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66" r:id="rId2"/>
    <p:sldId id="288" r:id="rId3"/>
    <p:sldId id="289" r:id="rId4"/>
    <p:sldId id="290" r:id="rId5"/>
    <p:sldId id="311" r:id="rId6"/>
    <p:sldId id="284" r:id="rId7"/>
    <p:sldId id="285" r:id="rId8"/>
    <p:sldId id="267" r:id="rId9"/>
    <p:sldId id="287" r:id="rId10"/>
    <p:sldId id="286" r:id="rId11"/>
    <p:sldId id="291" r:id="rId12"/>
    <p:sldId id="271" r:id="rId13"/>
    <p:sldId id="268" r:id="rId14"/>
    <p:sldId id="333" r:id="rId15"/>
    <p:sldId id="293" r:id="rId16"/>
    <p:sldId id="256" r:id="rId17"/>
    <p:sldId id="257" r:id="rId18"/>
    <p:sldId id="295" r:id="rId19"/>
    <p:sldId id="294" r:id="rId20"/>
    <p:sldId id="258" r:id="rId21"/>
    <p:sldId id="259" r:id="rId22"/>
    <p:sldId id="296" r:id="rId23"/>
    <p:sldId id="260" r:id="rId24"/>
    <p:sldId id="272" r:id="rId25"/>
    <p:sldId id="298" r:id="rId26"/>
    <p:sldId id="299" r:id="rId27"/>
    <p:sldId id="307" r:id="rId28"/>
    <p:sldId id="318" r:id="rId29"/>
    <p:sldId id="325" r:id="rId30"/>
    <p:sldId id="302" r:id="rId31"/>
    <p:sldId id="326" r:id="rId32"/>
    <p:sldId id="328" r:id="rId33"/>
    <p:sldId id="327" r:id="rId34"/>
    <p:sldId id="329" r:id="rId35"/>
    <p:sldId id="319" r:id="rId36"/>
    <p:sldId id="303" r:id="rId37"/>
    <p:sldId id="277" r:id="rId38"/>
    <p:sldId id="332" r:id="rId39"/>
    <p:sldId id="297" r:id="rId40"/>
    <p:sldId id="301" r:id="rId41"/>
    <p:sldId id="320" r:id="rId42"/>
    <p:sldId id="275" r:id="rId43"/>
    <p:sldId id="308" r:id="rId44"/>
    <p:sldId id="309" r:id="rId45"/>
    <p:sldId id="304" r:id="rId46"/>
    <p:sldId id="306" r:id="rId47"/>
    <p:sldId id="276" r:id="rId48"/>
    <p:sldId id="305" r:id="rId49"/>
    <p:sldId id="321" r:id="rId50"/>
    <p:sldId id="278" r:id="rId51"/>
    <p:sldId id="330" r:id="rId52"/>
    <p:sldId id="331" r:id="rId53"/>
    <p:sldId id="279" r:id="rId54"/>
    <p:sldId id="310" r:id="rId55"/>
    <p:sldId id="317" r:id="rId56"/>
    <p:sldId id="322" r:id="rId57"/>
    <p:sldId id="280" r:id="rId58"/>
    <p:sldId id="312" r:id="rId59"/>
    <p:sldId id="316" r:id="rId60"/>
    <p:sldId id="281" r:id="rId61"/>
    <p:sldId id="314" r:id="rId62"/>
    <p:sldId id="313" r:id="rId63"/>
    <p:sldId id="282" r:id="rId64"/>
    <p:sldId id="334" r:id="rId65"/>
    <p:sldId id="323" r:id="rId66"/>
    <p:sldId id="315" r:id="rId67"/>
    <p:sldId id="335" r:id="rId68"/>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99FF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14788" y="0"/>
            <a:ext cx="3070225" cy="468313"/>
          </a:xfrm>
          <a:prstGeom prst="rect">
            <a:avLst/>
          </a:prstGeom>
        </p:spPr>
        <p:txBody>
          <a:bodyPr vert="horz" lIns="91440" tIns="45720" rIns="91440" bIns="45720" rtlCol="0"/>
          <a:lstStyle>
            <a:lvl1pPr algn="r">
              <a:defRPr sz="1200"/>
            </a:lvl1pPr>
          </a:lstStyle>
          <a:p>
            <a:fld id="{011EFB34-33D6-4772-A8CA-05C187AEF81B}" type="datetimeFigureOut">
              <a:rPr lang="en-US" smtClean="0"/>
              <a:pPr/>
              <a:t>2/5/2020</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451350"/>
            <a:ext cx="5670550" cy="421798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700"/>
            <a:ext cx="3070225" cy="4683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14788" y="8902700"/>
            <a:ext cx="3070225" cy="468313"/>
          </a:xfrm>
          <a:prstGeom prst="rect">
            <a:avLst/>
          </a:prstGeom>
        </p:spPr>
        <p:txBody>
          <a:bodyPr vert="horz" lIns="91440" tIns="45720" rIns="91440" bIns="45720" rtlCol="0" anchor="b"/>
          <a:lstStyle>
            <a:lvl1pPr algn="r">
              <a:defRPr sz="1200"/>
            </a:lvl1pPr>
          </a:lstStyle>
          <a:p>
            <a:fld id="{5A2FCA51-7392-4BBC-B51A-0BDEB6ACA932}" type="slidenum">
              <a:rPr lang="en-US" smtClean="0"/>
              <a:pPr/>
              <a:t>‹#›</a:t>
            </a:fld>
            <a:endParaRPr lang="en-US"/>
          </a:p>
        </p:txBody>
      </p:sp>
    </p:spTree>
    <p:extLst>
      <p:ext uri="{BB962C8B-B14F-4D97-AF65-F5344CB8AC3E}">
        <p14:creationId xmlns="" xmlns:p14="http://schemas.microsoft.com/office/powerpoint/2010/main" val="214946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B82DBF-4487-4EC7-86DB-B903ABCF13C7}" type="slidenum">
              <a:rPr lang="en-US" smtClean="0"/>
              <a:pPr/>
              <a:t>42</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Machines</a:t>
            </a:r>
            <a:endParaRPr lang="en-US"/>
          </a:p>
        </p:txBody>
      </p:sp>
      <p:sp>
        <p:nvSpPr>
          <p:cNvPr id="5" name="Slide Number Placeholder 4"/>
          <p:cNvSpPr>
            <a:spLocks noGrp="1"/>
          </p:cNvSpPr>
          <p:nvPr>
            <p:ph type="sldNum" sz="quarter" idx="11"/>
          </p:nvPr>
        </p:nvSpPr>
        <p:spPr/>
        <p:txBody>
          <a:bodyPr/>
          <a:lstStyle/>
          <a:p>
            <a:fld id="{CA35726C-906C-465A-A872-574C4FC2FDEB}" type="slidenum">
              <a:rPr lang="en-US" smtClean="0"/>
              <a:pPr/>
              <a:t>58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Machines</a:t>
            </a:r>
            <a:endParaRPr lang="en-US"/>
          </a:p>
        </p:txBody>
      </p:sp>
      <p:sp>
        <p:nvSpPr>
          <p:cNvPr id="5" name="Slide Number Placeholder 4"/>
          <p:cNvSpPr>
            <a:spLocks noGrp="1"/>
          </p:cNvSpPr>
          <p:nvPr>
            <p:ph type="sldNum" sz="quarter" idx="11"/>
          </p:nvPr>
        </p:nvSpPr>
        <p:spPr/>
        <p:txBody>
          <a:bodyPr/>
          <a:lstStyle/>
          <a:p>
            <a:fld id="{CA35726C-906C-465A-A872-574C4FC2FDEB}" type="slidenum">
              <a:rPr lang="en-US" smtClean="0"/>
              <a:pPr/>
              <a:t>59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B82DBF-4487-4EC7-86DB-B903ABCF13C7}" type="slidenum">
              <a:rPr lang="en-US" smtClean="0"/>
              <a:pPr/>
              <a:t>43</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B82DBF-4487-4EC7-86DB-B903ABCF13C7}" type="slidenum">
              <a:rPr lang="en-US" smtClean="0"/>
              <a:pPr/>
              <a:t>45</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B82DBF-4487-4EC7-86DB-B903ABCF13C7}" type="slidenum">
              <a:rPr lang="en-US" smtClean="0"/>
              <a:pPr/>
              <a:t>46</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35726C-906C-465A-A872-574C4FC2FDEB}" type="slidenum">
              <a:rPr lang="en-US" smtClean="0"/>
              <a:pPr/>
              <a:t>53</a:t>
            </a:fld>
            <a:endParaRPr lang="en-US"/>
          </a:p>
        </p:txBody>
      </p:sp>
      <p:sp>
        <p:nvSpPr>
          <p:cNvPr id="5" name="Footer Placeholder 4"/>
          <p:cNvSpPr>
            <a:spLocks noGrp="1"/>
          </p:cNvSpPr>
          <p:nvPr>
            <p:ph type="ftr" sz="quarter" idx="11"/>
          </p:nvPr>
        </p:nvSpPr>
        <p:spPr/>
        <p:txBody>
          <a:bodyPr/>
          <a:lstStyle/>
          <a:p>
            <a:r>
              <a:rPr lang="en-US" smtClean="0"/>
              <a:t>Machines</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Machines</a:t>
            </a:r>
            <a:endParaRPr lang="en-US"/>
          </a:p>
        </p:txBody>
      </p:sp>
      <p:sp>
        <p:nvSpPr>
          <p:cNvPr id="5" name="Slide Number Placeholder 4"/>
          <p:cNvSpPr>
            <a:spLocks noGrp="1"/>
          </p:cNvSpPr>
          <p:nvPr>
            <p:ph type="sldNum" sz="quarter" idx="11"/>
          </p:nvPr>
        </p:nvSpPr>
        <p:spPr/>
        <p:txBody>
          <a:bodyPr/>
          <a:lstStyle/>
          <a:p>
            <a:fld id="{CA35726C-906C-465A-A872-574C4FC2FDEB}" type="slidenum">
              <a:rPr lang="en-US" smtClean="0"/>
              <a:pPr/>
              <a:t>54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Machines</a:t>
            </a:r>
            <a:endParaRPr lang="en-US"/>
          </a:p>
        </p:txBody>
      </p:sp>
      <p:sp>
        <p:nvSpPr>
          <p:cNvPr id="5" name="Slide Number Placeholder 4"/>
          <p:cNvSpPr>
            <a:spLocks noGrp="1"/>
          </p:cNvSpPr>
          <p:nvPr>
            <p:ph type="sldNum" sz="quarter" idx="11"/>
          </p:nvPr>
        </p:nvSpPr>
        <p:spPr/>
        <p:txBody>
          <a:bodyPr/>
          <a:lstStyle/>
          <a:p>
            <a:fld id="{CA35726C-906C-465A-A872-574C4FC2FDEB}" type="slidenum">
              <a:rPr lang="en-US" smtClean="0"/>
              <a:pPr/>
              <a:t>55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Machines</a:t>
            </a:r>
            <a:endParaRPr lang="en-US"/>
          </a:p>
        </p:txBody>
      </p:sp>
      <p:sp>
        <p:nvSpPr>
          <p:cNvPr id="5" name="Slide Number Placeholder 4"/>
          <p:cNvSpPr>
            <a:spLocks noGrp="1"/>
          </p:cNvSpPr>
          <p:nvPr>
            <p:ph type="sldNum" sz="quarter" idx="11"/>
          </p:nvPr>
        </p:nvSpPr>
        <p:spPr/>
        <p:txBody>
          <a:bodyPr/>
          <a:lstStyle/>
          <a:p>
            <a:fld id="{CA35726C-906C-465A-A872-574C4FC2FDEB}" type="slidenum">
              <a:rPr lang="en-US" smtClean="0"/>
              <a:pPr/>
              <a:t>56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Machines</a:t>
            </a:r>
            <a:endParaRPr lang="en-US"/>
          </a:p>
        </p:txBody>
      </p:sp>
      <p:sp>
        <p:nvSpPr>
          <p:cNvPr id="5" name="Slide Number Placeholder 4"/>
          <p:cNvSpPr>
            <a:spLocks noGrp="1"/>
          </p:cNvSpPr>
          <p:nvPr>
            <p:ph type="sldNum" sz="quarter" idx="11"/>
          </p:nvPr>
        </p:nvSpPr>
        <p:spPr/>
        <p:txBody>
          <a:bodyPr/>
          <a:lstStyle/>
          <a:p>
            <a:fld id="{CA35726C-906C-465A-A872-574C4FC2FDEB}" type="slidenum">
              <a:rPr lang="en-US" smtClean="0"/>
              <a:pPr/>
              <a:t>57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8EE014-0C89-4335-9C62-F14A1C8C7CD6}" type="datetimeFigureOut">
              <a:rPr lang="en-US" smtClean="0"/>
              <a:pPr/>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8264E-AC74-4817-ABBC-69051FCF7FD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8EE014-0C89-4335-9C62-F14A1C8C7CD6}" type="datetimeFigureOut">
              <a:rPr lang="en-US" smtClean="0"/>
              <a:pPr/>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8264E-AC74-4817-ABBC-69051FCF7F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8EE014-0C89-4335-9C62-F14A1C8C7CD6}" type="datetimeFigureOut">
              <a:rPr lang="en-US" smtClean="0"/>
              <a:pPr/>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8264E-AC74-4817-ABBC-69051FCF7FD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8EE014-0C89-4335-9C62-F14A1C8C7CD6}" type="datetimeFigureOut">
              <a:rPr lang="en-US" smtClean="0"/>
              <a:pPr/>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8264E-AC74-4817-ABBC-69051FCF7FD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8EE014-0C89-4335-9C62-F14A1C8C7CD6}" type="datetimeFigureOut">
              <a:rPr lang="en-US" smtClean="0"/>
              <a:pPr/>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8264E-AC74-4817-ABBC-69051FCF7FD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8EE014-0C89-4335-9C62-F14A1C8C7CD6}" type="datetimeFigureOut">
              <a:rPr lang="en-US" smtClean="0"/>
              <a:pPr/>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68264E-AC74-4817-ABBC-69051FCF7FD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8EE014-0C89-4335-9C62-F14A1C8C7CD6}" type="datetimeFigureOut">
              <a:rPr lang="en-US" smtClean="0"/>
              <a:pPr/>
              <a:t>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68264E-AC74-4817-ABBC-69051FCF7FD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8EE014-0C89-4335-9C62-F14A1C8C7CD6}" type="datetimeFigureOut">
              <a:rPr lang="en-US" smtClean="0"/>
              <a:pPr/>
              <a:t>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68264E-AC74-4817-ABBC-69051FCF7FD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8EE014-0C89-4335-9C62-F14A1C8C7CD6}" type="datetimeFigureOut">
              <a:rPr lang="en-US" smtClean="0"/>
              <a:pPr/>
              <a:t>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68264E-AC74-4817-ABBC-69051FCF7F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8EE014-0C89-4335-9C62-F14A1C8C7CD6}" type="datetimeFigureOut">
              <a:rPr lang="en-US" smtClean="0"/>
              <a:pPr/>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68264E-AC74-4817-ABBC-69051FCF7FD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8EE014-0C89-4335-9C62-F14A1C8C7CD6}" type="datetimeFigureOut">
              <a:rPr lang="en-US" smtClean="0"/>
              <a:pPr/>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68264E-AC74-4817-ABBC-69051FCF7FD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8EE014-0C89-4335-9C62-F14A1C8C7CD6}" type="datetimeFigureOut">
              <a:rPr lang="en-US" smtClean="0"/>
              <a:pPr/>
              <a:t>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68264E-AC74-4817-ABBC-69051FCF7FD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y-AM" dirty="0" smtClean="0"/>
              <a:t>Moments and levers</a:t>
            </a:r>
            <a:endParaRPr lang="en-US" dirty="0"/>
          </a:p>
        </p:txBody>
      </p:sp>
    </p:spTree>
    <p:extLst>
      <p:ext uri="{BB962C8B-B14F-4D97-AF65-F5344CB8AC3E}">
        <p14:creationId xmlns="" xmlns:p14="http://schemas.microsoft.com/office/powerpoint/2010/main" val="10734567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normAutofit fontScale="85000" lnSpcReduction="20000"/>
          </a:bodyPr>
          <a:lstStyle/>
          <a:p>
            <a:pPr>
              <a:buNone/>
            </a:pPr>
            <a:r>
              <a:rPr lang="en-US" sz="1200" b="1" dirty="0" smtClean="0">
                <a:solidFill>
                  <a:schemeClr val="tx2">
                    <a:lumMod val="50000"/>
                  </a:schemeClr>
                </a:solidFill>
              </a:rPr>
              <a:t>	</a:t>
            </a:r>
            <a:br>
              <a:rPr lang="en-US" sz="1200" b="1" dirty="0" smtClean="0">
                <a:solidFill>
                  <a:schemeClr val="tx2">
                    <a:lumMod val="50000"/>
                  </a:schemeClr>
                </a:solidFill>
              </a:rPr>
            </a:br>
            <a:endParaRPr lang="en-US" sz="1600" b="1" dirty="0" smtClean="0"/>
          </a:p>
          <a:p>
            <a:pPr>
              <a:buNone/>
            </a:pPr>
            <a:endParaRPr lang="en-US" sz="1600" b="1" dirty="0" smtClean="0"/>
          </a:p>
          <a:p>
            <a:pPr>
              <a:buNone/>
            </a:pPr>
            <a:endParaRPr lang="en-US" sz="1600" b="1" dirty="0" smtClean="0"/>
          </a:p>
          <a:p>
            <a:pPr>
              <a:buNone/>
            </a:pPr>
            <a:endParaRPr lang="en-US" sz="1600" b="1" dirty="0" smtClean="0"/>
          </a:p>
          <a:p>
            <a:pPr>
              <a:buNone/>
            </a:pPr>
            <a:endParaRPr lang="en-US" sz="1600" b="1" dirty="0" smtClean="0"/>
          </a:p>
          <a:p>
            <a:pPr>
              <a:buNone/>
            </a:pPr>
            <a:endParaRPr lang="en-US" sz="1600" b="1" dirty="0" smtClean="0"/>
          </a:p>
          <a:p>
            <a:pPr>
              <a:buNone/>
            </a:pPr>
            <a:endParaRPr lang="en-US" sz="1600" b="1" dirty="0" smtClean="0"/>
          </a:p>
          <a:p>
            <a:pPr>
              <a:buNone/>
            </a:pPr>
            <a:endParaRPr lang="en-US" sz="1600" b="1" dirty="0" smtClean="0"/>
          </a:p>
          <a:p>
            <a:pPr>
              <a:buNone/>
            </a:pPr>
            <a:endParaRPr lang="en-US" sz="1600" b="1" dirty="0" smtClean="0"/>
          </a:p>
          <a:p>
            <a:pPr>
              <a:buNone/>
            </a:pPr>
            <a:r>
              <a:rPr lang="en-US" sz="1600" b="1" dirty="0" smtClean="0"/>
              <a:t>	</a:t>
            </a:r>
            <a:br>
              <a:rPr lang="en-US" sz="1600" b="1" dirty="0" smtClean="0"/>
            </a:br>
            <a:endParaRPr lang="en-US" sz="1600" b="1" dirty="0" smtClean="0"/>
          </a:p>
          <a:p>
            <a:pPr>
              <a:buNone/>
            </a:pPr>
            <a:r>
              <a:rPr lang="en-US" sz="1600" b="1" dirty="0" smtClean="0"/>
              <a:t>	</a:t>
            </a:r>
            <a:r>
              <a:rPr lang="en-US" sz="2200" b="1" dirty="0" smtClean="0"/>
              <a:t>When describing the action of moments, the terms clockwise and anticlockwise are used to describe the direction of action.</a:t>
            </a:r>
            <a:br>
              <a:rPr lang="en-US" sz="2200" b="1" dirty="0" smtClean="0"/>
            </a:br>
            <a:r>
              <a:rPr lang="en-US" sz="2200" b="1" dirty="0" smtClean="0"/>
              <a:t/>
            </a:r>
            <a:br>
              <a:rPr lang="en-US" sz="2200" b="1" dirty="0" smtClean="0"/>
            </a:br>
            <a:r>
              <a:rPr lang="hy-AM" sz="2200" b="1" dirty="0" smtClean="0"/>
              <a:t>F</a:t>
            </a:r>
            <a:r>
              <a:rPr lang="hy-AM" sz="2200" b="1" baseline="-25000" dirty="0" smtClean="0"/>
              <a:t>1</a:t>
            </a:r>
            <a:r>
              <a:rPr lang="hy-AM" sz="2200" b="1" dirty="0" smtClean="0"/>
              <a:t> is trying to turn the ruler anticlockwise.  </a:t>
            </a:r>
            <a:br>
              <a:rPr lang="hy-AM" sz="2200" b="1" dirty="0" smtClean="0"/>
            </a:br>
            <a:r>
              <a:rPr lang="hy-AM" sz="2200" b="1" dirty="0" smtClean="0"/>
              <a:t/>
            </a:r>
            <a:br>
              <a:rPr lang="hy-AM" sz="2200" b="1" dirty="0" smtClean="0"/>
            </a:br>
            <a:r>
              <a:rPr lang="hy-AM" sz="2200" b="1" dirty="0" smtClean="0"/>
              <a:t/>
            </a:r>
            <a:br>
              <a:rPr lang="hy-AM" sz="2200" b="1" dirty="0" smtClean="0"/>
            </a:br>
            <a:r>
              <a:rPr lang="hy-AM" sz="2200" b="1" dirty="0" smtClean="0"/>
              <a:t>F</a:t>
            </a:r>
            <a:r>
              <a:rPr lang="hy-AM" sz="2200" b="1" baseline="-25000" dirty="0" smtClean="0"/>
              <a:t>2</a:t>
            </a:r>
            <a:r>
              <a:rPr lang="hy-AM" sz="2200" b="1" dirty="0" smtClean="0"/>
              <a:t> is trying to turn the ruler clockwise.  </a:t>
            </a:r>
            <a:br>
              <a:rPr lang="hy-AM" sz="2200" b="1" dirty="0" smtClean="0"/>
            </a:br>
            <a:r>
              <a:rPr lang="hy-AM" sz="2200" b="1" dirty="0" smtClean="0"/>
              <a:t/>
            </a:r>
            <a:br>
              <a:rPr lang="hy-AM" sz="2200" b="1" dirty="0" smtClean="0"/>
            </a:br>
            <a:r>
              <a:rPr lang="hy-AM" sz="2200" b="1" dirty="0" smtClean="0"/>
              <a:t/>
            </a:r>
            <a:br>
              <a:rPr lang="hy-AM" sz="2200" b="1" dirty="0" smtClean="0"/>
            </a:br>
            <a:r>
              <a:rPr lang="hy-AM" sz="2200" dirty="0" smtClean="0"/>
              <a:t>When the ruler is </a:t>
            </a:r>
            <a:r>
              <a:rPr lang="hy-AM" sz="2200" b="1" dirty="0" smtClean="0"/>
              <a:t>balanced</a:t>
            </a:r>
            <a:r>
              <a:rPr lang="hy-AM" sz="2200" dirty="0" smtClean="0"/>
              <a:t> or at equilibrium the results should show that the anticlockwise moment F</a:t>
            </a:r>
            <a:r>
              <a:rPr lang="hy-AM" sz="2200" baseline="-25000" dirty="0" smtClean="0"/>
              <a:t>1</a:t>
            </a:r>
            <a:r>
              <a:rPr lang="hy-AM" sz="2200" dirty="0" smtClean="0"/>
              <a:t> × d</a:t>
            </a:r>
            <a:r>
              <a:rPr lang="hy-AM" sz="2200" baseline="-25000" dirty="0" smtClean="0"/>
              <a:t>1</a:t>
            </a:r>
            <a:r>
              <a:rPr lang="hy-AM" sz="2200" dirty="0" smtClean="0"/>
              <a:t> equals the clockwise moment F</a:t>
            </a:r>
            <a:r>
              <a:rPr lang="hy-AM" sz="2200" baseline="-25000" dirty="0" smtClean="0"/>
              <a:t>2</a:t>
            </a:r>
            <a:r>
              <a:rPr lang="hy-AM" sz="2200" dirty="0" smtClean="0"/>
              <a:t> × d</a:t>
            </a:r>
            <a:r>
              <a:rPr lang="hy-AM" sz="2200" baseline="-25000" dirty="0" smtClean="0"/>
              <a:t>2</a:t>
            </a:r>
            <a:r>
              <a:rPr lang="hy-AM" sz="2200" dirty="0" smtClean="0"/>
              <a:t>.</a:t>
            </a:r>
            <a:r>
              <a:rPr lang="hy-AM" sz="1200" dirty="0" smtClean="0"/>
              <a:t>			</a:t>
            </a:r>
          </a:p>
        </p:txBody>
      </p:sp>
      <p:sp>
        <p:nvSpPr>
          <p:cNvPr id="40" name="Title 1"/>
          <p:cNvSpPr>
            <a:spLocks noGrp="1"/>
          </p:cNvSpPr>
          <p:nvPr>
            <p:ph type="title"/>
          </p:nvPr>
        </p:nvSpPr>
        <p:spPr>
          <a:xfrm>
            <a:off x="457200" y="152400"/>
            <a:ext cx="8229600" cy="1143000"/>
          </a:xfrm>
        </p:spPr>
        <p:txBody>
          <a:bodyPr>
            <a:normAutofit fontScale="90000"/>
          </a:bodyPr>
          <a:lstStyle/>
          <a:p>
            <a:r>
              <a:rPr lang="en-US" dirty="0" smtClean="0"/>
              <a:t>Calculating Moments</a:t>
            </a:r>
            <a:br>
              <a:rPr lang="en-US" dirty="0" smtClean="0"/>
            </a:br>
            <a:r>
              <a:rPr lang="en-US" dirty="0" smtClean="0"/>
              <a:t>Clockwise and Anti-Clockwise</a:t>
            </a:r>
            <a:endParaRPr lang="en-US" dirty="0"/>
          </a:p>
        </p:txBody>
      </p:sp>
      <p:pic>
        <p:nvPicPr>
          <p:cNvPr id="41985" name="Picture 1"/>
          <p:cNvPicPr>
            <a:picLocks noChangeAspect="1" noChangeArrowheads="1"/>
          </p:cNvPicPr>
          <p:nvPr/>
        </p:nvPicPr>
        <p:blipFill>
          <a:blip r:embed="rId2" cstate="print"/>
          <a:srcRect l="39500" t="75107" r="29500" b="9767"/>
          <a:stretch>
            <a:fillRect/>
          </a:stretch>
        </p:blipFill>
        <p:spPr bwMode="auto">
          <a:xfrm>
            <a:off x="1733041" y="1676400"/>
            <a:ext cx="5810759" cy="1524000"/>
          </a:xfrm>
          <a:prstGeom prst="rect">
            <a:avLst/>
          </a:prstGeom>
          <a:noFill/>
          <a:ln w="9525">
            <a:noFill/>
            <a:miter lim="800000"/>
            <a:headEnd/>
            <a:tailEnd/>
          </a:ln>
        </p:spPr>
      </p:pic>
    </p:spTree>
    <p:extLst>
      <p:ext uri="{BB962C8B-B14F-4D97-AF65-F5344CB8AC3E}">
        <p14:creationId xmlns="" xmlns:p14="http://schemas.microsoft.com/office/powerpoint/2010/main" val="2719760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Calculating Moments</a:t>
            </a:r>
            <a:br>
              <a:rPr lang="en-US" dirty="0" smtClean="0"/>
            </a:br>
            <a:r>
              <a:rPr lang="en-US" dirty="0" smtClean="0"/>
              <a:t>Moments and Equilibrium</a:t>
            </a:r>
            <a:endParaRPr lang="en-US" dirty="0"/>
          </a:p>
        </p:txBody>
      </p:sp>
      <p:sp>
        <p:nvSpPr>
          <p:cNvPr id="3" name="Content Placeholder 2"/>
          <p:cNvSpPr>
            <a:spLocks noGrp="1"/>
          </p:cNvSpPr>
          <p:nvPr>
            <p:ph idx="1"/>
          </p:nvPr>
        </p:nvSpPr>
        <p:spPr/>
        <p:txBody>
          <a:bodyPr>
            <a:normAutofit lnSpcReduction="10000"/>
          </a:bodyPr>
          <a:lstStyle/>
          <a:p>
            <a:r>
              <a:rPr lang="en-US" dirty="0" smtClean="0"/>
              <a:t>When an object is in equilibrium it is not accelerating or rotating.  The two equilibrium conditions are:</a:t>
            </a:r>
            <a:br>
              <a:rPr lang="en-US" dirty="0" smtClean="0"/>
            </a:br>
            <a:r>
              <a:rPr lang="en-US" dirty="0" smtClean="0"/>
              <a:t/>
            </a:r>
            <a:br>
              <a:rPr lang="en-US" dirty="0" smtClean="0"/>
            </a:br>
            <a:r>
              <a:rPr lang="en-US" dirty="0" smtClean="0"/>
              <a:t>a.  There is </a:t>
            </a:r>
            <a:r>
              <a:rPr lang="en-US" b="1" dirty="0" smtClean="0"/>
              <a:t>NO</a:t>
            </a:r>
            <a:r>
              <a:rPr lang="en-US" dirty="0" smtClean="0"/>
              <a:t> resultant force acting on the object.</a:t>
            </a:r>
            <a:br>
              <a:rPr lang="en-US" dirty="0" smtClean="0"/>
            </a:br>
            <a:r>
              <a:rPr lang="en-US" dirty="0" smtClean="0"/>
              <a:t/>
            </a:r>
            <a:br>
              <a:rPr lang="en-US" dirty="0" smtClean="0"/>
            </a:br>
            <a:r>
              <a:rPr lang="en-US" dirty="0" smtClean="0"/>
              <a:t>b.  The clockwise moment is equal to the anticlockwise moment.  This is known as the </a:t>
            </a:r>
            <a:r>
              <a:rPr lang="en-US" b="1" dirty="0" smtClean="0">
                <a:solidFill>
                  <a:srgbClr val="FF0066"/>
                </a:solidFill>
              </a:rPr>
              <a:t>principle of moments</a:t>
            </a:r>
            <a:r>
              <a:rPr lang="en-US" dirty="0" smtClean="0"/>
              <a:t>.</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hy-AM" sz="1200" dirty="0" smtClean="0"/>
              <a:t>Try this yourself:</a:t>
            </a:r>
            <a:br>
              <a:rPr lang="hy-AM" sz="1200" dirty="0" smtClean="0"/>
            </a:br>
            <a:r>
              <a:rPr lang="hy-AM" sz="1600" b="1" dirty="0" smtClean="0">
                <a:solidFill>
                  <a:srgbClr val="FF0066"/>
                </a:solidFill>
              </a:rPr>
              <a:t>A uniform plank of 10 m long is balanced on a pivot 2 m from one end by applying a force of 30 N at the end.  What is the weight of the plank?</a:t>
            </a:r>
            <a:r>
              <a:rPr lang="hy-AM" sz="1600" b="1" dirty="0" smtClean="0">
                <a:solidFill>
                  <a:srgbClr val="002060"/>
                </a:solidFill>
              </a:rPr>
              <a:t/>
            </a:r>
            <a:br>
              <a:rPr lang="hy-AM" sz="1600" b="1" dirty="0" smtClean="0">
                <a:solidFill>
                  <a:srgbClr val="002060"/>
                </a:solidFill>
              </a:rPr>
            </a:br>
            <a:r>
              <a:rPr lang="hy-AM" sz="1200" dirty="0" smtClean="0"/>
              <a:t/>
            </a:r>
            <a:br>
              <a:rPr lang="hy-AM" sz="1200" dirty="0" smtClean="0"/>
            </a:br>
            <a:r>
              <a:rPr lang="hy-AM" sz="1200" dirty="0" smtClean="0"/>
              <a:t/>
            </a:r>
            <a:br>
              <a:rPr lang="hy-AM" sz="1200" dirty="0" smtClean="0"/>
            </a:br>
            <a:endParaRPr lang="hy-AM" sz="1200" dirty="0" smtClean="0"/>
          </a:p>
          <a:p>
            <a:endParaRPr lang="hy-AM" sz="1200" dirty="0"/>
          </a:p>
          <a:p>
            <a:endParaRPr lang="hy-AM" sz="1200" dirty="0" smtClean="0"/>
          </a:p>
          <a:p>
            <a:endParaRPr lang="hy-AM" sz="1200" dirty="0"/>
          </a:p>
          <a:p>
            <a:endParaRPr lang="hy-AM" sz="1200" dirty="0" smtClean="0"/>
          </a:p>
          <a:p>
            <a:endParaRPr lang="hy-AM" sz="1200" dirty="0"/>
          </a:p>
          <a:p>
            <a:endParaRPr lang="hy-AM" sz="1200" dirty="0" smtClean="0"/>
          </a:p>
          <a:p>
            <a:endParaRPr lang="hy-AM" sz="1200" dirty="0"/>
          </a:p>
          <a:p>
            <a:endParaRPr lang="hy-AM" sz="1200" dirty="0" smtClean="0"/>
          </a:p>
          <a:p>
            <a:endParaRPr lang="hy-AM" sz="1200" dirty="0"/>
          </a:p>
          <a:p>
            <a:endParaRPr lang="hy-AM" sz="1200" dirty="0" smtClean="0"/>
          </a:p>
          <a:p>
            <a:endParaRPr lang="hy-AM" sz="1200" dirty="0"/>
          </a:p>
          <a:p>
            <a:pPr>
              <a:buNone/>
            </a:pPr>
            <a:r>
              <a:rPr lang="hy-AM" sz="1200" dirty="0" smtClean="0"/>
              <a:t>	</a:t>
            </a:r>
            <a:r>
              <a:rPr lang="hy-AM" sz="1600" b="1" dirty="0" smtClean="0">
                <a:solidFill>
                  <a:srgbClr val="FF0066"/>
                </a:solidFill>
              </a:rPr>
              <a:t>In the figures below the distance AC = CB.  Calculate in each case the force P which will keep the system stationary.</a:t>
            </a:r>
            <a:br>
              <a:rPr lang="hy-AM" sz="1600" b="1" dirty="0" smtClean="0">
                <a:solidFill>
                  <a:srgbClr val="FF0066"/>
                </a:solidFill>
              </a:rPr>
            </a:br>
            <a:r>
              <a:rPr lang="hy-AM" sz="1600" b="1" dirty="0" smtClean="0">
                <a:solidFill>
                  <a:srgbClr val="002060"/>
                </a:solidFill>
              </a:rPr>
              <a:t/>
            </a:r>
            <a:br>
              <a:rPr lang="hy-AM" sz="1600" b="1" dirty="0" smtClean="0">
                <a:solidFill>
                  <a:srgbClr val="002060"/>
                </a:solidFill>
              </a:rPr>
            </a:br>
            <a:r>
              <a:rPr lang="hy-AM" sz="1600" b="1" dirty="0" smtClean="0">
                <a:solidFill>
                  <a:srgbClr val="00B050"/>
                </a:solidFill>
              </a:rPr>
              <a:t>Scenario A</a:t>
            </a:r>
            <a:r>
              <a:rPr lang="hy-AM" sz="1600" b="1" dirty="0" smtClean="0">
                <a:solidFill>
                  <a:srgbClr val="002060"/>
                </a:solidFill>
              </a:rPr>
              <a:t>					</a:t>
            </a:r>
            <a:r>
              <a:rPr lang="hy-AM" sz="1600" b="1" dirty="0" smtClean="0">
                <a:solidFill>
                  <a:srgbClr val="00B050"/>
                </a:solidFill>
              </a:rPr>
              <a:t>Scenario B</a:t>
            </a:r>
          </a:p>
          <a:p>
            <a:pPr>
              <a:buNone/>
            </a:pPr>
            <a:endParaRPr lang="hy-AM" sz="1600" b="1" dirty="0">
              <a:solidFill>
                <a:srgbClr val="002060"/>
              </a:solidFill>
            </a:endParaRPr>
          </a:p>
          <a:p>
            <a:pPr>
              <a:buNone/>
            </a:pPr>
            <a:endParaRPr lang="hy-AM" sz="1600" b="1" dirty="0" smtClean="0">
              <a:solidFill>
                <a:srgbClr val="002060"/>
              </a:solidFill>
            </a:endParaRPr>
          </a:p>
          <a:p>
            <a:pPr>
              <a:buNone/>
            </a:pPr>
            <a:endParaRPr lang="en-US" sz="1600" b="1" dirty="0">
              <a:solidFill>
                <a:srgbClr val="002060"/>
              </a:solidFill>
            </a:endParaRPr>
          </a:p>
        </p:txBody>
      </p:sp>
      <p:cxnSp>
        <p:nvCxnSpPr>
          <p:cNvPr id="5" name="Straight Connector 4"/>
          <p:cNvCxnSpPr/>
          <p:nvPr/>
        </p:nvCxnSpPr>
        <p:spPr>
          <a:xfrm>
            <a:off x="2057400" y="1676400"/>
            <a:ext cx="41148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Isosceles Triangle 5"/>
          <p:cNvSpPr/>
          <p:nvPr/>
        </p:nvSpPr>
        <p:spPr>
          <a:xfrm>
            <a:off x="2514600" y="1676400"/>
            <a:ext cx="4572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2743200" y="838200"/>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057400" y="1676400"/>
            <a:ext cx="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172200" y="838200"/>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057400" y="914400"/>
            <a:ext cx="0" cy="7620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343400" y="1143000"/>
            <a:ext cx="421910" cy="276999"/>
          </a:xfrm>
          <a:prstGeom prst="rect">
            <a:avLst/>
          </a:prstGeom>
          <a:noFill/>
        </p:spPr>
        <p:txBody>
          <a:bodyPr wrap="none" rtlCol="0">
            <a:spAutoFit/>
          </a:bodyPr>
          <a:lstStyle/>
          <a:p>
            <a:r>
              <a:rPr lang="hy-AM" sz="1200" dirty="0" smtClean="0"/>
              <a:t>8 m</a:t>
            </a:r>
            <a:endParaRPr lang="en-US" sz="1200" dirty="0"/>
          </a:p>
        </p:txBody>
      </p:sp>
      <p:sp>
        <p:nvSpPr>
          <p:cNvPr id="18" name="TextBox 17"/>
          <p:cNvSpPr txBox="1"/>
          <p:nvPr/>
        </p:nvSpPr>
        <p:spPr>
          <a:xfrm>
            <a:off x="2209800" y="1143000"/>
            <a:ext cx="421910" cy="276999"/>
          </a:xfrm>
          <a:prstGeom prst="rect">
            <a:avLst/>
          </a:prstGeom>
          <a:noFill/>
        </p:spPr>
        <p:txBody>
          <a:bodyPr wrap="none" rtlCol="0">
            <a:spAutoFit/>
          </a:bodyPr>
          <a:lstStyle/>
          <a:p>
            <a:r>
              <a:rPr lang="hy-AM" sz="1200" dirty="0" smtClean="0"/>
              <a:t>2 m</a:t>
            </a:r>
            <a:endParaRPr lang="en-US" sz="1200" dirty="0"/>
          </a:p>
        </p:txBody>
      </p:sp>
      <p:cxnSp>
        <p:nvCxnSpPr>
          <p:cNvPr id="20" name="Straight Arrow Connector 19"/>
          <p:cNvCxnSpPr>
            <a:stCxn id="17" idx="1"/>
          </p:cNvCxnSpPr>
          <p:nvPr/>
        </p:nvCxnSpPr>
        <p:spPr>
          <a:xfrm flipH="1">
            <a:off x="2743200" y="1281500"/>
            <a:ext cx="1600200" cy="13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7" idx="3"/>
          </p:cNvCxnSpPr>
          <p:nvPr/>
        </p:nvCxnSpPr>
        <p:spPr>
          <a:xfrm>
            <a:off x="4765310" y="1281500"/>
            <a:ext cx="1406890" cy="13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514600" y="1295400"/>
            <a:ext cx="228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8" idx="1"/>
          </p:cNvCxnSpPr>
          <p:nvPr/>
        </p:nvCxnSpPr>
        <p:spPr>
          <a:xfrm flipH="1">
            <a:off x="2057400" y="1281500"/>
            <a:ext cx="152400" cy="13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57200" y="5410200"/>
            <a:ext cx="3124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638800" y="5410200"/>
            <a:ext cx="3124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2057400" y="4648200"/>
            <a:ext cx="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57200" y="54102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581400" y="54102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8763000" y="4724400"/>
            <a:ext cx="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7239000" y="54102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Isosceles Triangle 44"/>
          <p:cNvSpPr/>
          <p:nvPr/>
        </p:nvSpPr>
        <p:spPr>
          <a:xfrm>
            <a:off x="5486400" y="5410200"/>
            <a:ext cx="3048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228600" y="5943600"/>
            <a:ext cx="476412" cy="276999"/>
          </a:xfrm>
          <a:prstGeom prst="rect">
            <a:avLst/>
          </a:prstGeom>
          <a:noFill/>
        </p:spPr>
        <p:txBody>
          <a:bodyPr wrap="none" rtlCol="0">
            <a:spAutoFit/>
          </a:bodyPr>
          <a:lstStyle/>
          <a:p>
            <a:r>
              <a:rPr lang="hy-AM" sz="1200" dirty="0" smtClean="0"/>
              <a:t>10 N</a:t>
            </a:r>
            <a:endParaRPr lang="en-US" sz="1200" dirty="0"/>
          </a:p>
        </p:txBody>
      </p:sp>
      <p:sp>
        <p:nvSpPr>
          <p:cNvPr id="47" name="TextBox 46"/>
          <p:cNvSpPr txBox="1"/>
          <p:nvPr/>
        </p:nvSpPr>
        <p:spPr>
          <a:xfrm>
            <a:off x="3352800" y="5867400"/>
            <a:ext cx="476412" cy="276999"/>
          </a:xfrm>
          <a:prstGeom prst="rect">
            <a:avLst/>
          </a:prstGeom>
          <a:noFill/>
        </p:spPr>
        <p:txBody>
          <a:bodyPr wrap="none" rtlCol="0">
            <a:spAutoFit/>
          </a:bodyPr>
          <a:lstStyle/>
          <a:p>
            <a:r>
              <a:rPr lang="hy-AM" sz="1200" dirty="0" smtClean="0"/>
              <a:t>10 N</a:t>
            </a:r>
            <a:endParaRPr lang="en-US" sz="1200" dirty="0"/>
          </a:p>
        </p:txBody>
      </p:sp>
      <p:sp>
        <p:nvSpPr>
          <p:cNvPr id="48" name="TextBox 47"/>
          <p:cNvSpPr txBox="1"/>
          <p:nvPr/>
        </p:nvSpPr>
        <p:spPr>
          <a:xfrm>
            <a:off x="7010400" y="5943600"/>
            <a:ext cx="476412" cy="276999"/>
          </a:xfrm>
          <a:prstGeom prst="rect">
            <a:avLst/>
          </a:prstGeom>
          <a:noFill/>
        </p:spPr>
        <p:txBody>
          <a:bodyPr wrap="none" rtlCol="0">
            <a:spAutoFit/>
          </a:bodyPr>
          <a:lstStyle/>
          <a:p>
            <a:r>
              <a:rPr lang="hy-AM" sz="1200" dirty="0" smtClean="0"/>
              <a:t>10 N</a:t>
            </a:r>
            <a:endParaRPr lang="en-US" sz="1200" dirty="0"/>
          </a:p>
        </p:txBody>
      </p:sp>
      <p:sp>
        <p:nvSpPr>
          <p:cNvPr id="50" name="TextBox 49"/>
          <p:cNvSpPr txBox="1"/>
          <p:nvPr/>
        </p:nvSpPr>
        <p:spPr>
          <a:xfrm>
            <a:off x="8610600" y="4495800"/>
            <a:ext cx="308098" cy="369332"/>
          </a:xfrm>
          <a:prstGeom prst="rect">
            <a:avLst/>
          </a:prstGeom>
          <a:noFill/>
        </p:spPr>
        <p:txBody>
          <a:bodyPr wrap="none" rtlCol="0">
            <a:spAutoFit/>
          </a:bodyPr>
          <a:lstStyle/>
          <a:p>
            <a:r>
              <a:rPr lang="hy-AM" b="1" dirty="0" smtClean="0"/>
              <a:t>P</a:t>
            </a:r>
            <a:endParaRPr lang="en-US" b="1" dirty="0"/>
          </a:p>
        </p:txBody>
      </p:sp>
      <p:sp>
        <p:nvSpPr>
          <p:cNvPr id="51" name="TextBox 50"/>
          <p:cNvSpPr txBox="1"/>
          <p:nvPr/>
        </p:nvSpPr>
        <p:spPr>
          <a:xfrm>
            <a:off x="8610600" y="5181600"/>
            <a:ext cx="314510" cy="369332"/>
          </a:xfrm>
          <a:prstGeom prst="rect">
            <a:avLst/>
          </a:prstGeom>
          <a:noFill/>
        </p:spPr>
        <p:txBody>
          <a:bodyPr wrap="none" rtlCol="0">
            <a:spAutoFit/>
          </a:bodyPr>
          <a:lstStyle/>
          <a:p>
            <a:r>
              <a:rPr lang="hy-AM" b="1" dirty="0" smtClean="0"/>
              <a:t>B</a:t>
            </a:r>
            <a:endParaRPr lang="en-US" b="1" dirty="0"/>
          </a:p>
        </p:txBody>
      </p:sp>
      <p:sp>
        <p:nvSpPr>
          <p:cNvPr id="52" name="TextBox 51"/>
          <p:cNvSpPr txBox="1"/>
          <p:nvPr/>
        </p:nvSpPr>
        <p:spPr>
          <a:xfrm>
            <a:off x="5486400" y="5105400"/>
            <a:ext cx="324128" cy="369332"/>
          </a:xfrm>
          <a:prstGeom prst="rect">
            <a:avLst/>
          </a:prstGeom>
          <a:noFill/>
        </p:spPr>
        <p:txBody>
          <a:bodyPr wrap="none" rtlCol="0">
            <a:spAutoFit/>
          </a:bodyPr>
          <a:lstStyle/>
          <a:p>
            <a:r>
              <a:rPr lang="hy-AM" b="1" dirty="0" smtClean="0"/>
              <a:t>A</a:t>
            </a:r>
            <a:endParaRPr lang="en-US" b="1" dirty="0"/>
          </a:p>
        </p:txBody>
      </p:sp>
      <p:sp>
        <p:nvSpPr>
          <p:cNvPr id="53" name="TextBox 52"/>
          <p:cNvSpPr txBox="1"/>
          <p:nvPr/>
        </p:nvSpPr>
        <p:spPr>
          <a:xfrm>
            <a:off x="7086600" y="5181600"/>
            <a:ext cx="308098" cy="369332"/>
          </a:xfrm>
          <a:prstGeom prst="rect">
            <a:avLst/>
          </a:prstGeom>
          <a:noFill/>
        </p:spPr>
        <p:txBody>
          <a:bodyPr wrap="none" rtlCol="0">
            <a:spAutoFit/>
          </a:bodyPr>
          <a:lstStyle/>
          <a:p>
            <a:r>
              <a:rPr lang="hy-AM" b="1" dirty="0" smtClean="0"/>
              <a:t>C</a:t>
            </a:r>
            <a:endParaRPr lang="en-US" b="1" dirty="0"/>
          </a:p>
        </p:txBody>
      </p:sp>
      <p:sp>
        <p:nvSpPr>
          <p:cNvPr id="54" name="TextBox 53"/>
          <p:cNvSpPr txBox="1"/>
          <p:nvPr/>
        </p:nvSpPr>
        <p:spPr>
          <a:xfrm>
            <a:off x="1905000" y="5181600"/>
            <a:ext cx="308098" cy="369332"/>
          </a:xfrm>
          <a:prstGeom prst="rect">
            <a:avLst/>
          </a:prstGeom>
          <a:noFill/>
        </p:spPr>
        <p:txBody>
          <a:bodyPr wrap="none" rtlCol="0">
            <a:spAutoFit/>
          </a:bodyPr>
          <a:lstStyle/>
          <a:p>
            <a:r>
              <a:rPr lang="hy-AM" b="1" dirty="0" smtClean="0"/>
              <a:t>C</a:t>
            </a:r>
            <a:endParaRPr lang="en-US" b="1" dirty="0"/>
          </a:p>
        </p:txBody>
      </p:sp>
      <p:sp>
        <p:nvSpPr>
          <p:cNvPr id="55" name="TextBox 54"/>
          <p:cNvSpPr txBox="1"/>
          <p:nvPr/>
        </p:nvSpPr>
        <p:spPr>
          <a:xfrm>
            <a:off x="1905000" y="4419600"/>
            <a:ext cx="308098" cy="369332"/>
          </a:xfrm>
          <a:prstGeom prst="rect">
            <a:avLst/>
          </a:prstGeom>
          <a:noFill/>
        </p:spPr>
        <p:txBody>
          <a:bodyPr wrap="none" rtlCol="0">
            <a:spAutoFit/>
          </a:bodyPr>
          <a:lstStyle/>
          <a:p>
            <a:r>
              <a:rPr lang="hy-AM" b="1" dirty="0" smtClean="0"/>
              <a:t>P</a:t>
            </a:r>
            <a:endParaRPr lang="en-US" b="1" dirty="0"/>
          </a:p>
        </p:txBody>
      </p:sp>
      <p:sp>
        <p:nvSpPr>
          <p:cNvPr id="56" name="TextBox 55"/>
          <p:cNvSpPr txBox="1"/>
          <p:nvPr/>
        </p:nvSpPr>
        <p:spPr>
          <a:xfrm>
            <a:off x="3429000" y="5181600"/>
            <a:ext cx="314510" cy="369332"/>
          </a:xfrm>
          <a:prstGeom prst="rect">
            <a:avLst/>
          </a:prstGeom>
          <a:noFill/>
        </p:spPr>
        <p:txBody>
          <a:bodyPr wrap="none" rtlCol="0">
            <a:spAutoFit/>
          </a:bodyPr>
          <a:lstStyle/>
          <a:p>
            <a:r>
              <a:rPr lang="hy-AM" b="1" dirty="0" smtClean="0"/>
              <a:t>B</a:t>
            </a:r>
            <a:endParaRPr lang="en-US" b="1" dirty="0"/>
          </a:p>
        </p:txBody>
      </p:sp>
      <p:sp>
        <p:nvSpPr>
          <p:cNvPr id="57" name="TextBox 56"/>
          <p:cNvSpPr txBox="1"/>
          <p:nvPr/>
        </p:nvSpPr>
        <p:spPr>
          <a:xfrm>
            <a:off x="304800" y="5181600"/>
            <a:ext cx="324128" cy="369332"/>
          </a:xfrm>
          <a:prstGeom prst="rect">
            <a:avLst/>
          </a:prstGeom>
          <a:noFill/>
        </p:spPr>
        <p:txBody>
          <a:bodyPr wrap="none" rtlCol="0">
            <a:spAutoFit/>
          </a:bodyPr>
          <a:lstStyle/>
          <a:p>
            <a:r>
              <a:rPr lang="hy-AM" b="1" dirty="0" smtClean="0"/>
              <a:t>A</a:t>
            </a:r>
            <a:endParaRPr lang="en-US" b="1" dirty="0"/>
          </a:p>
        </p:txBody>
      </p:sp>
      <p:sp>
        <p:nvSpPr>
          <p:cNvPr id="35" name="TextBox 34"/>
          <p:cNvSpPr txBox="1"/>
          <p:nvPr/>
        </p:nvSpPr>
        <p:spPr>
          <a:xfrm>
            <a:off x="1752600" y="2514600"/>
            <a:ext cx="476412" cy="276999"/>
          </a:xfrm>
          <a:prstGeom prst="rect">
            <a:avLst/>
          </a:prstGeom>
          <a:noFill/>
        </p:spPr>
        <p:txBody>
          <a:bodyPr wrap="none" rtlCol="0">
            <a:spAutoFit/>
          </a:bodyPr>
          <a:lstStyle/>
          <a:p>
            <a:r>
              <a:rPr lang="en-US" sz="1200" dirty="0" smtClean="0"/>
              <a:t>30 N</a:t>
            </a:r>
            <a:endParaRPr lang="en-US" sz="1200" dirty="0"/>
          </a:p>
        </p:txBody>
      </p:sp>
    </p:spTree>
    <p:extLst>
      <p:ext uri="{BB962C8B-B14F-4D97-AF65-F5344CB8AC3E}">
        <p14:creationId xmlns="" xmlns:p14="http://schemas.microsoft.com/office/powerpoint/2010/main" val="1228417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7800"/>
            <a:ext cx="9144000" cy="5410200"/>
          </a:xfrm>
        </p:spPr>
        <p:txBody>
          <a:bodyPr>
            <a:normAutofit/>
          </a:bodyPr>
          <a:lstStyle/>
          <a:p>
            <a:pPr>
              <a:buNone/>
            </a:pPr>
            <a:r>
              <a:rPr lang="hy-AM" sz="1200" dirty="0"/>
              <a:t>	</a:t>
            </a:r>
            <a:r>
              <a:rPr lang="hy-AM" sz="2800" b="1" dirty="0" smtClean="0">
                <a:solidFill>
                  <a:srgbClr val="FFC000"/>
                </a:solidFill>
              </a:rPr>
              <a:t>Here’s a worked example:</a:t>
            </a:r>
            <a:br>
              <a:rPr lang="hy-AM" sz="2800" b="1" dirty="0" smtClean="0">
                <a:solidFill>
                  <a:srgbClr val="FFC000"/>
                </a:solidFill>
              </a:rPr>
            </a:br>
            <a:r>
              <a:rPr lang="hy-AM" sz="2800" b="1" dirty="0" smtClean="0">
                <a:solidFill>
                  <a:srgbClr val="FFC000"/>
                </a:solidFill>
              </a:rPr>
              <a:t>The see-saw below balances when Joanna of weight </a:t>
            </a:r>
            <a:r>
              <a:rPr lang="en-US" sz="2800" b="1" dirty="0" smtClean="0">
                <a:solidFill>
                  <a:srgbClr val="FFC000"/>
                </a:solidFill>
              </a:rPr>
              <a:t/>
            </a:r>
            <a:br>
              <a:rPr lang="en-US" sz="2800" b="1" dirty="0" smtClean="0">
                <a:solidFill>
                  <a:srgbClr val="FFC000"/>
                </a:solidFill>
              </a:rPr>
            </a:br>
            <a:r>
              <a:rPr lang="hy-AM" sz="2800" b="1" dirty="0" smtClean="0">
                <a:solidFill>
                  <a:srgbClr val="FFC000"/>
                </a:solidFill>
              </a:rPr>
              <a:t>320 N is at A, Tom of weight 540 N is at B and Michael of weight W is at C.  Find W.</a:t>
            </a:r>
            <a:br>
              <a:rPr lang="hy-AM" sz="2800" b="1" dirty="0" smtClean="0">
                <a:solidFill>
                  <a:srgbClr val="FFC000"/>
                </a:solidFill>
              </a:rPr>
            </a:br>
            <a:r>
              <a:rPr lang="hy-AM" sz="1200" b="1" dirty="0" smtClean="0"/>
              <a:t/>
            </a:r>
            <a:br>
              <a:rPr lang="hy-AM" sz="1200" b="1" dirty="0" smtClean="0"/>
            </a:br>
            <a:r>
              <a:rPr lang="hy-AM" sz="1200" b="1" dirty="0" smtClean="0"/>
              <a:t/>
            </a:r>
            <a:br>
              <a:rPr lang="hy-AM" sz="1200" b="1" dirty="0" smtClean="0"/>
            </a:br>
            <a:r>
              <a:rPr lang="hy-AM" sz="1200" b="1" dirty="0" smtClean="0"/>
              <a:t/>
            </a:r>
            <a:br>
              <a:rPr lang="hy-AM" sz="1200" b="1" dirty="0" smtClean="0"/>
            </a:br>
            <a:r>
              <a:rPr lang="hy-AM" sz="1200" b="1" dirty="0" smtClean="0"/>
              <a:t/>
            </a:r>
            <a:br>
              <a:rPr lang="hy-AM" sz="1200" b="1" dirty="0" smtClean="0"/>
            </a:br>
            <a:r>
              <a:rPr lang="hy-AM" sz="1200" b="1" dirty="0" smtClean="0"/>
              <a:t/>
            </a:r>
            <a:br>
              <a:rPr lang="hy-AM" sz="1200" b="1" dirty="0" smtClean="0"/>
            </a:br>
            <a:r>
              <a:rPr lang="hy-AM" sz="1200" b="1" dirty="0" smtClean="0"/>
              <a:t/>
            </a:r>
            <a:br>
              <a:rPr lang="hy-AM" sz="1200" b="1" dirty="0" smtClean="0"/>
            </a:br>
            <a:r>
              <a:rPr lang="hy-AM" sz="1200" b="1" dirty="0" smtClean="0"/>
              <a:t/>
            </a:r>
            <a:br>
              <a:rPr lang="hy-AM" sz="1200" b="1" dirty="0" smtClean="0"/>
            </a:br>
            <a:r>
              <a:rPr lang="hy-AM" sz="1200" b="1" dirty="0" smtClean="0"/>
              <a:t/>
            </a:r>
            <a:br>
              <a:rPr lang="hy-AM" sz="1200" b="1" dirty="0" smtClean="0"/>
            </a:br>
            <a:r>
              <a:rPr lang="hy-AM" sz="1200" b="1" dirty="0" smtClean="0"/>
              <a:t/>
            </a:r>
            <a:br>
              <a:rPr lang="hy-AM" sz="1200" b="1" dirty="0" smtClean="0"/>
            </a:br>
            <a:r>
              <a:rPr lang="en-US" sz="1200" b="1" dirty="0" smtClean="0"/>
              <a:t/>
            </a:r>
            <a:br>
              <a:rPr lang="en-US" sz="1200" b="1" dirty="0" smtClean="0"/>
            </a:br>
            <a:r>
              <a:rPr lang="hy-AM" sz="1200" b="1" dirty="0" smtClean="0"/>
              <a:t>Taking moments about the fulcrum O:</a:t>
            </a:r>
            <a:br>
              <a:rPr lang="hy-AM" sz="1200" b="1" dirty="0" smtClean="0"/>
            </a:br>
            <a:r>
              <a:rPr lang="hy-AM" sz="1200" b="1" dirty="0" smtClean="0"/>
              <a:t>anticlockwise moment = (320 N  X  3 m)  +  (540 N  X  1 m)  =  1500 Nm</a:t>
            </a:r>
            <a:br>
              <a:rPr lang="hy-AM" sz="1200" b="1" dirty="0" smtClean="0"/>
            </a:br>
            <a:r>
              <a:rPr lang="hy-AM" sz="1200" b="1" dirty="0" smtClean="0"/>
              <a:t/>
            </a:r>
            <a:br>
              <a:rPr lang="hy-AM" sz="1200" b="1" dirty="0" smtClean="0"/>
            </a:br>
            <a:r>
              <a:rPr lang="hy-AM" sz="1200" b="1" dirty="0" smtClean="0"/>
              <a:t>clockwise moment =  (W  X  3) Nm  =  3W  Nm</a:t>
            </a:r>
            <a:br>
              <a:rPr lang="hy-AM" sz="1200" b="1" dirty="0" smtClean="0"/>
            </a:br>
            <a:r>
              <a:rPr lang="hy-AM" sz="1200" b="1" dirty="0" smtClean="0"/>
              <a:t/>
            </a:r>
            <a:br>
              <a:rPr lang="hy-AM" sz="1200" b="1" dirty="0" smtClean="0"/>
            </a:br>
            <a:r>
              <a:rPr lang="en-US" sz="1200" b="1" dirty="0" smtClean="0">
                <a:solidFill>
                  <a:srgbClr val="FF0066"/>
                </a:solidFill>
              </a:rPr>
              <a:t>Clockwise </a:t>
            </a:r>
            <a:r>
              <a:rPr lang="hy-AM" sz="1200" b="1" dirty="0" smtClean="0">
                <a:solidFill>
                  <a:srgbClr val="FF0066"/>
                </a:solidFill>
              </a:rPr>
              <a:t> moments</a:t>
            </a:r>
            <a:r>
              <a:rPr lang="hy-AM" sz="1200" b="1" dirty="0" smtClean="0"/>
              <a:t>  </a:t>
            </a:r>
            <a:r>
              <a:rPr lang="en-US" sz="1200" b="1" dirty="0" smtClean="0"/>
              <a:t>    </a:t>
            </a:r>
            <a:r>
              <a:rPr lang="hy-AM" sz="1200" b="1" dirty="0" smtClean="0"/>
              <a:t>= </a:t>
            </a:r>
            <a:r>
              <a:rPr lang="en-US" sz="1200" b="1" dirty="0" smtClean="0"/>
              <a:t>     </a:t>
            </a:r>
            <a:r>
              <a:rPr lang="en-US" sz="1200" b="1" dirty="0" smtClean="0">
                <a:solidFill>
                  <a:srgbClr val="00B050"/>
                </a:solidFill>
              </a:rPr>
              <a:t>A</a:t>
            </a:r>
            <a:r>
              <a:rPr lang="hy-AM" sz="1200" b="1" dirty="0" smtClean="0">
                <a:solidFill>
                  <a:srgbClr val="00B050"/>
                </a:solidFill>
              </a:rPr>
              <a:t>nticlockwise moments</a:t>
            </a:r>
            <a:r>
              <a:rPr lang="hy-AM" sz="1200" b="1" dirty="0" smtClean="0"/>
              <a:t/>
            </a:r>
            <a:br>
              <a:rPr lang="hy-AM" sz="1200" b="1" dirty="0" smtClean="0"/>
            </a:br>
            <a:r>
              <a:rPr lang="hy-AM" sz="1200" b="1" dirty="0" smtClean="0"/>
              <a:t>	3 W	 =	1500 Nm</a:t>
            </a:r>
            <a:br>
              <a:rPr lang="hy-AM" sz="1200" b="1" dirty="0" smtClean="0"/>
            </a:br>
            <a:r>
              <a:rPr lang="hy-AM" sz="1200" b="1" dirty="0" smtClean="0"/>
              <a:t>	   W	 =	   500 N</a:t>
            </a:r>
            <a:endParaRPr lang="en-US" sz="1200" b="1" dirty="0"/>
          </a:p>
        </p:txBody>
      </p:sp>
      <p:cxnSp>
        <p:nvCxnSpPr>
          <p:cNvPr id="5" name="Straight Connector 4"/>
          <p:cNvCxnSpPr/>
          <p:nvPr/>
        </p:nvCxnSpPr>
        <p:spPr>
          <a:xfrm>
            <a:off x="1828800" y="4114800"/>
            <a:ext cx="46482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Isosceles Triangle 5"/>
          <p:cNvSpPr/>
          <p:nvPr/>
        </p:nvSpPr>
        <p:spPr>
          <a:xfrm flipH="1">
            <a:off x="4038600" y="4114800"/>
            <a:ext cx="152400"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6477000" y="41148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828800" y="41148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114800" y="373380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828800" y="373380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477000" y="373380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124200" y="41148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124200" y="373380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1828800" y="388620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819400" y="3886200"/>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3124200" y="3886200"/>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886200" y="3886200"/>
            <a:ext cx="228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4114800" y="3886200"/>
            <a:ext cx="914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5562600" y="3886200"/>
            <a:ext cx="914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524000" y="4648200"/>
            <a:ext cx="554960" cy="276999"/>
          </a:xfrm>
          <a:prstGeom prst="rect">
            <a:avLst/>
          </a:prstGeom>
          <a:noFill/>
        </p:spPr>
        <p:txBody>
          <a:bodyPr wrap="none" rtlCol="0">
            <a:spAutoFit/>
          </a:bodyPr>
          <a:lstStyle/>
          <a:p>
            <a:r>
              <a:rPr lang="hy-AM" sz="1200" dirty="0" smtClean="0"/>
              <a:t>320 N</a:t>
            </a:r>
            <a:endParaRPr lang="en-US" sz="1200" dirty="0"/>
          </a:p>
        </p:txBody>
      </p:sp>
      <p:sp>
        <p:nvSpPr>
          <p:cNvPr id="39" name="TextBox 38"/>
          <p:cNvSpPr txBox="1"/>
          <p:nvPr/>
        </p:nvSpPr>
        <p:spPr>
          <a:xfrm>
            <a:off x="2895600" y="4648200"/>
            <a:ext cx="554960" cy="276999"/>
          </a:xfrm>
          <a:prstGeom prst="rect">
            <a:avLst/>
          </a:prstGeom>
          <a:noFill/>
        </p:spPr>
        <p:txBody>
          <a:bodyPr wrap="none" rtlCol="0">
            <a:spAutoFit/>
          </a:bodyPr>
          <a:lstStyle/>
          <a:p>
            <a:r>
              <a:rPr lang="hy-AM" sz="1200" dirty="0" smtClean="0"/>
              <a:t>540 N</a:t>
            </a:r>
            <a:endParaRPr lang="en-US" sz="1200" dirty="0"/>
          </a:p>
        </p:txBody>
      </p:sp>
      <p:sp>
        <p:nvSpPr>
          <p:cNvPr id="40" name="TextBox 39"/>
          <p:cNvSpPr txBox="1"/>
          <p:nvPr/>
        </p:nvSpPr>
        <p:spPr>
          <a:xfrm>
            <a:off x="6324600" y="4648200"/>
            <a:ext cx="320922" cy="276999"/>
          </a:xfrm>
          <a:prstGeom prst="rect">
            <a:avLst/>
          </a:prstGeom>
          <a:noFill/>
        </p:spPr>
        <p:txBody>
          <a:bodyPr wrap="none" rtlCol="0">
            <a:spAutoFit/>
          </a:bodyPr>
          <a:lstStyle/>
          <a:p>
            <a:r>
              <a:rPr lang="hy-AM" sz="1200" dirty="0" smtClean="0"/>
              <a:t>W</a:t>
            </a:r>
            <a:endParaRPr lang="en-US" sz="1200" dirty="0"/>
          </a:p>
        </p:txBody>
      </p:sp>
      <p:sp>
        <p:nvSpPr>
          <p:cNvPr id="41" name="TextBox 40"/>
          <p:cNvSpPr txBox="1"/>
          <p:nvPr/>
        </p:nvSpPr>
        <p:spPr>
          <a:xfrm>
            <a:off x="2362200" y="3733800"/>
            <a:ext cx="421910" cy="276999"/>
          </a:xfrm>
          <a:prstGeom prst="rect">
            <a:avLst/>
          </a:prstGeom>
          <a:noFill/>
        </p:spPr>
        <p:txBody>
          <a:bodyPr wrap="none" rtlCol="0">
            <a:spAutoFit/>
          </a:bodyPr>
          <a:lstStyle/>
          <a:p>
            <a:r>
              <a:rPr lang="hy-AM" sz="1200" dirty="0"/>
              <a:t>2</a:t>
            </a:r>
            <a:r>
              <a:rPr lang="hy-AM" sz="1200" dirty="0" smtClean="0"/>
              <a:t> m</a:t>
            </a:r>
            <a:endParaRPr lang="en-US" sz="1200" dirty="0"/>
          </a:p>
        </p:txBody>
      </p:sp>
      <p:sp>
        <p:nvSpPr>
          <p:cNvPr id="42" name="TextBox 41"/>
          <p:cNvSpPr txBox="1"/>
          <p:nvPr/>
        </p:nvSpPr>
        <p:spPr>
          <a:xfrm>
            <a:off x="3505200" y="3733800"/>
            <a:ext cx="421910" cy="276999"/>
          </a:xfrm>
          <a:prstGeom prst="rect">
            <a:avLst/>
          </a:prstGeom>
          <a:noFill/>
        </p:spPr>
        <p:txBody>
          <a:bodyPr wrap="none" rtlCol="0">
            <a:spAutoFit/>
          </a:bodyPr>
          <a:lstStyle/>
          <a:p>
            <a:r>
              <a:rPr lang="hy-AM" sz="1200" dirty="0" smtClean="0"/>
              <a:t>1 m</a:t>
            </a:r>
            <a:endParaRPr lang="en-US" sz="1200" dirty="0"/>
          </a:p>
        </p:txBody>
      </p:sp>
      <p:sp>
        <p:nvSpPr>
          <p:cNvPr id="43" name="TextBox 42"/>
          <p:cNvSpPr txBox="1"/>
          <p:nvPr/>
        </p:nvSpPr>
        <p:spPr>
          <a:xfrm>
            <a:off x="5105400" y="3733800"/>
            <a:ext cx="421910" cy="276999"/>
          </a:xfrm>
          <a:prstGeom prst="rect">
            <a:avLst/>
          </a:prstGeom>
          <a:noFill/>
        </p:spPr>
        <p:txBody>
          <a:bodyPr wrap="none" rtlCol="0">
            <a:spAutoFit/>
          </a:bodyPr>
          <a:lstStyle/>
          <a:p>
            <a:r>
              <a:rPr lang="hy-AM" sz="1200" dirty="0" smtClean="0"/>
              <a:t>3 m</a:t>
            </a:r>
            <a:endParaRPr lang="en-US" sz="1200" dirty="0"/>
          </a:p>
        </p:txBody>
      </p:sp>
      <p:sp>
        <p:nvSpPr>
          <p:cNvPr id="44" name="TextBox 43"/>
          <p:cNvSpPr txBox="1"/>
          <p:nvPr/>
        </p:nvSpPr>
        <p:spPr>
          <a:xfrm>
            <a:off x="1676400" y="3886200"/>
            <a:ext cx="277640" cy="276999"/>
          </a:xfrm>
          <a:prstGeom prst="rect">
            <a:avLst/>
          </a:prstGeom>
          <a:noFill/>
        </p:spPr>
        <p:txBody>
          <a:bodyPr wrap="none" rtlCol="0">
            <a:spAutoFit/>
          </a:bodyPr>
          <a:lstStyle/>
          <a:p>
            <a:r>
              <a:rPr lang="hy-AM" sz="1200" b="1" dirty="0" smtClean="0"/>
              <a:t>A</a:t>
            </a:r>
            <a:endParaRPr lang="en-US" sz="1200" b="1" dirty="0"/>
          </a:p>
        </p:txBody>
      </p:sp>
      <p:sp>
        <p:nvSpPr>
          <p:cNvPr id="45" name="TextBox 44"/>
          <p:cNvSpPr txBox="1"/>
          <p:nvPr/>
        </p:nvSpPr>
        <p:spPr>
          <a:xfrm>
            <a:off x="2971800" y="3886200"/>
            <a:ext cx="271228" cy="276999"/>
          </a:xfrm>
          <a:prstGeom prst="rect">
            <a:avLst/>
          </a:prstGeom>
          <a:noFill/>
        </p:spPr>
        <p:txBody>
          <a:bodyPr wrap="none" rtlCol="0">
            <a:spAutoFit/>
          </a:bodyPr>
          <a:lstStyle/>
          <a:p>
            <a:r>
              <a:rPr lang="hy-AM" sz="1200" b="1" dirty="0" smtClean="0"/>
              <a:t>B</a:t>
            </a:r>
            <a:endParaRPr lang="en-US" sz="1200" b="1" dirty="0"/>
          </a:p>
        </p:txBody>
      </p:sp>
      <p:sp>
        <p:nvSpPr>
          <p:cNvPr id="46" name="TextBox 45"/>
          <p:cNvSpPr txBox="1"/>
          <p:nvPr/>
        </p:nvSpPr>
        <p:spPr>
          <a:xfrm>
            <a:off x="3962400" y="3886200"/>
            <a:ext cx="288862" cy="276999"/>
          </a:xfrm>
          <a:prstGeom prst="rect">
            <a:avLst/>
          </a:prstGeom>
          <a:noFill/>
        </p:spPr>
        <p:txBody>
          <a:bodyPr wrap="none" rtlCol="0">
            <a:spAutoFit/>
          </a:bodyPr>
          <a:lstStyle/>
          <a:p>
            <a:r>
              <a:rPr lang="hy-AM" sz="1200" b="1" dirty="0" smtClean="0"/>
              <a:t>O</a:t>
            </a:r>
            <a:endParaRPr lang="en-US" sz="1200" b="1" dirty="0"/>
          </a:p>
        </p:txBody>
      </p:sp>
      <p:sp>
        <p:nvSpPr>
          <p:cNvPr id="47" name="TextBox 46"/>
          <p:cNvSpPr txBox="1"/>
          <p:nvPr/>
        </p:nvSpPr>
        <p:spPr>
          <a:xfrm>
            <a:off x="6362980" y="3886200"/>
            <a:ext cx="266420" cy="276999"/>
          </a:xfrm>
          <a:prstGeom prst="rect">
            <a:avLst/>
          </a:prstGeom>
          <a:noFill/>
        </p:spPr>
        <p:txBody>
          <a:bodyPr wrap="none" rtlCol="0">
            <a:spAutoFit/>
          </a:bodyPr>
          <a:lstStyle/>
          <a:p>
            <a:r>
              <a:rPr lang="hy-AM" sz="1200" b="1" dirty="0" smtClean="0"/>
              <a:t>C</a:t>
            </a:r>
            <a:endParaRPr lang="en-US" sz="1200" b="1" dirty="0"/>
          </a:p>
        </p:txBody>
      </p:sp>
      <p:cxnSp>
        <p:nvCxnSpPr>
          <p:cNvPr id="49" name="Straight Arrow Connector 48"/>
          <p:cNvCxnSpPr>
            <a:endCxn id="6" idx="3"/>
          </p:cNvCxnSpPr>
          <p:nvPr/>
        </p:nvCxnSpPr>
        <p:spPr>
          <a:xfrm flipH="1" flipV="1">
            <a:off x="4114800" y="4267200"/>
            <a:ext cx="152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191000" y="4343400"/>
            <a:ext cx="1218795" cy="276999"/>
          </a:xfrm>
          <a:prstGeom prst="rect">
            <a:avLst/>
          </a:prstGeom>
          <a:noFill/>
        </p:spPr>
        <p:txBody>
          <a:bodyPr wrap="none" rtlCol="0">
            <a:spAutoFit/>
          </a:bodyPr>
          <a:lstStyle/>
          <a:p>
            <a:r>
              <a:rPr lang="hy-AM" sz="1200" b="1" dirty="0"/>
              <a:t>f</a:t>
            </a:r>
            <a:r>
              <a:rPr lang="hy-AM" sz="1200" b="1" dirty="0" smtClean="0"/>
              <a:t>ulcrum or pivot</a:t>
            </a:r>
            <a:endParaRPr lang="en-US" sz="1200" b="1" dirty="0"/>
          </a:p>
        </p:txBody>
      </p:sp>
      <p:sp>
        <p:nvSpPr>
          <p:cNvPr id="30" name="Title 1"/>
          <p:cNvSpPr>
            <a:spLocks noGrp="1"/>
          </p:cNvSpPr>
          <p:nvPr>
            <p:ph type="title"/>
          </p:nvPr>
        </p:nvSpPr>
        <p:spPr>
          <a:xfrm>
            <a:off x="457200" y="152400"/>
            <a:ext cx="8229600" cy="1143000"/>
          </a:xfrm>
        </p:spPr>
        <p:txBody>
          <a:bodyPr>
            <a:normAutofit fontScale="90000"/>
          </a:bodyPr>
          <a:lstStyle/>
          <a:p>
            <a:r>
              <a:rPr lang="en-US" dirty="0" smtClean="0"/>
              <a:t>Calculating Moments</a:t>
            </a:r>
            <a:br>
              <a:rPr lang="en-US" dirty="0" smtClean="0"/>
            </a:br>
            <a:r>
              <a:rPr lang="en-US" dirty="0" smtClean="0"/>
              <a:t>Clockwise and Anti-Clockwise</a:t>
            </a:r>
            <a:endParaRPr lang="en-US" dirty="0"/>
          </a:p>
        </p:txBody>
      </p:sp>
    </p:spTree>
    <p:extLst>
      <p:ext uri="{BB962C8B-B14F-4D97-AF65-F5344CB8AC3E}">
        <p14:creationId xmlns="" xmlns:p14="http://schemas.microsoft.com/office/powerpoint/2010/main" val="5344001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Exercises</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858000"/>
          </a:xfrm>
        </p:spPr>
        <p:txBody>
          <a:bodyPr>
            <a:normAutofit fontScale="40000" lnSpcReduction="20000"/>
          </a:bodyPr>
          <a:lstStyle/>
          <a:p>
            <a:endParaRPr lang="en-US" dirty="0" smtClean="0"/>
          </a:p>
          <a:p>
            <a:r>
              <a:rPr lang="hy-AM" dirty="0" smtClean="0"/>
              <a:t>As an example consider two decorators of weights 500 N and 700 N standing at A and B on a plank resting on two trestles.    The whole weight of the plank, 400 N, may be taken to act vertically downwards at its centre, O. </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dirty="0" smtClean="0"/>
              <a:t>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hy-AM" dirty="0" smtClean="0"/>
              <a:t>If P and Q are the upwards forces exerted</a:t>
            </a:r>
            <a:r>
              <a:rPr lang="en-US" dirty="0" smtClean="0"/>
              <a:t> </a:t>
            </a:r>
            <a:r>
              <a:rPr lang="hy-AM" dirty="0" smtClean="0"/>
              <a:t>by the trestles on the plank, called reactions, then we have the sum of the forces in one direction equals the sum of the forces in the opposite direction:</a:t>
            </a:r>
            <a:br>
              <a:rPr lang="hy-AM" dirty="0" smtClean="0"/>
            </a:br>
            <a:r>
              <a:rPr lang="hy-AM" dirty="0" smtClean="0"/>
              <a:t/>
            </a:r>
            <a:br>
              <a:rPr lang="hy-AM" dirty="0" smtClean="0"/>
            </a:br>
            <a:r>
              <a:rPr lang="hy-AM" b="1" dirty="0" smtClean="0"/>
              <a:t>P  +  Q  =  </a:t>
            </a:r>
            <a:r>
              <a:rPr lang="en-US" b="1" dirty="0" smtClean="0"/>
              <a:t>(</a:t>
            </a:r>
            <a:r>
              <a:rPr lang="hy-AM" b="1" dirty="0" smtClean="0"/>
              <a:t>500  +  400  +  700</a:t>
            </a:r>
            <a:r>
              <a:rPr lang="en-US" b="1" dirty="0" smtClean="0"/>
              <a:t>) N</a:t>
            </a:r>
            <a:r>
              <a:rPr lang="hy-AM" b="1" dirty="0" smtClean="0"/>
              <a:t>  =  1600 N</a:t>
            </a:r>
            <a:br>
              <a:rPr lang="hy-AM" b="1" dirty="0" smtClean="0"/>
            </a:br>
            <a:r>
              <a:rPr lang="hy-AM" dirty="0" smtClean="0"/>
              <a:t/>
            </a:r>
            <a:br>
              <a:rPr lang="hy-AM" dirty="0" smtClean="0"/>
            </a:br>
            <a:r>
              <a:rPr lang="hy-AM" dirty="0" smtClean="0"/>
              <a:t>Moments can be taken about any point, but taking them about C eliminates the moment due to Q:</a:t>
            </a:r>
            <a:br>
              <a:rPr lang="hy-AM" dirty="0" smtClean="0"/>
            </a:br>
            <a:r>
              <a:rPr lang="hy-AM" dirty="0" smtClean="0"/>
              <a:t/>
            </a:r>
            <a:br>
              <a:rPr lang="hy-AM" dirty="0" smtClean="0"/>
            </a:br>
            <a:r>
              <a:rPr lang="hy-AM" b="1" dirty="0" smtClean="0">
                <a:solidFill>
                  <a:srgbClr val="FF0066"/>
                </a:solidFill>
              </a:rPr>
              <a:t>clockwise moment</a:t>
            </a:r>
            <a:r>
              <a:rPr lang="hy-AM" b="1" dirty="0" smtClean="0"/>
              <a:t>  =   P  X  4 m</a:t>
            </a:r>
            <a:r>
              <a:rPr lang="hy-AM" dirty="0" smtClean="0"/>
              <a:t/>
            </a:r>
            <a:br>
              <a:rPr lang="hy-AM" dirty="0" smtClean="0"/>
            </a:br>
            <a:r>
              <a:rPr lang="hy-AM" dirty="0" smtClean="0"/>
              <a:t/>
            </a:r>
            <a:br>
              <a:rPr lang="hy-AM" dirty="0" smtClean="0"/>
            </a:br>
            <a:r>
              <a:rPr lang="hy-AM" b="1" dirty="0" smtClean="0">
                <a:solidFill>
                  <a:srgbClr val="92D050"/>
                </a:solidFill>
              </a:rPr>
              <a:t>anticlockwise moment</a:t>
            </a:r>
            <a:r>
              <a:rPr lang="hy-AM" b="1" dirty="0" smtClean="0"/>
              <a:t>  =  ( (700 X  1)  +  (400  X  2)  +  (500  X  5) )  =  4000 Nm</a:t>
            </a:r>
            <a:r>
              <a:rPr lang="hy-AM" dirty="0" smtClean="0"/>
              <a:t/>
            </a:r>
            <a:br>
              <a:rPr lang="hy-AM" dirty="0" smtClean="0"/>
            </a:br>
            <a:r>
              <a:rPr lang="hy-AM" dirty="0" smtClean="0"/>
              <a:t/>
            </a:r>
            <a:br>
              <a:rPr lang="hy-AM" dirty="0" smtClean="0"/>
            </a:br>
            <a:r>
              <a:rPr lang="hy-AM" dirty="0" smtClean="0"/>
              <a:t>Since the plank is in equilibrium we have from (2) on the previou</a:t>
            </a:r>
            <a:r>
              <a:rPr lang="en-US" dirty="0" smtClean="0"/>
              <a:t>s</a:t>
            </a:r>
            <a:r>
              <a:rPr lang="hy-AM" dirty="0" smtClean="0"/>
              <a:t> page where the law of moments must apply:</a:t>
            </a:r>
            <a:br>
              <a:rPr lang="hy-AM" dirty="0" smtClean="0"/>
            </a:br>
            <a:r>
              <a:rPr lang="hy-AM" dirty="0" smtClean="0"/>
              <a:t/>
            </a:r>
            <a:br>
              <a:rPr lang="hy-AM" dirty="0" smtClean="0"/>
            </a:br>
            <a:r>
              <a:rPr lang="hy-AM" b="1" dirty="0" smtClean="0"/>
              <a:t>4 P m  =  4000 Nm</a:t>
            </a:r>
            <a:br>
              <a:rPr lang="hy-AM" b="1" dirty="0" smtClean="0"/>
            </a:br>
            <a:r>
              <a:rPr lang="hy-AM" b="1" dirty="0" smtClean="0"/>
              <a:t>   p   =  1000 N</a:t>
            </a:r>
            <a:br>
              <a:rPr lang="hy-AM" b="1" dirty="0" smtClean="0"/>
            </a:br>
            <a:r>
              <a:rPr lang="hy-AM" dirty="0" smtClean="0"/>
              <a:t/>
            </a:r>
            <a:br>
              <a:rPr lang="hy-AM" dirty="0" smtClean="0"/>
            </a:br>
            <a:r>
              <a:rPr lang="hy-AM" dirty="0" smtClean="0"/>
              <a:t>From the first equation we can now substitute where:  </a:t>
            </a:r>
            <a:br>
              <a:rPr lang="hy-AM" dirty="0" smtClean="0"/>
            </a:br>
            <a:r>
              <a:rPr lang="hy-AM" dirty="0" smtClean="0"/>
              <a:t/>
            </a:r>
            <a:br>
              <a:rPr lang="hy-AM" dirty="0" smtClean="0"/>
            </a:br>
            <a:r>
              <a:rPr lang="hy-AM" b="1" dirty="0" smtClean="0"/>
              <a:t>P = 1000 Nm and P + Q  =  1600 N</a:t>
            </a:r>
            <a:br>
              <a:rPr lang="hy-AM" b="1" dirty="0" smtClean="0"/>
            </a:br>
            <a:r>
              <a:rPr lang="hy-AM" b="1" dirty="0" smtClean="0"/>
              <a:t/>
            </a:r>
            <a:br>
              <a:rPr lang="hy-AM" b="1" dirty="0" smtClean="0"/>
            </a:br>
            <a:r>
              <a:rPr lang="hy-AM" b="1" dirty="0" smtClean="0"/>
              <a:t>then Q   =  1600 N  -  1000 N  =  600 N</a:t>
            </a:r>
            <a:endParaRPr lang="en-US" b="1" dirty="0"/>
          </a:p>
        </p:txBody>
      </p:sp>
      <p:pic>
        <p:nvPicPr>
          <p:cNvPr id="4" name="Picture 1"/>
          <p:cNvPicPr>
            <a:picLocks noChangeAspect="1" noChangeArrowheads="1"/>
          </p:cNvPicPr>
          <p:nvPr/>
        </p:nvPicPr>
        <p:blipFill>
          <a:blip r:embed="rId3" cstate="print"/>
          <a:srcRect l="34167" t="22852" r="24557" b="53101"/>
          <a:stretch>
            <a:fillRect/>
          </a:stretch>
        </p:blipFill>
        <p:spPr bwMode="auto">
          <a:xfrm>
            <a:off x="1204462" y="685800"/>
            <a:ext cx="6644138" cy="20805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y-AM" dirty="0" smtClean="0"/>
              <a:t>Centres of gravity</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normAutofit/>
          </a:bodyPr>
          <a:lstStyle/>
          <a:p>
            <a:r>
              <a:rPr lang="hy-AM" sz="2400" dirty="0" smtClean="0"/>
              <a:t>A body behaves as if its whole weight were concentrated at one point, called its centre of gravity (c.g.), even though the earth attracts every part of it. </a:t>
            </a:r>
            <a:endParaRPr lang="en-US" sz="2400" dirty="0" smtClean="0"/>
          </a:p>
          <a:p>
            <a:endParaRPr lang="en-US" sz="2400" dirty="0" smtClean="0"/>
          </a:p>
          <a:p>
            <a:r>
              <a:rPr lang="hy-AM" sz="2400" dirty="0" smtClean="0"/>
              <a:t>The c.g. of a ruler is at its centre, and when supported there it balances.  If it is supported at any other point it topples because the moment of its weight W about the point of support is not zero.</a:t>
            </a:r>
            <a:endParaRPr lang="hy-AM" sz="1200" dirty="0"/>
          </a:p>
          <a:p>
            <a:endParaRPr lang="hy-AM" sz="1200" dirty="0" smtClean="0"/>
          </a:p>
          <a:p>
            <a:endParaRPr lang="hy-AM" sz="1200" dirty="0"/>
          </a:p>
          <a:p>
            <a:endParaRPr lang="hy-AM" sz="1200" dirty="0" smtClean="0"/>
          </a:p>
          <a:p>
            <a:endParaRPr lang="hy-AM" sz="1200" dirty="0"/>
          </a:p>
          <a:p>
            <a:endParaRPr lang="hy-AM" sz="1200" dirty="0" smtClean="0"/>
          </a:p>
          <a:p>
            <a:endParaRPr lang="hy-AM" sz="1200" dirty="0"/>
          </a:p>
          <a:p>
            <a:endParaRPr lang="hy-AM" sz="1200" dirty="0" smtClean="0"/>
          </a:p>
          <a:p>
            <a:pPr>
              <a:buNone/>
            </a:pPr>
            <a:r>
              <a:rPr lang="hy-AM" sz="1200" dirty="0"/>
              <a:t>	</a:t>
            </a:r>
            <a:r>
              <a:rPr lang="hy-AM" sz="1200" b="1" dirty="0" smtClean="0"/>
              <a:t/>
            </a:r>
            <a:br>
              <a:rPr lang="hy-AM" sz="1200" b="1" dirty="0" smtClean="0"/>
            </a:br>
            <a:r>
              <a:rPr lang="hy-AM" sz="1200" b="1" dirty="0" smtClean="0"/>
              <a:t/>
            </a:r>
            <a:br>
              <a:rPr lang="hy-AM" sz="1200" b="1" dirty="0" smtClean="0"/>
            </a:br>
            <a:endParaRPr lang="en-US" sz="1200" dirty="0"/>
          </a:p>
        </p:txBody>
      </p:sp>
      <p:pic>
        <p:nvPicPr>
          <p:cNvPr id="20481" name="Picture 1"/>
          <p:cNvPicPr>
            <a:picLocks noChangeAspect="1" noChangeArrowheads="1"/>
          </p:cNvPicPr>
          <p:nvPr/>
        </p:nvPicPr>
        <p:blipFill>
          <a:blip r:embed="rId2" cstate="print"/>
          <a:srcRect l="32000" t="32558" r="18000" b="46047"/>
          <a:stretch>
            <a:fillRect/>
          </a:stretch>
        </p:blipFill>
        <p:spPr bwMode="auto">
          <a:xfrm>
            <a:off x="685800" y="4114800"/>
            <a:ext cx="7951304" cy="1828800"/>
          </a:xfrm>
          <a:prstGeom prst="rect">
            <a:avLst/>
          </a:prstGeom>
          <a:noFill/>
          <a:ln w="9525">
            <a:noFill/>
            <a:miter lim="800000"/>
            <a:headEnd/>
            <a:tailEnd/>
          </a:ln>
        </p:spPr>
      </p:pic>
      <p:sp>
        <p:nvSpPr>
          <p:cNvPr id="20" name="Title 1"/>
          <p:cNvSpPr>
            <a:spLocks noGrp="1"/>
          </p:cNvSpPr>
          <p:nvPr>
            <p:ph type="title"/>
          </p:nvPr>
        </p:nvSpPr>
        <p:spPr>
          <a:xfrm>
            <a:off x="457200" y="0"/>
            <a:ext cx="8229600" cy="1143000"/>
          </a:xfrm>
        </p:spPr>
        <p:txBody>
          <a:bodyPr>
            <a:normAutofit/>
          </a:bodyPr>
          <a:lstStyle/>
          <a:p>
            <a:r>
              <a:rPr lang="en-US" dirty="0" smtClean="0"/>
              <a:t>Centre of Gravity</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Image result for centre of gravity"/>
          <p:cNvPicPr>
            <a:picLocks noChangeAspect="1" noChangeArrowheads="1"/>
          </p:cNvPicPr>
          <p:nvPr/>
        </p:nvPicPr>
        <p:blipFill>
          <a:blip r:embed="rId3" cstate="print"/>
          <a:srcRect/>
          <a:stretch>
            <a:fillRect/>
          </a:stretch>
        </p:blipFill>
        <p:spPr bwMode="auto">
          <a:xfrm>
            <a:off x="5257800" y="1066800"/>
            <a:ext cx="3886200" cy="2449996"/>
          </a:xfrm>
          <a:prstGeom prst="rect">
            <a:avLst/>
          </a:prstGeom>
          <a:noFill/>
        </p:spPr>
      </p:pic>
      <p:sp>
        <p:nvSpPr>
          <p:cNvPr id="3" name="Content Placeholder 2"/>
          <p:cNvSpPr>
            <a:spLocks noGrp="1"/>
          </p:cNvSpPr>
          <p:nvPr>
            <p:ph idx="1"/>
          </p:nvPr>
        </p:nvSpPr>
        <p:spPr>
          <a:xfrm>
            <a:off x="0" y="1143000"/>
            <a:ext cx="9144000" cy="5715000"/>
          </a:xfrm>
        </p:spPr>
        <p:txBody>
          <a:bodyPr>
            <a:normAutofit lnSpcReduction="10000"/>
          </a:bodyPr>
          <a:lstStyle/>
          <a:p>
            <a:r>
              <a:rPr lang="hy-AM" sz="2400" dirty="0" smtClean="0"/>
              <a:t>Your centre of gravity is near the centre</a:t>
            </a:r>
            <a:r>
              <a:rPr lang="en-US" sz="2400" dirty="0" smtClean="0"/>
              <a:t/>
            </a:r>
            <a:br>
              <a:rPr lang="en-US" sz="2400" dirty="0" smtClean="0"/>
            </a:br>
            <a:r>
              <a:rPr lang="hy-AM" sz="2400" dirty="0" smtClean="0"/>
              <a:t>of your body and the vertical line from</a:t>
            </a:r>
            <a:r>
              <a:rPr lang="en-US" sz="2400" dirty="0" smtClean="0"/>
              <a:t/>
            </a:r>
            <a:br>
              <a:rPr lang="en-US" sz="2400" dirty="0" smtClean="0"/>
            </a:br>
            <a:r>
              <a:rPr lang="hy-AM" sz="2400" dirty="0" smtClean="0"/>
              <a:t>it to the floor must be within the area</a:t>
            </a:r>
            <a:r>
              <a:rPr lang="en-US" sz="2400" dirty="0" smtClean="0"/>
              <a:t/>
            </a:r>
            <a:br>
              <a:rPr lang="en-US" sz="2400" dirty="0" smtClean="0"/>
            </a:br>
            <a:r>
              <a:rPr lang="hy-AM" sz="2400" dirty="0" smtClean="0"/>
              <a:t>enclosed by your feet or you will fall over.</a:t>
            </a: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dirty="0" smtClean="0"/>
          </a:p>
          <a:p>
            <a:r>
              <a:rPr lang="hy-AM" sz="2400" dirty="0" smtClean="0"/>
              <a:t>A tight-rope walker has to keep </a:t>
            </a:r>
            <a:r>
              <a:rPr lang="en-US" sz="2400" dirty="0" smtClean="0"/>
              <a:t>their</a:t>
            </a:r>
            <a:br>
              <a:rPr lang="en-US" sz="2400" dirty="0" smtClean="0"/>
            </a:br>
            <a:r>
              <a:rPr lang="hy-AM" sz="2400" dirty="0" smtClean="0"/>
              <a:t>c.g. </a:t>
            </a:r>
            <a:r>
              <a:rPr lang="hy-AM" sz="2400" dirty="0"/>
              <a:t>e</a:t>
            </a:r>
            <a:r>
              <a:rPr lang="hy-AM" sz="2400" dirty="0" smtClean="0"/>
              <a:t>xactly above the rope.  </a:t>
            </a:r>
            <a:r>
              <a:rPr lang="en-US" sz="2400" dirty="0" smtClean="0"/>
              <a:t/>
            </a:r>
            <a:br>
              <a:rPr lang="en-US" sz="2400" dirty="0" smtClean="0"/>
            </a:br>
            <a:r>
              <a:rPr lang="en-US" sz="2400" dirty="0" smtClean="0"/>
              <a:t/>
            </a:r>
            <a:br>
              <a:rPr lang="en-US" sz="2400" dirty="0" smtClean="0"/>
            </a:br>
            <a:r>
              <a:rPr lang="hy-AM" sz="2400" b="1" dirty="0" smtClean="0"/>
              <a:t>Why does a tight-rope walker </a:t>
            </a:r>
            <a:r>
              <a:rPr lang="en-US" sz="2400" b="1" dirty="0" smtClean="0"/>
              <a:t/>
            </a:r>
            <a:br>
              <a:rPr lang="en-US" sz="2400" b="1" dirty="0" smtClean="0"/>
            </a:br>
            <a:r>
              <a:rPr lang="hy-AM" sz="2400" b="1" dirty="0" smtClean="0"/>
              <a:t>have to do this?  </a:t>
            </a:r>
            <a:r>
              <a:rPr lang="en-US" sz="2400" b="1" dirty="0" smtClean="0"/>
              <a:t/>
            </a:r>
            <a:br>
              <a:rPr lang="en-US" sz="2400" b="1" dirty="0" smtClean="0"/>
            </a:br>
            <a:r>
              <a:rPr lang="en-US" sz="2400" b="1" dirty="0" smtClean="0"/>
              <a:t/>
            </a:r>
            <a:br>
              <a:rPr lang="en-US" sz="2400" b="1" dirty="0" smtClean="0"/>
            </a:br>
            <a:r>
              <a:rPr lang="hy-AM" sz="2400" b="1" dirty="0" smtClean="0"/>
              <a:t>What do some tight-rope walkers</a:t>
            </a:r>
            <a:r>
              <a:rPr lang="en-US" sz="2400" b="1" dirty="0" smtClean="0"/>
              <a:t/>
            </a:r>
            <a:br>
              <a:rPr lang="en-US" sz="2400" b="1" dirty="0" smtClean="0"/>
            </a:br>
            <a:r>
              <a:rPr lang="hy-AM" sz="2400" b="1" dirty="0" smtClean="0"/>
              <a:t>use in order to keep their balance?</a:t>
            </a:r>
            <a:br>
              <a:rPr lang="hy-AM" sz="2400" b="1" dirty="0" smtClean="0"/>
            </a:br>
            <a:r>
              <a:rPr lang="hy-AM" sz="1200" b="1" dirty="0" smtClean="0"/>
              <a:t/>
            </a:r>
            <a:br>
              <a:rPr lang="hy-AM" sz="1200" b="1" dirty="0" smtClean="0"/>
            </a:br>
            <a:r>
              <a:rPr lang="hy-AM" sz="1200" b="1" dirty="0" smtClean="0"/>
              <a:t/>
            </a:r>
            <a:br>
              <a:rPr lang="hy-AM" sz="1200" b="1" dirty="0" smtClean="0"/>
            </a:br>
            <a:endParaRPr lang="en-US" sz="1200" dirty="0"/>
          </a:p>
        </p:txBody>
      </p:sp>
      <p:sp>
        <p:nvSpPr>
          <p:cNvPr id="20" name="Title 1"/>
          <p:cNvSpPr>
            <a:spLocks noGrp="1"/>
          </p:cNvSpPr>
          <p:nvPr>
            <p:ph type="title"/>
          </p:nvPr>
        </p:nvSpPr>
        <p:spPr>
          <a:xfrm>
            <a:off x="457200" y="0"/>
            <a:ext cx="8229600" cy="1143000"/>
          </a:xfrm>
        </p:spPr>
        <p:txBody>
          <a:bodyPr>
            <a:normAutofit/>
          </a:bodyPr>
          <a:lstStyle/>
          <a:p>
            <a:r>
              <a:rPr lang="en-US" dirty="0" smtClean="0"/>
              <a:t>Centre of Gravity</a:t>
            </a:r>
            <a:endParaRPr lang="en-US" dirty="0"/>
          </a:p>
        </p:txBody>
      </p:sp>
      <p:pic>
        <p:nvPicPr>
          <p:cNvPr id="48132" name="Picture 4" descr="Image result for tight rope walker"/>
          <p:cNvPicPr>
            <a:picLocks noChangeAspect="1" noChangeArrowheads="1"/>
          </p:cNvPicPr>
          <p:nvPr/>
        </p:nvPicPr>
        <p:blipFill>
          <a:blip r:embed="rId4" cstate="print"/>
          <a:srcRect/>
          <a:stretch>
            <a:fillRect/>
          </a:stretch>
        </p:blipFill>
        <p:spPr bwMode="auto">
          <a:xfrm>
            <a:off x="5106542" y="3962399"/>
            <a:ext cx="3885058" cy="259103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153400" cy="5638800"/>
          </a:xfrm>
        </p:spPr>
        <p:txBody>
          <a:bodyPr>
            <a:normAutofit/>
          </a:bodyPr>
          <a:lstStyle/>
          <a:p>
            <a:r>
              <a:rPr lang="hy-AM" sz="1600" dirty="0" smtClean="0"/>
              <a:t>The c.g. of a regular shaped </a:t>
            </a:r>
            <a:r>
              <a:rPr lang="en-US" sz="1600" dirty="0" smtClean="0"/>
              <a:t>object or body</a:t>
            </a:r>
            <a:r>
              <a:rPr lang="hy-AM" sz="1600" dirty="0" smtClean="0"/>
              <a:t> of the same density all over is</a:t>
            </a:r>
            <a:r>
              <a:rPr lang="en-US" sz="1600" dirty="0" smtClean="0"/>
              <a:t> </a:t>
            </a:r>
            <a:r>
              <a:rPr lang="hy-AM" sz="1600" b="1" dirty="0" smtClean="0"/>
              <a:t>at its  centre</a:t>
            </a:r>
            <a:r>
              <a:rPr lang="hy-AM" sz="1600" dirty="0" smtClean="0"/>
              <a:t>.  </a:t>
            </a:r>
            <a:r>
              <a:rPr lang="en-US" sz="1600" dirty="0" smtClean="0"/>
              <a:t/>
            </a:r>
            <a:br>
              <a:rPr lang="en-US" sz="1600" dirty="0" smtClean="0"/>
            </a:br>
            <a:r>
              <a:rPr lang="hy-AM" sz="1600" dirty="0" smtClean="0"/>
              <a:t>In other cases it can be found by experiment.</a:t>
            </a:r>
            <a:br>
              <a:rPr lang="hy-AM" sz="1600" dirty="0" smtClean="0"/>
            </a:br>
            <a:endParaRPr lang="en-US" sz="1600" dirty="0" smtClean="0"/>
          </a:p>
          <a:p>
            <a:endParaRPr lang="en-US" sz="1600" dirty="0" smtClean="0"/>
          </a:p>
          <a:p>
            <a:r>
              <a:rPr lang="hy-AM" sz="1600" dirty="0" smtClean="0"/>
              <a:t>A plumb line can be used to find the</a:t>
            </a:r>
            <a:r>
              <a:rPr lang="en-US" sz="1600" dirty="0" smtClean="0"/>
              <a:t/>
            </a:r>
            <a:br>
              <a:rPr lang="en-US" sz="1600" dirty="0" smtClean="0"/>
            </a:br>
            <a:r>
              <a:rPr lang="hy-AM" sz="1600" dirty="0" smtClean="0"/>
              <a:t>centre of gravity of an </a:t>
            </a:r>
            <a:r>
              <a:rPr lang="hy-AM" sz="1600" b="1" dirty="0" smtClean="0"/>
              <a:t>irregularly shaped object</a:t>
            </a:r>
            <a:r>
              <a:rPr lang="hy-AM" sz="1600" dirty="0" smtClean="0"/>
              <a:t>.  </a:t>
            </a:r>
            <a:br>
              <a:rPr lang="hy-AM" sz="1600" dirty="0" smtClean="0"/>
            </a:br>
            <a:r>
              <a:rPr lang="hy-AM" sz="1600" dirty="0" smtClean="0"/>
              <a:t>One can do this by punching a hole at any point</a:t>
            </a:r>
            <a:r>
              <a:rPr lang="en-US" sz="1600" dirty="0" smtClean="0"/>
              <a:t/>
            </a:r>
            <a:br>
              <a:rPr lang="en-US" sz="1600" dirty="0" smtClean="0"/>
            </a:br>
            <a:r>
              <a:rPr lang="hy-AM" sz="1600" dirty="0" smtClean="0"/>
              <a:t>about the edge of the object and placing </a:t>
            </a:r>
            <a:br>
              <a:rPr lang="hy-AM" sz="1600" dirty="0" smtClean="0"/>
            </a:br>
            <a:r>
              <a:rPr lang="hy-AM" sz="1600" dirty="0" smtClean="0"/>
              <a:t>it to hang upon a nail.  </a:t>
            </a:r>
            <a:r>
              <a:rPr lang="en-US" sz="1600" dirty="0" smtClean="0"/>
              <a:t/>
            </a:r>
            <a:br>
              <a:rPr lang="en-US" sz="1600" dirty="0" smtClean="0"/>
            </a:br>
            <a:r>
              <a:rPr lang="en-US" sz="1600" dirty="0" smtClean="0"/>
              <a:t/>
            </a:r>
            <a:br>
              <a:rPr lang="en-US" sz="1600" dirty="0" smtClean="0"/>
            </a:br>
            <a:r>
              <a:rPr lang="hy-AM" sz="1600" dirty="0" smtClean="0"/>
              <a:t>From there a plumb line is to be fitted onto the</a:t>
            </a:r>
            <a:r>
              <a:rPr lang="en-US" sz="1600" dirty="0" smtClean="0"/>
              <a:t/>
            </a:r>
            <a:br>
              <a:rPr lang="en-US" sz="1600" dirty="0" smtClean="0"/>
            </a:br>
            <a:r>
              <a:rPr lang="hy-AM" sz="1600" dirty="0" smtClean="0"/>
              <a:t>nail and allowed to</a:t>
            </a:r>
            <a:r>
              <a:rPr lang="en-US" sz="1600" dirty="0" smtClean="0"/>
              <a:t> </a:t>
            </a:r>
            <a:r>
              <a:rPr lang="hy-AM" sz="1600" dirty="0" smtClean="0"/>
              <a:t>hang.  A line is then drawn</a:t>
            </a:r>
            <a:r>
              <a:rPr lang="en-US" sz="1600" dirty="0" smtClean="0"/>
              <a:t/>
            </a:r>
            <a:br>
              <a:rPr lang="en-US" sz="1600" dirty="0" smtClean="0"/>
            </a:br>
            <a:r>
              <a:rPr lang="hy-AM" sz="1600" dirty="0" smtClean="0"/>
              <a:t>along the plumb line.  </a:t>
            </a:r>
            <a:r>
              <a:rPr lang="en-US" sz="1600" dirty="0" smtClean="0"/>
              <a:t/>
            </a:r>
            <a:br>
              <a:rPr lang="en-US" sz="1600" dirty="0" smtClean="0"/>
            </a:br>
            <a:r>
              <a:rPr lang="en-US" sz="1600" dirty="0" smtClean="0"/>
              <a:t/>
            </a:r>
            <a:br>
              <a:rPr lang="en-US" sz="1600" dirty="0" smtClean="0"/>
            </a:br>
            <a:r>
              <a:rPr lang="hy-AM" sz="1600" dirty="0" smtClean="0"/>
              <a:t>The same procedure is to be repeated when </a:t>
            </a:r>
            <a:br>
              <a:rPr lang="hy-AM" sz="1600" dirty="0" smtClean="0"/>
            </a:br>
            <a:r>
              <a:rPr lang="hy-AM" sz="1600" dirty="0" smtClean="0"/>
              <a:t>another hole is punched into the same irregularly</a:t>
            </a:r>
            <a:r>
              <a:rPr lang="en-US" sz="1600" dirty="0" smtClean="0"/>
              <a:t/>
            </a:r>
            <a:br>
              <a:rPr lang="en-US" sz="1600" dirty="0" smtClean="0"/>
            </a:br>
            <a:r>
              <a:rPr lang="hy-AM" sz="1600" dirty="0" smtClean="0"/>
              <a:t>shaped object’s edge but at a different place. </a:t>
            </a:r>
            <a:r>
              <a:rPr lang="en-US" sz="1600" dirty="0" smtClean="0"/>
              <a:t/>
            </a:r>
            <a:br>
              <a:rPr lang="en-US" sz="1600" dirty="0" smtClean="0"/>
            </a:br>
            <a:r>
              <a:rPr lang="hy-AM" sz="1600" dirty="0" smtClean="0"/>
              <a:t> </a:t>
            </a:r>
            <a:br>
              <a:rPr lang="hy-AM" sz="1600" dirty="0" smtClean="0"/>
            </a:br>
            <a:r>
              <a:rPr lang="hy-AM" sz="1600" dirty="0" smtClean="0"/>
              <a:t>Eventually, where all lines in</a:t>
            </a:r>
            <a:r>
              <a:rPr lang="en-US" sz="1600" dirty="0" err="1" smtClean="0"/>
              <a:t>ter</a:t>
            </a:r>
            <a:r>
              <a:rPr lang="hy-AM" sz="1600" dirty="0" smtClean="0"/>
              <a:t>sect is exactly were</a:t>
            </a:r>
            <a:r>
              <a:rPr lang="en-US" sz="1600" dirty="0" smtClean="0"/>
              <a:t/>
            </a:r>
            <a:br>
              <a:rPr lang="en-US" sz="1600" dirty="0" smtClean="0"/>
            </a:br>
            <a:r>
              <a:rPr lang="hy-AM" sz="1600" dirty="0" smtClean="0"/>
              <a:t>that object’s centre of gravity is.</a:t>
            </a:r>
            <a:br>
              <a:rPr lang="hy-AM" sz="1600" dirty="0" smtClean="0"/>
            </a:br>
            <a:r>
              <a:rPr lang="hy-AM" sz="1200" dirty="0" smtClean="0"/>
              <a:t/>
            </a:r>
            <a:br>
              <a:rPr lang="hy-AM" sz="1200" dirty="0" smtClean="0"/>
            </a:br>
            <a:endParaRPr lang="en-US" sz="1200" dirty="0"/>
          </a:p>
        </p:txBody>
      </p:sp>
      <p:sp>
        <p:nvSpPr>
          <p:cNvPr id="20" name="Title 1"/>
          <p:cNvSpPr>
            <a:spLocks noGrp="1"/>
          </p:cNvSpPr>
          <p:nvPr>
            <p:ph type="title"/>
          </p:nvPr>
        </p:nvSpPr>
        <p:spPr>
          <a:xfrm>
            <a:off x="457200" y="0"/>
            <a:ext cx="8229600" cy="1143000"/>
          </a:xfrm>
        </p:spPr>
        <p:txBody>
          <a:bodyPr>
            <a:normAutofit fontScale="90000"/>
          </a:bodyPr>
          <a:lstStyle/>
          <a:p>
            <a:r>
              <a:rPr lang="en-US" dirty="0" smtClean="0"/>
              <a:t>Centre of Gravity</a:t>
            </a:r>
            <a:br>
              <a:rPr lang="en-US" dirty="0" smtClean="0"/>
            </a:br>
            <a:r>
              <a:rPr lang="en-US" dirty="0" smtClean="0"/>
              <a:t>Of an Irregular Shape Object </a:t>
            </a:r>
            <a:endParaRPr lang="en-US" dirty="0"/>
          </a:p>
        </p:txBody>
      </p:sp>
      <p:pic>
        <p:nvPicPr>
          <p:cNvPr id="49154" name="Picture 2" descr="Image result for centre of gravity of irregular body"/>
          <p:cNvPicPr>
            <a:picLocks noChangeAspect="1" noChangeArrowheads="1"/>
          </p:cNvPicPr>
          <p:nvPr/>
        </p:nvPicPr>
        <p:blipFill>
          <a:blip r:embed="rId3" cstate="print"/>
          <a:srcRect/>
          <a:stretch>
            <a:fillRect/>
          </a:stretch>
        </p:blipFill>
        <p:spPr bwMode="auto">
          <a:xfrm>
            <a:off x="5029200" y="2133600"/>
            <a:ext cx="3733800" cy="37338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Image result for bottle opener"/>
          <p:cNvPicPr>
            <a:picLocks noChangeAspect="1" noChangeArrowheads="1"/>
          </p:cNvPicPr>
          <p:nvPr/>
        </p:nvPicPr>
        <p:blipFill>
          <a:blip r:embed="rId2" cstate="print"/>
          <a:srcRect/>
          <a:stretch>
            <a:fillRect/>
          </a:stretch>
        </p:blipFill>
        <p:spPr bwMode="auto">
          <a:xfrm>
            <a:off x="7162800" y="0"/>
            <a:ext cx="1981200" cy="1696577"/>
          </a:xfrm>
          <a:prstGeom prst="rect">
            <a:avLst/>
          </a:prstGeom>
          <a:noFill/>
        </p:spPr>
      </p:pic>
      <p:sp>
        <p:nvSpPr>
          <p:cNvPr id="2" name="Title 1"/>
          <p:cNvSpPr>
            <a:spLocks noGrp="1"/>
          </p:cNvSpPr>
          <p:nvPr>
            <p:ph type="title"/>
          </p:nvPr>
        </p:nvSpPr>
        <p:spPr/>
        <p:txBody>
          <a:bodyPr/>
          <a:lstStyle/>
          <a:p>
            <a:r>
              <a:rPr lang="en-US" dirty="0" smtClean="0"/>
              <a:t>Levers</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A </a:t>
            </a:r>
            <a:r>
              <a:rPr lang="en-US" b="1" dirty="0" smtClean="0">
                <a:solidFill>
                  <a:srgbClr val="00B0F0"/>
                </a:solidFill>
              </a:rPr>
              <a:t>lever</a:t>
            </a:r>
            <a:r>
              <a:rPr lang="en-US" dirty="0" smtClean="0"/>
              <a:t> is a simple device/machine which makes work easier.</a:t>
            </a:r>
          </a:p>
          <a:p>
            <a:endParaRPr lang="en-US" dirty="0" smtClean="0"/>
          </a:p>
          <a:p>
            <a:r>
              <a:rPr lang="en-US" dirty="0" smtClean="0"/>
              <a:t>When a force is applied (</a:t>
            </a:r>
            <a:r>
              <a:rPr lang="en-US" b="1" dirty="0" smtClean="0">
                <a:solidFill>
                  <a:srgbClr val="FFC000"/>
                </a:solidFill>
              </a:rPr>
              <a:t>effort</a:t>
            </a:r>
            <a:r>
              <a:rPr lang="en-US" dirty="0" smtClean="0"/>
              <a:t>) levers </a:t>
            </a:r>
            <a:r>
              <a:rPr lang="en-US" b="1" dirty="0" smtClean="0">
                <a:solidFill>
                  <a:srgbClr val="FF0066"/>
                </a:solidFill>
              </a:rPr>
              <a:t>turn</a:t>
            </a:r>
            <a:r>
              <a:rPr lang="en-US" dirty="0" smtClean="0"/>
              <a:t> about a pivot when doing work to move the resisting force (</a:t>
            </a:r>
            <a:r>
              <a:rPr lang="en-US" b="1" dirty="0" smtClean="0">
                <a:solidFill>
                  <a:srgbClr val="00B050"/>
                </a:solidFill>
              </a:rPr>
              <a:t>load</a:t>
            </a:r>
            <a:r>
              <a:rPr lang="en-US" dirty="0" smtClean="0"/>
              <a:t>).</a:t>
            </a:r>
          </a:p>
          <a:p>
            <a:endParaRPr lang="en-US" dirty="0" smtClean="0"/>
          </a:p>
          <a:p>
            <a:r>
              <a:rPr lang="en-US" dirty="0" smtClean="0"/>
              <a:t>This is referred to as</a:t>
            </a:r>
            <a:br>
              <a:rPr lang="en-US" dirty="0" smtClean="0"/>
            </a:br>
            <a:r>
              <a:rPr lang="en-US" b="1" dirty="0" smtClean="0">
                <a:solidFill>
                  <a:srgbClr val="7030A0"/>
                </a:solidFill>
              </a:rPr>
              <a:t>the turning effect</a:t>
            </a:r>
            <a:r>
              <a:rPr lang="en-US" dirty="0" smtClean="0"/>
              <a:t>.</a:t>
            </a:r>
            <a:endParaRPr lang="en-US" dirty="0"/>
          </a:p>
        </p:txBody>
      </p:sp>
      <p:pic>
        <p:nvPicPr>
          <p:cNvPr id="44036" name="Picture 4" descr="Image result for spanner turning"/>
          <p:cNvPicPr>
            <a:picLocks noChangeAspect="1" noChangeArrowheads="1"/>
          </p:cNvPicPr>
          <p:nvPr/>
        </p:nvPicPr>
        <p:blipFill>
          <a:blip r:embed="rId3" cstate="print"/>
          <a:srcRect/>
          <a:stretch>
            <a:fillRect/>
          </a:stretch>
        </p:blipFill>
        <p:spPr bwMode="auto">
          <a:xfrm>
            <a:off x="5029200" y="4343400"/>
            <a:ext cx="2857500" cy="1905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normAutofit/>
          </a:bodyPr>
          <a:lstStyle/>
          <a:p>
            <a:r>
              <a:rPr lang="hy-AM" sz="1800" dirty="0" smtClean="0"/>
              <a:t>The position of the centre of gravity of a body affects whether or not it topples over easily.  This is important in the design of such things as tall vehicles which tend to overturn when rounding  a corner, race cars, reading lamps and even tea-cups.</a:t>
            </a:r>
            <a:br>
              <a:rPr lang="hy-AM" sz="1800" dirty="0" smtClean="0"/>
            </a:br>
            <a:r>
              <a:rPr lang="hy-AM" sz="1800" dirty="0" smtClean="0"/>
              <a:t/>
            </a:r>
            <a:br>
              <a:rPr lang="hy-AM" sz="1800" dirty="0" smtClean="0"/>
            </a:br>
            <a:r>
              <a:rPr lang="en-US" sz="1800" b="1" dirty="0" smtClean="0"/>
              <a:t>Why do you thin</a:t>
            </a:r>
            <a:r>
              <a:rPr lang="hy-AM" sz="1800" b="1" dirty="0" smtClean="0"/>
              <a:t>k a body topples?</a:t>
            </a:r>
          </a:p>
          <a:p>
            <a:endParaRPr lang="hy-AM" sz="1200" b="1" dirty="0"/>
          </a:p>
          <a:p>
            <a:endParaRPr lang="hy-AM" sz="1200" b="1" dirty="0" smtClean="0"/>
          </a:p>
          <a:p>
            <a:endParaRPr lang="hy-AM" sz="1200" b="1" dirty="0"/>
          </a:p>
          <a:p>
            <a:endParaRPr lang="hy-AM" sz="1200" b="1" dirty="0" smtClean="0"/>
          </a:p>
          <a:p>
            <a:endParaRPr lang="hy-AM" sz="1200" b="1" dirty="0"/>
          </a:p>
          <a:p>
            <a:endParaRPr lang="hy-AM" sz="1200" b="1" dirty="0" smtClean="0"/>
          </a:p>
          <a:p>
            <a:endParaRPr lang="hy-AM" sz="1200" b="1" dirty="0"/>
          </a:p>
          <a:p>
            <a:endParaRPr lang="hy-AM" sz="1200" b="1" dirty="0" smtClean="0"/>
          </a:p>
          <a:p>
            <a:endParaRPr lang="hy-AM" sz="1200" b="1" dirty="0"/>
          </a:p>
          <a:p>
            <a:endParaRPr lang="hy-AM" sz="1200" b="1" dirty="0" smtClean="0"/>
          </a:p>
          <a:p>
            <a:endParaRPr lang="hy-AM" sz="1200" b="1" dirty="0"/>
          </a:p>
          <a:p>
            <a:endParaRPr lang="hy-AM" sz="1200" b="1" dirty="0" smtClean="0"/>
          </a:p>
          <a:p>
            <a:endParaRPr lang="hy-AM" sz="1200" b="1" dirty="0"/>
          </a:p>
          <a:p>
            <a:pPr>
              <a:buNone/>
            </a:pPr>
            <a:r>
              <a:rPr lang="hy-AM" sz="1200" b="1" dirty="0" smtClean="0"/>
              <a:t>	</a:t>
            </a:r>
            <a:br>
              <a:rPr lang="hy-AM" sz="1200" b="1" dirty="0" smtClean="0"/>
            </a:br>
            <a:endParaRPr lang="en-US" sz="1200" b="1" dirty="0" smtClean="0"/>
          </a:p>
          <a:p>
            <a:pPr>
              <a:buNone/>
            </a:pPr>
            <a:endParaRPr lang="en-US" sz="1200" b="1" dirty="0" smtClean="0"/>
          </a:p>
          <a:p>
            <a:pPr>
              <a:buNone/>
            </a:pPr>
            <a:endParaRPr lang="en-US" sz="1200" b="1" dirty="0" smtClean="0"/>
          </a:p>
          <a:p>
            <a:pPr>
              <a:buNone/>
            </a:pPr>
            <a:endParaRPr lang="en-US" sz="1200" b="1" dirty="0" smtClean="0"/>
          </a:p>
          <a:p>
            <a:pPr>
              <a:buNone/>
            </a:pPr>
            <a:r>
              <a:rPr lang="hy-AM" sz="1200" b="1" dirty="0" smtClean="0"/>
              <a:t/>
            </a:r>
            <a:br>
              <a:rPr lang="hy-AM" sz="1200" b="1" dirty="0" smtClean="0"/>
            </a:br>
            <a:endParaRPr lang="en-US" sz="1200" dirty="0"/>
          </a:p>
        </p:txBody>
      </p:sp>
      <p:pic>
        <p:nvPicPr>
          <p:cNvPr id="19458" name="Picture 2" descr="Image result for centre of gravity"/>
          <p:cNvPicPr>
            <a:picLocks noChangeAspect="1" noChangeArrowheads="1"/>
          </p:cNvPicPr>
          <p:nvPr/>
        </p:nvPicPr>
        <p:blipFill>
          <a:blip r:embed="rId3" cstate="print"/>
          <a:srcRect/>
          <a:stretch>
            <a:fillRect/>
          </a:stretch>
        </p:blipFill>
        <p:spPr bwMode="auto">
          <a:xfrm>
            <a:off x="0" y="2514600"/>
            <a:ext cx="5334000" cy="4379590"/>
          </a:xfrm>
          <a:prstGeom prst="rect">
            <a:avLst/>
          </a:prstGeom>
          <a:noFill/>
        </p:spPr>
      </p:pic>
      <p:sp>
        <p:nvSpPr>
          <p:cNvPr id="19" name="Title 1"/>
          <p:cNvSpPr>
            <a:spLocks noGrp="1"/>
          </p:cNvSpPr>
          <p:nvPr>
            <p:ph type="title"/>
          </p:nvPr>
        </p:nvSpPr>
        <p:spPr>
          <a:xfrm>
            <a:off x="457200" y="0"/>
            <a:ext cx="8229600" cy="1143000"/>
          </a:xfrm>
        </p:spPr>
        <p:txBody>
          <a:bodyPr>
            <a:normAutofit/>
          </a:bodyPr>
          <a:lstStyle/>
          <a:p>
            <a:r>
              <a:rPr lang="en-US" dirty="0" smtClean="0"/>
              <a:t>Centre of Gravity</a:t>
            </a:r>
            <a:endParaRPr lang="en-US" dirty="0"/>
          </a:p>
        </p:txBody>
      </p:sp>
      <p:sp>
        <p:nvSpPr>
          <p:cNvPr id="25" name="TextBox 24"/>
          <p:cNvSpPr txBox="1"/>
          <p:nvPr/>
        </p:nvSpPr>
        <p:spPr>
          <a:xfrm>
            <a:off x="5867400" y="2743200"/>
            <a:ext cx="3266022" cy="2862322"/>
          </a:xfrm>
          <a:prstGeom prst="rect">
            <a:avLst/>
          </a:prstGeom>
          <a:noFill/>
        </p:spPr>
        <p:txBody>
          <a:bodyPr wrap="none" rtlCol="0">
            <a:spAutoFit/>
          </a:bodyPr>
          <a:lstStyle/>
          <a:p>
            <a:r>
              <a:rPr lang="hy-AM" b="1" dirty="0" smtClean="0"/>
              <a:t>The stability of a body is</a:t>
            </a:r>
            <a:r>
              <a:rPr lang="en-US" b="1" dirty="0" smtClean="0"/>
              <a:t/>
            </a:r>
            <a:br>
              <a:rPr lang="en-US" b="1" dirty="0" smtClean="0"/>
            </a:br>
            <a:r>
              <a:rPr lang="hy-AM" b="1" dirty="0" smtClean="0"/>
              <a:t> therefore increased by:</a:t>
            </a:r>
            <a:br>
              <a:rPr lang="hy-AM" b="1" dirty="0" smtClean="0"/>
            </a:br>
            <a:r>
              <a:rPr lang="hy-AM" dirty="0" smtClean="0"/>
              <a:t/>
            </a:r>
            <a:br>
              <a:rPr lang="hy-AM" dirty="0" smtClean="0"/>
            </a:br>
            <a:r>
              <a:rPr lang="hy-AM" dirty="0" smtClean="0">
                <a:solidFill>
                  <a:srgbClr val="FF0066"/>
                </a:solidFill>
              </a:rPr>
              <a:t>a.  </a:t>
            </a:r>
            <a:r>
              <a:rPr lang="en-US" dirty="0" smtClean="0">
                <a:solidFill>
                  <a:srgbClr val="FF0066"/>
                </a:solidFill>
              </a:rPr>
              <a:t>L</a:t>
            </a:r>
            <a:r>
              <a:rPr lang="hy-AM" dirty="0" smtClean="0">
                <a:solidFill>
                  <a:srgbClr val="FF0066"/>
                </a:solidFill>
              </a:rPr>
              <a:t>owering its centre of gravity</a:t>
            </a:r>
            <a:br>
              <a:rPr lang="hy-AM" dirty="0" smtClean="0">
                <a:solidFill>
                  <a:srgbClr val="FF0066"/>
                </a:solidFill>
              </a:rPr>
            </a:br>
            <a:r>
              <a:rPr lang="hy-AM" dirty="0" smtClean="0"/>
              <a:t/>
            </a:r>
            <a:br>
              <a:rPr lang="hy-AM" dirty="0" smtClean="0"/>
            </a:br>
            <a:r>
              <a:rPr lang="hy-AM" dirty="0" smtClean="0">
                <a:solidFill>
                  <a:srgbClr val="00B050"/>
                </a:solidFill>
              </a:rPr>
              <a:t>b.  </a:t>
            </a:r>
            <a:r>
              <a:rPr lang="en-US" dirty="0" smtClean="0">
                <a:solidFill>
                  <a:srgbClr val="00B050"/>
                </a:solidFill>
              </a:rPr>
              <a:t>I</a:t>
            </a:r>
            <a:r>
              <a:rPr lang="hy-AM" dirty="0" smtClean="0">
                <a:solidFill>
                  <a:srgbClr val="00B050"/>
                </a:solidFill>
              </a:rPr>
              <a:t>ncreasing the area of its base</a:t>
            </a:r>
            <a:br>
              <a:rPr lang="hy-AM" dirty="0" smtClean="0">
                <a:solidFill>
                  <a:srgbClr val="00B050"/>
                </a:solidFill>
              </a:rPr>
            </a:br>
            <a:r>
              <a:rPr lang="hy-AM" dirty="0" smtClean="0"/>
              <a:t/>
            </a:r>
            <a:br>
              <a:rPr lang="hy-AM" dirty="0" smtClean="0"/>
            </a:br>
            <a:r>
              <a:rPr lang="hy-AM" dirty="0" smtClean="0"/>
              <a:t>Racing cars have a low centre of</a:t>
            </a:r>
            <a:r>
              <a:rPr lang="en-US" dirty="0" smtClean="0"/>
              <a:t/>
            </a:r>
            <a:br>
              <a:rPr lang="en-US" dirty="0" smtClean="0"/>
            </a:br>
            <a:r>
              <a:rPr lang="hy-AM" dirty="0" smtClean="0"/>
              <a:t> gravity and a wide wheel base.</a:t>
            </a:r>
            <a:endParaRPr lang="en-US"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305800" cy="5334000"/>
          </a:xfrm>
        </p:spPr>
        <p:txBody>
          <a:bodyPr>
            <a:normAutofit/>
          </a:bodyPr>
          <a:lstStyle/>
          <a:p>
            <a:r>
              <a:rPr lang="hy-AM" sz="2000" dirty="0" smtClean="0"/>
              <a:t>Three terms are used in connection with stability:</a:t>
            </a:r>
            <a:br>
              <a:rPr lang="hy-AM" sz="2000" dirty="0" smtClean="0"/>
            </a:br>
            <a:r>
              <a:rPr lang="hy-AM" sz="2000" dirty="0" smtClean="0"/>
              <a:t/>
            </a:r>
            <a:br>
              <a:rPr lang="hy-AM" sz="2000" dirty="0" smtClean="0"/>
            </a:br>
            <a:r>
              <a:rPr lang="hy-AM" sz="2000" dirty="0" smtClean="0"/>
              <a:t>1.  A body is in </a:t>
            </a:r>
            <a:r>
              <a:rPr lang="hy-AM" sz="2000" b="1" u="sng" dirty="0" smtClean="0">
                <a:solidFill>
                  <a:srgbClr val="00B050"/>
                </a:solidFill>
              </a:rPr>
              <a:t>stable equilibrium</a:t>
            </a:r>
            <a:r>
              <a:rPr lang="hy-AM" sz="2000" dirty="0" smtClean="0"/>
              <a:t> if when</a:t>
            </a:r>
            <a:r>
              <a:rPr lang="en-US" sz="2000" dirty="0" smtClean="0"/>
              <a:t/>
            </a:r>
            <a:br>
              <a:rPr lang="en-US" sz="2000" dirty="0" smtClean="0"/>
            </a:br>
            <a:r>
              <a:rPr lang="hy-AM" sz="2000" dirty="0" smtClean="0"/>
              <a:t>slightly displaced and then released it returns</a:t>
            </a:r>
            <a:r>
              <a:rPr lang="en-US" sz="2000" dirty="0" smtClean="0"/>
              <a:t/>
            </a:r>
            <a:br>
              <a:rPr lang="en-US" sz="2000" dirty="0" smtClean="0"/>
            </a:br>
            <a:r>
              <a:rPr lang="hy-AM" sz="2000" dirty="0" smtClean="0"/>
              <a:t>to its previous position.   Its centre of gravity</a:t>
            </a:r>
            <a:r>
              <a:rPr lang="en-US" sz="2000" dirty="0" smtClean="0"/>
              <a:t/>
            </a:r>
            <a:br>
              <a:rPr lang="en-US" sz="2000" dirty="0" smtClean="0"/>
            </a:br>
            <a:r>
              <a:rPr lang="hy-AM" sz="2000" dirty="0" smtClean="0"/>
              <a:t>rises when it is displaced.</a:t>
            </a:r>
            <a:br>
              <a:rPr lang="hy-AM" sz="2000" dirty="0" smtClean="0"/>
            </a:br>
            <a:r>
              <a:rPr lang="hy-AM" sz="2000" dirty="0" smtClean="0"/>
              <a:t/>
            </a:r>
            <a:br>
              <a:rPr lang="hy-AM" sz="2000" dirty="0" smtClean="0"/>
            </a:br>
            <a:r>
              <a:rPr lang="hy-AM" sz="2000" dirty="0" smtClean="0"/>
              <a:t>2.  A body is in </a:t>
            </a:r>
            <a:r>
              <a:rPr lang="hy-AM" sz="2000" b="1" u="sng" dirty="0" smtClean="0">
                <a:solidFill>
                  <a:srgbClr val="FF0066"/>
                </a:solidFill>
              </a:rPr>
              <a:t>unstable equilibrium</a:t>
            </a:r>
            <a:r>
              <a:rPr lang="hy-AM" sz="2000" dirty="0" smtClean="0"/>
              <a:t> if it</a:t>
            </a:r>
            <a:r>
              <a:rPr lang="en-US" sz="2000" dirty="0" smtClean="0"/>
              <a:t/>
            </a:r>
            <a:br>
              <a:rPr lang="en-US" sz="2000" dirty="0" smtClean="0"/>
            </a:br>
            <a:r>
              <a:rPr lang="hy-AM" sz="2000" dirty="0" smtClean="0"/>
              <a:t>moves farther away from its previous</a:t>
            </a:r>
            <a:r>
              <a:rPr lang="en-US" sz="2000" dirty="0" smtClean="0"/>
              <a:t/>
            </a:r>
            <a:br>
              <a:rPr lang="en-US" sz="2000" dirty="0" smtClean="0"/>
            </a:br>
            <a:r>
              <a:rPr lang="hy-AM" sz="2000" dirty="0" smtClean="0"/>
              <a:t>position when slightly displaced.  Its centre</a:t>
            </a:r>
            <a:r>
              <a:rPr lang="en-US" sz="2000" dirty="0" smtClean="0"/>
              <a:t/>
            </a:r>
            <a:br>
              <a:rPr lang="en-US" sz="2000" dirty="0" smtClean="0"/>
            </a:br>
            <a:r>
              <a:rPr lang="hy-AM" sz="2000" dirty="0" smtClean="0"/>
              <a:t>of gravity falls when it is displaced slightly.</a:t>
            </a:r>
            <a:br>
              <a:rPr lang="hy-AM" sz="2000" dirty="0" smtClean="0"/>
            </a:br>
            <a:r>
              <a:rPr lang="hy-AM" sz="2000" dirty="0" smtClean="0"/>
              <a:t/>
            </a:r>
            <a:br>
              <a:rPr lang="hy-AM" sz="2000" dirty="0" smtClean="0"/>
            </a:br>
            <a:r>
              <a:rPr lang="hy-AM" sz="2000" dirty="0" smtClean="0"/>
              <a:t>3.  A body is in </a:t>
            </a:r>
            <a:r>
              <a:rPr lang="hy-AM" sz="2000" b="1" u="sng" dirty="0" smtClean="0">
                <a:solidFill>
                  <a:srgbClr val="7030A0"/>
                </a:solidFill>
              </a:rPr>
              <a:t>neutral equilibrium</a:t>
            </a:r>
            <a:r>
              <a:rPr lang="hy-AM" sz="2000" dirty="0" smtClean="0"/>
              <a:t> if it stays</a:t>
            </a:r>
            <a:r>
              <a:rPr lang="en-US" sz="2000" dirty="0" smtClean="0"/>
              <a:t/>
            </a:r>
            <a:br>
              <a:rPr lang="en-US" sz="2000" dirty="0" smtClean="0"/>
            </a:br>
            <a:r>
              <a:rPr lang="hy-AM" sz="2000" dirty="0" smtClean="0"/>
              <a:t>in its new position when displaced.  Its centre</a:t>
            </a:r>
            <a:r>
              <a:rPr lang="en-US" sz="2000" dirty="0" smtClean="0"/>
              <a:t/>
            </a:r>
            <a:br>
              <a:rPr lang="en-US" sz="2000" dirty="0" smtClean="0"/>
            </a:br>
            <a:r>
              <a:rPr lang="hy-AM" sz="2000" dirty="0" smtClean="0"/>
              <a:t>of gravity does not rise or fall.</a:t>
            </a:r>
            <a:endParaRPr lang="en-US" sz="2000" dirty="0"/>
          </a:p>
        </p:txBody>
      </p:sp>
      <p:sp>
        <p:nvSpPr>
          <p:cNvPr id="4" name="Title 1"/>
          <p:cNvSpPr>
            <a:spLocks noGrp="1"/>
          </p:cNvSpPr>
          <p:nvPr>
            <p:ph type="title"/>
          </p:nvPr>
        </p:nvSpPr>
        <p:spPr>
          <a:xfrm>
            <a:off x="457200" y="0"/>
            <a:ext cx="8229600" cy="1143000"/>
          </a:xfrm>
        </p:spPr>
        <p:txBody>
          <a:bodyPr>
            <a:normAutofit fontScale="90000"/>
          </a:bodyPr>
          <a:lstStyle/>
          <a:p>
            <a:r>
              <a:rPr lang="en-US" dirty="0" smtClean="0"/>
              <a:t>Centre of Gravity</a:t>
            </a:r>
            <a:br>
              <a:rPr lang="en-US" dirty="0" smtClean="0"/>
            </a:br>
            <a:r>
              <a:rPr lang="en-US" dirty="0" smtClean="0"/>
              <a:t>Types of Equilibrium</a:t>
            </a:r>
            <a:endParaRPr lang="en-US" dirty="0"/>
          </a:p>
        </p:txBody>
      </p:sp>
      <p:pic>
        <p:nvPicPr>
          <p:cNvPr id="6" name="Picture 2" descr="Image result for types of equilibrium"/>
          <p:cNvPicPr>
            <a:picLocks noChangeAspect="1" noChangeArrowheads="1"/>
          </p:cNvPicPr>
          <p:nvPr/>
        </p:nvPicPr>
        <p:blipFill>
          <a:blip r:embed="rId2" cstate="print"/>
          <a:srcRect/>
          <a:stretch>
            <a:fillRect/>
          </a:stretch>
        </p:blipFill>
        <p:spPr bwMode="auto">
          <a:xfrm>
            <a:off x="5978510" y="2753020"/>
            <a:ext cx="2860690" cy="258098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normAutofit/>
          </a:bodyPr>
          <a:lstStyle/>
          <a:p>
            <a:endParaRPr lang="en-US" sz="2000" dirty="0" smtClean="0"/>
          </a:p>
          <a:p>
            <a:r>
              <a:rPr lang="hy-AM" sz="2000" dirty="0" smtClean="0"/>
              <a:t>The diagram below demonstrates the 3 types of equilibriums.  Think of the red circle as a ball in each depiction.  In the stable picture think of the blue curve as a bowl.  In the unstable picture think of the blue curve as the same bowl but upturned.  In the neutral picture think of the blue line as the floor.</a:t>
            </a: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2000" dirty="0" smtClean="0"/>
          </a:p>
        </p:txBody>
      </p:sp>
      <p:sp>
        <p:nvSpPr>
          <p:cNvPr id="4" name="Title 1"/>
          <p:cNvSpPr>
            <a:spLocks noGrp="1"/>
          </p:cNvSpPr>
          <p:nvPr>
            <p:ph type="title"/>
          </p:nvPr>
        </p:nvSpPr>
        <p:spPr>
          <a:xfrm>
            <a:off x="457200" y="0"/>
            <a:ext cx="8229600" cy="1143000"/>
          </a:xfrm>
        </p:spPr>
        <p:txBody>
          <a:bodyPr>
            <a:normAutofit fontScale="90000"/>
          </a:bodyPr>
          <a:lstStyle/>
          <a:p>
            <a:r>
              <a:rPr lang="en-US" dirty="0" smtClean="0"/>
              <a:t>Centre of Gravity</a:t>
            </a:r>
            <a:br>
              <a:rPr lang="en-US" dirty="0" smtClean="0"/>
            </a:br>
            <a:r>
              <a:rPr lang="en-US" dirty="0" smtClean="0"/>
              <a:t>Types of Equilibrium</a:t>
            </a:r>
            <a:endParaRPr lang="en-US" dirty="0"/>
          </a:p>
        </p:txBody>
      </p:sp>
      <p:pic>
        <p:nvPicPr>
          <p:cNvPr id="53250" name="Picture 2" descr="Image result for types of equilibrium"/>
          <p:cNvPicPr>
            <a:picLocks noChangeAspect="1" noChangeArrowheads="1"/>
          </p:cNvPicPr>
          <p:nvPr/>
        </p:nvPicPr>
        <p:blipFill>
          <a:blip r:embed="rId2" cstate="print"/>
          <a:srcRect/>
          <a:stretch>
            <a:fillRect/>
          </a:stretch>
        </p:blipFill>
        <p:spPr bwMode="auto">
          <a:xfrm>
            <a:off x="2819400" y="3124199"/>
            <a:ext cx="3276600" cy="2956223"/>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5943600" y="1371600"/>
            <a:ext cx="1976438" cy="1865549"/>
          </a:xfrm>
          <a:prstGeom prst="rect">
            <a:avLst/>
          </a:prstGeom>
          <a:noFill/>
          <a:ln w="9525">
            <a:noFill/>
            <a:miter lim="800000"/>
            <a:headEnd/>
            <a:tailEnd/>
          </a:ln>
          <a:scene3d>
            <a:camera prst="orthographicFront">
              <a:rot lat="0" lon="0" rev="10800000"/>
            </a:camera>
            <a:lightRig rig="threePt" dir="t"/>
          </a:scene3d>
        </p:spPr>
      </p:pic>
      <p:pic>
        <p:nvPicPr>
          <p:cNvPr id="6" name="Picture 2"/>
          <p:cNvPicPr>
            <a:picLocks noChangeAspect="1" noChangeArrowheads="1"/>
          </p:cNvPicPr>
          <p:nvPr/>
        </p:nvPicPr>
        <p:blipFill>
          <a:blip r:embed="rId2" cstate="print"/>
          <a:srcRect/>
          <a:stretch>
            <a:fillRect/>
          </a:stretch>
        </p:blipFill>
        <p:spPr bwMode="auto">
          <a:xfrm>
            <a:off x="3276600" y="1295400"/>
            <a:ext cx="2128838" cy="2009398"/>
          </a:xfrm>
          <a:prstGeom prst="rect">
            <a:avLst/>
          </a:prstGeom>
          <a:noFill/>
          <a:ln w="9525">
            <a:noFill/>
            <a:miter lim="800000"/>
            <a:headEnd/>
            <a:tailEnd/>
          </a:ln>
        </p:spPr>
      </p:pic>
      <p:pic>
        <p:nvPicPr>
          <p:cNvPr id="7" name="Picture 2"/>
          <p:cNvPicPr>
            <a:picLocks noChangeAspect="1" noChangeArrowheads="1"/>
          </p:cNvPicPr>
          <p:nvPr/>
        </p:nvPicPr>
        <p:blipFill>
          <a:blip r:embed="rId2" cstate="print"/>
          <a:srcRect/>
          <a:stretch>
            <a:fillRect/>
          </a:stretch>
        </p:blipFill>
        <p:spPr bwMode="auto">
          <a:xfrm>
            <a:off x="609600" y="1371600"/>
            <a:ext cx="2250331" cy="2124075"/>
          </a:xfrm>
          <a:prstGeom prst="rect">
            <a:avLst/>
          </a:prstGeom>
          <a:noFill/>
          <a:ln w="9525">
            <a:noFill/>
            <a:miter lim="800000"/>
            <a:headEnd/>
            <a:tailEnd/>
          </a:ln>
          <a:scene3d>
            <a:camera prst="orthographicFront">
              <a:rot lat="0" lon="0" rev="7200000"/>
            </a:camera>
            <a:lightRig rig="threePt" dir="t"/>
          </a:scene3d>
        </p:spPr>
      </p:pic>
      <p:sp>
        <p:nvSpPr>
          <p:cNvPr id="3" name="Content Placeholder 2"/>
          <p:cNvSpPr>
            <a:spLocks noGrp="1"/>
          </p:cNvSpPr>
          <p:nvPr>
            <p:ph idx="1"/>
          </p:nvPr>
        </p:nvSpPr>
        <p:spPr>
          <a:xfrm>
            <a:off x="0" y="0"/>
            <a:ext cx="9144000" cy="6858000"/>
          </a:xfrm>
        </p:spPr>
        <p:txBody>
          <a:bodyPr>
            <a:normAutofit/>
          </a:bodyPr>
          <a:lstStyle/>
          <a:p>
            <a:r>
              <a:rPr lang="hy-AM" sz="1600" b="1" dirty="0" smtClean="0">
                <a:solidFill>
                  <a:srgbClr val="002060"/>
                </a:solidFill>
              </a:rPr>
              <a:t>Questions:</a:t>
            </a:r>
            <a:br>
              <a:rPr lang="hy-AM" sz="1600" b="1" dirty="0" smtClean="0">
                <a:solidFill>
                  <a:srgbClr val="002060"/>
                </a:solidFill>
              </a:rPr>
            </a:br>
            <a:r>
              <a:rPr lang="hy-AM" sz="1600" b="1" dirty="0" smtClean="0">
                <a:solidFill>
                  <a:srgbClr val="002060"/>
                </a:solidFill>
              </a:rPr>
              <a:t>1.  The figure below shows three different positions of a </a:t>
            </a:r>
            <a:r>
              <a:rPr lang="en-US" sz="1600" b="1" dirty="0" smtClean="0">
                <a:solidFill>
                  <a:srgbClr val="002060"/>
                </a:solidFill>
              </a:rPr>
              <a:t>cone</a:t>
            </a:r>
            <a:r>
              <a:rPr lang="hy-AM" sz="1600" b="1" dirty="0" smtClean="0">
                <a:solidFill>
                  <a:srgbClr val="002060"/>
                </a:solidFill>
              </a:rPr>
              <a:t>.  State in which position it is in:</a:t>
            </a:r>
            <a:br>
              <a:rPr lang="hy-AM" sz="1600" b="1" dirty="0" smtClean="0">
                <a:solidFill>
                  <a:srgbClr val="002060"/>
                </a:solidFill>
              </a:rPr>
            </a:br>
            <a:r>
              <a:rPr lang="hy-AM" sz="1600" b="1" dirty="0" smtClean="0">
                <a:solidFill>
                  <a:srgbClr val="002060"/>
                </a:solidFill>
              </a:rPr>
              <a:t>a.  </a:t>
            </a:r>
            <a:r>
              <a:rPr lang="hy-AM" sz="1600" b="1" dirty="0">
                <a:solidFill>
                  <a:srgbClr val="002060"/>
                </a:solidFill>
              </a:rPr>
              <a:t>s</a:t>
            </a:r>
            <a:r>
              <a:rPr lang="hy-AM" sz="1600" b="1" dirty="0" smtClean="0">
                <a:solidFill>
                  <a:srgbClr val="002060"/>
                </a:solidFill>
              </a:rPr>
              <a:t>table equilibrium</a:t>
            </a:r>
            <a:br>
              <a:rPr lang="hy-AM" sz="1600" b="1" dirty="0" smtClean="0">
                <a:solidFill>
                  <a:srgbClr val="002060"/>
                </a:solidFill>
              </a:rPr>
            </a:br>
            <a:r>
              <a:rPr lang="hy-AM" sz="1600" b="1" dirty="0" smtClean="0">
                <a:solidFill>
                  <a:srgbClr val="002060"/>
                </a:solidFill>
              </a:rPr>
              <a:t>b.  </a:t>
            </a:r>
            <a:r>
              <a:rPr lang="hy-AM" sz="1600" b="1" dirty="0">
                <a:solidFill>
                  <a:srgbClr val="002060"/>
                </a:solidFill>
              </a:rPr>
              <a:t>u</a:t>
            </a:r>
            <a:r>
              <a:rPr lang="hy-AM" sz="1600" b="1" dirty="0" smtClean="0">
                <a:solidFill>
                  <a:srgbClr val="002060"/>
                </a:solidFill>
              </a:rPr>
              <a:t>nstable equilibrium</a:t>
            </a:r>
            <a:br>
              <a:rPr lang="hy-AM" sz="1600" b="1" dirty="0" smtClean="0">
                <a:solidFill>
                  <a:srgbClr val="002060"/>
                </a:solidFill>
              </a:rPr>
            </a:br>
            <a:r>
              <a:rPr lang="hy-AM" sz="1600" b="1" dirty="0" smtClean="0">
                <a:solidFill>
                  <a:srgbClr val="002060"/>
                </a:solidFill>
              </a:rPr>
              <a:t>c.  </a:t>
            </a:r>
            <a:r>
              <a:rPr lang="hy-AM" sz="1600" b="1" dirty="0">
                <a:solidFill>
                  <a:srgbClr val="002060"/>
                </a:solidFill>
              </a:rPr>
              <a:t>n</a:t>
            </a:r>
            <a:r>
              <a:rPr lang="hy-AM" sz="1600" b="1" dirty="0" smtClean="0">
                <a:solidFill>
                  <a:srgbClr val="002060"/>
                </a:solidFill>
              </a:rPr>
              <a:t>eutral equilibrium</a:t>
            </a:r>
          </a:p>
          <a:p>
            <a:pPr>
              <a:buNone/>
            </a:pPr>
            <a:r>
              <a:rPr lang="hy-AM" sz="1200" dirty="0"/>
              <a:t/>
            </a:r>
            <a:br>
              <a:rPr lang="hy-AM" sz="1200" dirty="0"/>
            </a:br>
            <a:r>
              <a:rPr lang="hy-AM" sz="1200" dirty="0" smtClean="0"/>
              <a:t/>
            </a:r>
            <a:br>
              <a:rPr lang="hy-AM" sz="1200" dirty="0" smtClean="0"/>
            </a:br>
            <a:r>
              <a:rPr lang="hy-AM" sz="1200" dirty="0" smtClean="0"/>
              <a:t/>
            </a:r>
            <a:br>
              <a:rPr lang="hy-AM" sz="1200" dirty="0" smtClean="0"/>
            </a:br>
            <a:r>
              <a:rPr lang="hy-AM" sz="1200" dirty="0" smtClean="0"/>
              <a:t/>
            </a:r>
            <a:br>
              <a:rPr lang="hy-AM" sz="1200" dirty="0" smtClean="0"/>
            </a:br>
            <a:r>
              <a:rPr lang="hy-AM" sz="1200" dirty="0" smtClean="0"/>
              <a:t/>
            </a:r>
            <a:br>
              <a:rPr lang="hy-AM" sz="1200" dirty="0" smtClean="0"/>
            </a:br>
            <a:endParaRPr lang="hy-AM" sz="1200" dirty="0" smtClean="0"/>
          </a:p>
          <a:p>
            <a:pPr>
              <a:buNone/>
            </a:pPr>
            <a:endParaRPr lang="hy-AM" sz="1200" dirty="0" smtClean="0"/>
          </a:p>
          <a:p>
            <a:pPr>
              <a:buNone/>
            </a:pPr>
            <a:endParaRPr lang="hy-AM" sz="1200" dirty="0"/>
          </a:p>
          <a:p>
            <a:pPr>
              <a:buNone/>
            </a:pPr>
            <a:endParaRPr lang="hy-AM" sz="1200" dirty="0" smtClean="0"/>
          </a:p>
          <a:p>
            <a:pPr>
              <a:buNone/>
            </a:pPr>
            <a:r>
              <a:rPr lang="hy-AM" sz="1200" dirty="0" smtClean="0"/>
              <a:t>	</a:t>
            </a:r>
            <a:r>
              <a:rPr lang="hy-AM" sz="1600" b="1" dirty="0" smtClean="0">
                <a:solidFill>
                  <a:srgbClr val="002060"/>
                </a:solidFill>
              </a:rPr>
              <a:t>2.  The weight of the uniform bar in the figure below is 10 N.  Does it balance, tip to the right or tip to the left?  (remember weight is at the centre of a body)</a:t>
            </a:r>
            <a:br>
              <a:rPr lang="hy-AM" sz="1600" b="1" dirty="0" smtClean="0">
                <a:solidFill>
                  <a:srgbClr val="002060"/>
                </a:solidFill>
              </a:rPr>
            </a:br>
            <a:r>
              <a:rPr lang="hy-AM" sz="1600" b="1" dirty="0" smtClean="0">
                <a:solidFill>
                  <a:srgbClr val="002060"/>
                </a:solidFill>
              </a:rPr>
              <a:t/>
            </a:r>
            <a:br>
              <a:rPr lang="hy-AM" sz="1600" b="1" dirty="0" smtClean="0">
                <a:solidFill>
                  <a:srgbClr val="002060"/>
                </a:solidFill>
              </a:rPr>
            </a:br>
            <a:r>
              <a:rPr lang="hy-AM" sz="1600" b="1" dirty="0" smtClean="0">
                <a:solidFill>
                  <a:srgbClr val="002060"/>
                </a:solidFill>
              </a:rPr>
              <a:t/>
            </a:r>
            <a:br>
              <a:rPr lang="hy-AM" sz="1600" b="1" dirty="0" smtClean="0">
                <a:solidFill>
                  <a:srgbClr val="002060"/>
                </a:solidFill>
              </a:rPr>
            </a:br>
            <a:endParaRPr lang="hy-AM" sz="1600" b="1" dirty="0">
              <a:solidFill>
                <a:srgbClr val="002060"/>
              </a:solidFill>
            </a:endParaRPr>
          </a:p>
          <a:p>
            <a:pPr>
              <a:buNone/>
            </a:pPr>
            <a:endParaRPr lang="hy-AM" sz="1200" dirty="0" smtClean="0"/>
          </a:p>
          <a:p>
            <a:pPr>
              <a:buNone/>
            </a:pPr>
            <a:r>
              <a:rPr lang="hy-AM" sz="1200" dirty="0"/>
              <a:t>	</a:t>
            </a:r>
            <a:endParaRPr lang="en-US" sz="1200" dirty="0"/>
          </a:p>
        </p:txBody>
      </p:sp>
      <p:sp>
        <p:nvSpPr>
          <p:cNvPr id="8" name="TextBox 7"/>
          <p:cNvSpPr txBox="1"/>
          <p:nvPr/>
        </p:nvSpPr>
        <p:spPr>
          <a:xfrm>
            <a:off x="1752600" y="2133600"/>
            <a:ext cx="301686" cy="369332"/>
          </a:xfrm>
          <a:prstGeom prst="rect">
            <a:avLst/>
          </a:prstGeom>
          <a:noFill/>
        </p:spPr>
        <p:txBody>
          <a:bodyPr wrap="none" rtlCol="0">
            <a:spAutoFit/>
          </a:bodyPr>
          <a:lstStyle/>
          <a:p>
            <a:r>
              <a:rPr lang="hy-AM" b="1" dirty="0" smtClean="0"/>
              <a:t>1</a:t>
            </a:r>
            <a:endParaRPr lang="en-US" b="1" dirty="0"/>
          </a:p>
        </p:txBody>
      </p:sp>
      <p:sp>
        <p:nvSpPr>
          <p:cNvPr id="9" name="TextBox 8"/>
          <p:cNvSpPr txBox="1"/>
          <p:nvPr/>
        </p:nvSpPr>
        <p:spPr>
          <a:xfrm>
            <a:off x="4191000" y="2133600"/>
            <a:ext cx="301686" cy="369332"/>
          </a:xfrm>
          <a:prstGeom prst="rect">
            <a:avLst/>
          </a:prstGeom>
          <a:noFill/>
        </p:spPr>
        <p:txBody>
          <a:bodyPr wrap="none" rtlCol="0">
            <a:spAutoFit/>
          </a:bodyPr>
          <a:lstStyle/>
          <a:p>
            <a:r>
              <a:rPr lang="hy-AM" b="1" dirty="0" smtClean="0"/>
              <a:t>2</a:t>
            </a:r>
            <a:endParaRPr lang="en-US" b="1" dirty="0"/>
          </a:p>
        </p:txBody>
      </p:sp>
      <p:sp>
        <p:nvSpPr>
          <p:cNvPr id="10" name="TextBox 9"/>
          <p:cNvSpPr txBox="1"/>
          <p:nvPr/>
        </p:nvSpPr>
        <p:spPr>
          <a:xfrm>
            <a:off x="6858000" y="2057400"/>
            <a:ext cx="301686" cy="369332"/>
          </a:xfrm>
          <a:prstGeom prst="rect">
            <a:avLst/>
          </a:prstGeom>
          <a:noFill/>
        </p:spPr>
        <p:txBody>
          <a:bodyPr wrap="none" rtlCol="0">
            <a:spAutoFit/>
          </a:bodyPr>
          <a:lstStyle/>
          <a:p>
            <a:r>
              <a:rPr lang="hy-AM" b="1" dirty="0" smtClean="0"/>
              <a:t>3</a:t>
            </a:r>
            <a:endParaRPr lang="en-US" b="1" dirty="0"/>
          </a:p>
        </p:txBody>
      </p:sp>
      <p:cxnSp>
        <p:nvCxnSpPr>
          <p:cNvPr id="12" name="Straight Connector 11"/>
          <p:cNvCxnSpPr/>
          <p:nvPr/>
        </p:nvCxnSpPr>
        <p:spPr>
          <a:xfrm>
            <a:off x="1828800" y="4495800"/>
            <a:ext cx="4648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286000" y="4495800"/>
            <a:ext cx="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Isosceles Triangle 14"/>
          <p:cNvSpPr/>
          <p:nvPr/>
        </p:nvSpPr>
        <p:spPr>
          <a:xfrm>
            <a:off x="3581400" y="4495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flipV="1">
            <a:off x="3810000" y="38862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286000" y="38862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4191000" y="4419600"/>
            <a:ext cx="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172200" y="4114800"/>
            <a:ext cx="644728" cy="276999"/>
          </a:xfrm>
          <a:prstGeom prst="rect">
            <a:avLst/>
          </a:prstGeom>
          <a:noFill/>
        </p:spPr>
        <p:txBody>
          <a:bodyPr wrap="none" rtlCol="0">
            <a:spAutoFit/>
          </a:bodyPr>
          <a:lstStyle/>
          <a:p>
            <a:r>
              <a:rPr lang="hy-AM" sz="1200" dirty="0" smtClean="0"/>
              <a:t>100 cm</a:t>
            </a:r>
            <a:endParaRPr lang="en-US" sz="1200" dirty="0"/>
          </a:p>
        </p:txBody>
      </p:sp>
      <p:cxnSp>
        <p:nvCxnSpPr>
          <p:cNvPr id="30" name="Straight Connector 29"/>
          <p:cNvCxnSpPr/>
          <p:nvPr/>
        </p:nvCxnSpPr>
        <p:spPr>
          <a:xfrm flipV="1">
            <a:off x="6477000" y="4419600"/>
            <a:ext cx="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962400" y="4218801"/>
            <a:ext cx="566181" cy="276999"/>
          </a:xfrm>
          <a:prstGeom prst="rect">
            <a:avLst/>
          </a:prstGeom>
          <a:noFill/>
        </p:spPr>
        <p:txBody>
          <a:bodyPr wrap="none" rtlCol="0">
            <a:spAutoFit/>
          </a:bodyPr>
          <a:lstStyle/>
          <a:p>
            <a:r>
              <a:rPr lang="hy-AM" sz="1200" dirty="0" smtClean="0"/>
              <a:t>50 cm</a:t>
            </a:r>
            <a:endParaRPr lang="en-US" sz="1200" dirty="0"/>
          </a:p>
        </p:txBody>
      </p:sp>
      <p:sp>
        <p:nvSpPr>
          <p:cNvPr id="32" name="TextBox 31"/>
          <p:cNvSpPr txBox="1"/>
          <p:nvPr/>
        </p:nvSpPr>
        <p:spPr>
          <a:xfrm>
            <a:off x="3505200" y="4218801"/>
            <a:ext cx="566181" cy="276999"/>
          </a:xfrm>
          <a:prstGeom prst="rect">
            <a:avLst/>
          </a:prstGeom>
          <a:noFill/>
        </p:spPr>
        <p:txBody>
          <a:bodyPr wrap="none" rtlCol="0">
            <a:spAutoFit/>
          </a:bodyPr>
          <a:lstStyle/>
          <a:p>
            <a:r>
              <a:rPr lang="hy-AM" sz="1200" dirty="0" smtClean="0"/>
              <a:t>40 cm</a:t>
            </a:r>
            <a:endParaRPr lang="en-US" sz="1200" dirty="0"/>
          </a:p>
        </p:txBody>
      </p:sp>
      <p:sp>
        <p:nvSpPr>
          <p:cNvPr id="33" name="TextBox 32"/>
          <p:cNvSpPr txBox="1"/>
          <p:nvPr/>
        </p:nvSpPr>
        <p:spPr>
          <a:xfrm>
            <a:off x="2116734" y="5361801"/>
            <a:ext cx="397866" cy="276999"/>
          </a:xfrm>
          <a:prstGeom prst="rect">
            <a:avLst/>
          </a:prstGeom>
          <a:noFill/>
        </p:spPr>
        <p:txBody>
          <a:bodyPr wrap="none" rtlCol="0">
            <a:spAutoFit/>
          </a:bodyPr>
          <a:lstStyle/>
          <a:p>
            <a:r>
              <a:rPr lang="hy-AM" sz="1200" dirty="0" smtClean="0"/>
              <a:t>3 N</a:t>
            </a:r>
            <a:endParaRPr lang="en-US" sz="1200" dirty="0"/>
          </a:p>
        </p:txBody>
      </p:sp>
      <p:sp>
        <p:nvSpPr>
          <p:cNvPr id="34" name="TextBox 33"/>
          <p:cNvSpPr txBox="1"/>
          <p:nvPr/>
        </p:nvSpPr>
        <p:spPr>
          <a:xfrm>
            <a:off x="1981200" y="4191000"/>
            <a:ext cx="566181" cy="276999"/>
          </a:xfrm>
          <a:prstGeom prst="rect">
            <a:avLst/>
          </a:prstGeom>
          <a:noFill/>
        </p:spPr>
        <p:txBody>
          <a:bodyPr wrap="none" rtlCol="0">
            <a:spAutoFit/>
          </a:bodyPr>
          <a:lstStyle/>
          <a:p>
            <a:r>
              <a:rPr lang="hy-AM" sz="1200" dirty="0" smtClean="0"/>
              <a:t>10 cm</a:t>
            </a:r>
            <a:endParaRPr lang="en-US" sz="1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644775"/>
            <a:ext cx="7772400" cy="1470025"/>
          </a:xfrm>
        </p:spPr>
        <p:txBody>
          <a:bodyPr/>
          <a:lstStyle/>
          <a:p>
            <a:r>
              <a:rPr lang="hy-AM" dirty="0" smtClean="0"/>
              <a:t>Work, energy, power</a:t>
            </a:r>
            <a:endParaRPr lang="en-US" dirty="0"/>
          </a:p>
        </p:txBody>
      </p:sp>
      <p:pic>
        <p:nvPicPr>
          <p:cNvPr id="3" name="Picture 2" descr="Image result for sun"/>
          <p:cNvPicPr>
            <a:picLocks noChangeAspect="1" noChangeArrowheads="1"/>
          </p:cNvPicPr>
          <p:nvPr/>
        </p:nvPicPr>
        <p:blipFill>
          <a:blip r:embed="rId2" cstate="print"/>
          <a:srcRect/>
          <a:stretch>
            <a:fillRect/>
          </a:stretch>
        </p:blipFill>
        <p:spPr bwMode="auto">
          <a:xfrm>
            <a:off x="-1" y="-1"/>
            <a:ext cx="4724401" cy="2658425"/>
          </a:xfrm>
          <a:prstGeom prst="rect">
            <a:avLst/>
          </a:prstGeom>
          <a:noFill/>
        </p:spPr>
      </p:pic>
      <p:pic>
        <p:nvPicPr>
          <p:cNvPr id="18434" name="Picture 2" descr="Image result for waves"/>
          <p:cNvPicPr>
            <a:picLocks noChangeAspect="1" noChangeArrowheads="1"/>
          </p:cNvPicPr>
          <p:nvPr/>
        </p:nvPicPr>
        <p:blipFill>
          <a:blip r:embed="rId3" cstate="print"/>
          <a:srcRect/>
          <a:stretch>
            <a:fillRect/>
          </a:stretch>
        </p:blipFill>
        <p:spPr bwMode="auto">
          <a:xfrm>
            <a:off x="4572000" y="3810000"/>
            <a:ext cx="4572000" cy="3048000"/>
          </a:xfrm>
          <a:prstGeom prst="rect">
            <a:avLst/>
          </a:prstGeom>
          <a:noFill/>
        </p:spPr>
      </p:pic>
      <p:pic>
        <p:nvPicPr>
          <p:cNvPr id="18436" name="Picture 4" descr="Related image"/>
          <p:cNvPicPr>
            <a:picLocks noChangeAspect="1" noChangeArrowheads="1"/>
          </p:cNvPicPr>
          <p:nvPr/>
        </p:nvPicPr>
        <p:blipFill>
          <a:blip r:embed="rId4" cstate="print"/>
          <a:srcRect/>
          <a:stretch>
            <a:fillRect/>
          </a:stretch>
        </p:blipFill>
        <p:spPr bwMode="auto">
          <a:xfrm>
            <a:off x="0" y="4286249"/>
            <a:ext cx="4572000" cy="2571751"/>
          </a:xfrm>
          <a:prstGeom prst="rect">
            <a:avLst/>
          </a:prstGeom>
          <a:noFill/>
        </p:spPr>
      </p:pic>
      <p:pic>
        <p:nvPicPr>
          <p:cNvPr id="18438" name="Picture 6" descr="Image result for wind en"/>
          <p:cNvPicPr>
            <a:picLocks noChangeAspect="1" noChangeArrowheads="1"/>
          </p:cNvPicPr>
          <p:nvPr/>
        </p:nvPicPr>
        <p:blipFill>
          <a:blip r:embed="rId5" cstate="print"/>
          <a:srcRect/>
          <a:stretch>
            <a:fillRect/>
          </a:stretch>
        </p:blipFill>
        <p:spPr bwMode="auto">
          <a:xfrm>
            <a:off x="4724400" y="0"/>
            <a:ext cx="4419600" cy="2945468"/>
          </a:xfrm>
          <a:prstGeom prst="rect">
            <a:avLst/>
          </a:prstGeom>
          <a:noFill/>
        </p:spPr>
      </p:pic>
    </p:spTree>
    <p:extLst>
      <p:ext uri="{BB962C8B-B14F-4D97-AF65-F5344CB8AC3E}">
        <p14:creationId xmlns="" xmlns:p14="http://schemas.microsoft.com/office/powerpoint/2010/main" val="3436291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and Energy Transformations</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20000"/>
          </a:bodyPr>
          <a:lstStyle/>
          <a:p>
            <a:r>
              <a:rPr lang="en-US" b="1" dirty="0" smtClean="0"/>
              <a:t>Energy</a:t>
            </a:r>
            <a:r>
              <a:rPr lang="en-US" dirty="0" smtClean="0"/>
              <a:t> is defined as the capacity to do work.</a:t>
            </a:r>
            <a:br>
              <a:rPr lang="en-US" dirty="0" smtClean="0"/>
            </a:br>
            <a:endParaRPr lang="en-US" dirty="0" smtClean="0"/>
          </a:p>
          <a:p>
            <a:r>
              <a:rPr lang="en-US" dirty="0" smtClean="0"/>
              <a:t>The unit of energy is the Joule, J.  Sometimes </a:t>
            </a:r>
            <a:r>
              <a:rPr lang="en-US" dirty="0" err="1" smtClean="0"/>
              <a:t>kilojoule</a:t>
            </a:r>
            <a:r>
              <a:rPr lang="en-US" dirty="0" smtClean="0"/>
              <a:t>, </a:t>
            </a:r>
            <a:r>
              <a:rPr lang="en-US" b="1" dirty="0" smtClean="0"/>
              <a:t>kJ</a:t>
            </a:r>
            <a:r>
              <a:rPr lang="en-US" dirty="0" smtClean="0"/>
              <a:t> is used as well.</a:t>
            </a:r>
          </a:p>
          <a:p>
            <a:endParaRPr lang="en-US" dirty="0" smtClean="0"/>
          </a:p>
          <a:p>
            <a:r>
              <a:rPr lang="en-US" dirty="0" smtClean="0"/>
              <a:t>All events occur due to a transfer or transformation of energy.</a:t>
            </a:r>
          </a:p>
          <a:p>
            <a:endParaRPr lang="en-US" dirty="0" smtClean="0"/>
          </a:p>
          <a:p>
            <a:r>
              <a:rPr lang="en-US" dirty="0" smtClean="0"/>
              <a:t>Energy is sometimes referred to as being in different forms.  A change in form of energy is referred to as a transformation.</a:t>
            </a:r>
          </a:p>
          <a:p>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age result"/>
          <p:cNvPicPr>
            <a:picLocks noChangeAspect="1" noChangeArrowheads="1"/>
          </p:cNvPicPr>
          <p:nvPr/>
        </p:nvPicPr>
        <p:blipFill>
          <a:blip r:embed="rId2" cstate="print"/>
          <a:srcRect/>
          <a:stretch>
            <a:fillRect/>
          </a:stretch>
        </p:blipFill>
        <p:spPr bwMode="auto">
          <a:xfrm>
            <a:off x="228600" y="133350"/>
            <a:ext cx="8763000" cy="657225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Kinetic &amp; Potential Energy</a:t>
            </a:r>
            <a:endParaRPr lang="en-US" dirty="0"/>
          </a:p>
        </p:txBody>
      </p:sp>
      <p:sp>
        <p:nvSpPr>
          <p:cNvPr id="3" name="Content Placeholder 2"/>
          <p:cNvSpPr>
            <a:spLocks noGrp="1"/>
          </p:cNvSpPr>
          <p:nvPr>
            <p:ph idx="1"/>
          </p:nvPr>
        </p:nvSpPr>
        <p:spPr/>
        <p:txBody>
          <a:bodyPr/>
          <a:lstStyle/>
          <a:p>
            <a:r>
              <a:rPr lang="en-US" b="1" dirty="0" smtClean="0">
                <a:solidFill>
                  <a:srgbClr val="7030A0"/>
                </a:solidFill>
              </a:rPr>
              <a:t>Kinetic energy, </a:t>
            </a:r>
            <a:r>
              <a:rPr lang="en-US" b="1" dirty="0" err="1" smtClean="0">
                <a:solidFill>
                  <a:srgbClr val="7030A0"/>
                </a:solidFill>
              </a:rPr>
              <a:t>E</a:t>
            </a:r>
            <a:r>
              <a:rPr lang="en-US" b="1" baseline="-25000" dirty="0" err="1" smtClean="0">
                <a:solidFill>
                  <a:srgbClr val="7030A0"/>
                </a:solidFill>
              </a:rPr>
              <a:t>k</a:t>
            </a:r>
            <a:r>
              <a:rPr lang="en-US" b="1" dirty="0" smtClean="0">
                <a:solidFill>
                  <a:srgbClr val="7030A0"/>
                </a:solidFill>
              </a:rPr>
              <a:t> = ½ mv</a:t>
            </a:r>
            <a:r>
              <a:rPr lang="en-US" b="1" baseline="30000" dirty="0" smtClean="0">
                <a:solidFill>
                  <a:srgbClr val="7030A0"/>
                </a:solidFill>
              </a:rPr>
              <a:t>2  </a:t>
            </a:r>
            <a:r>
              <a:rPr lang="en-US" b="1" dirty="0" smtClean="0">
                <a:solidFill>
                  <a:srgbClr val="7030A0"/>
                </a:solidFill>
              </a:rPr>
              <a:t>or  </a:t>
            </a:r>
            <a:r>
              <a:rPr lang="en-US" b="1" dirty="0" err="1" smtClean="0">
                <a:solidFill>
                  <a:srgbClr val="7030A0"/>
                </a:solidFill>
              </a:rPr>
              <a:t>E</a:t>
            </a:r>
            <a:r>
              <a:rPr lang="en-US" b="1" baseline="-25000" dirty="0" err="1" smtClean="0">
                <a:solidFill>
                  <a:srgbClr val="7030A0"/>
                </a:solidFill>
              </a:rPr>
              <a:t>k</a:t>
            </a:r>
            <a:r>
              <a:rPr lang="en-US" b="1" dirty="0" smtClean="0">
                <a:solidFill>
                  <a:srgbClr val="7030A0"/>
                </a:solidFill>
              </a:rPr>
              <a:t> = (mv</a:t>
            </a:r>
            <a:r>
              <a:rPr lang="en-US" b="1" baseline="30000" dirty="0" smtClean="0">
                <a:solidFill>
                  <a:srgbClr val="7030A0"/>
                </a:solidFill>
              </a:rPr>
              <a:t>2</a:t>
            </a:r>
            <a:r>
              <a:rPr lang="en-US" b="1" dirty="0" smtClean="0">
                <a:solidFill>
                  <a:srgbClr val="7030A0"/>
                </a:solidFill>
              </a:rPr>
              <a:t>) ÷ 2</a:t>
            </a:r>
            <a:r>
              <a:rPr lang="en-US" dirty="0" smtClean="0"/>
              <a:t/>
            </a:r>
            <a:br>
              <a:rPr lang="en-US" dirty="0" smtClean="0"/>
            </a:br>
            <a:r>
              <a:rPr lang="en-US" dirty="0" smtClean="0"/>
              <a:t>where m: mass (kg), v: velocity (m/s)</a:t>
            </a:r>
            <a:br>
              <a:rPr lang="en-US" dirty="0" smtClean="0"/>
            </a:br>
            <a:endParaRPr lang="en-US" dirty="0" smtClean="0"/>
          </a:p>
          <a:p>
            <a:r>
              <a:rPr lang="en-US" b="1" dirty="0" smtClean="0">
                <a:solidFill>
                  <a:srgbClr val="FF0066"/>
                </a:solidFill>
              </a:rPr>
              <a:t>Potential energy, </a:t>
            </a:r>
            <a:r>
              <a:rPr lang="en-US" b="1" dirty="0" err="1" smtClean="0">
                <a:solidFill>
                  <a:srgbClr val="FF0066"/>
                </a:solidFill>
              </a:rPr>
              <a:t>E</a:t>
            </a:r>
            <a:r>
              <a:rPr lang="en-US" b="1" baseline="-25000" dirty="0" err="1" smtClean="0">
                <a:solidFill>
                  <a:srgbClr val="FF0066"/>
                </a:solidFill>
              </a:rPr>
              <a:t>p</a:t>
            </a:r>
            <a:r>
              <a:rPr lang="en-US" b="1" dirty="0" smtClean="0">
                <a:solidFill>
                  <a:srgbClr val="FF0066"/>
                </a:solidFill>
              </a:rPr>
              <a:t> = </a:t>
            </a:r>
            <a:r>
              <a:rPr lang="en-US" b="1" dirty="0" err="1" smtClean="0">
                <a:solidFill>
                  <a:srgbClr val="FF0066"/>
                </a:solidFill>
              </a:rPr>
              <a:t>mgh</a:t>
            </a:r>
            <a:r>
              <a:rPr lang="en-US" dirty="0" smtClean="0"/>
              <a:t/>
            </a:r>
            <a:br>
              <a:rPr lang="en-US" dirty="0" smtClean="0"/>
            </a:br>
            <a:r>
              <a:rPr lang="en-US" dirty="0" smtClean="0"/>
              <a:t>where m: mass (kg), g:</a:t>
            </a:r>
            <a:br>
              <a:rPr lang="en-US" dirty="0" smtClean="0"/>
            </a:br>
            <a:r>
              <a:rPr lang="en-US" dirty="0" smtClean="0"/>
              <a:t> gravity (9.86 – 10 m/s</a:t>
            </a:r>
            <a:r>
              <a:rPr lang="en-US" baseline="30000" dirty="0" smtClean="0"/>
              <a:t>2</a:t>
            </a:r>
            <a:r>
              <a:rPr lang="en-US" dirty="0" smtClean="0"/>
              <a:t>) and h:  height (m)</a:t>
            </a:r>
            <a:br>
              <a:rPr lang="en-US" dirty="0" smtClean="0"/>
            </a:br>
            <a:endParaRPr lang="en-US" dirty="0" smtClean="0"/>
          </a:p>
          <a:p>
            <a:r>
              <a:rPr lang="en-US" b="1" dirty="0" err="1" smtClean="0"/>
              <a:t>E</a:t>
            </a:r>
            <a:r>
              <a:rPr lang="en-US" b="1" baseline="-25000" dirty="0" err="1" smtClean="0">
                <a:solidFill>
                  <a:srgbClr val="FF0066"/>
                </a:solidFill>
              </a:rPr>
              <a:t>p</a:t>
            </a:r>
            <a:r>
              <a:rPr lang="en-US" b="1" baseline="-25000" dirty="0" smtClean="0">
                <a:solidFill>
                  <a:srgbClr val="FF0066"/>
                </a:solidFill>
              </a:rPr>
              <a:t> </a:t>
            </a:r>
            <a:r>
              <a:rPr lang="en-US" b="1" dirty="0" smtClean="0"/>
              <a:t> =  </a:t>
            </a:r>
            <a:r>
              <a:rPr lang="en-US" b="1" dirty="0" err="1" smtClean="0"/>
              <a:t>E</a:t>
            </a:r>
            <a:r>
              <a:rPr lang="en-US" b="1" baseline="-25000" dirty="0" err="1" smtClean="0">
                <a:solidFill>
                  <a:srgbClr val="7030A0"/>
                </a:solidFill>
              </a:rPr>
              <a:t>k</a:t>
            </a:r>
            <a:r>
              <a:rPr lang="en-US" b="1" baseline="-25000" dirty="0" smtClean="0">
                <a:solidFill>
                  <a:srgbClr val="7030A0"/>
                </a:solidFill>
              </a:rPr>
              <a:t>		</a:t>
            </a:r>
            <a:r>
              <a:rPr lang="en-US" b="1" dirty="0" smtClean="0">
                <a:solidFill>
                  <a:srgbClr val="7030A0"/>
                </a:solidFill>
              </a:rPr>
              <a:t>OR		</a:t>
            </a:r>
            <a:r>
              <a:rPr lang="en-US" b="1" dirty="0" err="1" smtClean="0"/>
              <a:t>E</a:t>
            </a:r>
            <a:r>
              <a:rPr lang="en-US" b="1" baseline="-25000" dirty="0" err="1" smtClean="0">
                <a:solidFill>
                  <a:srgbClr val="7030A0"/>
                </a:solidFill>
              </a:rPr>
              <a:t>k</a:t>
            </a:r>
            <a:r>
              <a:rPr lang="en-US" b="1" baseline="-25000" dirty="0" smtClean="0">
                <a:solidFill>
                  <a:srgbClr val="7030A0"/>
                </a:solidFill>
              </a:rPr>
              <a:t> </a:t>
            </a:r>
            <a:r>
              <a:rPr lang="en-US" b="1" dirty="0" smtClean="0">
                <a:solidFill>
                  <a:srgbClr val="7030A0"/>
                </a:solidFill>
              </a:rPr>
              <a:t> </a:t>
            </a:r>
            <a:r>
              <a:rPr lang="en-US" b="1" dirty="0" smtClean="0"/>
              <a:t>=  </a:t>
            </a:r>
            <a:r>
              <a:rPr lang="en-US" b="1" dirty="0" err="1" smtClean="0"/>
              <a:t>E</a:t>
            </a:r>
            <a:r>
              <a:rPr lang="en-US" b="1" baseline="-25000" dirty="0" err="1" smtClean="0">
                <a:solidFill>
                  <a:srgbClr val="FF0066"/>
                </a:solidFill>
              </a:rPr>
              <a:t>p</a:t>
            </a:r>
            <a:r>
              <a:rPr lang="en-US" b="1" baseline="-25000" dirty="0" smtClean="0">
                <a:solidFill>
                  <a:srgbClr val="7030A0"/>
                </a:solidFill>
              </a:rPr>
              <a:t> 		</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Kinetic &amp; Potential Energy</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Try the following questions:</a:t>
            </a:r>
            <a:br>
              <a:rPr lang="en-US" dirty="0" smtClean="0"/>
            </a:br>
            <a:r>
              <a:rPr lang="en-US" dirty="0" smtClean="0"/>
              <a:t/>
            </a:r>
            <a:br>
              <a:rPr lang="en-US" dirty="0" smtClean="0"/>
            </a:br>
            <a:r>
              <a:rPr lang="en-US" dirty="0" smtClean="0">
                <a:solidFill>
                  <a:srgbClr val="0070C0"/>
                </a:solidFill>
              </a:rPr>
              <a:t>a.  Calculate the speeds a 1.0 kg mass and then a 2.0 kg coconut will reach when falling to the ground from 25 m. What do you notice?</a:t>
            </a:r>
            <a:r>
              <a:rPr lang="en-US" dirty="0" smtClean="0"/>
              <a:t/>
            </a:r>
            <a:br>
              <a:rPr lang="en-US" dirty="0" smtClean="0"/>
            </a:br>
            <a:r>
              <a:rPr lang="en-US" dirty="0"/>
              <a:t/>
            </a:r>
            <a:br>
              <a:rPr lang="en-US" dirty="0"/>
            </a:br>
            <a:endParaRPr lang="en-US" dirty="0" smtClean="0">
              <a:solidFill>
                <a:srgbClr val="FF0066"/>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Kinetic &amp; Potential Energy</a:t>
            </a:r>
            <a:endParaRPr lang="en-US" dirty="0"/>
          </a:p>
        </p:txBody>
      </p:sp>
      <p:sp>
        <p:nvSpPr>
          <p:cNvPr id="3" name="Content Placeholder 2"/>
          <p:cNvSpPr>
            <a:spLocks noGrp="1"/>
          </p:cNvSpPr>
          <p:nvPr>
            <p:ph idx="1"/>
          </p:nvPr>
        </p:nvSpPr>
        <p:spPr>
          <a:xfrm>
            <a:off x="0" y="1143000"/>
            <a:ext cx="9144000" cy="5257800"/>
          </a:xfrm>
        </p:spPr>
        <p:txBody>
          <a:bodyPr>
            <a:normAutofit/>
          </a:bodyPr>
          <a:lstStyle/>
          <a:p>
            <a:r>
              <a:rPr lang="en-US" dirty="0" smtClean="0"/>
              <a:t>Try the following questions:</a:t>
            </a:r>
            <a:br>
              <a:rPr lang="en-US" dirty="0" smtClean="0"/>
            </a:br>
            <a:r>
              <a:rPr lang="en-US" sz="2000" dirty="0" smtClean="0"/>
              <a:t/>
            </a:r>
            <a:br>
              <a:rPr lang="en-US" sz="2000" dirty="0" smtClean="0"/>
            </a:br>
            <a:r>
              <a:rPr lang="en-US" sz="2800" dirty="0" smtClean="0">
                <a:solidFill>
                  <a:srgbClr val="FF0066"/>
                </a:solidFill>
              </a:rPr>
              <a:t>b.  An Airbus A380 jet aircraft has a fully loaded mass of 550 000 kg.  It can travel at a height of 12 km with a speed of 250 m/s.</a:t>
            </a:r>
            <a:br>
              <a:rPr lang="en-US" sz="2800" dirty="0" smtClean="0">
                <a:solidFill>
                  <a:srgbClr val="FF0066"/>
                </a:solidFill>
              </a:rPr>
            </a:br>
            <a:r>
              <a:rPr lang="en-US" sz="2800" dirty="0" smtClean="0">
                <a:solidFill>
                  <a:srgbClr val="FF0066"/>
                </a:solidFill>
              </a:rPr>
              <a:t/>
            </a:r>
            <a:br>
              <a:rPr lang="en-US" sz="2800" dirty="0" smtClean="0">
                <a:solidFill>
                  <a:srgbClr val="FF0066"/>
                </a:solidFill>
              </a:rPr>
            </a:br>
            <a:r>
              <a:rPr lang="en-US" sz="2800" dirty="0" smtClean="0">
                <a:solidFill>
                  <a:srgbClr val="FF0066"/>
                </a:solidFill>
              </a:rPr>
              <a:t>(i)  How much kinetic energy does it have?</a:t>
            </a:r>
            <a:br>
              <a:rPr lang="en-US" sz="2800" dirty="0" smtClean="0">
                <a:solidFill>
                  <a:srgbClr val="FF0066"/>
                </a:solidFill>
              </a:rPr>
            </a:br>
            <a:r>
              <a:rPr lang="en-US" sz="2800" dirty="0" smtClean="0">
                <a:solidFill>
                  <a:srgbClr val="FF0066"/>
                </a:solidFill>
              </a:rPr>
              <a:t/>
            </a:r>
            <a:br>
              <a:rPr lang="en-US" sz="2800" dirty="0" smtClean="0">
                <a:solidFill>
                  <a:srgbClr val="FF0066"/>
                </a:solidFill>
              </a:rPr>
            </a:br>
            <a:r>
              <a:rPr lang="en-US" sz="2800" dirty="0" smtClean="0">
                <a:solidFill>
                  <a:srgbClr val="FF0066"/>
                </a:solidFill>
              </a:rPr>
              <a:t>(ii)  How much gravitational potential energy does it have?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tweezers"/>
          <p:cNvPicPr>
            <a:picLocks noChangeAspect="1" noChangeArrowheads="1"/>
          </p:cNvPicPr>
          <p:nvPr/>
        </p:nvPicPr>
        <p:blipFill>
          <a:blip r:embed="rId2" cstate="print"/>
          <a:srcRect/>
          <a:stretch>
            <a:fillRect/>
          </a:stretch>
        </p:blipFill>
        <p:spPr bwMode="auto">
          <a:xfrm>
            <a:off x="0" y="0"/>
            <a:ext cx="1600200" cy="1600200"/>
          </a:xfrm>
          <a:prstGeom prst="rect">
            <a:avLst/>
          </a:prstGeom>
          <a:noFill/>
        </p:spPr>
      </p:pic>
      <p:sp>
        <p:nvSpPr>
          <p:cNvPr id="2" name="Title 1"/>
          <p:cNvSpPr>
            <a:spLocks noGrp="1"/>
          </p:cNvSpPr>
          <p:nvPr>
            <p:ph type="title"/>
          </p:nvPr>
        </p:nvSpPr>
        <p:spPr/>
        <p:txBody>
          <a:bodyPr>
            <a:normAutofit/>
          </a:bodyPr>
          <a:lstStyle/>
          <a:p>
            <a:r>
              <a:rPr lang="en-US" dirty="0" smtClean="0"/>
              <a:t>Levers</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Some examples of levers are:  </a:t>
            </a:r>
            <a:br>
              <a:rPr lang="en-US" dirty="0" smtClean="0"/>
            </a:br>
            <a:r>
              <a:rPr lang="en-US" dirty="0" smtClean="0"/>
              <a:t>Scissors, bottle openers, crowbars, pliers, see-saws, tweezers, wheel barrows, spanners, a hammer removing a nail etc…</a:t>
            </a:r>
          </a:p>
          <a:p>
            <a:endParaRPr lang="en-US" dirty="0" smtClean="0"/>
          </a:p>
          <a:p>
            <a:r>
              <a:rPr lang="en-US" dirty="0" smtClean="0"/>
              <a:t>Levers can be classified into 3 classes:</a:t>
            </a:r>
            <a:br>
              <a:rPr lang="en-US" dirty="0" smtClean="0"/>
            </a:br>
            <a:r>
              <a:rPr lang="en-US" dirty="0" smtClean="0"/>
              <a:t>a.  </a:t>
            </a:r>
            <a:r>
              <a:rPr lang="en-US" dirty="0" smtClean="0">
                <a:solidFill>
                  <a:srgbClr val="7030A0"/>
                </a:solidFill>
              </a:rPr>
              <a:t>1</a:t>
            </a:r>
            <a:r>
              <a:rPr lang="en-US" baseline="30000" dirty="0" smtClean="0">
                <a:solidFill>
                  <a:srgbClr val="7030A0"/>
                </a:solidFill>
              </a:rPr>
              <a:t>st</a:t>
            </a:r>
            <a:r>
              <a:rPr lang="en-US" dirty="0" smtClean="0"/>
              <a:t> class levers</a:t>
            </a:r>
            <a:br>
              <a:rPr lang="en-US" dirty="0" smtClean="0"/>
            </a:br>
            <a:r>
              <a:rPr lang="en-US" dirty="0" smtClean="0"/>
              <a:t>b.  </a:t>
            </a:r>
            <a:r>
              <a:rPr lang="en-US" dirty="0" smtClean="0">
                <a:solidFill>
                  <a:srgbClr val="FF0066"/>
                </a:solidFill>
              </a:rPr>
              <a:t>2</a:t>
            </a:r>
            <a:r>
              <a:rPr lang="en-US" baseline="30000" dirty="0" smtClean="0">
                <a:solidFill>
                  <a:srgbClr val="FF0066"/>
                </a:solidFill>
              </a:rPr>
              <a:t>nd</a:t>
            </a:r>
            <a:r>
              <a:rPr lang="en-US" dirty="0" smtClean="0"/>
              <a:t> class levers</a:t>
            </a:r>
            <a:br>
              <a:rPr lang="en-US" dirty="0" smtClean="0"/>
            </a:br>
            <a:r>
              <a:rPr lang="en-US" dirty="0" smtClean="0"/>
              <a:t>c.  </a:t>
            </a:r>
            <a:r>
              <a:rPr lang="en-US" dirty="0" smtClean="0">
                <a:solidFill>
                  <a:schemeClr val="accent2">
                    <a:lumMod val="75000"/>
                  </a:schemeClr>
                </a:solidFill>
              </a:rPr>
              <a:t>3</a:t>
            </a:r>
            <a:r>
              <a:rPr lang="en-US" baseline="30000" dirty="0" smtClean="0">
                <a:solidFill>
                  <a:schemeClr val="accent2">
                    <a:lumMod val="75000"/>
                  </a:schemeClr>
                </a:solidFill>
              </a:rPr>
              <a:t>rd</a:t>
            </a:r>
            <a:r>
              <a:rPr lang="en-US" dirty="0" smtClean="0">
                <a:solidFill>
                  <a:schemeClr val="accent2">
                    <a:lumMod val="75000"/>
                  </a:schemeClr>
                </a:solidFill>
              </a:rPr>
              <a:t> </a:t>
            </a:r>
            <a:r>
              <a:rPr lang="en-US" dirty="0" smtClean="0"/>
              <a:t>class levers</a:t>
            </a:r>
            <a:endParaRPr lang="en-US" dirty="0"/>
          </a:p>
        </p:txBody>
      </p:sp>
      <p:pic>
        <p:nvPicPr>
          <p:cNvPr id="1026" name="Picture 2" descr="Image result for wheel barrow"/>
          <p:cNvPicPr>
            <a:picLocks noChangeAspect="1" noChangeArrowheads="1"/>
          </p:cNvPicPr>
          <p:nvPr/>
        </p:nvPicPr>
        <p:blipFill>
          <a:blip r:embed="rId3" cstate="print"/>
          <a:srcRect/>
          <a:stretch>
            <a:fillRect/>
          </a:stretch>
        </p:blipFill>
        <p:spPr bwMode="auto">
          <a:xfrm>
            <a:off x="5791200" y="4724400"/>
            <a:ext cx="2657475" cy="1714500"/>
          </a:xfrm>
          <a:prstGeom prst="rect">
            <a:avLst/>
          </a:prstGeom>
          <a:noFill/>
        </p:spPr>
      </p:pic>
      <p:pic>
        <p:nvPicPr>
          <p:cNvPr id="1028" name="Picture 4" descr="Image result for hammer removing a nail"/>
          <p:cNvPicPr>
            <a:picLocks noChangeAspect="1" noChangeArrowheads="1"/>
          </p:cNvPicPr>
          <p:nvPr/>
        </p:nvPicPr>
        <p:blipFill>
          <a:blip r:embed="rId4" cstate="print"/>
          <a:srcRect/>
          <a:stretch>
            <a:fillRect/>
          </a:stretch>
        </p:blipFill>
        <p:spPr bwMode="auto">
          <a:xfrm>
            <a:off x="6858000" y="0"/>
            <a:ext cx="2286000" cy="1524001"/>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5486400"/>
          </a:xfrm>
        </p:spPr>
        <p:txBody>
          <a:bodyPr>
            <a:normAutofit lnSpcReduction="10000"/>
          </a:bodyPr>
          <a:lstStyle/>
          <a:p>
            <a:pPr>
              <a:buNone/>
            </a:pPr>
            <a:r>
              <a:rPr lang="hy-AM" sz="1200" dirty="0" smtClean="0"/>
              <a:t>	</a:t>
            </a:r>
            <a:endParaRPr lang="en-US" sz="1200" dirty="0" smtClean="0"/>
          </a:p>
          <a:p>
            <a:pPr>
              <a:buNone/>
            </a:pPr>
            <a:endParaRPr lang="en-US" sz="1200" b="1" u="sng" dirty="0" smtClean="0"/>
          </a:p>
          <a:p>
            <a:r>
              <a:rPr lang="hy-AM" sz="2800" dirty="0" smtClean="0"/>
              <a:t>Energy can be transferred from one form to another which makes it so useful. </a:t>
            </a:r>
            <a:r>
              <a:rPr lang="en-US" sz="2800" dirty="0" smtClean="0"/>
              <a:t/>
            </a:r>
            <a:br>
              <a:rPr lang="en-US" sz="2800" dirty="0" smtClean="0"/>
            </a:br>
            <a:endParaRPr lang="en-US" sz="2800" dirty="0" smtClean="0"/>
          </a:p>
          <a:p>
            <a:r>
              <a:rPr lang="hy-AM" sz="2800" dirty="0" smtClean="0"/>
              <a:t>Microphones have been invented</a:t>
            </a:r>
            <a:r>
              <a:rPr lang="en-US" sz="2800" dirty="0" smtClean="0"/>
              <a:t/>
            </a:r>
            <a:br>
              <a:rPr lang="en-US" sz="2800" dirty="0" smtClean="0"/>
            </a:br>
            <a:r>
              <a:rPr lang="hy-AM" sz="2800" dirty="0" smtClean="0"/>
              <a:t>to achieve this.  They change </a:t>
            </a:r>
            <a:r>
              <a:rPr lang="hy-AM" sz="2800" b="1" dirty="0" smtClean="0">
                <a:solidFill>
                  <a:srgbClr val="FF0000"/>
                </a:solidFill>
              </a:rPr>
              <a:t>sound</a:t>
            </a:r>
            <a:r>
              <a:rPr lang="en-US" sz="2800" b="1" dirty="0" smtClean="0">
                <a:solidFill>
                  <a:srgbClr val="FF0000"/>
                </a:solidFill>
              </a:rPr>
              <a:t/>
            </a:r>
            <a:br>
              <a:rPr lang="en-US" sz="2800" b="1" dirty="0" smtClean="0">
                <a:solidFill>
                  <a:srgbClr val="FF0000"/>
                </a:solidFill>
              </a:rPr>
            </a:br>
            <a:r>
              <a:rPr lang="hy-AM" sz="2800" b="1" dirty="0" smtClean="0">
                <a:solidFill>
                  <a:srgbClr val="FF0000"/>
                </a:solidFill>
              </a:rPr>
              <a:t>energy</a:t>
            </a:r>
            <a:r>
              <a:rPr lang="hy-AM" sz="2800" dirty="0" smtClean="0"/>
              <a:t> into </a:t>
            </a:r>
            <a:r>
              <a:rPr lang="hy-AM" sz="2800" b="1" dirty="0" smtClean="0">
                <a:solidFill>
                  <a:srgbClr val="FFC000"/>
                </a:solidFill>
              </a:rPr>
              <a:t>electrical energy</a:t>
            </a:r>
            <a:r>
              <a:rPr lang="hy-AM" sz="2800" dirty="0" smtClean="0"/>
              <a:t>.</a:t>
            </a:r>
            <a:r>
              <a:rPr lang="en-US" sz="2800" dirty="0" smtClean="0"/>
              <a:t/>
            </a:r>
            <a:br>
              <a:rPr lang="en-US" sz="2800" dirty="0" smtClean="0"/>
            </a:br>
            <a:r>
              <a:rPr lang="en-US" sz="2800" dirty="0" smtClean="0"/>
              <a:t/>
            </a:r>
            <a:br>
              <a:rPr lang="en-US" sz="2800" dirty="0" smtClean="0"/>
            </a:br>
            <a:r>
              <a:rPr lang="hy-AM" sz="2800" dirty="0" smtClean="0"/>
              <a:t>A loudspeaker does the </a:t>
            </a:r>
            <a:r>
              <a:rPr lang="hy-AM" sz="2800" b="1" i="1" dirty="0" smtClean="0"/>
              <a:t>reverse</a:t>
            </a:r>
            <a:r>
              <a:rPr lang="hy-AM" sz="2800" dirty="0" smtClean="0"/>
              <a:t>.  </a:t>
            </a:r>
            <a:r>
              <a:rPr lang="en-US" sz="2800" dirty="0" smtClean="0"/>
              <a:t/>
            </a:r>
            <a:br>
              <a:rPr lang="en-US" sz="2800" dirty="0" smtClean="0"/>
            </a:br>
            <a:r>
              <a:rPr lang="en-US" sz="2800" dirty="0" smtClean="0"/>
              <a:t/>
            </a:r>
            <a:br>
              <a:rPr lang="en-US" sz="2800" dirty="0" smtClean="0"/>
            </a:br>
            <a:r>
              <a:rPr lang="hy-AM" sz="2800" dirty="0" smtClean="0"/>
              <a:t>Belts, chains or gears are used to transfer energy between moving parts.</a:t>
            </a:r>
            <a:br>
              <a:rPr lang="hy-AM" sz="2800" dirty="0" smtClean="0"/>
            </a:br>
            <a:r>
              <a:rPr lang="hy-AM" sz="1200" dirty="0" smtClean="0"/>
              <a:t/>
            </a:r>
            <a:br>
              <a:rPr lang="hy-AM" sz="1200" dirty="0" smtClean="0"/>
            </a:br>
            <a:endParaRPr lang="hy-AM" sz="1200" dirty="0" smtClean="0"/>
          </a:p>
        </p:txBody>
      </p:sp>
      <p:sp>
        <p:nvSpPr>
          <p:cNvPr id="6" name="Title 1"/>
          <p:cNvSpPr>
            <a:spLocks noGrp="1"/>
          </p:cNvSpPr>
          <p:nvPr>
            <p:ph type="title"/>
          </p:nvPr>
        </p:nvSpPr>
        <p:spPr>
          <a:xfrm>
            <a:off x="457200" y="76200"/>
            <a:ext cx="8229600" cy="1143000"/>
          </a:xfrm>
        </p:spPr>
        <p:txBody>
          <a:bodyPr/>
          <a:lstStyle/>
          <a:p>
            <a:r>
              <a:rPr lang="en-US" dirty="0" smtClean="0"/>
              <a:t>Energy Transformations</a:t>
            </a:r>
            <a:endParaRPr lang="en-US" dirty="0"/>
          </a:p>
        </p:txBody>
      </p:sp>
      <p:pic>
        <p:nvPicPr>
          <p:cNvPr id="57346" name="Picture 2" descr="Image result for microphone"/>
          <p:cNvPicPr>
            <a:picLocks noChangeAspect="1" noChangeArrowheads="1"/>
          </p:cNvPicPr>
          <p:nvPr/>
        </p:nvPicPr>
        <p:blipFill>
          <a:blip r:embed="rId2" cstate="print"/>
          <a:srcRect/>
          <a:stretch>
            <a:fillRect/>
          </a:stretch>
        </p:blipFill>
        <p:spPr bwMode="auto">
          <a:xfrm>
            <a:off x="5943600" y="2362200"/>
            <a:ext cx="1371600" cy="1371600"/>
          </a:xfrm>
          <a:prstGeom prst="rect">
            <a:avLst/>
          </a:prstGeom>
          <a:noFill/>
        </p:spPr>
      </p:pic>
      <p:pic>
        <p:nvPicPr>
          <p:cNvPr id="57348" name="Picture 4" descr="Image result for loudspeaker"/>
          <p:cNvPicPr>
            <a:picLocks noChangeAspect="1" noChangeArrowheads="1"/>
          </p:cNvPicPr>
          <p:nvPr/>
        </p:nvPicPr>
        <p:blipFill>
          <a:blip r:embed="rId3" cstate="print"/>
          <a:srcRect/>
          <a:stretch>
            <a:fillRect/>
          </a:stretch>
        </p:blipFill>
        <p:spPr bwMode="auto">
          <a:xfrm>
            <a:off x="6934200" y="3200400"/>
            <a:ext cx="2209800" cy="2209800"/>
          </a:xfrm>
          <a:prstGeom prst="rect">
            <a:avLst/>
          </a:prstGeom>
          <a:noFill/>
        </p:spPr>
      </p:pic>
    </p:spTree>
    <p:extLst>
      <p:ext uri="{BB962C8B-B14F-4D97-AF65-F5344CB8AC3E}">
        <p14:creationId xmlns="" xmlns:p14="http://schemas.microsoft.com/office/powerpoint/2010/main" val="12979880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radio"/>
          <p:cNvPicPr>
            <a:picLocks noChangeAspect="1" noChangeArrowheads="1"/>
          </p:cNvPicPr>
          <p:nvPr/>
        </p:nvPicPr>
        <p:blipFill>
          <a:blip r:embed="rId2" cstate="print"/>
          <a:srcRect/>
          <a:stretch>
            <a:fillRect/>
          </a:stretch>
        </p:blipFill>
        <p:spPr bwMode="auto">
          <a:xfrm>
            <a:off x="4495800" y="2209800"/>
            <a:ext cx="2057400" cy="2057400"/>
          </a:xfrm>
          <a:prstGeom prst="rect">
            <a:avLst/>
          </a:prstGeom>
          <a:noFill/>
        </p:spPr>
      </p:pic>
      <p:pic>
        <p:nvPicPr>
          <p:cNvPr id="2052" name="Picture 4" descr="Image result for battery"/>
          <p:cNvPicPr>
            <a:picLocks noChangeAspect="1" noChangeArrowheads="1"/>
          </p:cNvPicPr>
          <p:nvPr/>
        </p:nvPicPr>
        <p:blipFill>
          <a:blip r:embed="rId3" cstate="print"/>
          <a:srcRect/>
          <a:stretch>
            <a:fillRect/>
          </a:stretch>
        </p:blipFill>
        <p:spPr bwMode="auto">
          <a:xfrm>
            <a:off x="6781800" y="1676400"/>
            <a:ext cx="1447800" cy="1447800"/>
          </a:xfrm>
          <a:prstGeom prst="rect">
            <a:avLst/>
          </a:prstGeom>
          <a:noFill/>
        </p:spPr>
      </p:pic>
      <p:sp>
        <p:nvSpPr>
          <p:cNvPr id="2" name="Title 1"/>
          <p:cNvSpPr>
            <a:spLocks noGrp="1"/>
          </p:cNvSpPr>
          <p:nvPr>
            <p:ph type="title"/>
          </p:nvPr>
        </p:nvSpPr>
        <p:spPr/>
        <p:txBody>
          <a:bodyPr>
            <a:normAutofit fontScale="90000"/>
          </a:bodyPr>
          <a:lstStyle/>
          <a:p>
            <a:r>
              <a:rPr lang="en-US" dirty="0" smtClean="0"/>
              <a:t>Examples of Energy Inter-conversions</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b="1" dirty="0" smtClean="0"/>
              <a:t>A battery operated radio</a:t>
            </a:r>
            <a:br>
              <a:rPr lang="en-US" b="1" dirty="0" smtClean="0"/>
            </a:br>
            <a:r>
              <a:rPr lang="en-US" dirty="0" smtClean="0"/>
              <a:t>chemical </a:t>
            </a:r>
            <a:r>
              <a:rPr lang="en-US" dirty="0" smtClean="0">
                <a:sym typeface="Wingdings" pitchFamily="2" charset="2"/>
              </a:rPr>
              <a:t> electrical  sound</a:t>
            </a:r>
            <a:br>
              <a:rPr lang="en-US" dirty="0" smtClean="0">
                <a:sym typeface="Wingdings" pitchFamily="2" charset="2"/>
              </a:rPr>
            </a:br>
            <a:endParaRPr lang="en-US" dirty="0" smtClean="0">
              <a:sym typeface="Wingdings" pitchFamily="2" charset="2"/>
            </a:endParaRPr>
          </a:p>
          <a:p>
            <a:endParaRPr lang="en-US" b="1" dirty="0" smtClean="0">
              <a:sym typeface="Wingdings" pitchFamily="2" charset="2"/>
            </a:endParaRPr>
          </a:p>
          <a:p>
            <a:r>
              <a:rPr lang="en-US" b="1" dirty="0" smtClean="0">
                <a:sym typeface="Wingdings" pitchFamily="2" charset="2"/>
              </a:rPr>
              <a:t>In a computer</a:t>
            </a:r>
            <a:br>
              <a:rPr lang="en-US" b="1" dirty="0" smtClean="0">
                <a:sym typeface="Wingdings" pitchFamily="2" charset="2"/>
              </a:rPr>
            </a:br>
            <a:r>
              <a:rPr lang="en-US" dirty="0" smtClean="0">
                <a:sym typeface="Wingdings" pitchFamily="2" charset="2"/>
              </a:rPr>
              <a:t>electrical  sound  light  heat</a:t>
            </a:r>
            <a:br>
              <a:rPr lang="en-US" dirty="0" smtClean="0">
                <a:sym typeface="Wingdings" pitchFamily="2" charset="2"/>
              </a:rPr>
            </a:br>
            <a:endParaRPr lang="en-US" dirty="0" smtClean="0">
              <a:sym typeface="Wingdings" pitchFamily="2" charset="2"/>
            </a:endParaRPr>
          </a:p>
        </p:txBody>
      </p:sp>
      <p:pic>
        <p:nvPicPr>
          <p:cNvPr id="2054" name="Picture 6" descr="Image result for desktop"/>
          <p:cNvPicPr>
            <a:picLocks noChangeAspect="1" noChangeArrowheads="1"/>
          </p:cNvPicPr>
          <p:nvPr/>
        </p:nvPicPr>
        <p:blipFill>
          <a:blip r:embed="rId4" cstate="print"/>
          <a:srcRect/>
          <a:stretch>
            <a:fillRect/>
          </a:stretch>
        </p:blipFill>
        <p:spPr bwMode="auto">
          <a:xfrm>
            <a:off x="2971800" y="4872037"/>
            <a:ext cx="3429000" cy="1928813"/>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Image result for nuclear fission"/>
          <p:cNvPicPr>
            <a:picLocks noChangeAspect="1" noChangeArrowheads="1"/>
          </p:cNvPicPr>
          <p:nvPr/>
        </p:nvPicPr>
        <p:blipFill>
          <a:blip r:embed="rId2" cstate="print"/>
          <a:srcRect l="7358" t="10716" r="17077" b="19243"/>
          <a:stretch>
            <a:fillRect/>
          </a:stretch>
        </p:blipFill>
        <p:spPr bwMode="auto">
          <a:xfrm>
            <a:off x="4800600" y="4267200"/>
            <a:ext cx="2300288" cy="1600200"/>
          </a:xfrm>
          <a:prstGeom prst="rect">
            <a:avLst/>
          </a:prstGeom>
          <a:noFill/>
        </p:spPr>
      </p:pic>
      <p:sp>
        <p:nvSpPr>
          <p:cNvPr id="2" name="Title 1"/>
          <p:cNvSpPr>
            <a:spLocks noGrp="1"/>
          </p:cNvSpPr>
          <p:nvPr>
            <p:ph type="title"/>
          </p:nvPr>
        </p:nvSpPr>
        <p:spPr/>
        <p:txBody>
          <a:bodyPr>
            <a:normAutofit fontScale="90000"/>
          </a:bodyPr>
          <a:lstStyle/>
          <a:p>
            <a:r>
              <a:rPr lang="en-US" dirty="0" smtClean="0"/>
              <a:t>Examples of Energy Inter-conversions</a:t>
            </a:r>
            <a:endParaRPr lang="en-US" dirty="0"/>
          </a:p>
        </p:txBody>
      </p:sp>
      <p:sp>
        <p:nvSpPr>
          <p:cNvPr id="3" name="Content Placeholder 2"/>
          <p:cNvSpPr>
            <a:spLocks noGrp="1"/>
          </p:cNvSpPr>
          <p:nvPr>
            <p:ph idx="1"/>
          </p:nvPr>
        </p:nvSpPr>
        <p:spPr>
          <a:xfrm>
            <a:off x="457200" y="1600200"/>
            <a:ext cx="8382000" cy="5257800"/>
          </a:xfrm>
        </p:spPr>
        <p:txBody>
          <a:bodyPr>
            <a:normAutofit/>
          </a:bodyPr>
          <a:lstStyle/>
          <a:p>
            <a:r>
              <a:rPr lang="en-US" dirty="0" smtClean="0">
                <a:sym typeface="Wingdings" pitchFamily="2" charset="2"/>
              </a:rPr>
              <a:t>nuclear  heat (steam)  kinetic (energy from turbines in generator)  electrical </a:t>
            </a:r>
            <a:endParaRPr lang="en-US" dirty="0"/>
          </a:p>
        </p:txBody>
      </p:sp>
      <p:pic>
        <p:nvPicPr>
          <p:cNvPr id="2060" name="Picture 12" descr="Related image"/>
          <p:cNvPicPr>
            <a:picLocks noChangeAspect="1" noChangeArrowheads="1"/>
          </p:cNvPicPr>
          <p:nvPr/>
        </p:nvPicPr>
        <p:blipFill>
          <a:blip r:embed="rId3" cstate="print"/>
          <a:srcRect/>
          <a:stretch>
            <a:fillRect/>
          </a:stretch>
        </p:blipFill>
        <p:spPr bwMode="auto">
          <a:xfrm>
            <a:off x="1415755" y="3200400"/>
            <a:ext cx="6585245" cy="32766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Inter-conversions</a:t>
            </a:r>
            <a:endParaRPr lang="en-US" dirty="0"/>
          </a:p>
        </p:txBody>
      </p:sp>
      <p:sp>
        <p:nvSpPr>
          <p:cNvPr id="3" name="Content Placeholder 2"/>
          <p:cNvSpPr>
            <a:spLocks noGrp="1"/>
          </p:cNvSpPr>
          <p:nvPr>
            <p:ph idx="1"/>
          </p:nvPr>
        </p:nvSpPr>
        <p:spPr/>
        <p:txBody>
          <a:bodyPr>
            <a:normAutofit/>
          </a:bodyPr>
          <a:lstStyle/>
          <a:p>
            <a:r>
              <a:rPr lang="en-US" b="1" dirty="0" smtClean="0"/>
              <a:t>Solar energy</a:t>
            </a:r>
            <a:r>
              <a:rPr lang="en-US" dirty="0" smtClean="0"/>
              <a:t> is produced on the Sun by nuclear reactions.  </a:t>
            </a:r>
            <a:br>
              <a:rPr lang="en-US" dirty="0" smtClean="0"/>
            </a:br>
            <a:r>
              <a:rPr lang="en-US" dirty="0" smtClean="0"/>
              <a:t/>
            </a:r>
            <a:br>
              <a:rPr lang="en-US" dirty="0" smtClean="0"/>
            </a:br>
            <a:r>
              <a:rPr lang="en-US" dirty="0" smtClean="0"/>
              <a:t>They are fusion reactions in which small atoms join to make larger atoms.</a:t>
            </a:r>
            <a:br>
              <a:rPr lang="en-US" dirty="0" smtClean="0"/>
            </a:br>
            <a:endParaRPr lang="en-US" dirty="0" smtClean="0"/>
          </a:p>
        </p:txBody>
      </p:sp>
      <p:pic>
        <p:nvPicPr>
          <p:cNvPr id="1026" name="Picture 2" descr="Related image"/>
          <p:cNvPicPr>
            <a:picLocks noChangeAspect="1" noChangeArrowheads="1"/>
          </p:cNvPicPr>
          <p:nvPr/>
        </p:nvPicPr>
        <p:blipFill>
          <a:blip r:embed="rId2" cstate="print"/>
          <a:srcRect/>
          <a:stretch>
            <a:fillRect/>
          </a:stretch>
        </p:blipFill>
        <p:spPr bwMode="auto">
          <a:xfrm>
            <a:off x="152400" y="4267200"/>
            <a:ext cx="3714750" cy="2405588"/>
          </a:xfrm>
          <a:prstGeom prst="rect">
            <a:avLst/>
          </a:prstGeom>
          <a:noFill/>
        </p:spPr>
      </p:pic>
      <p:pic>
        <p:nvPicPr>
          <p:cNvPr id="1028" name="Picture 4" descr="Image result for cartoon sun"/>
          <p:cNvPicPr>
            <a:picLocks noChangeAspect="1" noChangeArrowheads="1"/>
          </p:cNvPicPr>
          <p:nvPr/>
        </p:nvPicPr>
        <p:blipFill>
          <a:blip r:embed="rId3" cstate="print"/>
          <a:srcRect b="2778"/>
          <a:stretch>
            <a:fillRect/>
          </a:stretch>
        </p:blipFill>
        <p:spPr bwMode="auto">
          <a:xfrm>
            <a:off x="5867400" y="3886200"/>
            <a:ext cx="2743200" cy="26670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Inter-conversions</a:t>
            </a:r>
            <a:endParaRPr lang="en-US" dirty="0"/>
          </a:p>
        </p:txBody>
      </p:sp>
      <p:sp>
        <p:nvSpPr>
          <p:cNvPr id="3" name="Content Placeholder 2"/>
          <p:cNvSpPr>
            <a:spLocks noGrp="1"/>
          </p:cNvSpPr>
          <p:nvPr>
            <p:ph idx="1"/>
          </p:nvPr>
        </p:nvSpPr>
        <p:spPr/>
        <p:txBody>
          <a:bodyPr>
            <a:normAutofit/>
          </a:bodyPr>
          <a:lstStyle/>
          <a:p>
            <a:r>
              <a:rPr lang="en-US" dirty="0" smtClean="0"/>
              <a:t>In </a:t>
            </a:r>
            <a:r>
              <a:rPr lang="en-US" b="1" dirty="0" smtClean="0"/>
              <a:t>nuclear power stations</a:t>
            </a:r>
            <a:r>
              <a:rPr lang="en-US" dirty="0" smtClean="0"/>
              <a:t> large atoms are split into smaller atoms.  At the end of the reaction the mass of the particles are slightly less than before due to heat loss.</a:t>
            </a:r>
            <a:endParaRPr lang="en-US" dirty="0"/>
          </a:p>
        </p:txBody>
      </p:sp>
      <p:pic>
        <p:nvPicPr>
          <p:cNvPr id="87042" name="Picture 2" descr="Image result for nuclear fission"/>
          <p:cNvPicPr>
            <a:picLocks noChangeAspect="1" noChangeArrowheads="1"/>
          </p:cNvPicPr>
          <p:nvPr/>
        </p:nvPicPr>
        <p:blipFill>
          <a:blip r:embed="rId2" cstate="print"/>
          <a:srcRect/>
          <a:stretch>
            <a:fillRect/>
          </a:stretch>
        </p:blipFill>
        <p:spPr bwMode="auto">
          <a:xfrm>
            <a:off x="1752600" y="3886200"/>
            <a:ext cx="6032042" cy="25908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5486400"/>
          </a:xfrm>
        </p:spPr>
        <p:txBody>
          <a:bodyPr>
            <a:normAutofit/>
          </a:bodyPr>
          <a:lstStyle/>
          <a:p>
            <a:pPr>
              <a:buNone/>
            </a:pPr>
            <a:r>
              <a:rPr lang="hy-AM" sz="1200" dirty="0" smtClean="0"/>
              <a:t>	</a:t>
            </a:r>
            <a:endParaRPr lang="en-US" sz="1200" dirty="0" smtClean="0"/>
          </a:p>
          <a:p>
            <a:pPr>
              <a:buNone/>
            </a:pPr>
            <a:endParaRPr lang="en-US" sz="1200" b="1" u="sng" dirty="0" smtClean="0"/>
          </a:p>
          <a:p>
            <a:r>
              <a:rPr lang="hy-AM" sz="3600" dirty="0" smtClean="0"/>
              <a:t>In all energy changes the principle </a:t>
            </a:r>
            <a:r>
              <a:rPr lang="en-US" sz="3600" dirty="0" smtClean="0"/>
              <a:t>or </a:t>
            </a:r>
            <a:r>
              <a:rPr lang="hy-AM" sz="3600" dirty="0" smtClean="0"/>
              <a:t>law</a:t>
            </a:r>
            <a:r>
              <a:rPr lang="en-US" sz="3600" dirty="0" smtClean="0"/>
              <a:t> </a:t>
            </a:r>
            <a:r>
              <a:rPr lang="hy-AM" sz="3600" dirty="0" smtClean="0"/>
              <a:t>of conservation of energy is found to be true.  It is stated as follows:</a:t>
            </a:r>
            <a:br>
              <a:rPr lang="hy-AM" sz="3600" dirty="0" smtClean="0"/>
            </a:br>
            <a:r>
              <a:rPr lang="hy-AM" sz="3600" dirty="0" smtClean="0"/>
              <a:t/>
            </a:r>
            <a:br>
              <a:rPr lang="hy-AM" sz="3600" dirty="0" smtClean="0"/>
            </a:br>
            <a:r>
              <a:rPr lang="hy-AM" sz="3600" b="1" dirty="0" smtClean="0">
                <a:solidFill>
                  <a:srgbClr val="00B050"/>
                </a:solidFill>
              </a:rPr>
              <a:t>Energy cannot be created or destroyed but it can be transferred from one form into another.</a:t>
            </a:r>
            <a:br>
              <a:rPr lang="hy-AM" sz="3600" b="1" dirty="0" smtClean="0">
                <a:solidFill>
                  <a:srgbClr val="00B050"/>
                </a:solidFill>
              </a:rPr>
            </a:br>
            <a:r>
              <a:rPr lang="hy-AM" sz="1800" b="1" dirty="0" smtClean="0"/>
              <a:t/>
            </a:r>
            <a:br>
              <a:rPr lang="hy-AM" sz="1800" b="1" dirty="0" smtClean="0"/>
            </a:br>
            <a:endParaRPr lang="en-US" sz="1800" b="1" dirty="0" smtClean="0"/>
          </a:p>
        </p:txBody>
      </p:sp>
      <p:sp>
        <p:nvSpPr>
          <p:cNvPr id="6" name="Title 1"/>
          <p:cNvSpPr>
            <a:spLocks noGrp="1"/>
          </p:cNvSpPr>
          <p:nvPr>
            <p:ph type="title"/>
          </p:nvPr>
        </p:nvSpPr>
        <p:spPr>
          <a:xfrm>
            <a:off x="457200" y="76200"/>
            <a:ext cx="8229600" cy="1143000"/>
          </a:xfrm>
        </p:spPr>
        <p:txBody>
          <a:bodyPr/>
          <a:lstStyle/>
          <a:p>
            <a:r>
              <a:rPr lang="en-US" dirty="0" smtClean="0"/>
              <a:t>Conservation of Energy</a:t>
            </a:r>
            <a:endParaRPr lang="en-US" dirty="0"/>
          </a:p>
        </p:txBody>
      </p:sp>
    </p:spTree>
    <p:extLst>
      <p:ext uri="{BB962C8B-B14F-4D97-AF65-F5344CB8AC3E}">
        <p14:creationId xmlns="" xmlns:p14="http://schemas.microsoft.com/office/powerpoint/2010/main" val="12979880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Image result for falling bricks"/>
          <p:cNvPicPr>
            <a:picLocks noChangeAspect="1" noChangeArrowheads="1"/>
          </p:cNvPicPr>
          <p:nvPr/>
        </p:nvPicPr>
        <p:blipFill>
          <a:blip r:embed="rId2" cstate="print"/>
          <a:srcRect/>
          <a:stretch>
            <a:fillRect/>
          </a:stretch>
        </p:blipFill>
        <p:spPr bwMode="auto">
          <a:xfrm>
            <a:off x="7315200" y="3124200"/>
            <a:ext cx="942975" cy="2133601"/>
          </a:xfrm>
          <a:prstGeom prst="rect">
            <a:avLst/>
          </a:prstGeom>
          <a:noFill/>
        </p:spPr>
      </p:pic>
      <p:sp>
        <p:nvSpPr>
          <p:cNvPr id="3" name="Content Placeholder 2"/>
          <p:cNvSpPr>
            <a:spLocks noGrp="1"/>
          </p:cNvSpPr>
          <p:nvPr>
            <p:ph idx="1"/>
          </p:nvPr>
        </p:nvSpPr>
        <p:spPr>
          <a:xfrm>
            <a:off x="0" y="1600200"/>
            <a:ext cx="9144000" cy="5486400"/>
          </a:xfrm>
        </p:spPr>
        <p:txBody>
          <a:bodyPr>
            <a:normAutofit/>
          </a:bodyPr>
          <a:lstStyle/>
          <a:p>
            <a:pPr>
              <a:buNone/>
            </a:pPr>
            <a:r>
              <a:rPr lang="hy-AM" sz="1200" dirty="0" smtClean="0"/>
              <a:t>	</a:t>
            </a:r>
            <a:endParaRPr lang="en-US" sz="1200" dirty="0" smtClean="0"/>
          </a:p>
          <a:p>
            <a:pPr>
              <a:buNone/>
            </a:pPr>
            <a:endParaRPr lang="en-US" sz="1200" b="1" u="sng" dirty="0" smtClean="0"/>
          </a:p>
          <a:p>
            <a:r>
              <a:rPr lang="hy-AM" sz="2400" dirty="0" smtClean="0"/>
              <a:t>If it seems in a transfer that some energy has disappeared, the ‘lost’ energy is often converted into thermal energy.  </a:t>
            </a:r>
            <a:r>
              <a:rPr lang="en-US" sz="2400" dirty="0" smtClean="0"/>
              <a:t/>
            </a:r>
            <a:br>
              <a:rPr lang="en-US" sz="2400" dirty="0" smtClean="0"/>
            </a:br>
            <a:r>
              <a:rPr lang="en-US" sz="2400" dirty="0" smtClean="0"/>
              <a:t/>
            </a:r>
            <a:br>
              <a:rPr lang="en-US" sz="2400" dirty="0" smtClean="0"/>
            </a:br>
            <a:r>
              <a:rPr lang="hy-AM" sz="2400" dirty="0" smtClean="0"/>
              <a:t>When a brick falls its p.e. becomes k.e..  </a:t>
            </a:r>
            <a:r>
              <a:rPr lang="en-US" sz="2400" dirty="0" smtClean="0"/>
              <a:t/>
            </a:r>
            <a:br>
              <a:rPr lang="en-US" sz="2400" dirty="0" smtClean="0"/>
            </a:br>
            <a:r>
              <a:rPr lang="en-US" sz="2400" dirty="0" smtClean="0"/>
              <a:t/>
            </a:r>
            <a:br>
              <a:rPr lang="en-US" sz="2400" dirty="0" smtClean="0"/>
            </a:br>
            <a:r>
              <a:rPr lang="hy-AM" sz="2400" dirty="0" smtClean="0"/>
              <a:t>As it hits the ground, its temperature and that </a:t>
            </a:r>
            <a:r>
              <a:rPr lang="en-US" sz="2400" dirty="0" smtClean="0"/>
              <a:t/>
            </a:r>
            <a:br>
              <a:rPr lang="en-US" sz="2400" dirty="0" smtClean="0"/>
            </a:br>
            <a:r>
              <a:rPr lang="hy-AM" sz="2400" dirty="0" smtClean="0"/>
              <a:t>of the ground rises and thermal energy (and a</a:t>
            </a:r>
            <a:r>
              <a:rPr lang="en-US" sz="2400" dirty="0" smtClean="0"/>
              <a:t/>
            </a:r>
            <a:br>
              <a:rPr lang="en-US" sz="2400" dirty="0" smtClean="0"/>
            </a:br>
            <a:r>
              <a:rPr lang="hy-AM" sz="2400" dirty="0" smtClean="0"/>
              <a:t>little sound energy) is produced.  </a:t>
            </a:r>
            <a:r>
              <a:rPr lang="en-US" sz="2400" dirty="0" smtClean="0"/>
              <a:t/>
            </a:r>
            <a:br>
              <a:rPr lang="en-US" sz="2400" dirty="0" smtClean="0"/>
            </a:br>
            <a:r>
              <a:rPr lang="en-US" sz="2400" dirty="0" smtClean="0"/>
              <a:t/>
            </a:r>
            <a:br>
              <a:rPr lang="en-US" sz="2400" dirty="0" smtClean="0"/>
            </a:br>
            <a:r>
              <a:rPr lang="hy-AM" sz="2400" dirty="0" smtClean="0"/>
              <a:t>In practice, some thermal energy is produced in all energy transformations. </a:t>
            </a:r>
            <a:endParaRPr lang="en-US" sz="2400" dirty="0"/>
          </a:p>
        </p:txBody>
      </p:sp>
      <p:sp>
        <p:nvSpPr>
          <p:cNvPr id="6" name="Title 1"/>
          <p:cNvSpPr>
            <a:spLocks noGrp="1"/>
          </p:cNvSpPr>
          <p:nvPr>
            <p:ph type="title"/>
          </p:nvPr>
        </p:nvSpPr>
        <p:spPr>
          <a:xfrm>
            <a:off x="457200" y="76200"/>
            <a:ext cx="8229600" cy="1143000"/>
          </a:xfrm>
        </p:spPr>
        <p:txBody>
          <a:bodyPr/>
          <a:lstStyle/>
          <a:p>
            <a:r>
              <a:rPr lang="en-US" dirty="0" smtClean="0"/>
              <a:t>Conservation of Energy</a:t>
            </a:r>
            <a:endParaRPr lang="en-US" dirty="0"/>
          </a:p>
        </p:txBody>
      </p:sp>
    </p:spTree>
    <p:extLst>
      <p:ext uri="{BB962C8B-B14F-4D97-AF65-F5344CB8AC3E}">
        <p14:creationId xmlns="" xmlns:p14="http://schemas.microsoft.com/office/powerpoint/2010/main" val="12979880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normAutofit fontScale="92500" lnSpcReduction="10000"/>
          </a:bodyPr>
          <a:lstStyle/>
          <a:p>
            <a:pPr>
              <a:buNone/>
            </a:pPr>
            <a:r>
              <a:rPr lang="hy-AM" sz="1200" dirty="0" smtClean="0"/>
              <a:t>	</a:t>
            </a:r>
            <a:br>
              <a:rPr lang="hy-AM" sz="1200" dirty="0" smtClean="0"/>
            </a:br>
            <a:endParaRPr lang="hy-AM" sz="1200" dirty="0" smtClean="0"/>
          </a:p>
          <a:p>
            <a:r>
              <a:rPr lang="hy-AM" sz="1800" dirty="0" smtClean="0"/>
              <a:t>There are many sources of energy as it is a necessary ‘raw material’ in the modern world. </a:t>
            </a:r>
            <a:r>
              <a:rPr lang="hy-AM" sz="1800" b="1" dirty="0" smtClean="0"/>
              <a:t/>
            </a:r>
            <a:br>
              <a:rPr lang="hy-AM" sz="1800" b="1" dirty="0" smtClean="0"/>
            </a:br>
            <a:endParaRPr lang="en-US" sz="1800" b="1" dirty="0" smtClean="0"/>
          </a:p>
          <a:p>
            <a:endParaRPr lang="en-US" sz="1800" b="1" dirty="0" smtClean="0"/>
          </a:p>
          <a:p>
            <a:endParaRPr lang="en-US" sz="1800" b="1" dirty="0" smtClean="0"/>
          </a:p>
          <a:p>
            <a:endParaRPr lang="en-US" sz="1800" b="1" dirty="0" smtClean="0"/>
          </a:p>
          <a:p>
            <a:endParaRPr lang="en-US" sz="1800" b="1" dirty="0" smtClean="0"/>
          </a:p>
          <a:p>
            <a:pPr>
              <a:buNone/>
            </a:pPr>
            <a:r>
              <a:rPr lang="hy-AM" sz="1800" b="1" dirty="0" smtClean="0"/>
              <a:t/>
            </a:r>
            <a:br>
              <a:rPr lang="hy-AM" sz="1800" b="1" dirty="0" smtClean="0"/>
            </a:br>
            <a:endParaRPr lang="en-US" sz="1800" b="1" dirty="0" smtClean="0"/>
          </a:p>
          <a:p>
            <a:endParaRPr lang="en-US" sz="1800" b="1" dirty="0" smtClean="0"/>
          </a:p>
          <a:p>
            <a:endParaRPr lang="en-US" sz="1800" b="1" dirty="0" smtClean="0"/>
          </a:p>
          <a:p>
            <a:endParaRPr lang="en-US" sz="1800" b="1" dirty="0" smtClean="0"/>
          </a:p>
          <a:p>
            <a:endParaRPr lang="en-US" sz="1800" b="1" dirty="0" smtClean="0"/>
          </a:p>
          <a:p>
            <a:endParaRPr lang="en-US" sz="1800" b="1" dirty="0" smtClean="0"/>
          </a:p>
          <a:p>
            <a:endParaRPr lang="en-US" sz="1800" b="1" dirty="0" smtClean="0"/>
          </a:p>
          <a:p>
            <a:r>
              <a:rPr lang="hy-AM" sz="1800" b="1" dirty="0" smtClean="0"/>
              <a:t>From the list above what are no</a:t>
            </a:r>
            <a:r>
              <a:rPr lang="en-US" sz="1800" b="1" dirty="0" smtClean="0"/>
              <a:t>n-</a:t>
            </a:r>
            <a:r>
              <a:rPr lang="hy-AM" sz="1800" b="1" dirty="0" smtClean="0"/>
              <a:t>renewable sources of energy and what are renewable sources of energy?</a:t>
            </a:r>
            <a:br>
              <a:rPr lang="hy-AM" sz="1800" b="1" dirty="0" smtClean="0"/>
            </a:br>
            <a:endParaRPr lang="en-US" sz="1800" b="1" dirty="0" smtClean="0"/>
          </a:p>
          <a:p>
            <a:r>
              <a:rPr lang="hy-AM" sz="1800" dirty="0" smtClean="0"/>
              <a:t>Nuclear energy has the ability to produce energy at much cheaper prices than fuel or coal.  However, there are some problems associated with it.  </a:t>
            </a:r>
            <a:r>
              <a:rPr lang="hy-AM" sz="1800" b="1" dirty="0" smtClean="0"/>
              <a:t>What are the problems?</a:t>
            </a:r>
            <a:endParaRPr lang="en-US" sz="1800" b="1" dirty="0"/>
          </a:p>
        </p:txBody>
      </p:sp>
      <p:pic>
        <p:nvPicPr>
          <p:cNvPr id="9218" name="Picture 2" descr="Image result for sources of energy"/>
          <p:cNvPicPr>
            <a:picLocks noChangeAspect="1" noChangeArrowheads="1"/>
          </p:cNvPicPr>
          <p:nvPr/>
        </p:nvPicPr>
        <p:blipFill>
          <a:blip r:embed="rId2" cstate="print"/>
          <a:srcRect/>
          <a:stretch>
            <a:fillRect/>
          </a:stretch>
        </p:blipFill>
        <p:spPr bwMode="auto">
          <a:xfrm>
            <a:off x="1866900" y="2000250"/>
            <a:ext cx="5524500" cy="3028950"/>
          </a:xfrm>
          <a:prstGeom prst="rect">
            <a:avLst/>
          </a:prstGeom>
          <a:noFill/>
        </p:spPr>
      </p:pic>
      <p:sp>
        <p:nvSpPr>
          <p:cNvPr id="6" name="Title 1"/>
          <p:cNvSpPr>
            <a:spLocks noGrp="1"/>
          </p:cNvSpPr>
          <p:nvPr>
            <p:ph type="title"/>
          </p:nvPr>
        </p:nvSpPr>
        <p:spPr>
          <a:xfrm>
            <a:off x="457200" y="76200"/>
            <a:ext cx="8229600" cy="1143000"/>
          </a:xfrm>
        </p:spPr>
        <p:txBody>
          <a:bodyPr/>
          <a:lstStyle/>
          <a:p>
            <a:r>
              <a:rPr lang="en-US" dirty="0" smtClean="0"/>
              <a:t>Sources of Energy</a:t>
            </a:r>
            <a:endParaRPr lang="en-US" dirty="0"/>
          </a:p>
        </p:txBody>
      </p:sp>
    </p:spTree>
    <p:extLst>
      <p:ext uri="{BB962C8B-B14F-4D97-AF65-F5344CB8AC3E}">
        <p14:creationId xmlns="" xmlns:p14="http://schemas.microsoft.com/office/powerpoint/2010/main" val="39155203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1524000"/>
            <a:ext cx="5257800" cy="1143000"/>
          </a:xfrm>
        </p:spPr>
        <p:txBody>
          <a:bodyPr/>
          <a:lstStyle/>
          <a:p>
            <a:r>
              <a:rPr lang="en-US" dirty="0" smtClean="0"/>
              <a:t>Work</a:t>
            </a:r>
            <a:endParaRPr lang="en-US" dirty="0"/>
          </a:p>
        </p:txBody>
      </p:sp>
      <p:pic>
        <p:nvPicPr>
          <p:cNvPr id="4" name="Picture 2" descr="Image result for crane"/>
          <p:cNvPicPr>
            <a:picLocks noChangeAspect="1" noChangeArrowheads="1"/>
          </p:cNvPicPr>
          <p:nvPr/>
        </p:nvPicPr>
        <p:blipFill>
          <a:blip r:embed="rId2" cstate="print"/>
          <a:srcRect l="18352" r="18437"/>
          <a:stretch>
            <a:fillRect/>
          </a:stretch>
        </p:blipFill>
        <p:spPr bwMode="auto">
          <a:xfrm>
            <a:off x="1219200" y="1143000"/>
            <a:ext cx="3352800" cy="5304092"/>
          </a:xfrm>
          <a:prstGeom prst="rect">
            <a:avLst/>
          </a:prstGeom>
          <a:noFill/>
        </p:spPr>
      </p:pic>
      <p:pic>
        <p:nvPicPr>
          <p:cNvPr id="5" name="Picture 4" descr="Image result for boat pulling a skier"/>
          <p:cNvPicPr>
            <a:picLocks noChangeAspect="1" noChangeArrowheads="1"/>
          </p:cNvPicPr>
          <p:nvPr/>
        </p:nvPicPr>
        <p:blipFill>
          <a:blip r:embed="rId3" cstate="print"/>
          <a:srcRect/>
          <a:stretch>
            <a:fillRect/>
          </a:stretch>
        </p:blipFill>
        <p:spPr bwMode="auto">
          <a:xfrm>
            <a:off x="4724400" y="3886200"/>
            <a:ext cx="4114800" cy="2461533"/>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 result for crane"/>
          <p:cNvPicPr>
            <a:picLocks noChangeAspect="1" noChangeArrowheads="1"/>
          </p:cNvPicPr>
          <p:nvPr/>
        </p:nvPicPr>
        <p:blipFill>
          <a:blip r:embed="rId2" cstate="print"/>
          <a:srcRect l="18352" r="18437"/>
          <a:stretch>
            <a:fillRect/>
          </a:stretch>
        </p:blipFill>
        <p:spPr bwMode="auto">
          <a:xfrm>
            <a:off x="5029200" y="685800"/>
            <a:ext cx="2362200" cy="3736974"/>
          </a:xfrm>
          <a:prstGeom prst="rect">
            <a:avLst/>
          </a:prstGeom>
          <a:noFill/>
        </p:spPr>
      </p:pic>
      <p:sp>
        <p:nvSpPr>
          <p:cNvPr id="3" name="Content Placeholder 2"/>
          <p:cNvSpPr>
            <a:spLocks noGrp="1"/>
          </p:cNvSpPr>
          <p:nvPr>
            <p:ph idx="1"/>
          </p:nvPr>
        </p:nvSpPr>
        <p:spPr>
          <a:xfrm>
            <a:off x="0" y="1219200"/>
            <a:ext cx="9144000" cy="5638800"/>
          </a:xfrm>
        </p:spPr>
        <p:txBody>
          <a:bodyPr>
            <a:normAutofit fontScale="85000" lnSpcReduction="20000"/>
          </a:bodyPr>
          <a:lstStyle/>
          <a:p>
            <a:r>
              <a:rPr lang="hy-AM" dirty="0" smtClean="0"/>
              <a:t>Work is done when a force</a:t>
            </a:r>
            <a:r>
              <a:rPr lang="en-US" dirty="0" smtClean="0"/>
              <a:t/>
            </a:r>
            <a:br>
              <a:rPr lang="en-US" dirty="0" smtClean="0"/>
            </a:br>
            <a:r>
              <a:rPr lang="hy-AM" dirty="0" smtClean="0"/>
              <a:t>moves.</a:t>
            </a:r>
            <a:r>
              <a:rPr lang="en-US" dirty="0" smtClean="0"/>
              <a:t>  </a:t>
            </a:r>
            <a:br>
              <a:rPr lang="en-US" dirty="0" smtClean="0"/>
            </a:br>
            <a:r>
              <a:rPr lang="en-US" dirty="0" smtClean="0"/>
              <a:t/>
            </a:r>
            <a:br>
              <a:rPr lang="en-US" dirty="0" smtClean="0"/>
            </a:br>
            <a:r>
              <a:rPr lang="hy-AM" dirty="0" smtClean="0"/>
              <a:t>A boat pulling a</a:t>
            </a:r>
            <a:r>
              <a:rPr lang="en-US" dirty="0" smtClean="0"/>
              <a:t/>
            </a:r>
            <a:br>
              <a:rPr lang="en-US" dirty="0" smtClean="0"/>
            </a:br>
            <a:r>
              <a:rPr lang="hy-AM" dirty="0" smtClean="0"/>
              <a:t>water skier does work as</a:t>
            </a:r>
            <a:r>
              <a:rPr lang="en-US" dirty="0" smtClean="0"/>
              <a:t/>
            </a:r>
            <a:br>
              <a:rPr lang="en-US" dirty="0" smtClean="0"/>
            </a:br>
            <a:r>
              <a:rPr lang="hy-AM" dirty="0" smtClean="0"/>
              <a:t>does a crane when it lifts a</a:t>
            </a:r>
            <a:r>
              <a:rPr lang="en-US" dirty="0" smtClean="0"/>
              <a:t/>
            </a:r>
            <a:br>
              <a:rPr lang="en-US" dirty="0" smtClean="0"/>
            </a:br>
            <a:r>
              <a:rPr lang="hy-AM" dirty="0" smtClean="0"/>
              <a:t>load.  </a:t>
            </a:r>
            <a:r>
              <a:rPr lang="en-US" dirty="0" smtClean="0"/>
              <a:t/>
            </a:r>
            <a:br>
              <a:rPr lang="en-US" dirty="0" smtClean="0"/>
            </a:br>
            <a:r>
              <a:rPr lang="en-US" dirty="0" smtClean="0"/>
              <a:t/>
            </a:r>
            <a:br>
              <a:rPr lang="en-US" dirty="0" smtClean="0"/>
            </a:br>
            <a:r>
              <a:rPr lang="hy-AM" dirty="0" smtClean="0"/>
              <a:t>However, </a:t>
            </a:r>
            <a:r>
              <a:rPr lang="en-US" b="1" dirty="0" smtClean="0"/>
              <a:t>NO</a:t>
            </a:r>
            <a:r>
              <a:rPr lang="hy-AM" dirty="0" smtClean="0"/>
              <a:t> work is</a:t>
            </a:r>
            <a:r>
              <a:rPr lang="en-US" dirty="0" smtClean="0"/>
              <a:t/>
            </a:r>
            <a:br>
              <a:rPr lang="en-US" dirty="0" smtClean="0"/>
            </a:br>
            <a:r>
              <a:rPr lang="hy-AM" dirty="0" smtClean="0"/>
              <a:t>done in the </a:t>
            </a:r>
            <a:r>
              <a:rPr lang="hy-AM" b="1" i="1" dirty="0" smtClean="0"/>
              <a:t>scientific sense</a:t>
            </a:r>
            <a:r>
              <a:rPr lang="en-US" dirty="0" smtClean="0"/>
              <a:t/>
            </a:r>
            <a:br>
              <a:rPr lang="en-US" dirty="0" smtClean="0"/>
            </a:br>
            <a:r>
              <a:rPr lang="hy-AM" dirty="0" smtClean="0"/>
              <a:t>by someone holding a heavy</a:t>
            </a:r>
            <a:r>
              <a:rPr lang="en-US" dirty="0" smtClean="0"/>
              <a:t/>
            </a:r>
            <a:br>
              <a:rPr lang="en-US" dirty="0" smtClean="0"/>
            </a:br>
            <a:r>
              <a:rPr lang="hy-AM" dirty="0" smtClean="0"/>
              <a:t>pile of books;  an upwards</a:t>
            </a:r>
            <a:r>
              <a:rPr lang="en-US" dirty="0" smtClean="0"/>
              <a:t/>
            </a:r>
            <a:br>
              <a:rPr lang="en-US" dirty="0" smtClean="0"/>
            </a:br>
            <a:r>
              <a:rPr lang="hy-AM" dirty="0" smtClean="0"/>
              <a:t>force is exerted but no </a:t>
            </a:r>
            <a:r>
              <a:rPr lang="en-US" dirty="0" smtClean="0"/>
              <a:t/>
            </a:r>
            <a:br>
              <a:rPr lang="en-US" dirty="0" smtClean="0"/>
            </a:br>
            <a:r>
              <a:rPr lang="hy-AM" dirty="0" smtClean="0"/>
              <a:t>motion results.</a:t>
            </a:r>
            <a:br>
              <a:rPr lang="hy-AM" dirty="0" smtClean="0"/>
            </a:br>
            <a:endParaRPr lang="en-US" dirty="0" smtClean="0"/>
          </a:p>
        </p:txBody>
      </p:sp>
      <p:sp>
        <p:nvSpPr>
          <p:cNvPr id="6" name="Title 1"/>
          <p:cNvSpPr>
            <a:spLocks noGrp="1"/>
          </p:cNvSpPr>
          <p:nvPr>
            <p:ph type="title"/>
          </p:nvPr>
        </p:nvSpPr>
        <p:spPr>
          <a:xfrm>
            <a:off x="457200" y="76200"/>
            <a:ext cx="8229600" cy="1143000"/>
          </a:xfrm>
        </p:spPr>
        <p:txBody>
          <a:bodyPr/>
          <a:lstStyle/>
          <a:p>
            <a:r>
              <a:rPr lang="en-US" dirty="0" smtClean="0"/>
              <a:t>Work</a:t>
            </a:r>
            <a:endParaRPr lang="en-US" dirty="0"/>
          </a:p>
        </p:txBody>
      </p:sp>
      <p:pic>
        <p:nvPicPr>
          <p:cNvPr id="14340" name="Picture 4" descr="Image result for boat pulling a skier"/>
          <p:cNvPicPr>
            <a:picLocks noChangeAspect="1" noChangeArrowheads="1"/>
          </p:cNvPicPr>
          <p:nvPr/>
        </p:nvPicPr>
        <p:blipFill>
          <a:blip r:embed="rId3" cstate="print"/>
          <a:srcRect/>
          <a:stretch>
            <a:fillRect/>
          </a:stretch>
        </p:blipFill>
        <p:spPr bwMode="auto">
          <a:xfrm>
            <a:off x="5029201" y="4396467"/>
            <a:ext cx="4114800" cy="2461533"/>
          </a:xfrm>
          <a:prstGeom prst="rect">
            <a:avLst/>
          </a:prstGeom>
          <a:noFill/>
        </p:spPr>
      </p:pic>
    </p:spTree>
    <p:extLst>
      <p:ext uri="{BB962C8B-B14F-4D97-AF65-F5344CB8AC3E}">
        <p14:creationId xmlns="" xmlns:p14="http://schemas.microsoft.com/office/powerpoint/2010/main" val="2683488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Levers</a:t>
            </a:r>
            <a:endParaRPr lang="en-US" dirty="0"/>
          </a:p>
        </p:txBody>
      </p:sp>
      <p:sp>
        <p:nvSpPr>
          <p:cNvPr id="3" name="Content Placeholder 2"/>
          <p:cNvSpPr>
            <a:spLocks noGrp="1"/>
          </p:cNvSpPr>
          <p:nvPr>
            <p:ph idx="1"/>
          </p:nvPr>
        </p:nvSpPr>
        <p:spPr>
          <a:xfrm>
            <a:off x="457200" y="1600200"/>
            <a:ext cx="8229600" cy="5257800"/>
          </a:xfrm>
        </p:spPr>
        <p:txBody>
          <a:bodyPr>
            <a:normAutofit fontScale="77500" lnSpcReduction="20000"/>
          </a:bodyPr>
          <a:lstStyle/>
          <a:p>
            <a:r>
              <a:rPr lang="en-US" b="1" dirty="0" smtClean="0">
                <a:solidFill>
                  <a:srgbClr val="7030A0"/>
                </a:solidFill>
              </a:rPr>
              <a:t>1</a:t>
            </a:r>
            <a:r>
              <a:rPr lang="en-US" b="1" baseline="30000" dirty="0" smtClean="0">
                <a:solidFill>
                  <a:srgbClr val="7030A0"/>
                </a:solidFill>
              </a:rPr>
              <a:t>st</a:t>
            </a:r>
            <a:r>
              <a:rPr lang="en-US" b="1" dirty="0" smtClean="0">
                <a:solidFill>
                  <a:srgbClr val="7030A0"/>
                </a:solidFill>
              </a:rPr>
              <a:t> class</a:t>
            </a:r>
            <a:r>
              <a:rPr lang="en-US" dirty="0" smtClean="0"/>
              <a:t> levers are machines where the fulcrum or pivot is nearer to the load than the effort.  (</a:t>
            </a:r>
            <a:r>
              <a:rPr lang="en-US" dirty="0" smtClean="0">
                <a:solidFill>
                  <a:srgbClr val="FF0066"/>
                </a:solidFill>
              </a:rPr>
              <a:t>crowbar lifting a load</a:t>
            </a:r>
            <a:r>
              <a:rPr lang="en-US" dirty="0" smtClean="0"/>
              <a:t>)  </a:t>
            </a:r>
            <a:br>
              <a:rPr lang="en-US" dirty="0" smtClean="0"/>
            </a:br>
            <a:r>
              <a:rPr lang="en-US" b="1" dirty="0" smtClean="0"/>
              <a:t/>
            </a:r>
            <a:br>
              <a:rPr lang="en-US" b="1" dirty="0" smtClean="0"/>
            </a:br>
            <a:endParaRPr lang="en-US" dirty="0" smtClean="0"/>
          </a:p>
          <a:p>
            <a:r>
              <a:rPr lang="en-US" b="1" dirty="0" smtClean="0">
                <a:solidFill>
                  <a:srgbClr val="7030A0"/>
                </a:solidFill>
              </a:rPr>
              <a:t>2</a:t>
            </a:r>
            <a:r>
              <a:rPr lang="en-US" b="1" baseline="30000" dirty="0" smtClean="0">
                <a:solidFill>
                  <a:srgbClr val="7030A0"/>
                </a:solidFill>
              </a:rPr>
              <a:t>nd</a:t>
            </a:r>
            <a:r>
              <a:rPr lang="en-US" b="1" dirty="0" smtClean="0">
                <a:solidFill>
                  <a:srgbClr val="7030A0"/>
                </a:solidFill>
              </a:rPr>
              <a:t> class</a:t>
            </a:r>
            <a:r>
              <a:rPr lang="en-US" dirty="0" smtClean="0"/>
              <a:t> levers are machines where the load and effort force are shared out by the fulcrum so the force needed to lift the object is less than the load force.  2</a:t>
            </a:r>
            <a:r>
              <a:rPr lang="en-US" baseline="30000" dirty="0" smtClean="0"/>
              <a:t>nd</a:t>
            </a:r>
            <a:r>
              <a:rPr lang="en-US" dirty="0" smtClean="0"/>
              <a:t> class levers act as force multipliers.  (</a:t>
            </a:r>
            <a:r>
              <a:rPr lang="en-US" dirty="0" smtClean="0">
                <a:solidFill>
                  <a:srgbClr val="FF0066"/>
                </a:solidFill>
              </a:rPr>
              <a:t>wheel barrows</a:t>
            </a:r>
            <a:r>
              <a:rPr lang="en-US" dirty="0" smtClean="0"/>
              <a:t>)  </a:t>
            </a:r>
            <a:br>
              <a:rPr lang="en-US" dirty="0" smtClean="0"/>
            </a:br>
            <a:endParaRPr lang="en-US" b="1" dirty="0" smtClean="0"/>
          </a:p>
          <a:p>
            <a:endParaRPr lang="en-US" dirty="0" smtClean="0"/>
          </a:p>
          <a:p>
            <a:r>
              <a:rPr lang="en-US" b="1" dirty="0" smtClean="0">
                <a:solidFill>
                  <a:srgbClr val="7030A0"/>
                </a:solidFill>
              </a:rPr>
              <a:t>3</a:t>
            </a:r>
            <a:r>
              <a:rPr lang="en-US" b="1" baseline="30000" dirty="0" smtClean="0">
                <a:solidFill>
                  <a:srgbClr val="7030A0"/>
                </a:solidFill>
              </a:rPr>
              <a:t>rd</a:t>
            </a:r>
            <a:r>
              <a:rPr lang="en-US" b="1" dirty="0" smtClean="0">
                <a:solidFill>
                  <a:srgbClr val="7030A0"/>
                </a:solidFill>
              </a:rPr>
              <a:t> class</a:t>
            </a:r>
            <a:r>
              <a:rPr lang="en-US" dirty="0" smtClean="0"/>
              <a:t> levers are machines where the fulcrum is nearer the effort than the load.  In 3</a:t>
            </a:r>
            <a:r>
              <a:rPr lang="en-US" baseline="30000" dirty="0" smtClean="0"/>
              <a:t>rd</a:t>
            </a:r>
            <a:r>
              <a:rPr lang="en-US" dirty="0" smtClean="0"/>
              <a:t> class levers the effort is greater than the load so these levers are used where you want to pick up delicate or small objects.  (</a:t>
            </a:r>
            <a:r>
              <a:rPr lang="en-US" dirty="0" smtClean="0">
                <a:solidFill>
                  <a:srgbClr val="FF0066"/>
                </a:solidFill>
              </a:rPr>
              <a:t>tweezers</a:t>
            </a:r>
            <a:r>
              <a:rPr lang="en-US" dirty="0" smtClean="0"/>
              <a:t>) </a:t>
            </a:r>
            <a:br>
              <a:rPr lang="en-US" dirty="0" smtClean="0"/>
            </a:br>
            <a:endParaRPr lang="en-US"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normAutofit/>
          </a:bodyPr>
          <a:lstStyle/>
          <a:p>
            <a:r>
              <a:rPr lang="hy-AM" dirty="0" smtClean="0"/>
              <a:t>If a building worker carries ten bricks up to the first floor of a building he does more work than if he carries only one brick.  </a:t>
            </a:r>
            <a:r>
              <a:rPr lang="hy-AM" b="1" dirty="0" smtClean="0"/>
              <a:t>Why is this so?</a:t>
            </a:r>
            <a:r>
              <a:rPr lang="hy-AM" dirty="0" smtClean="0"/>
              <a:t/>
            </a:r>
            <a:br>
              <a:rPr lang="hy-AM" dirty="0" smtClean="0"/>
            </a:br>
            <a:endParaRPr lang="en-US" dirty="0" smtClean="0"/>
          </a:p>
          <a:p>
            <a:r>
              <a:rPr lang="hy-AM" dirty="0" smtClean="0"/>
              <a:t>The amount of work done depends on the size of the force applied and the distance it moves.  </a:t>
            </a:r>
            <a:br>
              <a:rPr lang="hy-AM" dirty="0" smtClean="0"/>
            </a:br>
            <a:r>
              <a:rPr lang="hy-AM" dirty="0" smtClean="0"/>
              <a:t/>
            </a:r>
            <a:br>
              <a:rPr lang="hy-AM" dirty="0" smtClean="0"/>
            </a:br>
            <a:r>
              <a:rPr lang="hy-AM" dirty="0" smtClean="0"/>
              <a:t>:.  </a:t>
            </a:r>
            <a:r>
              <a:rPr lang="hy-AM" sz="2800" b="1" dirty="0" smtClean="0">
                <a:solidFill>
                  <a:srgbClr val="FF0066"/>
                </a:solidFill>
              </a:rPr>
              <a:t>work  =  force  x  distance moved in direction of force</a:t>
            </a:r>
            <a:br>
              <a:rPr lang="hy-AM" sz="2800" b="1" dirty="0" smtClean="0">
                <a:solidFill>
                  <a:srgbClr val="FF0066"/>
                </a:solidFill>
              </a:rPr>
            </a:br>
            <a:endParaRPr lang="en-US" sz="2800" b="1" dirty="0" smtClean="0">
              <a:solidFill>
                <a:srgbClr val="FF0066"/>
              </a:solidFill>
            </a:endParaRPr>
          </a:p>
        </p:txBody>
      </p:sp>
      <p:sp>
        <p:nvSpPr>
          <p:cNvPr id="4" name="Title 1"/>
          <p:cNvSpPr>
            <a:spLocks noGrp="1"/>
          </p:cNvSpPr>
          <p:nvPr>
            <p:ph type="title"/>
          </p:nvPr>
        </p:nvSpPr>
        <p:spPr>
          <a:xfrm>
            <a:off x="457200" y="76200"/>
            <a:ext cx="8229600" cy="1143000"/>
          </a:xfrm>
        </p:spPr>
        <p:txBody>
          <a:bodyPr/>
          <a:lstStyle/>
          <a:p>
            <a:r>
              <a:rPr lang="en-US" dirty="0" smtClean="0"/>
              <a:t>Work</a:t>
            </a:r>
            <a:endParaRPr lang="en-US" dirty="0"/>
          </a:p>
        </p:txBody>
      </p:sp>
    </p:spTree>
    <p:extLst>
      <p:ext uri="{BB962C8B-B14F-4D97-AF65-F5344CB8AC3E}">
        <p14:creationId xmlns="" xmlns:p14="http://schemas.microsoft.com/office/powerpoint/2010/main" val="26834881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normAutofit/>
          </a:bodyPr>
          <a:lstStyle/>
          <a:p>
            <a:r>
              <a:rPr lang="hy-AM" dirty="0" smtClean="0"/>
              <a:t>The unit of work is the joule (J) and is the work done when a force of 1 newton (N) moves through 1 metre (m).</a:t>
            </a:r>
            <a:br>
              <a:rPr lang="hy-AM" dirty="0" smtClean="0"/>
            </a:br>
            <a:r>
              <a:rPr lang="hy-AM" dirty="0" smtClean="0"/>
              <a:t/>
            </a:r>
            <a:br>
              <a:rPr lang="hy-AM" dirty="0" smtClean="0"/>
            </a:br>
            <a:r>
              <a:rPr lang="hy-AM" dirty="0" smtClean="0"/>
              <a:t>:.   			</a:t>
            </a:r>
            <a:r>
              <a:rPr lang="hy-AM" b="1" dirty="0" smtClean="0"/>
              <a:t>joules  =  newtons  x  metres</a:t>
            </a:r>
            <a:br>
              <a:rPr lang="hy-AM" b="1" dirty="0" smtClean="0"/>
            </a:br>
            <a:r>
              <a:rPr lang="en-US" b="1" dirty="0" smtClean="0"/>
              <a:t/>
            </a:r>
            <a:br>
              <a:rPr lang="en-US" b="1" dirty="0" smtClean="0"/>
            </a:br>
            <a:r>
              <a:rPr lang="hy-AM" dirty="0" smtClean="0"/>
              <a:t>where</a:t>
            </a:r>
            <a:r>
              <a:rPr lang="hy-AM" b="1" dirty="0" smtClean="0"/>
              <a:t> 		</a:t>
            </a:r>
            <a:r>
              <a:rPr lang="en-US" b="1" dirty="0" smtClean="0"/>
              <a:t>    </a:t>
            </a:r>
            <a:r>
              <a:rPr lang="hy-AM" b="1" dirty="0" smtClean="0">
                <a:solidFill>
                  <a:srgbClr val="FF0066"/>
                </a:solidFill>
              </a:rPr>
              <a:t>1 J = 1 Nm  =  1 kg m</a:t>
            </a:r>
            <a:r>
              <a:rPr lang="hy-AM" b="1" baseline="30000" dirty="0" smtClean="0">
                <a:solidFill>
                  <a:srgbClr val="FF0066"/>
                </a:solidFill>
              </a:rPr>
              <a:t>2</a:t>
            </a:r>
            <a:r>
              <a:rPr lang="hy-AM" b="1" dirty="0" smtClean="0">
                <a:solidFill>
                  <a:srgbClr val="FF0066"/>
                </a:solidFill>
              </a:rPr>
              <a:t> / s</a:t>
            </a:r>
            <a:r>
              <a:rPr lang="hy-AM" b="1" baseline="30000" dirty="0" smtClean="0">
                <a:solidFill>
                  <a:srgbClr val="FF0066"/>
                </a:solidFill>
              </a:rPr>
              <a:t>2</a:t>
            </a:r>
            <a:r>
              <a:rPr lang="hy-AM" b="1" dirty="0" smtClean="0"/>
              <a:t/>
            </a:r>
            <a:br>
              <a:rPr lang="hy-AM" b="1" dirty="0" smtClean="0"/>
            </a:br>
            <a:endParaRPr lang="en-US" b="1" dirty="0" smtClean="0"/>
          </a:p>
          <a:p>
            <a:r>
              <a:rPr lang="hy-AM" b="1" dirty="0" smtClean="0"/>
              <a:t>If you lift a mass of 3 kg vertically through 2 m how much work has been done?</a:t>
            </a:r>
            <a:br>
              <a:rPr lang="hy-AM" b="1" dirty="0" smtClean="0"/>
            </a:br>
            <a:endParaRPr lang="hy-AM" b="1" dirty="0" smtClean="0"/>
          </a:p>
        </p:txBody>
      </p:sp>
      <p:sp>
        <p:nvSpPr>
          <p:cNvPr id="4" name="Title 1"/>
          <p:cNvSpPr>
            <a:spLocks noGrp="1"/>
          </p:cNvSpPr>
          <p:nvPr>
            <p:ph type="title"/>
          </p:nvPr>
        </p:nvSpPr>
        <p:spPr>
          <a:xfrm>
            <a:off x="457200" y="76200"/>
            <a:ext cx="8229600" cy="1143000"/>
          </a:xfrm>
        </p:spPr>
        <p:txBody>
          <a:bodyPr/>
          <a:lstStyle/>
          <a:p>
            <a:r>
              <a:rPr lang="en-US" dirty="0" smtClean="0"/>
              <a:t>Work</a:t>
            </a:r>
            <a:endParaRPr lang="en-US" dirty="0"/>
          </a:p>
        </p:txBody>
      </p:sp>
    </p:spTree>
    <p:extLst>
      <p:ext uri="{BB962C8B-B14F-4D97-AF65-F5344CB8AC3E}">
        <p14:creationId xmlns="" xmlns:p14="http://schemas.microsoft.com/office/powerpoint/2010/main" val="26834881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normAutofit lnSpcReduction="10000"/>
          </a:bodyPr>
          <a:lstStyle/>
          <a:p>
            <a:r>
              <a:rPr lang="hy-AM" sz="2800" dirty="0" smtClean="0"/>
              <a:t>The more powerful a car is the faster it can climb a hill, that is the faster it does work.</a:t>
            </a:r>
            <a:br>
              <a:rPr lang="hy-AM" sz="2800" dirty="0" smtClean="0"/>
            </a:br>
            <a:endParaRPr lang="en-US" sz="2800" dirty="0" smtClean="0"/>
          </a:p>
          <a:p>
            <a:r>
              <a:rPr lang="hy-AM" sz="2800" dirty="0" smtClean="0"/>
              <a:t>The </a:t>
            </a:r>
            <a:r>
              <a:rPr lang="hy-AM" sz="2800" b="1" dirty="0" smtClean="0"/>
              <a:t>power</a:t>
            </a:r>
            <a:r>
              <a:rPr lang="hy-AM" sz="2800" dirty="0" smtClean="0"/>
              <a:t> of a device is the work it does per second, that is the </a:t>
            </a:r>
            <a:r>
              <a:rPr lang="hy-AM" sz="2800" b="1" dirty="0" smtClean="0"/>
              <a:t>rate at which it does work</a:t>
            </a:r>
            <a:r>
              <a:rPr lang="hy-AM" sz="2800" dirty="0" smtClean="0"/>
              <a:t>.  This is the same as the rate at which it transfers energy from one form to another.</a:t>
            </a:r>
            <a:br>
              <a:rPr lang="hy-AM" sz="2800" dirty="0" smtClean="0"/>
            </a:br>
            <a:r>
              <a:rPr lang="en-US" sz="2800" dirty="0" smtClean="0"/>
              <a:t>			      </a:t>
            </a:r>
            <a:br>
              <a:rPr lang="en-US" sz="2800" dirty="0" smtClean="0"/>
            </a:br>
            <a:r>
              <a:rPr lang="en-US" sz="2800" dirty="0" smtClean="0"/>
              <a:t>				   </a:t>
            </a:r>
            <a:r>
              <a:rPr lang="en-US" sz="2800" b="1" dirty="0" smtClean="0">
                <a:solidFill>
                  <a:srgbClr val="FF0066"/>
                </a:solidFill>
              </a:rPr>
              <a:t>P  =  E/t</a:t>
            </a:r>
            <a:br>
              <a:rPr lang="en-US" sz="2800" b="1" dirty="0" smtClean="0">
                <a:solidFill>
                  <a:srgbClr val="FF0066"/>
                </a:solidFill>
              </a:rPr>
            </a:br>
            <a:r>
              <a:rPr lang="hy-AM" sz="2800" dirty="0" smtClean="0"/>
              <a:t/>
            </a:r>
            <a:br>
              <a:rPr lang="hy-AM" sz="2800" dirty="0" smtClean="0"/>
            </a:br>
            <a:r>
              <a:rPr lang="en-US" sz="2800" dirty="0" smtClean="0"/>
              <a:t>	          </a:t>
            </a:r>
            <a:r>
              <a:rPr lang="en-US" sz="2800" b="1" dirty="0" smtClean="0"/>
              <a:t>P</a:t>
            </a:r>
            <a:r>
              <a:rPr lang="hy-AM" sz="2800" b="1" dirty="0" smtClean="0"/>
              <a:t>ower = work done / time taken</a:t>
            </a:r>
            <a:r>
              <a:rPr lang="en-US" sz="2800" b="1" dirty="0" smtClean="0"/>
              <a:t>	(eq. 1)</a:t>
            </a:r>
            <a:br>
              <a:rPr lang="en-US" sz="2800" b="1" dirty="0" smtClean="0"/>
            </a:br>
            <a:r>
              <a:rPr lang="en-US" sz="2800" b="1" dirty="0" smtClean="0"/>
              <a:t>	       		</a:t>
            </a:r>
            <a:r>
              <a:rPr lang="hy-AM" sz="2800" b="1" dirty="0" smtClean="0"/>
              <a:t>=  </a:t>
            </a:r>
            <a:r>
              <a:rPr lang="hy-AM" sz="2800" b="1" dirty="0" smtClean="0">
                <a:solidFill>
                  <a:srgbClr val="7030A0"/>
                </a:solidFill>
              </a:rPr>
              <a:t>energy transfer / time taken</a:t>
            </a:r>
            <a:r>
              <a:rPr lang="en-US" sz="2800" b="1" dirty="0" smtClean="0">
                <a:solidFill>
                  <a:srgbClr val="7030A0"/>
                </a:solidFill>
              </a:rPr>
              <a:t>	(eq. 2)</a:t>
            </a:r>
            <a:r>
              <a:rPr lang="en-US" sz="2800" b="1" dirty="0" smtClean="0"/>
              <a:t/>
            </a:r>
            <a:br>
              <a:rPr lang="en-US" sz="2800" b="1" dirty="0" smtClean="0"/>
            </a:br>
            <a:r>
              <a:rPr lang="en-US" sz="2800" b="1" dirty="0" smtClean="0"/>
              <a:t>	 </a:t>
            </a:r>
            <a:r>
              <a:rPr lang="hy-AM" sz="2800" b="1" dirty="0" smtClean="0"/>
              <a:t>  </a:t>
            </a:r>
            <a:r>
              <a:rPr lang="en-US" sz="2800" b="1" dirty="0" smtClean="0"/>
              <a:t>	           </a:t>
            </a:r>
            <a:r>
              <a:rPr lang="hy-AM" sz="2800" b="1" dirty="0" smtClean="0"/>
              <a:t>= </a:t>
            </a:r>
            <a:r>
              <a:rPr lang="hy-AM" sz="2800" b="1" dirty="0" smtClean="0">
                <a:solidFill>
                  <a:srgbClr val="00B050"/>
                </a:solidFill>
              </a:rPr>
              <a:t> (mass*gravity*height)/time</a:t>
            </a:r>
            <a:r>
              <a:rPr lang="en-US" sz="2800" b="1" dirty="0" smtClean="0">
                <a:solidFill>
                  <a:srgbClr val="00B050"/>
                </a:solidFill>
              </a:rPr>
              <a:t>	(eq. 3)</a:t>
            </a:r>
            <a:r>
              <a:rPr lang="hy-AM" sz="2800" b="1" dirty="0" smtClean="0"/>
              <a:t/>
            </a:r>
            <a:br>
              <a:rPr lang="hy-AM" sz="2800" b="1" dirty="0" smtClean="0"/>
            </a:br>
            <a:r>
              <a:rPr lang="hy-AM" sz="2000" b="1" dirty="0" smtClean="0"/>
              <a:t/>
            </a:r>
            <a:br>
              <a:rPr lang="hy-AM" sz="2000" b="1" dirty="0" smtClean="0"/>
            </a:br>
            <a:r>
              <a:rPr lang="hy-AM" sz="1200" b="1" dirty="0" smtClean="0"/>
              <a:t/>
            </a:r>
            <a:br>
              <a:rPr lang="hy-AM" sz="1200" b="1" dirty="0" smtClean="0"/>
            </a:br>
            <a:endParaRPr lang="en-US" sz="1200" b="1" u="sng" dirty="0"/>
          </a:p>
        </p:txBody>
      </p:sp>
      <p:sp>
        <p:nvSpPr>
          <p:cNvPr id="6" name="Title 1"/>
          <p:cNvSpPr>
            <a:spLocks noGrp="1"/>
          </p:cNvSpPr>
          <p:nvPr>
            <p:ph type="title"/>
          </p:nvPr>
        </p:nvSpPr>
        <p:spPr>
          <a:xfrm>
            <a:off x="457200" y="76200"/>
            <a:ext cx="8229600" cy="1143000"/>
          </a:xfrm>
        </p:spPr>
        <p:txBody>
          <a:bodyPr/>
          <a:lstStyle/>
          <a:p>
            <a:r>
              <a:rPr lang="en-US" dirty="0" smtClean="0"/>
              <a:t>Power</a:t>
            </a:r>
            <a:endParaRPr lang="en-US" dirty="0"/>
          </a:p>
        </p:txBody>
      </p:sp>
    </p:spTree>
    <p:extLst>
      <p:ext uri="{BB962C8B-B14F-4D97-AF65-F5344CB8AC3E}">
        <p14:creationId xmlns="" xmlns:p14="http://schemas.microsoft.com/office/powerpoint/2010/main" val="13342699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normAutofit/>
          </a:bodyPr>
          <a:lstStyle/>
          <a:p>
            <a:r>
              <a:rPr lang="hy-AM" dirty="0" smtClean="0"/>
              <a:t>The unit of power is the </a:t>
            </a:r>
            <a:r>
              <a:rPr lang="hy-AM" b="1" dirty="0" smtClean="0"/>
              <a:t>watt (W) </a:t>
            </a:r>
            <a:r>
              <a:rPr lang="hy-AM" dirty="0" smtClean="0"/>
              <a:t>and is a</a:t>
            </a:r>
            <a:r>
              <a:rPr lang="hy-AM" b="1" dirty="0" smtClean="0"/>
              <a:t> rate of working of 1 joule per second, </a:t>
            </a:r>
            <a:r>
              <a:rPr lang="hy-AM" dirty="0" smtClean="0"/>
              <a:t>that is 1 W = 1 J/s.  Larger units are the kilowatt (kW) and the megawatt (MW) where:</a:t>
            </a:r>
            <a:br>
              <a:rPr lang="hy-AM" dirty="0" smtClean="0"/>
            </a:br>
            <a:r>
              <a:rPr lang="hy-AM" dirty="0" smtClean="0"/>
              <a:t/>
            </a:r>
            <a:br>
              <a:rPr lang="hy-AM" dirty="0" smtClean="0"/>
            </a:br>
            <a:r>
              <a:rPr lang="hy-AM" dirty="0" smtClean="0"/>
              <a:t>	</a:t>
            </a:r>
            <a:r>
              <a:rPr lang="en-US" dirty="0" smtClean="0"/>
              <a:t>              </a:t>
            </a:r>
            <a:r>
              <a:rPr lang="hy-AM" b="1" dirty="0" smtClean="0"/>
              <a:t>1 kW  =  1000 W  =  10</a:t>
            </a:r>
            <a:r>
              <a:rPr lang="hy-AM" b="1" baseline="30000" dirty="0" smtClean="0"/>
              <a:t>3</a:t>
            </a:r>
            <a:r>
              <a:rPr lang="hy-AM" b="1" dirty="0" smtClean="0"/>
              <a:t> W</a:t>
            </a:r>
            <a:br>
              <a:rPr lang="hy-AM" b="1" dirty="0" smtClean="0"/>
            </a:br>
            <a:r>
              <a:rPr lang="hy-AM" b="1" dirty="0" smtClean="0"/>
              <a:t>				</a:t>
            </a:r>
            <a:r>
              <a:rPr lang="en-US" b="1" dirty="0" smtClean="0"/>
              <a:t>      </a:t>
            </a:r>
            <a:r>
              <a:rPr lang="hy-AM" b="1" dirty="0" smtClean="0"/>
              <a:t>and</a:t>
            </a:r>
            <a:br>
              <a:rPr lang="hy-AM" b="1" dirty="0" smtClean="0"/>
            </a:br>
            <a:r>
              <a:rPr lang="hy-AM" b="1" dirty="0" smtClean="0"/>
              <a:t>	</a:t>
            </a:r>
            <a:r>
              <a:rPr lang="en-US" b="1" dirty="0" smtClean="0"/>
              <a:t>         </a:t>
            </a:r>
            <a:r>
              <a:rPr lang="hy-AM" b="1" dirty="0" smtClean="0"/>
              <a:t>1 MW  =  1 000 000 W  =  10</a:t>
            </a:r>
            <a:r>
              <a:rPr lang="hy-AM" b="1" baseline="30000" dirty="0" smtClean="0"/>
              <a:t>6</a:t>
            </a:r>
            <a:r>
              <a:rPr lang="hy-AM" b="1" dirty="0" smtClean="0"/>
              <a:t> W</a:t>
            </a:r>
            <a:endParaRPr lang="en-US" b="1" dirty="0" smtClean="0"/>
          </a:p>
          <a:p>
            <a:endParaRPr lang="en-US" sz="2000" b="1" dirty="0" smtClean="0"/>
          </a:p>
          <a:p>
            <a:r>
              <a:rPr lang="hy-AM" sz="1200" b="1" dirty="0" smtClean="0"/>
              <a:t/>
            </a:r>
            <a:br>
              <a:rPr lang="hy-AM" sz="1200" b="1" dirty="0" smtClean="0"/>
            </a:br>
            <a:endParaRPr lang="en-US" sz="1200" b="1" u="sng" dirty="0"/>
          </a:p>
        </p:txBody>
      </p:sp>
      <p:sp>
        <p:nvSpPr>
          <p:cNvPr id="4" name="Slide Number Placeholder 3"/>
          <p:cNvSpPr>
            <a:spLocks noGrp="1"/>
          </p:cNvSpPr>
          <p:nvPr>
            <p:ph type="sldNum" sz="quarter" idx="12"/>
          </p:nvPr>
        </p:nvSpPr>
        <p:spPr/>
        <p:txBody>
          <a:bodyPr/>
          <a:lstStyle/>
          <a:p>
            <a:fld id="{ABC0B906-7C35-4A7B-AA0D-A53F72C05172}" type="slidenum">
              <a:rPr lang="en-US" smtClean="0"/>
              <a:pPr/>
              <a:t>43</a:t>
            </a:fld>
            <a:endParaRPr lang="en-US"/>
          </a:p>
        </p:txBody>
      </p:sp>
      <p:sp>
        <p:nvSpPr>
          <p:cNvPr id="5" name="Footer Placeholder 4"/>
          <p:cNvSpPr>
            <a:spLocks noGrp="1"/>
          </p:cNvSpPr>
          <p:nvPr>
            <p:ph type="ftr" sz="quarter" idx="11"/>
          </p:nvPr>
        </p:nvSpPr>
        <p:spPr/>
        <p:txBody>
          <a:bodyPr/>
          <a:lstStyle/>
          <a:p>
            <a:r>
              <a:rPr lang="en-US" smtClean="0"/>
              <a:t>Work, energy, power</a:t>
            </a:r>
            <a:endParaRPr lang="en-US"/>
          </a:p>
        </p:txBody>
      </p:sp>
      <p:sp>
        <p:nvSpPr>
          <p:cNvPr id="6" name="Title 1"/>
          <p:cNvSpPr>
            <a:spLocks noGrp="1"/>
          </p:cNvSpPr>
          <p:nvPr>
            <p:ph type="title"/>
          </p:nvPr>
        </p:nvSpPr>
        <p:spPr>
          <a:xfrm>
            <a:off x="457200" y="76200"/>
            <a:ext cx="8229600" cy="1143000"/>
          </a:xfrm>
        </p:spPr>
        <p:txBody>
          <a:bodyPr/>
          <a:lstStyle/>
          <a:p>
            <a:r>
              <a:rPr lang="en-US" dirty="0" smtClean="0"/>
              <a:t>Power</a:t>
            </a:r>
            <a:endParaRPr lang="en-US" dirty="0"/>
          </a:p>
        </p:txBody>
      </p:sp>
    </p:spTree>
    <p:extLst>
      <p:ext uri="{BB962C8B-B14F-4D97-AF65-F5344CB8AC3E}">
        <p14:creationId xmlns="" xmlns:p14="http://schemas.microsoft.com/office/powerpoint/2010/main" val="13342699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Efficiency</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r>
              <a:rPr lang="en-US" dirty="0" smtClean="0"/>
              <a:t>During energy transfer some energy is wasted and lost to the environment.  This wasted energy depends on the specific device but there is always some heat lost.</a:t>
            </a:r>
            <a:br>
              <a:rPr lang="en-US" dirty="0" smtClean="0"/>
            </a:br>
            <a:r>
              <a:rPr lang="en-US" dirty="0" smtClean="0"/>
              <a:t/>
            </a:r>
            <a:br>
              <a:rPr lang="en-US" dirty="0" smtClean="0"/>
            </a:br>
            <a:r>
              <a:rPr lang="en-US" dirty="0" smtClean="0"/>
              <a:t>The efficiency of a transfer is a measure of how much energy is transferred usefully.</a:t>
            </a:r>
            <a:br>
              <a:rPr lang="en-US" dirty="0" smtClean="0"/>
            </a:br>
            <a:r>
              <a:rPr lang="en-US" dirty="0" smtClean="0"/>
              <a:t/>
            </a:r>
            <a:br>
              <a:rPr lang="en-US" dirty="0" smtClean="0"/>
            </a:br>
            <a:r>
              <a:rPr lang="en-US" sz="3000" b="1" dirty="0" smtClean="0">
                <a:solidFill>
                  <a:srgbClr val="FF0066"/>
                </a:solidFill>
              </a:rPr>
              <a:t>Efficiency  =  output value  ÷  input value  ×  100%</a:t>
            </a:r>
            <a:br>
              <a:rPr lang="en-US" sz="3000" b="1" dirty="0" smtClean="0">
                <a:solidFill>
                  <a:srgbClr val="FF0066"/>
                </a:solidFill>
              </a:rPr>
            </a:br>
            <a:r>
              <a:rPr lang="en-US" dirty="0" smtClean="0"/>
              <a:t/>
            </a:r>
            <a:br>
              <a:rPr lang="en-US" dirty="0" smtClean="0"/>
            </a:br>
            <a:r>
              <a:rPr lang="en-US" dirty="0" smtClean="0"/>
              <a:t>Therefore, no machine is ever 100% efficient.</a:t>
            </a:r>
            <a:r>
              <a:rPr lang="hy-AM" dirty="0" smtClean="0"/>
              <a:t/>
            </a:r>
            <a:br>
              <a:rPr lang="hy-AM" dirty="0" smtClean="0"/>
            </a:b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normAutofit/>
          </a:bodyPr>
          <a:lstStyle/>
          <a:p>
            <a:r>
              <a:rPr lang="hy-AM" sz="3600" dirty="0" smtClean="0"/>
              <a:t>If a machine does 500 J of work in 10 s its power is</a:t>
            </a:r>
            <a:r>
              <a:rPr lang="en-US" sz="3600" dirty="0" smtClean="0"/>
              <a:t>:</a:t>
            </a:r>
            <a:br>
              <a:rPr lang="en-US" sz="3600" dirty="0" smtClean="0"/>
            </a:br>
            <a:r>
              <a:rPr lang="en-US" sz="3600" dirty="0" smtClean="0"/>
              <a:t>	</a:t>
            </a:r>
            <a:r>
              <a:rPr lang="hy-AM" sz="3600" dirty="0" smtClean="0"/>
              <a:t> 500 J / 10 s  = </a:t>
            </a:r>
            <a:r>
              <a:rPr lang="en-US" sz="3600" dirty="0" smtClean="0"/>
              <a:t>50 J/s  =  </a:t>
            </a:r>
            <a:r>
              <a:rPr lang="hy-AM" sz="3600" dirty="0" smtClean="0"/>
              <a:t>50 Js</a:t>
            </a:r>
            <a:r>
              <a:rPr lang="hy-AM" sz="3600" baseline="30000" dirty="0" smtClean="0"/>
              <a:t>-1</a:t>
            </a:r>
            <a:r>
              <a:rPr lang="hy-AM" sz="3600" dirty="0" smtClean="0"/>
              <a:t>  =  50 W</a:t>
            </a:r>
            <a:r>
              <a:rPr lang="en-US" sz="3600" dirty="0" smtClean="0"/>
              <a:t/>
            </a:r>
            <a:br>
              <a:rPr lang="en-US" sz="3600" dirty="0" smtClean="0"/>
            </a:br>
            <a:r>
              <a:rPr lang="en-US" sz="3600" dirty="0" smtClean="0"/>
              <a:t/>
            </a:r>
            <a:br>
              <a:rPr lang="en-US" sz="3600" dirty="0" smtClean="0"/>
            </a:br>
            <a:r>
              <a:rPr lang="en-US" sz="3600" dirty="0" smtClean="0"/>
              <a:t>		       </a:t>
            </a:r>
            <a:r>
              <a:rPr lang="en-US" sz="3600" b="1" dirty="0" smtClean="0"/>
              <a:t>  where   1 J/s = 1 W</a:t>
            </a:r>
            <a:r>
              <a:rPr lang="hy-AM" sz="3600" b="1" dirty="0" smtClean="0"/>
              <a:t/>
            </a:r>
            <a:br>
              <a:rPr lang="hy-AM" sz="3600" b="1" dirty="0" smtClean="0"/>
            </a:br>
            <a:r>
              <a:rPr lang="hy-AM" sz="3600" dirty="0" smtClean="0"/>
              <a:t/>
            </a:r>
            <a:br>
              <a:rPr lang="hy-AM" sz="3600" dirty="0" smtClean="0"/>
            </a:br>
            <a:r>
              <a:rPr lang="hy-AM" sz="3600" dirty="0" smtClean="0"/>
              <a:t>A small car develops a maximum power of about 25 kW</a:t>
            </a:r>
            <a:r>
              <a:rPr lang="en-US" sz="3600" dirty="0" smtClean="0"/>
              <a:t> or 25, 000 W</a:t>
            </a:r>
            <a:r>
              <a:rPr lang="hy-AM" sz="3600" dirty="0" smtClean="0"/>
              <a:t>.</a:t>
            </a:r>
            <a:endParaRPr lang="en-US" sz="3600" b="1" u="sng" dirty="0">
              <a:solidFill>
                <a:srgbClr val="FF0066"/>
              </a:solidFill>
            </a:endParaRPr>
          </a:p>
        </p:txBody>
      </p:sp>
      <p:sp>
        <p:nvSpPr>
          <p:cNvPr id="6" name="Title 1"/>
          <p:cNvSpPr>
            <a:spLocks noGrp="1"/>
          </p:cNvSpPr>
          <p:nvPr>
            <p:ph type="title"/>
          </p:nvPr>
        </p:nvSpPr>
        <p:spPr>
          <a:xfrm>
            <a:off x="457200" y="76200"/>
            <a:ext cx="8229600" cy="1143000"/>
          </a:xfrm>
        </p:spPr>
        <p:txBody>
          <a:bodyPr/>
          <a:lstStyle/>
          <a:p>
            <a:r>
              <a:rPr lang="en-US" dirty="0" smtClean="0"/>
              <a:t>Power</a:t>
            </a:r>
            <a:endParaRPr lang="en-US" dirty="0"/>
          </a:p>
        </p:txBody>
      </p:sp>
    </p:spTree>
    <p:extLst>
      <p:ext uri="{BB962C8B-B14F-4D97-AF65-F5344CB8AC3E}">
        <p14:creationId xmlns="" xmlns:p14="http://schemas.microsoft.com/office/powerpoint/2010/main" val="13342699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normAutofit/>
          </a:bodyPr>
          <a:lstStyle/>
          <a:p>
            <a:r>
              <a:rPr lang="hy-AM" sz="2800" dirty="0" smtClean="0"/>
              <a:t>Try the following question</a:t>
            </a:r>
            <a:r>
              <a:rPr lang="en-US" sz="2800" dirty="0" smtClean="0"/>
              <a:t>s</a:t>
            </a:r>
            <a:r>
              <a:rPr lang="hy-AM" sz="2800" dirty="0" smtClean="0"/>
              <a:t>:</a:t>
            </a:r>
            <a:br>
              <a:rPr lang="hy-AM" sz="2800" dirty="0" smtClean="0"/>
            </a:br>
            <a:r>
              <a:rPr lang="hy-AM" sz="2800" b="1" dirty="0" smtClean="0"/>
              <a:t>A 500 kg load is lifted through a vertical height of 10 m in 25 s by a crane.</a:t>
            </a:r>
            <a:r>
              <a:rPr lang="en-US" sz="2800" b="1" dirty="0" smtClean="0"/>
              <a:t/>
            </a:r>
            <a:br>
              <a:rPr lang="en-US" sz="2800" b="1" dirty="0" smtClean="0"/>
            </a:br>
            <a:r>
              <a:rPr lang="hy-AM" sz="2800" b="1" dirty="0" smtClean="0"/>
              <a:t>Calculate the power of the crane.</a:t>
            </a:r>
            <a:endParaRPr lang="en-US" sz="2800" b="1" dirty="0" smtClean="0"/>
          </a:p>
          <a:p>
            <a:endParaRPr lang="en-US" sz="2800" b="1" dirty="0" smtClean="0"/>
          </a:p>
          <a:p>
            <a:r>
              <a:rPr lang="hy-AM" sz="2800" b="1" dirty="0" smtClean="0"/>
              <a:t>How long will it take an electric motor of power output 25 kW to lift a mass of 1000 kg through 20 m?</a:t>
            </a:r>
          </a:p>
          <a:p>
            <a:pPr>
              <a:buNone/>
            </a:pPr>
            <a:r>
              <a:rPr lang="hy-AM" sz="2800" b="1" dirty="0" smtClean="0"/>
              <a:t>  </a:t>
            </a:r>
            <a:r>
              <a:rPr lang="en-US" sz="2800" b="1" dirty="0" smtClean="0"/>
              <a:t/>
            </a:r>
            <a:br>
              <a:rPr lang="en-US" sz="2800" b="1" dirty="0" smtClean="0"/>
            </a:br>
            <a:r>
              <a:rPr lang="hy-AM" sz="2000" b="1" dirty="0" smtClean="0">
                <a:solidFill>
                  <a:srgbClr val="FF0066"/>
                </a:solidFill>
              </a:rPr>
              <a:t>Before you </a:t>
            </a:r>
            <a:r>
              <a:rPr lang="en-US" sz="2000" b="1" dirty="0" smtClean="0">
                <a:solidFill>
                  <a:srgbClr val="FF0066"/>
                </a:solidFill>
              </a:rPr>
              <a:t>attempt the question </a:t>
            </a:r>
            <a:r>
              <a:rPr lang="hy-AM" sz="2000" b="1" dirty="0" smtClean="0">
                <a:solidFill>
                  <a:srgbClr val="FF0066"/>
                </a:solidFill>
              </a:rPr>
              <a:t>write out everything that you have and then proceed.</a:t>
            </a:r>
            <a:endParaRPr lang="en-US" sz="2000" b="1" u="sng" dirty="0">
              <a:solidFill>
                <a:srgbClr val="FF0066"/>
              </a:solidFill>
            </a:endParaRPr>
          </a:p>
        </p:txBody>
      </p:sp>
      <p:sp>
        <p:nvSpPr>
          <p:cNvPr id="6" name="Title 1"/>
          <p:cNvSpPr>
            <a:spLocks noGrp="1"/>
          </p:cNvSpPr>
          <p:nvPr>
            <p:ph type="title"/>
          </p:nvPr>
        </p:nvSpPr>
        <p:spPr>
          <a:xfrm>
            <a:off x="457200" y="76200"/>
            <a:ext cx="8229600" cy="1143000"/>
          </a:xfrm>
        </p:spPr>
        <p:txBody>
          <a:bodyPr/>
          <a:lstStyle/>
          <a:p>
            <a:r>
              <a:rPr lang="en-US" dirty="0" smtClean="0"/>
              <a:t>Power</a:t>
            </a:r>
            <a:endParaRPr lang="en-US" dirty="0"/>
          </a:p>
        </p:txBody>
      </p:sp>
    </p:spTree>
    <p:extLst>
      <p:ext uri="{BB962C8B-B14F-4D97-AF65-F5344CB8AC3E}">
        <p14:creationId xmlns="" xmlns:p14="http://schemas.microsoft.com/office/powerpoint/2010/main" val="13342699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endParaRPr lang="hy-AM" sz="1200" b="1" dirty="0"/>
          </a:p>
          <a:p>
            <a:pPr>
              <a:buNone/>
            </a:pPr>
            <a:endParaRPr lang="hy-AM" sz="1200" b="1" dirty="0" smtClean="0"/>
          </a:p>
          <a:p>
            <a:endParaRPr lang="hy-AM" sz="1200" b="1" u="sng" dirty="0"/>
          </a:p>
          <a:p>
            <a:endParaRPr lang="hy-AM" sz="1200" b="1" u="sng" dirty="0" smtClean="0"/>
          </a:p>
          <a:p>
            <a:endParaRPr lang="hy-AM" sz="1200" b="1" u="sng" dirty="0"/>
          </a:p>
          <a:p>
            <a:r>
              <a:rPr lang="hy-AM" sz="2400" dirty="0" smtClean="0"/>
              <a:t>Get someone with a stop watch to find the time, t, you take to run up a flight of stairs, the longer the better.  </a:t>
            </a:r>
            <a:r>
              <a:rPr lang="en-US" sz="2400" dirty="0" smtClean="0"/>
              <a:t/>
            </a:r>
            <a:br>
              <a:rPr lang="en-US" sz="2400" dirty="0" smtClean="0"/>
            </a:br>
            <a:r>
              <a:rPr lang="en-US" sz="2400" dirty="0" smtClean="0"/>
              <a:t/>
            </a:r>
            <a:br>
              <a:rPr lang="en-US" sz="2400" dirty="0" smtClean="0"/>
            </a:br>
            <a:r>
              <a:rPr lang="hy-AM" sz="2400" dirty="0" smtClean="0"/>
              <a:t>Find your weight </a:t>
            </a:r>
            <a:r>
              <a:rPr lang="hy-AM" sz="2400" dirty="0" smtClean="0">
                <a:solidFill>
                  <a:srgbClr val="FF0066"/>
                </a:solidFill>
              </a:rPr>
              <a:t>mg</a:t>
            </a:r>
            <a:r>
              <a:rPr lang="hy-AM" sz="2400" dirty="0" smtClean="0"/>
              <a:t> (in newtons).  Calculate the total vertical height h (in meters) you have climbed by measuring the height of one stair and counting the number of stairs.</a:t>
            </a:r>
            <a:br>
              <a:rPr lang="hy-AM" sz="2400" dirty="0" smtClean="0"/>
            </a:br>
            <a:r>
              <a:rPr lang="hy-AM" sz="2400" dirty="0" smtClean="0"/>
              <a:t/>
            </a:r>
            <a:br>
              <a:rPr lang="hy-AM" sz="2400" dirty="0" smtClean="0"/>
            </a:br>
            <a:r>
              <a:rPr lang="hy-AM" sz="2400" dirty="0" smtClean="0"/>
              <a:t>The work you do (in joules) in lifting your weight to the top of the stairs is (your </a:t>
            </a:r>
            <a:r>
              <a:rPr lang="en-US" sz="2400" dirty="0" smtClean="0"/>
              <a:t>weight</a:t>
            </a:r>
            <a:r>
              <a:rPr lang="hy-AM" sz="2400" dirty="0" smtClean="0"/>
              <a:t> in</a:t>
            </a:r>
            <a:r>
              <a:rPr lang="en-US" sz="2400" dirty="0" smtClean="0"/>
              <a:t>,</a:t>
            </a:r>
            <a:r>
              <a:rPr lang="hy-AM" sz="2400" dirty="0" smtClean="0"/>
              <a:t> </a:t>
            </a:r>
            <a:r>
              <a:rPr lang="en-US" sz="2400" dirty="0" smtClean="0">
                <a:solidFill>
                  <a:srgbClr val="FF0066"/>
                </a:solidFill>
              </a:rPr>
              <a:t>N</a:t>
            </a:r>
            <a:r>
              <a:rPr lang="hy-AM" sz="2400" dirty="0" smtClean="0"/>
              <a:t>)  x  (vertical height of stairs</a:t>
            </a:r>
            <a:r>
              <a:rPr lang="en-US" sz="2400" dirty="0" smtClean="0"/>
              <a:t>, </a:t>
            </a:r>
            <a:r>
              <a:rPr lang="en-US" sz="2400" dirty="0" smtClean="0">
                <a:solidFill>
                  <a:srgbClr val="FF0066"/>
                </a:solidFill>
              </a:rPr>
              <a:t>m</a:t>
            </a:r>
            <a:r>
              <a:rPr lang="hy-AM" sz="2400" dirty="0" smtClean="0"/>
              <a:t>).  Calculate your power P (in watts) from the equation:</a:t>
            </a:r>
            <a:br>
              <a:rPr lang="hy-AM" sz="2400" dirty="0" smtClean="0"/>
            </a:br>
            <a:r>
              <a:rPr lang="hy-AM" sz="2400" dirty="0" smtClean="0"/>
              <a:t/>
            </a:r>
            <a:br>
              <a:rPr lang="hy-AM" sz="2400" dirty="0" smtClean="0"/>
            </a:br>
            <a:r>
              <a:rPr lang="hy-AM" sz="2400" dirty="0" smtClean="0"/>
              <a:t>P  =  mgh/ t</a:t>
            </a:r>
            <a:br>
              <a:rPr lang="hy-AM" sz="2400" dirty="0" smtClean="0"/>
            </a:br>
            <a:r>
              <a:rPr lang="hy-AM" sz="2400" dirty="0" smtClean="0"/>
              <a:t/>
            </a:r>
            <a:br>
              <a:rPr lang="hy-AM" sz="2400" dirty="0" smtClean="0"/>
            </a:br>
            <a:r>
              <a:rPr lang="hy-AM" sz="2400" b="1" dirty="0" smtClean="0">
                <a:solidFill>
                  <a:srgbClr val="00B0F0"/>
                </a:solidFill>
              </a:rPr>
              <a:t>About 0.5 kW is good.  (1 horse power = 0.75 kW.)</a:t>
            </a:r>
          </a:p>
          <a:p>
            <a:endParaRPr lang="hy-AM" sz="1200" dirty="0"/>
          </a:p>
          <a:p>
            <a:endParaRPr lang="hy-AM" sz="1200" dirty="0" smtClean="0"/>
          </a:p>
        </p:txBody>
      </p:sp>
      <p:sp>
        <p:nvSpPr>
          <p:cNvPr id="4" name="Slide Number Placeholder 3"/>
          <p:cNvSpPr>
            <a:spLocks noGrp="1"/>
          </p:cNvSpPr>
          <p:nvPr>
            <p:ph type="sldNum" sz="quarter" idx="12"/>
          </p:nvPr>
        </p:nvSpPr>
        <p:spPr/>
        <p:txBody>
          <a:bodyPr/>
          <a:lstStyle/>
          <a:p>
            <a:fld id="{ABC0B906-7C35-4A7B-AA0D-A53F72C05172}" type="slidenum">
              <a:rPr lang="en-US" smtClean="0"/>
              <a:pPr/>
              <a:t>47</a:t>
            </a:fld>
            <a:endParaRPr lang="en-US"/>
          </a:p>
        </p:txBody>
      </p:sp>
      <p:sp>
        <p:nvSpPr>
          <p:cNvPr id="6" name="Title 1"/>
          <p:cNvSpPr>
            <a:spLocks noGrp="1"/>
          </p:cNvSpPr>
          <p:nvPr>
            <p:ph type="title"/>
          </p:nvPr>
        </p:nvSpPr>
        <p:spPr>
          <a:xfrm>
            <a:off x="457200" y="76200"/>
            <a:ext cx="8229600" cy="1143000"/>
          </a:xfrm>
        </p:spPr>
        <p:txBody>
          <a:bodyPr/>
          <a:lstStyle/>
          <a:p>
            <a:r>
              <a:rPr lang="en-US" dirty="0" smtClean="0"/>
              <a:t>Horsepower</a:t>
            </a:r>
            <a:endParaRPr lang="en-US" dirty="0"/>
          </a:p>
        </p:txBody>
      </p:sp>
    </p:spTree>
    <p:extLst>
      <p:ext uri="{BB962C8B-B14F-4D97-AF65-F5344CB8AC3E}">
        <p14:creationId xmlns="" xmlns:p14="http://schemas.microsoft.com/office/powerpoint/2010/main" val="21659743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5486400"/>
          </a:xfrm>
        </p:spPr>
        <p:txBody>
          <a:bodyPr>
            <a:normAutofit/>
          </a:bodyPr>
          <a:lstStyle/>
          <a:p>
            <a:r>
              <a:rPr lang="hy-AM" sz="3600" dirty="0" smtClean="0"/>
              <a:t>Friction is the force that opposes one surface moving, or trying to move, over another.  It can be a help or a hindrance.</a:t>
            </a:r>
            <a:endParaRPr lang="en-US" sz="3600" dirty="0" smtClean="0"/>
          </a:p>
          <a:p>
            <a:endParaRPr lang="en-US" sz="3600" dirty="0" smtClean="0"/>
          </a:p>
          <a:p>
            <a:r>
              <a:rPr lang="hy-AM" sz="3600" dirty="0" smtClean="0"/>
              <a:t>We could not walk if </a:t>
            </a:r>
            <a:r>
              <a:rPr lang="en-US" sz="3600" dirty="0" smtClean="0"/>
              <a:t>friction</a:t>
            </a:r>
            <a:r>
              <a:rPr lang="hy-AM" sz="3600" dirty="0" smtClean="0"/>
              <a:t> did not exist between the soles of our shoes and the ground.  </a:t>
            </a:r>
            <a:r>
              <a:rPr lang="hy-AM" sz="3600" b="1" dirty="0" smtClean="0"/>
              <a:t>Why?</a:t>
            </a:r>
            <a:endParaRPr lang="en-US" sz="3600" b="1" dirty="0" smtClean="0"/>
          </a:p>
          <a:p>
            <a:endParaRPr lang="en-US" sz="2400" b="1" dirty="0" smtClean="0"/>
          </a:p>
        </p:txBody>
      </p:sp>
      <p:sp>
        <p:nvSpPr>
          <p:cNvPr id="6" name="Title 1"/>
          <p:cNvSpPr>
            <a:spLocks noGrp="1"/>
          </p:cNvSpPr>
          <p:nvPr>
            <p:ph type="title"/>
          </p:nvPr>
        </p:nvSpPr>
        <p:spPr>
          <a:xfrm>
            <a:off x="457200" y="76200"/>
            <a:ext cx="8229600" cy="1143000"/>
          </a:xfrm>
        </p:spPr>
        <p:txBody>
          <a:bodyPr/>
          <a:lstStyle/>
          <a:p>
            <a:r>
              <a:rPr lang="en-US" dirty="0" smtClean="0"/>
              <a:t>Friction</a:t>
            </a:r>
            <a:endParaRPr lang="en-US" dirty="0"/>
          </a:p>
        </p:txBody>
      </p:sp>
    </p:spTree>
    <p:extLst>
      <p:ext uri="{BB962C8B-B14F-4D97-AF65-F5344CB8AC3E}">
        <p14:creationId xmlns="" xmlns:p14="http://schemas.microsoft.com/office/powerpoint/2010/main" val="21659743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5486400"/>
          </a:xfrm>
        </p:spPr>
        <p:txBody>
          <a:bodyPr>
            <a:normAutofit/>
          </a:bodyPr>
          <a:lstStyle/>
          <a:p>
            <a:r>
              <a:rPr lang="hy-AM" sz="3600" dirty="0" smtClean="0"/>
              <a:t>However, engineers try to reduce friction to a minimum in the moving parts of machinery by using lubricating oils and ball bearings.</a:t>
            </a:r>
            <a:br>
              <a:rPr lang="hy-AM" sz="3600" dirty="0" smtClean="0"/>
            </a:br>
            <a:endParaRPr lang="en-US" sz="3600" dirty="0" smtClean="0"/>
          </a:p>
          <a:p>
            <a:r>
              <a:rPr lang="hy-AM" sz="3600" dirty="0" smtClean="0"/>
              <a:t>When work is done against friction, the temperature of the bodies in contact rise (as you can test by rubbing your hands together) and thermal energy is produced.</a:t>
            </a:r>
            <a:br>
              <a:rPr lang="hy-AM" sz="3600" dirty="0" smtClean="0"/>
            </a:br>
            <a:endParaRPr lang="en-US" sz="3600" b="1" dirty="0"/>
          </a:p>
        </p:txBody>
      </p:sp>
      <p:sp>
        <p:nvSpPr>
          <p:cNvPr id="6" name="Title 1"/>
          <p:cNvSpPr>
            <a:spLocks noGrp="1"/>
          </p:cNvSpPr>
          <p:nvPr>
            <p:ph type="title"/>
          </p:nvPr>
        </p:nvSpPr>
        <p:spPr>
          <a:xfrm>
            <a:off x="457200" y="76200"/>
            <a:ext cx="8229600" cy="1143000"/>
          </a:xfrm>
        </p:spPr>
        <p:txBody>
          <a:bodyPr/>
          <a:lstStyle/>
          <a:p>
            <a:r>
              <a:rPr lang="en-US" dirty="0" smtClean="0"/>
              <a:t>Friction</a:t>
            </a:r>
            <a:endParaRPr lang="en-US" dirty="0"/>
          </a:p>
        </p:txBody>
      </p:sp>
    </p:spTree>
    <p:extLst>
      <p:ext uri="{BB962C8B-B14F-4D97-AF65-F5344CB8AC3E}">
        <p14:creationId xmlns="" xmlns:p14="http://schemas.microsoft.com/office/powerpoint/2010/main" val="21659743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TextBox 4"/>
          <p:cNvSpPr txBox="1"/>
          <p:nvPr/>
        </p:nvSpPr>
        <p:spPr>
          <a:xfrm>
            <a:off x="8229600" y="1524000"/>
            <a:ext cx="837089" cy="923330"/>
          </a:xfrm>
          <a:prstGeom prst="rect">
            <a:avLst/>
          </a:prstGeom>
          <a:noFill/>
        </p:spPr>
        <p:txBody>
          <a:bodyPr wrap="none" rtlCol="0">
            <a:spAutoFit/>
          </a:bodyPr>
          <a:lstStyle/>
          <a:p>
            <a:r>
              <a:rPr lang="en-US" b="1" dirty="0" smtClean="0">
                <a:solidFill>
                  <a:srgbClr val="FF0000"/>
                </a:solidFill>
              </a:rPr>
              <a:t>1</a:t>
            </a:r>
            <a:r>
              <a:rPr lang="en-US" b="1" baseline="30000" dirty="0" smtClean="0">
                <a:solidFill>
                  <a:srgbClr val="FF0000"/>
                </a:solidFill>
              </a:rPr>
              <a:t>st</a:t>
            </a:r>
            <a:r>
              <a:rPr lang="en-US" b="1" dirty="0" smtClean="0">
                <a:solidFill>
                  <a:srgbClr val="FF0000"/>
                </a:solidFill>
              </a:rPr>
              <a:t> LFE</a:t>
            </a:r>
            <a:br>
              <a:rPr lang="en-US" b="1" dirty="0" smtClean="0">
                <a:solidFill>
                  <a:srgbClr val="FF0000"/>
                </a:solidFill>
              </a:rPr>
            </a:br>
            <a:r>
              <a:rPr lang="en-US" b="1" dirty="0" smtClean="0">
                <a:solidFill>
                  <a:srgbClr val="FF0000"/>
                </a:solidFill>
              </a:rPr>
              <a:t>2</a:t>
            </a:r>
            <a:r>
              <a:rPr lang="en-US" b="1" baseline="30000" dirty="0" smtClean="0">
                <a:solidFill>
                  <a:srgbClr val="FF0000"/>
                </a:solidFill>
              </a:rPr>
              <a:t>nd</a:t>
            </a:r>
            <a:r>
              <a:rPr lang="en-US" b="1" dirty="0" smtClean="0">
                <a:solidFill>
                  <a:srgbClr val="FF0000"/>
                </a:solidFill>
              </a:rPr>
              <a:t> FLE</a:t>
            </a:r>
            <a:br>
              <a:rPr lang="en-US" b="1" dirty="0" smtClean="0">
                <a:solidFill>
                  <a:srgbClr val="FF0000"/>
                </a:solidFill>
              </a:rPr>
            </a:br>
            <a:r>
              <a:rPr lang="en-US" b="1" dirty="0" smtClean="0">
                <a:solidFill>
                  <a:srgbClr val="FF0000"/>
                </a:solidFill>
              </a:rPr>
              <a:t>3</a:t>
            </a:r>
            <a:r>
              <a:rPr lang="en-US" b="1" baseline="30000" dirty="0" smtClean="0">
                <a:solidFill>
                  <a:srgbClr val="FF0000"/>
                </a:solidFill>
              </a:rPr>
              <a:t>rd</a:t>
            </a:r>
            <a:r>
              <a:rPr lang="en-US" b="1" dirty="0" smtClean="0">
                <a:solidFill>
                  <a:srgbClr val="FF0000"/>
                </a:solidFill>
              </a:rPr>
              <a:t> FEL</a:t>
            </a:r>
            <a:endParaRPr lang="en-US" b="1" dirty="0">
              <a:solidFill>
                <a:srgbClr val="FF0000"/>
              </a:solidFill>
            </a:endParaRPr>
          </a:p>
        </p:txBody>
      </p:sp>
      <p:sp>
        <p:nvSpPr>
          <p:cNvPr id="8" name="TextBox 7"/>
          <p:cNvSpPr txBox="1"/>
          <p:nvPr/>
        </p:nvSpPr>
        <p:spPr>
          <a:xfrm>
            <a:off x="2031152" y="6488668"/>
            <a:ext cx="4979248" cy="369332"/>
          </a:xfrm>
          <a:prstGeom prst="rect">
            <a:avLst/>
          </a:prstGeom>
          <a:noFill/>
        </p:spPr>
        <p:txBody>
          <a:bodyPr wrap="none" rtlCol="0">
            <a:spAutoFit/>
          </a:bodyPr>
          <a:lstStyle/>
          <a:p>
            <a:r>
              <a:rPr lang="en-US" b="1" dirty="0" smtClean="0">
                <a:solidFill>
                  <a:srgbClr val="FF0000"/>
                </a:solidFill>
              </a:rPr>
              <a:t>L – Load  		E – Effort		F – Fulcrum</a:t>
            </a:r>
            <a:endParaRPr lang="en-US" b="1" dirty="0">
              <a:solidFill>
                <a:srgbClr val="FF0000"/>
              </a:solidFill>
            </a:endParaRPr>
          </a:p>
        </p:txBody>
      </p:sp>
      <p:sp>
        <p:nvSpPr>
          <p:cNvPr id="9" name="TextBox 8"/>
          <p:cNvSpPr txBox="1"/>
          <p:nvPr/>
        </p:nvSpPr>
        <p:spPr>
          <a:xfrm>
            <a:off x="8172619" y="838200"/>
            <a:ext cx="895181" cy="646331"/>
          </a:xfrm>
          <a:prstGeom prst="rect">
            <a:avLst/>
          </a:prstGeom>
          <a:noFill/>
        </p:spPr>
        <p:txBody>
          <a:bodyPr wrap="none" rtlCol="0">
            <a:spAutoFit/>
          </a:bodyPr>
          <a:lstStyle/>
          <a:p>
            <a:r>
              <a:rPr lang="en-US" b="1" dirty="0" smtClean="0">
                <a:solidFill>
                  <a:srgbClr val="FF0000"/>
                </a:solidFill>
              </a:rPr>
              <a:t>Codes</a:t>
            </a:r>
            <a:br>
              <a:rPr lang="en-US" b="1" dirty="0" smtClean="0">
                <a:solidFill>
                  <a:srgbClr val="FF0000"/>
                </a:solidFill>
              </a:rPr>
            </a:br>
            <a:r>
              <a:rPr lang="en-US" b="1" dirty="0" smtClean="0">
                <a:solidFill>
                  <a:srgbClr val="FF0000"/>
                </a:solidFill>
              </a:rPr>
              <a:t>for </a:t>
            </a:r>
            <a:r>
              <a:rPr lang="en-US" b="1" dirty="0" err="1" smtClean="0">
                <a:solidFill>
                  <a:srgbClr val="FF0000"/>
                </a:solidFill>
              </a:rPr>
              <a:t>rem</a:t>
            </a:r>
            <a:endParaRPr lang="en-US" b="1" dirty="0">
              <a:solidFill>
                <a:srgbClr val="FF0000"/>
              </a:solidFill>
            </a:endParaRPr>
          </a:p>
        </p:txBody>
      </p:sp>
      <p:pic>
        <p:nvPicPr>
          <p:cNvPr id="72706" name="Picture 2" descr="Image result for classes of levers"/>
          <p:cNvPicPr>
            <a:picLocks noChangeAspect="1" noChangeArrowheads="1"/>
          </p:cNvPicPr>
          <p:nvPr/>
        </p:nvPicPr>
        <p:blipFill>
          <a:blip r:embed="rId2" cstate="print"/>
          <a:srcRect/>
          <a:stretch>
            <a:fillRect/>
          </a:stretch>
        </p:blipFill>
        <p:spPr bwMode="auto">
          <a:xfrm>
            <a:off x="685800" y="1143000"/>
            <a:ext cx="7467600" cy="5090414"/>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hy-AM" b="1" dirty="0" smtClean="0"/>
              <a:t>Try it yourself questions:</a:t>
            </a:r>
            <a:br>
              <a:rPr lang="hy-AM" b="1" dirty="0" smtClean="0"/>
            </a:br>
            <a:r>
              <a:rPr lang="hy-AM" b="1" dirty="0" smtClean="0"/>
              <a:t/>
            </a:r>
            <a:br>
              <a:rPr lang="hy-AM" b="1" dirty="0" smtClean="0"/>
            </a:br>
            <a:r>
              <a:rPr lang="hy-AM" b="1" dirty="0" smtClean="0">
                <a:solidFill>
                  <a:srgbClr val="FF0000"/>
                </a:solidFill>
              </a:rPr>
              <a:t>1.  How much work is done when a mass of 3 kg is lifted vertically through 6 m?</a:t>
            </a:r>
            <a:br>
              <a:rPr lang="hy-AM" b="1" dirty="0" smtClean="0">
                <a:solidFill>
                  <a:srgbClr val="FF0000"/>
                </a:solidFill>
              </a:rPr>
            </a:br>
            <a:r>
              <a:rPr lang="hy-AM" b="1" dirty="0" smtClean="0"/>
              <a:t/>
            </a:r>
            <a:br>
              <a:rPr lang="hy-AM" b="1" dirty="0" smtClean="0"/>
            </a:br>
            <a:endParaRPr lang="en-US" b="1" dirty="0">
              <a:solidFill>
                <a:srgbClr val="FFC000"/>
              </a:solidFill>
            </a:endParaRPr>
          </a:p>
        </p:txBody>
      </p:sp>
    </p:spTree>
    <p:extLst>
      <p:ext uri="{BB962C8B-B14F-4D97-AF65-F5344CB8AC3E}">
        <p14:creationId xmlns="" xmlns:p14="http://schemas.microsoft.com/office/powerpoint/2010/main" val="15169135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hy-AM" b="1" dirty="0" smtClean="0"/>
              <a:t>Try it yourself questions:</a:t>
            </a:r>
            <a:br>
              <a:rPr lang="hy-AM" b="1" dirty="0" smtClean="0"/>
            </a:br>
            <a:r>
              <a:rPr lang="hy-AM" b="1" dirty="0" smtClean="0"/>
              <a:t/>
            </a:r>
            <a:br>
              <a:rPr lang="hy-AM" b="1" dirty="0" smtClean="0"/>
            </a:br>
            <a:r>
              <a:rPr lang="hy-AM" b="1" dirty="0" smtClean="0">
                <a:solidFill>
                  <a:srgbClr val="FF0000"/>
                </a:solidFill>
              </a:rPr>
              <a:t>2.  In loading a lorry, a man lifts boxes each of weight 100 N through a height of 0.50 m.</a:t>
            </a:r>
            <a:br>
              <a:rPr lang="hy-AM" b="1" dirty="0" smtClean="0">
                <a:solidFill>
                  <a:srgbClr val="FF0000"/>
                </a:solidFill>
              </a:rPr>
            </a:br>
            <a:r>
              <a:rPr lang="hy-AM" b="1" dirty="0" smtClean="0">
                <a:solidFill>
                  <a:srgbClr val="FF0000"/>
                </a:solidFill>
              </a:rPr>
              <a:t>a.  How much work does he do in lifting one box?</a:t>
            </a:r>
            <a:br>
              <a:rPr lang="hy-AM" b="1" dirty="0" smtClean="0">
                <a:solidFill>
                  <a:srgbClr val="FF0000"/>
                </a:solidFill>
              </a:rPr>
            </a:br>
            <a:r>
              <a:rPr lang="hy-AM" b="1" dirty="0" smtClean="0">
                <a:solidFill>
                  <a:srgbClr val="FF0000"/>
                </a:solidFill>
              </a:rPr>
              <a:t>b.  If he lifts six boxes per minute, at what power is he working?</a:t>
            </a:r>
            <a:br>
              <a:rPr lang="hy-AM" b="1" dirty="0" smtClean="0">
                <a:solidFill>
                  <a:srgbClr val="FF0000"/>
                </a:solidFill>
              </a:rPr>
            </a:br>
            <a:r>
              <a:rPr lang="hy-AM" b="1" dirty="0" smtClean="0"/>
              <a:t/>
            </a:r>
            <a:br>
              <a:rPr lang="hy-AM" b="1" dirty="0" smtClean="0"/>
            </a:br>
            <a:endParaRPr lang="en-US" b="1" dirty="0">
              <a:solidFill>
                <a:srgbClr val="FFC000"/>
              </a:solidFill>
            </a:endParaRPr>
          </a:p>
        </p:txBody>
      </p:sp>
    </p:spTree>
    <p:extLst>
      <p:ext uri="{BB962C8B-B14F-4D97-AF65-F5344CB8AC3E}">
        <p14:creationId xmlns="" xmlns:p14="http://schemas.microsoft.com/office/powerpoint/2010/main" val="15169135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hy-AM" b="1" dirty="0" smtClean="0"/>
              <a:t>Try it yourself questions:</a:t>
            </a:r>
            <a:br>
              <a:rPr lang="hy-AM" b="1" dirty="0" smtClean="0"/>
            </a:br>
            <a:r>
              <a:rPr lang="hy-AM" b="1" dirty="0" smtClean="0"/>
              <a:t/>
            </a:r>
            <a:br>
              <a:rPr lang="hy-AM" b="1" dirty="0" smtClean="0"/>
            </a:br>
            <a:r>
              <a:rPr lang="hy-AM" b="1" dirty="0" smtClean="0">
                <a:solidFill>
                  <a:srgbClr val="FF0000"/>
                </a:solidFill>
              </a:rPr>
              <a:t>3.  An escalator carries 60 people of average mass 70 kg to a height of 5 m in one minute.  Find the power needed to do this.</a:t>
            </a:r>
            <a:endParaRPr lang="en-US" b="1" dirty="0">
              <a:solidFill>
                <a:srgbClr val="FF0000"/>
              </a:solidFill>
            </a:endParaRPr>
          </a:p>
        </p:txBody>
      </p:sp>
    </p:spTree>
    <p:extLst>
      <p:ext uri="{BB962C8B-B14F-4D97-AF65-F5344CB8AC3E}">
        <p14:creationId xmlns="" xmlns:p14="http://schemas.microsoft.com/office/powerpoint/2010/main" val="15169135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y-AM" dirty="0" smtClean="0"/>
              <a:t>Machines</a:t>
            </a:r>
            <a:endParaRPr lang="en-US" dirty="0"/>
          </a:p>
        </p:txBody>
      </p:sp>
      <p:sp>
        <p:nvSpPr>
          <p:cNvPr id="4" name="Slide Number Placeholder 3"/>
          <p:cNvSpPr>
            <a:spLocks noGrp="1"/>
          </p:cNvSpPr>
          <p:nvPr>
            <p:ph type="sldNum" sz="quarter" idx="12"/>
          </p:nvPr>
        </p:nvSpPr>
        <p:spPr/>
        <p:txBody>
          <a:bodyPr/>
          <a:lstStyle/>
          <a:p>
            <a:fld id="{E3CB0808-B6B8-4CB3-A08C-BEB67CCD1276}" type="slidenum">
              <a:rPr lang="en-US" smtClean="0"/>
              <a:pPr/>
              <a:t>53</a:t>
            </a:fld>
            <a:endParaRPr lang="en-US"/>
          </a:p>
        </p:txBody>
      </p:sp>
      <p:sp>
        <p:nvSpPr>
          <p:cNvPr id="5" name="Footer Placeholder 4"/>
          <p:cNvSpPr>
            <a:spLocks noGrp="1"/>
          </p:cNvSpPr>
          <p:nvPr>
            <p:ph type="ftr" sz="quarter" idx="11"/>
          </p:nvPr>
        </p:nvSpPr>
        <p:spPr/>
        <p:txBody>
          <a:bodyPr/>
          <a:lstStyle/>
          <a:p>
            <a:r>
              <a:rPr lang="en-US" smtClean="0"/>
              <a:t>Machines</a:t>
            </a:r>
            <a:endParaRPr lang="en-US"/>
          </a:p>
        </p:txBody>
      </p:sp>
    </p:spTree>
    <p:extLst>
      <p:ext uri="{BB962C8B-B14F-4D97-AF65-F5344CB8AC3E}">
        <p14:creationId xmlns="" xmlns:p14="http://schemas.microsoft.com/office/powerpoint/2010/main" val="13244585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5562600"/>
          </a:xfrm>
        </p:spPr>
        <p:txBody>
          <a:bodyPr>
            <a:normAutofit/>
          </a:bodyPr>
          <a:lstStyle/>
          <a:p>
            <a:r>
              <a:rPr lang="hy-AM" sz="4800" dirty="0" smtClean="0"/>
              <a:t>A machine is any device which enables a force (the effort) acting at one point to overcome another force (the load) acting at some other point.</a:t>
            </a:r>
            <a:br>
              <a:rPr lang="hy-AM" sz="4800" dirty="0" smtClean="0"/>
            </a:br>
            <a:endParaRPr lang="en-US" sz="4800" dirty="0" smtClean="0"/>
          </a:p>
        </p:txBody>
      </p:sp>
      <p:sp>
        <p:nvSpPr>
          <p:cNvPr id="8" name="Title 1"/>
          <p:cNvSpPr>
            <a:spLocks noGrp="1"/>
          </p:cNvSpPr>
          <p:nvPr>
            <p:ph type="title"/>
          </p:nvPr>
        </p:nvSpPr>
        <p:spPr>
          <a:xfrm>
            <a:off x="457200" y="76200"/>
            <a:ext cx="8229600" cy="1143000"/>
          </a:xfrm>
        </p:spPr>
        <p:txBody>
          <a:bodyPr/>
          <a:lstStyle/>
          <a:p>
            <a:r>
              <a:rPr lang="en-US" dirty="0" smtClean="0"/>
              <a:t>Machines</a:t>
            </a:r>
            <a:endParaRPr lang="en-US" dirty="0"/>
          </a:p>
        </p:txBody>
      </p:sp>
    </p:spTree>
    <p:extLst>
      <p:ext uri="{BB962C8B-B14F-4D97-AF65-F5344CB8AC3E}">
        <p14:creationId xmlns="" xmlns:p14="http://schemas.microsoft.com/office/powerpoint/2010/main" val="28058009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5562600"/>
          </a:xfrm>
        </p:spPr>
        <p:txBody>
          <a:bodyPr>
            <a:normAutofit/>
          </a:bodyPr>
          <a:lstStyle/>
          <a:p>
            <a:r>
              <a:rPr lang="hy-AM" dirty="0" smtClean="0"/>
              <a:t>A lever is a simple machine, as</a:t>
            </a:r>
            <a:r>
              <a:rPr lang="en-US" dirty="0" smtClean="0"/>
              <a:t/>
            </a:r>
            <a:br>
              <a:rPr lang="en-US" dirty="0" smtClean="0"/>
            </a:br>
            <a:r>
              <a:rPr lang="hy-AM" dirty="0" smtClean="0"/>
              <a:t>are pulleys, gears</a:t>
            </a:r>
            <a:r>
              <a:rPr lang="en-US" dirty="0" smtClean="0"/>
              <a:t>, wedges, screws</a:t>
            </a:r>
            <a:br>
              <a:rPr lang="en-US" dirty="0" smtClean="0"/>
            </a:br>
            <a:r>
              <a:rPr lang="en-US" dirty="0" smtClean="0"/>
              <a:t>and inclined planes.</a:t>
            </a:r>
            <a:r>
              <a:rPr lang="hy-AM" dirty="0" smtClean="0"/>
              <a:t/>
            </a:r>
            <a:br>
              <a:rPr lang="hy-AM" dirty="0" smtClean="0"/>
            </a:br>
            <a:endParaRPr lang="en-US" dirty="0" smtClean="0"/>
          </a:p>
          <a:p>
            <a:r>
              <a:rPr lang="hy-AM" dirty="0" smtClean="0"/>
              <a:t>Such simple machines are used to</a:t>
            </a:r>
            <a:r>
              <a:rPr lang="en-US" dirty="0" smtClean="0"/>
              <a:t/>
            </a:r>
            <a:br>
              <a:rPr lang="en-US" dirty="0" smtClean="0"/>
            </a:br>
            <a:r>
              <a:rPr lang="hy-AM" dirty="0" smtClean="0"/>
              <a:t>build more complicated machines</a:t>
            </a:r>
            <a:r>
              <a:rPr lang="en-US" dirty="0" smtClean="0"/>
              <a:t/>
            </a:r>
            <a:br>
              <a:rPr lang="en-US" dirty="0" smtClean="0"/>
            </a:br>
            <a:r>
              <a:rPr lang="hy-AM" dirty="0" smtClean="0"/>
              <a:t>such as a crane</a:t>
            </a:r>
            <a:r>
              <a:rPr lang="en-US" dirty="0" smtClean="0"/>
              <a:t> as seen in the</a:t>
            </a:r>
            <a:br>
              <a:rPr lang="en-US" dirty="0" smtClean="0"/>
            </a:br>
            <a:r>
              <a:rPr lang="hy-AM" dirty="0" smtClean="0"/>
              <a:t>picture</a:t>
            </a:r>
            <a:r>
              <a:rPr lang="en-US" dirty="0" smtClean="0"/>
              <a:t> on</a:t>
            </a:r>
            <a:r>
              <a:rPr lang="hy-AM" dirty="0" smtClean="0"/>
              <a:t> the right.</a:t>
            </a:r>
            <a:r>
              <a:rPr lang="hy-AM" sz="1200" dirty="0" smtClean="0"/>
              <a:t>  </a:t>
            </a:r>
            <a:endParaRPr lang="en-US" sz="1200" dirty="0"/>
          </a:p>
        </p:txBody>
      </p:sp>
      <p:pic>
        <p:nvPicPr>
          <p:cNvPr id="5" name="Picture 2"/>
          <p:cNvPicPr>
            <a:picLocks noChangeAspect="1" noChangeArrowheads="1"/>
          </p:cNvPicPr>
          <p:nvPr/>
        </p:nvPicPr>
        <p:blipFill>
          <a:blip r:embed="rId3" cstate="print"/>
          <a:srcRect/>
          <a:stretch>
            <a:fillRect/>
          </a:stretch>
        </p:blipFill>
        <p:spPr bwMode="auto">
          <a:xfrm>
            <a:off x="6324600" y="1524000"/>
            <a:ext cx="2819400" cy="4208060"/>
          </a:xfrm>
          <a:prstGeom prst="rect">
            <a:avLst/>
          </a:prstGeom>
          <a:noFill/>
          <a:ln w="9525">
            <a:noFill/>
            <a:miter lim="800000"/>
            <a:headEnd/>
            <a:tailEnd/>
          </a:ln>
        </p:spPr>
      </p:pic>
      <p:sp>
        <p:nvSpPr>
          <p:cNvPr id="8" name="Title 1"/>
          <p:cNvSpPr>
            <a:spLocks noGrp="1"/>
          </p:cNvSpPr>
          <p:nvPr>
            <p:ph type="title"/>
          </p:nvPr>
        </p:nvSpPr>
        <p:spPr>
          <a:xfrm>
            <a:off x="457200" y="76200"/>
            <a:ext cx="8229600" cy="1143000"/>
          </a:xfrm>
        </p:spPr>
        <p:txBody>
          <a:bodyPr/>
          <a:lstStyle/>
          <a:p>
            <a:r>
              <a:rPr lang="en-US" dirty="0" smtClean="0"/>
              <a:t>Levers</a:t>
            </a:r>
            <a:endParaRPr lang="en-US" dirty="0"/>
          </a:p>
        </p:txBody>
      </p:sp>
    </p:spTree>
    <p:extLst>
      <p:ext uri="{BB962C8B-B14F-4D97-AF65-F5344CB8AC3E}">
        <p14:creationId xmlns="" xmlns:p14="http://schemas.microsoft.com/office/powerpoint/2010/main" val="28058009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9144000" cy="5334000"/>
          </a:xfrm>
        </p:spPr>
        <p:txBody>
          <a:bodyPr>
            <a:normAutofit/>
          </a:bodyPr>
          <a:lstStyle/>
          <a:p>
            <a:r>
              <a:rPr lang="hy-AM" sz="3600" dirty="0" smtClean="0"/>
              <a:t>Levers can be </a:t>
            </a:r>
            <a:r>
              <a:rPr lang="hy-AM" sz="3600" b="1" dirty="0" smtClean="0">
                <a:solidFill>
                  <a:srgbClr val="FF0066"/>
                </a:solidFill>
              </a:rPr>
              <a:t>force multipliers</a:t>
            </a:r>
            <a:r>
              <a:rPr lang="hy-AM" sz="3600" dirty="0" smtClean="0"/>
              <a:t> or </a:t>
            </a:r>
            <a:r>
              <a:rPr lang="hy-AM" sz="3600" b="1" dirty="0" smtClean="0">
                <a:solidFill>
                  <a:srgbClr val="00B050"/>
                </a:solidFill>
              </a:rPr>
              <a:t>distance multipliers</a:t>
            </a:r>
            <a:r>
              <a:rPr lang="hy-AM" sz="3600" dirty="0" smtClean="0"/>
              <a:t>.  </a:t>
            </a:r>
            <a:br>
              <a:rPr lang="hy-AM" sz="3600" dirty="0" smtClean="0"/>
            </a:br>
            <a:endParaRPr lang="en-US" sz="3600" b="1" dirty="0" smtClean="0"/>
          </a:p>
          <a:p>
            <a:r>
              <a:rPr lang="en-US" sz="3600" dirty="0" smtClean="0"/>
              <a:t>With a </a:t>
            </a:r>
            <a:r>
              <a:rPr lang="en-US" sz="3600" b="1" dirty="0" smtClean="0">
                <a:solidFill>
                  <a:srgbClr val="FF0066"/>
                </a:solidFill>
              </a:rPr>
              <a:t>force multiplier</a:t>
            </a:r>
            <a:r>
              <a:rPr lang="en-US" sz="3600" dirty="0" smtClean="0"/>
              <a:t> the effort applied is farther from the fulcrum than the load.</a:t>
            </a:r>
            <a:br>
              <a:rPr lang="en-US" sz="3600" dirty="0" smtClean="0"/>
            </a:br>
            <a:r>
              <a:rPr lang="en-US" sz="3600" dirty="0" smtClean="0"/>
              <a:t/>
            </a:r>
            <a:br>
              <a:rPr lang="en-US" sz="3600" dirty="0" smtClean="0"/>
            </a:br>
            <a:r>
              <a:rPr lang="en-US" sz="3600" dirty="0" smtClean="0"/>
              <a:t>Examples of force multipliers are crowbars and wheelbarrows.</a:t>
            </a:r>
          </a:p>
          <a:p>
            <a:pPr>
              <a:buNone/>
            </a:pPr>
            <a:r>
              <a:rPr lang="en-US" sz="2200" dirty="0" smtClean="0"/>
              <a:t/>
            </a:r>
            <a:br>
              <a:rPr lang="en-US" sz="2200" dirty="0" smtClean="0"/>
            </a:br>
            <a:endParaRPr lang="en-US" sz="2200" dirty="0"/>
          </a:p>
        </p:txBody>
      </p:sp>
      <p:sp>
        <p:nvSpPr>
          <p:cNvPr id="8" name="Title 1"/>
          <p:cNvSpPr>
            <a:spLocks noGrp="1"/>
          </p:cNvSpPr>
          <p:nvPr>
            <p:ph type="title"/>
          </p:nvPr>
        </p:nvSpPr>
        <p:spPr>
          <a:xfrm>
            <a:off x="457200" y="0"/>
            <a:ext cx="8229600" cy="1143000"/>
          </a:xfrm>
        </p:spPr>
        <p:txBody>
          <a:bodyPr>
            <a:normAutofit fontScale="90000"/>
          </a:bodyPr>
          <a:lstStyle/>
          <a:p>
            <a:r>
              <a:rPr lang="en-US" dirty="0" smtClean="0"/>
              <a:t>Levers</a:t>
            </a:r>
            <a:br>
              <a:rPr lang="en-US" dirty="0" smtClean="0"/>
            </a:br>
            <a:r>
              <a:rPr lang="en-US" sz="3600" dirty="0" smtClean="0"/>
              <a:t>Force Multipliers &amp; Distance Multipliers</a:t>
            </a:r>
            <a:endParaRPr lang="en-US" sz="3600" dirty="0"/>
          </a:p>
        </p:txBody>
      </p:sp>
    </p:spTree>
    <p:extLst>
      <p:ext uri="{BB962C8B-B14F-4D97-AF65-F5344CB8AC3E}">
        <p14:creationId xmlns="" xmlns:p14="http://schemas.microsoft.com/office/powerpoint/2010/main" val="28058009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9144000" cy="5334000"/>
          </a:xfrm>
        </p:spPr>
        <p:txBody>
          <a:bodyPr>
            <a:normAutofit/>
          </a:bodyPr>
          <a:lstStyle/>
          <a:p>
            <a:r>
              <a:rPr lang="en-US" sz="3600" dirty="0" smtClean="0"/>
              <a:t>With a </a:t>
            </a:r>
            <a:r>
              <a:rPr lang="en-US" sz="3600" b="1" dirty="0" smtClean="0">
                <a:solidFill>
                  <a:srgbClr val="00B050"/>
                </a:solidFill>
              </a:rPr>
              <a:t>distance multiplier</a:t>
            </a:r>
            <a:r>
              <a:rPr lang="en-US" sz="3600" dirty="0" smtClean="0"/>
              <a:t> the effort applied is nearer the fulcrum than the load and so has to be greater but the load moves farther than the effort.</a:t>
            </a:r>
            <a:r>
              <a:rPr lang="hy-AM" sz="3600" dirty="0" smtClean="0"/>
              <a:t> </a:t>
            </a:r>
            <a:r>
              <a:rPr lang="en-US" sz="3600" dirty="0" smtClean="0"/>
              <a:t/>
            </a:r>
            <a:br>
              <a:rPr lang="en-US" sz="3600" dirty="0" smtClean="0"/>
            </a:br>
            <a:r>
              <a:rPr lang="en-US" sz="3600" dirty="0" smtClean="0"/>
              <a:t/>
            </a:r>
            <a:br>
              <a:rPr lang="en-US" sz="3600" dirty="0" smtClean="0"/>
            </a:br>
            <a:r>
              <a:rPr lang="en-US" sz="3600" dirty="0" smtClean="0"/>
              <a:t>Examples of distance multipliers are biceps lifting something and a pair of tweezers</a:t>
            </a:r>
            <a:endParaRPr lang="en-US" sz="3600" dirty="0"/>
          </a:p>
        </p:txBody>
      </p:sp>
      <p:sp>
        <p:nvSpPr>
          <p:cNvPr id="8" name="Title 1"/>
          <p:cNvSpPr>
            <a:spLocks noGrp="1"/>
          </p:cNvSpPr>
          <p:nvPr>
            <p:ph type="title"/>
          </p:nvPr>
        </p:nvSpPr>
        <p:spPr>
          <a:xfrm>
            <a:off x="457200" y="0"/>
            <a:ext cx="8229600" cy="1143000"/>
          </a:xfrm>
        </p:spPr>
        <p:txBody>
          <a:bodyPr>
            <a:normAutofit fontScale="90000"/>
          </a:bodyPr>
          <a:lstStyle/>
          <a:p>
            <a:r>
              <a:rPr lang="en-US" dirty="0" smtClean="0"/>
              <a:t>Levers</a:t>
            </a:r>
            <a:br>
              <a:rPr lang="en-US" dirty="0" smtClean="0"/>
            </a:br>
            <a:r>
              <a:rPr lang="en-US" sz="3600" dirty="0" smtClean="0"/>
              <a:t>Force Multipliers &amp; Distance Multipliers</a:t>
            </a:r>
            <a:endParaRPr lang="en-US" sz="3600" dirty="0"/>
          </a:p>
        </p:txBody>
      </p:sp>
    </p:spTree>
    <p:extLst>
      <p:ext uri="{BB962C8B-B14F-4D97-AF65-F5344CB8AC3E}">
        <p14:creationId xmlns="" xmlns:p14="http://schemas.microsoft.com/office/powerpoint/2010/main" val="28058009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9144000" cy="5334000"/>
          </a:xfrm>
        </p:spPr>
        <p:txBody>
          <a:bodyPr>
            <a:normAutofit/>
          </a:bodyPr>
          <a:lstStyle/>
          <a:p>
            <a:r>
              <a:rPr lang="hy-AM" sz="2800" dirty="0" smtClean="0"/>
              <a:t>Machines make work easier but they do not reduce the amount </a:t>
            </a:r>
            <a:r>
              <a:rPr lang="en-US" sz="2800" dirty="0" smtClean="0"/>
              <a:t>of work </a:t>
            </a:r>
            <a:r>
              <a:rPr lang="hy-AM" sz="2800" dirty="0" smtClean="0"/>
              <a:t>that has to be done for a particular job.</a:t>
            </a:r>
            <a:endParaRPr lang="en-US" sz="2800" dirty="0" smtClean="0"/>
          </a:p>
          <a:p>
            <a:endParaRPr lang="en-US" sz="2800" dirty="0" smtClean="0"/>
          </a:p>
          <a:p>
            <a:r>
              <a:rPr lang="en-US" sz="2800" dirty="0" smtClean="0"/>
              <a:t>M</a:t>
            </a:r>
            <a:r>
              <a:rPr lang="hy-AM" sz="2800" dirty="0" smtClean="0"/>
              <a:t>achines</a:t>
            </a:r>
            <a:r>
              <a:rPr lang="en-US" sz="2800" dirty="0" smtClean="0"/>
              <a:t> are </a:t>
            </a:r>
            <a:r>
              <a:rPr lang="en-US" sz="2800" b="1" dirty="0" smtClean="0"/>
              <a:t>NOT</a:t>
            </a:r>
            <a:r>
              <a:rPr lang="hy-AM" sz="2800" dirty="0" smtClean="0"/>
              <a:t> perfect</a:t>
            </a:r>
            <a:r>
              <a:rPr lang="en-US" sz="2800" dirty="0" smtClean="0"/>
              <a:t> because t</a:t>
            </a:r>
            <a:r>
              <a:rPr lang="hy-AM" sz="2800" dirty="0" smtClean="0"/>
              <a:t>he</a:t>
            </a:r>
            <a:r>
              <a:rPr lang="en-US" sz="2800" dirty="0" smtClean="0"/>
              <a:t>y are </a:t>
            </a:r>
            <a:r>
              <a:rPr lang="hy-AM" sz="2800" dirty="0" smtClean="0"/>
              <a:t>not frictionless and the moving parts are not weightless.</a:t>
            </a:r>
            <a:endParaRPr lang="en-US" sz="2800" b="1" dirty="0" smtClean="0">
              <a:solidFill>
                <a:srgbClr val="FFC000"/>
              </a:solidFill>
            </a:endParaRPr>
          </a:p>
          <a:p>
            <a:endParaRPr lang="en-US" sz="2800" b="1" dirty="0" smtClean="0"/>
          </a:p>
          <a:p>
            <a:r>
              <a:rPr lang="en-US" sz="2800" dirty="0" smtClean="0"/>
              <a:t>With machines so</a:t>
            </a:r>
            <a:r>
              <a:rPr lang="hy-AM" sz="2800" dirty="0" smtClean="0"/>
              <a:t>me work has to be done in overcoming friction and moving parts of the machine itself.  </a:t>
            </a:r>
            <a:r>
              <a:rPr lang="hy-AM" sz="2800" b="1" dirty="0" smtClean="0"/>
              <a:t>What does this mean?</a:t>
            </a:r>
            <a:r>
              <a:rPr lang="hy-AM" sz="2800" dirty="0" smtClean="0"/>
              <a:t/>
            </a:r>
            <a:br>
              <a:rPr lang="hy-AM" sz="2800" dirty="0" smtClean="0"/>
            </a:br>
            <a:endParaRPr lang="en-US" sz="2800" dirty="0" smtClean="0"/>
          </a:p>
        </p:txBody>
      </p:sp>
      <p:sp>
        <p:nvSpPr>
          <p:cNvPr id="8" name="Title 1"/>
          <p:cNvSpPr>
            <a:spLocks noGrp="1"/>
          </p:cNvSpPr>
          <p:nvPr>
            <p:ph type="title"/>
          </p:nvPr>
        </p:nvSpPr>
        <p:spPr>
          <a:xfrm>
            <a:off x="457200" y="0"/>
            <a:ext cx="8229600" cy="1143000"/>
          </a:xfrm>
        </p:spPr>
        <p:txBody>
          <a:bodyPr>
            <a:normAutofit fontScale="90000"/>
          </a:bodyPr>
          <a:lstStyle/>
          <a:p>
            <a:r>
              <a:rPr lang="en-US" dirty="0" smtClean="0"/>
              <a:t>Levers</a:t>
            </a:r>
            <a:br>
              <a:rPr lang="en-US" dirty="0" smtClean="0"/>
            </a:br>
            <a:r>
              <a:rPr lang="en-US" sz="3600" dirty="0" smtClean="0"/>
              <a:t>Efficiency of a Machine</a:t>
            </a:r>
            <a:endParaRPr lang="en-US" sz="3600" dirty="0"/>
          </a:p>
        </p:txBody>
      </p:sp>
    </p:spTree>
    <p:extLst>
      <p:ext uri="{BB962C8B-B14F-4D97-AF65-F5344CB8AC3E}">
        <p14:creationId xmlns="" xmlns:p14="http://schemas.microsoft.com/office/powerpoint/2010/main" val="280580093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9144000" cy="5334000"/>
          </a:xfrm>
        </p:spPr>
        <p:txBody>
          <a:bodyPr>
            <a:normAutofit lnSpcReduction="10000"/>
          </a:bodyPr>
          <a:lstStyle/>
          <a:p>
            <a:r>
              <a:rPr lang="hy-AM" sz="3600" dirty="0" smtClean="0"/>
              <a:t>Efficiency, </a:t>
            </a:r>
            <a:r>
              <a:rPr lang="el-GR" sz="3600" b="1" dirty="0" smtClean="0">
                <a:solidFill>
                  <a:srgbClr val="FF0000"/>
                </a:solidFill>
              </a:rPr>
              <a:t>η</a:t>
            </a:r>
            <a:r>
              <a:rPr lang="hy-AM" sz="3600" dirty="0" smtClean="0"/>
              <a:t> , pronounced ‘eta’, is defined as follows:</a:t>
            </a:r>
            <a:br>
              <a:rPr lang="hy-AM" sz="3600" dirty="0" smtClean="0"/>
            </a:br>
            <a:r>
              <a:rPr lang="hy-AM" sz="3600" dirty="0" smtClean="0"/>
              <a:t/>
            </a:r>
            <a:br>
              <a:rPr lang="hy-AM" sz="3600" dirty="0" smtClean="0"/>
            </a:br>
            <a:r>
              <a:rPr lang="hy-AM" sz="2400" b="1" dirty="0" smtClean="0">
                <a:solidFill>
                  <a:srgbClr val="00B050"/>
                </a:solidFill>
              </a:rPr>
              <a:t>efficiency  =  </a:t>
            </a:r>
            <a:r>
              <a:rPr lang="en-US" sz="2400" b="1" dirty="0" smtClean="0">
                <a:solidFill>
                  <a:srgbClr val="00B050"/>
                </a:solidFill>
              </a:rPr>
              <a:t>(</a:t>
            </a:r>
            <a:r>
              <a:rPr lang="hy-AM" sz="2400" b="1" dirty="0" smtClean="0">
                <a:solidFill>
                  <a:srgbClr val="00B050"/>
                </a:solidFill>
              </a:rPr>
              <a:t>work done on load/work done by effort</a:t>
            </a:r>
            <a:r>
              <a:rPr lang="en-US" sz="2400" b="1" dirty="0" smtClean="0">
                <a:solidFill>
                  <a:srgbClr val="00B050"/>
                </a:solidFill>
              </a:rPr>
              <a:t>) × 100</a:t>
            </a:r>
            <a:r>
              <a:rPr lang="hy-AM" sz="2400" b="1" dirty="0" smtClean="0">
                <a:solidFill>
                  <a:srgbClr val="00B050"/>
                </a:solidFill>
              </a:rPr>
              <a:t>  </a:t>
            </a:r>
            <a:r>
              <a:rPr lang="en-US" sz="2400" b="1" dirty="0" smtClean="0">
                <a:solidFill>
                  <a:srgbClr val="00B050"/>
                </a:solidFill>
              </a:rPr>
              <a:t/>
            </a:r>
            <a:br>
              <a:rPr lang="en-US" sz="2400" b="1" dirty="0" smtClean="0">
                <a:solidFill>
                  <a:srgbClr val="00B050"/>
                </a:solidFill>
              </a:rPr>
            </a:br>
            <a:r>
              <a:rPr lang="en-US" sz="2400" b="1" dirty="0" smtClean="0">
                <a:solidFill>
                  <a:srgbClr val="00B050"/>
                </a:solidFill>
              </a:rPr>
              <a:t/>
            </a:r>
            <a:br>
              <a:rPr lang="en-US" sz="2400" b="1" dirty="0" smtClean="0">
                <a:solidFill>
                  <a:srgbClr val="00B050"/>
                </a:solidFill>
              </a:rPr>
            </a:br>
            <a:r>
              <a:rPr lang="en-US" sz="2400" b="1" dirty="0" smtClean="0">
                <a:solidFill>
                  <a:srgbClr val="00B050"/>
                </a:solidFill>
              </a:rPr>
              <a:t>ALSO</a:t>
            </a:r>
            <a:br>
              <a:rPr lang="en-US" sz="2400" b="1" dirty="0" smtClean="0">
                <a:solidFill>
                  <a:srgbClr val="00B050"/>
                </a:solidFill>
              </a:rPr>
            </a:br>
            <a:r>
              <a:rPr lang="en-US" sz="2400" b="1" dirty="0" smtClean="0">
                <a:solidFill>
                  <a:srgbClr val="00B050"/>
                </a:solidFill>
              </a:rPr>
              <a:t/>
            </a:r>
            <a:br>
              <a:rPr lang="en-US" sz="2400" b="1" dirty="0" smtClean="0">
                <a:solidFill>
                  <a:srgbClr val="00B050"/>
                </a:solidFill>
              </a:rPr>
            </a:br>
            <a:r>
              <a:rPr lang="en-US" sz="2400" b="1" dirty="0" smtClean="0">
                <a:solidFill>
                  <a:srgbClr val="00B050"/>
                </a:solidFill>
              </a:rPr>
              <a:t>efficiency  </a:t>
            </a:r>
            <a:r>
              <a:rPr lang="hy-AM" sz="2400" b="1" dirty="0" smtClean="0">
                <a:solidFill>
                  <a:srgbClr val="00B050"/>
                </a:solidFill>
              </a:rPr>
              <a:t>=  </a:t>
            </a:r>
            <a:r>
              <a:rPr lang="en-US" sz="2400" b="1" dirty="0" smtClean="0">
                <a:solidFill>
                  <a:srgbClr val="00B050"/>
                </a:solidFill>
              </a:rPr>
              <a:t>(</a:t>
            </a:r>
            <a:r>
              <a:rPr lang="hy-AM" sz="2400" b="1" dirty="0" smtClean="0">
                <a:solidFill>
                  <a:srgbClr val="00B050"/>
                </a:solidFill>
              </a:rPr>
              <a:t>energy output/energy input</a:t>
            </a:r>
            <a:r>
              <a:rPr lang="en-US" sz="2400" b="1" dirty="0" smtClean="0">
                <a:solidFill>
                  <a:srgbClr val="00B050"/>
                </a:solidFill>
              </a:rPr>
              <a:t>) × 100 </a:t>
            </a:r>
            <a:r>
              <a:rPr lang="hy-AM" sz="2400" b="1" dirty="0" smtClean="0">
                <a:solidFill>
                  <a:srgbClr val="00B050"/>
                </a:solidFill>
              </a:rPr>
              <a:t/>
            </a:r>
            <a:br>
              <a:rPr lang="hy-AM" sz="2400" b="1" dirty="0" smtClean="0">
                <a:solidFill>
                  <a:srgbClr val="00B050"/>
                </a:solidFill>
              </a:rPr>
            </a:br>
            <a:r>
              <a:rPr lang="en-US" sz="1800" b="1" dirty="0" smtClean="0"/>
              <a:t/>
            </a:r>
            <a:br>
              <a:rPr lang="en-US" sz="1800" b="1" dirty="0" smtClean="0"/>
            </a:br>
            <a:endParaRPr lang="en-US" sz="1800" b="1" dirty="0" smtClean="0"/>
          </a:p>
          <a:p>
            <a:r>
              <a:rPr lang="en-US" sz="3600" dirty="0" smtClean="0"/>
              <a:t>E</a:t>
            </a:r>
            <a:r>
              <a:rPr lang="hy-AM" sz="3600" dirty="0" smtClean="0"/>
              <a:t>fficiency is usually expressed as a percentage and is always less than 100%.</a:t>
            </a:r>
            <a:br>
              <a:rPr lang="hy-AM" sz="3600" dirty="0" smtClean="0"/>
            </a:br>
            <a:r>
              <a:rPr lang="hy-AM" sz="1200" dirty="0" smtClean="0"/>
              <a:t>  </a:t>
            </a:r>
            <a:endParaRPr lang="en-US" sz="1200" dirty="0"/>
          </a:p>
        </p:txBody>
      </p:sp>
      <p:sp>
        <p:nvSpPr>
          <p:cNvPr id="8" name="Title 1"/>
          <p:cNvSpPr>
            <a:spLocks noGrp="1"/>
          </p:cNvSpPr>
          <p:nvPr>
            <p:ph type="title"/>
          </p:nvPr>
        </p:nvSpPr>
        <p:spPr>
          <a:xfrm>
            <a:off x="457200" y="0"/>
            <a:ext cx="8229600" cy="1143000"/>
          </a:xfrm>
        </p:spPr>
        <p:txBody>
          <a:bodyPr>
            <a:normAutofit fontScale="90000"/>
          </a:bodyPr>
          <a:lstStyle/>
          <a:p>
            <a:r>
              <a:rPr lang="en-US" dirty="0" smtClean="0"/>
              <a:t>Levers</a:t>
            </a:r>
            <a:br>
              <a:rPr lang="en-US" dirty="0" smtClean="0"/>
            </a:br>
            <a:r>
              <a:rPr lang="en-US" sz="3600" dirty="0" smtClean="0"/>
              <a:t>Efficiency of a Machine</a:t>
            </a:r>
            <a:endParaRPr lang="en-US" sz="3600" dirty="0"/>
          </a:p>
        </p:txBody>
      </p:sp>
    </p:spTree>
    <p:extLst>
      <p:ext uri="{BB962C8B-B14F-4D97-AF65-F5344CB8AC3E}">
        <p14:creationId xmlns="" xmlns:p14="http://schemas.microsoft.com/office/powerpoint/2010/main" val="28058009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ee saw"/>
          <p:cNvPicPr>
            <a:picLocks noChangeAspect="1" noChangeArrowheads="1"/>
          </p:cNvPicPr>
          <p:nvPr/>
        </p:nvPicPr>
        <p:blipFill>
          <a:blip r:embed="rId2" cstate="print"/>
          <a:srcRect t="25424" b="23729"/>
          <a:stretch>
            <a:fillRect/>
          </a:stretch>
        </p:blipFill>
        <p:spPr bwMode="auto">
          <a:xfrm>
            <a:off x="4648200" y="3505200"/>
            <a:ext cx="4495800" cy="2286000"/>
          </a:xfrm>
          <a:prstGeom prst="rect">
            <a:avLst/>
          </a:prstGeom>
          <a:noFill/>
        </p:spPr>
      </p:pic>
      <p:sp>
        <p:nvSpPr>
          <p:cNvPr id="2" name="Title 1"/>
          <p:cNvSpPr>
            <a:spLocks noGrp="1"/>
          </p:cNvSpPr>
          <p:nvPr>
            <p:ph type="title"/>
          </p:nvPr>
        </p:nvSpPr>
        <p:spPr/>
        <p:txBody>
          <a:bodyPr/>
          <a:lstStyle/>
          <a:p>
            <a:r>
              <a:rPr lang="en-US" dirty="0" smtClean="0"/>
              <a:t>The Turning Effect of a Force</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When a force acts on an object it may cause a turning effect, known as the </a:t>
            </a:r>
            <a:r>
              <a:rPr lang="en-US" b="1" dirty="0" smtClean="0">
                <a:solidFill>
                  <a:srgbClr val="FF0066"/>
                </a:solidFill>
              </a:rPr>
              <a:t>moment</a:t>
            </a:r>
            <a:r>
              <a:rPr lang="en-US" dirty="0" smtClean="0"/>
              <a:t> of the force.</a:t>
            </a:r>
          </a:p>
          <a:p>
            <a:endParaRPr lang="en-US" dirty="0" smtClean="0"/>
          </a:p>
          <a:p>
            <a:r>
              <a:rPr lang="en-US" dirty="0" smtClean="0"/>
              <a:t>The turning effect</a:t>
            </a:r>
            <a:br>
              <a:rPr lang="en-US" dirty="0" smtClean="0"/>
            </a:br>
            <a:r>
              <a:rPr lang="en-US" dirty="0" smtClean="0"/>
              <a:t>depends on:</a:t>
            </a:r>
            <a:br>
              <a:rPr lang="en-US" dirty="0" smtClean="0"/>
            </a:br>
            <a:r>
              <a:rPr lang="en-US" dirty="0" smtClean="0"/>
              <a:t>a.  the </a:t>
            </a:r>
            <a:r>
              <a:rPr lang="en-US" b="1" dirty="0" smtClean="0">
                <a:solidFill>
                  <a:srgbClr val="FFC000"/>
                </a:solidFill>
              </a:rPr>
              <a:t>SIZE</a:t>
            </a:r>
            <a:r>
              <a:rPr lang="en-US" dirty="0" smtClean="0"/>
              <a:t> of the force applied</a:t>
            </a:r>
            <a:br>
              <a:rPr lang="en-US" dirty="0" smtClean="0"/>
            </a:br>
            <a:r>
              <a:rPr lang="en-US" dirty="0" smtClean="0"/>
              <a:t>b.  the </a:t>
            </a:r>
            <a:r>
              <a:rPr lang="en-US" b="1" dirty="0" smtClean="0">
                <a:solidFill>
                  <a:srgbClr val="00B0F0"/>
                </a:solidFill>
              </a:rPr>
              <a:t>DISTANCE</a:t>
            </a:r>
            <a:r>
              <a:rPr lang="en-US" dirty="0" smtClean="0"/>
              <a:t> of the force</a:t>
            </a:r>
            <a:br>
              <a:rPr lang="en-US" dirty="0" smtClean="0"/>
            </a:br>
            <a:r>
              <a:rPr lang="en-US" dirty="0" smtClean="0"/>
              <a:t>      from the pivot/fulcrum or point of </a:t>
            </a:r>
            <a:br>
              <a:rPr lang="en-US" dirty="0" smtClean="0"/>
            </a:br>
            <a:r>
              <a:rPr lang="en-US" dirty="0" smtClean="0"/>
              <a:t>      rotation.</a:t>
            </a:r>
          </a:p>
          <a:p>
            <a:endParaRPr lang="en-US" dirty="0" smtClean="0"/>
          </a:p>
          <a:p>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76400"/>
            <a:ext cx="9144000" cy="5181600"/>
          </a:xfrm>
        </p:spPr>
        <p:txBody>
          <a:bodyPr>
            <a:normAutofit/>
          </a:bodyPr>
          <a:lstStyle/>
          <a:p>
            <a:r>
              <a:rPr lang="hy-AM" sz="5400" dirty="0" smtClean="0"/>
              <a:t>There are 3 types of pulleys:</a:t>
            </a:r>
            <a:br>
              <a:rPr lang="hy-AM" sz="5400" dirty="0" smtClean="0"/>
            </a:br>
            <a:r>
              <a:rPr lang="hy-AM" sz="5400" dirty="0" smtClean="0"/>
              <a:t/>
            </a:r>
            <a:br>
              <a:rPr lang="hy-AM" sz="5400" dirty="0" smtClean="0"/>
            </a:br>
            <a:r>
              <a:rPr lang="hy-AM" sz="5400" b="1" dirty="0" smtClean="0">
                <a:solidFill>
                  <a:srgbClr val="FF0066"/>
                </a:solidFill>
              </a:rPr>
              <a:t>a.  </a:t>
            </a:r>
            <a:r>
              <a:rPr lang="en-US" sz="5400" b="1" dirty="0" smtClean="0">
                <a:solidFill>
                  <a:srgbClr val="FF0066"/>
                </a:solidFill>
              </a:rPr>
              <a:t>S</a:t>
            </a:r>
            <a:r>
              <a:rPr lang="hy-AM" sz="5400" b="1" dirty="0" smtClean="0">
                <a:solidFill>
                  <a:srgbClr val="FF0066"/>
                </a:solidFill>
              </a:rPr>
              <a:t>ingle fixed pulley</a:t>
            </a:r>
            <a:br>
              <a:rPr lang="hy-AM" sz="5400" b="1" dirty="0" smtClean="0">
                <a:solidFill>
                  <a:srgbClr val="FF0066"/>
                </a:solidFill>
              </a:rPr>
            </a:br>
            <a:r>
              <a:rPr lang="hy-AM" sz="5400" b="1" dirty="0" smtClean="0">
                <a:solidFill>
                  <a:srgbClr val="FFC000"/>
                </a:solidFill>
              </a:rPr>
              <a:t>b.  Single moving pulley</a:t>
            </a:r>
            <a:br>
              <a:rPr lang="hy-AM" sz="5400" b="1" dirty="0" smtClean="0">
                <a:solidFill>
                  <a:srgbClr val="FFC000"/>
                </a:solidFill>
              </a:rPr>
            </a:br>
            <a:r>
              <a:rPr lang="hy-AM" sz="5400" b="1" dirty="0" smtClean="0">
                <a:solidFill>
                  <a:srgbClr val="00B0F0"/>
                </a:solidFill>
              </a:rPr>
              <a:t>c.  Block and tackle</a:t>
            </a:r>
            <a:r>
              <a:rPr lang="hy-AM" sz="5400" b="1" dirty="0" smtClean="0"/>
              <a:t/>
            </a:r>
            <a:br>
              <a:rPr lang="hy-AM" sz="5400" b="1" dirty="0" smtClean="0"/>
            </a:br>
            <a:r>
              <a:rPr lang="hy-AM" sz="2400" dirty="0" smtClean="0"/>
              <a:t/>
            </a:r>
            <a:br>
              <a:rPr lang="hy-AM" sz="2400" dirty="0" smtClean="0"/>
            </a:br>
            <a:endParaRPr lang="en-US" sz="1200" dirty="0"/>
          </a:p>
        </p:txBody>
      </p:sp>
      <p:sp>
        <p:nvSpPr>
          <p:cNvPr id="10" name="TextBox 9"/>
          <p:cNvSpPr txBox="1"/>
          <p:nvPr/>
        </p:nvSpPr>
        <p:spPr>
          <a:xfrm>
            <a:off x="7772400" y="5638800"/>
            <a:ext cx="1371600" cy="369332"/>
          </a:xfrm>
          <a:prstGeom prst="rect">
            <a:avLst/>
          </a:prstGeom>
          <a:solidFill>
            <a:schemeClr val="bg1"/>
          </a:solidFill>
        </p:spPr>
        <p:txBody>
          <a:bodyPr wrap="square" rtlCol="0">
            <a:spAutoFit/>
          </a:bodyPr>
          <a:lstStyle/>
          <a:p>
            <a:endParaRPr lang="en-US" dirty="0"/>
          </a:p>
        </p:txBody>
      </p:sp>
      <p:sp>
        <p:nvSpPr>
          <p:cNvPr id="14" name="Title 1"/>
          <p:cNvSpPr>
            <a:spLocks noGrp="1"/>
          </p:cNvSpPr>
          <p:nvPr>
            <p:ph type="title"/>
          </p:nvPr>
        </p:nvSpPr>
        <p:spPr>
          <a:xfrm>
            <a:off x="457200" y="0"/>
            <a:ext cx="8229600" cy="1600200"/>
          </a:xfrm>
        </p:spPr>
        <p:txBody>
          <a:bodyPr>
            <a:normAutofit/>
          </a:bodyPr>
          <a:lstStyle/>
          <a:p>
            <a:r>
              <a:rPr lang="en-US" dirty="0" smtClean="0"/>
              <a:t>Levers</a:t>
            </a:r>
            <a:br>
              <a:rPr lang="en-US" dirty="0" smtClean="0"/>
            </a:br>
            <a:r>
              <a:rPr lang="en-US" sz="3600" dirty="0" smtClean="0"/>
              <a:t>Types of Pulleys</a:t>
            </a:r>
            <a:endParaRPr lang="en-US" sz="3600" dirty="0"/>
          </a:p>
        </p:txBody>
      </p:sp>
    </p:spTree>
    <p:extLst>
      <p:ext uri="{BB962C8B-B14F-4D97-AF65-F5344CB8AC3E}">
        <p14:creationId xmlns="" xmlns:p14="http://schemas.microsoft.com/office/powerpoint/2010/main" val="57153630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76400"/>
            <a:ext cx="9144000" cy="5181600"/>
          </a:xfrm>
        </p:spPr>
        <p:txBody>
          <a:bodyPr>
            <a:normAutofit/>
          </a:bodyPr>
          <a:lstStyle/>
          <a:p>
            <a:r>
              <a:rPr lang="hy-AM" sz="2400" b="1" u="sng" dirty="0" smtClean="0">
                <a:solidFill>
                  <a:srgbClr val="FF0066"/>
                </a:solidFill>
              </a:rPr>
              <a:t>Single fixed pulley:</a:t>
            </a:r>
            <a:br>
              <a:rPr lang="hy-AM" sz="2400" b="1" u="sng" dirty="0" smtClean="0">
                <a:solidFill>
                  <a:srgbClr val="FF0066"/>
                </a:solidFill>
              </a:rPr>
            </a:br>
            <a:r>
              <a:rPr lang="hy-AM" sz="2400" dirty="0" smtClean="0"/>
              <a:t>A single fixed pulley enables us to</a:t>
            </a:r>
            <a:r>
              <a:rPr lang="en-US" sz="2400" dirty="0" smtClean="0"/>
              <a:t/>
            </a:r>
            <a:br>
              <a:rPr lang="en-US" sz="2400" dirty="0" smtClean="0"/>
            </a:br>
            <a:r>
              <a:rPr lang="hy-AM" sz="2400" dirty="0" smtClean="0"/>
              <a:t>lift a load, L, more conveniently by</a:t>
            </a:r>
            <a:r>
              <a:rPr lang="en-US" sz="2400" dirty="0" smtClean="0"/>
              <a:t/>
            </a:r>
            <a:br>
              <a:rPr lang="en-US" sz="2400" dirty="0" smtClean="0"/>
            </a:br>
            <a:r>
              <a:rPr lang="hy-AM" sz="2400" dirty="0" smtClean="0"/>
              <a:t>applying a downwards effort, E.  </a:t>
            </a:r>
            <a:r>
              <a:rPr lang="en-US" sz="2400" dirty="0" smtClean="0"/>
              <a:t/>
            </a:r>
            <a:br>
              <a:rPr lang="en-US" sz="2400" dirty="0" smtClean="0"/>
            </a:br>
            <a:r>
              <a:rPr lang="en-US" sz="2400" dirty="0" smtClean="0"/>
              <a:t/>
            </a:r>
            <a:br>
              <a:rPr lang="en-US" sz="2400" dirty="0" smtClean="0"/>
            </a:br>
            <a:r>
              <a:rPr lang="hy-AM" sz="2400" dirty="0" smtClean="0"/>
              <a:t>The</a:t>
            </a:r>
            <a:r>
              <a:rPr lang="en-US" sz="2400" dirty="0" smtClean="0"/>
              <a:t> </a:t>
            </a:r>
            <a:r>
              <a:rPr lang="hy-AM" sz="2400" dirty="0" smtClean="0"/>
              <a:t>effort, E, needs only to be slightly</a:t>
            </a:r>
            <a:r>
              <a:rPr lang="en-US" sz="2400" dirty="0" smtClean="0"/>
              <a:t/>
            </a:r>
            <a:br>
              <a:rPr lang="en-US" sz="2400" dirty="0" smtClean="0"/>
            </a:br>
            <a:r>
              <a:rPr lang="hy-AM" sz="2400" dirty="0" smtClean="0"/>
              <a:t>greater than L if friction in the pulley</a:t>
            </a:r>
            <a:r>
              <a:rPr lang="en-US" sz="2400" dirty="0" smtClean="0"/>
              <a:t/>
            </a:r>
            <a:br>
              <a:rPr lang="en-US" sz="2400" dirty="0" smtClean="0"/>
            </a:br>
            <a:r>
              <a:rPr lang="hy-AM" sz="2400" dirty="0" smtClean="0"/>
              <a:t>bearings is negligible.</a:t>
            </a:r>
            <a:endParaRPr lang="en-US" sz="1200" dirty="0"/>
          </a:p>
        </p:txBody>
      </p:sp>
      <p:pic>
        <p:nvPicPr>
          <p:cNvPr id="9" name="Picture 4"/>
          <p:cNvPicPr>
            <a:picLocks noChangeAspect="1" noChangeArrowheads="1"/>
          </p:cNvPicPr>
          <p:nvPr/>
        </p:nvPicPr>
        <p:blipFill>
          <a:blip r:embed="rId2" cstate="print"/>
          <a:srcRect r="32487"/>
          <a:stretch>
            <a:fillRect/>
          </a:stretch>
        </p:blipFill>
        <p:spPr bwMode="auto">
          <a:xfrm>
            <a:off x="5334000" y="2057400"/>
            <a:ext cx="3663461" cy="3810000"/>
          </a:xfrm>
          <a:prstGeom prst="rect">
            <a:avLst/>
          </a:prstGeom>
          <a:noFill/>
          <a:ln w="9525">
            <a:noFill/>
            <a:miter lim="800000"/>
            <a:headEnd/>
            <a:tailEnd/>
          </a:ln>
        </p:spPr>
      </p:pic>
      <p:sp>
        <p:nvSpPr>
          <p:cNvPr id="10" name="TextBox 9"/>
          <p:cNvSpPr txBox="1"/>
          <p:nvPr/>
        </p:nvSpPr>
        <p:spPr>
          <a:xfrm>
            <a:off x="7772400" y="5638800"/>
            <a:ext cx="1371600" cy="369332"/>
          </a:xfrm>
          <a:prstGeom prst="rect">
            <a:avLst/>
          </a:prstGeom>
          <a:solidFill>
            <a:schemeClr val="bg1"/>
          </a:solidFill>
        </p:spPr>
        <p:txBody>
          <a:bodyPr wrap="square" rtlCol="0">
            <a:spAutoFit/>
          </a:bodyPr>
          <a:lstStyle/>
          <a:p>
            <a:endParaRPr lang="en-US" dirty="0"/>
          </a:p>
        </p:txBody>
      </p:sp>
      <p:sp>
        <p:nvSpPr>
          <p:cNvPr id="11" name="TextBox 10"/>
          <p:cNvSpPr txBox="1"/>
          <p:nvPr/>
        </p:nvSpPr>
        <p:spPr>
          <a:xfrm>
            <a:off x="5758869" y="3733800"/>
            <a:ext cx="413331" cy="276999"/>
          </a:xfrm>
          <a:prstGeom prst="rect">
            <a:avLst/>
          </a:prstGeom>
          <a:solidFill>
            <a:schemeClr val="bg1"/>
          </a:solidFill>
        </p:spPr>
        <p:txBody>
          <a:bodyPr wrap="square" rtlCol="0">
            <a:spAutoFit/>
          </a:bodyPr>
          <a:lstStyle/>
          <a:p>
            <a:r>
              <a:rPr lang="hy-AM" sz="1200" dirty="0" smtClean="0"/>
              <a:t>E</a:t>
            </a:r>
            <a:endParaRPr lang="en-US" sz="1200" dirty="0"/>
          </a:p>
        </p:txBody>
      </p:sp>
      <p:sp>
        <p:nvSpPr>
          <p:cNvPr id="14" name="Title 1"/>
          <p:cNvSpPr>
            <a:spLocks noGrp="1"/>
          </p:cNvSpPr>
          <p:nvPr>
            <p:ph type="title"/>
          </p:nvPr>
        </p:nvSpPr>
        <p:spPr>
          <a:xfrm>
            <a:off x="457200" y="0"/>
            <a:ext cx="8229600" cy="1143000"/>
          </a:xfrm>
        </p:spPr>
        <p:txBody>
          <a:bodyPr>
            <a:normAutofit fontScale="90000"/>
          </a:bodyPr>
          <a:lstStyle/>
          <a:p>
            <a:r>
              <a:rPr lang="en-US" dirty="0" smtClean="0"/>
              <a:t>Levers</a:t>
            </a:r>
            <a:br>
              <a:rPr lang="en-US" dirty="0" smtClean="0"/>
            </a:br>
            <a:r>
              <a:rPr lang="en-US" sz="3600" dirty="0" smtClean="0"/>
              <a:t>Single Fixed Pulley</a:t>
            </a:r>
            <a:endParaRPr lang="en-US" sz="3600" dirty="0"/>
          </a:p>
        </p:txBody>
      </p:sp>
    </p:spTree>
    <p:extLst>
      <p:ext uri="{BB962C8B-B14F-4D97-AF65-F5344CB8AC3E}">
        <p14:creationId xmlns="" xmlns:p14="http://schemas.microsoft.com/office/powerpoint/2010/main" val="57153630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7800"/>
            <a:ext cx="9144000" cy="5410200"/>
          </a:xfrm>
        </p:spPr>
        <p:txBody>
          <a:bodyPr>
            <a:normAutofit fontScale="92500" lnSpcReduction="10000"/>
          </a:bodyPr>
          <a:lstStyle/>
          <a:p>
            <a:pPr>
              <a:buNone/>
            </a:pPr>
            <a:r>
              <a:rPr lang="hy-AM" sz="1200" dirty="0" smtClean="0"/>
              <a:t/>
            </a:r>
            <a:br>
              <a:rPr lang="hy-AM" sz="1200" dirty="0" smtClean="0"/>
            </a:br>
            <a:r>
              <a:rPr lang="hy-AM" sz="2400" b="1" u="sng" dirty="0" smtClean="0">
                <a:solidFill>
                  <a:srgbClr val="FFC000"/>
                </a:solidFill>
              </a:rPr>
              <a:t>Single moving pulley:</a:t>
            </a:r>
            <a:r>
              <a:rPr lang="hy-AM" sz="2400" b="1" u="sng" dirty="0" smtClean="0"/>
              <a:t/>
            </a:r>
            <a:br>
              <a:rPr lang="hy-AM" sz="2400" b="1" u="sng" dirty="0" smtClean="0"/>
            </a:br>
            <a:r>
              <a:rPr lang="hy-AM" sz="2400" dirty="0" smtClean="0"/>
              <a:t/>
            </a:r>
            <a:br>
              <a:rPr lang="hy-AM" sz="2400" dirty="0" smtClean="0"/>
            </a:br>
            <a:r>
              <a:rPr lang="hy-AM" sz="2400" dirty="0" smtClean="0"/>
              <a:t>If the effort applied to the free end</a:t>
            </a:r>
            <a:r>
              <a:rPr lang="en-US" sz="2400" dirty="0" smtClean="0"/>
              <a:t/>
            </a:r>
            <a:br>
              <a:rPr lang="en-US" sz="2400" dirty="0" smtClean="0"/>
            </a:br>
            <a:r>
              <a:rPr lang="hy-AM" sz="2400" dirty="0" smtClean="0"/>
              <a:t>of the rope is E the total upward </a:t>
            </a:r>
            <a:r>
              <a:rPr lang="en-US" sz="2400" dirty="0" smtClean="0"/>
              <a:t/>
            </a:r>
            <a:br>
              <a:rPr lang="en-US" sz="2400" dirty="0" smtClean="0"/>
            </a:br>
            <a:r>
              <a:rPr lang="hy-AM" sz="2400" dirty="0" smtClean="0"/>
              <a:t>force on the pulley is 2E since two</a:t>
            </a:r>
            <a:r>
              <a:rPr lang="en-US" sz="2400" dirty="0" smtClean="0"/>
              <a:t/>
            </a:r>
            <a:br>
              <a:rPr lang="en-US" sz="2400" dirty="0" smtClean="0"/>
            </a:br>
            <a:r>
              <a:rPr lang="hy-AM" sz="2400" dirty="0" smtClean="0"/>
              <a:t>parts of the rope</a:t>
            </a:r>
            <a:r>
              <a:rPr lang="en-US" sz="2400" dirty="0" smtClean="0"/>
              <a:t> </a:t>
            </a:r>
            <a:r>
              <a:rPr lang="hy-AM" sz="2400" dirty="0" smtClean="0"/>
              <a:t>support it.</a:t>
            </a:r>
            <a:r>
              <a:rPr lang="hy-AM" sz="2400" dirty="0"/>
              <a:t> </a:t>
            </a:r>
            <a:r>
              <a:rPr lang="en-US" sz="2400" dirty="0" smtClean="0"/>
              <a:t/>
            </a:r>
            <a:br>
              <a:rPr lang="en-US" sz="2400" dirty="0" smtClean="0"/>
            </a:br>
            <a:r>
              <a:rPr lang="en-US" sz="2400" dirty="0" smtClean="0"/>
              <a:t/>
            </a:r>
            <a:br>
              <a:rPr lang="en-US" sz="2400" dirty="0" smtClean="0"/>
            </a:br>
            <a:r>
              <a:rPr lang="hy-AM" sz="2400" dirty="0" smtClean="0"/>
              <a:t>A</a:t>
            </a:r>
            <a:r>
              <a:rPr lang="en-US" sz="2400" dirty="0" smtClean="0"/>
              <a:t> l</a:t>
            </a:r>
            <a:r>
              <a:rPr lang="hy-AM" sz="2400" dirty="0" smtClean="0"/>
              <a:t>oad of L = 2E can therefore be raised</a:t>
            </a:r>
            <a:r>
              <a:rPr lang="en-US" sz="2400" dirty="0" smtClean="0"/>
              <a:t/>
            </a:r>
            <a:br>
              <a:rPr lang="en-US" sz="2400" dirty="0" smtClean="0"/>
            </a:br>
            <a:r>
              <a:rPr lang="hy-AM" sz="2400" dirty="0" smtClean="0"/>
              <a:t>if the pully</a:t>
            </a:r>
            <a:r>
              <a:rPr lang="en-US" sz="2400" dirty="0" smtClean="0"/>
              <a:t> </a:t>
            </a:r>
            <a:r>
              <a:rPr lang="hy-AM" sz="2400" dirty="0" smtClean="0"/>
              <a:t>and rope are frictionless</a:t>
            </a:r>
            <a:r>
              <a:rPr lang="en-US" sz="2400" dirty="0" smtClean="0"/>
              <a:t/>
            </a:r>
            <a:br>
              <a:rPr lang="en-US" sz="2400" dirty="0" smtClean="0"/>
            </a:br>
            <a:r>
              <a:rPr lang="hy-AM" sz="2400" dirty="0" smtClean="0"/>
              <a:t>and weightless.  The force</a:t>
            </a:r>
            <a:r>
              <a:rPr lang="en-US" sz="2400" dirty="0" smtClean="0"/>
              <a:t/>
            </a:r>
            <a:br>
              <a:rPr lang="en-US" sz="2400" dirty="0" smtClean="0"/>
            </a:br>
            <a:r>
              <a:rPr lang="hy-AM" sz="2400" dirty="0" smtClean="0"/>
              <a:t>multiplication is 2.  </a:t>
            </a:r>
            <a:br>
              <a:rPr lang="hy-AM" sz="2400" dirty="0" smtClean="0"/>
            </a:br>
            <a:r>
              <a:rPr lang="hy-AM" sz="2400" dirty="0" smtClean="0"/>
              <a:t/>
            </a:r>
            <a:br>
              <a:rPr lang="hy-AM" sz="2400" dirty="0" smtClean="0"/>
            </a:br>
            <a:r>
              <a:rPr lang="hy-AM" sz="2400" dirty="0" smtClean="0"/>
              <a:t>To raise the load by 1 m requires each side</a:t>
            </a:r>
            <a:r>
              <a:rPr lang="en-US" sz="2400" dirty="0" smtClean="0"/>
              <a:t/>
            </a:r>
            <a:br>
              <a:rPr lang="en-US" sz="2400" dirty="0" smtClean="0"/>
            </a:br>
            <a:r>
              <a:rPr lang="hy-AM" sz="2400" dirty="0" smtClean="0"/>
              <a:t>of the rope to shorten</a:t>
            </a:r>
            <a:r>
              <a:rPr lang="en-US" sz="2400" dirty="0" smtClean="0"/>
              <a:t> </a:t>
            </a:r>
            <a:r>
              <a:rPr lang="hy-AM" sz="2400" dirty="0" smtClean="0"/>
              <a:t>by 1 m.  The free</a:t>
            </a:r>
            <a:r>
              <a:rPr lang="en-US" sz="2400" dirty="0" smtClean="0"/>
              <a:t/>
            </a:r>
            <a:br>
              <a:rPr lang="en-US" sz="2400" dirty="0" smtClean="0"/>
            </a:br>
            <a:r>
              <a:rPr lang="hy-AM" sz="2400" dirty="0" smtClean="0"/>
              <a:t>end has therefore to take up 2 m of slack.</a:t>
            </a:r>
            <a:br>
              <a:rPr lang="hy-AM" sz="2400" dirty="0" smtClean="0"/>
            </a:br>
            <a:r>
              <a:rPr lang="hy-AM" sz="1200" dirty="0" smtClean="0"/>
              <a:t/>
            </a:r>
            <a:br>
              <a:rPr lang="hy-AM" sz="1200" dirty="0" smtClean="0"/>
            </a:br>
            <a:r>
              <a:rPr lang="hy-AM" sz="1200" dirty="0" smtClean="0"/>
              <a:t/>
            </a:r>
            <a:br>
              <a:rPr lang="hy-AM" sz="1200" dirty="0" smtClean="0"/>
            </a:br>
            <a:endParaRPr lang="en-US" sz="1200" dirty="0"/>
          </a:p>
        </p:txBody>
      </p:sp>
      <p:pic>
        <p:nvPicPr>
          <p:cNvPr id="7" name="Picture 3"/>
          <p:cNvPicPr>
            <a:picLocks noChangeAspect="1" noChangeArrowheads="1"/>
          </p:cNvPicPr>
          <p:nvPr/>
        </p:nvPicPr>
        <p:blipFill>
          <a:blip r:embed="rId2" cstate="print"/>
          <a:srcRect r="13429" b="15714"/>
          <a:stretch>
            <a:fillRect/>
          </a:stretch>
        </p:blipFill>
        <p:spPr bwMode="auto">
          <a:xfrm>
            <a:off x="5638800" y="2057400"/>
            <a:ext cx="3367523" cy="3278612"/>
          </a:xfrm>
          <a:prstGeom prst="rect">
            <a:avLst/>
          </a:prstGeom>
          <a:noFill/>
          <a:ln w="9525">
            <a:noFill/>
            <a:miter lim="800000"/>
            <a:headEnd/>
            <a:tailEnd/>
          </a:ln>
        </p:spPr>
      </p:pic>
      <p:sp>
        <p:nvSpPr>
          <p:cNvPr id="14" name="Title 1"/>
          <p:cNvSpPr>
            <a:spLocks noGrp="1"/>
          </p:cNvSpPr>
          <p:nvPr>
            <p:ph type="title"/>
          </p:nvPr>
        </p:nvSpPr>
        <p:spPr>
          <a:xfrm>
            <a:off x="457200" y="0"/>
            <a:ext cx="8229600" cy="1143000"/>
          </a:xfrm>
        </p:spPr>
        <p:txBody>
          <a:bodyPr>
            <a:normAutofit fontScale="90000"/>
          </a:bodyPr>
          <a:lstStyle/>
          <a:p>
            <a:r>
              <a:rPr lang="en-US" dirty="0" smtClean="0"/>
              <a:t>Levers</a:t>
            </a:r>
            <a:br>
              <a:rPr lang="en-US" dirty="0" smtClean="0"/>
            </a:br>
            <a:r>
              <a:rPr lang="en-US" sz="3600" dirty="0" smtClean="0"/>
              <a:t>Single Moving Pulley</a:t>
            </a:r>
            <a:endParaRPr lang="en-US" sz="3600" dirty="0"/>
          </a:p>
        </p:txBody>
      </p:sp>
    </p:spTree>
    <p:extLst>
      <p:ext uri="{BB962C8B-B14F-4D97-AF65-F5344CB8AC3E}">
        <p14:creationId xmlns="" xmlns:p14="http://schemas.microsoft.com/office/powerpoint/2010/main" val="57153630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9144000" cy="5334000"/>
          </a:xfrm>
        </p:spPr>
        <p:txBody>
          <a:bodyPr>
            <a:normAutofit fontScale="85000" lnSpcReduction="20000"/>
          </a:bodyPr>
          <a:lstStyle/>
          <a:p>
            <a:r>
              <a:rPr lang="hy-AM" sz="2600" b="1" u="sng" dirty="0" smtClean="0">
                <a:solidFill>
                  <a:srgbClr val="00B0F0"/>
                </a:solidFill>
              </a:rPr>
              <a:t>Block and tackle:</a:t>
            </a:r>
            <a:r>
              <a:rPr lang="hy-AM" sz="2600" dirty="0" smtClean="0"/>
              <a:t/>
            </a:r>
            <a:br>
              <a:rPr lang="hy-AM" sz="2600" dirty="0" smtClean="0"/>
            </a:br>
            <a:r>
              <a:rPr lang="hy-AM" sz="2600" dirty="0" smtClean="0"/>
              <a:t/>
            </a:r>
            <a:br>
              <a:rPr lang="hy-AM" sz="2600" dirty="0" smtClean="0"/>
            </a:br>
            <a:r>
              <a:rPr lang="hy-AM" sz="2600" dirty="0" smtClean="0"/>
              <a:t>This type of pulley system is used</a:t>
            </a:r>
            <a:r>
              <a:rPr lang="en-US" sz="2600" dirty="0" smtClean="0"/>
              <a:t/>
            </a:r>
            <a:br>
              <a:rPr lang="en-US" sz="2600" dirty="0" smtClean="0"/>
            </a:br>
            <a:r>
              <a:rPr lang="hy-AM" sz="2600" dirty="0" smtClean="0"/>
              <a:t>in cranes and lifts.  </a:t>
            </a:r>
            <a:r>
              <a:rPr lang="en-US" sz="2600" dirty="0" smtClean="0"/>
              <a:t/>
            </a:r>
            <a:br>
              <a:rPr lang="en-US" sz="2600" dirty="0" smtClean="0"/>
            </a:br>
            <a:r>
              <a:rPr lang="en-US" sz="2600" dirty="0" smtClean="0"/>
              <a:t/>
            </a:r>
            <a:br>
              <a:rPr lang="en-US" sz="2600" dirty="0" smtClean="0"/>
            </a:br>
            <a:r>
              <a:rPr lang="hy-AM" sz="2600" dirty="0" smtClean="0"/>
              <a:t>It consists of two blocks each with</a:t>
            </a:r>
            <a:r>
              <a:rPr lang="en-US" sz="2600" dirty="0" smtClean="0"/>
              <a:t/>
            </a:r>
            <a:br>
              <a:rPr lang="en-US" sz="2600" dirty="0" smtClean="0"/>
            </a:br>
            <a:r>
              <a:rPr lang="hy-AM" sz="2600" dirty="0" smtClean="0"/>
              <a:t>one or more pulleys.  </a:t>
            </a:r>
            <a:r>
              <a:rPr lang="en-US" sz="2600" dirty="0" smtClean="0"/>
              <a:t/>
            </a:r>
            <a:br>
              <a:rPr lang="en-US" sz="2600" dirty="0" smtClean="0"/>
            </a:br>
            <a:r>
              <a:rPr lang="en-US" sz="2600" dirty="0" smtClean="0"/>
              <a:t/>
            </a:r>
            <a:br>
              <a:rPr lang="en-US" sz="2600" dirty="0" smtClean="0"/>
            </a:br>
            <a:r>
              <a:rPr lang="hy-AM" sz="2600" dirty="0" smtClean="0"/>
              <a:t>The total upward force on the lower</a:t>
            </a:r>
            <a:r>
              <a:rPr lang="en-US" sz="2600" dirty="0" smtClean="0"/>
              <a:t/>
            </a:r>
            <a:br>
              <a:rPr lang="en-US" sz="2600" dirty="0" smtClean="0"/>
            </a:br>
            <a:r>
              <a:rPr lang="hy-AM" sz="2600" dirty="0" smtClean="0"/>
              <a:t>block is 4E or four times</a:t>
            </a:r>
            <a:r>
              <a:rPr lang="en-US" sz="2600" dirty="0" smtClean="0"/>
              <a:t> </a:t>
            </a:r>
            <a:r>
              <a:rPr lang="hy-AM" sz="2600" dirty="0" smtClean="0"/>
              <a:t>the effort </a:t>
            </a:r>
            <a:r>
              <a:rPr lang="en-US" sz="2600" dirty="0" smtClean="0"/>
              <a:t/>
            </a:r>
            <a:br>
              <a:rPr lang="en-US" sz="2600" dirty="0" smtClean="0"/>
            </a:br>
            <a:r>
              <a:rPr lang="hy-AM" sz="2600" dirty="0" smtClean="0"/>
              <a:t>since it is supported by four parts</a:t>
            </a:r>
            <a:r>
              <a:rPr lang="en-US" sz="2600" dirty="0" smtClean="0"/>
              <a:t/>
            </a:r>
            <a:br>
              <a:rPr lang="en-US" sz="2600" dirty="0" smtClean="0"/>
            </a:br>
            <a:r>
              <a:rPr lang="hy-AM" sz="2600" dirty="0" smtClean="0"/>
              <a:t>of the rope and a load of L = 4E </a:t>
            </a:r>
            <a:r>
              <a:rPr lang="en-US" sz="2600" dirty="0" smtClean="0"/>
              <a:t/>
            </a:r>
            <a:br>
              <a:rPr lang="en-US" sz="2600" dirty="0" smtClean="0"/>
            </a:br>
            <a:r>
              <a:rPr lang="hy-AM" sz="2600" dirty="0" smtClean="0"/>
              <a:t>can be raised.</a:t>
            </a:r>
            <a:br>
              <a:rPr lang="hy-AM" sz="2600" dirty="0" smtClean="0"/>
            </a:br>
            <a:r>
              <a:rPr lang="hy-AM" sz="2600" dirty="0" smtClean="0"/>
              <a:t/>
            </a:r>
            <a:br>
              <a:rPr lang="hy-AM" sz="2600" dirty="0" smtClean="0"/>
            </a:br>
            <a:r>
              <a:rPr lang="hy-AM" sz="2600" dirty="0" smtClean="0"/>
              <a:t>The force multiplication is = 4 if</a:t>
            </a:r>
            <a:r>
              <a:rPr lang="en-US" sz="2600" dirty="0" smtClean="0"/>
              <a:t/>
            </a:r>
            <a:br>
              <a:rPr lang="en-US" sz="2600" dirty="0" smtClean="0"/>
            </a:br>
            <a:r>
              <a:rPr lang="hy-AM" sz="2600" dirty="0" smtClean="0"/>
              <a:t>the pulleys are frictionless</a:t>
            </a:r>
            <a:r>
              <a:rPr lang="en-US" sz="2600" dirty="0" smtClean="0"/>
              <a:t> </a:t>
            </a:r>
            <a:r>
              <a:rPr lang="hy-AM" sz="2600" dirty="0" smtClean="0"/>
              <a:t>and </a:t>
            </a:r>
            <a:r>
              <a:rPr lang="en-US" sz="2600" dirty="0" smtClean="0"/>
              <a:t/>
            </a:r>
            <a:br>
              <a:rPr lang="en-US" sz="2600" dirty="0" smtClean="0"/>
            </a:br>
            <a:r>
              <a:rPr lang="hy-AM" sz="2600" dirty="0" smtClean="0"/>
              <a:t>weightless.  However, E has to move</a:t>
            </a:r>
            <a:r>
              <a:rPr lang="en-US" sz="2600" dirty="0" smtClean="0"/>
              <a:t/>
            </a:r>
            <a:br>
              <a:rPr lang="en-US" sz="2600" dirty="0" smtClean="0"/>
            </a:br>
            <a:r>
              <a:rPr lang="hy-AM" sz="2600" dirty="0" smtClean="0"/>
              <a:t>four times as far as L does.</a:t>
            </a:r>
            <a:r>
              <a:rPr lang="hy-AM" sz="1200" dirty="0" smtClean="0"/>
              <a:t/>
            </a:r>
            <a:br>
              <a:rPr lang="hy-AM" sz="1200" dirty="0" smtClean="0"/>
            </a:br>
            <a:endParaRPr lang="hy-AM" sz="1200" dirty="0" smtClean="0"/>
          </a:p>
        </p:txBody>
      </p:sp>
      <p:pic>
        <p:nvPicPr>
          <p:cNvPr id="4" name="Picture 2"/>
          <p:cNvPicPr>
            <a:picLocks noChangeAspect="1" noChangeArrowheads="1"/>
          </p:cNvPicPr>
          <p:nvPr/>
        </p:nvPicPr>
        <p:blipFill>
          <a:blip r:embed="rId2" cstate="print"/>
          <a:srcRect/>
          <a:stretch>
            <a:fillRect/>
          </a:stretch>
        </p:blipFill>
        <p:spPr bwMode="auto">
          <a:xfrm>
            <a:off x="5257800" y="2362200"/>
            <a:ext cx="2743200" cy="2133600"/>
          </a:xfrm>
          <a:prstGeom prst="rect">
            <a:avLst/>
          </a:prstGeom>
          <a:noFill/>
          <a:ln w="9525">
            <a:noFill/>
            <a:miter lim="800000"/>
            <a:headEnd/>
            <a:tailEnd/>
          </a:ln>
        </p:spPr>
      </p:pic>
      <p:sp>
        <p:nvSpPr>
          <p:cNvPr id="7" name="Title 1"/>
          <p:cNvSpPr>
            <a:spLocks noGrp="1"/>
          </p:cNvSpPr>
          <p:nvPr>
            <p:ph type="title"/>
          </p:nvPr>
        </p:nvSpPr>
        <p:spPr>
          <a:xfrm>
            <a:off x="457200" y="0"/>
            <a:ext cx="8229600" cy="1143000"/>
          </a:xfrm>
        </p:spPr>
        <p:txBody>
          <a:bodyPr>
            <a:normAutofit fontScale="90000"/>
          </a:bodyPr>
          <a:lstStyle/>
          <a:p>
            <a:r>
              <a:rPr lang="en-US" dirty="0" smtClean="0"/>
              <a:t>Levers</a:t>
            </a:r>
            <a:br>
              <a:rPr lang="en-US" dirty="0" smtClean="0"/>
            </a:br>
            <a:r>
              <a:rPr lang="en-US" sz="3600" dirty="0" smtClean="0"/>
              <a:t>Block and Tackle</a:t>
            </a:r>
            <a:endParaRPr lang="en-US" sz="3600" dirty="0"/>
          </a:p>
        </p:txBody>
      </p:sp>
    </p:spTree>
    <p:extLst>
      <p:ext uri="{BB962C8B-B14F-4D97-AF65-F5344CB8AC3E}">
        <p14:creationId xmlns="" xmlns:p14="http://schemas.microsoft.com/office/powerpoint/2010/main" val="1613782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normAutofit/>
          </a:bodyPr>
          <a:lstStyle/>
          <a:p>
            <a:r>
              <a:rPr lang="hy-AM" dirty="0" smtClean="0">
                <a:solidFill>
                  <a:srgbClr val="002060"/>
                </a:solidFill>
              </a:rPr>
              <a:t>A load of 500 N is raised 0.2 m by a machine in which an effort of 150 N moves 1 m.  What is</a:t>
            </a:r>
            <a:br>
              <a:rPr lang="hy-AM" dirty="0" smtClean="0">
                <a:solidFill>
                  <a:srgbClr val="002060"/>
                </a:solidFill>
              </a:rPr>
            </a:br>
            <a:r>
              <a:rPr lang="hy-AM" dirty="0" smtClean="0">
                <a:solidFill>
                  <a:srgbClr val="002060"/>
                </a:solidFill>
              </a:rPr>
              <a:t>a.  </a:t>
            </a:r>
            <a:r>
              <a:rPr lang="en-US" dirty="0" smtClean="0">
                <a:solidFill>
                  <a:srgbClr val="002060"/>
                </a:solidFill>
              </a:rPr>
              <a:t>T</a:t>
            </a:r>
            <a:r>
              <a:rPr lang="hy-AM" dirty="0" smtClean="0">
                <a:solidFill>
                  <a:srgbClr val="002060"/>
                </a:solidFill>
              </a:rPr>
              <a:t>he work done on the load,</a:t>
            </a:r>
            <a:br>
              <a:rPr lang="hy-AM" dirty="0" smtClean="0">
                <a:solidFill>
                  <a:srgbClr val="002060"/>
                </a:solidFill>
              </a:rPr>
            </a:br>
            <a:r>
              <a:rPr lang="hy-AM" dirty="0" smtClean="0">
                <a:solidFill>
                  <a:srgbClr val="002060"/>
                </a:solidFill>
              </a:rPr>
              <a:t>b.  The work done by the effort,</a:t>
            </a:r>
            <a:br>
              <a:rPr lang="hy-AM" dirty="0" smtClean="0">
                <a:solidFill>
                  <a:srgbClr val="002060"/>
                </a:solidFill>
              </a:rPr>
            </a:br>
            <a:r>
              <a:rPr lang="hy-AM" dirty="0" smtClean="0">
                <a:solidFill>
                  <a:srgbClr val="002060"/>
                </a:solidFill>
              </a:rPr>
              <a:t>c.  </a:t>
            </a:r>
            <a:r>
              <a:rPr lang="en-US" dirty="0" smtClean="0">
                <a:solidFill>
                  <a:srgbClr val="002060"/>
                </a:solidFill>
              </a:rPr>
              <a:t>T</a:t>
            </a:r>
            <a:r>
              <a:rPr lang="hy-AM" dirty="0" smtClean="0">
                <a:solidFill>
                  <a:srgbClr val="002060"/>
                </a:solidFill>
              </a:rPr>
              <a:t>he efficiency?</a:t>
            </a:r>
            <a:endParaRPr lang="en-US" dirty="0" smtClean="0">
              <a:solidFill>
                <a:srgbClr val="002060"/>
              </a:solidFill>
            </a:endParaRPr>
          </a:p>
        </p:txBody>
      </p:sp>
      <p:sp>
        <p:nvSpPr>
          <p:cNvPr id="7" name="Title 1"/>
          <p:cNvSpPr>
            <a:spLocks noGrp="1"/>
          </p:cNvSpPr>
          <p:nvPr>
            <p:ph type="title"/>
          </p:nvPr>
        </p:nvSpPr>
        <p:spPr>
          <a:xfrm>
            <a:off x="457200" y="0"/>
            <a:ext cx="8229600" cy="1143000"/>
          </a:xfrm>
        </p:spPr>
        <p:txBody>
          <a:bodyPr>
            <a:normAutofit/>
          </a:bodyPr>
          <a:lstStyle/>
          <a:p>
            <a:r>
              <a:rPr lang="en-US" dirty="0" smtClean="0"/>
              <a:t>Questions</a:t>
            </a:r>
            <a:endParaRPr lang="en-US" sz="3600" dirty="0"/>
          </a:p>
        </p:txBody>
      </p:sp>
    </p:spTree>
    <p:extLst>
      <p:ext uri="{BB962C8B-B14F-4D97-AF65-F5344CB8AC3E}">
        <p14:creationId xmlns="" xmlns:p14="http://schemas.microsoft.com/office/powerpoint/2010/main" val="16137827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normAutofit/>
          </a:bodyPr>
          <a:lstStyle/>
          <a:p>
            <a:r>
              <a:rPr lang="hy-AM" sz="3600" dirty="0" smtClean="0">
                <a:solidFill>
                  <a:srgbClr val="00B050"/>
                </a:solidFill>
              </a:rPr>
              <a:t>An effort of 250 N raises a load of 1000 N through 5 m in a pulley system.  If the effort moves 30 m, what is</a:t>
            </a:r>
            <a:br>
              <a:rPr lang="hy-AM" sz="3600" dirty="0" smtClean="0">
                <a:solidFill>
                  <a:srgbClr val="00B050"/>
                </a:solidFill>
              </a:rPr>
            </a:br>
            <a:r>
              <a:rPr lang="hy-AM" sz="3600" dirty="0" smtClean="0">
                <a:solidFill>
                  <a:srgbClr val="00B050"/>
                </a:solidFill>
              </a:rPr>
              <a:t>a.  </a:t>
            </a:r>
            <a:r>
              <a:rPr lang="en-US" sz="3600" dirty="0" smtClean="0">
                <a:solidFill>
                  <a:srgbClr val="00B050"/>
                </a:solidFill>
              </a:rPr>
              <a:t>T</a:t>
            </a:r>
            <a:r>
              <a:rPr lang="hy-AM" sz="3600" dirty="0" smtClean="0">
                <a:solidFill>
                  <a:srgbClr val="00B050"/>
                </a:solidFill>
              </a:rPr>
              <a:t>he work done in raising the load,</a:t>
            </a:r>
            <a:br>
              <a:rPr lang="hy-AM" sz="3600" dirty="0" smtClean="0">
                <a:solidFill>
                  <a:srgbClr val="00B050"/>
                </a:solidFill>
              </a:rPr>
            </a:br>
            <a:r>
              <a:rPr lang="hy-AM" sz="3600" dirty="0" smtClean="0">
                <a:solidFill>
                  <a:srgbClr val="00B050"/>
                </a:solidFill>
              </a:rPr>
              <a:t>b.  </a:t>
            </a:r>
            <a:r>
              <a:rPr lang="en-US" sz="3600" dirty="0" smtClean="0">
                <a:solidFill>
                  <a:srgbClr val="00B050"/>
                </a:solidFill>
              </a:rPr>
              <a:t>T</a:t>
            </a:r>
            <a:r>
              <a:rPr lang="hy-AM" sz="3600" dirty="0" smtClean="0">
                <a:solidFill>
                  <a:srgbClr val="00B050"/>
                </a:solidFill>
              </a:rPr>
              <a:t>he work done by the effor</a:t>
            </a:r>
            <a:r>
              <a:rPr lang="en-US" sz="3600" dirty="0" smtClean="0">
                <a:solidFill>
                  <a:srgbClr val="00B050"/>
                </a:solidFill>
              </a:rPr>
              <a:t>t</a:t>
            </a:r>
            <a:r>
              <a:rPr lang="hy-AM" sz="3600" dirty="0" smtClean="0">
                <a:solidFill>
                  <a:srgbClr val="00B050"/>
                </a:solidFill>
              </a:rPr>
              <a:t>,</a:t>
            </a:r>
            <a:br>
              <a:rPr lang="hy-AM" sz="3600" dirty="0" smtClean="0">
                <a:solidFill>
                  <a:srgbClr val="00B050"/>
                </a:solidFill>
              </a:rPr>
            </a:br>
            <a:r>
              <a:rPr lang="hy-AM" sz="3600" dirty="0" smtClean="0">
                <a:solidFill>
                  <a:srgbClr val="00B050"/>
                </a:solidFill>
              </a:rPr>
              <a:t>c.  </a:t>
            </a:r>
            <a:r>
              <a:rPr lang="en-US" sz="3600" dirty="0" smtClean="0">
                <a:solidFill>
                  <a:srgbClr val="00B050"/>
                </a:solidFill>
              </a:rPr>
              <a:t>T</a:t>
            </a:r>
            <a:r>
              <a:rPr lang="hy-AM" sz="3600" dirty="0" smtClean="0">
                <a:solidFill>
                  <a:srgbClr val="00B050"/>
                </a:solidFill>
              </a:rPr>
              <a:t>he efficiency?</a:t>
            </a:r>
            <a:r>
              <a:rPr lang="hy-AM" sz="3600" dirty="0" smtClean="0">
                <a:solidFill>
                  <a:schemeClr val="tx2">
                    <a:lumMod val="50000"/>
                  </a:schemeClr>
                </a:solidFill>
              </a:rPr>
              <a:t/>
            </a:r>
            <a:br>
              <a:rPr lang="hy-AM" sz="3600" dirty="0" smtClean="0">
                <a:solidFill>
                  <a:schemeClr val="tx2">
                    <a:lumMod val="50000"/>
                  </a:schemeClr>
                </a:solidFill>
              </a:rPr>
            </a:br>
            <a:endParaRPr lang="en-US" sz="3600" dirty="0" smtClean="0">
              <a:solidFill>
                <a:schemeClr val="tx2">
                  <a:lumMod val="50000"/>
                </a:schemeClr>
              </a:solidFill>
            </a:endParaRPr>
          </a:p>
          <a:p>
            <a:endParaRPr lang="en-US" sz="1200" dirty="0"/>
          </a:p>
        </p:txBody>
      </p:sp>
      <p:sp>
        <p:nvSpPr>
          <p:cNvPr id="7" name="Title 1"/>
          <p:cNvSpPr>
            <a:spLocks noGrp="1"/>
          </p:cNvSpPr>
          <p:nvPr>
            <p:ph type="title"/>
          </p:nvPr>
        </p:nvSpPr>
        <p:spPr>
          <a:xfrm>
            <a:off x="457200" y="0"/>
            <a:ext cx="8229600" cy="1143000"/>
          </a:xfrm>
        </p:spPr>
        <p:txBody>
          <a:bodyPr>
            <a:normAutofit/>
          </a:bodyPr>
          <a:lstStyle/>
          <a:p>
            <a:r>
              <a:rPr lang="en-US" dirty="0" smtClean="0"/>
              <a:t>Questions</a:t>
            </a:r>
            <a:endParaRPr lang="en-US" sz="3600" dirty="0"/>
          </a:p>
        </p:txBody>
      </p:sp>
    </p:spTree>
    <p:extLst>
      <p:ext uri="{BB962C8B-B14F-4D97-AF65-F5344CB8AC3E}">
        <p14:creationId xmlns="" xmlns:p14="http://schemas.microsoft.com/office/powerpoint/2010/main" val="1613782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normAutofit/>
          </a:bodyPr>
          <a:lstStyle/>
          <a:p>
            <a:r>
              <a:rPr lang="hy-AM" dirty="0" smtClean="0">
                <a:solidFill>
                  <a:srgbClr val="FF0066"/>
                </a:solidFill>
              </a:rPr>
              <a:t>A load of 40 N is raised 0.5 m by a pulley system when the effort of 10 N moves 2.5 m.  What is the efficiency?  (Remember that efficiency is usually a percentage)</a:t>
            </a:r>
            <a:br>
              <a:rPr lang="hy-AM" dirty="0" smtClean="0">
                <a:solidFill>
                  <a:srgbClr val="FF0066"/>
                </a:solidFill>
              </a:rPr>
            </a:br>
            <a:endParaRPr lang="en-US" dirty="0" smtClean="0">
              <a:solidFill>
                <a:srgbClr val="FF0066"/>
              </a:solidFill>
            </a:endParaRPr>
          </a:p>
        </p:txBody>
      </p:sp>
      <p:sp>
        <p:nvSpPr>
          <p:cNvPr id="7" name="Title 1"/>
          <p:cNvSpPr>
            <a:spLocks noGrp="1"/>
          </p:cNvSpPr>
          <p:nvPr>
            <p:ph type="title"/>
          </p:nvPr>
        </p:nvSpPr>
        <p:spPr>
          <a:xfrm>
            <a:off x="457200" y="0"/>
            <a:ext cx="8229600" cy="1143000"/>
          </a:xfrm>
        </p:spPr>
        <p:txBody>
          <a:bodyPr>
            <a:normAutofit/>
          </a:bodyPr>
          <a:lstStyle/>
          <a:p>
            <a:r>
              <a:rPr lang="en-US" dirty="0" smtClean="0"/>
              <a:t>Questions</a:t>
            </a:r>
            <a:endParaRPr lang="en-US" sz="3600" dirty="0"/>
          </a:p>
        </p:txBody>
      </p:sp>
    </p:spTree>
    <p:extLst>
      <p:ext uri="{BB962C8B-B14F-4D97-AF65-F5344CB8AC3E}">
        <p14:creationId xmlns="" xmlns:p14="http://schemas.microsoft.com/office/powerpoint/2010/main" val="16137827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normAutofit/>
          </a:bodyPr>
          <a:lstStyle/>
          <a:p>
            <a:r>
              <a:rPr lang="hy-AM" sz="3600" dirty="0" smtClean="0">
                <a:solidFill>
                  <a:srgbClr val="7030A0"/>
                </a:solidFill>
              </a:rPr>
              <a:t>Is a bicycle a ‘distance – multiplier’ or a ‘force-multiplier’?  Explain your answer. </a:t>
            </a:r>
            <a:r>
              <a:rPr lang="hy-AM" sz="2000" dirty="0" smtClean="0">
                <a:solidFill>
                  <a:srgbClr val="7030A0"/>
                </a:solidFill>
              </a:rPr>
              <a:t/>
            </a:r>
            <a:br>
              <a:rPr lang="hy-AM" sz="2000" dirty="0" smtClean="0">
                <a:solidFill>
                  <a:srgbClr val="7030A0"/>
                </a:solidFill>
              </a:rPr>
            </a:br>
            <a:endParaRPr lang="hy-AM" sz="2000" dirty="0" smtClean="0">
              <a:solidFill>
                <a:srgbClr val="7030A0"/>
              </a:solidFill>
            </a:endParaRPr>
          </a:p>
          <a:p>
            <a:endParaRPr lang="en-US" sz="1200" dirty="0"/>
          </a:p>
        </p:txBody>
      </p:sp>
      <p:sp>
        <p:nvSpPr>
          <p:cNvPr id="7" name="Title 1"/>
          <p:cNvSpPr>
            <a:spLocks noGrp="1"/>
          </p:cNvSpPr>
          <p:nvPr>
            <p:ph type="title"/>
          </p:nvPr>
        </p:nvSpPr>
        <p:spPr>
          <a:xfrm>
            <a:off x="457200" y="0"/>
            <a:ext cx="8229600" cy="1143000"/>
          </a:xfrm>
        </p:spPr>
        <p:txBody>
          <a:bodyPr>
            <a:normAutofit/>
          </a:bodyPr>
          <a:lstStyle/>
          <a:p>
            <a:r>
              <a:rPr lang="en-US" dirty="0" smtClean="0"/>
              <a:t>Questions</a:t>
            </a:r>
            <a:endParaRPr lang="en-US" sz="3600" dirty="0"/>
          </a:p>
        </p:txBody>
      </p:sp>
    </p:spTree>
    <p:extLst>
      <p:ext uri="{BB962C8B-B14F-4D97-AF65-F5344CB8AC3E}">
        <p14:creationId xmlns="" xmlns:p14="http://schemas.microsoft.com/office/powerpoint/2010/main" val="1613782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Moments</a:t>
            </a:r>
            <a:endParaRPr lang="en-US" dirty="0"/>
          </a:p>
        </p:txBody>
      </p:sp>
      <p:sp>
        <p:nvSpPr>
          <p:cNvPr id="3" name="Content Placeholder 2"/>
          <p:cNvSpPr>
            <a:spLocks noGrp="1"/>
          </p:cNvSpPr>
          <p:nvPr>
            <p:ph idx="1"/>
          </p:nvPr>
        </p:nvSpPr>
        <p:spPr>
          <a:xfrm>
            <a:off x="228600" y="1600200"/>
            <a:ext cx="8686800" cy="4525963"/>
          </a:xfrm>
        </p:spPr>
        <p:txBody>
          <a:bodyPr>
            <a:normAutofit/>
          </a:bodyPr>
          <a:lstStyle/>
          <a:p>
            <a:r>
              <a:rPr lang="en-US" sz="2800" b="1" dirty="0" smtClean="0">
                <a:solidFill>
                  <a:srgbClr val="00B050"/>
                </a:solidFill>
              </a:rPr>
              <a:t>Turning moment (Nm) = Force (N) × Distance (m)</a:t>
            </a:r>
          </a:p>
          <a:p>
            <a:endParaRPr lang="en-US" dirty="0" smtClean="0"/>
          </a:p>
          <a:p>
            <a:r>
              <a:rPr lang="hy-AM" dirty="0" smtClean="0"/>
              <a:t>The unit of moment of a force is the </a:t>
            </a:r>
            <a:r>
              <a:rPr lang="hy-AM" b="1" dirty="0" smtClean="0">
                <a:solidFill>
                  <a:srgbClr val="FF0066"/>
                </a:solidFill>
              </a:rPr>
              <a:t>newton metre</a:t>
            </a:r>
            <a:r>
              <a:rPr lang="hy-AM" dirty="0" smtClean="0"/>
              <a:t> (Nm).  </a:t>
            </a:r>
            <a:r>
              <a:rPr lang="en-US" dirty="0" smtClean="0"/>
              <a:t/>
            </a:r>
            <a:br>
              <a:rPr lang="en-US" dirty="0" smtClean="0"/>
            </a:br>
            <a:r>
              <a:rPr lang="en-US" dirty="0" smtClean="0"/>
              <a:t/>
            </a:r>
            <a:br>
              <a:rPr lang="en-US" dirty="0" smtClean="0"/>
            </a:br>
            <a:r>
              <a:rPr lang="hy-AM" dirty="0" smtClean="0"/>
              <a:t>It is </a:t>
            </a:r>
            <a:r>
              <a:rPr lang="en-US" b="1" dirty="0" smtClean="0">
                <a:solidFill>
                  <a:srgbClr val="7030A0"/>
                </a:solidFill>
              </a:rPr>
              <a:t>NOT</a:t>
            </a:r>
            <a:r>
              <a:rPr lang="hy-AM" dirty="0" smtClean="0"/>
              <a:t> equivalent to a joule because the distance measured is perpendicular to the force and </a:t>
            </a:r>
            <a:r>
              <a:rPr lang="hy-AM" b="1" dirty="0" smtClean="0"/>
              <a:t>not</a:t>
            </a:r>
            <a:r>
              <a:rPr lang="hy-AM" dirty="0" smtClean="0"/>
              <a:t> in the direction of the force.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382000" cy="5638800"/>
          </a:xfrm>
        </p:spPr>
        <p:txBody>
          <a:bodyPr>
            <a:normAutofit/>
          </a:bodyPr>
          <a:lstStyle/>
          <a:p>
            <a:r>
              <a:rPr lang="hy-AM" sz="4000" b="1" dirty="0" smtClean="0">
                <a:solidFill>
                  <a:srgbClr val="00B050"/>
                </a:solidFill>
              </a:rPr>
              <a:t>Why is the handle on</a:t>
            </a:r>
            <a:r>
              <a:rPr lang="en-US" sz="4000" b="1" dirty="0" smtClean="0">
                <a:solidFill>
                  <a:srgbClr val="00B050"/>
                </a:solidFill>
              </a:rPr>
              <a:t/>
            </a:r>
            <a:br>
              <a:rPr lang="en-US" sz="4000" b="1" dirty="0" smtClean="0">
                <a:solidFill>
                  <a:srgbClr val="00B050"/>
                </a:solidFill>
              </a:rPr>
            </a:br>
            <a:r>
              <a:rPr lang="hy-AM" sz="4000" b="1" dirty="0" smtClean="0">
                <a:solidFill>
                  <a:srgbClr val="00B050"/>
                </a:solidFill>
              </a:rPr>
              <a:t>a door at the outside</a:t>
            </a:r>
            <a:r>
              <a:rPr lang="en-US" sz="4000" b="1" dirty="0" smtClean="0">
                <a:solidFill>
                  <a:srgbClr val="00B050"/>
                </a:solidFill>
              </a:rPr>
              <a:t/>
            </a:r>
            <a:br>
              <a:rPr lang="en-US" sz="4000" b="1" dirty="0" smtClean="0">
                <a:solidFill>
                  <a:srgbClr val="00B050"/>
                </a:solidFill>
              </a:rPr>
            </a:br>
            <a:r>
              <a:rPr lang="hy-AM" sz="4000" b="1" dirty="0" smtClean="0">
                <a:solidFill>
                  <a:srgbClr val="00B050"/>
                </a:solidFill>
              </a:rPr>
              <a:t>edge?</a:t>
            </a:r>
            <a:r>
              <a:rPr lang="hy-AM" sz="4000" b="1" dirty="0" smtClean="0"/>
              <a:t/>
            </a:r>
            <a:br>
              <a:rPr lang="hy-AM" sz="4000" b="1" dirty="0" smtClean="0"/>
            </a:br>
            <a:endParaRPr lang="en-US" sz="4000" b="1" dirty="0" smtClean="0"/>
          </a:p>
          <a:p>
            <a:r>
              <a:rPr lang="hy-AM" sz="4000" b="1" dirty="0" smtClean="0">
                <a:solidFill>
                  <a:srgbClr val="FF0066"/>
                </a:solidFill>
              </a:rPr>
              <a:t>Why doesn’t it make </a:t>
            </a:r>
            <a:r>
              <a:rPr lang="en-US" sz="4000" b="1" dirty="0" smtClean="0">
                <a:solidFill>
                  <a:srgbClr val="FF0066"/>
                </a:solidFill>
              </a:rPr>
              <a:t/>
            </a:r>
            <a:br>
              <a:rPr lang="en-US" sz="4000" b="1" dirty="0" smtClean="0">
                <a:solidFill>
                  <a:srgbClr val="FF0066"/>
                </a:solidFill>
              </a:rPr>
            </a:br>
            <a:r>
              <a:rPr lang="hy-AM" sz="4000" b="1" dirty="0" smtClean="0">
                <a:solidFill>
                  <a:srgbClr val="FF0066"/>
                </a:solidFill>
              </a:rPr>
              <a:t>sense to put the door</a:t>
            </a:r>
            <a:r>
              <a:rPr lang="en-US" sz="4000" b="1" dirty="0" smtClean="0">
                <a:solidFill>
                  <a:srgbClr val="FF0066"/>
                </a:solidFill>
              </a:rPr>
              <a:t/>
            </a:r>
            <a:br>
              <a:rPr lang="en-US" sz="4000" b="1" dirty="0" smtClean="0">
                <a:solidFill>
                  <a:srgbClr val="FF0066"/>
                </a:solidFill>
              </a:rPr>
            </a:br>
            <a:r>
              <a:rPr lang="hy-AM" sz="4000" b="1" dirty="0" smtClean="0">
                <a:solidFill>
                  <a:srgbClr val="FF0066"/>
                </a:solidFill>
              </a:rPr>
              <a:t>handle in the centre</a:t>
            </a:r>
            <a:r>
              <a:rPr lang="en-US" sz="4000" b="1" dirty="0" smtClean="0">
                <a:solidFill>
                  <a:srgbClr val="FF0066"/>
                </a:solidFill>
              </a:rPr>
              <a:t/>
            </a:r>
            <a:br>
              <a:rPr lang="en-US" sz="4000" b="1" dirty="0" smtClean="0">
                <a:solidFill>
                  <a:srgbClr val="FF0066"/>
                </a:solidFill>
              </a:rPr>
            </a:br>
            <a:r>
              <a:rPr lang="hy-AM" sz="4000" b="1" dirty="0" smtClean="0">
                <a:solidFill>
                  <a:srgbClr val="FF0066"/>
                </a:solidFill>
              </a:rPr>
              <a:t>of </a:t>
            </a:r>
            <a:r>
              <a:rPr lang="en-US" sz="4000" b="1" dirty="0" smtClean="0">
                <a:solidFill>
                  <a:srgbClr val="FF0066"/>
                </a:solidFill>
              </a:rPr>
              <a:t>the </a:t>
            </a:r>
            <a:r>
              <a:rPr lang="hy-AM" sz="4000" b="1" dirty="0" smtClean="0">
                <a:solidFill>
                  <a:srgbClr val="FF0066"/>
                </a:solidFill>
              </a:rPr>
              <a:t>door?</a:t>
            </a:r>
            <a:endParaRPr lang="hy-AM" sz="1200" dirty="0" smtClean="0">
              <a:solidFill>
                <a:srgbClr val="FF0066"/>
              </a:solidFill>
            </a:endParaRPr>
          </a:p>
        </p:txBody>
      </p:sp>
      <p:sp>
        <p:nvSpPr>
          <p:cNvPr id="40" name="Title 1"/>
          <p:cNvSpPr>
            <a:spLocks noGrp="1"/>
          </p:cNvSpPr>
          <p:nvPr>
            <p:ph type="title"/>
          </p:nvPr>
        </p:nvSpPr>
        <p:spPr>
          <a:xfrm>
            <a:off x="457200" y="152400"/>
            <a:ext cx="8229600" cy="1143000"/>
          </a:xfrm>
        </p:spPr>
        <p:txBody>
          <a:bodyPr/>
          <a:lstStyle/>
          <a:p>
            <a:r>
              <a:rPr lang="en-US" dirty="0" smtClean="0"/>
              <a:t>Calculating Moments</a:t>
            </a:r>
            <a:endParaRPr lang="en-US" dirty="0"/>
          </a:p>
        </p:txBody>
      </p:sp>
      <p:pic>
        <p:nvPicPr>
          <p:cNvPr id="26626" name="Picture 2" descr="Image result for door"/>
          <p:cNvPicPr>
            <a:picLocks noChangeAspect="1" noChangeArrowheads="1"/>
          </p:cNvPicPr>
          <p:nvPr/>
        </p:nvPicPr>
        <p:blipFill>
          <a:blip r:embed="rId2" cstate="print"/>
          <a:srcRect l="18919" r="20270"/>
          <a:stretch>
            <a:fillRect/>
          </a:stretch>
        </p:blipFill>
        <p:spPr bwMode="auto">
          <a:xfrm>
            <a:off x="5638800" y="1219200"/>
            <a:ext cx="3429000" cy="5638800"/>
          </a:xfrm>
          <a:prstGeom prst="rect">
            <a:avLst/>
          </a:prstGeom>
          <a:noFill/>
        </p:spPr>
      </p:pic>
    </p:spTree>
    <p:extLst>
      <p:ext uri="{BB962C8B-B14F-4D97-AF65-F5344CB8AC3E}">
        <p14:creationId xmlns="" xmlns:p14="http://schemas.microsoft.com/office/powerpoint/2010/main" val="27197608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normAutofit/>
          </a:bodyPr>
          <a:lstStyle/>
          <a:p>
            <a:pPr>
              <a:buNone/>
            </a:pPr>
            <a:r>
              <a:rPr lang="en-US" sz="1200" b="1" dirty="0" smtClean="0">
                <a:solidFill>
                  <a:schemeClr val="tx2">
                    <a:lumMod val="50000"/>
                  </a:schemeClr>
                </a:solidFill>
              </a:rPr>
              <a:t>	</a:t>
            </a:r>
            <a:br>
              <a:rPr lang="en-US" sz="1200" b="1" dirty="0" smtClean="0">
                <a:solidFill>
                  <a:schemeClr val="tx2">
                    <a:lumMod val="50000"/>
                  </a:schemeClr>
                </a:solidFill>
              </a:rPr>
            </a:br>
            <a:r>
              <a:rPr lang="en-US" sz="1200" b="1" dirty="0" smtClean="0">
                <a:solidFill>
                  <a:schemeClr val="tx2">
                    <a:lumMod val="50000"/>
                  </a:schemeClr>
                </a:solidFill>
              </a:rPr>
              <a:t/>
            </a:r>
            <a:br>
              <a:rPr lang="en-US" sz="1200" b="1" dirty="0" smtClean="0">
                <a:solidFill>
                  <a:schemeClr val="tx2">
                    <a:lumMod val="50000"/>
                  </a:schemeClr>
                </a:solidFill>
              </a:rPr>
            </a:br>
            <a:r>
              <a:rPr lang="en-US" sz="1200" b="1" dirty="0" smtClean="0">
                <a:solidFill>
                  <a:schemeClr val="tx2">
                    <a:lumMod val="50000"/>
                  </a:schemeClr>
                </a:solidFill>
              </a:rPr>
              <a:t/>
            </a:r>
            <a:br>
              <a:rPr lang="en-US" sz="1200" b="1" dirty="0" smtClean="0">
                <a:solidFill>
                  <a:schemeClr val="tx2">
                    <a:lumMod val="50000"/>
                  </a:schemeClr>
                </a:solidFill>
              </a:rPr>
            </a:br>
            <a:r>
              <a:rPr lang="en-US" sz="1200" b="1" dirty="0" smtClean="0">
                <a:solidFill>
                  <a:schemeClr val="tx2">
                    <a:lumMod val="50000"/>
                  </a:schemeClr>
                </a:solidFill>
              </a:rPr>
              <a:t>    </a:t>
            </a:r>
            <a:r>
              <a:rPr lang="hy-AM" sz="3600" b="1" dirty="0" smtClean="0">
                <a:solidFill>
                  <a:schemeClr val="tx2">
                    <a:lumMod val="50000"/>
                  </a:schemeClr>
                </a:solidFill>
              </a:rPr>
              <a:t>Scenario A	</a:t>
            </a:r>
            <a:r>
              <a:rPr lang="en-US" sz="3600" b="1" dirty="0" smtClean="0">
                <a:solidFill>
                  <a:schemeClr val="tx2">
                    <a:lumMod val="50000"/>
                  </a:schemeClr>
                </a:solidFill>
              </a:rPr>
              <a:t>     	</a:t>
            </a:r>
            <a:r>
              <a:rPr lang="hy-AM" sz="3600" b="1" dirty="0" smtClean="0">
                <a:solidFill>
                  <a:schemeClr val="tx2">
                    <a:lumMod val="50000"/>
                  </a:schemeClr>
                </a:solidFill>
              </a:rPr>
              <a:t>		Scenario B</a:t>
            </a:r>
            <a:br>
              <a:rPr lang="hy-AM" sz="3600" b="1" dirty="0" smtClean="0">
                <a:solidFill>
                  <a:schemeClr val="tx2">
                    <a:lumMod val="50000"/>
                  </a:schemeClr>
                </a:solidFill>
              </a:rPr>
            </a:br>
            <a:r>
              <a:rPr lang="hy-AM" sz="1600" b="1" dirty="0" smtClean="0">
                <a:solidFill>
                  <a:schemeClr val="tx2">
                    <a:lumMod val="50000"/>
                  </a:schemeClr>
                </a:solidFill>
              </a:rPr>
              <a:t/>
            </a:r>
            <a:br>
              <a:rPr lang="hy-AM" sz="1600" b="1" dirty="0" smtClean="0">
                <a:solidFill>
                  <a:schemeClr val="tx2">
                    <a:lumMod val="50000"/>
                  </a:schemeClr>
                </a:solidFill>
              </a:rPr>
            </a:br>
            <a:endParaRPr lang="hy-AM" sz="1600" b="1" dirty="0" smtClean="0">
              <a:solidFill>
                <a:schemeClr val="tx2">
                  <a:lumMod val="50000"/>
                </a:schemeClr>
              </a:solidFill>
            </a:endParaRPr>
          </a:p>
          <a:p>
            <a:pPr>
              <a:buNone/>
            </a:pPr>
            <a:r>
              <a:rPr lang="hy-AM" sz="1200" b="1" dirty="0" smtClean="0">
                <a:solidFill>
                  <a:schemeClr val="tx2">
                    <a:lumMod val="50000"/>
                  </a:schemeClr>
                </a:solidFill>
              </a:rPr>
              <a:t>	</a:t>
            </a:r>
            <a:endParaRPr lang="en-US" sz="1200" b="1" dirty="0" smtClean="0">
              <a:solidFill>
                <a:schemeClr val="tx2">
                  <a:lumMod val="50000"/>
                </a:schemeClr>
              </a:solidFill>
            </a:endParaRPr>
          </a:p>
          <a:p>
            <a:pPr>
              <a:buNone/>
            </a:pPr>
            <a:endParaRPr lang="en-US" sz="1200" b="1" dirty="0" smtClean="0">
              <a:solidFill>
                <a:schemeClr val="tx2">
                  <a:lumMod val="50000"/>
                </a:schemeClr>
              </a:solidFill>
            </a:endParaRPr>
          </a:p>
          <a:p>
            <a:pPr>
              <a:buNone/>
            </a:pPr>
            <a:endParaRPr lang="en-US" sz="1200" b="1" dirty="0" smtClean="0">
              <a:solidFill>
                <a:schemeClr val="tx2">
                  <a:lumMod val="50000"/>
                </a:schemeClr>
              </a:solidFill>
            </a:endParaRPr>
          </a:p>
          <a:p>
            <a:pPr>
              <a:buNone/>
            </a:pPr>
            <a:endParaRPr lang="en-US" sz="1200" b="1" dirty="0" smtClean="0">
              <a:solidFill>
                <a:schemeClr val="tx2">
                  <a:lumMod val="50000"/>
                </a:schemeClr>
              </a:solidFill>
            </a:endParaRPr>
          </a:p>
          <a:p>
            <a:pPr>
              <a:buNone/>
            </a:pPr>
            <a:endParaRPr lang="en-US" sz="1200" b="1" dirty="0" smtClean="0">
              <a:solidFill>
                <a:schemeClr val="tx2">
                  <a:lumMod val="50000"/>
                </a:schemeClr>
              </a:solidFill>
            </a:endParaRPr>
          </a:p>
          <a:p>
            <a:pPr>
              <a:buNone/>
            </a:pPr>
            <a:endParaRPr lang="en-US" sz="1200" b="1" dirty="0" smtClean="0">
              <a:solidFill>
                <a:schemeClr val="tx2">
                  <a:lumMod val="50000"/>
                </a:schemeClr>
              </a:solidFill>
            </a:endParaRPr>
          </a:p>
          <a:p>
            <a:pPr>
              <a:buNone/>
            </a:pPr>
            <a:r>
              <a:rPr lang="en-US" sz="1400" b="1" dirty="0" smtClean="0">
                <a:solidFill>
                  <a:srgbClr val="FF0066"/>
                </a:solidFill>
              </a:rPr>
              <a:t>W</a:t>
            </a:r>
            <a:r>
              <a:rPr lang="hy-AM" sz="1400" b="1" dirty="0" smtClean="0">
                <a:solidFill>
                  <a:srgbClr val="FF0066"/>
                </a:solidFill>
              </a:rPr>
              <a:t>hat is the moment of force on the gate in scenario A?</a:t>
            </a:r>
            <a:r>
              <a:rPr lang="hy-AM" sz="1400" b="1" dirty="0" smtClean="0"/>
              <a:t>               </a:t>
            </a:r>
            <a:r>
              <a:rPr lang="hy-AM" sz="1400" b="1" dirty="0" smtClean="0">
                <a:solidFill>
                  <a:srgbClr val="00B050"/>
                </a:solidFill>
              </a:rPr>
              <a:t>What is the moment of force on the gate in scenario B?</a:t>
            </a:r>
          </a:p>
          <a:p>
            <a:pPr>
              <a:buNone/>
            </a:pPr>
            <a:endParaRPr lang="hy-AM" sz="1200" b="1" dirty="0" smtClean="0">
              <a:solidFill>
                <a:schemeClr val="tx2">
                  <a:lumMod val="50000"/>
                </a:schemeClr>
              </a:solidFill>
            </a:endParaRPr>
          </a:p>
          <a:p>
            <a:pPr>
              <a:buNone/>
            </a:pPr>
            <a:r>
              <a:rPr lang="hy-AM" sz="1200" dirty="0" smtClean="0"/>
              <a:t/>
            </a:r>
            <a:br>
              <a:rPr lang="hy-AM" sz="1200" dirty="0" smtClean="0"/>
            </a:br>
            <a:r>
              <a:rPr lang="hy-AM" sz="1200" dirty="0" smtClean="0"/>
              <a:t>			</a:t>
            </a:r>
          </a:p>
        </p:txBody>
      </p:sp>
      <p:cxnSp>
        <p:nvCxnSpPr>
          <p:cNvPr id="5" name="Straight Connector 4"/>
          <p:cNvCxnSpPr/>
          <p:nvPr/>
        </p:nvCxnSpPr>
        <p:spPr>
          <a:xfrm>
            <a:off x="381000" y="3048000"/>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34000" y="3124200"/>
            <a:ext cx="2209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81000" y="28194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667000" y="28194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81000" y="3048000"/>
            <a:ext cx="0" cy="457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553200" y="3124200"/>
            <a:ext cx="0" cy="609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34000" y="31242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543800" y="3124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381000" y="2895600"/>
            <a:ext cx="914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905000" y="2895600"/>
            <a:ext cx="76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6248400" y="3276600"/>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6553200" y="3276600"/>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7239000" y="3276600"/>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43" idx="1"/>
          </p:cNvCxnSpPr>
          <p:nvPr/>
        </p:nvCxnSpPr>
        <p:spPr>
          <a:xfrm flipH="1">
            <a:off x="5334000" y="3262700"/>
            <a:ext cx="304800" cy="13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371600" y="2743200"/>
            <a:ext cx="421910" cy="276999"/>
          </a:xfrm>
          <a:prstGeom prst="rect">
            <a:avLst/>
          </a:prstGeom>
          <a:noFill/>
        </p:spPr>
        <p:txBody>
          <a:bodyPr wrap="none" rtlCol="0">
            <a:spAutoFit/>
          </a:bodyPr>
          <a:lstStyle/>
          <a:p>
            <a:r>
              <a:rPr lang="hy-AM" sz="1200" dirty="0" smtClean="0"/>
              <a:t>3 m</a:t>
            </a:r>
            <a:endParaRPr lang="en-US" sz="1200" dirty="0"/>
          </a:p>
        </p:txBody>
      </p:sp>
      <p:sp>
        <p:nvSpPr>
          <p:cNvPr id="43" name="TextBox 42"/>
          <p:cNvSpPr txBox="1"/>
          <p:nvPr/>
        </p:nvSpPr>
        <p:spPr>
          <a:xfrm>
            <a:off x="5638800" y="3124200"/>
            <a:ext cx="538930" cy="276999"/>
          </a:xfrm>
          <a:prstGeom prst="rect">
            <a:avLst/>
          </a:prstGeom>
          <a:noFill/>
        </p:spPr>
        <p:txBody>
          <a:bodyPr wrap="none" rtlCol="0">
            <a:spAutoFit/>
          </a:bodyPr>
          <a:lstStyle/>
          <a:p>
            <a:r>
              <a:rPr lang="hy-AM" sz="1200" dirty="0" smtClean="0"/>
              <a:t>1.5 m</a:t>
            </a:r>
            <a:endParaRPr lang="en-US" sz="1200" dirty="0"/>
          </a:p>
        </p:txBody>
      </p:sp>
      <p:sp>
        <p:nvSpPr>
          <p:cNvPr id="44" name="TextBox 43"/>
          <p:cNvSpPr txBox="1"/>
          <p:nvPr/>
        </p:nvSpPr>
        <p:spPr>
          <a:xfrm>
            <a:off x="6858000" y="3124200"/>
            <a:ext cx="538930" cy="276999"/>
          </a:xfrm>
          <a:prstGeom prst="rect">
            <a:avLst/>
          </a:prstGeom>
          <a:noFill/>
        </p:spPr>
        <p:txBody>
          <a:bodyPr wrap="none" rtlCol="0">
            <a:spAutoFit/>
          </a:bodyPr>
          <a:lstStyle/>
          <a:p>
            <a:r>
              <a:rPr lang="hy-AM" sz="1200" dirty="0" smtClean="0"/>
              <a:t>1.5 m</a:t>
            </a:r>
            <a:endParaRPr lang="en-US" sz="1200" dirty="0"/>
          </a:p>
        </p:txBody>
      </p:sp>
      <p:sp>
        <p:nvSpPr>
          <p:cNvPr id="45" name="TextBox 44"/>
          <p:cNvSpPr txBox="1"/>
          <p:nvPr/>
        </p:nvSpPr>
        <p:spPr>
          <a:xfrm>
            <a:off x="152400" y="3581400"/>
            <a:ext cx="615874" cy="276999"/>
          </a:xfrm>
          <a:prstGeom prst="rect">
            <a:avLst/>
          </a:prstGeom>
          <a:noFill/>
        </p:spPr>
        <p:txBody>
          <a:bodyPr wrap="none" rtlCol="0">
            <a:spAutoFit/>
          </a:bodyPr>
          <a:lstStyle/>
          <a:p>
            <a:r>
              <a:rPr lang="hy-AM" sz="1200" dirty="0" smtClean="0"/>
              <a:t>F = 5 N</a:t>
            </a:r>
            <a:endParaRPr lang="en-US" sz="1200" dirty="0"/>
          </a:p>
        </p:txBody>
      </p:sp>
      <p:sp>
        <p:nvSpPr>
          <p:cNvPr id="46" name="TextBox 45"/>
          <p:cNvSpPr txBox="1"/>
          <p:nvPr/>
        </p:nvSpPr>
        <p:spPr>
          <a:xfrm>
            <a:off x="6318326" y="3733800"/>
            <a:ext cx="615874" cy="276999"/>
          </a:xfrm>
          <a:prstGeom prst="rect">
            <a:avLst/>
          </a:prstGeom>
          <a:noFill/>
        </p:spPr>
        <p:txBody>
          <a:bodyPr wrap="none" rtlCol="0">
            <a:spAutoFit/>
          </a:bodyPr>
          <a:lstStyle/>
          <a:p>
            <a:r>
              <a:rPr lang="hy-AM" sz="1200" dirty="0" smtClean="0"/>
              <a:t>F = 5 N</a:t>
            </a:r>
            <a:endParaRPr lang="en-US" sz="1200" dirty="0"/>
          </a:p>
        </p:txBody>
      </p:sp>
      <p:cxnSp>
        <p:nvCxnSpPr>
          <p:cNvPr id="53" name="Straight Arrow Connector 52"/>
          <p:cNvCxnSpPr/>
          <p:nvPr/>
        </p:nvCxnSpPr>
        <p:spPr>
          <a:xfrm flipH="1" flipV="1">
            <a:off x="2667000" y="3048000"/>
            <a:ext cx="381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7543800" y="2743200"/>
            <a:ext cx="381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2977013" y="3380601"/>
            <a:ext cx="1213987" cy="276999"/>
          </a:xfrm>
          <a:prstGeom prst="rect">
            <a:avLst/>
          </a:prstGeom>
          <a:noFill/>
        </p:spPr>
        <p:txBody>
          <a:bodyPr wrap="none" rtlCol="0">
            <a:spAutoFit/>
          </a:bodyPr>
          <a:lstStyle/>
          <a:p>
            <a:r>
              <a:rPr lang="hy-AM" sz="1200" dirty="0" smtClean="0"/>
              <a:t>Fulcrum or Pivot</a:t>
            </a:r>
            <a:endParaRPr lang="en-US" sz="1200" dirty="0"/>
          </a:p>
        </p:txBody>
      </p:sp>
      <p:sp>
        <p:nvSpPr>
          <p:cNvPr id="57" name="TextBox 56"/>
          <p:cNvSpPr txBox="1"/>
          <p:nvPr/>
        </p:nvSpPr>
        <p:spPr>
          <a:xfrm>
            <a:off x="7853813" y="2542401"/>
            <a:ext cx="1213987" cy="276999"/>
          </a:xfrm>
          <a:prstGeom prst="rect">
            <a:avLst/>
          </a:prstGeom>
          <a:noFill/>
        </p:spPr>
        <p:txBody>
          <a:bodyPr wrap="none" rtlCol="0">
            <a:spAutoFit/>
          </a:bodyPr>
          <a:lstStyle/>
          <a:p>
            <a:r>
              <a:rPr lang="hy-AM" sz="1200" dirty="0" smtClean="0"/>
              <a:t>Fulcrum or Pivot</a:t>
            </a:r>
            <a:endParaRPr lang="en-US" sz="1200" dirty="0"/>
          </a:p>
        </p:txBody>
      </p:sp>
      <p:sp>
        <p:nvSpPr>
          <p:cNvPr id="40" name="Title 1"/>
          <p:cNvSpPr>
            <a:spLocks noGrp="1"/>
          </p:cNvSpPr>
          <p:nvPr>
            <p:ph type="title"/>
          </p:nvPr>
        </p:nvSpPr>
        <p:spPr>
          <a:xfrm>
            <a:off x="457200" y="152400"/>
            <a:ext cx="8229600" cy="1143000"/>
          </a:xfrm>
        </p:spPr>
        <p:txBody>
          <a:bodyPr/>
          <a:lstStyle/>
          <a:p>
            <a:r>
              <a:rPr lang="en-US" dirty="0" smtClean="0"/>
              <a:t>Calculating Moments</a:t>
            </a:r>
            <a:endParaRPr lang="en-US" dirty="0"/>
          </a:p>
        </p:txBody>
      </p:sp>
    </p:spTree>
    <p:extLst>
      <p:ext uri="{BB962C8B-B14F-4D97-AF65-F5344CB8AC3E}">
        <p14:creationId xmlns="" xmlns:p14="http://schemas.microsoft.com/office/powerpoint/2010/main" val="27197608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19020</TotalTime>
  <Words>1342</Words>
  <Application>Microsoft Office PowerPoint</Application>
  <PresentationFormat>On-screen Show (4:3)</PresentationFormat>
  <Paragraphs>333</Paragraphs>
  <Slides>67</Slides>
  <Notes>11</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Office Theme</vt:lpstr>
      <vt:lpstr>Moments and levers</vt:lpstr>
      <vt:lpstr>Levers</vt:lpstr>
      <vt:lpstr>Levers</vt:lpstr>
      <vt:lpstr>Levers</vt:lpstr>
      <vt:lpstr>Slide 5</vt:lpstr>
      <vt:lpstr>The Turning Effect of a Force</vt:lpstr>
      <vt:lpstr>Calculating Moments</vt:lpstr>
      <vt:lpstr>Calculating Moments</vt:lpstr>
      <vt:lpstr>Calculating Moments</vt:lpstr>
      <vt:lpstr>Calculating Moments Clockwise and Anti-Clockwise</vt:lpstr>
      <vt:lpstr>Calculating Moments Moments and Equilibrium</vt:lpstr>
      <vt:lpstr>Slide 12</vt:lpstr>
      <vt:lpstr>Calculating Moments Clockwise and Anti-Clockwise</vt:lpstr>
      <vt:lpstr>Exercises</vt:lpstr>
      <vt:lpstr>Slide 15</vt:lpstr>
      <vt:lpstr>Centres of gravity</vt:lpstr>
      <vt:lpstr>Centre of Gravity</vt:lpstr>
      <vt:lpstr>Centre of Gravity</vt:lpstr>
      <vt:lpstr>Centre of Gravity Of an Irregular Shape Object </vt:lpstr>
      <vt:lpstr>Centre of Gravity</vt:lpstr>
      <vt:lpstr>Centre of Gravity Types of Equilibrium</vt:lpstr>
      <vt:lpstr>Centre of Gravity Types of Equilibrium</vt:lpstr>
      <vt:lpstr>Slide 23</vt:lpstr>
      <vt:lpstr>Work, energy, power</vt:lpstr>
      <vt:lpstr>Energy and Energy Transformations</vt:lpstr>
      <vt:lpstr>Slide 26</vt:lpstr>
      <vt:lpstr>Kinetic &amp; Potential Energy</vt:lpstr>
      <vt:lpstr>Kinetic &amp; Potential Energy</vt:lpstr>
      <vt:lpstr>Kinetic &amp; Potential Energy</vt:lpstr>
      <vt:lpstr>Energy Transformations</vt:lpstr>
      <vt:lpstr>Examples of Energy Inter-conversions</vt:lpstr>
      <vt:lpstr>Examples of Energy Inter-conversions</vt:lpstr>
      <vt:lpstr>Energy Inter-conversions</vt:lpstr>
      <vt:lpstr>Energy Inter-conversions</vt:lpstr>
      <vt:lpstr>Conservation of Energy</vt:lpstr>
      <vt:lpstr>Conservation of Energy</vt:lpstr>
      <vt:lpstr>Sources of Energy</vt:lpstr>
      <vt:lpstr>Work</vt:lpstr>
      <vt:lpstr>Work</vt:lpstr>
      <vt:lpstr>Work</vt:lpstr>
      <vt:lpstr>Work</vt:lpstr>
      <vt:lpstr>Power</vt:lpstr>
      <vt:lpstr>Power</vt:lpstr>
      <vt:lpstr>Efficiency</vt:lpstr>
      <vt:lpstr>Power</vt:lpstr>
      <vt:lpstr>Power</vt:lpstr>
      <vt:lpstr>Horsepower</vt:lpstr>
      <vt:lpstr>Friction</vt:lpstr>
      <vt:lpstr>Friction</vt:lpstr>
      <vt:lpstr>Slide 50</vt:lpstr>
      <vt:lpstr>Slide 51</vt:lpstr>
      <vt:lpstr>Slide 52</vt:lpstr>
      <vt:lpstr>Machines</vt:lpstr>
      <vt:lpstr>Machines</vt:lpstr>
      <vt:lpstr>Levers</vt:lpstr>
      <vt:lpstr>Levers Force Multipliers &amp; Distance Multipliers</vt:lpstr>
      <vt:lpstr>Levers Force Multipliers &amp; Distance Multipliers</vt:lpstr>
      <vt:lpstr>Levers Efficiency of a Machine</vt:lpstr>
      <vt:lpstr>Levers Efficiency of a Machine</vt:lpstr>
      <vt:lpstr>Levers Types of Pulleys</vt:lpstr>
      <vt:lpstr>Levers Single Fixed Pulley</vt:lpstr>
      <vt:lpstr>Levers Single Moving Pulley</vt:lpstr>
      <vt:lpstr>Levers Block and Tackle</vt:lpstr>
      <vt:lpstr>Questions</vt:lpstr>
      <vt:lpstr>Questions</vt:lpstr>
      <vt:lpstr>Questions</vt:lpstr>
      <vt:lpstr>Questions</vt:lpstr>
    </vt:vector>
  </TitlesOfParts>
  <Company>Pink Panta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Pink Panta</dc:creator>
  <cp:lastModifiedBy>Samantha</cp:lastModifiedBy>
  <cp:revision>42</cp:revision>
  <dcterms:created xsi:type="dcterms:W3CDTF">2011-10-02T16:23:48Z</dcterms:created>
  <dcterms:modified xsi:type="dcterms:W3CDTF">2020-02-05T19:30:52Z</dcterms:modified>
</cp:coreProperties>
</file>