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98" r:id="rId6"/>
    <p:sldId id="299" r:id="rId7"/>
    <p:sldId id="300" r:id="rId8"/>
    <p:sldId id="262" r:id="rId9"/>
    <p:sldId id="324" r:id="rId10"/>
    <p:sldId id="263" r:id="rId11"/>
    <p:sldId id="264" r:id="rId12"/>
    <p:sldId id="265" r:id="rId13"/>
    <p:sldId id="322" r:id="rId14"/>
    <p:sldId id="271" r:id="rId15"/>
    <p:sldId id="266" r:id="rId16"/>
    <p:sldId id="267" r:id="rId17"/>
    <p:sldId id="323" r:id="rId18"/>
    <p:sldId id="268" r:id="rId19"/>
    <p:sldId id="269" r:id="rId20"/>
    <p:sldId id="270" r:id="rId21"/>
    <p:sldId id="274" r:id="rId22"/>
    <p:sldId id="275" r:id="rId23"/>
    <p:sldId id="276" r:id="rId24"/>
    <p:sldId id="277" r:id="rId25"/>
    <p:sldId id="281" r:id="rId26"/>
    <p:sldId id="282" r:id="rId27"/>
    <p:sldId id="283" r:id="rId28"/>
    <p:sldId id="284" r:id="rId29"/>
    <p:sldId id="285" r:id="rId30"/>
    <p:sldId id="345" r:id="rId31"/>
    <p:sldId id="289" r:id="rId32"/>
    <p:sldId id="286" r:id="rId33"/>
    <p:sldId id="292" r:id="rId34"/>
    <p:sldId id="344" r:id="rId35"/>
    <p:sldId id="287" r:id="rId36"/>
    <p:sldId id="288" r:id="rId37"/>
    <p:sldId id="290" r:id="rId38"/>
    <p:sldId id="319" r:id="rId39"/>
    <p:sldId id="301" r:id="rId40"/>
    <p:sldId id="320" r:id="rId41"/>
    <p:sldId id="317" r:id="rId42"/>
    <p:sldId id="291" r:id="rId43"/>
    <p:sldId id="295" r:id="rId44"/>
    <p:sldId id="347" r:id="rId45"/>
    <p:sldId id="296" r:id="rId46"/>
    <p:sldId id="341" r:id="rId47"/>
    <p:sldId id="348" r:id="rId48"/>
    <p:sldId id="342" r:id="rId49"/>
    <p:sldId id="349" r:id="rId50"/>
    <p:sldId id="294" r:id="rId51"/>
    <p:sldId id="293" r:id="rId52"/>
    <p:sldId id="350" r:id="rId53"/>
    <p:sldId id="343" r:id="rId54"/>
    <p:sldId id="351" r:id="rId55"/>
    <p:sldId id="346" r:id="rId56"/>
    <p:sldId id="316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18" r:id="rId65"/>
    <p:sldId id="309" r:id="rId66"/>
    <p:sldId id="321" r:id="rId67"/>
    <p:sldId id="310" r:id="rId68"/>
    <p:sldId id="327" r:id="rId69"/>
    <p:sldId id="325" r:id="rId70"/>
    <p:sldId id="311" r:id="rId71"/>
    <p:sldId id="326" r:id="rId72"/>
    <p:sldId id="312" r:id="rId73"/>
    <p:sldId id="330" r:id="rId74"/>
    <p:sldId id="329" r:id="rId75"/>
    <p:sldId id="331" r:id="rId76"/>
    <p:sldId id="333" r:id="rId77"/>
    <p:sldId id="332" r:id="rId78"/>
    <p:sldId id="339" r:id="rId79"/>
    <p:sldId id="336" r:id="rId80"/>
    <p:sldId id="337" r:id="rId81"/>
    <p:sldId id="338" r:id="rId82"/>
    <p:sldId id="334" r:id="rId83"/>
    <p:sldId id="313" r:id="rId84"/>
    <p:sldId id="314" r:id="rId85"/>
    <p:sldId id="352" r:id="rId86"/>
    <p:sldId id="315" r:id="rId87"/>
    <p:sldId id="353" r:id="rId88"/>
    <p:sldId id="340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ECFF"/>
    <a:srgbClr val="FF99FF"/>
    <a:srgbClr val="FF66FF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4DF-55F1-48FC-9474-5A3122AF2128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FD7-03DC-40AC-89C4-516FA9A5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4DF-55F1-48FC-9474-5A3122AF2128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FD7-03DC-40AC-89C4-516FA9A5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4DF-55F1-48FC-9474-5A3122AF2128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FD7-03DC-40AC-89C4-516FA9A5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4DF-55F1-48FC-9474-5A3122AF2128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FD7-03DC-40AC-89C4-516FA9A5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4DF-55F1-48FC-9474-5A3122AF2128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FD7-03DC-40AC-89C4-516FA9A5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4DF-55F1-48FC-9474-5A3122AF2128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FD7-03DC-40AC-89C4-516FA9A5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4DF-55F1-48FC-9474-5A3122AF2128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FD7-03DC-40AC-89C4-516FA9A5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4DF-55F1-48FC-9474-5A3122AF2128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FD7-03DC-40AC-89C4-516FA9A5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4DF-55F1-48FC-9474-5A3122AF2128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FD7-03DC-40AC-89C4-516FA9A5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4DF-55F1-48FC-9474-5A3122AF2128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FD7-03DC-40AC-89C4-516FA9A5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4DF-55F1-48FC-9474-5A3122AF2128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6FD7-03DC-40AC-89C4-516FA9A5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14DF-55F1-48FC-9474-5A3122AF2128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66FD7-03DC-40AC-89C4-516FA9A5A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40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om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 smtClean="0"/>
              <a:t>The </a:t>
            </a:r>
            <a:r>
              <a:rPr lang="en-US" dirty="0" smtClean="0"/>
              <a:t>Four</a:t>
            </a:r>
            <a:r>
              <a:rPr lang="hy-AM" dirty="0" smtClean="0"/>
              <a:t> States of Matter</a:t>
            </a:r>
            <a:endParaRPr lang="en-US" dirty="0"/>
          </a:p>
        </p:txBody>
      </p:sp>
      <p:pic>
        <p:nvPicPr>
          <p:cNvPr id="8" name="Picture 7" descr="atomic stu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685800"/>
            <a:ext cx="1323975" cy="1323975"/>
          </a:xfrm>
          <a:prstGeom prst="rect">
            <a:avLst/>
          </a:prstGeom>
        </p:spPr>
      </p:pic>
      <p:pic>
        <p:nvPicPr>
          <p:cNvPr id="9" name="Picture 8" descr="KBYG - Final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0"/>
            <a:ext cx="1828800" cy="3255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353B-3DF0-470C-A527-5AC71182D25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2" descr="Image result for plasma 4th state of mat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6836" y="3657600"/>
            <a:ext cx="6577964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Arrangement of particles in a 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particles are arranged very closely. </a:t>
            </a:r>
          </a:p>
          <a:p>
            <a:r>
              <a:rPr lang="en-US" dirty="0" smtClean="0"/>
              <a:t>They have a regular pattern.</a:t>
            </a:r>
          </a:p>
          <a:p>
            <a:r>
              <a:rPr lang="en-US" dirty="0" smtClean="0"/>
              <a:t>The particles vibrate around a fixed point but do not move from place to place.</a:t>
            </a:r>
          </a:p>
          <a:p>
            <a:r>
              <a:rPr lang="en-US" dirty="0" smtClean="0"/>
              <a:t>The attractive force between particles are strong.</a:t>
            </a:r>
          </a:p>
          <a:p>
            <a:r>
              <a:rPr lang="en-US" dirty="0" smtClean="0"/>
              <a:t>Solids can </a:t>
            </a:r>
            <a:r>
              <a:rPr lang="en-US" b="1" dirty="0" smtClean="0"/>
              <a:t>NOT</a:t>
            </a:r>
            <a:r>
              <a:rPr lang="en-US" dirty="0" smtClean="0"/>
              <a:t> be compressed.</a:t>
            </a:r>
          </a:p>
          <a:p>
            <a:r>
              <a:rPr lang="en-US" dirty="0" smtClean="0"/>
              <a:t>Examples include:  plastic, metal</a:t>
            </a:r>
            <a:br>
              <a:rPr lang="en-US" dirty="0" smtClean="0"/>
            </a:br>
            <a:r>
              <a:rPr lang="en-US" dirty="0" smtClean="0"/>
              <a:t>glass, marble, wood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353B-3DF0-470C-A527-5AC71182D25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8000" r="49714" b="64444"/>
          <a:stretch>
            <a:fillRect/>
          </a:stretch>
        </p:blipFill>
        <p:spPr bwMode="auto">
          <a:xfrm>
            <a:off x="6553200" y="4267200"/>
            <a:ext cx="2057400" cy="24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Arrangement of particles in a Liquid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particles are arranged very closely. </a:t>
            </a:r>
          </a:p>
          <a:p>
            <a:r>
              <a:rPr lang="en-US" dirty="0" smtClean="0"/>
              <a:t>They have an irregular pattern.</a:t>
            </a:r>
          </a:p>
          <a:p>
            <a:r>
              <a:rPr lang="en-US" dirty="0" smtClean="0"/>
              <a:t>The particles slide over each other slowly.</a:t>
            </a:r>
          </a:p>
          <a:p>
            <a:r>
              <a:rPr lang="en-US" dirty="0" smtClean="0"/>
              <a:t>The attractive force between particles are weaker that those in a solid but stronger than those in a gas.</a:t>
            </a:r>
          </a:p>
          <a:p>
            <a:r>
              <a:rPr lang="en-US" dirty="0" smtClean="0"/>
              <a:t>Liquids can </a:t>
            </a:r>
            <a:r>
              <a:rPr lang="en-US" b="1" dirty="0" smtClean="0"/>
              <a:t>NOT</a:t>
            </a:r>
            <a:r>
              <a:rPr lang="en-US" dirty="0" smtClean="0"/>
              <a:t> be compressed.</a:t>
            </a:r>
          </a:p>
          <a:p>
            <a:r>
              <a:rPr lang="en-US" dirty="0" smtClean="0"/>
              <a:t>Examples include:  kerosene, </a:t>
            </a:r>
            <a:br>
              <a:rPr lang="en-US" dirty="0" smtClean="0"/>
            </a:br>
            <a:r>
              <a:rPr lang="en-US" dirty="0" smtClean="0"/>
              <a:t>vinegar and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353B-3DF0-470C-A527-5AC71182D25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50286" t="31515" r="5143" b="34546"/>
          <a:stretch>
            <a:fillRect/>
          </a:stretch>
        </p:blipFill>
        <p:spPr bwMode="auto">
          <a:xfrm>
            <a:off x="6553200" y="4314092"/>
            <a:ext cx="2362200" cy="2543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Arrangement of particles in a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particles are arranged very far apart. </a:t>
            </a:r>
          </a:p>
          <a:p>
            <a:r>
              <a:rPr lang="en-US" dirty="0" smtClean="0"/>
              <a:t>They have an irregular pattern.</a:t>
            </a:r>
          </a:p>
          <a:p>
            <a:r>
              <a:rPr lang="en-US" dirty="0" smtClean="0"/>
              <a:t>The particles move everywhere rapidly.</a:t>
            </a:r>
          </a:p>
          <a:p>
            <a:r>
              <a:rPr lang="en-US" dirty="0" smtClean="0"/>
              <a:t>There are almost </a:t>
            </a:r>
            <a:r>
              <a:rPr lang="en-US" b="1" dirty="0" smtClean="0"/>
              <a:t>NO</a:t>
            </a:r>
            <a:r>
              <a:rPr lang="en-US" dirty="0" smtClean="0"/>
              <a:t> attractive force between the particles.</a:t>
            </a:r>
          </a:p>
          <a:p>
            <a:r>
              <a:rPr lang="en-US" dirty="0" smtClean="0"/>
              <a:t>Gases </a:t>
            </a:r>
            <a:r>
              <a:rPr lang="en-US" b="1" dirty="0" smtClean="0"/>
              <a:t>CAN</a:t>
            </a:r>
            <a:r>
              <a:rPr lang="en-US" dirty="0" smtClean="0"/>
              <a:t> be compressed.</a:t>
            </a:r>
          </a:p>
          <a:p>
            <a:r>
              <a:rPr lang="en-US" dirty="0" smtClean="0"/>
              <a:t>Examples include:  helium,</a:t>
            </a:r>
            <a:br>
              <a:rPr lang="en-US" dirty="0" smtClean="0"/>
            </a:br>
            <a:r>
              <a:rPr lang="en-US" dirty="0" smtClean="0"/>
              <a:t>hydrogen and oxygen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353B-3DF0-470C-A527-5AC71182D25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8000" t="61414" r="50857" b="5455"/>
          <a:stretch>
            <a:fillRect/>
          </a:stretch>
        </p:blipFill>
        <p:spPr bwMode="auto">
          <a:xfrm>
            <a:off x="6019800" y="3886200"/>
            <a:ext cx="2438400" cy="2777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Plasma is ionized gas that</a:t>
            </a:r>
            <a:br>
              <a:rPr lang="en-US" dirty="0" smtClean="0"/>
            </a:br>
            <a:r>
              <a:rPr lang="en-US" dirty="0" smtClean="0"/>
              <a:t>contains mobile electrons.</a:t>
            </a:r>
          </a:p>
          <a:p>
            <a:endParaRPr lang="en-US" dirty="0" smtClean="0"/>
          </a:p>
          <a:p>
            <a:r>
              <a:rPr lang="en-US" dirty="0" smtClean="0"/>
              <a:t>It can conduct electricity.</a:t>
            </a:r>
          </a:p>
          <a:p>
            <a:endParaRPr lang="en-US" dirty="0" smtClean="0"/>
          </a:p>
          <a:p>
            <a:r>
              <a:rPr lang="en-US" dirty="0" smtClean="0"/>
              <a:t>Examples of plasma include:</a:t>
            </a:r>
            <a:br>
              <a:rPr lang="en-US" dirty="0" smtClean="0"/>
            </a:br>
            <a:r>
              <a:rPr lang="en-US" dirty="0" smtClean="0"/>
              <a:t>a.  The Northern lights (Aurora Borealis)</a:t>
            </a:r>
            <a:br>
              <a:rPr lang="en-US" dirty="0" smtClean="0"/>
            </a:br>
            <a:r>
              <a:rPr lang="en-US" dirty="0" smtClean="0"/>
              <a:t>b.  Neon signs</a:t>
            </a:r>
            <a:br>
              <a:rPr lang="en-US" dirty="0" smtClean="0"/>
            </a:br>
            <a:r>
              <a:rPr lang="en-US" dirty="0" smtClean="0"/>
              <a:t>c.  Plasma screen televisions</a:t>
            </a:r>
            <a:br>
              <a:rPr lang="en-US" dirty="0" smtClean="0"/>
            </a:br>
            <a:r>
              <a:rPr lang="en-US" dirty="0" smtClean="0"/>
              <a:t>d.  Lightning</a:t>
            </a:r>
            <a:br>
              <a:rPr lang="en-US" dirty="0" smtClean="0"/>
            </a:br>
            <a:r>
              <a:rPr lang="en-US" dirty="0" smtClean="0"/>
              <a:t>e.  Fluorescent light bulbs</a:t>
            </a:r>
            <a:br>
              <a:rPr lang="en-US" dirty="0" smtClean="0"/>
            </a:br>
            <a:r>
              <a:rPr lang="en-US" dirty="0" smtClean="0"/>
              <a:t>f.   Stars</a:t>
            </a:r>
            <a:endParaRPr lang="en-US" dirty="0"/>
          </a:p>
        </p:txBody>
      </p:sp>
      <p:pic>
        <p:nvPicPr>
          <p:cNvPr id="4" name="Picture 2" descr="Image result for plasma 4th state of matter"/>
          <p:cNvPicPr>
            <a:picLocks noChangeAspect="1" noChangeArrowheads="1"/>
          </p:cNvPicPr>
          <p:nvPr/>
        </p:nvPicPr>
        <p:blipFill>
          <a:blip r:embed="rId2" cstate="print"/>
          <a:srcRect l="73725" t="12892"/>
          <a:stretch>
            <a:fillRect/>
          </a:stretch>
        </p:blipFill>
        <p:spPr bwMode="auto">
          <a:xfrm>
            <a:off x="5486400" y="914400"/>
            <a:ext cx="2405065" cy="3048000"/>
          </a:xfrm>
          <a:prstGeom prst="rect">
            <a:avLst/>
          </a:prstGeom>
          <a:noFill/>
        </p:spPr>
      </p:pic>
      <p:pic>
        <p:nvPicPr>
          <p:cNvPr id="1026" name="Picture 2" descr="Image result for plasma sceen 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618136"/>
            <a:ext cx="2667000" cy="2239864"/>
          </a:xfrm>
          <a:prstGeom prst="rect">
            <a:avLst/>
          </a:prstGeom>
          <a:noFill/>
        </p:spPr>
      </p:pic>
      <p:pic>
        <p:nvPicPr>
          <p:cNvPr id="1028" name="Picture 4" descr="Image result for neon 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486400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Table 1 Comparing and Contrasting the Physical Properties of Solids, Liquids and Gases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Property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Solid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Liquid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Gas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66"/>
                          </a:solidFill>
                        </a:rPr>
                        <a:t>Arrangement</a:t>
                      </a:r>
                      <a:endParaRPr lang="en-US" sz="16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Regular pattern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regular pattern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regular pattern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Movement of Particles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Vibrates slowly about a fixed</a:t>
                      </a:r>
                      <a:r>
                        <a:rPr lang="en-US" sz="1600" baseline="0" dirty="0" smtClean="0"/>
                        <a:t> point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Moves throughout</a:t>
                      </a:r>
                      <a:r>
                        <a:rPr lang="en-US" sz="1600" baseline="0" dirty="0" smtClean="0"/>
                        <a:t> the liquid in all directions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Moves quickly in all directions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66"/>
                          </a:solidFill>
                        </a:rPr>
                        <a:t>Spacing of Particles</a:t>
                      </a:r>
                      <a:endParaRPr lang="en-US" sz="16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 closely packed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Fairly closely packed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Widely spaced apart from each other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Bonds Between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Particles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 strong forces of attraction between them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Medium forces of attraction between them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Very</a:t>
                      </a:r>
                      <a:r>
                        <a:rPr lang="en-US" sz="1600" baseline="0" dirty="0" smtClean="0"/>
                        <a:t> weak forces of attraction between them (move freely)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66"/>
                          </a:solidFill>
                        </a:rPr>
                        <a:t>Shape of Substance</a:t>
                      </a:r>
                      <a:endParaRPr lang="en-US" sz="16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Has a fixed</a:t>
                      </a:r>
                      <a:r>
                        <a:rPr lang="en-US" sz="1600" baseline="0" dirty="0" smtClean="0"/>
                        <a:t> shape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Takes the shape of its container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Fills any available space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Volume</a:t>
                      </a:r>
                      <a:r>
                        <a:rPr lang="en-US" sz="1600" b="1" baseline="0" dirty="0" smtClean="0">
                          <a:solidFill>
                            <a:srgbClr val="00B050"/>
                          </a:solidFill>
                        </a:rPr>
                        <a:t> of Substance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Has a fixed volume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Has a fixed</a:t>
                      </a:r>
                      <a:r>
                        <a:rPr lang="en-US" sz="1600" baseline="0" dirty="0" smtClean="0"/>
                        <a:t> volume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Has no fixed</a:t>
                      </a:r>
                      <a:r>
                        <a:rPr lang="en-US" sz="1600" baseline="0" dirty="0" smtClean="0"/>
                        <a:t> volume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66"/>
                          </a:solidFill>
                        </a:rPr>
                        <a:t>Examples</a:t>
                      </a:r>
                      <a:endParaRPr lang="en-US" sz="1600" b="1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Plastic, metal, glass, wood, rubber,</a:t>
                      </a:r>
                      <a:r>
                        <a:rPr lang="en-US" sz="1600" baseline="0" dirty="0" smtClean="0"/>
                        <a:t> wood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Water, alcohol,</a:t>
                      </a:r>
                      <a:r>
                        <a:rPr lang="en-US" sz="1600" baseline="0" dirty="0" smtClean="0"/>
                        <a:t> vinegar, orange juice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Helium, Oxygen,</a:t>
                      </a:r>
                      <a:r>
                        <a:rPr lang="en-US" sz="1600" baseline="0" dirty="0" smtClean="0"/>
                        <a:t> Neon, Argon, Carbon Dioxide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Between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states</a:t>
            </a:r>
            <a:r>
              <a:rPr lang="en-US" dirty="0" smtClean="0"/>
              <a:t> of matter are also referred to as </a:t>
            </a:r>
            <a:r>
              <a:rPr lang="en-US" b="1" dirty="0" smtClean="0"/>
              <a:t>phases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Substances can be described as being in a solid, liquid or gaseous phase.</a:t>
            </a:r>
          </a:p>
          <a:p>
            <a:endParaRPr lang="en-US" dirty="0" smtClean="0"/>
          </a:p>
          <a:p>
            <a:r>
              <a:rPr lang="en-US" dirty="0" smtClean="0"/>
              <a:t>When substances gain or give off energy in the form of heat they are expressed as transitioning from one phase to another.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Between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When a substance transitions from the solid phase to the liquid phase it is melting.</a:t>
            </a:r>
          </a:p>
          <a:p>
            <a:endParaRPr lang="en-US" dirty="0" smtClean="0"/>
          </a:p>
          <a:p>
            <a:r>
              <a:rPr lang="en-US" dirty="0" smtClean="0"/>
              <a:t>See the picture below and try to determine the other transitions which take place.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000" t="40930" r="22000" b="31163"/>
          <a:stretch>
            <a:fillRect/>
          </a:stretch>
        </p:blipFill>
        <p:spPr bwMode="auto">
          <a:xfrm>
            <a:off x="1219200" y="4343400"/>
            <a:ext cx="640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48006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melting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4800600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 __________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556260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 _________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562600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 __________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6324600"/>
            <a:ext cx="311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 ____________ (solid </a:t>
            </a:r>
            <a:r>
              <a:rPr lang="en-US" dirty="0" smtClean="0">
                <a:sym typeface="Wingdings" pitchFamily="2" charset="2"/>
              </a:rPr>
              <a:t> gas)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6324600"/>
            <a:ext cx="274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f.  </a:t>
            </a:r>
            <a:r>
              <a:rPr lang="en-US" b="1" dirty="0" smtClean="0"/>
              <a:t>deposition</a:t>
            </a:r>
            <a:r>
              <a:rPr lang="en-US" dirty="0" smtClean="0"/>
              <a:t>  (gas </a:t>
            </a:r>
            <a:r>
              <a:rPr lang="en-US" dirty="0" smtClean="0">
                <a:sym typeface="Wingdings" pitchFamily="2" charset="2"/>
              </a:rPr>
              <a:t> solid)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Transitioning Between Phases including the gas to plasma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74754" name="Picture 2" descr="Image result for phases of change in matter up to plas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572000" cy="4884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Gain OR Loss of HEAT Energy, Sublimation and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Heat energy is </a:t>
            </a:r>
            <a:r>
              <a:rPr lang="en-US" b="1" dirty="0" smtClean="0">
                <a:solidFill>
                  <a:srgbClr val="FF0000"/>
                </a:solidFill>
              </a:rPr>
              <a:t>LOST</a:t>
            </a:r>
            <a:r>
              <a:rPr lang="en-US" dirty="0" smtClean="0"/>
              <a:t> via the </a:t>
            </a:r>
            <a:r>
              <a:rPr lang="en-US" b="1" dirty="0" smtClean="0"/>
              <a:t>freezing</a:t>
            </a:r>
            <a:r>
              <a:rPr lang="en-US" dirty="0" smtClean="0"/>
              <a:t> and </a:t>
            </a:r>
            <a:r>
              <a:rPr lang="en-US" b="1" dirty="0" smtClean="0"/>
              <a:t>condensation</a:t>
            </a:r>
            <a:r>
              <a:rPr lang="en-US" dirty="0" smtClean="0"/>
              <a:t> transitions.</a:t>
            </a:r>
          </a:p>
          <a:p>
            <a:endParaRPr lang="en-US" dirty="0" smtClean="0"/>
          </a:p>
          <a:p>
            <a:r>
              <a:rPr lang="en-US" dirty="0" smtClean="0"/>
              <a:t>Heat energy is </a:t>
            </a:r>
            <a:r>
              <a:rPr lang="en-US" b="1" dirty="0" smtClean="0">
                <a:solidFill>
                  <a:srgbClr val="00B0F0"/>
                </a:solidFill>
              </a:rPr>
              <a:t>GAINED</a:t>
            </a:r>
            <a:r>
              <a:rPr lang="en-US" dirty="0" smtClean="0"/>
              <a:t> via the </a:t>
            </a:r>
            <a:r>
              <a:rPr lang="en-US" b="1" dirty="0" smtClean="0"/>
              <a:t>melting</a:t>
            </a:r>
            <a:r>
              <a:rPr lang="en-US" dirty="0" smtClean="0"/>
              <a:t> and </a:t>
            </a:r>
            <a:r>
              <a:rPr lang="en-US" b="1" dirty="0" smtClean="0"/>
              <a:t>evaporation</a:t>
            </a:r>
            <a:r>
              <a:rPr lang="en-US" dirty="0" smtClean="0"/>
              <a:t> transitions.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66"/>
                </a:solidFill>
              </a:rPr>
              <a:t>Sublimation</a:t>
            </a:r>
            <a:r>
              <a:rPr lang="en-US" dirty="0" smtClean="0"/>
              <a:t> is a transition which skips the liquid phase.  Because it is a transition that can go directly from solid to gas.  Heat is gained during this transition.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Deposition</a:t>
            </a:r>
            <a:r>
              <a:rPr lang="en-US" dirty="0" smtClean="0"/>
              <a:t> is the reverse of sublimation where a gas transforms directly into a solid without passing through the liquid phase. Heat is lost during this transition.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Examples of substances which</a:t>
            </a:r>
            <a:br>
              <a:rPr lang="en-US" dirty="0" smtClean="0"/>
            </a:br>
            <a:r>
              <a:rPr lang="en-US" dirty="0" smtClean="0"/>
              <a:t>sublime are:</a:t>
            </a:r>
            <a:br>
              <a:rPr lang="en-US" dirty="0" smtClean="0"/>
            </a:br>
            <a:r>
              <a:rPr lang="en-US" b="1" dirty="0" smtClean="0"/>
              <a:t>carbon dioxide</a:t>
            </a:r>
            <a:r>
              <a:rPr lang="en-US" dirty="0" smtClean="0"/>
              <a:t> </a:t>
            </a:r>
            <a:r>
              <a:rPr lang="en-US" b="1" dirty="0" smtClean="0"/>
              <a:t>(dry ice)</a:t>
            </a:r>
            <a:br>
              <a:rPr lang="en-US" b="1" dirty="0" smtClean="0"/>
            </a:br>
            <a:r>
              <a:rPr lang="en-US" b="1" dirty="0" smtClean="0"/>
              <a:t>naphthalene (moth balls)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353B-3DF0-470C-A527-5AC71182D25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106" name="AutoShape 2" descr="Image result for dry 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Image result for dry 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0" name="Picture 6" descr="Image result for dry 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800600"/>
            <a:ext cx="2209800" cy="1473200"/>
          </a:xfrm>
          <a:prstGeom prst="rect">
            <a:avLst/>
          </a:prstGeom>
          <a:noFill/>
        </p:spPr>
      </p:pic>
      <p:pic>
        <p:nvPicPr>
          <p:cNvPr id="47112" name="Picture 8" descr="Image result for moth ba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006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iff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0"/>
            <a:ext cx="2819400" cy="1762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idea that particles are in constant motion is called the </a:t>
            </a:r>
            <a:r>
              <a:rPr lang="en-US" b="1" dirty="0" smtClean="0"/>
              <a:t>kinetic particle theory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Diffusion is the movement of particle from an area where they are at their highest concentration to an area where they are less concentrated.</a:t>
            </a:r>
          </a:p>
          <a:p>
            <a:endParaRPr lang="en-US" dirty="0" smtClean="0"/>
          </a:p>
          <a:p>
            <a:r>
              <a:rPr lang="en-US" dirty="0" smtClean="0"/>
              <a:t>Diffusion occurs in gases and liquids.</a:t>
            </a:r>
          </a:p>
          <a:p>
            <a:endParaRPr lang="en-US" dirty="0" smtClean="0"/>
          </a:p>
          <a:p>
            <a:r>
              <a:rPr lang="en-US" dirty="0" smtClean="0"/>
              <a:t>The rate of diffusion in gases are faster than that of liquids.</a:t>
            </a:r>
          </a:p>
          <a:p>
            <a:endParaRPr lang="en-US" dirty="0" smtClean="0"/>
          </a:p>
          <a:p>
            <a:r>
              <a:rPr lang="en-US" dirty="0" smtClean="0"/>
              <a:t>An example of diffusion is smelling the sweet fragrance of a perfume from a room probably 20 </a:t>
            </a:r>
            <a:r>
              <a:rPr lang="en-US" dirty="0" err="1" smtClean="0"/>
              <a:t>metres</a:t>
            </a:r>
            <a:r>
              <a:rPr lang="en-US" dirty="0" smtClean="0"/>
              <a:t> away.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353B-3DF0-470C-A527-5AC71182D2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Solids, Liquids and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hy-AM" dirty="0" smtClean="0"/>
              <a:t>Matter </a:t>
            </a:r>
            <a:r>
              <a:rPr lang="en-US" dirty="0" smtClean="0"/>
              <a:t>is </a:t>
            </a:r>
            <a:r>
              <a:rPr lang="hy-AM" dirty="0" smtClean="0"/>
              <a:t>any</a:t>
            </a:r>
            <a:r>
              <a:rPr lang="en-US" dirty="0" smtClean="0"/>
              <a:t> and every </a:t>
            </a:r>
            <a:r>
              <a:rPr lang="hy-AM" dirty="0" smtClean="0"/>
              <a:t>thing that has mass and occupies space.</a:t>
            </a:r>
            <a:r>
              <a:rPr lang="en-US" dirty="0" smtClean="0"/>
              <a:t>  It is made up of very tiny particles called </a:t>
            </a:r>
            <a:r>
              <a:rPr lang="en-US" b="1" dirty="0" smtClean="0">
                <a:solidFill>
                  <a:srgbClr val="00B0F0"/>
                </a:solidFill>
              </a:rPr>
              <a:t>atoms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hy-AM" dirty="0" smtClean="0"/>
              <a:t>Matter exist</a:t>
            </a:r>
            <a:r>
              <a:rPr lang="en-US" dirty="0" smtClean="0"/>
              <a:t>s</a:t>
            </a:r>
            <a:r>
              <a:rPr lang="hy-AM" dirty="0" smtClean="0"/>
              <a:t> in </a:t>
            </a:r>
            <a:r>
              <a:rPr lang="en-US" dirty="0" smtClean="0"/>
              <a:t>4</a:t>
            </a:r>
            <a:r>
              <a:rPr lang="hy-AM" dirty="0" smtClean="0"/>
              <a:t> distinct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physical</a:t>
            </a:r>
            <a:r>
              <a:rPr lang="hy-AM" dirty="0" smtClean="0"/>
              <a:t> states</a:t>
            </a:r>
            <a:r>
              <a:rPr lang="en-US" dirty="0" smtClean="0"/>
              <a:t>:</a:t>
            </a:r>
            <a:r>
              <a:rPr lang="hy-AM" dirty="0" smtClean="0"/>
              <a:t>  </a:t>
            </a:r>
            <a:br>
              <a:rPr lang="hy-AM" dirty="0" smtClean="0"/>
            </a:br>
            <a:r>
              <a:rPr lang="en-US" dirty="0" smtClean="0"/>
              <a:t>A.  Solids</a:t>
            </a:r>
            <a:br>
              <a:rPr lang="en-US" dirty="0" smtClean="0"/>
            </a:br>
            <a:r>
              <a:rPr lang="en-US" dirty="0" smtClean="0"/>
              <a:t>B.  Liquids</a:t>
            </a:r>
            <a:br>
              <a:rPr lang="en-US" dirty="0" smtClean="0"/>
            </a:br>
            <a:r>
              <a:rPr lang="en-US" dirty="0" smtClean="0"/>
              <a:t>C.  Gases</a:t>
            </a:r>
            <a:br>
              <a:rPr lang="en-US" dirty="0" smtClean="0"/>
            </a:br>
            <a:r>
              <a:rPr lang="en-US" dirty="0" smtClean="0"/>
              <a:t>D.  Plasma</a:t>
            </a:r>
            <a:br>
              <a:rPr lang="en-US" dirty="0" smtClean="0"/>
            </a:br>
            <a:endParaRPr lang="hy-AM" dirty="0" smtClean="0"/>
          </a:p>
          <a:p>
            <a:r>
              <a:rPr lang="hy-AM" dirty="0" smtClean="0"/>
              <a:t>The </a:t>
            </a:r>
            <a:r>
              <a:rPr lang="hy-AM" b="1" dirty="0" smtClean="0">
                <a:solidFill>
                  <a:srgbClr val="FFC000"/>
                </a:solidFill>
              </a:rPr>
              <a:t>temperature</a:t>
            </a:r>
            <a:r>
              <a:rPr lang="hy-AM" dirty="0" smtClean="0"/>
              <a:t> and </a:t>
            </a:r>
            <a:r>
              <a:rPr lang="hy-AM" b="1" dirty="0" smtClean="0">
                <a:solidFill>
                  <a:srgbClr val="FF0066"/>
                </a:solidFill>
              </a:rPr>
              <a:t>pressure</a:t>
            </a:r>
            <a:r>
              <a:rPr lang="en-US" dirty="0" smtClean="0"/>
              <a:t> of an environment</a:t>
            </a:r>
            <a:r>
              <a:rPr lang="hy-AM" dirty="0" smtClean="0"/>
              <a:t> determine the states of matter</a:t>
            </a:r>
            <a:r>
              <a:rPr lang="en-US" dirty="0" smtClean="0"/>
              <a:t> at any particular time.</a:t>
            </a:r>
            <a:endParaRPr lang="hy-AM" b="1" dirty="0" smtClean="0"/>
          </a:p>
          <a:p>
            <a:endParaRPr lang="hy-AM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353B-3DF0-470C-A527-5AC71182D25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0418" name="Picture 2" descr="Image result for plasma 4th state of ma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57600"/>
            <a:ext cx="558130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Osmosis is a special case of</a:t>
            </a:r>
            <a:br>
              <a:rPr lang="en-US" dirty="0" smtClean="0"/>
            </a:br>
            <a:r>
              <a:rPr lang="en-US" dirty="0" smtClean="0"/>
              <a:t>diffusion.</a:t>
            </a:r>
          </a:p>
          <a:p>
            <a:endParaRPr lang="en-US" dirty="0" smtClean="0"/>
          </a:p>
          <a:p>
            <a:r>
              <a:rPr lang="en-US" dirty="0" smtClean="0"/>
              <a:t>Osmosis is the movement of water molecules from and area where they are at their highest concentration to an area where they are at least concentration across a partially permeable membrane.</a:t>
            </a:r>
          </a:p>
          <a:p>
            <a:endParaRPr lang="en-US" dirty="0" smtClean="0"/>
          </a:p>
          <a:p>
            <a:r>
              <a:rPr lang="en-US" dirty="0" smtClean="0"/>
              <a:t>An example of osmosis is placing a peeled potato with a groove filled with sugar into a </a:t>
            </a:r>
            <a:r>
              <a:rPr lang="en-US" dirty="0" err="1" smtClean="0"/>
              <a:t>petri</a:t>
            </a:r>
            <a:r>
              <a:rPr lang="en-US" dirty="0" smtClean="0"/>
              <a:t>-dish of water.  The water on the outside of the potato will cross into the groove of the potato eventually dissolving the sugar crystals.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353B-3DF0-470C-A527-5AC71182D25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Image result for osm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14350"/>
            <a:ext cx="332232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685800"/>
            <a:ext cx="2590800" cy="17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0"/>
            <a:ext cx="7772400" cy="1470025"/>
          </a:xfrm>
        </p:spPr>
        <p:txBody>
          <a:bodyPr/>
          <a:lstStyle/>
          <a:p>
            <a:r>
              <a:rPr lang="en-US" dirty="0" smtClean="0"/>
              <a:t>Discovery of the Atom &amp; its Parts</a:t>
            </a:r>
            <a:endParaRPr lang="en-US" dirty="0"/>
          </a:p>
        </p:txBody>
      </p:sp>
      <p:pic>
        <p:nvPicPr>
          <p:cNvPr id="6" name="Picture 5" descr="Physics of the Atom.jpg"/>
          <p:cNvPicPr>
            <a:picLocks noChangeAspect="1"/>
          </p:cNvPicPr>
          <p:nvPr/>
        </p:nvPicPr>
        <p:blipFill>
          <a:blip r:embed="rId3" cstate="print"/>
          <a:srcRect l="22680" t="41111" r="2549" b="42797"/>
          <a:stretch>
            <a:fillRect/>
          </a:stretch>
        </p:blipFill>
        <p:spPr>
          <a:xfrm rot="10800000">
            <a:off x="160379" y="4038599"/>
            <a:ext cx="8755021" cy="2438400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7650" name="Picture 2" descr="Image result for elect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"/>
            <a:ext cx="3276600" cy="2149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33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cs typeface="Times New Roman" panose="02020603050405020304" pitchFamily="18" charset="0"/>
              </a:rPr>
              <a:t>In about 400 BC the Greek philosopher, Democritus, suggested that matter consisted of small indivisible particles.</a:t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4000" dirty="0" smtClean="0"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cs typeface="Times New Roman" panose="02020603050405020304" pitchFamily="18" charset="0"/>
              </a:rPr>
            </a:br>
            <a:r>
              <a:rPr lang="en-US" sz="4000" dirty="0" smtClean="0">
                <a:cs typeface="Times New Roman" panose="02020603050405020304" pitchFamily="18" charset="0"/>
              </a:rPr>
              <a:t>He called these particles ‘</a:t>
            </a:r>
            <a:r>
              <a:rPr lang="en-US" sz="40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atomos</a:t>
            </a:r>
            <a:r>
              <a:rPr lang="en-US" sz="4000" dirty="0" smtClean="0">
                <a:cs typeface="Times New Roman" panose="02020603050405020304" pitchFamily="18" charset="0"/>
              </a:rPr>
              <a:t>’, from the Greek word for indivisible.</a:t>
            </a:r>
            <a:endParaRPr lang="en-US" sz="4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The Greeks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50BD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7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7400" cy="139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85000" lnSpcReduction="10000"/>
          </a:bodyPr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In 1897 Thomson discovered that heating metal could release small particles (electrons).</a:t>
            </a:r>
            <a:br>
              <a:rPr lang="en-US" sz="2800" dirty="0" smtClean="0">
                <a:cs typeface="Times New Roman" panose="02020603050405020304" pitchFamily="18" charset="0"/>
              </a:rPr>
            </a:br>
            <a:endParaRPr lang="en-US" sz="2800" dirty="0" smtClean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He proposed that the electrons were released from inside the atoms and therefore the atom was not the smallest possible particle.</a:t>
            </a:r>
            <a:br>
              <a:rPr lang="en-US" sz="2800" dirty="0" smtClean="0">
                <a:cs typeface="Times New Roman" panose="02020603050405020304" pitchFamily="18" charset="0"/>
              </a:rPr>
            </a:br>
            <a:endParaRPr lang="en-US" sz="2800" dirty="0" smtClean="0">
              <a:cs typeface="Times New Roman" panose="02020603050405020304" pitchFamily="18" charset="0"/>
            </a:endParaRPr>
          </a:p>
          <a:p>
            <a:r>
              <a:rPr lang="en-US" sz="2800" dirty="0" smtClean="0">
                <a:cs typeface="Times New Roman" panose="02020603050405020304" pitchFamily="18" charset="0"/>
              </a:rPr>
              <a:t>Thomson also realised that electrons were charged particles since they could be deflected by magnetic and electric fields.  He then proposed a model where electrons in an atom were trapped inside a positively charged ‘sponge’.  </a:t>
            </a:r>
            <a:br>
              <a:rPr lang="en-US" sz="2800" dirty="0" smtClean="0">
                <a:cs typeface="Times New Roman" panose="02020603050405020304" pitchFamily="18" charset="0"/>
              </a:rPr>
            </a:br>
            <a:r>
              <a:rPr lang="en-US" sz="2800" b="1" dirty="0" smtClean="0"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cs typeface="Times New Roman" panose="02020603050405020304" pitchFamily="18" charset="0"/>
              </a:rPr>
            </a:br>
            <a:r>
              <a:rPr lang="en-US" sz="2800" b="1" dirty="0" smtClean="0">
                <a:cs typeface="Times New Roman" panose="02020603050405020304" pitchFamily="18" charset="0"/>
              </a:rPr>
              <a:t>This was known as the  __________________________ model of the atom.</a:t>
            </a:r>
            <a:br>
              <a:rPr lang="en-US" sz="2800" b="1" dirty="0" smtClean="0">
                <a:cs typeface="Times New Roman" panose="02020603050405020304" pitchFamily="18" charset="0"/>
              </a:rPr>
            </a:b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J. J. Thomson</a:t>
            </a:r>
            <a:br>
              <a:rPr lang="en-US" sz="4400" dirty="0" smtClean="0">
                <a:latin typeface="+mj-lt"/>
                <a:ea typeface="+mj-ea"/>
                <a:cs typeface="+mj-cs"/>
              </a:rPr>
            </a:br>
            <a:r>
              <a:rPr lang="en-US" sz="4400" dirty="0" smtClean="0">
                <a:solidFill>
                  <a:srgbClr val="F50BD9"/>
                </a:solidFill>
                <a:latin typeface="+mj-lt"/>
                <a:ea typeface="+mj-ea"/>
                <a:cs typeface="+mj-cs"/>
              </a:rPr>
              <a:t>Plum Pudding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50BD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7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anose="02020603050405020304" pitchFamily="18" charset="0"/>
              </a:rPr>
              <a:t>In 1911 Ernest Rutherford proposed that most of the atom is empty space and that it contains a nucleus of very concentrated positive charge.</a:t>
            </a:r>
            <a:br>
              <a:rPr lang="en-US" sz="3600" dirty="0" smtClean="0">
                <a:cs typeface="Times New Roman" panose="02020603050405020304" pitchFamily="18" charset="0"/>
              </a:rPr>
            </a:br>
            <a:endParaRPr lang="en-US" sz="3600" dirty="0" smtClean="0">
              <a:cs typeface="Times New Roman" panose="02020603050405020304" pitchFamily="18" charset="0"/>
            </a:endParaRPr>
          </a:p>
          <a:p>
            <a:r>
              <a:rPr lang="en-US" sz="3600" dirty="0" smtClean="0">
                <a:cs typeface="Times New Roman" panose="02020603050405020304" pitchFamily="18" charset="0"/>
              </a:rPr>
              <a:t>He suggested that small negatively charged particles exist in a surrounding ‘electron cloud’, making the net charge zero.</a:t>
            </a:r>
            <a:br>
              <a:rPr lang="en-US" sz="3600" dirty="0" smtClean="0">
                <a:cs typeface="Times New Roman" panose="02020603050405020304" pitchFamily="18" charset="0"/>
              </a:rPr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Rutherford</a:t>
            </a:r>
            <a:br>
              <a:rPr lang="en-US" sz="4400" dirty="0" smtClean="0">
                <a:latin typeface="+mj-lt"/>
                <a:ea typeface="+mj-ea"/>
                <a:cs typeface="+mj-cs"/>
              </a:rPr>
            </a:br>
            <a:r>
              <a:rPr lang="en-US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Nucleus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7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In 1913 </a:t>
            </a:r>
            <a:r>
              <a:rPr lang="en-US" dirty="0" err="1" smtClean="0">
                <a:cs typeface="Times New Roman" panose="02020603050405020304" pitchFamily="18" charset="0"/>
              </a:rPr>
              <a:t>Niels</a:t>
            </a:r>
            <a:r>
              <a:rPr lang="en-US" dirty="0" smtClean="0">
                <a:cs typeface="Times New Roman" panose="02020603050405020304" pitchFamily="18" charset="0"/>
              </a:rPr>
              <a:t> Bohr suggested that the negatively charged electrons orbit the nucleus in particular shells.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>A unique energy value is required by an electron to exist within any shell.</a:t>
            </a: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All previous models of the atom could not explain the behaviour of the electrons and why they did not fall into the nucleus due to electromagnetic forces.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sz="1200" b="1" dirty="0" smtClean="0">
                <a:cs typeface="Times New Roman" panose="02020603050405020304" pitchFamily="18" charset="0"/>
              </a:rPr>
              <a:t/>
            </a:r>
            <a:br>
              <a:rPr lang="en-US" sz="1200" b="1" dirty="0" smtClean="0">
                <a:cs typeface="Times New Roman" panose="02020603050405020304" pitchFamily="18" charset="0"/>
              </a:rPr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Bohr</a:t>
            </a:r>
            <a:br>
              <a:rPr lang="en-US" sz="4400" noProof="0" dirty="0" smtClean="0">
                <a:latin typeface="+mj-lt"/>
                <a:ea typeface="+mj-ea"/>
                <a:cs typeface="+mj-cs"/>
              </a:rPr>
            </a:br>
            <a:r>
              <a:rPr lang="en-US" sz="4400" noProof="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Energy Levels &amp; Electrons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4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In 1932 James Chadwick discovered neutrons, uncharged particles that exist together with protons within the nucleus of an atom.</a:t>
            </a:r>
            <a:br>
              <a:rPr lang="en-US" dirty="0" smtClean="0">
                <a:cs typeface="Times New Roman" panose="02020603050405020304" pitchFamily="18" charset="0"/>
              </a:rPr>
            </a:b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Neutrons were difficult to detect because, unlike protons and electrons, they have no charge and therefore can not be affected by electric and magnetic fields.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Chadwick</a:t>
            </a:r>
            <a:br>
              <a:rPr lang="en-US" sz="4400" noProof="0" dirty="0" smtClean="0">
                <a:latin typeface="+mj-lt"/>
                <a:ea typeface="+mj-ea"/>
                <a:cs typeface="+mj-cs"/>
              </a:rPr>
            </a:br>
            <a:r>
              <a:rPr lang="en-US" sz="4400" noProof="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Neutrons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4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 numCol="1"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1.  In the ‘plum pudding’ model:</a:t>
            </a:r>
            <a:b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a.  What charge do electrons have?</a:t>
            </a:r>
            <a:b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b.  What is the remainder of an atom composed of?</a:t>
            </a:r>
            <a:b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c.  What force holds the electrons in place?</a:t>
            </a:r>
            <a:br>
              <a:rPr lang="en-US" sz="36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en-US" sz="2400" dirty="0" smtClean="0"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cs typeface="Times New Roman" panose="02020603050405020304" pitchFamily="18" charset="0"/>
              </a:rPr>
            </a:br>
            <a:endParaRPr lang="en-US" sz="2400" dirty="0" smtClean="0">
              <a:cs typeface="Times New Roman" panose="02020603050405020304" pitchFamily="18" charset="0"/>
            </a:endParaRPr>
          </a:p>
          <a:p>
            <a:endParaRPr lang="en-US" sz="2400" dirty="0" smtClean="0">
              <a:cs typeface="Times New Roman" panose="02020603050405020304" pitchFamily="18" charset="0"/>
            </a:endParaRPr>
          </a:p>
          <a:p>
            <a:endParaRPr lang="en-US" sz="2400" dirty="0" smtClean="0"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COMPREHENSION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4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Electrons, the nucleus and the periodic table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2001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24709"/>
            <a:ext cx="4133535" cy="259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39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have now shown that there are three types of different particles.  They are: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________________________________  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________________________________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________________________________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 atoms have the same number of electrons and protons. 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Protons and neutrons together in the nucleus are referred to as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5456225"/>
              </p:ext>
            </p:extLst>
          </p:nvPr>
        </p:nvGraphicFramePr>
        <p:xfrm>
          <a:off x="1295400" y="3962401"/>
          <a:ext cx="6477000" cy="247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1619250"/>
                <a:gridCol w="1619250"/>
                <a:gridCol w="1619250"/>
              </a:tblGrid>
              <a:tr h="599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in the atom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 charge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 × 10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kg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3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 × 10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kg</a:t>
                      </a: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9.11 × 10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kg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11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Atom?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00B050"/>
                </a:solidFill>
              </a:rPr>
              <a:t>atom</a:t>
            </a:r>
            <a:r>
              <a:rPr lang="en-US" dirty="0" smtClean="0"/>
              <a:t> is the smallest particle known to man.</a:t>
            </a:r>
          </a:p>
          <a:p>
            <a:endParaRPr lang="en-US" dirty="0" smtClean="0"/>
          </a:p>
          <a:p>
            <a:r>
              <a:rPr lang="en-US" dirty="0" smtClean="0"/>
              <a:t>It can </a:t>
            </a:r>
            <a:r>
              <a:rPr lang="en-US" b="1" dirty="0" smtClean="0"/>
              <a:t>NOT</a:t>
            </a:r>
            <a:r>
              <a:rPr lang="en-US" dirty="0" smtClean="0"/>
              <a:t> be broken down by chemical means.</a:t>
            </a:r>
          </a:p>
          <a:p>
            <a:endParaRPr lang="en-US" dirty="0" smtClean="0"/>
          </a:p>
          <a:p>
            <a:r>
              <a:rPr lang="en-US" dirty="0" smtClean="0"/>
              <a:t>It comprises of protons, neutrons and electrons.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353B-3DF0-470C-A527-5AC71182D2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have now shown that there are three types of different particles.  They are: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________</a:t>
            </a:r>
            <a:r>
              <a:rPr lang="en-US" sz="2000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  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________</a:t>
            </a:r>
            <a:r>
              <a:rPr lang="en-US" sz="2000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_______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2000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 atoms have the same number of electrons and protons. 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Protons and neutrons together in the nucleus are referred to as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5456225"/>
              </p:ext>
            </p:extLst>
          </p:nvPr>
        </p:nvGraphicFramePr>
        <p:xfrm>
          <a:off x="1295400" y="3962401"/>
          <a:ext cx="6477000" cy="247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1619250"/>
                <a:gridCol w="1619250"/>
                <a:gridCol w="1619250"/>
              </a:tblGrid>
              <a:tr h="599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in the atom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Mass (kg)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 charge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nucleus</a:t>
                      </a:r>
                      <a:endParaRPr lang="en-US" sz="14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 × 10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en-US" sz="18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3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nucleus</a:t>
                      </a:r>
                      <a:endParaRPr lang="en-US" sz="14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 × 10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level/shell/orbital</a:t>
                      </a:r>
                      <a:endParaRPr lang="en-US" sz="14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9.11 × 10</a:t>
                      </a:r>
                      <a:r>
                        <a:rPr lang="en-US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8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11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Image result for periodic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225"/>
            <a:ext cx="9173633" cy="688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0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number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be referred to as 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number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is represented by the capital letter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number of protons and neutrons (</a:t>
            </a:r>
            <a:r>
              <a:rPr lang="en-US" sz="2400" b="1" dirty="0" smtClean="0">
                <a:solidFill>
                  <a:srgbClr val="F50B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equal to a neutral atom’s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number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is often represented by the capital letter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neutrons, the neutron number, is represented by the capital letter,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above the atomic notation for any given symbol represented here as </a:t>
            </a:r>
            <a:r>
              <a:rPr lang="en-US" sz="2400" dirty="0" smtClean="0">
                <a:solidFill>
                  <a:srgbClr val="F50B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be represented as:  </a:t>
            </a:r>
            <a:r>
              <a:rPr lang="en-US" sz="2400" b="1" baseline="30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dirty="0" smtClean="0">
                <a:solidFill>
                  <a:srgbClr val="F50B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neutron may be determined by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of neutrons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number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number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where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 = A – Z)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NUCLEAR NOTATION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1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Notation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Write out the atomic notation for the following: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a.  Magnesium which has an atomic number of 12 and a mass number of 24.</a:t>
            </a:r>
            <a:b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50BD9"/>
                </a:solidFill>
                <a:cs typeface="Times New Roman" panose="02020603050405020304" pitchFamily="18" charset="0"/>
              </a:rPr>
              <a:t>b.  Boron which has an atomic number of 5 and a mass number of 10.</a:t>
            </a:r>
            <a:br>
              <a:rPr lang="en-US" dirty="0" smtClean="0">
                <a:solidFill>
                  <a:srgbClr val="F50BD9"/>
                </a:solidFill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c.  Iron which has an atomic number of 26 and a mass number of 56.</a:t>
            </a:r>
            <a:br>
              <a:rPr lang="en-US" dirty="0" smtClean="0">
                <a:solidFill>
                  <a:srgbClr val="FFC000"/>
                </a:solidFill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d.  For the above determine how many protons are present in each of the elements stated above.</a:t>
            </a:r>
            <a:br>
              <a:rPr lang="en-US" dirty="0" smtClean="0">
                <a:solidFill>
                  <a:srgbClr val="7030A0"/>
                </a:solidFill>
                <a:cs typeface="Times New Roman" panose="02020603050405020304" pitchFamily="18" charset="0"/>
              </a:rPr>
            </a:b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Notation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Write out the atomic notation for the following: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a.  Magnesium which has an atomic number of 12 and a mass number of 24.   </a:t>
            </a:r>
            <a:b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baseline="30000" dirty="0" smtClean="0">
                <a:cs typeface="Times New Roman" panose="02020603050405020304" pitchFamily="18" charset="0"/>
              </a:rPr>
              <a:t>24</a:t>
            </a:r>
            <a:r>
              <a:rPr lang="en-US" baseline="-25000" dirty="0" smtClean="0">
                <a:cs typeface="Times New Roman" panose="02020603050405020304" pitchFamily="18" charset="0"/>
              </a:rPr>
              <a:t>12</a:t>
            </a:r>
            <a:r>
              <a:rPr lang="en-US" dirty="0" smtClean="0">
                <a:cs typeface="Times New Roman" panose="02020603050405020304" pitchFamily="18" charset="0"/>
              </a:rPr>
              <a:t>Mg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50BD9"/>
                </a:solidFill>
                <a:cs typeface="Times New Roman" panose="02020603050405020304" pitchFamily="18" charset="0"/>
              </a:rPr>
              <a:t>b.  Boron which has an atomic number of 5 and a mass number of 10.   </a:t>
            </a:r>
            <a:br>
              <a:rPr lang="en-US" dirty="0" smtClean="0">
                <a:solidFill>
                  <a:srgbClr val="F50BD9"/>
                </a:solidFill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50BD9"/>
                </a:solidFill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50BD9"/>
                </a:solidFill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50BD9"/>
                </a:solidFill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baseline="30000" dirty="0" smtClean="0">
                <a:cs typeface="Times New Roman" panose="02020603050405020304" pitchFamily="18" charset="0"/>
              </a:rPr>
              <a:t>10</a:t>
            </a:r>
            <a:r>
              <a:rPr lang="en-US" baseline="-25000" dirty="0" smtClean="0">
                <a:cs typeface="Times New Roman" panose="02020603050405020304" pitchFamily="18" charset="0"/>
              </a:rPr>
              <a:t>5</a:t>
            </a:r>
            <a:r>
              <a:rPr lang="en-US" dirty="0" smtClean="0">
                <a:cs typeface="Times New Roman" panose="02020603050405020304" pitchFamily="18" charset="0"/>
              </a:rPr>
              <a:t>B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c.  Iron which has an atomic number of 26 and a mass number of 56.                         </a:t>
            </a:r>
            <a:br>
              <a:rPr lang="en-US" dirty="0" smtClean="0">
                <a:solidFill>
                  <a:srgbClr val="FFC000"/>
                </a:solidFill>
                <a:cs typeface="Times New Roman" panose="02020603050405020304" pitchFamily="18" charset="0"/>
              </a:rPr>
            </a:br>
            <a:endParaRPr lang="en-US" dirty="0" smtClean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aseline="300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en-US" baseline="30000" dirty="0" smtClean="0">
                <a:cs typeface="Times New Roman" panose="02020603050405020304" pitchFamily="18" charset="0"/>
              </a:rPr>
              <a:t>56</a:t>
            </a:r>
            <a:r>
              <a:rPr lang="en-US" baseline="-25000" dirty="0" smtClean="0">
                <a:cs typeface="Times New Roman" panose="02020603050405020304" pitchFamily="18" charset="0"/>
              </a:rPr>
              <a:t>26</a:t>
            </a:r>
            <a:r>
              <a:rPr lang="en-US" dirty="0" smtClean="0">
                <a:cs typeface="Times New Roman" panose="02020603050405020304" pitchFamily="18" charset="0"/>
              </a:rPr>
              <a:t>Fe</a:t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cs typeface="Times New Roman" panose="02020603050405020304" pitchFamily="18" charset="0"/>
              </a:rPr>
              <a:t/>
            </a:r>
            <a:br>
              <a:rPr lang="en-US" dirty="0" smtClean="0"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d.  For the above determine how many protons are present in each of the elements stated above.</a:t>
            </a:r>
            <a:br>
              <a:rPr lang="en-US" dirty="0" smtClean="0">
                <a:solidFill>
                  <a:srgbClr val="7030A0"/>
                </a:solidFill>
                <a:cs typeface="Times New Roman" panose="02020603050405020304" pitchFamily="18" charset="0"/>
              </a:rPr>
            </a:br>
            <a:r>
              <a:rPr lang="en-US" b="1" dirty="0" smtClean="0">
                <a:cs typeface="Times New Roman" panose="02020603050405020304" pitchFamily="18" charset="0"/>
              </a:rPr>
              <a:t/>
            </a:r>
            <a:br>
              <a:rPr lang="en-US" b="1" dirty="0" smtClean="0">
                <a:cs typeface="Times New Roman" panose="02020603050405020304" pitchFamily="18" charset="0"/>
              </a:rPr>
            </a:br>
            <a:r>
              <a:rPr lang="en-US" b="1" dirty="0" smtClean="0">
                <a:cs typeface="Times New Roman" panose="02020603050405020304" pitchFamily="18" charset="0"/>
              </a:rPr>
              <a:t>(i)    # of protons in Mg = 24 – 12 = 12 </a:t>
            </a:r>
            <a:br>
              <a:rPr lang="en-US" b="1" dirty="0" smtClean="0">
                <a:cs typeface="Times New Roman" panose="02020603050405020304" pitchFamily="18" charset="0"/>
              </a:rPr>
            </a:br>
            <a:r>
              <a:rPr lang="en-US" b="1" dirty="0" smtClean="0">
                <a:cs typeface="Times New Roman" panose="02020603050405020304" pitchFamily="18" charset="0"/>
              </a:rPr>
              <a:t/>
            </a:r>
            <a:br>
              <a:rPr lang="en-US" b="1" dirty="0" smtClean="0">
                <a:cs typeface="Times New Roman" panose="02020603050405020304" pitchFamily="18" charset="0"/>
              </a:rPr>
            </a:br>
            <a:r>
              <a:rPr lang="en-US" b="1" dirty="0" smtClean="0">
                <a:cs typeface="Times New Roman" panose="02020603050405020304" pitchFamily="18" charset="0"/>
              </a:rPr>
              <a:t>(ii)   # of protons in B = 10 – 5 = 5</a:t>
            </a:r>
            <a:br>
              <a:rPr lang="en-US" b="1" dirty="0" smtClean="0">
                <a:cs typeface="Times New Roman" panose="02020603050405020304" pitchFamily="18" charset="0"/>
              </a:rPr>
            </a:br>
            <a:r>
              <a:rPr lang="en-US" b="1" dirty="0" smtClean="0">
                <a:cs typeface="Times New Roman" panose="02020603050405020304" pitchFamily="18" charset="0"/>
              </a:rPr>
              <a:t/>
            </a:r>
            <a:br>
              <a:rPr lang="en-US" b="1" dirty="0" smtClean="0">
                <a:cs typeface="Times New Roman" panose="02020603050405020304" pitchFamily="18" charset="0"/>
              </a:rPr>
            </a:br>
            <a:r>
              <a:rPr lang="en-US" b="1" dirty="0" smtClean="0">
                <a:cs typeface="Times New Roman" panose="02020603050405020304" pitchFamily="18" charset="0"/>
              </a:rPr>
              <a:t>(iii)  # of protons in Fe = 56 – 26 = 30</a:t>
            </a:r>
            <a:br>
              <a:rPr lang="en-US" b="1" dirty="0" smtClean="0">
                <a:cs typeface="Times New Roman" panose="02020603050405020304" pitchFamily="18" charset="0"/>
              </a:rPr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All elements in their neutral state are represented within a </a:t>
            </a:r>
            <a:r>
              <a:rPr lang="en-US" b="1" dirty="0" smtClean="0">
                <a:solidFill>
                  <a:srgbClr val="F50BD9"/>
                </a:solidFill>
              </a:rPr>
              <a:t>Periodic Table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They are categorized based on their </a:t>
            </a:r>
            <a:r>
              <a:rPr lang="en-US" b="1" dirty="0" smtClean="0">
                <a:solidFill>
                  <a:srgbClr val="00B050"/>
                </a:solidFill>
              </a:rPr>
              <a:t>Groups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C000"/>
                </a:solidFill>
              </a:rPr>
              <a:t>Periods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Groups run </a:t>
            </a:r>
            <a:r>
              <a:rPr lang="en-US" b="1" dirty="0" smtClean="0"/>
              <a:t>vertically</a:t>
            </a:r>
            <a:r>
              <a:rPr lang="en-US" dirty="0" smtClean="0"/>
              <a:t> while Periods run </a:t>
            </a:r>
            <a:r>
              <a:rPr lang="en-US" b="1" dirty="0" smtClean="0"/>
              <a:t>horizontally</a:t>
            </a:r>
            <a:r>
              <a:rPr lang="en-US" dirty="0" smtClean="0"/>
              <a:t> within the Periodic 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Groups indicate </a:t>
            </a:r>
            <a:r>
              <a:rPr lang="en-US" b="1" dirty="0" smtClean="0"/>
              <a:t>the number of valence electrons</a:t>
            </a:r>
            <a:r>
              <a:rPr lang="en-US" dirty="0" smtClean="0"/>
              <a:t> an atom has while Periods indicate </a:t>
            </a:r>
            <a:r>
              <a:rPr lang="en-US" b="1" dirty="0" smtClean="0"/>
              <a:t>how many energy levels</a:t>
            </a:r>
            <a:r>
              <a:rPr lang="en-US" dirty="0" smtClean="0"/>
              <a:t> an atom has.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example the sodium atom, </a:t>
            </a:r>
            <a:r>
              <a:rPr lang="en-US" b="1" dirty="0" smtClean="0"/>
              <a:t>Na</a:t>
            </a:r>
            <a:r>
              <a:rPr lang="en-US" dirty="0" smtClean="0"/>
              <a:t>, is in </a:t>
            </a:r>
            <a:r>
              <a:rPr lang="en-US" b="1" dirty="0" smtClean="0">
                <a:solidFill>
                  <a:srgbClr val="F50BD9"/>
                </a:solidFill>
              </a:rPr>
              <a:t>group 1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period 3</a:t>
            </a:r>
            <a:r>
              <a:rPr lang="en-US" dirty="0" smtClean="0"/>
              <a:t> therefore Na has </a:t>
            </a:r>
            <a:r>
              <a:rPr lang="en-US" b="1" dirty="0" smtClean="0">
                <a:solidFill>
                  <a:srgbClr val="F50BD9"/>
                </a:solidFill>
              </a:rPr>
              <a:t>1 valence electron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70C0"/>
                </a:solidFill>
              </a:rPr>
              <a:t>3 energy levels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Valence electrons are those electrons available for bonding.  In other words they make bonding between atoms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20 Elements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600200"/>
          <a:ext cx="8762998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409"/>
                <a:gridCol w="799222"/>
                <a:gridCol w="1185168"/>
                <a:gridCol w="1143000"/>
                <a:gridCol w="1295400"/>
                <a:gridCol w="914400"/>
                <a:gridCol w="1295400"/>
                <a:gridCol w="1142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Symbol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at Room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Metal or Non – Metal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Symbol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at Room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Metal or Non</a:t>
                      </a:r>
                      <a:r>
                        <a:rPr lang="en-US" sz="1400" baseline="0" dirty="0" smtClean="0"/>
                        <a:t> - Metal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Hydrogen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11. Sodium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2. Helium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12. Magnesium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AutoNum type="arabicPeriod" startAt="3"/>
                      </a:pP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Lithium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13. Aluminium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AutoNum type="arabicPeriod" startAt="4"/>
                      </a:pP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Beryllium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14. Silicon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5. Boron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15. Phosphorus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6. Carbon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16. Sulphur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baseline="0" dirty="0" smtClean="0"/>
                        <a:t>7. </a:t>
                      </a:r>
                      <a:r>
                        <a:rPr lang="en-US" sz="1200" b="1" dirty="0" smtClean="0"/>
                        <a:t>Nitrogen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17. Chlorine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8. Oxygen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18. Argon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9. Fluorine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19. Potassium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10. Neon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20. Calcium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20 Elements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600200"/>
          <a:ext cx="8762998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409"/>
                <a:gridCol w="799222"/>
                <a:gridCol w="1185168"/>
                <a:gridCol w="1143000"/>
                <a:gridCol w="1295400"/>
                <a:gridCol w="914400"/>
                <a:gridCol w="1295400"/>
                <a:gridCol w="1142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Symbol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at Room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Metal or Non – Metal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Symbol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at Room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Metal or Non</a:t>
                      </a:r>
                      <a:r>
                        <a:rPr lang="en-US" sz="1400" baseline="0" dirty="0" smtClean="0"/>
                        <a:t> - Metal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Hydrogen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11. Sodium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2. Helium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12. Magnesium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AutoNum type="arabicPeriod" startAt="3"/>
                      </a:pP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Lithium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13. Aluminium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AutoNum type="arabicPeriod" startAt="4"/>
                      </a:pP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Beryllium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14. Silicon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5. Boron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15. Phosphorus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6. Carbon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16. Sulphur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baseline="0" dirty="0" smtClean="0"/>
                        <a:t>7. </a:t>
                      </a:r>
                      <a:r>
                        <a:rPr lang="en-US" sz="1200" b="1" dirty="0" smtClean="0"/>
                        <a:t>Nitrogen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17. Chlorine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8. Oxygen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18. Argon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9. Fluorine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19. Potassium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10. Neon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20. Calcium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Common Elements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2133600"/>
          <a:ext cx="8762998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409"/>
                <a:gridCol w="799222"/>
                <a:gridCol w="1185168"/>
                <a:gridCol w="1143000"/>
                <a:gridCol w="1295400"/>
                <a:gridCol w="914400"/>
                <a:gridCol w="1295400"/>
                <a:gridCol w="1142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Symbol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at Room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Metal or Non – Metal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Symbol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at Room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Metal or Non</a:t>
                      </a:r>
                      <a:r>
                        <a:rPr lang="en-US" sz="1400" baseline="0" dirty="0" smtClean="0"/>
                        <a:t> - Metal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Copper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Mercury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Liquid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Gold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Silver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 smtClean="0"/>
                        <a:t>Iron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Zinc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Molecule?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C000"/>
                </a:solidFill>
              </a:rPr>
              <a:t>molecule</a:t>
            </a:r>
            <a:r>
              <a:rPr lang="en-US" dirty="0" smtClean="0"/>
              <a:t> is a particle that contains one or more atoms.  It is the smallest part of a compound.</a:t>
            </a:r>
          </a:p>
          <a:p>
            <a:endParaRPr lang="en-US" dirty="0" smtClean="0"/>
          </a:p>
          <a:p>
            <a:r>
              <a:rPr lang="en-US" dirty="0" smtClean="0"/>
              <a:t>When a molecule contains the </a:t>
            </a:r>
            <a:r>
              <a:rPr lang="en-US" b="1" dirty="0" smtClean="0">
                <a:solidFill>
                  <a:srgbClr val="00B0F0"/>
                </a:solidFill>
              </a:rPr>
              <a:t>same</a:t>
            </a:r>
            <a:r>
              <a:rPr lang="en-US" dirty="0" smtClean="0"/>
              <a:t> types of atoms it is referred to as an </a:t>
            </a:r>
            <a:r>
              <a:rPr lang="en-US" b="1" dirty="0" smtClean="0"/>
              <a:t>element</a:t>
            </a:r>
            <a:r>
              <a:rPr lang="en-US" dirty="0" smtClean="0"/>
              <a:t>.  For example, oxygen (O</a:t>
            </a:r>
            <a:r>
              <a:rPr lang="en-US" baseline="-25000" dirty="0" smtClean="0"/>
              <a:t>2</a:t>
            </a:r>
            <a:r>
              <a:rPr lang="en-US" dirty="0" smtClean="0"/>
              <a:t>), hydrogen (H</a:t>
            </a:r>
            <a:r>
              <a:rPr lang="en-US" baseline="-25000" dirty="0" smtClean="0"/>
              <a:t>2</a:t>
            </a:r>
            <a:r>
              <a:rPr lang="en-US" dirty="0" smtClean="0"/>
              <a:t>), chlorine (Cl</a:t>
            </a:r>
            <a:r>
              <a:rPr lang="en-US" baseline="-25000" dirty="0" smtClean="0"/>
              <a:t>2</a:t>
            </a:r>
            <a:r>
              <a:rPr lang="en-US" dirty="0" smtClean="0"/>
              <a:t>) etc.</a:t>
            </a:r>
          </a:p>
          <a:p>
            <a:endParaRPr lang="en-US" dirty="0" smtClean="0"/>
          </a:p>
          <a:p>
            <a:r>
              <a:rPr lang="en-US" dirty="0" smtClean="0"/>
              <a:t>When the molecule contains </a:t>
            </a:r>
            <a:r>
              <a:rPr lang="en-US" b="1" dirty="0" smtClean="0">
                <a:solidFill>
                  <a:srgbClr val="00B050"/>
                </a:solidFill>
              </a:rPr>
              <a:t>different</a:t>
            </a:r>
            <a:r>
              <a:rPr lang="en-US" dirty="0" smtClean="0"/>
              <a:t> types of atoms it is referred to as a </a:t>
            </a:r>
            <a:r>
              <a:rPr lang="en-US" b="1" dirty="0" smtClean="0"/>
              <a:t>compound</a:t>
            </a:r>
            <a:r>
              <a:rPr lang="en-US" dirty="0" smtClean="0"/>
              <a:t>.  For example, water (H</a:t>
            </a:r>
            <a:r>
              <a:rPr lang="en-US" baseline="-25000" dirty="0" smtClean="0"/>
              <a:t>2</a:t>
            </a:r>
            <a:r>
              <a:rPr lang="en-US" dirty="0" smtClean="0"/>
              <a:t>O), glucose 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), 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353B-3DF0-470C-A527-5AC71182D2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Common Elements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2133600"/>
          <a:ext cx="8762998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409"/>
                <a:gridCol w="799222"/>
                <a:gridCol w="1185168"/>
                <a:gridCol w="1143000"/>
                <a:gridCol w="1295400"/>
                <a:gridCol w="914400"/>
                <a:gridCol w="1295400"/>
                <a:gridCol w="1142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Symbol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at Room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Metal or Non – Metal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Symbol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at Room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Metal or Non</a:t>
                      </a:r>
                      <a:r>
                        <a:rPr lang="en-US" sz="1400" baseline="0" dirty="0" smtClean="0"/>
                        <a:t> - Metal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Copper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Mercury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Liquid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Gold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Silver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 smtClean="0"/>
                        <a:t>Iron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Zinc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581400"/>
            <a:ext cx="7010400" cy="1295400"/>
          </a:xfrm>
        </p:spPr>
        <p:txBody>
          <a:bodyPr>
            <a:noAutofit/>
          </a:bodyPr>
          <a:lstStyle/>
          <a:p>
            <a:r>
              <a:rPr lang="en-US" sz="8000" dirty="0" smtClean="0"/>
              <a:t>The Atom</a:t>
            </a:r>
            <a:endParaRPr lang="en-US" sz="8000" dirty="0"/>
          </a:p>
        </p:txBody>
      </p:sp>
      <p:pic>
        <p:nvPicPr>
          <p:cNvPr id="1026" name="Picture 2" descr="Image result for the atom chemi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16635" cy="487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ato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743200"/>
            <a:ext cx="3276600" cy="29387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An atom is the smallest indivisible particle of matter which can exist on its own.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has a nucleus which  contains</a:t>
            </a:r>
            <a:br>
              <a:rPr lang="en-US" dirty="0" smtClean="0"/>
            </a:br>
            <a:r>
              <a:rPr lang="en-US" dirty="0" smtClean="0"/>
              <a:t>only protons and neutrons.</a:t>
            </a:r>
          </a:p>
          <a:p>
            <a:endParaRPr lang="en-US" dirty="0"/>
          </a:p>
          <a:p>
            <a:r>
              <a:rPr lang="en-US" dirty="0" smtClean="0"/>
              <a:t>Electrons are part of the atom </a:t>
            </a:r>
            <a:br>
              <a:rPr lang="en-US" dirty="0" smtClean="0"/>
            </a:br>
            <a:r>
              <a:rPr lang="en-US" dirty="0" smtClean="0"/>
              <a:t>but they occupy areas of the</a:t>
            </a:r>
            <a:br>
              <a:rPr lang="en-US" dirty="0" smtClean="0"/>
            </a:br>
            <a:r>
              <a:rPr lang="en-US" dirty="0" smtClean="0"/>
              <a:t>atom called energy levels/shells.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energy level can hold a certain number of electrons.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971800"/>
          <a:ext cx="6096000" cy="34594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10296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amount of electrons</a:t>
                      </a:r>
                      <a:endParaRPr lang="en-US" dirty="0"/>
                    </a:p>
                  </a:txBody>
                  <a:tcPr/>
                </a:tc>
              </a:tr>
              <a:tr h="5965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965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965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965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       (8, 10)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6868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Arrangement of Electrons in the First 20 Elements</a:t>
            </a:r>
            <a:endParaRPr lang="en-US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74" t="21658" r="23148" b="5356"/>
          <a:stretch>
            <a:fillRect/>
          </a:stretch>
        </p:blipFill>
        <p:spPr bwMode="auto">
          <a:xfrm>
            <a:off x="533400" y="494632"/>
            <a:ext cx="8252636" cy="62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6868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Arrangement of Electrons in the First 20 Elements</a:t>
            </a:r>
            <a:endParaRPr lang="en-US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074" t="21658" r="23148" b="5356"/>
          <a:stretch>
            <a:fillRect/>
          </a:stretch>
        </p:blipFill>
        <p:spPr bwMode="auto">
          <a:xfrm>
            <a:off x="533400" y="494632"/>
            <a:ext cx="8252636" cy="622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21658" r="25000" b="7053"/>
          <a:stretch>
            <a:fillRect/>
          </a:stretch>
        </p:blipFill>
        <p:spPr bwMode="auto">
          <a:xfrm>
            <a:off x="293914" y="76200"/>
            <a:ext cx="8621486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000" t="21658" r="25000" b="7053"/>
          <a:stretch>
            <a:fillRect/>
          </a:stretch>
        </p:blipFill>
        <p:spPr bwMode="auto">
          <a:xfrm>
            <a:off x="293914" y="76200"/>
            <a:ext cx="8621486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74" t="21657" r="24074" b="5356"/>
          <a:stretch>
            <a:fillRect/>
          </a:stretch>
        </p:blipFill>
        <p:spPr bwMode="auto">
          <a:xfrm>
            <a:off x="209107" y="76200"/>
            <a:ext cx="8782493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074" t="21657" r="24074" b="5356"/>
          <a:stretch>
            <a:fillRect/>
          </a:stretch>
        </p:blipFill>
        <p:spPr bwMode="auto">
          <a:xfrm>
            <a:off x="209107" y="76200"/>
            <a:ext cx="8782493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Elements combine in particular ratios to form compounds.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Magnesium + Oxygen </a:t>
            </a:r>
            <a:r>
              <a:rPr lang="en-US" dirty="0" smtClean="0">
                <a:sym typeface="Wingdings" pitchFamily="2" charset="2"/>
              </a:rPr>
              <a:t> Magnesium Oxide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2Mg </a:t>
            </a:r>
            <a:r>
              <a:rPr lang="en-US" baseline="-25000" dirty="0" smtClean="0">
                <a:sym typeface="Wingdings" pitchFamily="2" charset="2"/>
              </a:rPr>
              <a:t>(s)</a:t>
            </a:r>
            <a:r>
              <a:rPr lang="en-US" dirty="0" smtClean="0">
                <a:sym typeface="Wingdings" pitchFamily="2" charset="2"/>
              </a:rPr>
              <a:t>          +  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aseline="-25000" dirty="0" smtClean="0">
                <a:sym typeface="Wingdings" pitchFamily="2" charset="2"/>
              </a:rPr>
              <a:t>(g)</a:t>
            </a:r>
            <a:r>
              <a:rPr lang="en-US" dirty="0" smtClean="0">
                <a:sym typeface="Wingdings" pitchFamily="2" charset="2"/>
              </a:rPr>
              <a:t>       2MgO </a:t>
            </a:r>
            <a:r>
              <a:rPr lang="en-US" baseline="-25000" dirty="0" smtClean="0">
                <a:sym typeface="Wingdings" pitchFamily="2" charset="2"/>
              </a:rPr>
              <a:t>(s)</a:t>
            </a:r>
            <a:r>
              <a:rPr lang="en-US" dirty="0" smtClean="0">
                <a:sym typeface="Wingdings" pitchFamily="2" charset="2"/>
              </a:rPr>
              <a:t/>
            </a:r>
            <a:br>
              <a:rPr lang="en-US" dirty="0" smtClean="0">
                <a:sym typeface="Wingdings" pitchFamily="2" charset="2"/>
              </a:rPr>
            </a:br>
            <a:endParaRPr lang="en-US" dirty="0" smtClean="0"/>
          </a:p>
          <a:p>
            <a:r>
              <a:rPr lang="en-US" dirty="0" smtClean="0"/>
              <a:t>Heating is needed for some compounds to form.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An element is a substance made up of one type of atom, and it cannot be broken down into any simpler substance.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Examples of elements include:</a:t>
            </a:r>
            <a:br>
              <a:rPr lang="en-US" dirty="0" smtClean="0"/>
            </a:b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, Cl</a:t>
            </a:r>
            <a:r>
              <a:rPr lang="en-US" baseline="-25000" dirty="0" smtClean="0"/>
              <a:t>2</a:t>
            </a:r>
            <a:r>
              <a:rPr lang="en-US" dirty="0" smtClean="0"/>
              <a:t> O</a:t>
            </a:r>
            <a:r>
              <a:rPr lang="en-US" baseline="-25000" dirty="0" smtClean="0"/>
              <a:t>3</a:t>
            </a:r>
            <a:r>
              <a:rPr lang="en-US" dirty="0" smtClean="0"/>
              <a:t> and S</a:t>
            </a:r>
            <a:r>
              <a:rPr lang="en-US" baseline="-25000" dirty="0" smtClean="0"/>
              <a:t>8</a:t>
            </a:r>
            <a:r>
              <a:rPr lang="en-US" dirty="0" smtClean="0"/>
              <a:t> , they are also referred to as molecules as well.</a:t>
            </a:r>
            <a:endParaRPr lang="en-US" baseline="-25000" dirty="0" smtClean="0"/>
          </a:p>
        </p:txBody>
      </p:sp>
      <p:pic>
        <p:nvPicPr>
          <p:cNvPr id="19458" name="Picture 2" descr="Image result for molecules of hydrogen"/>
          <p:cNvPicPr>
            <a:picLocks noChangeAspect="1" noChangeArrowheads="1"/>
          </p:cNvPicPr>
          <p:nvPr/>
        </p:nvPicPr>
        <p:blipFill>
          <a:blip r:embed="rId2" cstate="print"/>
          <a:srcRect b="63908"/>
          <a:stretch>
            <a:fillRect/>
          </a:stretch>
        </p:blipFill>
        <p:spPr bwMode="auto">
          <a:xfrm>
            <a:off x="228600" y="5105400"/>
            <a:ext cx="4879975" cy="1371600"/>
          </a:xfrm>
          <a:prstGeom prst="rect">
            <a:avLst/>
          </a:prstGeom>
          <a:noFill/>
        </p:spPr>
      </p:pic>
      <p:pic>
        <p:nvPicPr>
          <p:cNvPr id="5" name="Picture 2" descr="Image result for molecules of hydrogen"/>
          <p:cNvPicPr>
            <a:picLocks noChangeAspect="1" noChangeArrowheads="1"/>
          </p:cNvPicPr>
          <p:nvPr/>
        </p:nvPicPr>
        <p:blipFill>
          <a:blip r:embed="rId2" cstate="print"/>
          <a:srcRect t="36092"/>
          <a:stretch>
            <a:fillRect/>
          </a:stretch>
        </p:blipFill>
        <p:spPr bwMode="auto">
          <a:xfrm>
            <a:off x="5181600" y="4876800"/>
            <a:ext cx="3962400" cy="1972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 and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molecule</a:t>
            </a:r>
            <a:r>
              <a:rPr lang="en-US" dirty="0" smtClean="0"/>
              <a:t> is formed when two or more atoms are joined together covalently.  Molecules are also </a:t>
            </a:r>
            <a:r>
              <a:rPr lang="en-US" b="1" dirty="0" smtClean="0"/>
              <a:t>compounds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Compounds are substances made up of two of more elements that may be the same or different.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Examples of</a:t>
            </a:r>
            <a:br>
              <a:rPr lang="en-US" dirty="0" smtClean="0"/>
            </a:br>
            <a:r>
              <a:rPr lang="en-US" dirty="0" smtClean="0"/>
              <a:t>molecules </a:t>
            </a:r>
            <a:br>
              <a:rPr lang="en-US" dirty="0" smtClean="0"/>
            </a:br>
            <a:r>
              <a:rPr lang="en-US" dirty="0" smtClean="0"/>
              <a:t>and compounds</a:t>
            </a:r>
            <a:br>
              <a:rPr lang="en-US" dirty="0" smtClean="0"/>
            </a:br>
            <a:r>
              <a:rPr lang="en-US" dirty="0" smtClean="0"/>
              <a:t>include:</a:t>
            </a:r>
          </a:p>
        </p:txBody>
      </p:sp>
      <p:sp>
        <p:nvSpPr>
          <p:cNvPr id="20482" name="AutoShape 2" descr="Image result for examples of comp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Image result for examples of comp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Image result for examples of comp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53698"/>
            <a:ext cx="2876550" cy="270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and Compounds Exercise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37" t="21658" r="51852" b="22330"/>
          <a:stretch>
            <a:fillRect/>
          </a:stretch>
        </p:blipFill>
        <p:spPr bwMode="auto">
          <a:xfrm>
            <a:off x="1454730" y="1219200"/>
            <a:ext cx="639387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and Compounds Exercise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037" t="21658" r="51852" b="22330"/>
          <a:stretch>
            <a:fillRect/>
          </a:stretch>
        </p:blipFill>
        <p:spPr bwMode="auto">
          <a:xfrm>
            <a:off x="1454730" y="1219200"/>
            <a:ext cx="639387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Element and Compound Exercise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741" t="21658" r="52778" b="3659"/>
          <a:stretch>
            <a:fillRect/>
          </a:stretch>
        </p:blipFill>
        <p:spPr bwMode="auto">
          <a:xfrm>
            <a:off x="2362200" y="1371600"/>
            <a:ext cx="4038600" cy="522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Element and Compound Exercise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741" t="21658" r="52778" b="3659"/>
          <a:stretch>
            <a:fillRect/>
          </a:stretch>
        </p:blipFill>
        <p:spPr bwMode="auto">
          <a:xfrm>
            <a:off x="2362200" y="1371600"/>
            <a:ext cx="4038600" cy="522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Metals and Non-Metals</a:t>
            </a:r>
            <a:endParaRPr lang="en-US" dirty="0"/>
          </a:p>
        </p:txBody>
      </p:sp>
      <p:sp>
        <p:nvSpPr>
          <p:cNvPr id="31746" name="AutoShape 2" descr="Datta Metals Copper Wire (2 mm Thick, 1 kg) : Amazon.in: Industrial &amp;  Scientif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Datta Metals Copper Wire (2 mm Thick, 1 kg) : Amazon.in: Industrial &amp;amp;  Scientif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33400"/>
            <a:ext cx="2971800" cy="1670152"/>
          </a:xfrm>
          <a:prstGeom prst="rect">
            <a:avLst/>
          </a:prstGeom>
          <a:noFill/>
        </p:spPr>
      </p:pic>
      <p:pic>
        <p:nvPicPr>
          <p:cNvPr id="31750" name="Picture 6" descr="Bvlgari 18k Yellow Gold B.zero1 Earrings | Rich Diamonds"/>
          <p:cNvPicPr>
            <a:picLocks noChangeAspect="1" noChangeArrowheads="1"/>
          </p:cNvPicPr>
          <p:nvPr/>
        </p:nvPicPr>
        <p:blipFill>
          <a:blip r:embed="rId3" cstate="print"/>
          <a:srcRect l="17742" t="30645" r="14516" b="27419"/>
          <a:stretch>
            <a:fillRect/>
          </a:stretch>
        </p:blipFill>
        <p:spPr bwMode="auto">
          <a:xfrm>
            <a:off x="533400" y="228600"/>
            <a:ext cx="3200400" cy="1981200"/>
          </a:xfrm>
          <a:prstGeom prst="rect">
            <a:avLst/>
          </a:prstGeom>
          <a:noFill/>
        </p:spPr>
      </p:pic>
      <p:pic>
        <p:nvPicPr>
          <p:cNvPr id="31752" name="Picture 8" descr="Chevrolet Cars, Trucks, SUVs, Crossovers and Vans"/>
          <p:cNvPicPr>
            <a:picLocks noChangeAspect="1" noChangeArrowheads="1"/>
          </p:cNvPicPr>
          <p:nvPr/>
        </p:nvPicPr>
        <p:blipFill>
          <a:blip r:embed="rId4" cstate="print"/>
          <a:srcRect t="50000" r="29167"/>
          <a:stretch>
            <a:fillRect/>
          </a:stretch>
        </p:blipFill>
        <p:spPr bwMode="auto">
          <a:xfrm>
            <a:off x="838200" y="4419600"/>
            <a:ext cx="6477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Metals and Non -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 smtClean="0"/>
              <a:t>Metals</a:t>
            </a:r>
            <a:r>
              <a:rPr lang="en-US" sz="4000" dirty="0" smtClean="0"/>
              <a:t> are </a:t>
            </a:r>
            <a:r>
              <a:rPr lang="en-US" sz="4000" b="1" dirty="0" smtClean="0"/>
              <a:t>electrical</a:t>
            </a:r>
            <a:r>
              <a:rPr lang="en-US" sz="4000" dirty="0" smtClean="0"/>
              <a:t> and </a:t>
            </a:r>
            <a:r>
              <a:rPr lang="en-US" sz="4000" b="1" dirty="0" smtClean="0"/>
              <a:t>thermal conductors</a:t>
            </a:r>
            <a:r>
              <a:rPr lang="en-US" sz="4000" dirty="0" smtClean="0"/>
              <a:t>.  Usually they are </a:t>
            </a:r>
            <a:r>
              <a:rPr lang="en-US" sz="4000" b="1" dirty="0" smtClean="0"/>
              <a:t>shiny</a:t>
            </a:r>
            <a:r>
              <a:rPr lang="en-US" sz="4000" dirty="0" smtClean="0"/>
              <a:t>, </a:t>
            </a:r>
            <a:r>
              <a:rPr lang="en-US" sz="4000" b="1" dirty="0" smtClean="0"/>
              <a:t>malleable</a:t>
            </a:r>
            <a:r>
              <a:rPr lang="en-US" sz="4000" dirty="0" smtClean="0"/>
              <a:t>, </a:t>
            </a:r>
            <a:r>
              <a:rPr lang="en-US" sz="4000" b="1" dirty="0" smtClean="0"/>
              <a:t>ductile</a:t>
            </a:r>
            <a:r>
              <a:rPr lang="en-US" sz="4000" dirty="0" smtClean="0"/>
              <a:t> and </a:t>
            </a:r>
            <a:r>
              <a:rPr lang="en-US" sz="4000" b="1" dirty="0" smtClean="0"/>
              <a:t>sonorous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b="1" i="1" u="sng" dirty="0" smtClean="0"/>
              <a:t>Non-metals</a:t>
            </a:r>
            <a:r>
              <a:rPr lang="en-US" sz="4000" dirty="0" smtClean="0"/>
              <a:t> do </a:t>
            </a:r>
            <a:r>
              <a:rPr lang="en-US" sz="4000" b="1" dirty="0" smtClean="0"/>
              <a:t>NOT</a:t>
            </a:r>
            <a:r>
              <a:rPr lang="en-US" sz="4000" dirty="0" smtClean="0"/>
              <a:t> conduct </a:t>
            </a:r>
            <a:r>
              <a:rPr lang="en-US" sz="4000" b="1" dirty="0" smtClean="0"/>
              <a:t>electricity</a:t>
            </a:r>
            <a:r>
              <a:rPr lang="en-US" sz="4000" dirty="0" smtClean="0"/>
              <a:t> or </a:t>
            </a:r>
            <a:r>
              <a:rPr lang="en-US" sz="4000" b="1" dirty="0" smtClean="0"/>
              <a:t>heat</a:t>
            </a:r>
            <a:r>
              <a:rPr lang="en-US" sz="4000" dirty="0" smtClean="0"/>
              <a:t>.  Usually they are </a:t>
            </a:r>
            <a:r>
              <a:rPr lang="en-US" sz="4000" b="1" dirty="0" smtClean="0"/>
              <a:t>dull</a:t>
            </a:r>
            <a:r>
              <a:rPr lang="en-US" sz="4000" dirty="0" smtClean="0"/>
              <a:t> and </a:t>
            </a:r>
            <a:r>
              <a:rPr lang="en-US" sz="4000" b="1" dirty="0" smtClean="0"/>
              <a:t>brittle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and Contrasting Metallic and Non-Metallic Elements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17600"/>
          <a:ext cx="8229600" cy="558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 metals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Examples</a:t>
                      </a:r>
                      <a:r>
                        <a:rPr lang="en-US" b="1" baseline="0" dirty="0" smtClean="0"/>
                        <a:t> of elements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Cu, Au, Fe, Ag, Na, Zn, 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Br,</a:t>
                      </a:r>
                      <a:r>
                        <a:rPr lang="en-US" baseline="0" dirty="0" smtClean="0"/>
                        <a:t> N, C, </a:t>
                      </a:r>
                      <a:r>
                        <a:rPr lang="en-US" baseline="0" dirty="0" err="1" smtClean="0"/>
                        <a:t>Cl</a:t>
                      </a:r>
                      <a:r>
                        <a:rPr lang="en-US" baseline="0" dirty="0" smtClean="0"/>
                        <a:t>, H, Ne, 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Appearance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Shiny/</a:t>
                      </a:r>
                      <a:r>
                        <a:rPr lang="en-US" dirty="0" err="1" smtClean="0"/>
                        <a:t>Lustre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Dull</a:t>
                      </a:r>
                      <a:r>
                        <a:rPr lang="en-US" baseline="0" dirty="0" smtClean="0"/>
                        <a:t> – may be black, coloured or </a:t>
                      </a:r>
                      <a:r>
                        <a:rPr lang="en-US" baseline="0" dirty="0" err="1" smtClean="0"/>
                        <a:t>colourless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Conductivity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Conducts</a:t>
                      </a:r>
                      <a:r>
                        <a:rPr lang="en-US" baseline="0" dirty="0" smtClean="0"/>
                        <a:t> heat and electricity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conduct heat or electricity </a:t>
                      </a:r>
                      <a:r>
                        <a:rPr lang="en-US" b="1" i="1" dirty="0" smtClean="0"/>
                        <a:t>(except for carbon, C, which</a:t>
                      </a:r>
                      <a:r>
                        <a:rPr lang="en-US" b="1" i="1" baseline="0" dirty="0" smtClean="0"/>
                        <a:t> conducts electricity</a:t>
                      </a:r>
                      <a:r>
                        <a:rPr lang="en-US" b="1" i="1" dirty="0" smtClean="0"/>
                        <a:t>)</a:t>
                      </a:r>
                      <a:endParaRPr lang="en-US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Capacity</a:t>
                      </a:r>
                      <a:r>
                        <a:rPr lang="en-US" b="1" baseline="0" dirty="0" smtClean="0"/>
                        <a:t> for shaping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Malleable – can be hammered</a:t>
                      </a:r>
                      <a:r>
                        <a:rPr lang="en-US" baseline="0" dirty="0" smtClean="0"/>
                        <a:t> into thin sheets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Ductile – can be drawn into thin wires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Brittle – easily shattered when struck with a hammer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Physical state at room temperature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Solids </a:t>
                      </a:r>
                      <a:r>
                        <a:rPr lang="en-US" b="1" i="1" dirty="0" smtClean="0"/>
                        <a:t>(except</a:t>
                      </a:r>
                      <a:r>
                        <a:rPr lang="en-US" b="1" i="1" baseline="0" dirty="0" smtClean="0"/>
                        <a:t> for mercury, </a:t>
                      </a:r>
                      <a:r>
                        <a:rPr lang="en-US" b="1" i="1" baseline="0" dirty="0" smtClean="0"/>
                        <a:t>Hg, which is a liquid at </a:t>
                      </a:r>
                      <a:r>
                        <a:rPr lang="en-US" b="1" i="1" baseline="0" dirty="0" err="1" smtClean="0"/>
                        <a:t>rtp</a:t>
                      </a:r>
                      <a:r>
                        <a:rPr lang="en-US" b="1" i="1" baseline="0" dirty="0" smtClean="0"/>
                        <a:t>)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Solids, liquids and gases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Strength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strong and can hold heavy loads</a:t>
                      </a:r>
                      <a:r>
                        <a:rPr lang="en-US" baseline="0" dirty="0" smtClean="0"/>
                        <a:t> without breaking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usually strong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EXCEPTIONS of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b="1" dirty="0" smtClean="0"/>
              <a:t>ALL</a:t>
            </a:r>
            <a:r>
              <a:rPr lang="en-US" dirty="0" smtClean="0"/>
              <a:t> metals are solid at room temperature nor are all of them hard to the touch.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Li, Na</a:t>
            </a:r>
            <a:r>
              <a:rPr lang="en-US" dirty="0" smtClean="0"/>
              <a:t> and </a:t>
            </a:r>
            <a:r>
              <a:rPr lang="en-US" b="1" dirty="0" smtClean="0"/>
              <a:t>K</a:t>
            </a:r>
            <a:r>
              <a:rPr lang="en-US" dirty="0" smtClean="0"/>
              <a:t> are metals which are soft enough to be cut.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Hg</a:t>
            </a:r>
            <a:r>
              <a:rPr lang="en-US" dirty="0" smtClean="0"/>
              <a:t>, however, is a liquid at</a:t>
            </a:r>
            <a:br>
              <a:rPr lang="en-US" dirty="0" smtClean="0"/>
            </a:br>
            <a:r>
              <a:rPr lang="en-US" dirty="0" smtClean="0"/>
              <a:t>room temperature.</a:t>
            </a:r>
            <a:endParaRPr lang="en-US" dirty="0"/>
          </a:p>
        </p:txBody>
      </p:sp>
      <p:pic>
        <p:nvPicPr>
          <p:cNvPr id="28674" name="Picture 2" descr="Mercury (element)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343400"/>
            <a:ext cx="2133600" cy="231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b="1" dirty="0" smtClean="0">
                <a:solidFill>
                  <a:srgbClr val="00B050"/>
                </a:solidFill>
              </a:rPr>
              <a:t>Table 1</a:t>
            </a:r>
            <a:r>
              <a:rPr lang="en-US" dirty="0" smtClean="0"/>
              <a:t> below shows the names and formulae for some compounds below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66"/>
                </a:solidFill>
              </a:rPr>
              <a:t>Table 2</a:t>
            </a:r>
            <a:r>
              <a:rPr lang="en-US" dirty="0" smtClean="0"/>
              <a:t> below shows the common names for some chemicals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886200"/>
          <a:ext cx="3429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Compound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Formula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Ammonia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Carbon dioxide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Glucose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Methane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Water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3246120"/>
          <a:ext cx="3429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Common Name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Chemical Name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Baking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soda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Sodium hydrogen carbonate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salt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Sodium chloride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Vinegar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Acetic acid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Washing Soda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Sodium carbonate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ooling Aluminum Foil - 25-ft. Roll | Aluminum | Metal Crafts | Crafting  Supplies | Art Supplies &amp;amp; Crafts | Nasco"/>
          <p:cNvPicPr>
            <a:picLocks noChangeAspect="1" noChangeArrowheads="1"/>
          </p:cNvPicPr>
          <p:nvPr/>
        </p:nvPicPr>
        <p:blipFill>
          <a:blip r:embed="rId2" cstate="print"/>
          <a:srcRect t="20513" b="23077"/>
          <a:stretch>
            <a:fillRect/>
          </a:stretch>
        </p:blipFill>
        <p:spPr bwMode="auto">
          <a:xfrm>
            <a:off x="5715000" y="2819400"/>
            <a:ext cx="2971800" cy="167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SOME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Fe</a:t>
            </a:r>
            <a:r>
              <a:rPr lang="en-US" dirty="0" smtClean="0"/>
              <a:t> is used for making cookware </a:t>
            </a:r>
            <a:br>
              <a:rPr lang="en-US" dirty="0" smtClean="0"/>
            </a:br>
            <a:r>
              <a:rPr lang="en-US" dirty="0" smtClean="0"/>
              <a:t>appliances, electromagnets etc.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Al</a:t>
            </a:r>
            <a:r>
              <a:rPr lang="en-US" dirty="0" smtClean="0"/>
              <a:t> is a very light metal so it is used</a:t>
            </a:r>
            <a:br>
              <a:rPr lang="en-US" dirty="0" smtClean="0"/>
            </a:br>
            <a:r>
              <a:rPr lang="en-US" dirty="0" smtClean="0"/>
              <a:t>in making the body of aircrafts.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Cu</a:t>
            </a:r>
            <a:r>
              <a:rPr lang="en-US" dirty="0" smtClean="0"/>
              <a:t> is used for making electric</a:t>
            </a:r>
            <a:br>
              <a:rPr lang="en-US" dirty="0" smtClean="0"/>
            </a:br>
            <a:r>
              <a:rPr lang="en-US" dirty="0" smtClean="0"/>
              <a:t>wires.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Ag</a:t>
            </a:r>
            <a:r>
              <a:rPr lang="en-US" dirty="0" smtClean="0"/>
              <a:t> is used for </a:t>
            </a:r>
            <a:br>
              <a:rPr lang="en-US" dirty="0" smtClean="0"/>
            </a:br>
            <a:r>
              <a:rPr lang="en-US" dirty="0" smtClean="0"/>
              <a:t>making jewelry</a:t>
            </a:r>
            <a:endParaRPr lang="en-US" dirty="0"/>
          </a:p>
        </p:txBody>
      </p:sp>
      <p:pic>
        <p:nvPicPr>
          <p:cNvPr id="27650" name="Picture 2" descr="Iron Metal Images, Stock Photos &amp;amp; Vectors | Shutterstock"/>
          <p:cNvPicPr>
            <a:picLocks noChangeAspect="1" noChangeArrowheads="1"/>
          </p:cNvPicPr>
          <p:nvPr/>
        </p:nvPicPr>
        <p:blipFill>
          <a:blip r:embed="rId3" cstate="print"/>
          <a:srcRect b="11111"/>
          <a:stretch>
            <a:fillRect/>
          </a:stretch>
        </p:blipFill>
        <p:spPr bwMode="auto">
          <a:xfrm>
            <a:off x="6019800" y="1376821"/>
            <a:ext cx="1905000" cy="1366379"/>
          </a:xfrm>
          <a:prstGeom prst="rect">
            <a:avLst/>
          </a:prstGeom>
          <a:noFill/>
        </p:spPr>
      </p:pic>
      <p:pic>
        <p:nvPicPr>
          <p:cNvPr id="27654" name="Picture 6" descr="2,253 Copper Scrap Metal Stock Photos, Pictures &amp;amp; Royalty-Free Images -  iS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648200"/>
            <a:ext cx="2286000" cy="1524000"/>
          </a:xfrm>
          <a:prstGeom prst="rect">
            <a:avLst/>
          </a:prstGeom>
          <a:noFill/>
        </p:spPr>
      </p:pic>
      <p:pic>
        <p:nvPicPr>
          <p:cNvPr id="27656" name="Picture 8" descr="The Health Benefits of Wearing Silver Jewel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410200"/>
            <a:ext cx="1956797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44,646 Sulphur Stock Photos, Pictures &amp;amp; Royalty-Free Images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00400"/>
            <a:ext cx="2286001" cy="1524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SOME Non-Metals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Iodine, I</a:t>
            </a:r>
            <a:r>
              <a:rPr lang="en-US" dirty="0" smtClean="0"/>
              <a:t>, is used as antiseptic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S</a:t>
            </a:r>
            <a:r>
              <a:rPr lang="en-US" dirty="0" smtClean="0"/>
              <a:t> is used for making fire </a:t>
            </a:r>
            <a:br>
              <a:rPr lang="en-US" dirty="0" smtClean="0"/>
            </a:br>
            <a:r>
              <a:rPr lang="en-US" dirty="0" smtClean="0"/>
              <a:t>crackers, gun powder </a:t>
            </a:r>
            <a:br>
              <a:rPr lang="en-US" dirty="0" smtClean="0"/>
            </a:br>
            <a:r>
              <a:rPr lang="en-US" dirty="0" smtClean="0"/>
              <a:t>and sulphuric acid.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Hg</a:t>
            </a:r>
            <a:r>
              <a:rPr lang="en-US" dirty="0" smtClean="0"/>
              <a:t> is used in the</a:t>
            </a:r>
            <a:br>
              <a:rPr lang="en-US" dirty="0" smtClean="0"/>
            </a:br>
            <a:r>
              <a:rPr lang="en-US" dirty="0" smtClean="0"/>
              <a:t>laboratory thermometer</a:t>
            </a:r>
            <a:endParaRPr lang="en-US" dirty="0"/>
          </a:p>
        </p:txBody>
      </p:sp>
      <p:pic>
        <p:nvPicPr>
          <p:cNvPr id="26628" name="Picture 4" descr="100 ML Iodine Tincture, Grade Standard: Chemical Grade, Rs 40 /bottle | ID:  197116739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295400"/>
            <a:ext cx="1295400" cy="1295400"/>
          </a:xfrm>
          <a:prstGeom prst="rect">
            <a:avLst/>
          </a:prstGeom>
          <a:noFill/>
        </p:spPr>
      </p:pic>
      <p:pic>
        <p:nvPicPr>
          <p:cNvPr id="26630" name="Picture 6" descr="The Iodine Myth -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752600"/>
            <a:ext cx="1354667" cy="762000"/>
          </a:xfrm>
          <a:prstGeom prst="rect">
            <a:avLst/>
          </a:prstGeom>
          <a:noFill/>
        </p:spPr>
      </p:pic>
      <p:pic>
        <p:nvPicPr>
          <p:cNvPr id="7" name="Picture 2" descr="Mercury (element)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224970"/>
            <a:ext cx="1295400" cy="1404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Alloy</a:t>
            </a:r>
            <a:br>
              <a:rPr lang="en-US" dirty="0" smtClean="0"/>
            </a:br>
            <a:r>
              <a:rPr lang="en-US" dirty="0" smtClean="0"/>
              <a:t>Man-made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</a:t>
            </a:r>
            <a:r>
              <a:rPr lang="en-US" b="1" i="1" dirty="0" smtClean="0"/>
              <a:t>metals</a:t>
            </a:r>
            <a:r>
              <a:rPr lang="en-US" dirty="0" smtClean="0"/>
              <a:t> that we use today are </a:t>
            </a:r>
            <a:r>
              <a:rPr lang="en-US" b="1" i="1" dirty="0" smtClean="0"/>
              <a:t>man-made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are mixtures of metals referred to as </a:t>
            </a:r>
            <a:r>
              <a:rPr lang="en-US" b="1" dirty="0" smtClean="0"/>
              <a:t>ALLOYS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Alloys are stronger than pure metals.</a:t>
            </a:r>
          </a:p>
          <a:p>
            <a:endParaRPr lang="en-US" dirty="0" smtClean="0"/>
          </a:p>
          <a:p>
            <a:r>
              <a:rPr lang="en-US" dirty="0" smtClean="0"/>
              <a:t>Examples of alloys are:</a:t>
            </a:r>
            <a:br>
              <a:rPr lang="en-US" dirty="0" smtClean="0"/>
            </a:br>
            <a:r>
              <a:rPr lang="en-US" b="1" dirty="0" smtClean="0"/>
              <a:t>a.  Bronze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b.  Brass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c.  Duralumin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 2 more examples of alloys.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Choose a metal.  		</a:t>
            </a:r>
            <a:r>
              <a:rPr lang="en-US" i="1" dirty="0" smtClean="0"/>
              <a:t>(10 marks)</a:t>
            </a:r>
            <a:br>
              <a:rPr lang="en-US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between 100 and 120 words, discuss one use of this metal.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Give three reasons why it is suitable for this 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Glass of Orange Juice and Ice Cubes on White Background. Stock Vector -  Illustration of slice, drink: 198900384"/>
          <p:cNvPicPr>
            <a:picLocks noChangeAspect="1" noChangeArrowheads="1"/>
          </p:cNvPicPr>
          <p:nvPr/>
        </p:nvPicPr>
        <p:blipFill>
          <a:blip r:embed="rId2" cstate="print"/>
          <a:srcRect l="6912" r="23968"/>
          <a:stretch>
            <a:fillRect/>
          </a:stretch>
        </p:blipFill>
        <p:spPr bwMode="auto">
          <a:xfrm>
            <a:off x="-76200" y="685800"/>
            <a:ext cx="3048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7772400" cy="1470025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pic>
        <p:nvPicPr>
          <p:cNvPr id="69638" name="Picture 6" descr="Image result for glass of milk"/>
          <p:cNvPicPr>
            <a:picLocks noChangeAspect="1" noChangeArrowheads="1"/>
          </p:cNvPicPr>
          <p:nvPr/>
        </p:nvPicPr>
        <p:blipFill>
          <a:blip r:embed="rId3" cstate="print"/>
          <a:srcRect l="37085" t="13636" r="36060" b="13637"/>
          <a:stretch>
            <a:fillRect/>
          </a:stretch>
        </p:blipFill>
        <p:spPr bwMode="auto">
          <a:xfrm>
            <a:off x="3386137" y="3200400"/>
            <a:ext cx="2100263" cy="3200400"/>
          </a:xfrm>
          <a:prstGeom prst="rect">
            <a:avLst/>
          </a:prstGeom>
          <a:noFill/>
        </p:spPr>
      </p:pic>
      <p:pic>
        <p:nvPicPr>
          <p:cNvPr id="23554" name="Picture 2" descr="Fresh salads in bowl with mixed ingredients Vector Image"/>
          <p:cNvPicPr>
            <a:picLocks noChangeAspect="1" noChangeArrowheads="1"/>
          </p:cNvPicPr>
          <p:nvPr/>
        </p:nvPicPr>
        <p:blipFill>
          <a:blip r:embed="rId4" cstate="print"/>
          <a:srcRect l="50400" t="24615" r="4800" b="32308"/>
          <a:stretch>
            <a:fillRect/>
          </a:stretch>
        </p:blipFill>
        <p:spPr bwMode="auto">
          <a:xfrm>
            <a:off x="5791200" y="421005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95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 </a:t>
            </a:r>
            <a:r>
              <a:rPr lang="en-US" sz="5400" b="1" dirty="0" smtClean="0"/>
              <a:t>mixture</a:t>
            </a:r>
            <a:r>
              <a:rPr lang="en-US" sz="5400" dirty="0" smtClean="0"/>
              <a:t> is a combination of two or more substances which are </a:t>
            </a:r>
            <a:r>
              <a:rPr lang="en-US" sz="5400" b="1" dirty="0" smtClean="0"/>
              <a:t>NOT</a:t>
            </a:r>
            <a:r>
              <a:rPr lang="en-US" sz="5400" dirty="0" smtClean="0"/>
              <a:t> chemically combined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Solutes and Solvents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Mixtures consist of a </a:t>
            </a:r>
            <a:r>
              <a:rPr lang="en-US" b="1" dirty="0" smtClean="0"/>
              <a:t>solute</a:t>
            </a:r>
            <a:r>
              <a:rPr lang="en-US" dirty="0" smtClean="0"/>
              <a:t> and a </a:t>
            </a:r>
            <a:r>
              <a:rPr lang="en-US" b="1" dirty="0" smtClean="0"/>
              <a:t>solvent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solvent</a:t>
            </a:r>
            <a:r>
              <a:rPr lang="en-US" dirty="0" smtClean="0"/>
              <a:t> is in </a:t>
            </a:r>
            <a:r>
              <a:rPr lang="en-US" b="1" i="1" dirty="0" smtClean="0"/>
              <a:t>greater amount</a:t>
            </a:r>
            <a:r>
              <a:rPr lang="en-US" dirty="0" smtClean="0"/>
              <a:t> while the </a:t>
            </a:r>
            <a:r>
              <a:rPr lang="en-US" b="1" dirty="0" smtClean="0"/>
              <a:t>solute</a:t>
            </a:r>
            <a:r>
              <a:rPr lang="en-US" dirty="0" smtClean="0"/>
              <a:t> is in the </a:t>
            </a:r>
            <a:r>
              <a:rPr lang="en-US" b="1" i="1" dirty="0" smtClean="0"/>
              <a:t>lesser amount</a:t>
            </a:r>
            <a:r>
              <a:rPr lang="en-US" dirty="0" smtClean="0"/>
              <a:t>.  Example, salt in water, where salt is the solute and water is the solvent.</a:t>
            </a:r>
          </a:p>
          <a:p>
            <a:endParaRPr lang="en-US" dirty="0" smtClean="0"/>
          </a:p>
          <a:p>
            <a:r>
              <a:rPr lang="en-US" dirty="0" smtClean="0"/>
              <a:t>There are </a:t>
            </a:r>
            <a:r>
              <a:rPr lang="en-US" b="1" dirty="0" smtClean="0"/>
              <a:t>two</a:t>
            </a:r>
            <a:r>
              <a:rPr lang="en-US" dirty="0" smtClean="0"/>
              <a:t> types of mixtures: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</a:t>
            </a:r>
            <a:r>
              <a:rPr lang="en-US" b="1" dirty="0" smtClean="0"/>
              <a:t>Homogeneous		</a:t>
            </a:r>
            <a:r>
              <a:rPr lang="en-US" dirty="0" smtClean="0"/>
              <a:t>b.  </a:t>
            </a:r>
            <a:r>
              <a:rPr lang="en-US" b="1" dirty="0" smtClean="0"/>
              <a:t>Heterogeneous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Homogeneous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i="1" dirty="0" smtClean="0"/>
              <a:t>homogeneous</a:t>
            </a:r>
            <a:r>
              <a:rPr lang="en-US" dirty="0" smtClean="0"/>
              <a:t> mixture appears to be one substance for example: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 Sugar water			b.  Crude oil</a:t>
            </a:r>
            <a:br>
              <a:rPr lang="en-US" dirty="0" smtClean="0"/>
            </a:br>
            <a:r>
              <a:rPr lang="en-US" dirty="0" smtClean="0"/>
              <a:t>c.  Air				d.  Drink</a:t>
            </a:r>
            <a:br>
              <a:rPr lang="en-US" dirty="0" smtClean="0"/>
            </a:br>
            <a:r>
              <a:rPr lang="en-US" dirty="0" smtClean="0"/>
              <a:t>e.  Alcohol and water		f.   Blood</a:t>
            </a:r>
            <a:br>
              <a:rPr lang="en-US" dirty="0" smtClean="0"/>
            </a:br>
            <a:r>
              <a:rPr lang="en-US" dirty="0" smtClean="0"/>
              <a:t>g.  Alloy				h.  Soda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homogeneous mixture </a:t>
            </a:r>
            <a:br>
              <a:rPr lang="en-US" dirty="0" smtClean="0"/>
            </a:br>
            <a:r>
              <a:rPr lang="en-US" dirty="0" smtClean="0"/>
              <a:t>is one in which the solute</a:t>
            </a:r>
            <a:br>
              <a:rPr lang="en-US" dirty="0" smtClean="0"/>
            </a:br>
            <a:r>
              <a:rPr lang="en-US" b="1" dirty="0" smtClean="0"/>
              <a:t>dissolves</a:t>
            </a:r>
            <a:r>
              <a:rPr lang="en-US" dirty="0" smtClean="0"/>
              <a:t> completely</a:t>
            </a:r>
            <a:br>
              <a:rPr lang="en-US" dirty="0" smtClean="0"/>
            </a:br>
            <a:r>
              <a:rPr lang="en-US" dirty="0" smtClean="0"/>
              <a:t>within the solvent.</a:t>
            </a:r>
          </a:p>
        </p:txBody>
      </p:sp>
      <p:pic>
        <p:nvPicPr>
          <p:cNvPr id="7170" name="Picture 2" descr="Image result for s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664147"/>
            <a:ext cx="3276600" cy="2030731"/>
          </a:xfrm>
          <a:prstGeom prst="rect">
            <a:avLst/>
          </a:prstGeom>
          <a:noFill/>
        </p:spPr>
      </p:pic>
      <p:pic>
        <p:nvPicPr>
          <p:cNvPr id="7172" name="Picture 4" descr="Image result for b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2400"/>
            <a:ext cx="243839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Homogeneous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Image result for examples of homogeneous mixtures"/>
          <p:cNvPicPr>
            <a:picLocks noChangeAspect="1" noChangeArrowheads="1"/>
          </p:cNvPicPr>
          <p:nvPr/>
        </p:nvPicPr>
        <p:blipFill>
          <a:blip r:embed="rId2" cstate="print"/>
          <a:srcRect t="11823"/>
          <a:stretch>
            <a:fillRect/>
          </a:stretch>
        </p:blipFill>
        <p:spPr bwMode="auto">
          <a:xfrm>
            <a:off x="123665" y="1447800"/>
            <a:ext cx="894413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ALLOY?</a:t>
            </a:r>
            <a:endParaRPr lang="en-US" dirty="0"/>
          </a:p>
        </p:txBody>
      </p:sp>
      <p:pic>
        <p:nvPicPr>
          <p:cNvPr id="76802" name="Picture 2" descr="Image result for allo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93800"/>
            <a:ext cx="8496299" cy="5664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Compound?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breakdown of a substance is known as </a:t>
            </a:r>
            <a:r>
              <a:rPr lang="en-US" b="1" dirty="0" smtClean="0">
                <a:solidFill>
                  <a:srgbClr val="FF0066"/>
                </a:solidFill>
              </a:rPr>
              <a:t>decomposition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Compounds may be </a:t>
            </a:r>
            <a:r>
              <a:rPr lang="en-US" b="1" dirty="0" smtClean="0">
                <a:solidFill>
                  <a:srgbClr val="FF0066"/>
                </a:solidFill>
              </a:rPr>
              <a:t>broken down/decomposed</a:t>
            </a:r>
            <a:r>
              <a:rPr lang="en-US" dirty="0" smtClean="0"/>
              <a:t> into simpler substances via</a:t>
            </a:r>
            <a:br>
              <a:rPr lang="en-US" dirty="0" smtClean="0"/>
            </a:br>
            <a:r>
              <a:rPr lang="en-US" dirty="0" smtClean="0"/>
              <a:t>a.  Heating or</a:t>
            </a:r>
            <a:br>
              <a:rPr lang="en-US" dirty="0" smtClean="0"/>
            </a:br>
            <a:r>
              <a:rPr lang="en-US" dirty="0" smtClean="0"/>
              <a:t>b.  Electrolysis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Electrolysis</a:t>
            </a:r>
            <a:r>
              <a:rPr lang="en-US" dirty="0" smtClean="0"/>
              <a:t> is the breakdown of a compound in solution by using  electricity.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i="1" dirty="0" smtClean="0"/>
              <a:t>heterogeneous</a:t>
            </a:r>
            <a:r>
              <a:rPr lang="en-US" dirty="0" smtClean="0"/>
              <a:t> mixture show the separate parts quite easily for example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sand and water		2.  mud and salt</a:t>
            </a:r>
            <a:br>
              <a:rPr lang="en-US" dirty="0" smtClean="0"/>
            </a:br>
            <a:r>
              <a:rPr lang="en-US" dirty="0" smtClean="0"/>
              <a:t>3.  oil and water		4.  soil</a:t>
            </a:r>
            <a:br>
              <a:rPr lang="en-US" dirty="0" smtClean="0"/>
            </a:br>
            <a:r>
              <a:rPr lang="en-US" dirty="0" smtClean="0"/>
              <a:t>5.  rice and peas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i="1" dirty="0" smtClean="0"/>
              <a:t>heterogeneous</a:t>
            </a:r>
            <a:r>
              <a:rPr lang="en-US" dirty="0" smtClean="0"/>
              <a:t> mixture is one in which the solute does </a:t>
            </a:r>
            <a:r>
              <a:rPr lang="en-US" b="1" dirty="0" smtClean="0"/>
              <a:t>NOT</a:t>
            </a:r>
            <a:r>
              <a:rPr lang="en-US" dirty="0" smtClean="0"/>
              <a:t> dissolve within the solvent.  All components of the mixture can be distinguished.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Heterogeneous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Image result for examples of heterogeneous mixtures"/>
          <p:cNvPicPr>
            <a:picLocks noChangeAspect="1" noChangeArrowheads="1"/>
          </p:cNvPicPr>
          <p:nvPr/>
        </p:nvPicPr>
        <p:blipFill>
          <a:blip r:embed="rId2" cstate="print"/>
          <a:srcRect t="10096"/>
          <a:stretch>
            <a:fillRect/>
          </a:stretch>
        </p:blipFill>
        <p:spPr bwMode="auto">
          <a:xfrm>
            <a:off x="354921" y="1447800"/>
            <a:ext cx="8560479" cy="513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Used to Separate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</a:rPr>
              <a:t>Filtration</a:t>
            </a:r>
            <a:r>
              <a:rPr lang="en-US" dirty="0" smtClean="0"/>
              <a:t>:  a solution from an insoluble substance (sand in water, muddy water)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2" descr="Image result for fil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43200"/>
            <a:ext cx="3581400" cy="4093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Used to Separate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Chromatography</a:t>
            </a:r>
            <a:r>
              <a:rPr lang="en-US" dirty="0" smtClean="0"/>
              <a:t>: complex chemicals (dyes, inks)</a:t>
            </a:r>
          </a:p>
          <a:p>
            <a:endParaRPr lang="en-US" dirty="0" smtClean="0"/>
          </a:p>
        </p:txBody>
      </p:sp>
      <p:pic>
        <p:nvPicPr>
          <p:cNvPr id="4" name="Picture 4" descr="Image result for chromatography"/>
          <p:cNvPicPr>
            <a:picLocks noChangeAspect="1" noChangeArrowheads="1"/>
          </p:cNvPicPr>
          <p:nvPr/>
        </p:nvPicPr>
        <p:blipFill>
          <a:blip r:embed="rId2" cstate="print"/>
          <a:srcRect t="18391"/>
          <a:stretch>
            <a:fillRect/>
          </a:stretch>
        </p:blipFill>
        <p:spPr bwMode="auto">
          <a:xfrm>
            <a:off x="1524000" y="2819400"/>
            <a:ext cx="6019800" cy="338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Used to Separate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Evaporation</a:t>
            </a:r>
            <a:r>
              <a:rPr lang="en-US" dirty="0" smtClean="0"/>
              <a:t>:  only the solute (solid) is obtained (sea water)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6" descr="Image result for evaporation separating mix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0"/>
            <a:ext cx="5941444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Used to Separate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Separating Funnel</a:t>
            </a:r>
            <a:r>
              <a:rPr lang="en-US" dirty="0" smtClean="0"/>
              <a:t>:  Liquids of different densities may be separated in this way.  Both the solvent and solute are obtained:  (oil may be separated from water in this way)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2946" name="Picture 2" descr="Image result for separatory funnel"/>
          <p:cNvPicPr>
            <a:picLocks noChangeAspect="1" noChangeArrowheads="1"/>
          </p:cNvPicPr>
          <p:nvPr/>
        </p:nvPicPr>
        <p:blipFill>
          <a:blip r:embed="rId2" cstate="print"/>
          <a:srcRect t="8125"/>
          <a:stretch>
            <a:fillRect/>
          </a:stretch>
        </p:blipFill>
        <p:spPr bwMode="auto">
          <a:xfrm>
            <a:off x="3428999" y="3124200"/>
            <a:ext cx="226422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Used to Separate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Distillation</a:t>
            </a:r>
            <a:r>
              <a:rPr lang="en-US" dirty="0" smtClean="0"/>
              <a:t>:  evaporation then condensation.  Both the solvent and solute are obtained:  (salt AND water can be obtained from mixtures of saltwater)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10" descr="Image result for simple distillation"/>
          <p:cNvPicPr>
            <a:picLocks noChangeAspect="1" noChangeArrowheads="1"/>
          </p:cNvPicPr>
          <p:nvPr/>
        </p:nvPicPr>
        <p:blipFill>
          <a:blip r:embed="rId2" cstate="print"/>
          <a:srcRect t="12820"/>
          <a:stretch>
            <a:fillRect/>
          </a:stretch>
        </p:blipFill>
        <p:spPr bwMode="auto">
          <a:xfrm>
            <a:off x="2133600" y="3563399"/>
            <a:ext cx="5033541" cy="329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Used to Separate 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Fractional distillation</a:t>
            </a:r>
            <a:r>
              <a:rPr lang="en-US" dirty="0" smtClean="0"/>
              <a:t>:  liquids which do not mix well.  These liquids boil at different temperatures but there boiling points are very close.  (crude oil, alcohol and water)</a:t>
            </a:r>
            <a:endParaRPr lang="en-US" dirty="0"/>
          </a:p>
        </p:txBody>
      </p:sp>
      <p:pic>
        <p:nvPicPr>
          <p:cNvPr id="4" name="Picture 8" descr="Image result for distillation"/>
          <p:cNvPicPr>
            <a:picLocks noChangeAspect="1" noChangeArrowheads="1"/>
          </p:cNvPicPr>
          <p:nvPr/>
        </p:nvPicPr>
        <p:blipFill>
          <a:blip r:embed="rId2" cstate="print"/>
          <a:srcRect t="9974"/>
          <a:stretch>
            <a:fillRect/>
          </a:stretch>
        </p:blipFill>
        <p:spPr bwMode="auto">
          <a:xfrm>
            <a:off x="1600200" y="3548743"/>
            <a:ext cx="5486400" cy="330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447800"/>
            <a:ext cx="4572000" cy="92333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Physical properties</a:t>
            </a:r>
            <a:r>
              <a:rPr lang="en-US" dirty="0" smtClean="0"/>
              <a:t> are easily observed.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447800"/>
            <a:ext cx="4267200" cy="91440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Chemical properties</a:t>
            </a:r>
            <a:r>
              <a:rPr lang="en-US" dirty="0" smtClean="0"/>
              <a:t>  describe how the</a:t>
            </a:r>
            <a:br>
              <a:rPr lang="en-US" dirty="0" smtClean="0"/>
            </a:br>
            <a:r>
              <a:rPr lang="en-US" dirty="0" smtClean="0"/>
              <a:t>substance reacts with other substances.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pic>
        <p:nvPicPr>
          <p:cNvPr id="91138" name="Picture 2" descr="Image result for what are physical properties"/>
          <p:cNvPicPr>
            <a:picLocks noChangeAspect="1" noChangeArrowheads="1"/>
          </p:cNvPicPr>
          <p:nvPr/>
        </p:nvPicPr>
        <p:blipFill>
          <a:blip r:embed="rId2" cstate="print"/>
          <a:srcRect t="27704"/>
          <a:stretch>
            <a:fillRect/>
          </a:stretch>
        </p:blipFill>
        <p:spPr bwMode="auto">
          <a:xfrm>
            <a:off x="228600" y="2133600"/>
            <a:ext cx="8537374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Change versus Physical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 descr="Image result for what is a physical change"/>
          <p:cNvPicPr>
            <a:picLocks noChangeAspect="1" noChangeArrowheads="1"/>
          </p:cNvPicPr>
          <p:nvPr/>
        </p:nvPicPr>
        <p:blipFill>
          <a:blip r:embed="rId2" cstate="print"/>
          <a:srcRect t="14851"/>
          <a:stretch>
            <a:fillRect/>
          </a:stretch>
        </p:blipFill>
        <p:spPr bwMode="auto">
          <a:xfrm>
            <a:off x="304800" y="1665335"/>
            <a:ext cx="8610600" cy="4887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ion is an atom or a group of atoms with either a positive of negative charge.</a:t>
            </a:r>
          </a:p>
          <a:p>
            <a:endParaRPr lang="en-US" dirty="0" smtClean="0"/>
          </a:p>
          <a:p>
            <a:r>
              <a:rPr lang="en-US" dirty="0" smtClean="0"/>
              <a:t>Positive ions are referred to as </a:t>
            </a:r>
            <a:r>
              <a:rPr lang="en-US" b="1" dirty="0" smtClean="0">
                <a:solidFill>
                  <a:srgbClr val="0070C0"/>
                </a:solidFill>
              </a:rPr>
              <a:t>cations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Negative ions are referred to as </a:t>
            </a:r>
            <a:r>
              <a:rPr lang="en-US" b="1" dirty="0" smtClean="0">
                <a:solidFill>
                  <a:srgbClr val="FF0000"/>
                </a:solidFill>
              </a:rPr>
              <a:t>anions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Examples of ions are: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, the </a:t>
            </a:r>
            <a:r>
              <a:rPr lang="en-US" b="1" dirty="0" smtClean="0">
                <a:solidFill>
                  <a:srgbClr val="0070C0"/>
                </a:solidFill>
              </a:rPr>
              <a:t>sodium </a:t>
            </a:r>
            <a:r>
              <a:rPr lang="en-US" b="1" dirty="0" err="1" smtClean="0">
                <a:solidFill>
                  <a:srgbClr val="0070C0"/>
                </a:solidFill>
              </a:rPr>
              <a:t>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en-US" baseline="30000" dirty="0" smtClean="0"/>
              <a:t>2-</a:t>
            </a:r>
            <a:r>
              <a:rPr lang="en-US" dirty="0" smtClean="0"/>
              <a:t>, the </a:t>
            </a:r>
            <a:r>
              <a:rPr lang="en-US" b="1" dirty="0" smtClean="0">
                <a:solidFill>
                  <a:srgbClr val="FF0000"/>
                </a:solidFill>
              </a:rPr>
              <a:t>oxygen anion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, the </a:t>
            </a:r>
            <a:r>
              <a:rPr lang="en-US" b="1" dirty="0" smtClean="0">
                <a:solidFill>
                  <a:srgbClr val="FFC000"/>
                </a:solidFill>
              </a:rPr>
              <a:t>nitrate anion</a:t>
            </a:r>
            <a:r>
              <a:rPr lang="en-US" dirty="0" smtClean="0"/>
              <a:t> which is polyatomic (meaning it contains more than one atom)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353B-3DF0-470C-A527-5AC71182D2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More Examples of Chemical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9090" name="Picture 2" descr="Image result for what is a physical change"/>
          <p:cNvPicPr>
            <a:picLocks noChangeAspect="1" noChangeArrowheads="1"/>
          </p:cNvPicPr>
          <p:nvPr/>
        </p:nvPicPr>
        <p:blipFill>
          <a:blip r:embed="rId2" cstate="print"/>
          <a:srcRect t="13846"/>
          <a:stretch>
            <a:fillRect/>
          </a:stretch>
        </p:blipFill>
        <p:spPr bwMode="auto">
          <a:xfrm>
            <a:off x="-1" y="1828800"/>
            <a:ext cx="9208721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 of Physical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 descr="Image result for what is a physical change"/>
          <p:cNvPicPr>
            <a:picLocks noChangeAspect="1" noChangeArrowheads="1"/>
          </p:cNvPicPr>
          <p:nvPr/>
        </p:nvPicPr>
        <p:blipFill>
          <a:blip r:embed="rId2" cstate="print"/>
          <a:srcRect t="16418"/>
          <a:stretch>
            <a:fillRect/>
          </a:stretch>
        </p:blipFill>
        <p:spPr bwMode="auto">
          <a:xfrm>
            <a:off x="0" y="1447800"/>
            <a:ext cx="916237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Mixtures and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021840"/>
          <a:ext cx="88392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Mixtures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Compounds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Mixtures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are made by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physically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combining substances.  </a:t>
                      </a:r>
                      <a:br>
                        <a:rPr lang="en-US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(For example salt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mixed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in water to make salty water)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Compounds are formed when elements combine </a:t>
                      </a:r>
                      <a:r>
                        <a:rPr lang="en-US" b="1" dirty="0" smtClean="0"/>
                        <a:t>chemically</a:t>
                      </a:r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(For example magnesium </a:t>
                      </a:r>
                      <a:r>
                        <a:rPr lang="en-US" b="1" dirty="0" smtClean="0"/>
                        <a:t>burned in/reacted with</a:t>
                      </a:r>
                      <a:r>
                        <a:rPr lang="en-US" dirty="0" smtClean="0"/>
                        <a:t> oxygen to produce magnesium oxide)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Mixtures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separated easily into its separate parts.  The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process is easily reversible.</a:t>
                      </a:r>
                      <a:br>
                        <a:rPr lang="en-US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(Salt can be separated from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water via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evaporation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while sand can be separated from water via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filtration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Compounds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can not</a:t>
                      </a:r>
                      <a:r>
                        <a:rPr lang="en-US" baseline="0" dirty="0" smtClean="0"/>
                        <a:t> be easily separated into its individual elements.  The process is </a:t>
                      </a:r>
                      <a:r>
                        <a:rPr lang="en-US" b="1" baseline="0" dirty="0" smtClean="0"/>
                        <a:t>NOT</a:t>
                      </a:r>
                      <a:r>
                        <a:rPr lang="en-US" baseline="0" dirty="0" smtClean="0"/>
                        <a:t> easily reversible.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(Separating magnesium or oxygen from magnesium oxide would not be a simple process)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Mixtures and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properties of a compound are very different from the individual substances used to make it.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Magnesium is a metal that is silver in colour while oxygen is a colourless gas.  Magnesium oxide, the product of both magnesium and oxygen when burned together, is a white powdery substance which does not have any metal characteristics nor is it a gas.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Substance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Filtration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Chromatography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Distillation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Fractional distillation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Curry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Alcohol</a:t>
                      </a:r>
                      <a:r>
                        <a:rPr lang="en-US" sz="1600" baseline="0" dirty="0" smtClean="0"/>
                        <a:t> and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Muddy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 ink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Salt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Sand and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Sugar and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257800"/>
            <a:ext cx="8466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 the table place a tick in the appropriate column to indicate the</a:t>
            </a:r>
            <a:br>
              <a:rPr lang="en-US" sz="2400" b="1" dirty="0" smtClean="0"/>
            </a:br>
            <a:r>
              <a:rPr lang="en-US" sz="2400" b="1" dirty="0" smtClean="0"/>
              <a:t>best method to separate each mixture.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83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Substance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Filtration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Chromatography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Distillation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Fractional distillation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Curry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Alcohol</a:t>
                      </a:r>
                      <a:r>
                        <a:rPr lang="en-US" sz="1600" baseline="0" dirty="0" smtClean="0"/>
                        <a:t> and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Muddy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 ink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Salt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Sand and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Sugar and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257800"/>
            <a:ext cx="8466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 the table place a tick in the appropriate column to indicate the</a:t>
            </a:r>
            <a:br>
              <a:rPr lang="en-US" sz="2400" b="1" dirty="0" smtClean="0"/>
            </a:br>
            <a:r>
              <a:rPr lang="en-US" sz="2400" b="1" dirty="0" smtClean="0"/>
              <a:t>best method to separate each mixture.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8840" y="1600200"/>
          <a:ext cx="4937760" cy="3175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Substance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homogeneous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heterogeneous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Curry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Alcohol</a:t>
                      </a:r>
                      <a:r>
                        <a:rPr lang="en-US" sz="1600" baseline="0" dirty="0" smtClean="0"/>
                        <a:t> and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Muddy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 ink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Salt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Sand and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Sugar and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257800"/>
            <a:ext cx="8038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 the table place a tick in the appropriate column to indicate</a:t>
            </a:r>
            <a:br>
              <a:rPr lang="en-US" sz="2400" b="1" dirty="0" smtClean="0"/>
            </a:br>
            <a:r>
              <a:rPr lang="en-US" sz="2400" b="1" dirty="0" smtClean="0"/>
              <a:t>which type of mixture is homogeneous or heterogeneous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8840" y="1600200"/>
          <a:ext cx="4937760" cy="3175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Substance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homogeneous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heterogeneous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Curry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Alcohol</a:t>
                      </a:r>
                      <a:r>
                        <a:rPr lang="en-US" sz="1600" baseline="0" dirty="0" smtClean="0"/>
                        <a:t> and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Muddy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 ink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Salt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Sand and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Sugar and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257800"/>
            <a:ext cx="8038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 the table place a tick in the appropriate column to indicate</a:t>
            </a:r>
            <a:br>
              <a:rPr lang="en-US" sz="2400" b="1" dirty="0" smtClean="0"/>
            </a:br>
            <a:r>
              <a:rPr lang="en-US" sz="2400" b="1" dirty="0" smtClean="0"/>
              <a:t>which type of mixture is homogeneous or heterogeneous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905000"/>
            <a:ext cx="904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Matter</a:t>
            </a:r>
            <a:br>
              <a:rPr lang="en-US" dirty="0" smtClean="0"/>
            </a:br>
            <a:r>
              <a:rPr lang="en-US" dirty="0" smtClean="0"/>
              <a:t>(atoms)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200400"/>
            <a:ext cx="122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Substances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200400"/>
            <a:ext cx="101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19600"/>
            <a:ext cx="10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44196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343400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Homogeneous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19581" y="4343400"/>
            <a:ext cx="162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Heterogeneous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209800" y="25146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00600" y="2514600"/>
            <a:ext cx="1828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0"/>
          </p:cNvCxnSpPr>
          <p:nvPr/>
        </p:nvCxnSpPr>
        <p:spPr>
          <a:xfrm flipH="1">
            <a:off x="525689" y="3505200"/>
            <a:ext cx="617311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0"/>
          </p:cNvCxnSpPr>
          <p:nvPr/>
        </p:nvCxnSpPr>
        <p:spPr>
          <a:xfrm>
            <a:off x="2209800" y="3505200"/>
            <a:ext cx="58039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9" idx="0"/>
          </p:cNvCxnSpPr>
          <p:nvPr/>
        </p:nvCxnSpPr>
        <p:spPr>
          <a:xfrm flipH="1">
            <a:off x="6059302" y="3505200"/>
            <a:ext cx="646298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543800" y="3505200"/>
            <a:ext cx="609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Four States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74756" name="Picture 4" descr="Image result for phases of change in matter up to plas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39200" cy="560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5396</TotalTime>
  <Words>2483</Words>
  <Application>Microsoft Office PowerPoint</Application>
  <PresentationFormat>On-screen Show (4:3)</PresentationFormat>
  <Paragraphs>640</Paragraphs>
  <Slides>88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The Four States of Matter</vt:lpstr>
      <vt:lpstr>Solids, Liquids and Gases</vt:lpstr>
      <vt:lpstr>What is an Atom?</vt:lpstr>
      <vt:lpstr>What is a Molecule?</vt:lpstr>
      <vt:lpstr>What is a Compound?</vt:lpstr>
      <vt:lpstr>What is a Compound?</vt:lpstr>
      <vt:lpstr>What is a Compound?</vt:lpstr>
      <vt:lpstr>What’s An Ion?</vt:lpstr>
      <vt:lpstr>The Four States of Matter</vt:lpstr>
      <vt:lpstr>The Arrangement of particles in a Solid</vt:lpstr>
      <vt:lpstr>The Arrangement of particles in a Liquid</vt:lpstr>
      <vt:lpstr>The Arrangement of particles in a Gas</vt:lpstr>
      <vt:lpstr>Plasma</vt:lpstr>
      <vt:lpstr>Table 1 Comparing and Contrasting the Physical Properties of Solids, Liquids and Gases</vt:lpstr>
      <vt:lpstr>Transitioning Between Phases</vt:lpstr>
      <vt:lpstr>Transitioning Between Phases</vt:lpstr>
      <vt:lpstr>Transitioning Between Phases including the gas to plasma phase</vt:lpstr>
      <vt:lpstr>Gain OR Loss of HEAT Energy, Sublimation and Deposition</vt:lpstr>
      <vt:lpstr>Diffusion</vt:lpstr>
      <vt:lpstr>Osmosis</vt:lpstr>
      <vt:lpstr>Discovery of the Atom &amp; its Parts</vt:lpstr>
      <vt:lpstr>Slide 22</vt:lpstr>
      <vt:lpstr>Slide 23</vt:lpstr>
      <vt:lpstr>Slide 24</vt:lpstr>
      <vt:lpstr>Slide 25</vt:lpstr>
      <vt:lpstr>Slide 26</vt:lpstr>
      <vt:lpstr>Slide 27</vt:lpstr>
      <vt:lpstr>Electrons, the nucleus and the periodic table</vt:lpstr>
      <vt:lpstr>Slide 29</vt:lpstr>
      <vt:lpstr>Slide 30</vt:lpstr>
      <vt:lpstr>Periodic Table</vt:lpstr>
      <vt:lpstr>Slide 32</vt:lpstr>
      <vt:lpstr>Nuclear Notation Questions</vt:lpstr>
      <vt:lpstr>Nuclear Notation Answers</vt:lpstr>
      <vt:lpstr>Periodic Table</vt:lpstr>
      <vt:lpstr>Periodic Table</vt:lpstr>
      <vt:lpstr>The First 20 Elements</vt:lpstr>
      <vt:lpstr>The First 20 Elements</vt:lpstr>
      <vt:lpstr>Some Other Common Elements</vt:lpstr>
      <vt:lpstr>Some Other Common Elements</vt:lpstr>
      <vt:lpstr>The Atom</vt:lpstr>
      <vt:lpstr>The Atom</vt:lpstr>
      <vt:lpstr>The Atom</vt:lpstr>
      <vt:lpstr>The Arrangement of Electrons in the First 20 Elements</vt:lpstr>
      <vt:lpstr>The Arrangement of Electrons in the First 20 Elements</vt:lpstr>
      <vt:lpstr>Slide 46</vt:lpstr>
      <vt:lpstr>Slide 47</vt:lpstr>
      <vt:lpstr>Slide 48</vt:lpstr>
      <vt:lpstr>Slide 49</vt:lpstr>
      <vt:lpstr>Elements</vt:lpstr>
      <vt:lpstr>Molecules and Compounds</vt:lpstr>
      <vt:lpstr>Elements and Compounds Exercise</vt:lpstr>
      <vt:lpstr>Elements and Compounds Exercise</vt:lpstr>
      <vt:lpstr>Another Element and Compound Exercise</vt:lpstr>
      <vt:lpstr>Another Element and Compound Exercise</vt:lpstr>
      <vt:lpstr>Metals and Non-Metals</vt:lpstr>
      <vt:lpstr>Metals and Non - Metals</vt:lpstr>
      <vt:lpstr>Comparing and Contrasting Metallic and Non-Metallic Elements</vt:lpstr>
      <vt:lpstr>Some EXCEPTIONS of Metals</vt:lpstr>
      <vt:lpstr>Uses of SOME Metals</vt:lpstr>
      <vt:lpstr>Uses of SOME Non-Metals</vt:lpstr>
      <vt:lpstr>Alloy Man-made Metals</vt:lpstr>
      <vt:lpstr>Comprehension</vt:lpstr>
      <vt:lpstr>Mixtures</vt:lpstr>
      <vt:lpstr>Mixtures</vt:lpstr>
      <vt:lpstr>Solutes and Solvents</vt:lpstr>
      <vt:lpstr>Homogeneous Mixtures</vt:lpstr>
      <vt:lpstr>Examples of Homogeneous Mixtures</vt:lpstr>
      <vt:lpstr>What is an ALLOY?</vt:lpstr>
      <vt:lpstr>Heterogeneous Mixtures</vt:lpstr>
      <vt:lpstr>Examples of Heterogeneous Mixtures</vt:lpstr>
      <vt:lpstr>Methods Used to Separate Mixtures</vt:lpstr>
      <vt:lpstr>Methods Used to Separate Mixtures</vt:lpstr>
      <vt:lpstr>Methods Used to Separate Mixtures</vt:lpstr>
      <vt:lpstr>Methods Used to Separate Mixtures</vt:lpstr>
      <vt:lpstr>Methods Used to Separate Mixtures</vt:lpstr>
      <vt:lpstr>Methods Used to Separate Mixtures</vt:lpstr>
      <vt:lpstr>Properties of Matter</vt:lpstr>
      <vt:lpstr>Chemical Change versus Physical Change</vt:lpstr>
      <vt:lpstr>More Examples of Chemical Change</vt:lpstr>
      <vt:lpstr>More Examples of Physical Change</vt:lpstr>
      <vt:lpstr>Comparing Mixtures and Compounds</vt:lpstr>
      <vt:lpstr>Comparing Mixtures and Compounds</vt:lpstr>
      <vt:lpstr>Activity 1</vt:lpstr>
      <vt:lpstr>Activity 1</vt:lpstr>
      <vt:lpstr>Activity 2</vt:lpstr>
      <vt:lpstr>Activity 2</vt:lpstr>
      <vt:lpstr>Matter Map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Three States of Matter</dc:title>
  <dc:creator>Samantha</dc:creator>
  <cp:lastModifiedBy>Samantha</cp:lastModifiedBy>
  <cp:revision>39</cp:revision>
  <dcterms:created xsi:type="dcterms:W3CDTF">2018-11-05T23:30:31Z</dcterms:created>
  <dcterms:modified xsi:type="dcterms:W3CDTF">2021-11-17T01:51:52Z</dcterms:modified>
</cp:coreProperties>
</file>