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lfa Slab One" charset="0"/>
      <p:regular r:id="rId15"/>
    </p:embeddedFont>
    <p:embeddedFont>
      <p:font typeface="Life Savers" charset="0"/>
      <p:regular r:id="rId16"/>
    </p:embeddedFont>
    <p:embeddedFont>
      <p:font typeface="Life Savers Bol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Nunito" charset="0"/>
      <p:regular r:id="rId22"/>
    </p:embeddedFont>
    <p:embeddedFont>
      <p:font typeface="Nunito Bold" charset="0"/>
      <p:regular r:id="rId23"/>
    </p:embeddedFont>
    <p:embeddedFont>
      <p:font typeface="Adigiana Toybox Bold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-8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67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09556"/>
            <a:ext cx="3645115" cy="4279477"/>
            <a:chOff x="0" y="0"/>
            <a:chExt cx="4860153" cy="5705970"/>
          </a:xfrm>
        </p:grpSpPr>
        <p:grpSp>
          <p:nvGrpSpPr>
            <p:cNvPr id="3" name="Group 3"/>
            <p:cNvGrpSpPr/>
            <p:nvPr/>
          </p:nvGrpSpPr>
          <p:grpSpPr>
            <a:xfrm>
              <a:off x="465858" y="4832010"/>
              <a:ext cx="3638015" cy="72619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-1474091">
              <a:off x="865147" y="431430"/>
              <a:ext cx="3129860" cy="484311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4642625" y="655266"/>
            <a:ext cx="3070488" cy="4212233"/>
            <a:chOff x="0" y="0"/>
            <a:chExt cx="4093984" cy="5616310"/>
          </a:xfrm>
        </p:grpSpPr>
        <p:grpSp>
          <p:nvGrpSpPr>
            <p:cNvPr id="7" name="Group 7"/>
            <p:cNvGrpSpPr/>
            <p:nvPr/>
          </p:nvGrpSpPr>
          <p:grpSpPr>
            <a:xfrm>
              <a:off x="455969" y="4890116"/>
              <a:ext cx="3638015" cy="72619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629490">
              <a:off x="431870" y="240072"/>
              <a:ext cx="3098482" cy="5027963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36240" y="0"/>
            <a:ext cx="4023365" cy="4511822"/>
            <a:chOff x="0" y="0"/>
            <a:chExt cx="5364486" cy="6015763"/>
          </a:xfrm>
        </p:grpSpPr>
        <p:grpSp>
          <p:nvGrpSpPr>
            <p:cNvPr id="11" name="Group 11"/>
            <p:cNvGrpSpPr/>
            <p:nvPr/>
          </p:nvGrpSpPr>
          <p:grpSpPr>
            <a:xfrm>
              <a:off x="324692" y="5289568"/>
              <a:ext cx="3638015" cy="72619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487725">
              <a:off x="792341" y="580113"/>
              <a:ext cx="3779805" cy="4609518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3785226" y="3838785"/>
            <a:ext cx="10717548" cy="288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60"/>
              </a:lnSpc>
            </a:pPr>
            <a:r>
              <a:rPr lang="en-US" sz="11729" spc="-129">
                <a:solidFill>
                  <a:srgbClr val="560E1D"/>
                </a:solidFill>
                <a:latin typeface="Alfa Slab One"/>
              </a:rPr>
              <a:t>Negative</a:t>
            </a:r>
          </a:p>
          <a:p>
            <a:pPr algn="ctr">
              <a:lnSpc>
                <a:spcPts val="11260"/>
              </a:lnSpc>
            </a:pPr>
            <a:r>
              <a:rPr lang="en-US" sz="11729" spc="-129">
                <a:solidFill>
                  <a:srgbClr val="FEFEF9"/>
                </a:solidFill>
                <a:latin typeface="Alfa Slab One"/>
              </a:rPr>
              <a:t>Numbers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912737" y="4951918"/>
            <a:ext cx="4530263" cy="4737115"/>
            <a:chOff x="0" y="0"/>
            <a:chExt cx="6040351" cy="6316154"/>
          </a:xfrm>
        </p:grpSpPr>
        <p:grpSp>
          <p:nvGrpSpPr>
            <p:cNvPr id="16" name="Group 16"/>
            <p:cNvGrpSpPr/>
            <p:nvPr/>
          </p:nvGrpSpPr>
          <p:grpSpPr>
            <a:xfrm>
              <a:off x="775545" y="5378756"/>
              <a:ext cx="3638015" cy="72619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rot="1611038">
              <a:off x="877988" y="702848"/>
              <a:ext cx="4284374" cy="4910458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699755">
            <a:off x="3365855" y="8988881"/>
            <a:ext cx="1300804" cy="3334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865127">
            <a:off x="14888422" y="5459667"/>
            <a:ext cx="1300804" cy="33347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974551">
            <a:off x="2135956" y="4950579"/>
            <a:ext cx="418099" cy="37552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974551">
            <a:off x="13885398" y="1499169"/>
            <a:ext cx="418099" cy="3755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4626" y="1513363"/>
            <a:ext cx="651631" cy="34714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586922" y="8808479"/>
            <a:ext cx="651631" cy="3471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0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5308" y="493386"/>
            <a:ext cx="12378250" cy="208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66"/>
              </a:lnSpc>
              <a:spcBef>
                <a:spcPct val="0"/>
              </a:spcBef>
            </a:pPr>
            <a:r>
              <a:rPr lang="en-US" sz="8298" spc="-91">
                <a:solidFill>
                  <a:srgbClr val="FEFEF9"/>
                </a:solidFill>
                <a:latin typeface="Alfa Slab One"/>
              </a:rPr>
              <a:t>Let's Divide Using </a:t>
            </a:r>
            <a:r>
              <a:rPr lang="en-US" sz="8298" spc="-91">
                <a:solidFill>
                  <a:srgbClr val="26C655"/>
                </a:solidFill>
                <a:latin typeface="Alfa Slab One"/>
              </a:rPr>
              <a:t>Negative</a:t>
            </a:r>
            <a:r>
              <a:rPr lang="en-US" sz="8298" spc="-91">
                <a:solidFill>
                  <a:srgbClr val="FEFEF9"/>
                </a:solidFill>
                <a:latin typeface="Alfa Slab One"/>
              </a:rPr>
              <a:t> Numbers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459075" y="2757748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167983" y="1172073"/>
            <a:ext cx="4768132" cy="63040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03336" y="3421208"/>
            <a:ext cx="5934827" cy="670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6"/>
              </a:lnSpc>
            </a:pPr>
            <a:r>
              <a:rPr lang="en-US" sz="5668">
                <a:solidFill>
                  <a:srgbClr val="FEFEF9"/>
                </a:solidFill>
                <a:latin typeface="Adigiana Toybox"/>
              </a:rPr>
              <a:t>a.  -8/4  =  ................</a:t>
            </a:r>
          </a:p>
          <a:p>
            <a:pPr>
              <a:lnSpc>
                <a:spcPts val="7936"/>
              </a:lnSpc>
            </a:pPr>
            <a:endParaRPr/>
          </a:p>
          <a:p>
            <a:pPr>
              <a:lnSpc>
                <a:spcPts val="7936"/>
              </a:lnSpc>
            </a:pPr>
            <a:r>
              <a:rPr lang="en-US" sz="5668">
                <a:solidFill>
                  <a:srgbClr val="FEFEF9"/>
                </a:solidFill>
                <a:latin typeface="Adigiana Toybox"/>
              </a:rPr>
              <a:t>b.  8/-4  =  ...............</a:t>
            </a:r>
          </a:p>
          <a:p>
            <a:pPr>
              <a:lnSpc>
                <a:spcPts val="7936"/>
              </a:lnSpc>
            </a:pPr>
            <a:endParaRPr/>
          </a:p>
          <a:p>
            <a:pPr>
              <a:lnSpc>
                <a:spcPts val="7936"/>
              </a:lnSpc>
            </a:pPr>
            <a:r>
              <a:rPr lang="en-US" sz="5668">
                <a:solidFill>
                  <a:srgbClr val="FEFEF9"/>
                </a:solidFill>
                <a:latin typeface="Adigiana Toybox"/>
              </a:rPr>
              <a:t>c.  -8/-4 = ...............</a:t>
            </a:r>
          </a:p>
          <a:p>
            <a:pPr algn="ctr">
              <a:lnSpc>
                <a:spcPts val="13604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0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5308" y="493386"/>
            <a:ext cx="12378250" cy="208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66"/>
              </a:lnSpc>
              <a:spcBef>
                <a:spcPct val="0"/>
              </a:spcBef>
            </a:pPr>
            <a:r>
              <a:rPr lang="en-US" sz="8298" spc="-91">
                <a:solidFill>
                  <a:srgbClr val="FEFEF9"/>
                </a:solidFill>
                <a:latin typeface="Alfa Slab One"/>
              </a:rPr>
              <a:t>Let's Divide Using </a:t>
            </a:r>
            <a:r>
              <a:rPr lang="en-US" sz="8298" spc="-91">
                <a:solidFill>
                  <a:srgbClr val="26C655"/>
                </a:solidFill>
                <a:latin typeface="Alfa Slab One"/>
              </a:rPr>
              <a:t>Negative</a:t>
            </a:r>
            <a:r>
              <a:rPr lang="en-US" sz="8298" spc="-91">
                <a:solidFill>
                  <a:srgbClr val="FEFEF9"/>
                </a:solidFill>
                <a:latin typeface="Alfa Slab One"/>
              </a:rPr>
              <a:t> Numbers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459075" y="2757748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167983" y="1172073"/>
            <a:ext cx="4768132" cy="63040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03336" y="3421208"/>
            <a:ext cx="5071629" cy="670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6"/>
              </a:lnSpc>
            </a:pPr>
            <a:r>
              <a:rPr lang="en-US" sz="5668">
                <a:solidFill>
                  <a:srgbClr val="FEFEF9"/>
                </a:solidFill>
                <a:latin typeface="Adigiana Toybox"/>
              </a:rPr>
              <a:t>a.  - 8/4  =  - 2</a:t>
            </a:r>
          </a:p>
          <a:p>
            <a:pPr>
              <a:lnSpc>
                <a:spcPts val="7936"/>
              </a:lnSpc>
            </a:pPr>
            <a:endParaRPr/>
          </a:p>
          <a:p>
            <a:pPr>
              <a:lnSpc>
                <a:spcPts val="7936"/>
              </a:lnSpc>
            </a:pPr>
            <a:r>
              <a:rPr lang="en-US" sz="5668">
                <a:solidFill>
                  <a:srgbClr val="FEFEF9"/>
                </a:solidFill>
                <a:latin typeface="Adigiana Toybox"/>
              </a:rPr>
              <a:t>b.  8/- 4  =  - 2</a:t>
            </a:r>
          </a:p>
          <a:p>
            <a:pPr>
              <a:lnSpc>
                <a:spcPts val="7936"/>
              </a:lnSpc>
            </a:pPr>
            <a:endParaRPr/>
          </a:p>
          <a:p>
            <a:pPr>
              <a:lnSpc>
                <a:spcPts val="7936"/>
              </a:lnSpc>
            </a:pPr>
            <a:r>
              <a:rPr lang="en-US" sz="5668">
                <a:solidFill>
                  <a:srgbClr val="FEFEF9"/>
                </a:solidFill>
                <a:latin typeface="Adigiana Toybox"/>
              </a:rPr>
              <a:t>c.  - 8/- 4 = 2</a:t>
            </a:r>
          </a:p>
          <a:p>
            <a:pPr algn="ctr">
              <a:lnSpc>
                <a:spcPts val="13604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30783" y="5021537"/>
            <a:ext cx="6884945" cy="369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199">
                <a:solidFill>
                  <a:srgbClr val="000000"/>
                </a:solidFill>
                <a:latin typeface="Adigiana Toybox"/>
              </a:rPr>
              <a:t>a.  8 x - 4 = ...............</a:t>
            </a:r>
          </a:p>
          <a:p>
            <a:pPr>
              <a:lnSpc>
                <a:spcPts val="5880"/>
              </a:lnSpc>
            </a:pPr>
            <a:endParaRPr/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digiana Toybox"/>
              </a:rPr>
              <a:t>b.  - 8 x 4 = ...............</a:t>
            </a:r>
          </a:p>
          <a:p>
            <a:pPr>
              <a:lnSpc>
                <a:spcPts val="5880"/>
              </a:lnSpc>
            </a:pPr>
            <a:endParaRPr/>
          </a:p>
          <a:p>
            <a:pPr marL="0" lvl="0" indent="0">
              <a:lnSpc>
                <a:spcPts val="5879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igiana Toybox"/>
              </a:rPr>
              <a:t>c.  - 8 x - 4 = ................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5909" y="393815"/>
            <a:ext cx="8993391" cy="380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958"/>
              </a:lnSpc>
            </a:pPr>
            <a:r>
              <a:rPr lang="en-US" sz="8298" spc="-91">
                <a:solidFill>
                  <a:srgbClr val="4C0BD1"/>
                </a:solidFill>
                <a:latin typeface="Alfa Slab One"/>
              </a:rPr>
              <a:t>Let's Multiply Using </a:t>
            </a:r>
            <a:r>
              <a:rPr lang="en-US" sz="8298" spc="-91">
                <a:solidFill>
                  <a:srgbClr val="26C655"/>
                </a:solidFill>
                <a:latin typeface="Alfa Slab One"/>
              </a:rPr>
              <a:t>Negative</a:t>
            </a:r>
            <a:r>
              <a:rPr lang="en-US" sz="8298" spc="-91">
                <a:solidFill>
                  <a:srgbClr val="4C0BD1"/>
                </a:solidFill>
                <a:latin typeface="Alfa Slab One"/>
              </a:rPr>
              <a:t> Numbers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87121" y="5120958"/>
            <a:ext cx="3979920" cy="4137342"/>
            <a:chOff x="0" y="0"/>
            <a:chExt cx="5306560" cy="5516457"/>
          </a:xfrm>
        </p:grpSpPr>
        <p:grpSp>
          <p:nvGrpSpPr>
            <p:cNvPr id="5" name="Group 5"/>
            <p:cNvGrpSpPr/>
            <p:nvPr/>
          </p:nvGrpSpPr>
          <p:grpSpPr>
            <a:xfrm>
              <a:off x="1309652" y="4703511"/>
              <a:ext cx="3996908" cy="79783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-1523270">
              <a:off x="836083" y="453134"/>
              <a:ext cx="3152216" cy="461018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322914" y="5968378"/>
            <a:ext cx="2449512" cy="48895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264011">
            <a:off x="5435864" y="3299805"/>
            <a:ext cx="1921245" cy="282536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90679" y="1220866"/>
            <a:ext cx="3111529" cy="3253601"/>
            <a:chOff x="0" y="0"/>
            <a:chExt cx="4148705" cy="4338135"/>
          </a:xfrm>
        </p:grpSpPr>
        <p:grpSp>
          <p:nvGrpSpPr>
            <p:cNvPr id="12" name="Group 12"/>
            <p:cNvGrpSpPr/>
            <p:nvPr/>
          </p:nvGrpSpPr>
          <p:grpSpPr>
            <a:xfrm>
              <a:off x="426888" y="3669054"/>
              <a:ext cx="2924004" cy="58366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611038">
              <a:off x="603030" y="482738"/>
              <a:ext cx="2942644" cy="3372658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264614">
            <a:off x="4402166" y="2225517"/>
            <a:ext cx="1300804" cy="3334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010447">
            <a:off x="746158" y="7941432"/>
            <a:ext cx="1300804" cy="3334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974551">
            <a:off x="4393158" y="4955736"/>
            <a:ext cx="418099" cy="3755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197101" y="8108171"/>
            <a:ext cx="651631" cy="3471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87121" y="1220866"/>
            <a:ext cx="651631" cy="3471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30783" y="5021537"/>
            <a:ext cx="6884945" cy="369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199">
                <a:solidFill>
                  <a:srgbClr val="000000"/>
                </a:solidFill>
                <a:latin typeface="Adigiana Toybox"/>
              </a:rPr>
              <a:t>a.  8 x - 4 = - 32</a:t>
            </a:r>
          </a:p>
          <a:p>
            <a:pPr>
              <a:lnSpc>
                <a:spcPts val="5880"/>
              </a:lnSpc>
            </a:pPr>
            <a:endParaRPr/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digiana Toybox"/>
              </a:rPr>
              <a:t>b.  - 8 x 4 = - 32</a:t>
            </a:r>
          </a:p>
          <a:p>
            <a:pPr>
              <a:lnSpc>
                <a:spcPts val="5880"/>
              </a:lnSpc>
            </a:pPr>
            <a:endParaRPr/>
          </a:p>
          <a:p>
            <a:pPr marL="0" lvl="0" indent="0">
              <a:lnSpc>
                <a:spcPts val="5879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igiana Toybox"/>
              </a:rPr>
              <a:t>c.  - 8 x - 4 = 32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5909" y="393815"/>
            <a:ext cx="8993391" cy="380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958"/>
              </a:lnSpc>
            </a:pPr>
            <a:r>
              <a:rPr lang="en-US" sz="8298" spc="-91">
                <a:solidFill>
                  <a:srgbClr val="4C0BD1"/>
                </a:solidFill>
                <a:latin typeface="Alfa Slab One"/>
              </a:rPr>
              <a:t>Let's Multiply Using </a:t>
            </a:r>
            <a:r>
              <a:rPr lang="en-US" sz="8298" spc="-91">
                <a:solidFill>
                  <a:srgbClr val="26C655"/>
                </a:solidFill>
                <a:latin typeface="Alfa Slab One"/>
              </a:rPr>
              <a:t>Negative</a:t>
            </a:r>
            <a:r>
              <a:rPr lang="en-US" sz="8298" spc="-91">
                <a:solidFill>
                  <a:srgbClr val="4C0BD1"/>
                </a:solidFill>
                <a:latin typeface="Alfa Slab One"/>
              </a:rPr>
              <a:t> Numbers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87121" y="5120958"/>
            <a:ext cx="3979920" cy="4137342"/>
            <a:chOff x="0" y="0"/>
            <a:chExt cx="5306560" cy="5516457"/>
          </a:xfrm>
        </p:grpSpPr>
        <p:grpSp>
          <p:nvGrpSpPr>
            <p:cNvPr id="5" name="Group 5"/>
            <p:cNvGrpSpPr/>
            <p:nvPr/>
          </p:nvGrpSpPr>
          <p:grpSpPr>
            <a:xfrm>
              <a:off x="1309652" y="4703511"/>
              <a:ext cx="3996908" cy="79783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-1523270">
              <a:off x="836083" y="453134"/>
              <a:ext cx="3152216" cy="461018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992273" y="3048924"/>
            <a:ext cx="2808429" cy="3408408"/>
            <a:chOff x="0" y="0"/>
            <a:chExt cx="3744571" cy="4544544"/>
          </a:xfrm>
        </p:grpSpPr>
        <p:grpSp>
          <p:nvGrpSpPr>
            <p:cNvPr id="9" name="Group 9"/>
            <p:cNvGrpSpPr/>
            <p:nvPr/>
          </p:nvGrpSpPr>
          <p:grpSpPr>
            <a:xfrm>
              <a:off x="440856" y="3892605"/>
              <a:ext cx="3266016" cy="65193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-1264011">
              <a:off x="591455" y="334509"/>
              <a:ext cx="2561661" cy="376714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490679" y="1220866"/>
            <a:ext cx="3111529" cy="3253601"/>
            <a:chOff x="0" y="0"/>
            <a:chExt cx="4148705" cy="4338135"/>
          </a:xfrm>
        </p:grpSpPr>
        <p:grpSp>
          <p:nvGrpSpPr>
            <p:cNvPr id="13" name="Group 13"/>
            <p:cNvGrpSpPr/>
            <p:nvPr/>
          </p:nvGrpSpPr>
          <p:grpSpPr>
            <a:xfrm>
              <a:off x="426888" y="3669054"/>
              <a:ext cx="2924004" cy="58366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611038">
              <a:off x="603030" y="482738"/>
              <a:ext cx="2942644" cy="337265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264614">
            <a:off x="4402166" y="2225517"/>
            <a:ext cx="1300804" cy="3334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010447">
            <a:off x="746158" y="7941432"/>
            <a:ext cx="1300804" cy="3334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974551">
            <a:off x="4393158" y="4955736"/>
            <a:ext cx="418099" cy="37552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197101" y="8108171"/>
            <a:ext cx="651631" cy="34714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87121" y="1220866"/>
            <a:ext cx="651631" cy="347142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5322914" y="5968378"/>
            <a:ext cx="2449512" cy="48895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132806" y="9258300"/>
            <a:ext cx="2449512" cy="48895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370268" y="3048924"/>
            <a:ext cx="2889032" cy="6433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C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0225" y="7089032"/>
            <a:ext cx="6026893" cy="602689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677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99322">
            <a:off x="-620718" y="5727750"/>
            <a:ext cx="4172282" cy="55428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-5284"/>
            <a:ext cx="18288000" cy="504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8"/>
              </a:lnSpc>
            </a:pPr>
            <a:r>
              <a:rPr lang="en-US" sz="8298" spc="-91">
                <a:solidFill>
                  <a:srgbClr val="4C0BD1"/>
                </a:solidFill>
                <a:latin typeface="Life Savers"/>
              </a:rPr>
              <a:t>Negative numbers are </a:t>
            </a:r>
            <a:r>
              <a:rPr lang="en-US" sz="8298" spc="-91">
                <a:solidFill>
                  <a:srgbClr val="4C0BD1"/>
                </a:solidFill>
                <a:latin typeface="Life Savers Bold"/>
              </a:rPr>
              <a:t>integers. </a:t>
            </a:r>
          </a:p>
          <a:p>
            <a:pPr algn="ctr">
              <a:lnSpc>
                <a:spcPts val="9958"/>
              </a:lnSpc>
            </a:pPr>
            <a:endParaRPr/>
          </a:p>
          <a:p>
            <a:pPr marL="0" lvl="0" indent="0" algn="ctr">
              <a:lnSpc>
                <a:spcPts val="9958"/>
              </a:lnSpc>
            </a:pPr>
            <a:r>
              <a:rPr lang="en-US" sz="8298" spc="-91">
                <a:solidFill>
                  <a:srgbClr val="4C0BD1"/>
                </a:solidFill>
                <a:latin typeface="Life Savers"/>
              </a:rPr>
              <a:t>On the number line they are located to the left of zero.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937" t="3064" r="3329" b="10225"/>
          <a:stretch>
            <a:fillRect/>
          </a:stretch>
        </p:blipFill>
        <p:spPr>
          <a:xfrm>
            <a:off x="3931562" y="5143500"/>
            <a:ext cx="10346297" cy="4926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812598" y="632376"/>
            <a:ext cx="235282" cy="256123"/>
            <a:chOff x="0" y="0"/>
            <a:chExt cx="2279650" cy="2481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9650" cy="2481580"/>
            </a:xfrm>
            <a:custGeom>
              <a:avLst/>
              <a:gdLst/>
              <a:ahLst/>
              <a:cxnLst/>
              <a:rect l="l" t="t" r="r" b="b"/>
              <a:pathLst>
                <a:path w="2279650" h="2481580">
                  <a:moveTo>
                    <a:pt x="2279650" y="2481580"/>
                  </a:moveTo>
                  <a:lnTo>
                    <a:pt x="0" y="1179830"/>
                  </a:lnTo>
                  <a:lnTo>
                    <a:pt x="1697990" y="0"/>
                  </a:lnTo>
                  <a:lnTo>
                    <a:pt x="2279650" y="2481580"/>
                  </a:lnTo>
                  <a:close/>
                  <a:moveTo>
                    <a:pt x="878840" y="1140460"/>
                  </a:moveTo>
                  <a:lnTo>
                    <a:pt x="1574800" y="1537970"/>
                  </a:lnTo>
                  <a:lnTo>
                    <a:pt x="1397000" y="779780"/>
                  </a:lnTo>
                  <a:lnTo>
                    <a:pt x="878840" y="11404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937" t="45280" r="2678" b="7384"/>
          <a:stretch>
            <a:fillRect/>
          </a:stretch>
        </p:blipFill>
        <p:spPr>
          <a:xfrm>
            <a:off x="2931024" y="4487210"/>
            <a:ext cx="12425952" cy="32075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1266" y="622851"/>
            <a:ext cx="13503490" cy="253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958"/>
              </a:lnSpc>
            </a:pPr>
            <a:r>
              <a:rPr lang="en-US" sz="8298" spc="-91">
                <a:solidFill>
                  <a:srgbClr val="560E1D"/>
                </a:solidFill>
                <a:latin typeface="Alfa Slab One"/>
              </a:rPr>
              <a:t>Using the Number line to Add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6229" y="8080413"/>
            <a:ext cx="17477014" cy="2231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121212"/>
                </a:solidFill>
                <a:latin typeface="Nunito"/>
              </a:rPr>
              <a:t>To </a:t>
            </a:r>
            <a:r>
              <a:rPr lang="en-US" sz="6400">
                <a:solidFill>
                  <a:srgbClr val="121212"/>
                </a:solidFill>
                <a:latin typeface="Nunito Bold"/>
              </a:rPr>
              <a:t>ADD</a:t>
            </a:r>
            <a:r>
              <a:rPr lang="en-US" sz="6400">
                <a:solidFill>
                  <a:srgbClr val="121212"/>
                </a:solidFill>
                <a:latin typeface="Nunito"/>
              </a:rPr>
              <a:t> you simply move to the </a:t>
            </a:r>
            <a:r>
              <a:rPr lang="en-US" sz="6400">
                <a:solidFill>
                  <a:srgbClr val="121212"/>
                </a:solidFill>
                <a:latin typeface="Nunito Bold"/>
              </a:rPr>
              <a:t>RIGHT</a:t>
            </a:r>
            <a:r>
              <a:rPr lang="en-US" sz="6400">
                <a:solidFill>
                  <a:srgbClr val="121212"/>
                </a:solidFill>
                <a:latin typeface="Nunito"/>
              </a:rPr>
              <a:t> of the number line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00600" y="3619500"/>
            <a:ext cx="8458200" cy="0"/>
          </a:xfrm>
          <a:prstGeom prst="straightConnector1">
            <a:avLst/>
          </a:prstGeom>
          <a:ln w="1111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812598" y="632376"/>
            <a:ext cx="235282" cy="256123"/>
            <a:chOff x="0" y="0"/>
            <a:chExt cx="2279650" cy="2481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9650" cy="2481580"/>
            </a:xfrm>
            <a:custGeom>
              <a:avLst/>
              <a:gdLst/>
              <a:ahLst/>
              <a:cxnLst/>
              <a:rect l="l" t="t" r="r" b="b"/>
              <a:pathLst>
                <a:path w="2279650" h="2481580">
                  <a:moveTo>
                    <a:pt x="2279650" y="2481580"/>
                  </a:moveTo>
                  <a:lnTo>
                    <a:pt x="0" y="1179830"/>
                  </a:lnTo>
                  <a:lnTo>
                    <a:pt x="1697990" y="0"/>
                  </a:lnTo>
                  <a:lnTo>
                    <a:pt x="2279650" y="2481580"/>
                  </a:lnTo>
                  <a:close/>
                  <a:moveTo>
                    <a:pt x="878840" y="1140460"/>
                  </a:moveTo>
                  <a:lnTo>
                    <a:pt x="1574800" y="1537970"/>
                  </a:lnTo>
                  <a:lnTo>
                    <a:pt x="1397000" y="779780"/>
                  </a:lnTo>
                  <a:lnTo>
                    <a:pt x="878840" y="11404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937" t="45280" r="2678" b="7384"/>
          <a:stretch>
            <a:fillRect/>
          </a:stretch>
        </p:blipFill>
        <p:spPr>
          <a:xfrm>
            <a:off x="2931024" y="4487210"/>
            <a:ext cx="12425952" cy="32075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1266" y="622851"/>
            <a:ext cx="13503490" cy="253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958"/>
              </a:lnSpc>
            </a:pPr>
            <a:r>
              <a:rPr lang="en-US" sz="8298" spc="-91">
                <a:solidFill>
                  <a:srgbClr val="4C0BD1"/>
                </a:solidFill>
                <a:latin typeface="Alfa Slab One"/>
              </a:rPr>
              <a:t>Using the Number line to Substract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6229" y="8080413"/>
            <a:ext cx="17477014" cy="2231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Nunito"/>
              </a:rPr>
              <a:t>To </a:t>
            </a:r>
            <a:r>
              <a:rPr lang="en-US" sz="6400">
                <a:solidFill>
                  <a:srgbClr val="000000"/>
                </a:solidFill>
                <a:latin typeface="Nunito Bold"/>
              </a:rPr>
              <a:t>SUBTRACT</a:t>
            </a:r>
            <a:r>
              <a:rPr lang="en-US" sz="6400">
                <a:solidFill>
                  <a:srgbClr val="000000"/>
                </a:solidFill>
                <a:latin typeface="Nunito"/>
              </a:rPr>
              <a:t> you simply move to the </a:t>
            </a:r>
            <a:r>
              <a:rPr lang="en-US" sz="6400">
                <a:solidFill>
                  <a:srgbClr val="000000"/>
                </a:solidFill>
                <a:latin typeface="Nunito Bold"/>
              </a:rPr>
              <a:t>LEFT</a:t>
            </a:r>
            <a:r>
              <a:rPr lang="en-US" sz="6400">
                <a:solidFill>
                  <a:srgbClr val="000000"/>
                </a:solidFill>
                <a:latin typeface="Nunito"/>
              </a:rPr>
              <a:t> of the number 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10200" y="3848100"/>
            <a:ext cx="7772400" cy="0"/>
          </a:xfrm>
          <a:prstGeom prst="straightConnector1">
            <a:avLst/>
          </a:prstGeom>
          <a:ln w="920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5648"/>
            <a:ext cx="16230600" cy="253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58"/>
              </a:lnSpc>
            </a:pPr>
            <a:r>
              <a:rPr lang="en-US" sz="8298" spc="-91">
                <a:solidFill>
                  <a:srgbClr val="560E1D"/>
                </a:solidFill>
                <a:latin typeface="Alfa Slab One"/>
              </a:rPr>
              <a:t>Let's use the number line to solve some problems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7135" y="6733078"/>
            <a:ext cx="9216758" cy="318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600">
                <a:solidFill>
                  <a:srgbClr val="560E1D"/>
                </a:solidFill>
                <a:latin typeface="Life Savers Bold"/>
              </a:rPr>
              <a:t>a.  -2 + (-2)  =  ________________________________________  </a:t>
            </a:r>
          </a:p>
          <a:p>
            <a:pPr>
              <a:lnSpc>
                <a:spcPts val="5039"/>
              </a:lnSpc>
            </a:pPr>
            <a:endParaRPr/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560E1D"/>
                </a:solidFill>
                <a:latin typeface="Life Savers Bold"/>
              </a:rPr>
              <a:t>b.  3 + (-5)  =  _________________________________________  </a:t>
            </a:r>
          </a:p>
          <a:p>
            <a:pPr>
              <a:lnSpc>
                <a:spcPts val="5039"/>
              </a:lnSpc>
            </a:pPr>
            <a:endParaRPr/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599">
                <a:solidFill>
                  <a:srgbClr val="560E1D"/>
                </a:solidFill>
                <a:latin typeface="Life Savers Bold"/>
              </a:rPr>
              <a:t>c.  -3 + 5  =  ___________________________________________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30365" y="2843995"/>
            <a:ext cx="2231332" cy="3796076"/>
            <a:chOff x="0" y="0"/>
            <a:chExt cx="2975109" cy="506143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4488235"/>
              <a:ext cx="2871560" cy="573200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27246" y="0"/>
              <a:ext cx="2647863" cy="477483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267540" y="2843995"/>
            <a:ext cx="2153670" cy="3796076"/>
            <a:chOff x="0" y="0"/>
            <a:chExt cx="2871560" cy="506143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4488235"/>
              <a:ext cx="2871560" cy="573200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89755" y="0"/>
              <a:ext cx="2492050" cy="4826154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99755">
            <a:off x="6983011" y="5063895"/>
            <a:ext cx="1300804" cy="3334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372678">
            <a:off x="13677775" y="5101598"/>
            <a:ext cx="1300804" cy="3334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974551">
            <a:off x="3958801" y="5513816"/>
            <a:ext cx="418099" cy="3755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767675">
            <a:off x="10455289" y="3313887"/>
            <a:ext cx="418099" cy="3755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890333" y="3154510"/>
            <a:ext cx="651631" cy="3471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386820" y="5528009"/>
            <a:ext cx="651631" cy="347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 l="4937" t="45280" r="2678" b="7384"/>
          <a:stretch>
            <a:fillRect/>
          </a:stretch>
        </p:blipFill>
        <p:spPr>
          <a:xfrm>
            <a:off x="10401772" y="7989174"/>
            <a:ext cx="7455796" cy="1924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96761"/>
            <a:ext cx="16230600" cy="212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 spc="-77">
                <a:solidFill>
                  <a:srgbClr val="4C0BD1"/>
                </a:solidFill>
                <a:latin typeface="Alfa Slab One"/>
              </a:rPr>
              <a:t>Here are some helpful rules about positive and negative numbers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13574" y="4264036"/>
            <a:ext cx="3420080" cy="5818446"/>
            <a:chOff x="0" y="0"/>
            <a:chExt cx="4560107" cy="775792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6879355"/>
              <a:ext cx="4401391" cy="878574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01587" y="0"/>
              <a:ext cx="4058519" cy="7318642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699755">
            <a:off x="4734883" y="7998322"/>
            <a:ext cx="1300804" cy="3334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372678">
            <a:off x="16608898" y="6463845"/>
            <a:ext cx="1300804" cy="3334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74551">
            <a:off x="542133" y="7256708"/>
            <a:ext cx="418099" cy="3755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767675">
            <a:off x="7341489" y="3585652"/>
            <a:ext cx="418099" cy="3755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43409" y="3154510"/>
            <a:ext cx="651631" cy="3471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921653" y="2391636"/>
            <a:ext cx="8146842" cy="82670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5683" y="3716267"/>
            <a:ext cx="6541198" cy="506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96420D"/>
                </a:solidFill>
                <a:latin typeface="Life Savers Bold"/>
              </a:rPr>
              <a:t>a.  positive + positive = positive</a:t>
            </a:r>
          </a:p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96420D"/>
                </a:solidFill>
                <a:latin typeface="Life Savers Bold"/>
              </a:rPr>
              <a:t>b.  negative + negative = negative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96420D"/>
                </a:solidFill>
                <a:latin typeface="Life Savers Bold"/>
              </a:rPr>
              <a:t>c.  positive x positive  =  positive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96420D"/>
                </a:solidFill>
                <a:latin typeface="Life Savers Bold"/>
              </a:rPr>
              <a:t>d.  positive x negative  =  negative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199">
                <a:solidFill>
                  <a:srgbClr val="96420D"/>
                </a:solidFill>
                <a:latin typeface="Life Savers Bold"/>
              </a:rPr>
              <a:t>e.  negative x negative  =  positive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535230" y="7592196"/>
            <a:ext cx="3066531" cy="3066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96761"/>
            <a:ext cx="16230600" cy="212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 spc="-77">
                <a:solidFill>
                  <a:srgbClr val="4C0BD1"/>
                </a:solidFill>
                <a:latin typeface="Alfa Slab One"/>
              </a:rPr>
              <a:t>Here are some helpful rules about positive and negative numbers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13574" y="4264036"/>
            <a:ext cx="3420080" cy="5818446"/>
            <a:chOff x="0" y="0"/>
            <a:chExt cx="4560107" cy="775792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6879355"/>
              <a:ext cx="4401391" cy="878574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01587" y="0"/>
              <a:ext cx="4058519" cy="7318642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699755">
            <a:off x="4734883" y="7998322"/>
            <a:ext cx="1300804" cy="3334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372678">
            <a:off x="16608898" y="6463845"/>
            <a:ext cx="1300804" cy="3334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74551">
            <a:off x="542133" y="7256708"/>
            <a:ext cx="418099" cy="3755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767675">
            <a:off x="7341489" y="3585652"/>
            <a:ext cx="418099" cy="3755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43409" y="3154510"/>
            <a:ext cx="651631" cy="3471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921653" y="2391636"/>
            <a:ext cx="8146842" cy="82670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813105" y="4881391"/>
            <a:ext cx="6541198" cy="393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96420D"/>
                </a:solidFill>
                <a:latin typeface="Life Savers Bold"/>
              </a:rPr>
              <a:t>f.  positive / positive = positive</a:t>
            </a:r>
          </a:p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96420D"/>
                </a:solidFill>
                <a:latin typeface="Life Savers Bold"/>
              </a:rPr>
              <a:t>g.  positive  /  negative = negative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96420D"/>
                </a:solidFill>
                <a:latin typeface="Life Savers Bold"/>
              </a:rPr>
              <a:t>h.  negative  /  positive  =  negative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535230" y="7592196"/>
            <a:ext cx="3066531" cy="3066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67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21653" y="2391636"/>
            <a:ext cx="8146842" cy="82670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65749"/>
            <a:ext cx="16230600" cy="318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 spc="-77">
                <a:solidFill>
                  <a:srgbClr val="560E1D"/>
                </a:solidFill>
                <a:latin typeface="Alfa Slab One"/>
              </a:rPr>
              <a:t>Here are some more helpful rules about positive and negative numbers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13574" y="9423552"/>
            <a:ext cx="3301043" cy="65893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699755">
            <a:off x="4734883" y="7998322"/>
            <a:ext cx="1300804" cy="333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372678">
            <a:off x="16608898" y="6463845"/>
            <a:ext cx="1300804" cy="3334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74551">
            <a:off x="542133" y="7256708"/>
            <a:ext cx="418099" cy="3755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767675">
            <a:off x="7341489" y="3585652"/>
            <a:ext cx="418099" cy="3755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43409" y="3154510"/>
            <a:ext cx="651631" cy="3471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25683" y="4281696"/>
            <a:ext cx="6541198" cy="393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96420D"/>
                </a:solidFill>
                <a:latin typeface="Life Savers Bold"/>
              </a:rPr>
              <a:t>i.  positive + negative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96420D"/>
                </a:solidFill>
                <a:latin typeface="Adigiana Toybox Bold"/>
              </a:rPr>
              <a:t>gives a </a:t>
            </a:r>
            <a:r>
              <a:rPr lang="en-US" sz="3199">
                <a:solidFill>
                  <a:srgbClr val="28203B"/>
                </a:solidFill>
                <a:latin typeface="Adigiana Toybox Bold"/>
              </a:rPr>
              <a:t>POSITIVE</a:t>
            </a:r>
            <a:r>
              <a:rPr lang="en-US" sz="3199">
                <a:solidFill>
                  <a:srgbClr val="96420D"/>
                </a:solidFill>
                <a:latin typeface="Adigiana Toybox Bold"/>
              </a:rPr>
              <a:t> number if the positive number itself is larger than the negative number example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Adigiana Toybox Bold"/>
              </a:rPr>
              <a:t>10 - 3 = 7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13574" y="4108185"/>
            <a:ext cx="3994799" cy="55764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535230" y="7592196"/>
            <a:ext cx="3066531" cy="3066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21653" y="2391636"/>
            <a:ext cx="8146842" cy="82670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596761"/>
            <a:ext cx="16230600" cy="212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 spc="-77">
                <a:solidFill>
                  <a:srgbClr val="28203B"/>
                </a:solidFill>
                <a:latin typeface="Alfa Slab One"/>
              </a:rPr>
              <a:t>Here are some helpful rules about positive and negative numbers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13574" y="9423552"/>
            <a:ext cx="3301043" cy="65893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699755">
            <a:off x="4734883" y="7998322"/>
            <a:ext cx="1300804" cy="333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372678">
            <a:off x="16608898" y="6463845"/>
            <a:ext cx="1300804" cy="3334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74551">
            <a:off x="542133" y="7256708"/>
            <a:ext cx="418099" cy="3755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3767675">
            <a:off x="7341489" y="3585652"/>
            <a:ext cx="418099" cy="3755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43409" y="3154510"/>
            <a:ext cx="651631" cy="3471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25683" y="3998981"/>
            <a:ext cx="6541198" cy="449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96420D"/>
                </a:solidFill>
                <a:latin typeface="Life Savers Bold"/>
              </a:rPr>
              <a:t>j.  positive + negative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96420D"/>
                </a:solidFill>
                <a:latin typeface="Adigiana Toybox Bold"/>
              </a:rPr>
              <a:t>gives a </a:t>
            </a:r>
            <a:r>
              <a:rPr lang="en-US" sz="3199">
                <a:solidFill>
                  <a:srgbClr val="28203B"/>
                </a:solidFill>
                <a:latin typeface="Adigiana Toybox Bold"/>
              </a:rPr>
              <a:t>NEGATIVE</a:t>
            </a:r>
            <a:r>
              <a:rPr lang="en-US" sz="3199">
                <a:solidFill>
                  <a:srgbClr val="96420D"/>
                </a:solidFill>
                <a:latin typeface="Adigiana Toybox Bold"/>
              </a:rPr>
              <a:t> number if the negative number itself is larger (ignoring the sign) than the positive number, for example</a:t>
            </a:r>
          </a:p>
          <a:p>
            <a:pPr algn="ctr">
              <a:lnSpc>
                <a:spcPts val="4479"/>
              </a:lnSpc>
            </a:pPr>
            <a:endParaRPr/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199">
                <a:solidFill>
                  <a:srgbClr val="121212"/>
                </a:solidFill>
                <a:latin typeface="Adigiana Toybox Bold"/>
              </a:rPr>
              <a:t>- 10 + 3 =  - 7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13574" y="3394031"/>
            <a:ext cx="4061464" cy="6688452"/>
            <a:chOff x="0" y="0"/>
            <a:chExt cx="5415285" cy="891793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8003613"/>
              <a:ext cx="4580481" cy="914322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308054" y="0"/>
              <a:ext cx="5107231" cy="8460774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3535230" y="7592196"/>
            <a:ext cx="3066531" cy="3066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323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Alfa Slab One</vt:lpstr>
      <vt:lpstr>Life Savers</vt:lpstr>
      <vt:lpstr>Life Savers Bold</vt:lpstr>
      <vt:lpstr>Calibri</vt:lpstr>
      <vt:lpstr>Nunito</vt:lpstr>
      <vt:lpstr>Nunito Bold</vt:lpstr>
      <vt:lpstr>Adigiana Toybox Bold</vt:lpstr>
      <vt:lpstr>Adigiana Toybox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Numbers</dc:title>
  <dc:creator>Samantha</dc:creator>
  <cp:lastModifiedBy>Samantha</cp:lastModifiedBy>
  <cp:revision>2</cp:revision>
  <dcterms:created xsi:type="dcterms:W3CDTF">2006-08-16T00:00:00Z</dcterms:created>
  <dcterms:modified xsi:type="dcterms:W3CDTF">2020-10-17T11:59:44Z</dcterms:modified>
  <dc:identifier>DAEIDzcpqRM</dc:identifier>
</cp:coreProperties>
</file>