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6" r:id="rId7"/>
    <p:sldId id="275" r:id="rId8"/>
    <p:sldId id="265" r:id="rId9"/>
    <p:sldId id="267" r:id="rId10"/>
    <p:sldId id="260" r:id="rId11"/>
    <p:sldId id="261" r:id="rId12"/>
    <p:sldId id="262" r:id="rId13"/>
    <p:sldId id="263" r:id="rId14"/>
    <p:sldId id="276" r:id="rId15"/>
    <p:sldId id="279" r:id="rId16"/>
    <p:sldId id="278" r:id="rId17"/>
    <p:sldId id="264" r:id="rId18"/>
    <p:sldId id="273" r:id="rId19"/>
    <p:sldId id="270" r:id="rId20"/>
    <p:sldId id="268" r:id="rId21"/>
    <p:sldId id="271" r:id="rId22"/>
    <p:sldId id="272" r:id="rId23"/>
    <p:sldId id="269" r:id="rId24"/>
    <p:sldId id="277" r:id="rId25"/>
    <p:sldId id="281" r:id="rId26"/>
    <p:sldId id="282" r:id="rId27"/>
    <p:sldId id="289" r:id="rId28"/>
    <p:sldId id="290" r:id="rId29"/>
    <p:sldId id="291" r:id="rId30"/>
    <p:sldId id="283" r:id="rId31"/>
    <p:sldId id="284" r:id="rId32"/>
    <p:sldId id="285" r:id="rId33"/>
    <p:sldId id="286" r:id="rId34"/>
    <p:sldId id="288" r:id="rId35"/>
    <p:sldId id="287" r:id="rId36"/>
    <p:sldId id="292" r:id="rId37"/>
    <p:sldId id="293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29" r:id="rId46"/>
    <p:sldId id="330" r:id="rId47"/>
    <p:sldId id="303" r:id="rId48"/>
    <p:sldId id="304" r:id="rId49"/>
    <p:sldId id="305" r:id="rId50"/>
    <p:sldId id="294" r:id="rId51"/>
    <p:sldId id="306" r:id="rId52"/>
    <p:sldId id="295" r:id="rId53"/>
    <p:sldId id="309" r:id="rId54"/>
    <p:sldId id="321" r:id="rId55"/>
    <p:sldId id="322" r:id="rId56"/>
    <p:sldId id="331" r:id="rId57"/>
    <p:sldId id="308" r:id="rId58"/>
    <p:sldId id="310" r:id="rId59"/>
    <p:sldId id="323" r:id="rId60"/>
    <p:sldId id="324" r:id="rId61"/>
    <p:sldId id="311" r:id="rId62"/>
    <p:sldId id="312" r:id="rId63"/>
    <p:sldId id="313" r:id="rId64"/>
    <p:sldId id="314" r:id="rId65"/>
    <p:sldId id="332" r:id="rId66"/>
    <p:sldId id="315" r:id="rId67"/>
    <p:sldId id="316" r:id="rId68"/>
    <p:sldId id="317" r:id="rId69"/>
    <p:sldId id="318" r:id="rId70"/>
    <p:sldId id="325" r:id="rId71"/>
    <p:sldId id="326" r:id="rId72"/>
    <p:sldId id="319" r:id="rId73"/>
    <p:sldId id="334" r:id="rId74"/>
    <p:sldId id="327" r:id="rId75"/>
    <p:sldId id="320" r:id="rId76"/>
    <p:sldId id="335" r:id="rId77"/>
    <p:sldId id="328" r:id="rId78"/>
    <p:sldId id="336" r:id="rId79"/>
    <p:sldId id="333" r:id="rId80"/>
    <p:sldId id="338" r:id="rId81"/>
    <p:sldId id="337" r:id="rId82"/>
    <p:sldId id="339" r:id="rId83"/>
    <p:sldId id="340" r:id="rId84"/>
    <p:sldId id="341" r:id="rId85"/>
    <p:sldId id="342" r:id="rId86"/>
    <p:sldId id="343" r:id="rId87"/>
    <p:sldId id="344" r:id="rId88"/>
    <p:sldId id="346" r:id="rId89"/>
    <p:sldId id="345" r:id="rId90"/>
    <p:sldId id="347" r:id="rId91"/>
    <p:sldId id="348" r:id="rId92"/>
    <p:sldId id="353" r:id="rId93"/>
    <p:sldId id="349" r:id="rId94"/>
    <p:sldId id="350" r:id="rId95"/>
    <p:sldId id="351" r:id="rId96"/>
    <p:sldId id="354" r:id="rId97"/>
    <p:sldId id="355" r:id="rId98"/>
    <p:sldId id="356" r:id="rId99"/>
    <p:sldId id="357" r:id="rId100"/>
    <p:sldId id="358" r:id="rId101"/>
    <p:sldId id="359" r:id="rId102"/>
    <p:sldId id="361" r:id="rId103"/>
    <p:sldId id="360" r:id="rId104"/>
    <p:sldId id="362" r:id="rId105"/>
    <p:sldId id="363" r:id="rId106"/>
    <p:sldId id="364" r:id="rId107"/>
    <p:sldId id="367" r:id="rId108"/>
    <p:sldId id="368" r:id="rId109"/>
    <p:sldId id="365" r:id="rId110"/>
    <p:sldId id="369" r:id="rId111"/>
    <p:sldId id="370" r:id="rId112"/>
    <p:sldId id="366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443D-17D8-46C5-9505-F7F3D0B330B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E313-78AE-49C3-A264-B95F1F526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antha\Downloads\Reproductive%20System%20part%201%20-%20Female%20Reproductive%20System%20Crash%20Course%20AP%2040.mp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antha\Desktop\Reproductive%20System%20part%202%20-%20Male%20Reproductive%20System%20Crash%20Course%20AP%2041.mp4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antha\Desktop\Reproductive%20System%20part%203%20-%20Sex%20%20Fertilization%20Crash%20Course%20AP%2042.mp4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antha\Downloads\Natural%20Unmedicated%20Birth%20-%20with%20original%20sound.mp4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antha\Desktop\Birth%20Control%20Pills.mp4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Reproduction and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Advantages</a:t>
            </a:r>
            <a:r>
              <a:rPr lang="en-US" dirty="0" smtClean="0"/>
              <a:t> of Asexual and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Asexual reproduction: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Does not need a partner.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Many offspring are produced in a shorter time span.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</a:rPr>
              <a:t>Sexual reproduction: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>a.  Variation ensures stronger offspring.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STIs caused by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papilloma</a:t>
            </a:r>
            <a:r>
              <a:rPr lang="en-US" dirty="0" smtClean="0"/>
              <a:t> Virus (HPV)</a:t>
            </a:r>
          </a:p>
          <a:p>
            <a:endParaRPr lang="en-US" dirty="0" smtClean="0"/>
          </a:p>
          <a:p>
            <a:r>
              <a:rPr lang="en-US" dirty="0" smtClean="0"/>
              <a:t>Genital herpes</a:t>
            </a:r>
          </a:p>
          <a:p>
            <a:endParaRPr lang="en-US" dirty="0" smtClean="0"/>
          </a:p>
          <a:p>
            <a:r>
              <a:rPr lang="en-US" dirty="0" smtClean="0"/>
              <a:t>Hepatitis B</a:t>
            </a:r>
          </a:p>
          <a:p>
            <a:endParaRPr lang="en-US" dirty="0" smtClean="0"/>
          </a:p>
          <a:p>
            <a:r>
              <a:rPr lang="en-US" dirty="0" smtClean="0"/>
              <a:t>Human Immunodeficiency Virus (HIV)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The STIs above can NOT be cured.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 often referred to as a yeast infection can be passed from an infected person to another during sexual intercourse.</a:t>
            </a:r>
          </a:p>
          <a:p>
            <a:endParaRPr lang="en-US" dirty="0" smtClean="0"/>
          </a:p>
          <a:p>
            <a:r>
              <a:rPr lang="en-US" dirty="0" smtClean="0"/>
              <a:t>It can be cured with anti-fungal drugs like </a:t>
            </a:r>
            <a:r>
              <a:rPr lang="en-US" dirty="0" err="1" smtClean="0"/>
              <a:t>canesten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 in plants, humans and population</a:t>
            </a:r>
            <a:endParaRPr lang="en-US" dirty="0"/>
          </a:p>
        </p:txBody>
      </p:sp>
      <p:pic>
        <p:nvPicPr>
          <p:cNvPr id="11266" name="Picture 2" descr="Image result for human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3048000" cy="1914525"/>
          </a:xfrm>
          <a:prstGeom prst="rect">
            <a:avLst/>
          </a:prstGeom>
          <a:noFill/>
        </p:spPr>
      </p:pic>
      <p:pic>
        <p:nvPicPr>
          <p:cNvPr id="11268" name="Picture 4" descr="Image result for human grow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4114800" cy="2057400"/>
          </a:xfrm>
          <a:prstGeom prst="rect">
            <a:avLst/>
          </a:prstGeom>
          <a:noFill/>
        </p:spPr>
      </p:pic>
      <p:pic>
        <p:nvPicPr>
          <p:cNvPr id="11270" name="Picture 6" descr="Image result for human grow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730" y="0"/>
            <a:ext cx="3737270" cy="1516063"/>
          </a:xfrm>
          <a:prstGeom prst="rect">
            <a:avLst/>
          </a:prstGeom>
          <a:noFill/>
        </p:spPr>
      </p:pic>
      <p:pic>
        <p:nvPicPr>
          <p:cNvPr id="11272" name="Picture 8" descr="Image result for human grow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51199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b="13376"/>
          <a:stretch>
            <a:fillRect/>
          </a:stretch>
        </p:blipFill>
        <p:spPr bwMode="auto">
          <a:xfrm>
            <a:off x="4876800" y="3032534"/>
            <a:ext cx="4267200" cy="24538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Germination and growth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Germination</a:t>
            </a:r>
            <a:r>
              <a:rPr lang="en-US" dirty="0" smtClean="0"/>
              <a:t> is the process that occurs when a seed begins to develop into a new plant.</a:t>
            </a:r>
          </a:p>
          <a:p>
            <a:endParaRPr lang="en-US" dirty="0" smtClean="0"/>
          </a:p>
          <a:p>
            <a:r>
              <a:rPr lang="en-US" dirty="0" smtClean="0"/>
              <a:t>A seed is a food store so</a:t>
            </a:r>
            <a:br>
              <a:rPr lang="en-US" dirty="0" smtClean="0"/>
            </a:br>
            <a:r>
              <a:rPr lang="en-US" dirty="0" smtClean="0"/>
              <a:t>that the new plant can</a:t>
            </a:r>
            <a:br>
              <a:rPr lang="en-US" dirty="0" smtClean="0"/>
            </a:br>
            <a:r>
              <a:rPr lang="en-US" dirty="0" smtClean="0"/>
              <a:t>grow and develop until</a:t>
            </a:r>
            <a:br>
              <a:rPr lang="en-US" dirty="0" smtClean="0"/>
            </a:br>
            <a:r>
              <a:rPr lang="en-US" dirty="0" smtClean="0"/>
              <a:t>it has produced its own</a:t>
            </a:r>
            <a:br>
              <a:rPr lang="en-US" dirty="0" smtClean="0"/>
            </a:br>
            <a:r>
              <a:rPr lang="en-US" dirty="0" smtClean="0"/>
              <a:t>leaves, then it can</a:t>
            </a:r>
            <a:br>
              <a:rPr lang="en-US" dirty="0" smtClean="0"/>
            </a:br>
            <a:r>
              <a:rPr lang="en-US" dirty="0" smtClean="0"/>
              <a:t>photosynthesise.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Germination and growth</a:t>
            </a:r>
            <a:br>
              <a:rPr lang="en-US" dirty="0" smtClean="0"/>
            </a:br>
            <a:r>
              <a:rPr lang="en-US" dirty="0" smtClean="0"/>
              <a:t>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germinate and grow into </a:t>
            </a:r>
            <a:br>
              <a:rPr lang="en-US" dirty="0" smtClean="0"/>
            </a:br>
            <a:r>
              <a:rPr lang="en-US" dirty="0" smtClean="0"/>
              <a:t>a plant, the seed needs: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Energy			b.  Oxygen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Warmth			d.  Water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From a seed the </a:t>
            </a:r>
            <a:r>
              <a:rPr lang="en-US" dirty="0" err="1" smtClean="0"/>
              <a:t>radicle</a:t>
            </a:r>
            <a:r>
              <a:rPr lang="en-US" dirty="0" smtClean="0"/>
              <a:t> (root) begins to grow downwards into the soil and then the </a:t>
            </a:r>
            <a:r>
              <a:rPr lang="en-US" dirty="0" err="1" smtClean="0"/>
              <a:t>plumule</a:t>
            </a:r>
            <a:r>
              <a:rPr lang="en-US" dirty="0" smtClean="0"/>
              <a:t> (shoot) grows upwards towards light.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17511"/>
          <a:stretch>
            <a:fillRect/>
          </a:stretch>
        </p:blipFill>
        <p:spPr bwMode="auto">
          <a:xfrm>
            <a:off x="5791200" y="0"/>
            <a:ext cx="3352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uman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1669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Growth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birth, babies grow and develop quickly.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br>
              <a:rPr lang="en-US" dirty="0" smtClean="0"/>
            </a:br>
            <a:r>
              <a:rPr lang="en-US" dirty="0" smtClean="0"/>
              <a:t>Age 1:  babies are able to sit up, feed themselves and some are able to walk.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 2: babies start to communicate by talking.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Ages 10 – 14:  By this age the child would have been developing steadily and would be arriving at puberty.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Growth in Humans </a:t>
            </a:r>
            <a:br>
              <a:rPr lang="en-US" dirty="0" smtClean="0"/>
            </a:br>
            <a:r>
              <a:rPr lang="en-US" dirty="0" smtClean="0"/>
              <a:t>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 puberty children experience</a:t>
            </a:r>
            <a:br>
              <a:rPr lang="en-US" dirty="0" smtClean="0"/>
            </a:br>
            <a:r>
              <a:rPr lang="en-US" dirty="0" smtClean="0"/>
              <a:t>another growth spurt and sex organs</a:t>
            </a:r>
            <a:br>
              <a:rPr lang="en-US" dirty="0" smtClean="0"/>
            </a:br>
            <a:r>
              <a:rPr lang="en-US" dirty="0" smtClean="0"/>
              <a:t>become active.</a:t>
            </a:r>
          </a:p>
          <a:p>
            <a:endParaRPr lang="en-US" dirty="0" smtClean="0"/>
          </a:p>
          <a:p>
            <a:r>
              <a:rPr lang="en-US" dirty="0" smtClean="0"/>
              <a:t>The start of puberty varies from person to person.  However, girls usually develop earlier than boys.</a:t>
            </a:r>
          </a:p>
          <a:p>
            <a:endParaRPr lang="en-US" dirty="0" smtClean="0"/>
          </a:p>
          <a:p>
            <a:r>
              <a:rPr lang="en-US" dirty="0" smtClean="0"/>
              <a:t>Puberty occurs because of the presence of hormones.  This is also accompanied by mood swings, physical changes and increased sexual urges.</a:t>
            </a:r>
          </a:p>
          <a:p>
            <a:endParaRPr lang="en-US" dirty="0" smtClean="0"/>
          </a:p>
          <a:p>
            <a:r>
              <a:rPr lang="en-US" dirty="0" smtClean="0"/>
              <a:t>Girls usually finish growing at 18 yrs of age whereas boys finish growing at 21 yrs of age.</a:t>
            </a:r>
            <a:endParaRPr lang="en-US" dirty="0"/>
          </a:p>
        </p:txBody>
      </p:sp>
      <p:sp>
        <p:nvSpPr>
          <p:cNvPr id="7170" name="AutoShape 2" descr="Image result for puberty in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puberty in gir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2509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rate at which a population grows is largely dependent on the rates at which new individuals are born and old or sick ones die.</a:t>
            </a:r>
          </a:p>
          <a:p>
            <a:endParaRPr lang="en-US" dirty="0" smtClean="0"/>
          </a:p>
          <a:p>
            <a:r>
              <a:rPr lang="en-US" dirty="0" smtClean="0"/>
              <a:t>The rate at which new individuals are born are called birth rate and the rate at which they die is called the death rate.</a:t>
            </a:r>
          </a:p>
          <a:p>
            <a:endParaRPr lang="en-US" dirty="0" smtClean="0"/>
          </a:p>
          <a:p>
            <a:r>
              <a:rPr lang="en-US" dirty="0" smtClean="0"/>
              <a:t>A population grows when the birth rate exceeds the death rate the same will occur if the birth rate is constant but the death rate decreases.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population size exceeds the environment’s ability to support that number of individuals living in it then it is called overpopulation.</a:t>
            </a:r>
          </a:p>
          <a:p>
            <a:endParaRPr lang="en-US" dirty="0" smtClean="0"/>
          </a:p>
          <a:p>
            <a:r>
              <a:rPr lang="en-US" dirty="0" smtClean="0"/>
              <a:t>Overpopulation can cause many social, economical and environmental problems.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world’s population is about 7 billion and it is growing.</a:t>
            </a:r>
          </a:p>
          <a:p>
            <a:endParaRPr lang="en-US" dirty="0" smtClean="0"/>
          </a:p>
          <a:p>
            <a:r>
              <a:rPr lang="en-US" dirty="0" smtClean="0"/>
              <a:t>The world’s human population increased slowly until about 1800 when there was a sudden rapid rise in growth rate.</a:t>
            </a:r>
          </a:p>
          <a:p>
            <a:endParaRPr lang="en-US" dirty="0" smtClean="0"/>
          </a:p>
          <a:p>
            <a:r>
              <a:rPr lang="en-US" dirty="0" smtClean="0"/>
              <a:t>This rapid growth in population has resulted from two factors: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Increased population of food and the introduction of new farming techniques which has increased the birth rate.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Better sanitation and health care and the introduction of medicines to combat infection which have reduced the death rate.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Disadvantages</a:t>
            </a:r>
            <a:r>
              <a:rPr lang="en-US" dirty="0" smtClean="0"/>
              <a:t> of Asexual and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Asexual reproduction: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Lack of genetic variation so puts species in danger of extinction if parent easily catches diseases.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Sexual reproduction: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Two parents are needed.  Time is wasted looking for a suitable partner.</a:t>
            </a:r>
            <a:br>
              <a:rPr lang="en-US" dirty="0" smtClean="0"/>
            </a:br>
            <a:r>
              <a:rPr lang="en-US" dirty="0" smtClean="0"/>
              <a:t>b.  Production of offspring takes longer.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Population Growth</a:t>
            </a:r>
            <a:br>
              <a:rPr lang="en-US" dirty="0" smtClean="0"/>
            </a:br>
            <a:r>
              <a:rPr lang="en-US" dirty="0" smtClean="0"/>
              <a:t>Problems Arising from Overpopulation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number of people makes great demands on the Earth’s limited resources.</a:t>
            </a:r>
          </a:p>
          <a:p>
            <a:endParaRPr lang="en-US" dirty="0" smtClean="0"/>
          </a:p>
          <a:p>
            <a:r>
              <a:rPr lang="en-US" dirty="0" smtClean="0"/>
              <a:t>These demands are fulfilled by the use of Crude oil which is a non-renewable source of energy and it is dwindling.</a:t>
            </a:r>
          </a:p>
          <a:p>
            <a:endParaRPr lang="en-US" dirty="0" smtClean="0"/>
          </a:p>
          <a:p>
            <a:r>
              <a:rPr lang="en-US" dirty="0" smtClean="0"/>
              <a:t>We also depend on Earth’s mineral resources which we obtain from our metals.  This too is dwindling.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Population Growth</a:t>
            </a:r>
            <a:br>
              <a:rPr lang="en-US" dirty="0" smtClean="0"/>
            </a:br>
            <a:r>
              <a:rPr lang="en-US" dirty="0" smtClean="0"/>
              <a:t>Problems Arising from Overpopulation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Earth’s natural resources cannot support its growing population.</a:t>
            </a:r>
          </a:p>
          <a:p>
            <a:endParaRPr lang="en-US" dirty="0" smtClean="0"/>
          </a:p>
          <a:p>
            <a:r>
              <a:rPr lang="en-US" dirty="0" smtClean="0"/>
              <a:t>The quality and quantity of the following can be affected by overpopulation:</a:t>
            </a:r>
            <a:br>
              <a:rPr lang="en-US" dirty="0" smtClean="0"/>
            </a:br>
            <a:r>
              <a:rPr lang="en-US" sz="2800" dirty="0" smtClean="0"/>
              <a:t>a.  Food				b.  Water		</a:t>
            </a:r>
            <a:br>
              <a:rPr lang="en-US" sz="2800" dirty="0" smtClean="0"/>
            </a:br>
            <a:r>
              <a:rPr lang="en-US" sz="2800" dirty="0" smtClean="0"/>
              <a:t>c.  Employment			d.  Overcrowding</a:t>
            </a:r>
            <a:br>
              <a:rPr lang="en-US" sz="2800" dirty="0" smtClean="0"/>
            </a:br>
            <a:r>
              <a:rPr lang="en-US" sz="2800" dirty="0" smtClean="0"/>
              <a:t>e.  Increase in pollution	f.  More children to look after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Population Growth</a:t>
            </a:r>
            <a:br>
              <a:rPr lang="en-US" dirty="0" smtClean="0"/>
            </a:br>
            <a:r>
              <a:rPr lang="en-US" dirty="0" smtClean="0"/>
              <a:t>Birth Control &amp;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To keep human populations down people must be educated on how to plan pregnancies and families.</a:t>
            </a:r>
          </a:p>
          <a:p>
            <a:endParaRPr lang="en-US" dirty="0" smtClean="0"/>
          </a:p>
          <a:p>
            <a:r>
              <a:rPr lang="en-US" dirty="0" smtClean="0"/>
              <a:t>Birth control is the major way to keep our populations manageable.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Sexual reproduction needs male and female sex cells called gametes, to meet and fuse together.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This is called </a:t>
            </a:r>
            <a:r>
              <a:rPr lang="en-US" sz="4400" b="1" dirty="0" err="1" smtClean="0">
                <a:solidFill>
                  <a:srgbClr val="7030A0"/>
                </a:solidFill>
              </a:rPr>
              <a:t>fertilisation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plants the male organs (stamens) make pollen containing the male sex cells.</a:t>
            </a:r>
          </a:p>
          <a:p>
            <a:endParaRPr lang="en-US" dirty="0"/>
          </a:p>
          <a:p>
            <a:r>
              <a:rPr lang="en-US" dirty="0" smtClean="0"/>
              <a:t>The female parts (</a:t>
            </a:r>
            <a:r>
              <a:rPr lang="en-US" dirty="0" err="1" smtClean="0"/>
              <a:t>carpels</a:t>
            </a:r>
            <a:r>
              <a:rPr lang="en-US" dirty="0" smtClean="0"/>
              <a:t>) make the ova (eggs) inside an ovule.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Plants</a:t>
            </a:r>
            <a:br>
              <a:rPr lang="en-US" dirty="0" smtClean="0"/>
            </a:br>
            <a:r>
              <a:rPr lang="en-US" dirty="0" smtClean="0"/>
              <a:t>Parts of a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Image result for label parts of flowering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82025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Plants</a:t>
            </a:r>
            <a:br>
              <a:rPr lang="en-US" dirty="0" smtClean="0"/>
            </a:br>
            <a:r>
              <a:rPr lang="en-US" sz="3100" dirty="0" smtClean="0"/>
              <a:t>Functions of the Different Floral Structures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Sepals</a:t>
            </a:r>
            <a:r>
              <a:rPr lang="en-US" dirty="0" smtClean="0"/>
              <a:t>:  Protects the flower in the bud stage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Petals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1.  Bright </a:t>
            </a:r>
            <a:r>
              <a:rPr lang="en-US" dirty="0" err="1" smtClean="0"/>
              <a:t>coloured</a:t>
            </a:r>
            <a:r>
              <a:rPr lang="en-US" dirty="0" smtClean="0"/>
              <a:t> petals attract insects and birds that aid in pollination.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They protect the reproductive structures located in the centre of the flower.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Stamen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 Anther contains pollen sacs in which the pollen grains are made and stored.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Pollen grains contain the male sex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Plants</a:t>
            </a:r>
            <a:br>
              <a:rPr lang="en-US" dirty="0" smtClean="0"/>
            </a:br>
            <a:r>
              <a:rPr lang="en-US" sz="3100" dirty="0" smtClean="0"/>
              <a:t>Functions of the Different Floral Structures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Pistil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 Stigma has a sticky surface for pollen grains to land 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Style connects the stigma to the ovary.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</a:t>
            </a:r>
            <a:r>
              <a:rPr lang="en-US" b="1" dirty="0" smtClean="0"/>
              <a:t>Ovary contains ovules</a:t>
            </a:r>
            <a:r>
              <a:rPr lang="en-US" dirty="0" smtClean="0"/>
              <a:t>.  The ovules contain the female sex cells.  The wall of the ovary is very thick to protect the ovules and sex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Plants</a:t>
            </a:r>
            <a:br>
              <a:rPr lang="en-US" dirty="0" smtClean="0"/>
            </a:br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two</a:t>
            </a:r>
            <a:r>
              <a:rPr lang="en-US" dirty="0" smtClean="0"/>
              <a:t> types of pollination: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</a:t>
            </a:r>
            <a:r>
              <a:rPr lang="en-US" b="1" dirty="0" smtClean="0">
                <a:solidFill>
                  <a:srgbClr val="FF0066"/>
                </a:solidFill>
              </a:rPr>
              <a:t>self</a:t>
            </a:r>
            <a:r>
              <a:rPr lang="en-US" dirty="0" smtClean="0"/>
              <a:t>:  Pollen grains are deposited on the stigma of the same flower or of a different flower on the </a:t>
            </a:r>
            <a:r>
              <a:rPr lang="en-US" b="1" dirty="0" smtClean="0"/>
              <a:t>same</a:t>
            </a:r>
            <a:r>
              <a:rPr lang="en-US" dirty="0" smtClean="0"/>
              <a:t> plant.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</a:t>
            </a:r>
            <a:r>
              <a:rPr lang="en-US" b="1" dirty="0" smtClean="0">
                <a:solidFill>
                  <a:srgbClr val="00B0F0"/>
                </a:solidFill>
              </a:rPr>
              <a:t>cross</a:t>
            </a:r>
            <a:r>
              <a:rPr lang="en-US" dirty="0" smtClean="0"/>
              <a:t>:  Pollen grains are transferred from the anther of one flower to the stigma of a </a:t>
            </a:r>
            <a:r>
              <a:rPr lang="en-US" b="1" dirty="0" smtClean="0"/>
              <a:t>different</a:t>
            </a:r>
            <a:r>
              <a:rPr lang="en-US" dirty="0" smtClean="0"/>
              <a:t> flower.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Cross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Greater variety of offspring because two parents are involved.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Greater change of survival if environmental conditions change.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Offspring may be stronger and less susceptible to diseases that may have affected the parents.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</a:rPr>
              <a:t>Insects/Animal</a:t>
            </a:r>
            <a:r>
              <a:rPr lang="en-US" sz="5400" dirty="0" smtClean="0"/>
              <a:t> referred to as insect or animal pollination.</a:t>
            </a:r>
            <a:br>
              <a:rPr lang="en-US" sz="5400" dirty="0" smtClean="0"/>
            </a:br>
            <a:endParaRPr lang="en-US" sz="5400" dirty="0" smtClean="0"/>
          </a:p>
          <a:p>
            <a:r>
              <a:rPr lang="en-US" sz="5400" b="1" dirty="0" smtClean="0">
                <a:solidFill>
                  <a:srgbClr val="00B0F0"/>
                </a:solidFill>
              </a:rPr>
              <a:t>Wind</a:t>
            </a:r>
            <a:r>
              <a:rPr lang="en-US" sz="5400" dirty="0" smtClean="0"/>
              <a:t> referred to as wind pollination.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There are two types of reproduction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a.  </a:t>
            </a:r>
            <a:r>
              <a:rPr lang="en-US" sz="4200" b="1" dirty="0" smtClean="0">
                <a:solidFill>
                  <a:schemeClr val="accent5">
                    <a:lumMod val="50000"/>
                  </a:schemeClr>
                </a:solidFill>
              </a:rPr>
              <a:t>Asexual</a:t>
            </a:r>
            <a:r>
              <a:rPr lang="en-US" sz="4200" dirty="0" smtClean="0"/>
              <a:t>  (only </a:t>
            </a:r>
            <a:r>
              <a:rPr lang="en-US" sz="4200" b="1" dirty="0" smtClean="0"/>
              <a:t>one</a:t>
            </a:r>
            <a:r>
              <a:rPr lang="en-US" sz="4200" dirty="0" smtClean="0"/>
              <a:t> parent is required) 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b. 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Sexual</a:t>
            </a:r>
            <a:r>
              <a:rPr lang="en-US" sz="4200" dirty="0" smtClean="0"/>
              <a:t>  (two parents are required)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00B0F0"/>
                </a:solidFill>
              </a:rPr>
              <a:t>insect pollination</a:t>
            </a:r>
            <a:r>
              <a:rPr lang="en-US" dirty="0" smtClean="0"/>
              <a:t> plants: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have flowers with brightly large and brightly </a:t>
            </a:r>
            <a:r>
              <a:rPr lang="en-US" b="1" dirty="0" err="1" smtClean="0">
                <a:solidFill>
                  <a:srgbClr val="FF0066"/>
                </a:solidFill>
              </a:rPr>
              <a:t>c</a:t>
            </a:r>
            <a:r>
              <a:rPr lang="en-US" b="1" dirty="0" err="1" smtClean="0">
                <a:solidFill>
                  <a:srgbClr val="FFC000"/>
                </a:solidFill>
              </a:rPr>
              <a:t>o</a:t>
            </a:r>
            <a:r>
              <a:rPr lang="en-US" b="1" dirty="0" err="1" smtClean="0">
                <a:solidFill>
                  <a:srgbClr val="00B0F0"/>
                </a:solidFill>
              </a:rPr>
              <a:t>l</a:t>
            </a:r>
            <a:r>
              <a:rPr lang="en-US" b="1" dirty="0" err="1" smtClean="0">
                <a:solidFill>
                  <a:srgbClr val="00B050"/>
                </a:solidFill>
              </a:rPr>
              <a:t>o</a:t>
            </a:r>
            <a:r>
              <a:rPr lang="en-US" b="1" dirty="0" err="1" smtClean="0">
                <a:solidFill>
                  <a:srgbClr val="7030A0"/>
                </a:solidFill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C000"/>
                </a:solidFill>
              </a:rPr>
              <a:t>e</a:t>
            </a:r>
            <a:r>
              <a:rPr lang="en-US" b="1" dirty="0" err="1" smtClean="0">
                <a:solidFill>
                  <a:srgbClr val="FF0066"/>
                </a:solidFill>
              </a:rPr>
              <a:t>d</a:t>
            </a:r>
            <a:r>
              <a:rPr lang="en-US" dirty="0" smtClean="0"/>
              <a:t> petals.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the flowers have a sweet scent and usually</a:t>
            </a:r>
            <a:br>
              <a:rPr lang="en-US" dirty="0" smtClean="0"/>
            </a:br>
            <a:r>
              <a:rPr lang="en-US" dirty="0" smtClean="0"/>
              <a:t>produce nectar.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their pollen grains are large, heavy and sticky so that they can easily stick to the bodies of insects that visit them.</a:t>
            </a:r>
            <a:endParaRPr lang="en-US" dirty="0"/>
          </a:p>
        </p:txBody>
      </p:sp>
      <p:sp>
        <p:nvSpPr>
          <p:cNvPr id="1028" name="AutoShape 4" descr="Image result for b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b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3280" cy="184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00B0F0"/>
                </a:solidFill>
              </a:rPr>
              <a:t>insect pollination</a:t>
            </a:r>
            <a:r>
              <a:rPr lang="en-US" dirty="0" smtClean="0"/>
              <a:t> plants: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stigmas and anthers are usually inside or partly closed in the flower.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  Stigmas are rigid and smooth, and sticky at the tip.</a:t>
            </a:r>
            <a:endParaRPr lang="en-US" dirty="0"/>
          </a:p>
        </p:txBody>
      </p:sp>
      <p:pic>
        <p:nvPicPr>
          <p:cNvPr id="1026" name="Picture 2" descr="Image result for hibis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86300"/>
            <a:ext cx="2895600" cy="2171700"/>
          </a:xfrm>
          <a:prstGeom prst="rect">
            <a:avLst/>
          </a:prstGeom>
          <a:noFill/>
        </p:spPr>
      </p:pic>
      <p:sp>
        <p:nvSpPr>
          <p:cNvPr id="1028" name="AutoShape 4" descr="Image result for b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FFC000"/>
                </a:solidFill>
              </a:rPr>
              <a:t>wind pollination</a:t>
            </a:r>
            <a:r>
              <a:rPr lang="en-US" dirty="0" smtClean="0"/>
              <a:t> plants: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their flowers are small and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have brightly</a:t>
            </a:r>
            <a:br>
              <a:rPr lang="en-US" dirty="0" smtClean="0"/>
            </a:br>
            <a:r>
              <a:rPr lang="en-US" dirty="0" err="1" smtClean="0"/>
              <a:t>coloured</a:t>
            </a:r>
            <a:r>
              <a:rPr lang="en-US" dirty="0" smtClean="0"/>
              <a:t> petals.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their flowers are </a:t>
            </a:r>
            <a:r>
              <a:rPr lang="en-US" dirty="0" err="1" smtClean="0"/>
              <a:t>odourless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hang down.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Pollen grains are small, light and smooth.</a:t>
            </a:r>
            <a:endParaRPr lang="en-US" dirty="0"/>
          </a:p>
        </p:txBody>
      </p:sp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52046"/>
            <a:ext cx="2971800" cy="372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FFC000"/>
                </a:solidFill>
              </a:rPr>
              <a:t>wind pollination</a:t>
            </a:r>
            <a:r>
              <a:rPr lang="en-US" dirty="0" smtClean="0"/>
              <a:t> plants: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have lots of pollen which is</a:t>
            </a:r>
            <a:br>
              <a:rPr lang="en-US" dirty="0" smtClean="0"/>
            </a:br>
            <a:r>
              <a:rPr lang="en-US" dirty="0" smtClean="0"/>
              <a:t>light enough to be blown onto</a:t>
            </a:r>
            <a:br>
              <a:rPr lang="en-US" dirty="0" smtClean="0"/>
            </a:br>
            <a:r>
              <a:rPr lang="en-US" dirty="0" smtClean="0"/>
              <a:t>other plants of the same species by the wind.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e. have long feathery stamens which hang outside of the flower for easy shaking in the wind.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f.  Have long feathery stigmas to catch air-borne pollen grains.</a:t>
            </a:r>
          </a:p>
          <a:p>
            <a:endParaRPr lang="en-US" dirty="0"/>
          </a:p>
        </p:txBody>
      </p:sp>
      <p:pic>
        <p:nvPicPr>
          <p:cNvPr id="26626" name="Picture 2" descr="Image result for feathery stamens"/>
          <p:cNvPicPr>
            <a:picLocks noChangeAspect="1" noChangeArrowheads="1"/>
          </p:cNvPicPr>
          <p:nvPr/>
        </p:nvPicPr>
        <p:blipFill>
          <a:blip r:embed="rId2" cstate="print"/>
          <a:srcRect t="6833" b="9468"/>
          <a:stretch>
            <a:fillRect/>
          </a:stretch>
        </p:blipFill>
        <p:spPr bwMode="auto">
          <a:xfrm>
            <a:off x="5791200" y="1202158"/>
            <a:ext cx="2362199" cy="2379242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400" cy="210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Fertilisation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Plants</a:t>
            </a:r>
            <a:endParaRPr lang="en-US" dirty="0"/>
          </a:p>
        </p:txBody>
      </p:sp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799973"/>
            <a:ext cx="7966944" cy="598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inside of a to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77094"/>
            <a:ext cx="4419600" cy="26809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Fertilisation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fertilised</a:t>
            </a:r>
            <a:r>
              <a:rPr lang="en-US" dirty="0" smtClean="0"/>
              <a:t> cell starts the process of division to produce a seed and the ovary turns into a fruit.</a:t>
            </a:r>
          </a:p>
          <a:p>
            <a:endParaRPr lang="en-US" dirty="0" smtClean="0"/>
          </a:p>
          <a:p>
            <a:r>
              <a:rPr lang="en-US" dirty="0" smtClean="0"/>
              <a:t>In a tomato, seeds are embedded inside the fleshy fruit that was once the ovary in a tomato plant.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humans the male and female sexual organs are in different individuals.</a:t>
            </a:r>
          </a:p>
          <a:p>
            <a:endParaRPr lang="en-US" dirty="0" smtClean="0"/>
          </a:p>
          <a:p>
            <a:r>
              <a:rPr lang="en-US" dirty="0" smtClean="0"/>
              <a:t>Male gametes, sperm, are produced in the testes and stored there.  Sperms are always replenished.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Female gametes, eggs, are located in the ovaries and stored there.  A female is born with the exact amount of eggs she will ever have in a lifetime.  They are never replenished.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Humans</a:t>
            </a:r>
            <a:br>
              <a:rPr lang="en-US" dirty="0" smtClean="0"/>
            </a:br>
            <a:r>
              <a:rPr lang="en-US" dirty="0" smtClean="0"/>
              <a:t>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human being changes over from childhood to adulthood due to puberty.</a:t>
            </a:r>
          </a:p>
          <a:p>
            <a:endParaRPr lang="en-US" dirty="0" smtClean="0"/>
          </a:p>
          <a:p>
            <a:r>
              <a:rPr lang="en-US" dirty="0" smtClean="0"/>
              <a:t>Puberty causes biological changes in a human being and occurs around 8 – 16 yrs of age in a female and around 10 – 17 yrs of age in males.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Puberty is triggered by hormones releases from the pituitary gland.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Humans</a:t>
            </a:r>
            <a:br>
              <a:rPr lang="en-US" dirty="0" smtClean="0"/>
            </a:br>
            <a:r>
              <a:rPr lang="en-US" dirty="0" smtClean="0"/>
              <a:t>Puberty in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Enlarged breasts</a:t>
            </a:r>
          </a:p>
          <a:p>
            <a:r>
              <a:rPr lang="en-US" dirty="0" smtClean="0"/>
              <a:t>Hair growth in armpits and genitalia</a:t>
            </a:r>
          </a:p>
          <a:p>
            <a:r>
              <a:rPr lang="en-US" dirty="0" smtClean="0"/>
              <a:t>Wider hips to give a curvier shape</a:t>
            </a:r>
          </a:p>
          <a:p>
            <a:r>
              <a:rPr lang="en-US" dirty="0" smtClean="0"/>
              <a:t>Menstrual cycle begins when ovary starts to release ova (ripe egg)</a:t>
            </a:r>
          </a:p>
          <a:p>
            <a:r>
              <a:rPr lang="en-US" dirty="0" smtClean="0"/>
              <a:t>Perspiration begins and body </a:t>
            </a:r>
            <a:r>
              <a:rPr lang="en-US" dirty="0" err="1" smtClean="0"/>
              <a:t>odour</a:t>
            </a:r>
            <a:r>
              <a:rPr lang="en-US" dirty="0" smtClean="0"/>
              <a:t> is noticeable</a:t>
            </a:r>
          </a:p>
          <a:p>
            <a:r>
              <a:rPr lang="en-US" dirty="0" smtClean="0"/>
              <a:t>Acne may develop in some persons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Humans</a:t>
            </a:r>
            <a:br>
              <a:rPr lang="en-US" dirty="0" smtClean="0"/>
            </a:br>
            <a:r>
              <a:rPr lang="en-US" dirty="0" smtClean="0"/>
              <a:t>Puberty in 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Rapid increase in height</a:t>
            </a:r>
          </a:p>
          <a:p>
            <a:r>
              <a:rPr lang="en-US" dirty="0" smtClean="0"/>
              <a:t>Shoulders widen and voice deepens as Adam’s apple enlarges</a:t>
            </a:r>
          </a:p>
          <a:p>
            <a:r>
              <a:rPr lang="en-US" dirty="0" smtClean="0"/>
              <a:t>Hair grows on face, armpits, genitals and sometimes chest</a:t>
            </a:r>
          </a:p>
          <a:p>
            <a:r>
              <a:rPr lang="en-US" dirty="0" smtClean="0"/>
              <a:t>Erections become more frequent when sexually aroused and are often accompanied with wet dreams when asleep</a:t>
            </a:r>
          </a:p>
          <a:p>
            <a:r>
              <a:rPr lang="en-US" dirty="0" smtClean="0"/>
              <a:t>Testes are now able to produce sperm</a:t>
            </a:r>
          </a:p>
          <a:p>
            <a:r>
              <a:rPr lang="en-US" dirty="0" smtClean="0"/>
              <a:t>Perspiration and body </a:t>
            </a:r>
            <a:r>
              <a:rPr lang="en-US" dirty="0" err="1" smtClean="0"/>
              <a:t>odour</a:t>
            </a:r>
            <a:r>
              <a:rPr lang="en-US" dirty="0" smtClean="0"/>
              <a:t> are noticeable</a:t>
            </a:r>
          </a:p>
          <a:p>
            <a:r>
              <a:rPr lang="en-US" dirty="0" smtClean="0"/>
              <a:t>Acne may result in some individuals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In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asexual</a:t>
            </a:r>
            <a:r>
              <a:rPr lang="en-US" sz="4400" dirty="0" smtClean="0"/>
              <a:t> reproduction the parent organism has cells that can divide in two, multiplying to give identical organisms called </a:t>
            </a:r>
            <a:r>
              <a:rPr lang="en-US" sz="4400" b="1" dirty="0" smtClean="0"/>
              <a:t>clones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Male Reproductive Organ</a:t>
            </a:r>
            <a:endParaRPr lang="en-US" dirty="0"/>
          </a:p>
        </p:txBody>
      </p:sp>
      <p:pic>
        <p:nvPicPr>
          <p:cNvPr id="39938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 b="7251"/>
          <a:stretch>
            <a:fillRect/>
          </a:stretch>
        </p:blipFill>
        <p:spPr bwMode="auto">
          <a:xfrm>
            <a:off x="152399" y="1752600"/>
            <a:ext cx="4379495" cy="4114800"/>
          </a:xfrm>
          <a:prstGeom prst="rect">
            <a:avLst/>
          </a:prstGeom>
          <a:noFill/>
        </p:spPr>
      </p:pic>
      <p:pic>
        <p:nvPicPr>
          <p:cNvPr id="39940" name="Picture 4" descr="Image result for male reproduction or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614" y="2133600"/>
            <a:ext cx="454638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Female Reproductive 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98908"/>
            <a:ext cx="3228975" cy="3011292"/>
          </a:xfrm>
          <a:prstGeom prst="rect">
            <a:avLst/>
          </a:prstGeom>
          <a:noFill/>
        </p:spPr>
      </p:pic>
      <p:pic>
        <p:nvPicPr>
          <p:cNvPr id="41988" name="Picture 4" descr="Image result for female reproductive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52663"/>
            <a:ext cx="5203825" cy="30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and Female Reproductive Systems Side by Side</a:t>
            </a:r>
            <a:endParaRPr lang="en-US" dirty="0"/>
          </a:p>
        </p:txBody>
      </p:sp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762" r="4762"/>
          <a:stretch>
            <a:fillRect/>
          </a:stretch>
        </p:blipFill>
        <p:spPr bwMode="auto">
          <a:xfrm>
            <a:off x="698527" y="1676400"/>
            <a:ext cx="783587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penis, while erect, enters the vagina during copulation or sexual intercourse.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Sperm is released  down the sperm duct and out the penis during ejaculation in fluids given off by: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The </a:t>
            </a:r>
            <a:r>
              <a:rPr lang="en-US" b="1" dirty="0" smtClean="0"/>
              <a:t>seminal vesicles</a:t>
            </a:r>
            <a:r>
              <a:rPr lang="en-US" dirty="0" smtClean="0"/>
              <a:t> where the fluid is thick and sticky and provides nourishment to keep the sperms alive.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The </a:t>
            </a:r>
            <a:r>
              <a:rPr lang="en-US" b="1" dirty="0" smtClean="0"/>
              <a:t>prostate gland </a:t>
            </a:r>
            <a:r>
              <a:rPr lang="en-US" dirty="0" smtClean="0"/>
              <a:t>where the fluid is thin and milky.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Fertilisation</a:t>
            </a:r>
            <a:r>
              <a:rPr lang="en-US" dirty="0" smtClean="0"/>
              <a:t> takes place when the sperm meets the egg (ovum).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Millions of sperm are ejaculated but only one will be able to fuse with an egg.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09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300" dirty="0" smtClean="0"/>
              <a:t>The sperm have flagella (tails) which they use to navigate through the cervix and then into the uterus.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dirty="0" smtClean="0"/>
              <a:t>Once the sperm penetrates the outer layer of the ovum </a:t>
            </a:r>
            <a:r>
              <a:rPr lang="en-US" sz="4300" dirty="0" err="1" smtClean="0"/>
              <a:t>fertilisation</a:t>
            </a:r>
            <a:r>
              <a:rPr lang="en-US" sz="4300" dirty="0" smtClean="0"/>
              <a:t> would take place.</a:t>
            </a:r>
            <a:br>
              <a:rPr lang="en-US" sz="4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Sex Gamete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Image result for sp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280687" cy="440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Sex Gamete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8309" t="9436" b="8386"/>
          <a:stretch>
            <a:fillRect/>
          </a:stretch>
        </p:blipFill>
        <p:spPr bwMode="auto">
          <a:xfrm>
            <a:off x="2743200" y="2083376"/>
            <a:ext cx="3124200" cy="347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Menstruation is the</a:t>
            </a:r>
            <a:br>
              <a:rPr lang="en-US" dirty="0" smtClean="0"/>
            </a:br>
            <a:r>
              <a:rPr lang="en-US" dirty="0" smtClean="0"/>
              <a:t>discharge of blood and</a:t>
            </a:r>
            <a:br>
              <a:rPr lang="en-US" dirty="0" smtClean="0"/>
            </a:br>
            <a:r>
              <a:rPr lang="en-US" dirty="0" smtClean="0"/>
              <a:t>tissue from the vagina.</a:t>
            </a:r>
          </a:p>
          <a:p>
            <a:endParaRPr lang="en-US" dirty="0" smtClean="0"/>
          </a:p>
          <a:p>
            <a:r>
              <a:rPr lang="en-US" dirty="0" smtClean="0"/>
              <a:t>The discharge comes</a:t>
            </a:r>
            <a:br>
              <a:rPr lang="en-US" dirty="0" smtClean="0"/>
            </a:br>
            <a:r>
              <a:rPr lang="en-US" dirty="0" smtClean="0"/>
              <a:t>from the lining of the</a:t>
            </a:r>
            <a:br>
              <a:rPr lang="en-US" dirty="0" smtClean="0"/>
            </a:br>
            <a:r>
              <a:rPr lang="en-US" dirty="0" smtClean="0"/>
              <a:t>uterus and happens at</a:t>
            </a:r>
            <a:br>
              <a:rPr lang="en-US" dirty="0" smtClean="0"/>
            </a:br>
            <a:r>
              <a:rPr lang="en-US" dirty="0" smtClean="0"/>
              <a:t>approximately 4 week</a:t>
            </a:r>
            <a:br>
              <a:rPr lang="en-US" dirty="0" smtClean="0"/>
            </a:br>
            <a:r>
              <a:rPr lang="en-US" dirty="0" smtClean="0"/>
              <a:t>intervals or every 28</a:t>
            </a:r>
            <a:br>
              <a:rPr lang="en-US" dirty="0" smtClean="0"/>
            </a:br>
            <a:r>
              <a:rPr lang="en-US" dirty="0" smtClean="0"/>
              <a:t>days.</a:t>
            </a:r>
          </a:p>
          <a:p>
            <a:endParaRPr lang="en-US" dirty="0" smtClean="0"/>
          </a:p>
          <a:p>
            <a:r>
              <a:rPr lang="en-US" dirty="0" smtClean="0"/>
              <a:t>Menstruation starts at </a:t>
            </a:r>
            <a:r>
              <a:rPr lang="en-US" b="1" dirty="0" smtClean="0">
                <a:solidFill>
                  <a:srgbClr val="00B050"/>
                </a:solidFill>
              </a:rPr>
              <a:t>puberty</a:t>
            </a:r>
            <a:r>
              <a:rPr lang="en-US" dirty="0" smtClean="0"/>
              <a:t> and lasts until the menopause.  It is often referred to as a girl’s </a:t>
            </a:r>
            <a:r>
              <a:rPr lang="en-US" b="1" dirty="0" smtClean="0">
                <a:solidFill>
                  <a:srgbClr val="FF0000"/>
                </a:solidFill>
              </a:rPr>
              <a:t>period</a:t>
            </a:r>
            <a:r>
              <a:rPr lang="en-US" dirty="0" smtClean="0"/>
              <a:t>.</a:t>
            </a:r>
          </a:p>
        </p:txBody>
      </p:sp>
      <p:pic>
        <p:nvPicPr>
          <p:cNvPr id="53250" name="Picture 2" descr="Image result for menstrual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437" y="1552575"/>
            <a:ext cx="4441595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menstrual cycle is controlled by four hormones: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a.  Follicle stimulating hormone (FSH)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b.  </a:t>
            </a:r>
            <a:r>
              <a:rPr lang="en-US" b="1" dirty="0" err="1" smtClean="0">
                <a:solidFill>
                  <a:srgbClr val="00B0F0"/>
                </a:solidFill>
              </a:rPr>
              <a:t>Oestrogen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C000"/>
                </a:solidFill>
              </a:rPr>
              <a:t>c.  </a:t>
            </a:r>
            <a:r>
              <a:rPr lang="en-US" b="1" dirty="0" err="1" smtClean="0">
                <a:solidFill>
                  <a:srgbClr val="FFC000"/>
                </a:solidFill>
              </a:rPr>
              <a:t>Luteinising</a:t>
            </a:r>
            <a:r>
              <a:rPr lang="en-US" b="1" dirty="0" smtClean="0">
                <a:solidFill>
                  <a:srgbClr val="FFC000"/>
                </a:solidFill>
              </a:rPr>
              <a:t> hormone (LH)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66"/>
                </a:solidFill>
              </a:rPr>
              <a:t>d.  Progesterone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Budding:</a:t>
            </a:r>
            <a:r>
              <a:rPr lang="en-US" sz="2800" dirty="0" smtClean="0"/>
              <a:t>  Formation of identical/clone cells.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1.  Yeast which is</a:t>
            </a:r>
            <a:br>
              <a:rPr lang="en-US" sz="2800" dirty="0" smtClean="0"/>
            </a:br>
            <a:r>
              <a:rPr lang="en-US" sz="2800" dirty="0" smtClean="0"/>
              <a:t>a fungus.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 Hydra which is</a:t>
            </a:r>
            <a:br>
              <a:rPr lang="en-US" sz="2800" dirty="0" smtClean="0"/>
            </a:br>
            <a:r>
              <a:rPr lang="en-US" sz="2800" dirty="0" smtClean="0"/>
              <a:t>a water animal.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10242" name="Picture 2" descr="Image result for yeast b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2209800"/>
            <a:ext cx="5629275" cy="2038350"/>
          </a:xfrm>
          <a:prstGeom prst="rect">
            <a:avLst/>
          </a:prstGeom>
          <a:noFill/>
        </p:spPr>
      </p:pic>
      <p:pic>
        <p:nvPicPr>
          <p:cNvPr id="10244" name="Picture 4" descr="Image result for hydra budding labe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14" y="4800600"/>
            <a:ext cx="519248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Follicle Stimulating Hormone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released by the pituitary gland and starts the monthly cycle.</a:t>
            </a:r>
          </a:p>
          <a:p>
            <a:endParaRPr lang="en-US" dirty="0" smtClean="0"/>
          </a:p>
          <a:p>
            <a:r>
              <a:rPr lang="en-US" dirty="0" smtClean="0"/>
              <a:t>It stimulate an egg to mature in a follicle within the ovary.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Oestrogen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FSH has been released </a:t>
            </a:r>
            <a:r>
              <a:rPr lang="en-US" dirty="0" err="1" smtClean="0"/>
              <a:t>oestrogen</a:t>
            </a:r>
            <a:r>
              <a:rPr lang="en-US" dirty="0" smtClean="0"/>
              <a:t> is released by the ovaries.</a:t>
            </a:r>
          </a:p>
          <a:p>
            <a:endParaRPr lang="en-US" dirty="0" smtClean="0"/>
          </a:p>
          <a:p>
            <a:r>
              <a:rPr lang="en-US" dirty="0" smtClean="0"/>
              <a:t>When its levels rise it causes the thickening of the uterus lining.  This is done in preparation for a </a:t>
            </a:r>
            <a:r>
              <a:rPr lang="en-US" dirty="0" err="1" smtClean="0"/>
              <a:t>fertilised</a:t>
            </a:r>
            <a:r>
              <a:rPr lang="en-US" dirty="0" smtClean="0"/>
              <a:t> egg.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Luteinising</a:t>
            </a:r>
            <a:r>
              <a:rPr lang="en-US" dirty="0" smtClean="0">
                <a:solidFill>
                  <a:srgbClr val="FFC000"/>
                </a:solidFill>
              </a:rPr>
              <a:t> Hormone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hormone is produced by the pituitary gland as </a:t>
            </a:r>
            <a:r>
              <a:rPr lang="en-US" dirty="0" err="1" smtClean="0"/>
              <a:t>oestrogen</a:t>
            </a:r>
            <a:r>
              <a:rPr lang="en-US" dirty="0" smtClean="0"/>
              <a:t> levels fall.</a:t>
            </a:r>
          </a:p>
          <a:p>
            <a:endParaRPr lang="en-US" dirty="0" smtClean="0"/>
          </a:p>
          <a:p>
            <a:r>
              <a:rPr lang="en-US" dirty="0" smtClean="0"/>
              <a:t>LH stimulates the release of the egg from the ovary into the fallopian tube.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00B0F0"/>
                </a:solidFill>
              </a:rPr>
              <a:t>ovulation</a:t>
            </a:r>
            <a:r>
              <a:rPr lang="en-US" dirty="0" smtClean="0"/>
              <a:t> and occurs at about day 14 of the cycle.  You are most likely to get pregnant at this time if you are having unprotected sex.</a:t>
            </a:r>
          </a:p>
          <a:p>
            <a:endParaRPr lang="en-US" dirty="0" smtClean="0"/>
          </a:p>
          <a:p>
            <a:r>
              <a:rPr lang="en-US" dirty="0" smtClean="0"/>
              <a:t>The cycle starts the same day you get your </a:t>
            </a:r>
            <a:r>
              <a:rPr lang="en-US" b="1" dirty="0" smtClean="0">
                <a:solidFill>
                  <a:srgbClr val="FF0000"/>
                </a:solidFill>
              </a:rPr>
              <a:t>period</a:t>
            </a:r>
            <a:r>
              <a:rPr lang="en-US" dirty="0" smtClean="0"/>
              <a:t>.  So on the 14 day of your cycle an egg would be along its way in the Fallopian tubes in preparation for </a:t>
            </a:r>
            <a:r>
              <a:rPr lang="en-US" dirty="0" err="1" smtClean="0"/>
              <a:t>fertilisation</a:t>
            </a:r>
            <a:r>
              <a:rPr lang="en-US" dirty="0" smtClean="0"/>
              <a:t> and later implantation if </a:t>
            </a:r>
            <a:r>
              <a:rPr lang="en-US" dirty="0" err="1" smtClean="0"/>
              <a:t>fertilisation</a:t>
            </a:r>
            <a:r>
              <a:rPr lang="en-US" dirty="0" smtClean="0"/>
              <a:t> was successful.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Progesterone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About a week later progesterone is released.</a:t>
            </a:r>
          </a:p>
          <a:p>
            <a:endParaRPr lang="en-US" dirty="0" smtClean="0"/>
          </a:p>
          <a:p>
            <a:r>
              <a:rPr lang="en-US" dirty="0" smtClean="0"/>
              <a:t>It causes the lining of the uterus to thicken but if a </a:t>
            </a:r>
            <a:r>
              <a:rPr lang="en-US" dirty="0" err="1" smtClean="0"/>
              <a:t>fertilised</a:t>
            </a:r>
            <a:r>
              <a:rPr lang="en-US" dirty="0" smtClean="0"/>
              <a:t> egg does not implant its self into the lining then progesterone decreases and the lining begins to shed.</a:t>
            </a:r>
          </a:p>
          <a:p>
            <a:endParaRPr lang="en-US" dirty="0" smtClean="0"/>
          </a:p>
          <a:p>
            <a:r>
              <a:rPr lang="en-US" dirty="0" smtClean="0"/>
              <a:t>Shedding of the lining from the uterus via the vagina is the period a woman experiences.  It lasts between 2 – 7 days depending on the person’s biological make 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</a:t>
            </a:r>
            <a:endParaRPr lang="en-US" dirty="0"/>
          </a:p>
        </p:txBody>
      </p:sp>
      <p:pic>
        <p:nvPicPr>
          <p:cNvPr id="552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52400"/>
            <a:ext cx="7000875" cy="661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Video Time – Reproduction 1</a:t>
            </a:r>
            <a:endParaRPr lang="en-US" dirty="0"/>
          </a:p>
        </p:txBody>
      </p:sp>
      <p:pic>
        <p:nvPicPr>
          <p:cNvPr id="4" name="Reproductive System part 1 - Female Reproductive System Crash Course AP 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1049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 – Reproduction 2</a:t>
            </a:r>
            <a:endParaRPr lang="en-US" dirty="0"/>
          </a:p>
        </p:txBody>
      </p:sp>
      <p:pic>
        <p:nvPicPr>
          <p:cNvPr id="4" name="Reproductive System part 2 - Male Reproductive System Crash Course AP 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199" y="1176338"/>
            <a:ext cx="7575549" cy="568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Menopause occurs between the ages of 45 and 55.</a:t>
            </a:r>
          </a:p>
          <a:p>
            <a:endParaRPr lang="en-US" dirty="0" smtClean="0"/>
          </a:p>
          <a:p>
            <a:r>
              <a:rPr lang="en-US" dirty="0" smtClean="0"/>
              <a:t>This is the time that a woman stops having her period.</a:t>
            </a:r>
          </a:p>
          <a:p>
            <a:endParaRPr lang="en-US" dirty="0" smtClean="0"/>
          </a:p>
          <a:p>
            <a:r>
              <a:rPr lang="en-US" dirty="0" smtClean="0"/>
              <a:t>Menopause happens because low levels of </a:t>
            </a:r>
            <a:r>
              <a:rPr lang="en-US" dirty="0" err="1" smtClean="0"/>
              <a:t>oestrogen</a:t>
            </a:r>
            <a:r>
              <a:rPr lang="en-US" dirty="0" smtClean="0"/>
              <a:t> cause the ovaries to cease functioning.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Symptoms of menopause include:</a:t>
            </a:r>
            <a:br>
              <a:rPr lang="en-US" dirty="0" smtClean="0"/>
            </a:br>
            <a:r>
              <a:rPr lang="en-US" dirty="0" smtClean="0"/>
              <a:t>hot flushes</a:t>
            </a:r>
            <a:br>
              <a:rPr lang="en-US" dirty="0" smtClean="0"/>
            </a:br>
            <a:r>
              <a:rPr lang="en-US" dirty="0" smtClean="0"/>
              <a:t>irritability</a:t>
            </a:r>
            <a:br>
              <a:rPr lang="en-US" dirty="0" smtClean="0"/>
            </a:br>
            <a:r>
              <a:rPr lang="en-US" dirty="0" smtClean="0"/>
              <a:t>dry skin and</a:t>
            </a:r>
            <a:br>
              <a:rPr lang="en-US" dirty="0" smtClean="0"/>
            </a:br>
            <a:r>
              <a:rPr lang="en-US" dirty="0" smtClean="0"/>
              <a:t>muscle aches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symptoms only happen for a short time until the body becomes accustomed to not having a period.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Pregnancy comes with</a:t>
            </a:r>
            <a:br>
              <a:rPr lang="en-US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responsibility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consequences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the time between</a:t>
            </a:r>
            <a:br>
              <a:rPr lang="en-US" dirty="0" smtClean="0"/>
            </a:br>
            <a:r>
              <a:rPr lang="en-US" dirty="0" err="1" smtClean="0"/>
              <a:t>fertilisation</a:t>
            </a:r>
            <a:r>
              <a:rPr lang="en-US" dirty="0" smtClean="0"/>
              <a:t> and birth.</a:t>
            </a:r>
            <a:br>
              <a:rPr lang="en-US" dirty="0" smtClean="0"/>
            </a:br>
            <a:r>
              <a:rPr lang="en-US" dirty="0" smtClean="0"/>
              <a:t>This time is called the</a:t>
            </a:r>
            <a:br>
              <a:rPr lang="en-US" dirty="0" smtClean="0"/>
            </a:br>
            <a:r>
              <a:rPr lang="en-US" dirty="0" smtClean="0"/>
              <a:t>gestational period.</a:t>
            </a:r>
          </a:p>
          <a:p>
            <a:endParaRPr lang="en-US" dirty="0" smtClean="0"/>
          </a:p>
          <a:p>
            <a:r>
              <a:rPr lang="en-US" dirty="0" smtClean="0"/>
              <a:t>Pregnancy lasts for </a:t>
            </a:r>
            <a:br>
              <a:rPr lang="en-US" dirty="0" smtClean="0"/>
            </a:br>
            <a:r>
              <a:rPr lang="en-US" dirty="0" smtClean="0"/>
              <a:t>approximately 39 – 40</a:t>
            </a:r>
            <a:br>
              <a:rPr lang="en-US" dirty="0" smtClean="0"/>
            </a:br>
            <a:r>
              <a:rPr lang="en-US" dirty="0" smtClean="0"/>
              <a:t>weeks or 9 – 10 months</a:t>
            </a:r>
            <a:br>
              <a:rPr lang="en-US" dirty="0" smtClean="0"/>
            </a:br>
            <a:r>
              <a:rPr lang="en-US" dirty="0" smtClean="0"/>
              <a:t>in humans.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7463"/>
          <a:stretch>
            <a:fillRect/>
          </a:stretch>
        </p:blipFill>
        <p:spPr bwMode="auto">
          <a:xfrm>
            <a:off x="5257801" y="1410687"/>
            <a:ext cx="3886199" cy="544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runners (plan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47788"/>
            <a:ext cx="5562600" cy="3710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Runners:</a:t>
            </a:r>
            <a:r>
              <a:rPr lang="en-US" sz="2800" dirty="0" smtClean="0"/>
              <a:t>  These grow from plants.  If the plant dies the runners become the independent plant.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1. Strawberries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Fertilisation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1"/>
            <a:ext cx="7439021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During pregnancy the egg</a:t>
            </a:r>
            <a:br>
              <a:rPr lang="en-US" dirty="0" smtClean="0"/>
            </a:br>
            <a:r>
              <a:rPr lang="en-US" dirty="0" smtClean="0"/>
              <a:t>travels down the fallopian</a:t>
            </a:r>
            <a:br>
              <a:rPr lang="en-US" dirty="0" smtClean="0"/>
            </a:br>
            <a:r>
              <a:rPr lang="en-US" dirty="0" smtClean="0"/>
              <a:t>tube and implants itself</a:t>
            </a:r>
            <a:br>
              <a:rPr lang="en-US" dirty="0" smtClean="0"/>
            </a:br>
            <a:r>
              <a:rPr lang="en-US" dirty="0" smtClean="0"/>
              <a:t>into the lining of the</a:t>
            </a:r>
            <a:br>
              <a:rPr lang="en-US" dirty="0" smtClean="0"/>
            </a:br>
            <a:r>
              <a:rPr lang="en-US" dirty="0" smtClean="0"/>
              <a:t>uterus.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embryo grows there, attached to the mother via the placental and umbilical cord and develops into a </a:t>
            </a:r>
            <a:r>
              <a:rPr lang="en-US" dirty="0" err="1" smtClean="0"/>
              <a:t>foetus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Image result for positive pregnancy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021" y="1553506"/>
            <a:ext cx="3843979" cy="240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2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foetus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protected in the</a:t>
            </a:r>
            <a:br>
              <a:rPr lang="en-US" dirty="0" smtClean="0"/>
            </a:br>
            <a:r>
              <a:rPr lang="en-US" dirty="0" smtClean="0"/>
              <a:t>uterus from shock</a:t>
            </a:r>
            <a:br>
              <a:rPr lang="en-US" dirty="0" smtClean="0"/>
            </a:br>
            <a:r>
              <a:rPr lang="en-US" dirty="0" smtClean="0"/>
              <a:t>by a bag of</a:t>
            </a:r>
            <a:br>
              <a:rPr lang="en-US" dirty="0" smtClean="0"/>
            </a:br>
            <a:r>
              <a:rPr lang="en-US" dirty="0" smtClean="0"/>
              <a:t>amniotic fluid.</a:t>
            </a:r>
          </a:p>
          <a:p>
            <a:endParaRPr lang="en-US" dirty="0" smtClean="0"/>
          </a:p>
        </p:txBody>
      </p:sp>
      <p:pic>
        <p:nvPicPr>
          <p:cNvPr id="4" name="Picture 2" descr="Image result for internal structures of a woman while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5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Pregnancy</a:t>
            </a:r>
            <a:br>
              <a:rPr lang="en-US" dirty="0" smtClean="0"/>
            </a:br>
            <a:r>
              <a:rPr lang="en-US" dirty="0" smtClean="0"/>
              <a:t>Gestational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Week 1:  Embryo is 12 mm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Week 5:  Embryo is about 0.5 cm long.  Head, body and main features can be seen:  brain, nervous system, heart and blood vessels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Week 8:  Embryo is about 6 cm long.  Reproductive organs start to develop.  Eyelids and ears form.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Week 9 - 12:  Embryo is about 25 cm long.  All structures are developing.  Bones and muscles allow movements.  The baby begins to hear sounds.  The embryo is now called a </a:t>
            </a:r>
            <a:r>
              <a:rPr lang="en-US" dirty="0" err="1" smtClean="0"/>
              <a:t>foetus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Week 37 - 40:  The baby is approximately 50 cm long, fully developed and ready for birth.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Pregnancy</a:t>
            </a:r>
            <a:br>
              <a:rPr lang="en-US" dirty="0" smtClean="0"/>
            </a:br>
            <a:r>
              <a:rPr lang="en-US" dirty="0" smtClean="0"/>
              <a:t>Gestational Period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3415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 – Reproduction 3</a:t>
            </a:r>
            <a:endParaRPr lang="en-US" dirty="0"/>
          </a:p>
        </p:txBody>
      </p:sp>
      <p:pic>
        <p:nvPicPr>
          <p:cNvPr id="4" name="Reproductive System part 3 - Sex  Fertilization Crash Course AP 4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2651" y="1143000"/>
            <a:ext cx="7575549" cy="568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mother’s blood provides nutrients and removes waste products from the blood of the embryo/</a:t>
            </a:r>
            <a:r>
              <a:rPr lang="en-US" dirty="0" err="1" smtClean="0"/>
              <a:t>foetus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Hence it is important for the mother to eat properly and avoid smoking, alcohol or drugs.</a:t>
            </a:r>
          </a:p>
          <a:p>
            <a:endParaRPr lang="en-US" dirty="0" smtClean="0"/>
          </a:p>
          <a:p>
            <a:r>
              <a:rPr lang="en-US" dirty="0" smtClean="0"/>
              <a:t>Babies born from drug addicts end up being addicted to drugs and have bad withdrawal symptoms.  They are often underweight as well.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Labour can be induced or can happen naturally.  However, the majority of the time it occurs spontaneously.</a:t>
            </a:r>
          </a:p>
          <a:p>
            <a:endParaRPr lang="en-US" sz="4000" dirty="0" smtClean="0"/>
          </a:p>
          <a:p>
            <a:r>
              <a:rPr lang="en-US" sz="4000" dirty="0" smtClean="0"/>
              <a:t>Labour can vary between minutes to hours to days depending on the nature of the person.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sz="4000" dirty="0" smtClean="0">
                <a:solidFill>
                  <a:srgbClr val="FF0066"/>
                </a:solidFill>
              </a:rPr>
              <a:t>Caesarean Section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A baby may be delivered vaginally or via caesarean section.</a:t>
            </a:r>
          </a:p>
          <a:p>
            <a:endParaRPr lang="en-US" sz="4000" dirty="0" smtClean="0"/>
          </a:p>
          <a:p>
            <a:r>
              <a:rPr lang="en-US" sz="4000" dirty="0" smtClean="0"/>
              <a:t>Caesarean section is </a:t>
            </a:r>
            <a:br>
              <a:rPr lang="en-US" sz="4000" dirty="0" smtClean="0"/>
            </a:br>
            <a:r>
              <a:rPr lang="en-US" sz="4000" dirty="0" smtClean="0"/>
              <a:t>done only if mother</a:t>
            </a:r>
            <a:br>
              <a:rPr lang="en-US" sz="4000" dirty="0" smtClean="0"/>
            </a:br>
            <a:r>
              <a:rPr lang="en-US" sz="4000" dirty="0" smtClean="0"/>
              <a:t>or baby or both are</a:t>
            </a:r>
            <a:br>
              <a:rPr lang="en-US" sz="4000" dirty="0" smtClean="0"/>
            </a:br>
            <a:r>
              <a:rPr lang="en-US" sz="4000" dirty="0" smtClean="0"/>
              <a:t>in danger.  </a:t>
            </a:r>
          </a:p>
          <a:p>
            <a:endParaRPr lang="en-US" sz="4000" dirty="0" smtClean="0"/>
          </a:p>
          <a:p>
            <a:r>
              <a:rPr lang="en-US" sz="4000" dirty="0" smtClean="0"/>
              <a:t>This involves </a:t>
            </a:r>
            <a:r>
              <a:rPr lang="en-US" sz="4000" dirty="0" err="1" smtClean="0"/>
              <a:t>anaesthetising</a:t>
            </a:r>
            <a:r>
              <a:rPr lang="en-US" sz="4000" dirty="0" smtClean="0"/>
              <a:t> the mother and making a cut through her lower abdomen and the wall of the uterus to remove the baby.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98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90800"/>
            <a:ext cx="4762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lant cut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52272"/>
            <a:ext cx="8001000" cy="37057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Cuttings:</a:t>
            </a:r>
            <a:r>
              <a:rPr lang="en-US" sz="4000" dirty="0" smtClean="0"/>
              <a:t>  This is where stems of plants are planted in rooting compost. </a:t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sz="4000" dirty="0" err="1" smtClean="0">
                <a:solidFill>
                  <a:srgbClr val="FF0066"/>
                </a:solidFill>
              </a:rPr>
              <a:t>Ceasarean</a:t>
            </a:r>
            <a:r>
              <a:rPr lang="en-US" sz="4000" dirty="0" smtClean="0">
                <a:solidFill>
                  <a:srgbClr val="FF0066"/>
                </a:solidFill>
              </a:rPr>
              <a:t> Section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904" name="Picture 8" descr="Image result for caesarean 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43274"/>
            <a:ext cx="5276850" cy="3514726"/>
          </a:xfrm>
          <a:prstGeom prst="rect">
            <a:avLst/>
          </a:prstGeom>
          <a:noFill/>
        </p:spPr>
      </p:pic>
      <p:pic>
        <p:nvPicPr>
          <p:cNvPr id="8090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088887" cy="2057400"/>
          </a:xfrm>
          <a:prstGeom prst="rect">
            <a:avLst/>
          </a:prstGeom>
          <a:noFill/>
        </p:spPr>
      </p:pic>
      <p:pic>
        <p:nvPicPr>
          <p:cNvPr id="80900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3048000" cy="203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dirty="0" smtClean="0"/>
              <a:t>First Stage of Labour</a:t>
            </a:r>
            <a:br>
              <a:rPr lang="en-US" dirty="0" smtClean="0"/>
            </a:br>
            <a:r>
              <a:rPr lang="en-US" sz="4000" dirty="0" smtClean="0">
                <a:solidFill>
                  <a:srgbClr val="FF0066"/>
                </a:solidFill>
              </a:rPr>
              <a:t>Vaginal Birth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the first stage of</a:t>
            </a:r>
            <a:br>
              <a:rPr lang="en-US" dirty="0" smtClean="0"/>
            </a:br>
            <a:r>
              <a:rPr lang="en-US" dirty="0" smtClean="0"/>
              <a:t>labour the muscles of the</a:t>
            </a:r>
            <a:br>
              <a:rPr lang="en-US" dirty="0" smtClean="0"/>
            </a:br>
            <a:r>
              <a:rPr lang="en-US" dirty="0" smtClean="0"/>
              <a:t>uterus start to contract.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caused by the hormone, </a:t>
            </a:r>
            <a:r>
              <a:rPr lang="en-US" b="1" dirty="0" err="1" smtClean="0">
                <a:solidFill>
                  <a:srgbClr val="FF0000"/>
                </a:solidFill>
              </a:rPr>
              <a:t>oxytocin</a:t>
            </a:r>
            <a:r>
              <a:rPr lang="en-US" dirty="0" smtClean="0"/>
              <a:t>, which is released by the pituitary gland.  This hormone also cause the membrane or amnion around the baby to break releasing the amniotic fluid.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cervix becomes thinner and widens (dilates)</a:t>
            </a:r>
            <a:endParaRPr lang="en-US" dirty="0"/>
          </a:p>
        </p:txBody>
      </p:sp>
      <p:pic>
        <p:nvPicPr>
          <p:cNvPr id="66562" name="Picture 2" descr="Image result for black woman in labour"/>
          <p:cNvPicPr>
            <a:picLocks noChangeAspect="1" noChangeArrowheads="1"/>
          </p:cNvPicPr>
          <p:nvPr/>
        </p:nvPicPr>
        <p:blipFill>
          <a:blip r:embed="rId2" cstate="print"/>
          <a:srcRect b="33903"/>
          <a:stretch>
            <a:fillRect/>
          </a:stretch>
        </p:blipFill>
        <p:spPr bwMode="auto">
          <a:xfrm>
            <a:off x="5105400" y="1752600"/>
            <a:ext cx="3162300" cy="209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dirty="0" smtClean="0"/>
              <a:t>Second Stage of Labour </a:t>
            </a:r>
            <a:br>
              <a:rPr lang="en-US" dirty="0" smtClean="0"/>
            </a:br>
            <a:r>
              <a:rPr lang="en-US" sz="4000" dirty="0" smtClean="0">
                <a:solidFill>
                  <a:srgbClr val="FF0066"/>
                </a:solidFill>
              </a:rPr>
              <a:t>Vaginal Birth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The second stage of labour commences when the cervix is fully dialated and the baby’s head is delivered from the vagina.</a:t>
            </a:r>
            <a:endParaRPr lang="en-US" dirty="0"/>
          </a:p>
        </p:txBody>
      </p:sp>
      <p:pic>
        <p:nvPicPr>
          <p:cNvPr id="6553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571999" cy="2743200"/>
          </a:xfrm>
          <a:prstGeom prst="rect">
            <a:avLst/>
          </a:prstGeom>
          <a:noFill/>
        </p:spPr>
      </p:pic>
      <p:pic>
        <p:nvPicPr>
          <p:cNvPr id="6554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370" y="3531108"/>
            <a:ext cx="4416630" cy="2945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dirty="0" smtClean="0"/>
              <a:t>Third Stage of Labour</a:t>
            </a:r>
            <a:br>
              <a:rPr lang="en-US" dirty="0" smtClean="0"/>
            </a:br>
            <a:r>
              <a:rPr lang="en-US" sz="4000" dirty="0" smtClean="0">
                <a:solidFill>
                  <a:srgbClr val="FF0066"/>
                </a:solidFill>
              </a:rPr>
              <a:t>Vaginal Birth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third stage involves the placenta separating from the wall of the uterus and being delivered as the </a:t>
            </a:r>
            <a:r>
              <a:rPr lang="en-US" b="1" dirty="0" smtClean="0">
                <a:solidFill>
                  <a:srgbClr val="FF0000"/>
                </a:solidFill>
              </a:rPr>
              <a:t>afterbirth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06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63382"/>
            <a:ext cx="4705350" cy="351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to Birth</a:t>
            </a:r>
            <a:br>
              <a:rPr lang="en-US" dirty="0" smtClean="0"/>
            </a:br>
            <a:r>
              <a:rPr lang="en-US" dirty="0" smtClean="0"/>
              <a:t>Third Stage of Labour</a:t>
            </a:r>
            <a:br>
              <a:rPr lang="en-US" dirty="0" smtClean="0"/>
            </a:br>
            <a:r>
              <a:rPr lang="en-US" sz="4000" dirty="0" smtClean="0">
                <a:solidFill>
                  <a:srgbClr val="FF0066"/>
                </a:solidFill>
              </a:rPr>
              <a:t>Vaginal Birth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placenta is delivered, the umbilical cord is clamped and cut and the baby is given to the mother.</a:t>
            </a:r>
            <a:endParaRPr lang="en-US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56723"/>
            <a:ext cx="5769610" cy="380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 – Vaginal Birth</a:t>
            </a:r>
            <a:endParaRPr lang="en-US" dirty="0"/>
          </a:p>
        </p:txBody>
      </p:sp>
      <p:pic>
        <p:nvPicPr>
          <p:cNvPr id="4" name="Natural Unmedicated Birth - with original soun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2573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Birth 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Babies can be </a:t>
            </a:r>
            <a:r>
              <a:rPr lang="en-US" b="1" dirty="0" smtClean="0">
                <a:solidFill>
                  <a:srgbClr val="FF0000"/>
                </a:solidFill>
              </a:rPr>
              <a:t>planned</a:t>
            </a:r>
            <a:r>
              <a:rPr lang="en-US" dirty="0" smtClean="0"/>
              <a:t> however pregnancy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an accident.  It may be a </a:t>
            </a:r>
            <a:r>
              <a:rPr lang="en-US" b="1" i="1" dirty="0" smtClean="0"/>
              <a:t>surprise</a:t>
            </a:r>
            <a:r>
              <a:rPr lang="en-US" dirty="0" smtClean="0"/>
              <a:t> but it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an accident.</a:t>
            </a:r>
          </a:p>
          <a:p>
            <a:endParaRPr lang="en-US" dirty="0" smtClean="0"/>
          </a:p>
          <a:p>
            <a:r>
              <a:rPr lang="en-US" dirty="0" smtClean="0"/>
              <a:t>Once you and your partner are engaged in heterosexual unprotected sex and the female is still of child bearing age a pregnancy may result.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Persons who would like to have a family can plan to do so and they can even determine how large they would like their family to be.</a:t>
            </a:r>
          </a:p>
          <a:p>
            <a:endParaRPr lang="en-US" dirty="0" smtClean="0"/>
          </a:p>
          <a:p>
            <a:r>
              <a:rPr lang="en-US" dirty="0" smtClean="0"/>
              <a:t>There a various </a:t>
            </a:r>
            <a:r>
              <a:rPr lang="en-US" b="1" dirty="0" smtClean="0">
                <a:solidFill>
                  <a:srgbClr val="FF0000"/>
                </a:solidFill>
              </a:rPr>
              <a:t>methods</a:t>
            </a:r>
            <a:r>
              <a:rPr lang="en-US" dirty="0" smtClean="0"/>
              <a:t> that can be used to plan a family: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a.  Natural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66"/>
                </a:solidFill>
              </a:rPr>
              <a:t>b.  Barrier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C000"/>
                </a:solidFill>
              </a:rPr>
              <a:t>c.  Hormonal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92D050"/>
                </a:solidFill>
              </a:rPr>
              <a:t>d.  Surgical  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Natural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Withdrawal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penis is withdrawn before semen enters the vagina.  This method is </a:t>
            </a:r>
            <a:r>
              <a:rPr lang="en-US" b="1" dirty="0" smtClean="0"/>
              <a:t>unreliable</a:t>
            </a:r>
            <a:r>
              <a:rPr lang="en-US" dirty="0" smtClean="0"/>
              <a:t> and there is </a:t>
            </a:r>
            <a:r>
              <a:rPr lang="en-US" b="1" dirty="0" smtClean="0"/>
              <a:t>NO</a:t>
            </a:r>
            <a:r>
              <a:rPr lang="en-US" dirty="0" smtClean="0"/>
              <a:t> protection against sexually transmitted diseases.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Rhythm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a.  </a:t>
            </a:r>
            <a:r>
              <a:rPr lang="en-US" b="1" dirty="0" smtClean="0"/>
              <a:t>Mucus</a:t>
            </a:r>
            <a:r>
              <a:rPr lang="en-US" dirty="0" smtClean="0"/>
              <a:t> – More mucus is secreted at the time of ovulation so intercourse is avoided at this time.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</a:t>
            </a:r>
            <a:r>
              <a:rPr lang="en-US" b="1" dirty="0" smtClean="0"/>
              <a:t>Temperature</a:t>
            </a:r>
            <a:r>
              <a:rPr lang="en-US" dirty="0" smtClean="0"/>
              <a:t> – A rise in body temperature is associated with ovulation so intercourse is avoided at this time.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methods are unreliable and there is no protection against sexually transmitted diseases.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Barrier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Condoms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method is very effective.  Protects individuals from contracting sexually transmitted diseases </a:t>
            </a:r>
            <a:r>
              <a:rPr lang="en-US" dirty="0" err="1" smtClean="0"/>
              <a:t>eg</a:t>
            </a:r>
            <a:r>
              <a:rPr lang="en-US" dirty="0" smtClean="0"/>
              <a:t>. HIV.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122" name="AutoShape 2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male co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760" y="2209800"/>
            <a:ext cx="4206240" cy="2743201"/>
          </a:xfrm>
          <a:prstGeom prst="rect">
            <a:avLst/>
          </a:prstGeom>
          <a:noFill/>
        </p:spPr>
      </p:pic>
      <p:pic>
        <p:nvPicPr>
          <p:cNvPr id="5130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209800"/>
            <a:ext cx="432307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Tissue culture:</a:t>
            </a:r>
            <a:r>
              <a:rPr lang="en-US" sz="4000" dirty="0" smtClean="0"/>
              <a:t>  Plant cells are used and placed within special hormone mixture.</a:t>
            </a:r>
            <a:endParaRPr lang="en-US" sz="4000" dirty="0"/>
          </a:p>
        </p:txBody>
      </p:sp>
      <p:pic>
        <p:nvPicPr>
          <p:cNvPr id="32770" name="Picture 2" descr="Image result for tissue 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60833"/>
            <a:ext cx="5105400" cy="324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34209"/>
            <a:ext cx="5410200" cy="35283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Barrier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Diaphragm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Spermacide</a:t>
            </a:r>
            <a:r>
              <a:rPr lang="en-US" dirty="0" smtClean="0"/>
              <a:t> is put onto the diaphragm to kill and stop sperm from meeting the egg.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122" name="AutoShape 2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Barrier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Sponge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method is also effective at blocking the sperm from meeting the egg.</a:t>
            </a:r>
          </a:p>
        </p:txBody>
      </p:sp>
      <p:sp>
        <p:nvSpPr>
          <p:cNvPr id="5122" name="AutoShape 2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male co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5410200" cy="35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ontraceptive 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2209800" cy="2209800"/>
          </a:xfrm>
          <a:prstGeom prst="rect">
            <a:avLst/>
          </a:prstGeom>
          <a:noFill/>
        </p:spPr>
      </p:pic>
      <p:pic>
        <p:nvPicPr>
          <p:cNvPr id="2050" name="Picture 2" descr="Image result for contraceptive p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733800" cy="28316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Hormonal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Contraceptive pills</a:t>
            </a:r>
            <a:br>
              <a:rPr lang="en-US" dirty="0" smtClean="0"/>
            </a:br>
            <a:r>
              <a:rPr lang="en-US" dirty="0" smtClean="0"/>
              <a:t>contain </a:t>
            </a:r>
            <a:r>
              <a:rPr lang="en-US" b="1" dirty="0" err="1" smtClean="0">
                <a:solidFill>
                  <a:srgbClr val="FF0000"/>
                </a:solidFill>
              </a:rPr>
              <a:t>oestrogen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or </a:t>
            </a:r>
            <a:r>
              <a:rPr lang="en-US" b="1" dirty="0" smtClean="0">
                <a:solidFill>
                  <a:srgbClr val="FF0000"/>
                </a:solidFill>
              </a:rPr>
              <a:t>progesterone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can thicken cervical</a:t>
            </a:r>
            <a:br>
              <a:rPr lang="en-US" dirty="0" smtClean="0"/>
            </a:br>
            <a:r>
              <a:rPr lang="en-US" dirty="0" smtClean="0"/>
              <a:t>mucus to prevent sperm from reaching</a:t>
            </a:r>
            <a:br>
              <a:rPr lang="en-US" dirty="0" smtClean="0"/>
            </a:br>
            <a:r>
              <a:rPr lang="en-US" dirty="0" smtClean="0"/>
              <a:t>the egg.   It can also prevent </a:t>
            </a:r>
            <a:r>
              <a:rPr lang="en-US" b="1" dirty="0" smtClean="0">
                <a:solidFill>
                  <a:srgbClr val="FF0066"/>
                </a:solidFill>
              </a:rPr>
              <a:t>implantation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well as </a:t>
            </a:r>
            <a:r>
              <a:rPr lang="en-US" b="1" dirty="0" smtClean="0">
                <a:solidFill>
                  <a:srgbClr val="FF0066"/>
                </a:solidFill>
              </a:rPr>
              <a:t>ovulation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Contraceptive hormones are also</a:t>
            </a:r>
            <a:br>
              <a:rPr lang="en-US" dirty="0" smtClean="0"/>
            </a:br>
            <a:r>
              <a:rPr lang="en-US" dirty="0" smtClean="0"/>
              <a:t>		available in </a:t>
            </a:r>
            <a:r>
              <a:rPr lang="en-US" b="1" u="sng" dirty="0" smtClean="0"/>
              <a:t>patch</a:t>
            </a:r>
            <a:r>
              <a:rPr lang="en-US" dirty="0" smtClean="0"/>
              <a:t> or </a:t>
            </a:r>
            <a:r>
              <a:rPr lang="en-US" b="1" u="sng" dirty="0" smtClean="0"/>
              <a:t>injection</a:t>
            </a:r>
            <a:r>
              <a:rPr lang="en-US" dirty="0" smtClean="0"/>
              <a:t> form.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Pills are taken </a:t>
            </a:r>
            <a:r>
              <a:rPr lang="en-US" b="1" dirty="0" smtClean="0"/>
              <a:t>daily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Patches are changed </a:t>
            </a:r>
            <a:r>
              <a:rPr lang="en-US" b="1" dirty="0" smtClean="0"/>
              <a:t>weekly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Injections last for </a:t>
            </a:r>
            <a:r>
              <a:rPr lang="en-US" b="1" dirty="0" smtClean="0"/>
              <a:t>12 weeks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Birth Control</a:t>
            </a:r>
            <a:endParaRPr lang="en-US" dirty="0"/>
          </a:p>
        </p:txBody>
      </p:sp>
      <p:pic>
        <p:nvPicPr>
          <p:cNvPr id="4" name="Birth Control Pill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599" y="1176338"/>
            <a:ext cx="7575549" cy="568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 result for hormone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66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Hormonal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Contraceptive pills</a:t>
            </a:r>
            <a:br>
              <a:rPr lang="en-US" dirty="0" smtClean="0"/>
            </a:br>
            <a:r>
              <a:rPr lang="en-US" dirty="0" smtClean="0"/>
              <a:t>offer no protection against</a:t>
            </a:r>
            <a:br>
              <a:rPr lang="en-US" dirty="0" smtClean="0"/>
            </a:br>
            <a:r>
              <a:rPr lang="en-US" dirty="0" smtClean="0"/>
              <a:t>sexual transmitted diseases.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They have temporary side effects.</a:t>
            </a:r>
          </a:p>
          <a:p>
            <a:r>
              <a:rPr lang="en-US" dirty="0" smtClean="0"/>
              <a:t>There is an increased risk of heart disease and</a:t>
            </a:r>
            <a:br>
              <a:rPr lang="en-US" dirty="0" smtClean="0"/>
            </a:br>
            <a:r>
              <a:rPr lang="en-US" dirty="0" smtClean="0"/>
              <a:t>		high blood pressure.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They are not reliable if </a:t>
            </a:r>
            <a:r>
              <a:rPr lang="en-US" dirty="0" err="1" smtClean="0"/>
              <a:t>vomitting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diarrhoea</a:t>
            </a:r>
            <a:r>
              <a:rPr lang="en-US" dirty="0" smtClean="0"/>
              <a:t> occurs after taking or if on</a:t>
            </a:r>
            <a:br>
              <a:rPr lang="en-US" dirty="0" smtClean="0"/>
            </a:br>
            <a:r>
              <a:rPr lang="en-US" dirty="0" smtClean="0"/>
              <a:t>		a course of antibiotics.</a:t>
            </a:r>
            <a:endParaRPr lang="en-US" b="1" dirty="0"/>
          </a:p>
        </p:txBody>
      </p:sp>
      <p:pic>
        <p:nvPicPr>
          <p:cNvPr id="8397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38" y="731837"/>
            <a:ext cx="3916362" cy="3916363"/>
          </a:xfrm>
          <a:prstGeom prst="rect">
            <a:avLst/>
          </a:prstGeom>
          <a:noFill/>
        </p:spPr>
      </p:pic>
      <p:pic>
        <p:nvPicPr>
          <p:cNvPr id="83976" name="Picture 8" descr="Image result for female hormone injec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228689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Surgical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Female </a:t>
            </a:r>
            <a:r>
              <a:rPr lang="en-US" dirty="0" err="1" smtClean="0"/>
              <a:t>sterilisation</a:t>
            </a:r>
            <a:endParaRPr lang="en-US" dirty="0" smtClean="0"/>
          </a:p>
          <a:p>
            <a:r>
              <a:rPr lang="en-US" sz="2400" dirty="0" smtClean="0"/>
              <a:t>The fallopian tubes are cut, </a:t>
            </a:r>
            <a:br>
              <a:rPr lang="en-US" sz="2400" dirty="0" smtClean="0"/>
            </a:br>
            <a:r>
              <a:rPr lang="en-US" sz="2400" dirty="0" smtClean="0"/>
              <a:t>sealed or blocked by an operation.</a:t>
            </a:r>
            <a:br>
              <a:rPr lang="en-US" sz="2400" dirty="0" smtClean="0"/>
            </a:br>
            <a:r>
              <a:rPr lang="en-US" sz="2400" dirty="0" smtClean="0"/>
              <a:t>This stops egg and sperm meeting.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Sterilisation</a:t>
            </a:r>
            <a:r>
              <a:rPr lang="en-US" sz="2400" dirty="0" smtClean="0"/>
              <a:t> is permanent with no</a:t>
            </a:r>
            <a:br>
              <a:rPr lang="en-US" sz="2400" dirty="0" smtClean="0"/>
            </a:br>
            <a:r>
              <a:rPr lang="en-US" sz="2400" dirty="0" smtClean="0"/>
              <a:t>long or short term serious side</a:t>
            </a:r>
            <a:br>
              <a:rPr lang="en-US" sz="2400" dirty="0" smtClean="0"/>
            </a:br>
            <a:r>
              <a:rPr lang="en-US" sz="2400" dirty="0" smtClean="0"/>
              <a:t>effects.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Once operation is carried out there is no need to think about contraception.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Image result for female sterilization"/>
          <p:cNvPicPr>
            <a:picLocks noChangeAspect="1" noChangeArrowheads="1"/>
          </p:cNvPicPr>
          <p:nvPr/>
        </p:nvPicPr>
        <p:blipFill>
          <a:blip r:embed="rId2" cstate="print"/>
          <a:srcRect r="10417"/>
          <a:stretch>
            <a:fillRect/>
          </a:stretch>
        </p:blipFill>
        <p:spPr bwMode="auto">
          <a:xfrm>
            <a:off x="5486401" y="1600200"/>
            <a:ext cx="3276599" cy="274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Surgical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Female </a:t>
            </a:r>
            <a:r>
              <a:rPr lang="en-US" dirty="0" err="1" smtClean="0"/>
              <a:t>sterilisation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77109"/>
            <a:ext cx="6286500" cy="409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3076575" cy="2533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Control</a:t>
            </a:r>
            <a:br>
              <a:rPr lang="en-US" dirty="0" smtClean="0"/>
            </a:br>
            <a:r>
              <a:rPr lang="en-US" dirty="0" smtClean="0"/>
              <a:t>Types of Surgical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5105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Male </a:t>
            </a:r>
            <a:r>
              <a:rPr lang="en-US" b="1" dirty="0" err="1" smtClean="0"/>
              <a:t>sterilisation</a:t>
            </a:r>
            <a:endParaRPr lang="en-US" b="1" dirty="0" smtClean="0"/>
          </a:p>
          <a:p>
            <a:r>
              <a:rPr lang="en-US" dirty="0" smtClean="0"/>
              <a:t>The tubes (ducts) that</a:t>
            </a:r>
            <a:br>
              <a:rPr lang="en-US" dirty="0" smtClean="0"/>
            </a:br>
            <a:r>
              <a:rPr lang="en-US" dirty="0" smtClean="0"/>
              <a:t>carry sperm from the </a:t>
            </a:r>
            <a:br>
              <a:rPr lang="en-US" dirty="0" smtClean="0"/>
            </a:br>
            <a:r>
              <a:rPr lang="en-US" dirty="0" smtClean="0"/>
              <a:t>testicles to the penis</a:t>
            </a:r>
            <a:br>
              <a:rPr lang="en-US" dirty="0" smtClean="0"/>
            </a:br>
            <a:r>
              <a:rPr lang="en-US" dirty="0" smtClean="0"/>
              <a:t>are cut, sealed or blocked.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method is permanent with no side effects.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Once operation is carried out </a:t>
            </a:r>
            <a:r>
              <a:rPr lang="en-US" dirty="0" err="1" smtClean="0"/>
              <a:t>ther</a:t>
            </a:r>
            <a:r>
              <a:rPr lang="en-US" dirty="0" smtClean="0"/>
              <a:t> is not need to think about contraception.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two ways of permanently preventing conception (</a:t>
            </a:r>
            <a:r>
              <a:rPr lang="en-US" dirty="0" err="1" smtClean="0"/>
              <a:t>fertilisation</a:t>
            </a:r>
            <a:r>
              <a:rPr lang="en-US" dirty="0" smtClean="0"/>
              <a:t>) taking place.</a:t>
            </a:r>
          </a:p>
          <a:p>
            <a:endParaRPr lang="en-US" dirty="0" smtClean="0"/>
          </a:p>
          <a:p>
            <a:r>
              <a:rPr lang="en-US" dirty="0" smtClean="0"/>
              <a:t>Which method of contraception</a:t>
            </a:r>
            <a:br>
              <a:rPr lang="en-US" dirty="0" smtClean="0"/>
            </a:br>
            <a:r>
              <a:rPr lang="en-US" dirty="0" smtClean="0"/>
              <a:t>a.  Depends on predicting monthly ovulation.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Relies on tricking the female body with chemicals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Prevents sperm from entering the vagina and protects against sexually transmitted infections?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woman’s body begins</a:t>
            </a:r>
            <a:br>
              <a:rPr lang="en-US" dirty="0" smtClean="0"/>
            </a:br>
            <a:r>
              <a:rPr lang="en-US" dirty="0" smtClean="0"/>
              <a:t>to make breast-milk after</a:t>
            </a:r>
            <a:br>
              <a:rPr lang="en-US" dirty="0" smtClean="0"/>
            </a:br>
            <a:r>
              <a:rPr lang="en-US" dirty="0" smtClean="0"/>
              <a:t>giving birth.</a:t>
            </a:r>
          </a:p>
          <a:p>
            <a:endParaRPr lang="en-US" dirty="0" smtClean="0"/>
          </a:p>
          <a:p>
            <a:r>
              <a:rPr lang="en-US" dirty="0" smtClean="0"/>
              <a:t>Delivery of the placenta</a:t>
            </a:r>
            <a:br>
              <a:rPr lang="en-US" dirty="0" smtClean="0"/>
            </a:br>
            <a:r>
              <a:rPr lang="en-US" dirty="0" smtClean="0"/>
              <a:t>(afterbirth) causes a drop in</a:t>
            </a:r>
            <a:br>
              <a:rPr lang="en-US" dirty="0" smtClean="0"/>
            </a:br>
            <a:r>
              <a:rPr lang="en-US" dirty="0" smtClean="0"/>
              <a:t>hormones and allows milk production.</a:t>
            </a:r>
          </a:p>
          <a:p>
            <a:endParaRPr lang="en-US" dirty="0" smtClean="0"/>
          </a:p>
          <a:p>
            <a:r>
              <a:rPr lang="en-US" dirty="0" smtClean="0"/>
              <a:t>When the baby suckles at the breast a hormone, </a:t>
            </a:r>
            <a:r>
              <a:rPr lang="en-US" dirty="0" err="1" smtClean="0"/>
              <a:t>oxytocin</a:t>
            </a:r>
            <a:r>
              <a:rPr lang="en-US" dirty="0" smtClean="0"/>
              <a:t>, is released into the bloodstream.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stimulates the ‘let down’ or milk ejection reflex.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Image result for baby suck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1295400"/>
            <a:ext cx="3937000" cy="262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Grafting:</a:t>
            </a:r>
            <a:r>
              <a:rPr lang="en-US" dirty="0" smtClean="0"/>
              <a:t>  A new tree is made by grafting a cutting from one tree into a notch cut into a different tree.  Once the two plants are bound they will grow together to form one tree.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mango trees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citrus trees</a:t>
            </a:r>
            <a:endParaRPr lang="en-US" dirty="0"/>
          </a:p>
        </p:txBody>
      </p:sp>
      <p:pic>
        <p:nvPicPr>
          <p:cNvPr id="4098" name="Picture 2" descr="Image result for graf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4191000"/>
            <a:ext cx="5565775" cy="268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production of milk in a </a:t>
            </a:r>
            <a:br>
              <a:rPr lang="en-US" dirty="0" smtClean="0"/>
            </a:br>
            <a:r>
              <a:rPr lang="en-US" dirty="0" smtClean="0"/>
              <a:t>mother’s breasts is called</a:t>
            </a:r>
            <a:br>
              <a:rPr lang="en-US" dirty="0" smtClean="0"/>
            </a:br>
            <a:r>
              <a:rPr lang="en-US" dirty="0" smtClean="0"/>
              <a:t>lactation.</a:t>
            </a:r>
          </a:p>
          <a:p>
            <a:endParaRPr lang="en-US" dirty="0" smtClean="0"/>
          </a:p>
          <a:p>
            <a:r>
              <a:rPr lang="en-US" dirty="0" err="1" smtClean="0"/>
              <a:t>Colostrum</a:t>
            </a:r>
            <a:r>
              <a:rPr lang="en-US" dirty="0" smtClean="0"/>
              <a:t> is the milk produced</a:t>
            </a:r>
            <a:br>
              <a:rPr lang="en-US" dirty="0" smtClean="0"/>
            </a:br>
            <a:r>
              <a:rPr lang="en-US" dirty="0" smtClean="0"/>
              <a:t>in the first 3 to 4 days of lactation.</a:t>
            </a:r>
          </a:p>
          <a:p>
            <a:endParaRPr lang="en-US" dirty="0" smtClean="0"/>
          </a:p>
          <a:p>
            <a:r>
              <a:rPr lang="en-US" dirty="0" smtClean="0"/>
              <a:t>It is a concentrated form of breast-milk.</a:t>
            </a:r>
          </a:p>
          <a:p>
            <a:endParaRPr lang="en-US" dirty="0" smtClean="0"/>
          </a:p>
          <a:p>
            <a:r>
              <a:rPr lang="en-US" dirty="0" smtClean="0"/>
              <a:t>Babies receive protection against infection and help  for their immune system from their first feed of </a:t>
            </a:r>
            <a:r>
              <a:rPr lang="en-US" dirty="0" err="1" smtClean="0"/>
              <a:t>colostrum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Image result for black mother and child"/>
          <p:cNvPicPr>
            <a:picLocks noChangeAspect="1" noChangeArrowheads="1"/>
          </p:cNvPicPr>
          <p:nvPr/>
        </p:nvPicPr>
        <p:blipFill>
          <a:blip r:embed="rId2" cstate="print"/>
          <a:srcRect l="35233"/>
          <a:stretch>
            <a:fillRect/>
          </a:stretch>
        </p:blipFill>
        <p:spPr bwMode="auto">
          <a:xfrm>
            <a:off x="5788025" y="1066800"/>
            <a:ext cx="33559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Post-natal care</a:t>
            </a:r>
            <a:br>
              <a:rPr lang="en-US" dirty="0" smtClean="0"/>
            </a:br>
            <a:r>
              <a:rPr lang="en-US" dirty="0" smtClean="0"/>
              <a:t>Advantages of 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Breast milk:</a:t>
            </a:r>
            <a:br>
              <a:rPr lang="en-US" dirty="0" smtClean="0"/>
            </a:br>
            <a:r>
              <a:rPr lang="en-US" dirty="0" smtClean="0"/>
              <a:t>1.  is at the correct temperature for the baby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contains antibodies to help the baby fight off any infections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contains the correct amount of proteins, carbohydrates, vitamins, minerals </a:t>
            </a:r>
            <a:r>
              <a:rPr lang="en-US" dirty="0" smtClean="0"/>
              <a:t>and fats </a:t>
            </a:r>
            <a:r>
              <a:rPr lang="en-US" dirty="0" smtClean="0"/>
              <a:t>in a form that is easy to digest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Post-natal care</a:t>
            </a:r>
            <a:br>
              <a:rPr lang="en-US" dirty="0" smtClean="0"/>
            </a:br>
            <a:r>
              <a:rPr lang="en-US" dirty="0" smtClean="0"/>
              <a:t>Advantages of 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Breast milk:</a:t>
            </a:r>
            <a:br>
              <a:rPr lang="en-US" dirty="0" smtClean="0"/>
            </a:br>
            <a:r>
              <a:rPr lang="en-US" dirty="0" smtClean="0"/>
              <a:t>4.  Changes as the baby grows to give it the perfect nutrients for each stage or its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Is sterile and does not cost anything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helps to form a bond between the mother and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Post-natal care</a:t>
            </a:r>
            <a:br>
              <a:rPr lang="en-US" dirty="0" smtClean="0"/>
            </a:br>
            <a:r>
              <a:rPr lang="en-US" dirty="0" smtClean="0"/>
              <a:t>Advantages of 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Breast milk:</a:t>
            </a:r>
            <a:br>
              <a:rPr lang="en-US" dirty="0" smtClean="0"/>
            </a:br>
            <a:r>
              <a:rPr lang="en-US" dirty="0" smtClean="0"/>
              <a:t>7.  Reduces the risk of having </a:t>
            </a:r>
            <a:r>
              <a:rPr lang="en-US" dirty="0" err="1" smtClean="0"/>
              <a:t>diarrhoea</a:t>
            </a:r>
            <a:r>
              <a:rPr lang="en-US" dirty="0" smtClean="0"/>
              <a:t> and vomiting, chest and ear infections, constipation, eczema, as well as being obese and developing type 2 diabetes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 Reduces the risk of sudden infant death syndrome and childhood </a:t>
            </a:r>
            <a:r>
              <a:rPr lang="en-US" dirty="0" err="1" smtClean="0"/>
              <a:t>leukamia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9.  Reduces the risk of breast and ovarian cancer and of hip fractures in the 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mage result for bottle full of milk"/>
          <p:cNvPicPr>
            <a:picLocks noChangeAspect="1" noChangeArrowheads="1"/>
          </p:cNvPicPr>
          <p:nvPr/>
        </p:nvPicPr>
        <p:blipFill>
          <a:blip r:embed="rId2" cstate="print"/>
          <a:srcRect t="7111" b="5778"/>
          <a:stretch>
            <a:fillRect/>
          </a:stretch>
        </p:blipFill>
        <p:spPr bwMode="auto">
          <a:xfrm>
            <a:off x="5867400" y="914400"/>
            <a:ext cx="28575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Post-natal care</a:t>
            </a:r>
            <a:br>
              <a:rPr lang="en-US" dirty="0" smtClean="0"/>
            </a:br>
            <a:r>
              <a:rPr lang="en-US" dirty="0" smtClean="0"/>
              <a:t>What if there is no breast milk?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If mothers are unable</a:t>
            </a:r>
            <a:br>
              <a:rPr lang="en-US" dirty="0" smtClean="0"/>
            </a:br>
            <a:r>
              <a:rPr lang="en-US" dirty="0" smtClean="0"/>
              <a:t>to breastfeed sometimes</a:t>
            </a:r>
            <a:br>
              <a:rPr lang="en-US" dirty="0" smtClean="0"/>
            </a:br>
            <a:r>
              <a:rPr lang="en-US" dirty="0" smtClean="0"/>
              <a:t>they give their babies</a:t>
            </a:r>
            <a:br>
              <a:rPr lang="en-US" dirty="0" smtClean="0"/>
            </a:br>
            <a:r>
              <a:rPr lang="en-US" dirty="0" smtClean="0"/>
              <a:t>powdered milk or formula</a:t>
            </a:r>
            <a:br>
              <a:rPr lang="en-US" dirty="0" smtClean="0"/>
            </a:br>
            <a:r>
              <a:rPr lang="en-US" dirty="0" smtClean="0"/>
              <a:t>from a bottle.</a:t>
            </a:r>
          </a:p>
          <a:p>
            <a:endParaRPr lang="en-US" dirty="0" smtClean="0"/>
          </a:p>
          <a:p>
            <a:r>
              <a:rPr lang="en-US" dirty="0" smtClean="0"/>
              <a:t>If this is done the water must not be contaminated and should be boiled, and bottles and teats should be </a:t>
            </a:r>
            <a:r>
              <a:rPr lang="en-US" dirty="0" err="1" smtClean="0"/>
              <a:t>sterilised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Pre-natal care is also referred to ante-natal care.</a:t>
            </a:r>
          </a:p>
          <a:p>
            <a:endParaRPr lang="en-US" dirty="0" smtClean="0"/>
          </a:p>
          <a:p>
            <a:r>
              <a:rPr lang="en-US" dirty="0" smtClean="0"/>
              <a:t>Pre-natal care involves the care of a woman during her pregnancy.  It covers the health and development of her baby.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a pregnant woman should NOT engage in </a:t>
            </a:r>
            <a:r>
              <a:rPr lang="en-US" dirty="0" err="1" smtClean="0"/>
              <a:t>healthwise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Smoking</a:t>
            </a:r>
          </a:p>
          <a:p>
            <a:endParaRPr lang="en-US" sz="4800" dirty="0" smtClean="0"/>
          </a:p>
          <a:p>
            <a:r>
              <a:rPr lang="en-US" sz="4800" dirty="0" smtClean="0">
                <a:solidFill>
                  <a:srgbClr val="0070C0"/>
                </a:solidFill>
              </a:rPr>
              <a:t>Drinking Alcohol</a:t>
            </a:r>
          </a:p>
          <a:p>
            <a:endParaRPr lang="en-US" sz="4800" dirty="0" smtClean="0"/>
          </a:p>
          <a:p>
            <a:r>
              <a:rPr lang="en-US" sz="4800" dirty="0" smtClean="0">
                <a:solidFill>
                  <a:srgbClr val="FF0066"/>
                </a:solidFill>
              </a:rPr>
              <a:t>Prescribed and Recreational Drugs</a:t>
            </a:r>
            <a:endParaRPr lang="en-US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a pregnant woman should NOT engage in </a:t>
            </a:r>
            <a:r>
              <a:rPr lang="en-US" dirty="0" err="1" smtClean="0"/>
              <a:t>healthwise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Smoking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Carbon monoxide from tobacco can restrict the </a:t>
            </a:r>
            <a:r>
              <a:rPr lang="en-US" sz="2800" dirty="0" err="1" smtClean="0"/>
              <a:t>amonunt</a:t>
            </a:r>
            <a:r>
              <a:rPr lang="en-US" sz="2800" dirty="0" smtClean="0"/>
              <a:t> of oxygen carried by the red blood cells.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can lead to:</a:t>
            </a:r>
            <a:br>
              <a:rPr lang="en-US" sz="2800" dirty="0" smtClean="0"/>
            </a:br>
            <a:r>
              <a:rPr lang="en-US" sz="2800" dirty="0" smtClean="0"/>
              <a:t>1.  a miscarriage			</a:t>
            </a:r>
            <a:br>
              <a:rPr lang="en-US" sz="2800" dirty="0" smtClean="0"/>
            </a:br>
            <a:r>
              <a:rPr lang="en-US" sz="2800" dirty="0" smtClean="0"/>
              <a:t>2.  still birth</a:t>
            </a:r>
            <a:br>
              <a:rPr lang="en-US" sz="2800" dirty="0" smtClean="0"/>
            </a:br>
            <a:r>
              <a:rPr lang="en-US" sz="2800" dirty="0" smtClean="0"/>
              <a:t>3.  low birth weight</a:t>
            </a:r>
            <a:br>
              <a:rPr lang="en-US" sz="2800" dirty="0" smtClean="0"/>
            </a:br>
            <a:r>
              <a:rPr lang="en-US" sz="2800" dirty="0" smtClean="0"/>
              <a:t>4.  higher risk of </a:t>
            </a:r>
            <a:r>
              <a:rPr lang="en-US" sz="2800" dirty="0" err="1" smtClean="0"/>
              <a:t>foetal</a:t>
            </a:r>
            <a:r>
              <a:rPr lang="en-US" sz="2800" dirty="0" smtClean="0"/>
              <a:t> abnormalities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a pregnant woman should NOT engage in </a:t>
            </a:r>
            <a:r>
              <a:rPr lang="en-US" dirty="0" err="1" smtClean="0"/>
              <a:t>healthwise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Drinking Alcohol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Alcohol can damage both sperm and ovum before conception.  It can also damage the embryo.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can lead to:</a:t>
            </a:r>
            <a:br>
              <a:rPr lang="en-US" sz="2800" dirty="0" smtClean="0"/>
            </a:br>
            <a:r>
              <a:rPr lang="en-US" sz="2800" dirty="0" smtClean="0"/>
              <a:t>1.  mental retardation</a:t>
            </a:r>
            <a:br>
              <a:rPr lang="en-US" sz="2800" dirty="0" smtClean="0"/>
            </a:br>
            <a:r>
              <a:rPr lang="en-US" sz="2800" dirty="0" smtClean="0"/>
              <a:t>2.  retarded growth</a:t>
            </a:r>
            <a:br>
              <a:rPr lang="en-US" sz="2800" dirty="0" smtClean="0"/>
            </a:br>
            <a:r>
              <a:rPr lang="en-US" sz="2800" dirty="0" smtClean="0"/>
              <a:t>3.  damage to the brain and nervous system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a pregnant woman should NOT engage in </a:t>
            </a:r>
            <a:r>
              <a:rPr lang="en-US" dirty="0" err="1" smtClean="0"/>
              <a:t>healthwise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66"/>
                </a:solidFill>
              </a:rPr>
              <a:t>Prescribed and Recreational Drugs</a:t>
            </a:r>
            <a:br>
              <a:rPr lang="en-US" sz="4800" dirty="0" smtClean="0">
                <a:solidFill>
                  <a:srgbClr val="FF0066"/>
                </a:solidFill>
              </a:rPr>
            </a:br>
            <a:r>
              <a:rPr lang="en-US" sz="2400" dirty="0" smtClean="0"/>
              <a:t>Drugs can enter the baby’s blood stream via the placenta.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Marijuana affect the normal production of male sperm and effects take 3 – 9 months to wear off.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Hard drugs such as cocaine, heroin and morphine can damage the chromosomes in the sperm and ovum leading to abnormalities.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weet pot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819400" cy="2113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Storage organs:</a:t>
            </a:r>
            <a:r>
              <a:rPr lang="en-US" sz="4000" dirty="0" smtClean="0"/>
              <a:t>  If the plant dies the storage organ can use its store of energy to grow into a new plant. 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1.  bulbs (onions, garlic, lilies)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2.  corms (dasheen, eddo, crocus, gladiolus)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3.  rhizomes (iris, ginger)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4.  tubers (sweet potato, yam)</a:t>
            </a:r>
          </a:p>
          <a:p>
            <a:endParaRPr lang="en-US" sz="4000" dirty="0" smtClean="0"/>
          </a:p>
        </p:txBody>
      </p:sp>
      <p:pic>
        <p:nvPicPr>
          <p:cNvPr id="2050" name="Picture 2" descr="Image result for g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4829175"/>
            <a:ext cx="27051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Pregnant Woman’s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should have a balanced diet for the baby to grow and develop properly.</a:t>
            </a:r>
          </a:p>
          <a:p>
            <a:endParaRPr lang="en-US" dirty="0" smtClean="0"/>
          </a:p>
          <a:p>
            <a:r>
              <a:rPr lang="en-US" dirty="0" smtClean="0"/>
              <a:t>Ingesting folic acid is encouraged when trying to get pregnant as well as for the first 12 weeks of pregnancy to avoid conditions such as </a:t>
            </a:r>
            <a:r>
              <a:rPr lang="en-US" dirty="0" err="1" smtClean="0"/>
              <a:t>spina</a:t>
            </a:r>
            <a:r>
              <a:rPr lang="en-US" dirty="0" smtClean="0"/>
              <a:t> bifida in the baby.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/>
          <a:srcRect r="7143" b="11883"/>
          <a:stretch>
            <a:fillRect/>
          </a:stretch>
        </p:blipFill>
        <p:spPr bwMode="auto">
          <a:xfrm>
            <a:off x="4876800" y="2057400"/>
            <a:ext cx="3962400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Spina</a:t>
            </a:r>
            <a:r>
              <a:rPr lang="en-US" dirty="0" smtClean="0"/>
              <a:t> Bifida?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Spina</a:t>
            </a:r>
            <a:r>
              <a:rPr lang="en-US" b="1" dirty="0" smtClean="0"/>
              <a:t> bifida</a:t>
            </a:r>
            <a:r>
              <a:rPr lang="en-US" dirty="0" smtClean="0"/>
              <a:t> is a type of birth defect called a neural tube defect.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occurs when the</a:t>
            </a:r>
            <a:br>
              <a:rPr lang="en-US" dirty="0" smtClean="0"/>
            </a:br>
            <a:r>
              <a:rPr lang="en-US" dirty="0" smtClean="0"/>
              <a:t>bones of the spine</a:t>
            </a:r>
            <a:br>
              <a:rPr lang="en-US" dirty="0" smtClean="0"/>
            </a:br>
            <a:r>
              <a:rPr lang="en-US" dirty="0" smtClean="0"/>
              <a:t>(vertebrae) don't form</a:t>
            </a:r>
            <a:br>
              <a:rPr lang="en-US" dirty="0" smtClean="0"/>
            </a:br>
            <a:r>
              <a:rPr lang="en-US" dirty="0" smtClean="0"/>
              <a:t>properly around part</a:t>
            </a:r>
            <a:br>
              <a:rPr lang="en-US" dirty="0" smtClean="0"/>
            </a:br>
            <a:r>
              <a:rPr lang="en-US" dirty="0" smtClean="0"/>
              <a:t>of the baby's </a:t>
            </a:r>
            <a:r>
              <a:rPr lang="en-US" b="1" dirty="0" smtClean="0"/>
              <a:t>spinal</a:t>
            </a:r>
            <a:r>
              <a:rPr lang="en-US" dirty="0" smtClean="0"/>
              <a:t> cord.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Spina</a:t>
            </a:r>
            <a:r>
              <a:rPr lang="en-US" b="1" dirty="0" smtClean="0"/>
              <a:t> bifida</a:t>
            </a:r>
            <a:r>
              <a:rPr lang="en-US" dirty="0" smtClean="0"/>
              <a:t> can be mild or severe. The mild form is the most common. It usually doesn't cause problems or need treatment.</a:t>
            </a:r>
            <a:endParaRPr lang="en-US" dirty="0"/>
          </a:p>
        </p:txBody>
      </p:sp>
      <p:sp>
        <p:nvSpPr>
          <p:cNvPr id="1026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Spina</a:t>
            </a:r>
            <a:r>
              <a:rPr lang="en-US" dirty="0" smtClean="0"/>
              <a:t> Bifida?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Infants born with a more </a:t>
            </a:r>
            <a:r>
              <a:rPr lang="en-US" b="1" dirty="0" smtClean="0"/>
              <a:t>serious</a:t>
            </a:r>
            <a:r>
              <a:rPr lang="en-US" dirty="0" smtClean="0"/>
              <a:t> degree of this disorder have</a:t>
            </a:r>
            <a:br>
              <a:rPr lang="en-US" dirty="0" smtClean="0"/>
            </a:br>
            <a:r>
              <a:rPr lang="en-US" dirty="0" smtClean="0"/>
              <a:t>open lesions on</a:t>
            </a:r>
            <a:br>
              <a:rPr lang="en-US" dirty="0" smtClean="0"/>
            </a:br>
            <a:r>
              <a:rPr lang="en-US" dirty="0" smtClean="0"/>
              <a:t>their </a:t>
            </a:r>
            <a:r>
              <a:rPr lang="en-US" b="1" dirty="0" smtClean="0"/>
              <a:t>spine</a:t>
            </a:r>
            <a:br>
              <a:rPr lang="en-US" b="1" dirty="0" smtClean="0"/>
            </a:br>
            <a:r>
              <a:rPr lang="en-US" dirty="0" smtClean="0"/>
              <a:t>where significant</a:t>
            </a:r>
            <a:br>
              <a:rPr lang="en-US" dirty="0" smtClean="0"/>
            </a:br>
            <a:r>
              <a:rPr lang="en-US" dirty="0" smtClean="0"/>
              <a:t>damage to</a:t>
            </a:r>
            <a:br>
              <a:rPr lang="en-US" dirty="0" smtClean="0"/>
            </a:br>
            <a:r>
              <a:rPr lang="en-US" dirty="0" smtClean="0"/>
              <a:t>nerves and</a:t>
            </a:r>
            <a:br>
              <a:rPr lang="en-US" dirty="0" smtClean="0"/>
            </a:br>
            <a:r>
              <a:rPr lang="en-US" dirty="0" smtClean="0"/>
              <a:t>the </a:t>
            </a:r>
            <a:r>
              <a:rPr lang="en-US" b="1" dirty="0" smtClean="0"/>
              <a:t>spinal</a:t>
            </a:r>
            <a:r>
              <a:rPr lang="en-US" dirty="0" smtClean="0"/>
              <a:t> cord</a:t>
            </a:r>
            <a:br>
              <a:rPr lang="en-US" dirty="0" smtClean="0"/>
            </a:br>
            <a:r>
              <a:rPr lang="en-US" dirty="0" smtClean="0"/>
              <a:t>has occurred.</a:t>
            </a:r>
            <a:endParaRPr lang="en-US" dirty="0"/>
          </a:p>
        </p:txBody>
      </p:sp>
      <p:sp>
        <p:nvSpPr>
          <p:cNvPr id="1026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0" name="Picture 2" descr="Image result for serious case of spina bif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Pathogens can be viruses or bacteria.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They can pass from mother to baby.</a:t>
            </a:r>
          </a:p>
          <a:p>
            <a:endParaRPr lang="en-US" dirty="0" smtClean="0"/>
          </a:p>
          <a:p>
            <a:r>
              <a:rPr lang="en-US" dirty="0" smtClean="0"/>
              <a:t>German measles (rubella) is caused by a virus that can cross the placental.  It causes abnormalities such as deafness and heart defects.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HIV virus that causes AIDS may cross the placenta.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Therefore a baby may be born HIV positive if the mother is infected.</a:t>
            </a:r>
          </a:p>
          <a:p>
            <a:endParaRPr lang="en-US" dirty="0" smtClean="0"/>
          </a:p>
          <a:p>
            <a:r>
              <a:rPr lang="en-US" dirty="0" err="1" smtClean="0"/>
              <a:t>Listeriosis</a:t>
            </a:r>
            <a:r>
              <a:rPr lang="en-US" dirty="0" smtClean="0"/>
              <a:t> and salmonella are bacterial infections.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can be picked up by eating certain foods.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include mould-ripened cheeses, such as camembert and brie as well as raw eggs.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Immunisation</a:t>
            </a:r>
            <a:r>
              <a:rPr lang="en-US" dirty="0" smtClean="0"/>
              <a:t> of the 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first year of life, babies are </a:t>
            </a:r>
            <a:r>
              <a:rPr lang="en-US" dirty="0" err="1" smtClean="0"/>
              <a:t>immunised</a:t>
            </a:r>
            <a:r>
              <a:rPr lang="en-US" dirty="0" smtClean="0"/>
              <a:t> against certain dangerous diseases because they could cause death or lasting damage.</a:t>
            </a:r>
          </a:p>
          <a:p>
            <a:endParaRPr lang="en-US" dirty="0" smtClean="0"/>
          </a:p>
          <a:p>
            <a:r>
              <a:rPr lang="en-US" dirty="0" smtClean="0"/>
              <a:t>Such diseases include:</a:t>
            </a:r>
            <a:br>
              <a:rPr lang="en-US" dirty="0" smtClean="0"/>
            </a:br>
            <a:r>
              <a:rPr lang="en-US" dirty="0" smtClean="0"/>
              <a:t>measles		rubella	mumps	</a:t>
            </a:r>
            <a:br>
              <a:rPr lang="en-US" dirty="0" smtClean="0"/>
            </a:br>
            <a:r>
              <a:rPr lang="en-US" dirty="0" smtClean="0"/>
              <a:t>tetanus		polio		whooping cough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During pregnancy women </a:t>
            </a:r>
            <a:br>
              <a:rPr lang="en-US" dirty="0" smtClean="0"/>
            </a:br>
            <a:r>
              <a:rPr lang="en-US" dirty="0" smtClean="0"/>
              <a:t>should avoid taking or being</a:t>
            </a:r>
            <a:br>
              <a:rPr lang="en-US" dirty="0" smtClean="0"/>
            </a:br>
            <a:r>
              <a:rPr lang="en-US" dirty="0" smtClean="0"/>
              <a:t>around x-rays.</a:t>
            </a:r>
          </a:p>
          <a:p>
            <a:endParaRPr lang="en-US" dirty="0" smtClean="0"/>
          </a:p>
          <a:p>
            <a:r>
              <a:rPr lang="en-US" dirty="0" smtClean="0"/>
              <a:t>X-rays are high-energy</a:t>
            </a:r>
            <a:br>
              <a:rPr lang="en-US" dirty="0" smtClean="0"/>
            </a:br>
            <a:r>
              <a:rPr lang="en-US" dirty="0" smtClean="0"/>
              <a:t>electromagnetic waves.</a:t>
            </a:r>
            <a:br>
              <a:rPr lang="en-US" dirty="0" smtClean="0"/>
            </a:br>
            <a:r>
              <a:rPr lang="en-US" dirty="0" smtClean="0"/>
              <a:t>They are dangerous in</a:t>
            </a:r>
            <a:br>
              <a:rPr lang="en-US" dirty="0" smtClean="0"/>
            </a:br>
            <a:r>
              <a:rPr lang="en-US" dirty="0" smtClean="0"/>
              <a:t>high doses as they can</a:t>
            </a:r>
            <a:br>
              <a:rPr lang="en-US" dirty="0" smtClean="0"/>
            </a:br>
            <a:r>
              <a:rPr lang="en-US" dirty="0" smtClean="0"/>
              <a:t>interfere with body cells,</a:t>
            </a:r>
            <a:br>
              <a:rPr lang="en-US" dirty="0" smtClean="0"/>
            </a:br>
            <a:r>
              <a:rPr lang="en-US" dirty="0" smtClean="0"/>
              <a:t>causing cancers.</a:t>
            </a:r>
          </a:p>
          <a:p>
            <a:endParaRPr lang="en-US" dirty="0" smtClean="0"/>
          </a:p>
          <a:p>
            <a:r>
              <a:rPr lang="en-US" dirty="0" smtClean="0"/>
              <a:t>X-rays are dangerous to the developing </a:t>
            </a:r>
            <a:r>
              <a:rPr lang="en-US" dirty="0" err="1" smtClean="0"/>
              <a:t>foetus</a:t>
            </a:r>
            <a:r>
              <a:rPr lang="en-US" dirty="0" smtClean="0"/>
              <a:t>.  Because of this they can not be used to monitor the development of the baby.  </a:t>
            </a:r>
          </a:p>
          <a:p>
            <a:endParaRPr lang="en-US" dirty="0" smtClean="0"/>
          </a:p>
          <a:p>
            <a:r>
              <a:rPr lang="en-US" dirty="0" smtClean="0"/>
              <a:t>Instead of x-rays hospitals use ultra-sound for scanning.</a:t>
            </a:r>
            <a:endParaRPr lang="en-US" dirty="0"/>
          </a:p>
        </p:txBody>
      </p:sp>
      <p:pic>
        <p:nvPicPr>
          <p:cNvPr id="1026" name="Picture 2" descr="Image result for 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771900" cy="349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is breast-milk beneficial for the development of the newborn baby?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Why do some mothers choose to feed their babies on formula milk mixtures?</a:t>
            </a:r>
          </a:p>
          <a:p>
            <a:endParaRPr lang="en-US" dirty="0" smtClean="0"/>
          </a:p>
          <a:p>
            <a:r>
              <a:rPr lang="en-US" dirty="0" smtClean="0"/>
              <a:t>Make a list of diseases that babies can be </a:t>
            </a:r>
            <a:r>
              <a:rPr lang="en-US" dirty="0" err="1" smtClean="0"/>
              <a:t>immunised</a:t>
            </a:r>
            <a:r>
              <a:rPr lang="en-US" dirty="0" smtClean="0"/>
              <a:t> against.</a:t>
            </a:r>
          </a:p>
          <a:p>
            <a:endParaRPr lang="en-US" dirty="0" smtClean="0"/>
          </a:p>
          <a:p>
            <a:r>
              <a:rPr lang="en-US" dirty="0" smtClean="0"/>
              <a:t>Besides diseases, make a list of other factors that can harm the unborn baby.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Sexually Transmitted Infections (STIs)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Sexually transmitted infections are passed from one person to another </a:t>
            </a:r>
            <a:r>
              <a:rPr lang="en-US" smtClean="0"/>
              <a:t>during unprotected sexual </a:t>
            </a:r>
            <a:r>
              <a:rPr lang="en-US" dirty="0" smtClean="0"/>
              <a:t>activity.</a:t>
            </a:r>
          </a:p>
          <a:p>
            <a:endParaRPr lang="en-US" dirty="0" smtClean="0"/>
          </a:p>
          <a:p>
            <a:r>
              <a:rPr lang="en-US" dirty="0" smtClean="0"/>
              <a:t>An STI can be caused by viruses, bacteria, or parasites such as fungus.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STIs caused by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Chlamydia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Gonorrhoea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Syphilis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The STIs above are usually curable with antibiotics.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1961</Words>
  <Application>Microsoft Office PowerPoint</Application>
  <PresentationFormat>On-screen Show (4:3)</PresentationFormat>
  <Paragraphs>391</Paragraphs>
  <Slides>112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Office Theme</vt:lpstr>
      <vt:lpstr>Reproduction and Growth</vt:lpstr>
      <vt:lpstr>Types of Reproduction</vt:lpstr>
      <vt:lpstr>Asexual Reproduction</vt:lpstr>
      <vt:lpstr>Examples of Asexual Reproduction</vt:lpstr>
      <vt:lpstr>Examples of Asexual Reproduction</vt:lpstr>
      <vt:lpstr>Examples of Asexual Reproduction</vt:lpstr>
      <vt:lpstr>Examples of Asexual Reproduction</vt:lpstr>
      <vt:lpstr>Examples of Asexual Reproduction</vt:lpstr>
      <vt:lpstr>Examples of Asexual Reproduction</vt:lpstr>
      <vt:lpstr>Advantages of Asexual and Sexual Reproduction</vt:lpstr>
      <vt:lpstr>Disadvantages of Asexual and Sexual Reproduction</vt:lpstr>
      <vt:lpstr>Sexual Reproduction</vt:lpstr>
      <vt:lpstr>Sexual Reproduction in Plants</vt:lpstr>
      <vt:lpstr>Sexual Reproduction in Plants Parts of a Flower</vt:lpstr>
      <vt:lpstr>Sexual Reproduction in Plants Functions of the Different Floral Structures</vt:lpstr>
      <vt:lpstr>Sexual Reproduction in Plants Functions of the Different Floral Structures</vt:lpstr>
      <vt:lpstr>Sexual Reproduction in Plants Pollination</vt:lpstr>
      <vt:lpstr>Advantages of Cross Pollination</vt:lpstr>
      <vt:lpstr>Agents of Pollination</vt:lpstr>
      <vt:lpstr>Insect Pollination</vt:lpstr>
      <vt:lpstr>Insect Pollination</vt:lpstr>
      <vt:lpstr>Wind Pollination</vt:lpstr>
      <vt:lpstr>Wind Pollination</vt:lpstr>
      <vt:lpstr>Fertilisation In Plants</vt:lpstr>
      <vt:lpstr>Fertilisation In Plants</vt:lpstr>
      <vt:lpstr>Sexual Reproduction in Humans</vt:lpstr>
      <vt:lpstr>Sexual Reproduction in Humans Puberty</vt:lpstr>
      <vt:lpstr>Sexual Reproduction in Humans Puberty in Females</vt:lpstr>
      <vt:lpstr>Sexual Reproduction in Humans Puberty in Males</vt:lpstr>
      <vt:lpstr>Human Male Reproductive Organ</vt:lpstr>
      <vt:lpstr>Human Female Reproductive Organ</vt:lpstr>
      <vt:lpstr>Male and Female Reproductive Systems Side by Side</vt:lpstr>
      <vt:lpstr>Human Sexual Reproduction</vt:lpstr>
      <vt:lpstr>Human Sexual Reproduction</vt:lpstr>
      <vt:lpstr>Human Sexual Reproduction</vt:lpstr>
      <vt:lpstr>Male Sex Gamete</vt:lpstr>
      <vt:lpstr>Female Sex Gamete</vt:lpstr>
      <vt:lpstr>Menstrual Cycle</vt:lpstr>
      <vt:lpstr>Menstrual Cycle</vt:lpstr>
      <vt:lpstr>Follicle Stimulating Hormone</vt:lpstr>
      <vt:lpstr>Oestrogen</vt:lpstr>
      <vt:lpstr>Luteinising Hormone</vt:lpstr>
      <vt:lpstr>Progesterone</vt:lpstr>
      <vt:lpstr>Diagram o</vt:lpstr>
      <vt:lpstr>Video Time – Reproduction 1</vt:lpstr>
      <vt:lpstr>Video Time – Reproduction 2</vt:lpstr>
      <vt:lpstr>Menopause</vt:lpstr>
      <vt:lpstr>Menopause</vt:lpstr>
      <vt:lpstr>Pregnancy</vt:lpstr>
      <vt:lpstr>Fertilisation </vt:lpstr>
      <vt:lpstr>Pregnancy</vt:lpstr>
      <vt:lpstr>Implantation</vt:lpstr>
      <vt:lpstr>Pregnancy</vt:lpstr>
      <vt:lpstr>Stages of Pregnancy Gestational Period</vt:lpstr>
      <vt:lpstr>Stages of Pregnancy Gestational Period</vt:lpstr>
      <vt:lpstr>Video Time – Reproduction 3</vt:lpstr>
      <vt:lpstr>Pregnancy</vt:lpstr>
      <vt:lpstr>Pregnancy</vt:lpstr>
      <vt:lpstr>Pregnancy to Birth Caesarean Section</vt:lpstr>
      <vt:lpstr>Pregnancy to Birth Ceasarean Section</vt:lpstr>
      <vt:lpstr>Pregnancy to Birth First Stage of Labour Vaginal Birth</vt:lpstr>
      <vt:lpstr>Pregnancy to Birth Second Stage of Labour  Vaginal Birth</vt:lpstr>
      <vt:lpstr>Pregnancy to Birth Third Stage of Labour Vaginal Birth</vt:lpstr>
      <vt:lpstr>Pregnancy to Birth Third Stage of Labour Vaginal Birth</vt:lpstr>
      <vt:lpstr>Video Time – Vaginal Birth</vt:lpstr>
      <vt:lpstr>Birth Control</vt:lpstr>
      <vt:lpstr>Birth Control</vt:lpstr>
      <vt:lpstr>Birth Control Types of Natural Methods</vt:lpstr>
      <vt:lpstr>Birth Control Types of Barrier Methods</vt:lpstr>
      <vt:lpstr>Birth Control Types of Barrier Methods</vt:lpstr>
      <vt:lpstr>Birth Control Types of Barrier Methods</vt:lpstr>
      <vt:lpstr>Birth Control Types of Hormonal Methods</vt:lpstr>
      <vt:lpstr>Video – Birth Control</vt:lpstr>
      <vt:lpstr>Birth Control Types of Hormonal Methods</vt:lpstr>
      <vt:lpstr>Birth Control Types of Surgical Methods</vt:lpstr>
      <vt:lpstr>Birth Control Types of Surgical Methods</vt:lpstr>
      <vt:lpstr>Birth Control Types of Surgical Methods</vt:lpstr>
      <vt:lpstr>Questions</vt:lpstr>
      <vt:lpstr>Post-natal care</vt:lpstr>
      <vt:lpstr>Post-natal care</vt:lpstr>
      <vt:lpstr>Post-natal care Advantages of Breastfeeding</vt:lpstr>
      <vt:lpstr>Post-natal care Advantages of Breastfeeding</vt:lpstr>
      <vt:lpstr>Post-natal care Advantages of Breastfeeding</vt:lpstr>
      <vt:lpstr>Post-natal care What if there is no breast milk?</vt:lpstr>
      <vt:lpstr>Pre-natal care</vt:lpstr>
      <vt:lpstr>Things a pregnant woman should NOT engage in healthwise</vt:lpstr>
      <vt:lpstr>Things a pregnant woman should NOT engage in healthwise</vt:lpstr>
      <vt:lpstr>Things a pregnant woman should NOT engage in healthwise</vt:lpstr>
      <vt:lpstr>Things a pregnant woman should NOT engage in healthwise</vt:lpstr>
      <vt:lpstr>A Pregnant Woman’s Diet</vt:lpstr>
      <vt:lpstr>What is Spina Bifida?</vt:lpstr>
      <vt:lpstr>What is Spina Bifida?</vt:lpstr>
      <vt:lpstr>Diseases in Pregnancy</vt:lpstr>
      <vt:lpstr>Diseases in Pregnancy</vt:lpstr>
      <vt:lpstr>Immunisation of the Baby</vt:lpstr>
      <vt:lpstr>X-rays</vt:lpstr>
      <vt:lpstr>Questions</vt:lpstr>
      <vt:lpstr>Sexually Transmitted Infections (STIs)</vt:lpstr>
      <vt:lpstr>STIs caused by Bacteria</vt:lpstr>
      <vt:lpstr>STIs caused by Viruses</vt:lpstr>
      <vt:lpstr>Fungal Infections</vt:lpstr>
      <vt:lpstr>Growth in plants, humans and population</vt:lpstr>
      <vt:lpstr>Germination and growth in plants</vt:lpstr>
      <vt:lpstr>Germination and growth  in plants</vt:lpstr>
      <vt:lpstr>Growth in humans</vt:lpstr>
      <vt:lpstr>Growth in Humans  Puberty</vt:lpstr>
      <vt:lpstr>Population Growth</vt:lpstr>
      <vt:lpstr>Population Growth</vt:lpstr>
      <vt:lpstr>Human Population Growth</vt:lpstr>
      <vt:lpstr>Human Population Growth Problems Arising from Overpopulation</vt:lpstr>
      <vt:lpstr>Human Population Growth Problems Arising from Overpopulation</vt:lpstr>
      <vt:lpstr>Human Population Growth Birth Control &amp; Education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and Growth</dc:title>
  <dc:creator>Samantha</dc:creator>
  <cp:lastModifiedBy>Samantha</cp:lastModifiedBy>
  <cp:revision>31</cp:revision>
  <dcterms:created xsi:type="dcterms:W3CDTF">2018-01-25T02:55:07Z</dcterms:created>
  <dcterms:modified xsi:type="dcterms:W3CDTF">2018-03-22T14:29:26Z</dcterms:modified>
</cp:coreProperties>
</file>