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67" r:id="rId5"/>
    <p:sldId id="269" r:id="rId6"/>
    <p:sldId id="270" r:id="rId7"/>
    <p:sldId id="268" r:id="rId8"/>
    <p:sldId id="259" r:id="rId9"/>
    <p:sldId id="271" r:id="rId10"/>
    <p:sldId id="260" r:id="rId11"/>
    <p:sldId id="272" r:id="rId12"/>
    <p:sldId id="280" r:id="rId13"/>
    <p:sldId id="261" r:id="rId14"/>
    <p:sldId id="274" r:id="rId15"/>
    <p:sldId id="273" r:id="rId16"/>
    <p:sldId id="276" r:id="rId17"/>
    <p:sldId id="275" r:id="rId18"/>
    <p:sldId id="263" r:id="rId19"/>
    <p:sldId id="277" r:id="rId20"/>
    <p:sldId id="264" r:id="rId21"/>
    <p:sldId id="278" r:id="rId22"/>
    <p:sldId id="265" r:id="rId23"/>
    <p:sldId id="266" r:id="rId24"/>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FDB87D-5645-4411-A69D-FB62D7416A4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FDB87D-5645-4411-A69D-FB62D7416A4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FDB87D-5645-4411-A69D-FB62D7416A4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FDB87D-5645-4411-A69D-FB62D7416A4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DB87D-5645-4411-A69D-FB62D7416A4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FDB87D-5645-4411-A69D-FB62D7416A4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FDB87D-5645-4411-A69D-FB62D7416A49}" type="datetimeFigureOut">
              <a:rPr lang="en-US" smtClean="0"/>
              <a:pPr/>
              <a:t>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FDB87D-5645-4411-A69D-FB62D7416A49}" type="datetimeFigureOut">
              <a:rPr lang="en-US" smtClean="0"/>
              <a:pPr/>
              <a:t>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DB87D-5645-4411-A69D-FB62D7416A49}" type="datetimeFigureOut">
              <a:rPr lang="en-US" smtClean="0"/>
              <a:pPr/>
              <a:t>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DB87D-5645-4411-A69D-FB62D7416A4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DB87D-5645-4411-A69D-FB62D7416A4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847F0-3DE4-4868-B2D6-F90A8D2454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DB87D-5645-4411-A69D-FB62D7416A49}" type="datetimeFigureOut">
              <a:rPr lang="en-US" smtClean="0"/>
              <a:pPr/>
              <a:t>1/27/2019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847F0-3DE4-4868-B2D6-F90A8D2454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y-AM" dirty="0" smtClean="0"/>
              <a:t>Chemical </a:t>
            </a:r>
            <a:r>
              <a:rPr lang="hy-AM" dirty="0" smtClean="0"/>
              <a:t>Reactions &amp; Energy Changes</a:t>
            </a:r>
            <a:endParaRPr lang="en-US" dirty="0"/>
          </a:p>
        </p:txBody>
      </p:sp>
      <p:sp>
        <p:nvSpPr>
          <p:cNvPr id="3" name="Subtitle 2"/>
          <p:cNvSpPr>
            <a:spLocks noGrp="1"/>
          </p:cNvSpPr>
          <p:nvPr>
            <p:ph type="subTitle" idx="1"/>
          </p:nvPr>
        </p:nvSpPr>
        <p:spPr/>
        <p:txBody>
          <a:bodyPr/>
          <a:lstStyle/>
          <a:p>
            <a:endParaRPr lang="en-US"/>
          </a:p>
        </p:txBody>
      </p:sp>
      <p:pic>
        <p:nvPicPr>
          <p:cNvPr id="4" name="Picture 3" descr="KBYG - Final Logo.jpg"/>
          <p:cNvPicPr>
            <a:picLocks noChangeAspect="1"/>
          </p:cNvPicPr>
          <p:nvPr/>
        </p:nvPicPr>
        <p:blipFill>
          <a:blip r:embed="rId2" cstate="print"/>
          <a:stretch>
            <a:fillRect/>
          </a:stretch>
        </p:blipFill>
        <p:spPr>
          <a:xfrm>
            <a:off x="7239000" y="0"/>
            <a:ext cx="1905000" cy="457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endParaRPr lang="hy-AM" sz="1400" dirty="0" smtClean="0"/>
          </a:p>
          <a:p>
            <a:endParaRPr lang="hy-AM" sz="1400" dirty="0"/>
          </a:p>
          <a:p>
            <a:endParaRPr lang="hy-AM" sz="1400" dirty="0" smtClean="0"/>
          </a:p>
          <a:p>
            <a:endParaRPr lang="hy-AM" sz="1400" dirty="0"/>
          </a:p>
          <a:p>
            <a:endParaRPr lang="hy-AM" sz="1400" dirty="0" smtClean="0"/>
          </a:p>
          <a:p>
            <a:endParaRPr lang="hy-AM" sz="1400" dirty="0"/>
          </a:p>
          <a:p>
            <a:endParaRPr lang="hy-AM" sz="1400" dirty="0" smtClean="0"/>
          </a:p>
          <a:p>
            <a:endParaRPr lang="hy-AM" sz="1400" dirty="0"/>
          </a:p>
          <a:p>
            <a:endParaRPr lang="hy-AM" sz="1400" dirty="0" smtClean="0"/>
          </a:p>
          <a:p>
            <a:endParaRPr lang="hy-AM" sz="1400" b="1" dirty="0"/>
          </a:p>
          <a:p>
            <a:r>
              <a:rPr lang="hy-AM" sz="2800" b="1" dirty="0" smtClean="0">
                <a:solidFill>
                  <a:schemeClr val="tx2">
                    <a:lumMod val="50000"/>
                  </a:schemeClr>
                </a:solidFill>
              </a:rPr>
              <a:t>Can you label where you may be able to find the reactants and products on both diagrams and can you tell me which diagram is depicting an exothermic reaction and which one is depicting an endothermic reaction?</a:t>
            </a:r>
          </a:p>
          <a:p>
            <a:endParaRPr lang="hy-AM" sz="1400" b="1" dirty="0">
              <a:solidFill>
                <a:schemeClr val="tx2">
                  <a:lumMod val="50000"/>
                </a:schemeClr>
              </a:solidFill>
            </a:endParaRPr>
          </a:p>
          <a:p>
            <a:endParaRPr lang="hy-AM" sz="1400" dirty="0">
              <a:solidFill>
                <a:schemeClr val="tx2">
                  <a:lumMod val="50000"/>
                </a:schemeClr>
              </a:solidFill>
            </a:endParaRPr>
          </a:p>
          <a:p>
            <a:endParaRPr lang="en-US" sz="1400" dirty="0"/>
          </a:p>
        </p:txBody>
      </p:sp>
      <p:cxnSp>
        <p:nvCxnSpPr>
          <p:cNvPr id="5" name="Straight Connector 4"/>
          <p:cNvCxnSpPr/>
          <p:nvPr/>
        </p:nvCxnSpPr>
        <p:spPr>
          <a:xfrm rot="5400000">
            <a:off x="-114300" y="13335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610100" y="1333500"/>
            <a:ext cx="190500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845127" y="424873"/>
            <a:ext cx="2466109" cy="1611745"/>
          </a:xfrm>
          <a:custGeom>
            <a:avLst/>
            <a:gdLst>
              <a:gd name="connsiteX0" fmla="*/ 0 w 2466109"/>
              <a:gd name="connsiteY0" fmla="*/ 794327 h 1611745"/>
              <a:gd name="connsiteX1" fmla="*/ 928255 w 2466109"/>
              <a:gd name="connsiteY1" fmla="*/ 752763 h 1611745"/>
              <a:gd name="connsiteX2" fmla="*/ 1357746 w 2466109"/>
              <a:gd name="connsiteY2" fmla="*/ 101600 h 1611745"/>
              <a:gd name="connsiteX3" fmla="*/ 1510146 w 2466109"/>
              <a:gd name="connsiteY3" fmla="*/ 1362363 h 1611745"/>
              <a:gd name="connsiteX4" fmla="*/ 2452255 w 2466109"/>
              <a:gd name="connsiteY4" fmla="*/ 1597891 h 1611745"/>
              <a:gd name="connsiteX5" fmla="*/ 2452255 w 2466109"/>
              <a:gd name="connsiteY5" fmla="*/ 1597891 h 1611745"/>
              <a:gd name="connsiteX6" fmla="*/ 2466109 w 2466109"/>
              <a:gd name="connsiteY6" fmla="*/ 1597891 h 161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66109" h="1611745">
                <a:moveTo>
                  <a:pt x="0" y="794327"/>
                </a:moveTo>
                <a:cubicBezTo>
                  <a:pt x="350982" y="831272"/>
                  <a:pt x="701964" y="868217"/>
                  <a:pt x="928255" y="752763"/>
                </a:cubicBezTo>
                <a:cubicBezTo>
                  <a:pt x="1154546" y="637309"/>
                  <a:pt x="1260764" y="0"/>
                  <a:pt x="1357746" y="101600"/>
                </a:cubicBezTo>
                <a:cubicBezTo>
                  <a:pt x="1454728" y="203200"/>
                  <a:pt x="1327728" y="1112981"/>
                  <a:pt x="1510146" y="1362363"/>
                </a:cubicBezTo>
                <a:cubicBezTo>
                  <a:pt x="1692564" y="1611745"/>
                  <a:pt x="2452255" y="1597891"/>
                  <a:pt x="2452255" y="1597891"/>
                </a:cubicBezTo>
                <a:lnTo>
                  <a:pt x="2452255" y="1597891"/>
                </a:lnTo>
                <a:lnTo>
                  <a:pt x="2466109" y="1597891"/>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1447800" y="228600"/>
            <a:ext cx="1338828" cy="369332"/>
          </a:xfrm>
          <a:prstGeom prst="rect">
            <a:avLst/>
          </a:prstGeom>
          <a:noFill/>
        </p:spPr>
        <p:txBody>
          <a:bodyPr wrap="none" rtlCol="0">
            <a:spAutoFit/>
          </a:bodyPr>
          <a:lstStyle/>
          <a:p>
            <a:r>
              <a:rPr lang="hy-AM" dirty="0" smtClean="0"/>
              <a:t>__________</a:t>
            </a:r>
            <a:endParaRPr lang="en-US" dirty="0"/>
          </a:p>
        </p:txBody>
      </p:sp>
      <p:sp>
        <p:nvSpPr>
          <p:cNvPr id="22" name="TextBox 21"/>
          <p:cNvSpPr txBox="1"/>
          <p:nvPr/>
        </p:nvSpPr>
        <p:spPr>
          <a:xfrm>
            <a:off x="5867400" y="381000"/>
            <a:ext cx="1338828" cy="369332"/>
          </a:xfrm>
          <a:prstGeom prst="rect">
            <a:avLst/>
          </a:prstGeom>
          <a:noFill/>
        </p:spPr>
        <p:txBody>
          <a:bodyPr wrap="none" rtlCol="0">
            <a:spAutoFit/>
          </a:bodyPr>
          <a:lstStyle/>
          <a:p>
            <a:r>
              <a:rPr lang="hy-AM" dirty="0" smtClean="0"/>
              <a:t>__________</a:t>
            </a:r>
            <a:endParaRPr lang="en-US" dirty="0"/>
          </a:p>
        </p:txBody>
      </p:sp>
      <p:sp>
        <p:nvSpPr>
          <p:cNvPr id="26" name="Freeform 25"/>
          <p:cNvSpPr/>
          <p:nvPr/>
        </p:nvSpPr>
        <p:spPr>
          <a:xfrm>
            <a:off x="5583382" y="588819"/>
            <a:ext cx="1828800" cy="1306945"/>
          </a:xfrm>
          <a:custGeom>
            <a:avLst/>
            <a:gdLst>
              <a:gd name="connsiteX0" fmla="*/ 0 w 1828800"/>
              <a:gd name="connsiteY0" fmla="*/ 1239981 h 1306945"/>
              <a:gd name="connsiteX1" fmla="*/ 789709 w 1828800"/>
              <a:gd name="connsiteY1" fmla="*/ 1115290 h 1306945"/>
              <a:gd name="connsiteX2" fmla="*/ 914400 w 1828800"/>
              <a:gd name="connsiteY2" fmla="*/ 90054 h 1306945"/>
              <a:gd name="connsiteX3" fmla="*/ 1136073 w 1828800"/>
              <a:gd name="connsiteY3" fmla="*/ 574963 h 1306945"/>
              <a:gd name="connsiteX4" fmla="*/ 1828800 w 1828800"/>
              <a:gd name="connsiteY4" fmla="*/ 616526 h 13069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306945">
                <a:moveTo>
                  <a:pt x="0" y="1239981"/>
                </a:moveTo>
                <a:cubicBezTo>
                  <a:pt x="318654" y="1273463"/>
                  <a:pt x="637309" y="1306945"/>
                  <a:pt x="789709" y="1115290"/>
                </a:cubicBezTo>
                <a:cubicBezTo>
                  <a:pt x="942109" y="923636"/>
                  <a:pt x="856673" y="180108"/>
                  <a:pt x="914400" y="90054"/>
                </a:cubicBezTo>
                <a:cubicBezTo>
                  <a:pt x="972127" y="0"/>
                  <a:pt x="983673" y="487218"/>
                  <a:pt x="1136073" y="574963"/>
                </a:cubicBezTo>
                <a:cubicBezTo>
                  <a:pt x="1288473" y="662708"/>
                  <a:pt x="1558636" y="639617"/>
                  <a:pt x="1828800" y="61652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8" name="Straight Arrow Connector 27"/>
          <p:cNvCxnSpPr/>
          <p:nvPr/>
        </p:nvCxnSpPr>
        <p:spPr>
          <a:xfrm rot="5400000">
            <a:off x="5449094" y="1257300"/>
            <a:ext cx="1142206"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1333500" y="876300"/>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6200000" flipV="1">
            <a:off x="1104900" y="266700"/>
            <a:ext cx="609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6200000" flipV="1">
            <a:off x="5524500" y="647700"/>
            <a:ext cx="762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4800" y="0"/>
            <a:ext cx="1619611" cy="338554"/>
          </a:xfrm>
          <a:prstGeom prst="rect">
            <a:avLst/>
          </a:prstGeom>
          <a:noFill/>
        </p:spPr>
        <p:txBody>
          <a:bodyPr wrap="none" rtlCol="0">
            <a:spAutoFit/>
          </a:bodyPr>
          <a:lstStyle/>
          <a:p>
            <a:r>
              <a:rPr lang="hy-AM" sz="1600" dirty="0">
                <a:solidFill>
                  <a:schemeClr val="tx2">
                    <a:lumMod val="50000"/>
                  </a:schemeClr>
                </a:solidFill>
              </a:rPr>
              <a:t>a</a:t>
            </a:r>
            <a:r>
              <a:rPr lang="hy-AM" sz="1600" dirty="0" smtClean="0">
                <a:solidFill>
                  <a:schemeClr val="tx2">
                    <a:lumMod val="50000"/>
                  </a:schemeClr>
                </a:solidFill>
              </a:rPr>
              <a:t>ctivation energy</a:t>
            </a:r>
            <a:endParaRPr lang="en-US" sz="1600" dirty="0">
              <a:solidFill>
                <a:schemeClr val="tx2">
                  <a:lumMod val="50000"/>
                </a:schemeClr>
              </a:solidFill>
            </a:endParaRPr>
          </a:p>
        </p:txBody>
      </p:sp>
      <p:sp>
        <p:nvSpPr>
          <p:cNvPr id="36" name="TextBox 35"/>
          <p:cNvSpPr txBox="1"/>
          <p:nvPr/>
        </p:nvSpPr>
        <p:spPr>
          <a:xfrm>
            <a:off x="5257800" y="42446"/>
            <a:ext cx="1619611" cy="338554"/>
          </a:xfrm>
          <a:prstGeom prst="rect">
            <a:avLst/>
          </a:prstGeom>
          <a:noFill/>
        </p:spPr>
        <p:txBody>
          <a:bodyPr wrap="none" rtlCol="0">
            <a:spAutoFit/>
          </a:bodyPr>
          <a:lstStyle/>
          <a:p>
            <a:r>
              <a:rPr lang="hy-AM" sz="1600" dirty="0">
                <a:solidFill>
                  <a:schemeClr val="tx2">
                    <a:lumMod val="50000"/>
                  </a:schemeClr>
                </a:solidFill>
              </a:rPr>
              <a:t>a</a:t>
            </a:r>
            <a:r>
              <a:rPr lang="hy-AM" sz="1600" dirty="0" smtClean="0">
                <a:solidFill>
                  <a:schemeClr val="tx2">
                    <a:lumMod val="50000"/>
                  </a:schemeClr>
                </a:solidFill>
              </a:rPr>
              <a:t>ctivation energy</a:t>
            </a:r>
            <a:endParaRPr lang="en-US" sz="1600" dirty="0">
              <a:solidFill>
                <a:schemeClr val="tx2">
                  <a:lumMod val="50000"/>
                </a:schemeClr>
              </a:solidFill>
            </a:endParaRPr>
          </a:p>
        </p:txBody>
      </p:sp>
      <p:sp>
        <p:nvSpPr>
          <p:cNvPr id="37" name="TextBox 36"/>
          <p:cNvSpPr txBox="1"/>
          <p:nvPr/>
        </p:nvSpPr>
        <p:spPr>
          <a:xfrm>
            <a:off x="76200" y="1219200"/>
            <a:ext cx="755720" cy="338554"/>
          </a:xfrm>
          <a:prstGeom prst="rect">
            <a:avLst/>
          </a:prstGeom>
          <a:noFill/>
        </p:spPr>
        <p:txBody>
          <a:bodyPr wrap="none" rtlCol="0">
            <a:spAutoFit/>
          </a:bodyPr>
          <a:lstStyle/>
          <a:p>
            <a:r>
              <a:rPr lang="hy-AM" sz="1600" dirty="0" smtClean="0">
                <a:solidFill>
                  <a:schemeClr val="tx2">
                    <a:lumMod val="50000"/>
                  </a:schemeClr>
                </a:solidFill>
              </a:rPr>
              <a:t>energy</a:t>
            </a:r>
            <a:endParaRPr lang="en-US" sz="1600" dirty="0">
              <a:solidFill>
                <a:schemeClr val="tx2">
                  <a:lumMod val="50000"/>
                </a:schemeClr>
              </a:solidFill>
            </a:endParaRPr>
          </a:p>
        </p:txBody>
      </p:sp>
      <p:sp>
        <p:nvSpPr>
          <p:cNvPr id="38" name="TextBox 37"/>
          <p:cNvSpPr txBox="1"/>
          <p:nvPr/>
        </p:nvSpPr>
        <p:spPr>
          <a:xfrm>
            <a:off x="4800600" y="1219200"/>
            <a:ext cx="755720" cy="338554"/>
          </a:xfrm>
          <a:prstGeom prst="rect">
            <a:avLst/>
          </a:prstGeom>
          <a:noFill/>
        </p:spPr>
        <p:txBody>
          <a:bodyPr wrap="none" rtlCol="0">
            <a:spAutoFit/>
          </a:bodyPr>
          <a:lstStyle/>
          <a:p>
            <a:r>
              <a:rPr lang="hy-AM" sz="1600" dirty="0" smtClean="0">
                <a:solidFill>
                  <a:schemeClr val="tx2">
                    <a:lumMod val="50000"/>
                  </a:schemeClr>
                </a:solidFill>
              </a:rPr>
              <a:t>energy</a:t>
            </a:r>
            <a:endParaRPr lang="en-US" sz="1600" dirty="0">
              <a:solidFill>
                <a:schemeClr val="tx2">
                  <a:lumMod val="50000"/>
                </a:schemeClr>
              </a:solidFill>
            </a:endParaRPr>
          </a:p>
        </p:txBody>
      </p:sp>
      <p:sp>
        <p:nvSpPr>
          <p:cNvPr id="41" name="TextBox 40"/>
          <p:cNvSpPr txBox="1"/>
          <p:nvPr/>
        </p:nvSpPr>
        <p:spPr>
          <a:xfrm>
            <a:off x="1524000" y="2362200"/>
            <a:ext cx="1669368" cy="338554"/>
          </a:xfrm>
          <a:prstGeom prst="rect">
            <a:avLst/>
          </a:prstGeom>
          <a:noFill/>
        </p:spPr>
        <p:txBody>
          <a:bodyPr wrap="none" rtlCol="0">
            <a:spAutoFit/>
          </a:bodyPr>
          <a:lstStyle/>
          <a:p>
            <a:r>
              <a:rPr lang="hy-AM" sz="1600" dirty="0">
                <a:solidFill>
                  <a:schemeClr val="tx2">
                    <a:lumMod val="50000"/>
                  </a:schemeClr>
                </a:solidFill>
              </a:rPr>
              <a:t>e</a:t>
            </a:r>
            <a:r>
              <a:rPr lang="hy-AM" sz="1600" dirty="0" smtClean="0">
                <a:solidFill>
                  <a:schemeClr val="tx2">
                    <a:lumMod val="50000"/>
                  </a:schemeClr>
                </a:solidFill>
              </a:rPr>
              <a:t>xtent of reaction</a:t>
            </a:r>
            <a:endParaRPr lang="en-US" sz="1600" dirty="0">
              <a:solidFill>
                <a:schemeClr val="tx2">
                  <a:lumMod val="50000"/>
                </a:schemeClr>
              </a:solidFill>
            </a:endParaRPr>
          </a:p>
        </p:txBody>
      </p:sp>
      <p:sp>
        <p:nvSpPr>
          <p:cNvPr id="42" name="TextBox 41"/>
          <p:cNvSpPr txBox="1"/>
          <p:nvPr/>
        </p:nvSpPr>
        <p:spPr>
          <a:xfrm>
            <a:off x="5867400" y="2404646"/>
            <a:ext cx="1669368" cy="338554"/>
          </a:xfrm>
          <a:prstGeom prst="rect">
            <a:avLst/>
          </a:prstGeom>
          <a:noFill/>
        </p:spPr>
        <p:txBody>
          <a:bodyPr wrap="none" rtlCol="0">
            <a:spAutoFit/>
          </a:bodyPr>
          <a:lstStyle/>
          <a:p>
            <a:r>
              <a:rPr lang="hy-AM" sz="1600" dirty="0">
                <a:solidFill>
                  <a:schemeClr val="tx2">
                    <a:lumMod val="50000"/>
                  </a:schemeClr>
                </a:solidFill>
              </a:rPr>
              <a:t>e</a:t>
            </a:r>
            <a:r>
              <a:rPr lang="hy-AM" sz="1600" dirty="0" smtClean="0">
                <a:solidFill>
                  <a:schemeClr val="tx2">
                    <a:lumMod val="50000"/>
                  </a:schemeClr>
                </a:solidFill>
              </a:rPr>
              <a:t>xtent of reaction</a:t>
            </a:r>
            <a:endParaRPr lang="en-US" sz="1600" dirty="0">
              <a:solidFill>
                <a:schemeClr val="tx2">
                  <a:lumMod val="50000"/>
                </a:schemeClr>
              </a:solidFill>
            </a:endParaRPr>
          </a:p>
        </p:txBody>
      </p:sp>
      <p:cxnSp>
        <p:nvCxnSpPr>
          <p:cNvPr id="44" name="Straight Arrow Connector 43"/>
          <p:cNvCxnSpPr/>
          <p:nvPr/>
        </p:nvCxnSpPr>
        <p:spPr>
          <a:xfrm>
            <a:off x="5562600" y="2286000"/>
            <a:ext cx="2286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 y="2286000"/>
            <a:ext cx="2590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dirty="0" smtClean="0"/>
              <a:t>When measuring enthalpy changes in the laboratory:</a:t>
            </a:r>
            <a:r>
              <a:rPr lang="hy-AM" dirty="0" smtClean="0"/>
              <a:t/>
            </a:r>
            <a:br>
              <a:rPr lang="hy-AM" dirty="0" smtClean="0"/>
            </a:br>
            <a:r>
              <a:rPr lang="hy-AM" dirty="0" smtClean="0"/>
              <a:t>a.  </a:t>
            </a:r>
            <a:r>
              <a:rPr lang="en-US" dirty="0" smtClean="0"/>
              <a:t>A</a:t>
            </a:r>
            <a:r>
              <a:rPr lang="hy-AM" dirty="0" smtClean="0"/>
              <a:t>n insulated container </a:t>
            </a:r>
            <a:r>
              <a:rPr lang="en-US" dirty="0" smtClean="0"/>
              <a:t>is used </a:t>
            </a:r>
            <a:r>
              <a:rPr lang="hy-AM" dirty="0" smtClean="0"/>
              <a:t>to </a:t>
            </a:r>
            <a:r>
              <a:rPr lang="hy-AM" dirty="0" smtClean="0"/>
              <a:t>serve as a </a:t>
            </a:r>
            <a:r>
              <a:rPr lang="hy-AM" dirty="0" smtClean="0"/>
              <a:t>calorimeter</a:t>
            </a:r>
            <a:r>
              <a:rPr lang="en-US" dirty="0" smtClean="0"/>
              <a:t> (example Styrofoam cup)</a:t>
            </a:r>
            <a:r>
              <a:rPr lang="hy-AM" dirty="0" smtClean="0"/>
              <a:t/>
            </a:r>
            <a:br>
              <a:rPr lang="hy-AM" dirty="0" smtClean="0"/>
            </a:br>
            <a:r>
              <a:rPr lang="en-US" dirty="0" smtClean="0"/>
              <a:t/>
            </a:r>
            <a:br>
              <a:rPr lang="en-US" dirty="0" smtClean="0"/>
            </a:br>
            <a:r>
              <a:rPr lang="hy-AM" dirty="0" smtClean="0"/>
              <a:t>b</a:t>
            </a:r>
            <a:r>
              <a:rPr lang="hy-AM" dirty="0" smtClean="0"/>
              <a:t>.  </a:t>
            </a:r>
            <a:r>
              <a:rPr lang="en-US" dirty="0" smtClean="0"/>
              <a:t>A</a:t>
            </a:r>
            <a:r>
              <a:rPr lang="hy-AM" dirty="0" smtClean="0"/>
              <a:t> thermometer</a:t>
            </a:r>
            <a:br>
              <a:rPr lang="hy-AM" dirty="0" smtClean="0"/>
            </a:br>
            <a:r>
              <a:rPr lang="en-US" dirty="0" smtClean="0"/>
              <a:t/>
            </a:r>
            <a:br>
              <a:rPr lang="en-US" dirty="0" smtClean="0"/>
            </a:br>
            <a:r>
              <a:rPr lang="hy-AM" dirty="0" smtClean="0"/>
              <a:t>c</a:t>
            </a:r>
            <a:r>
              <a:rPr lang="hy-AM" dirty="0" smtClean="0"/>
              <a:t>.  </a:t>
            </a:r>
            <a:r>
              <a:rPr lang="en-US" dirty="0" smtClean="0"/>
              <a:t>A</a:t>
            </a:r>
            <a:r>
              <a:rPr lang="hy-AM" dirty="0" smtClean="0"/>
              <a:t> balance and</a:t>
            </a:r>
            <a:br>
              <a:rPr lang="hy-AM" dirty="0" smtClean="0"/>
            </a:br>
            <a:r>
              <a:rPr lang="en-US" dirty="0" smtClean="0"/>
              <a:t/>
            </a:r>
            <a:br>
              <a:rPr lang="en-US" dirty="0" smtClean="0"/>
            </a:br>
            <a:r>
              <a:rPr lang="hy-AM" dirty="0" smtClean="0"/>
              <a:t>d</a:t>
            </a:r>
            <a:r>
              <a:rPr lang="hy-AM" dirty="0" smtClean="0"/>
              <a:t>.  </a:t>
            </a:r>
            <a:r>
              <a:rPr lang="en-US" dirty="0" smtClean="0"/>
              <a:t>A</a:t>
            </a:r>
            <a:r>
              <a:rPr lang="hy-AM" dirty="0" smtClean="0"/>
              <a:t> volumetric apparatus such as a _____________ or a burette or ______________</a:t>
            </a:r>
            <a:br>
              <a:rPr lang="hy-AM" dirty="0" smtClean="0"/>
            </a:br>
            <a:r>
              <a:rPr lang="hy-AM" dirty="0" smtClean="0"/>
              <a:t>are needed</a:t>
            </a:r>
            <a:r>
              <a:rPr lang="hy-AM" dirty="0" smtClean="0"/>
              <a:t>.</a:t>
            </a:r>
            <a:endParaRPr lang="hy-AM"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dirty="0" smtClean="0"/>
              <a:t>When </a:t>
            </a:r>
            <a:r>
              <a:rPr lang="hy-AM" b="1" dirty="0" smtClean="0"/>
              <a:t>performing an enthalpy experiment:</a:t>
            </a:r>
            <a:r>
              <a:rPr lang="hy-AM" dirty="0" smtClean="0"/>
              <a:t/>
            </a:r>
            <a:br>
              <a:rPr lang="hy-AM" dirty="0" smtClean="0"/>
            </a:br>
            <a:r>
              <a:rPr lang="hy-AM" dirty="0" smtClean="0"/>
              <a:t>a.  </a:t>
            </a:r>
            <a:r>
              <a:rPr lang="en-US" dirty="0" smtClean="0"/>
              <a:t>A</a:t>
            </a:r>
            <a:r>
              <a:rPr lang="hy-AM" dirty="0" smtClean="0"/>
              <a:t> known mass or volume of a reactant is allowed to reach a steady temperature of the surroundings which is recorded.</a:t>
            </a:r>
            <a:br>
              <a:rPr lang="hy-AM" dirty="0" smtClean="0"/>
            </a:br>
            <a:r>
              <a:rPr lang="en-US" dirty="0" smtClean="0"/>
              <a:t/>
            </a:r>
            <a:br>
              <a:rPr lang="en-US" dirty="0" smtClean="0"/>
            </a:br>
            <a:r>
              <a:rPr lang="hy-AM" dirty="0" smtClean="0"/>
              <a:t>b</a:t>
            </a:r>
            <a:r>
              <a:rPr lang="hy-AM" dirty="0" smtClean="0"/>
              <a:t>.  The reactants are then thoroughly mixed and until the highest or lowest temperature is reached and then recorded.</a:t>
            </a:r>
            <a:br>
              <a:rPr lang="hy-AM" dirty="0" smtClean="0"/>
            </a:br>
            <a:r>
              <a:rPr lang="en-US" dirty="0" smtClean="0"/>
              <a:t/>
            </a:r>
            <a:br>
              <a:rPr lang="en-US" dirty="0" smtClean="0"/>
            </a:br>
            <a:r>
              <a:rPr lang="hy-AM" dirty="0" smtClean="0"/>
              <a:t>c</a:t>
            </a:r>
            <a:r>
              <a:rPr lang="hy-AM" dirty="0" smtClean="0"/>
              <a:t>.  The temperature change, </a:t>
            </a:r>
            <a:r>
              <a:rPr lang="el-GR" dirty="0" smtClean="0"/>
              <a:t>Δ</a:t>
            </a:r>
            <a:r>
              <a:rPr lang="hy-AM" dirty="0" smtClean="0"/>
              <a:t>θ, is then determined</a:t>
            </a:r>
            <a:br>
              <a:rPr lang="hy-AM" dirty="0" smtClean="0"/>
            </a:br>
            <a:r>
              <a:rPr lang="en-US" dirty="0" smtClean="0"/>
              <a:t/>
            </a:r>
            <a:br>
              <a:rPr lang="en-US" dirty="0" smtClean="0"/>
            </a:br>
            <a:r>
              <a:rPr lang="hy-AM" dirty="0" smtClean="0"/>
              <a:t>d</a:t>
            </a:r>
            <a:r>
              <a:rPr lang="hy-AM" dirty="0" smtClean="0"/>
              <a:t>.  The enthalpy change for the reaction is then calculated.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dirty="0" smtClean="0">
                <a:solidFill>
                  <a:schemeClr val="tx2">
                    <a:lumMod val="50000"/>
                  </a:schemeClr>
                </a:solidFill>
              </a:rPr>
              <a:t>For a given mass, kg, of reacting substances the heat released or absorbed can be calculated from the relationship::</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heat evolved or absorbed = mass (kg)  x  specific heat capacity (c)  x  temperature </a:t>
            </a:r>
            <a:r>
              <a:rPr lang="el-GR" dirty="0" smtClean="0">
                <a:solidFill>
                  <a:schemeClr val="tx2">
                    <a:lumMod val="50000"/>
                  </a:schemeClr>
                </a:solidFill>
              </a:rPr>
              <a:t>Δθ</a:t>
            </a:r>
            <a:r>
              <a:rPr lang="hy-AM" dirty="0">
                <a:solidFill>
                  <a:schemeClr val="tx2">
                    <a:lumMod val="50000"/>
                  </a:schemeClr>
                </a:solidFill>
              </a:rPr>
              <a:t/>
            </a:r>
            <a:br>
              <a:rPr lang="hy-AM" dirty="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or simply remembered as::</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heat evolved or absorbed = mc</a:t>
            </a:r>
            <a:r>
              <a:rPr lang="el-GR" b="1" dirty="0" smtClean="0">
                <a:solidFill>
                  <a:schemeClr val="tx2">
                    <a:lumMod val="50000"/>
                  </a:schemeClr>
                </a:solidFill>
              </a:rPr>
              <a:t>Δ</a:t>
            </a:r>
            <a:r>
              <a:rPr lang="hy-AM" b="1" dirty="0" smtClean="0">
                <a:solidFill>
                  <a:schemeClr val="tx2">
                    <a:lumMod val="50000"/>
                  </a:schemeClr>
                </a:solidFill>
              </a:rPr>
              <a:t>T </a:t>
            </a:r>
            <a:br>
              <a:rPr lang="hy-AM" b="1" dirty="0" smtClean="0">
                <a:solidFill>
                  <a:schemeClr val="tx2">
                    <a:lumMod val="50000"/>
                  </a:schemeClr>
                </a:solidFill>
              </a:rPr>
            </a:br>
            <a:r>
              <a:rPr lang="hy-AM" b="1" dirty="0" smtClean="0">
                <a:solidFill>
                  <a:schemeClr val="tx2">
                    <a:lumMod val="50000"/>
                  </a:schemeClr>
                </a:solidFill>
              </a:rPr>
              <a:t/>
            </a:r>
            <a:br>
              <a:rPr lang="hy-AM" b="1" dirty="0" smtClean="0">
                <a:solidFill>
                  <a:schemeClr val="tx2">
                    <a:lumMod val="50000"/>
                  </a:schemeClr>
                </a:solidFill>
              </a:rPr>
            </a:br>
            <a:r>
              <a:rPr lang="hy-AM" b="1" dirty="0" smtClean="0">
                <a:solidFill>
                  <a:schemeClr val="tx2">
                    <a:lumMod val="50000"/>
                  </a:schemeClr>
                </a:solidFill>
              </a:rPr>
              <a:t>referred to as M-CAT!</a:t>
            </a:r>
            <a:br>
              <a:rPr lang="hy-AM" b="1" dirty="0" smtClean="0">
                <a:solidFill>
                  <a:schemeClr val="tx2">
                    <a:lumMod val="50000"/>
                  </a:schemeClr>
                </a:solidFill>
              </a:rPr>
            </a:br>
            <a:r>
              <a:rPr lang="hy-AM" sz="1800" b="1" dirty="0" smtClean="0">
                <a:solidFill>
                  <a:schemeClr val="tx2">
                    <a:lumMod val="50000"/>
                  </a:schemeClr>
                </a:solidFill>
              </a:rPr>
              <a:t/>
            </a:r>
            <a:br>
              <a:rPr lang="hy-AM" sz="1800" b="1" dirty="0" smtClean="0">
                <a:solidFill>
                  <a:schemeClr val="tx2">
                    <a:lumMod val="50000"/>
                  </a:schemeClr>
                </a:solidFill>
              </a:rPr>
            </a:br>
            <a:endParaRPr lang="hy-AM" sz="1400" dirty="0" smtClean="0">
              <a:solidFill>
                <a:schemeClr val="tx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b="1" dirty="0" smtClean="0">
                <a:solidFill>
                  <a:schemeClr val="tx2">
                    <a:lumMod val="50000"/>
                  </a:schemeClr>
                </a:solidFill>
              </a:rPr>
              <a:t>For aqueous solutions, it may be assumed that 1 cm</a:t>
            </a:r>
            <a:r>
              <a:rPr lang="hy-AM" sz="2800" b="1" baseline="30000" dirty="0" smtClean="0">
                <a:solidFill>
                  <a:schemeClr val="tx2">
                    <a:lumMod val="50000"/>
                  </a:schemeClr>
                </a:solidFill>
              </a:rPr>
              <a:t>3</a:t>
            </a:r>
            <a:r>
              <a:rPr lang="hy-AM" sz="2800" b="1" dirty="0" smtClean="0">
                <a:solidFill>
                  <a:schemeClr val="tx2">
                    <a:lumMod val="50000"/>
                  </a:schemeClr>
                </a:solidFill>
              </a:rPr>
              <a:t> has a mass of 1 g.  What then is the mass of a 500 cm</a:t>
            </a:r>
            <a:r>
              <a:rPr lang="hy-AM" sz="2800" b="1" baseline="30000" dirty="0" smtClean="0">
                <a:solidFill>
                  <a:schemeClr val="tx2">
                    <a:lumMod val="50000"/>
                  </a:schemeClr>
                </a:solidFill>
              </a:rPr>
              <a:t>3</a:t>
            </a:r>
            <a:r>
              <a:rPr lang="hy-AM" sz="2800" b="1" dirty="0" smtClean="0">
                <a:solidFill>
                  <a:schemeClr val="tx2">
                    <a:lumMod val="50000"/>
                  </a:schemeClr>
                </a:solidFill>
              </a:rPr>
              <a:t> of solution in kg?  _____________________</a:t>
            </a:r>
            <a:br>
              <a:rPr lang="hy-AM" sz="2800" b="1" dirty="0" smtClean="0">
                <a:solidFill>
                  <a:schemeClr val="tx2">
                    <a:lumMod val="50000"/>
                  </a:schemeClr>
                </a:solidFill>
              </a:rPr>
            </a:br>
            <a:r>
              <a:rPr lang="hy-AM" sz="2800" b="1" dirty="0" smtClean="0">
                <a:solidFill>
                  <a:schemeClr val="tx2">
                    <a:lumMod val="50000"/>
                  </a:schemeClr>
                </a:solidFill>
              </a:rPr>
              <a:t/>
            </a:r>
            <a:br>
              <a:rPr lang="hy-AM" sz="2800" b="1" dirty="0" smtClean="0">
                <a:solidFill>
                  <a:schemeClr val="tx2">
                    <a:lumMod val="50000"/>
                  </a:schemeClr>
                </a:solidFill>
              </a:rPr>
            </a:br>
            <a:r>
              <a:rPr lang="hy-AM" sz="2800" b="1" dirty="0" smtClean="0">
                <a:solidFill>
                  <a:schemeClr val="tx2">
                    <a:lumMod val="50000"/>
                  </a:schemeClr>
                </a:solidFill>
              </a:rPr>
              <a:t>And that for dilute solutions the specific heat capacity = 4200 J K</a:t>
            </a:r>
            <a:r>
              <a:rPr lang="hy-AM" sz="2800" b="1" baseline="30000" dirty="0" smtClean="0">
                <a:solidFill>
                  <a:schemeClr val="tx2">
                    <a:lumMod val="50000"/>
                  </a:schemeClr>
                </a:solidFill>
              </a:rPr>
              <a:t>-1</a:t>
            </a:r>
            <a:r>
              <a:rPr lang="hy-AM" sz="2800" b="1" dirty="0" smtClean="0">
                <a:solidFill>
                  <a:schemeClr val="tx2">
                    <a:lumMod val="50000"/>
                  </a:schemeClr>
                </a:solidFill>
              </a:rPr>
              <a:t>kg</a:t>
            </a:r>
            <a:r>
              <a:rPr lang="hy-AM" sz="2800" b="1" baseline="30000" dirty="0" smtClean="0">
                <a:solidFill>
                  <a:schemeClr val="tx2">
                    <a:lumMod val="50000"/>
                  </a:schemeClr>
                </a:solidFill>
              </a:rPr>
              <a:t>-1</a:t>
            </a:r>
            <a:r>
              <a:rPr lang="hy-AM" sz="2800" b="1" dirty="0" smtClean="0">
                <a:solidFill>
                  <a:schemeClr val="tx2">
                    <a:lumMod val="50000"/>
                  </a:schemeClr>
                </a:solidFill>
              </a:rPr>
              <a:t>.  Therefore a dilute aqueous solution has the same specific heat capacity of water.   So, what do you think the specific heat capacity of water is?  _______________ </a:t>
            </a:r>
            <a:br>
              <a:rPr lang="hy-AM" sz="2800" b="1" dirty="0" smtClean="0">
                <a:solidFill>
                  <a:schemeClr val="tx2">
                    <a:lumMod val="50000"/>
                  </a:schemeClr>
                </a:solidFill>
              </a:rPr>
            </a:br>
            <a:r>
              <a:rPr lang="hy-AM" sz="2800" b="1" dirty="0" smtClean="0">
                <a:solidFill>
                  <a:schemeClr val="tx2">
                    <a:lumMod val="50000"/>
                  </a:schemeClr>
                </a:solidFill>
              </a:rPr>
              <a:t/>
            </a:r>
            <a:br>
              <a:rPr lang="hy-AM" sz="2800" b="1" dirty="0" smtClean="0">
                <a:solidFill>
                  <a:schemeClr val="tx2">
                    <a:lumMod val="50000"/>
                  </a:schemeClr>
                </a:solidFill>
              </a:rPr>
            </a:br>
            <a:r>
              <a:rPr lang="hy-AM" sz="2800" b="1" dirty="0" smtClean="0">
                <a:solidFill>
                  <a:schemeClr val="tx2">
                    <a:lumMod val="50000"/>
                  </a:schemeClr>
                </a:solidFill>
              </a:rPr>
              <a:t>The specific heat capacity is defined as the quantity of heat in joules required to raise the temperature of unit mass of unit volume by 1 </a:t>
            </a:r>
            <a:r>
              <a:rPr lang="hy-AM" sz="2800" b="1" baseline="30000" dirty="0" smtClean="0">
                <a:solidFill>
                  <a:schemeClr val="tx2">
                    <a:lumMod val="50000"/>
                  </a:schemeClr>
                </a:solidFill>
              </a:rPr>
              <a:t>o</a:t>
            </a:r>
            <a:r>
              <a:rPr lang="hy-AM" sz="2800" b="1" dirty="0" smtClean="0">
                <a:solidFill>
                  <a:schemeClr val="tx2">
                    <a:lumMod val="50000"/>
                  </a:schemeClr>
                </a:solidFill>
              </a:rPr>
              <a:t>C or 1 K.</a:t>
            </a:r>
            <a:r>
              <a:rPr lang="hy-AM" sz="2800" dirty="0" smtClean="0">
                <a:solidFill>
                  <a:schemeClr val="tx2">
                    <a:lumMod val="50000"/>
                  </a:schemeClr>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el-GR" sz="2000" b="1" dirty="0" smtClean="0">
                <a:solidFill>
                  <a:schemeClr val="tx2">
                    <a:lumMod val="50000"/>
                  </a:schemeClr>
                </a:solidFill>
              </a:rPr>
              <a:t>Δ</a:t>
            </a:r>
            <a:r>
              <a:rPr lang="hy-AM" sz="2000" b="1" dirty="0" smtClean="0">
                <a:solidFill>
                  <a:schemeClr val="tx2">
                    <a:lumMod val="50000"/>
                  </a:schemeClr>
                </a:solidFill>
              </a:rPr>
              <a:t>H </a:t>
            </a:r>
            <a:r>
              <a:rPr lang="hy-AM" sz="2000" dirty="0" smtClean="0">
                <a:solidFill>
                  <a:schemeClr val="tx2">
                    <a:lumMod val="50000"/>
                  </a:schemeClr>
                </a:solidFill>
              </a:rPr>
              <a:t>is measured in Joules which is denoted as </a:t>
            </a:r>
            <a:r>
              <a:rPr lang="hy-AM" sz="2000" b="1" dirty="0" smtClean="0">
                <a:solidFill>
                  <a:schemeClr val="tx2">
                    <a:lumMod val="50000"/>
                  </a:schemeClr>
                </a:solidFill>
              </a:rPr>
              <a:t>J</a:t>
            </a:r>
            <a:endParaRPr lang="hy-AM" sz="2000" b="1" dirty="0">
              <a:solidFill>
                <a:schemeClr val="tx2">
                  <a:lumMod val="50000"/>
                </a:schemeClr>
              </a:solidFill>
            </a:endParaRPr>
          </a:p>
          <a:p>
            <a:endParaRPr lang="hy-AM" sz="2000" dirty="0" smtClean="0">
              <a:solidFill>
                <a:schemeClr val="tx2">
                  <a:lumMod val="50000"/>
                </a:schemeClr>
              </a:solidFill>
            </a:endParaRPr>
          </a:p>
          <a:p>
            <a:r>
              <a:rPr lang="hy-AM" sz="2000" dirty="0" smtClean="0">
                <a:solidFill>
                  <a:schemeClr val="tx2">
                    <a:lumMod val="50000"/>
                  </a:schemeClr>
                </a:solidFill>
              </a:rPr>
              <a:t>Let’s recap:</a:t>
            </a:r>
            <a:br>
              <a:rPr lang="hy-AM" sz="2000" dirty="0" smtClean="0">
                <a:solidFill>
                  <a:schemeClr val="tx2">
                    <a:lumMod val="50000"/>
                  </a:schemeClr>
                </a:solidFill>
              </a:rPr>
            </a:br>
            <a:r>
              <a:rPr lang="hy-AM" sz="2000" dirty="0" smtClean="0">
                <a:solidFill>
                  <a:schemeClr val="tx2">
                    <a:lumMod val="50000"/>
                  </a:schemeClr>
                </a:solidFill>
              </a:rPr>
              <a:t>When calculating for </a:t>
            </a:r>
            <a:r>
              <a:rPr lang="el-GR" sz="2000" b="1" dirty="0" smtClean="0">
                <a:solidFill>
                  <a:schemeClr val="tx2">
                    <a:lumMod val="50000"/>
                  </a:schemeClr>
                </a:solidFill>
              </a:rPr>
              <a:t>Δ</a:t>
            </a:r>
            <a:r>
              <a:rPr lang="hy-AM" sz="2000" b="1" i="1" dirty="0" smtClean="0">
                <a:solidFill>
                  <a:schemeClr val="tx2">
                    <a:lumMod val="50000"/>
                  </a:schemeClr>
                </a:solidFill>
              </a:rPr>
              <a:t>H </a:t>
            </a:r>
            <a:r>
              <a:rPr lang="hy-AM" sz="2000" dirty="0" smtClean="0">
                <a:solidFill>
                  <a:schemeClr val="tx2">
                    <a:lumMod val="50000"/>
                  </a:schemeClr>
                </a:solidFill>
              </a:rPr>
              <a:t>be</a:t>
            </a:r>
            <a:r>
              <a:rPr lang="en-US" sz="2000" dirty="0" err="1" smtClean="0">
                <a:solidFill>
                  <a:schemeClr val="tx2">
                    <a:lumMod val="50000"/>
                  </a:schemeClr>
                </a:solidFill>
              </a:rPr>
              <a:t>ar</a:t>
            </a:r>
            <a:r>
              <a:rPr lang="hy-AM" sz="2000" dirty="0" smtClean="0">
                <a:solidFill>
                  <a:schemeClr val="tx2">
                    <a:lumMod val="50000"/>
                  </a:schemeClr>
                </a:solidFill>
              </a:rPr>
              <a:t> in mind that::</a:t>
            </a:r>
            <a:r>
              <a:rPr lang="hy-AM" sz="2000" b="1" i="1" dirty="0" smtClean="0">
                <a:solidFill>
                  <a:schemeClr val="tx2">
                    <a:lumMod val="50000"/>
                  </a:schemeClr>
                </a:solidFill>
              </a:rPr>
              <a:t/>
            </a:r>
            <a:br>
              <a:rPr lang="hy-AM" sz="2000" b="1" i="1" dirty="0" smtClean="0">
                <a:solidFill>
                  <a:schemeClr val="tx2">
                    <a:lumMod val="50000"/>
                  </a:schemeClr>
                </a:solidFill>
              </a:rPr>
            </a:br>
            <a:r>
              <a:rPr lang="hy-AM" sz="2000" b="1" dirty="0" smtClean="0">
                <a:solidFill>
                  <a:schemeClr val="tx2">
                    <a:lumMod val="50000"/>
                  </a:schemeClr>
                </a:solidFill>
              </a:rPr>
              <a:t>a.  </a:t>
            </a:r>
            <a:r>
              <a:rPr lang="en-US" sz="2000" dirty="0" smtClean="0">
                <a:solidFill>
                  <a:schemeClr val="tx2">
                    <a:lumMod val="50000"/>
                  </a:schemeClr>
                </a:solidFill>
              </a:rPr>
              <a:t>T</a:t>
            </a:r>
            <a:r>
              <a:rPr lang="hy-AM" sz="2000" dirty="0" smtClean="0">
                <a:solidFill>
                  <a:schemeClr val="tx2">
                    <a:lumMod val="50000"/>
                  </a:schemeClr>
                </a:solidFill>
              </a:rPr>
              <a:t>he volume in</a:t>
            </a:r>
            <a:r>
              <a:rPr lang="hy-AM" sz="2000" b="1" dirty="0" smtClean="0">
                <a:solidFill>
                  <a:schemeClr val="tx2">
                    <a:lumMod val="50000"/>
                  </a:schemeClr>
                </a:solidFill>
              </a:rPr>
              <a:t> cm</a:t>
            </a:r>
            <a:r>
              <a:rPr lang="hy-AM" sz="2000" b="1" baseline="30000" dirty="0" smtClean="0">
                <a:solidFill>
                  <a:schemeClr val="tx2">
                    <a:lumMod val="50000"/>
                  </a:schemeClr>
                </a:solidFill>
              </a:rPr>
              <a:t>3</a:t>
            </a:r>
            <a:r>
              <a:rPr lang="hy-AM" sz="2000" b="1" dirty="0" smtClean="0">
                <a:solidFill>
                  <a:schemeClr val="tx2">
                    <a:lumMod val="50000"/>
                  </a:schemeClr>
                </a:solidFill>
              </a:rPr>
              <a:t> = grams </a:t>
            </a:r>
            <a:r>
              <a:rPr lang="hy-AM" sz="2000" dirty="0" smtClean="0">
                <a:solidFill>
                  <a:schemeClr val="tx2">
                    <a:lumMod val="50000"/>
                  </a:schemeClr>
                </a:solidFill>
              </a:rPr>
              <a:t>which you will have to convert to</a:t>
            </a:r>
            <a:r>
              <a:rPr lang="hy-AM" sz="2000" b="1" dirty="0" smtClean="0">
                <a:solidFill>
                  <a:schemeClr val="tx2">
                    <a:lumMod val="50000"/>
                  </a:schemeClr>
                </a:solidFill>
              </a:rPr>
              <a:t> kg  ex. if 100cm</a:t>
            </a:r>
            <a:r>
              <a:rPr lang="hy-AM" sz="2000" b="1" baseline="30000" dirty="0" smtClean="0">
                <a:solidFill>
                  <a:schemeClr val="tx2">
                    <a:lumMod val="50000"/>
                  </a:schemeClr>
                </a:solidFill>
              </a:rPr>
              <a:t>3</a:t>
            </a:r>
            <a:r>
              <a:rPr lang="hy-AM" sz="2000" b="1" dirty="0" smtClean="0">
                <a:solidFill>
                  <a:schemeClr val="tx2">
                    <a:lumMod val="50000"/>
                  </a:schemeClr>
                </a:solidFill>
              </a:rPr>
              <a:t> = 100 g = (100g/1000g)(1kg) = 0.1 kg</a:t>
            </a:r>
            <a:br>
              <a:rPr lang="hy-AM" sz="2000" b="1" dirty="0" smtClean="0">
                <a:solidFill>
                  <a:schemeClr val="tx2">
                    <a:lumMod val="50000"/>
                  </a:schemeClr>
                </a:solidFill>
              </a:rPr>
            </a:br>
            <a:r>
              <a:rPr lang="hy-AM" sz="2000" b="1" dirty="0" smtClean="0">
                <a:solidFill>
                  <a:schemeClr val="tx2">
                    <a:lumMod val="50000"/>
                  </a:schemeClr>
                </a:solidFill>
              </a:rPr>
              <a:t>b.  </a:t>
            </a:r>
            <a:r>
              <a:rPr lang="hy-AM" sz="2000" dirty="0" smtClean="0">
                <a:solidFill>
                  <a:schemeClr val="tx2">
                    <a:lumMod val="50000"/>
                  </a:schemeClr>
                </a:solidFill>
              </a:rPr>
              <a:t>If you are given two sets of volumes you will have to add those two to get the total amount of volume used</a:t>
            </a:r>
            <a:br>
              <a:rPr lang="hy-AM" sz="2000" dirty="0" smtClean="0">
                <a:solidFill>
                  <a:schemeClr val="tx2">
                    <a:lumMod val="50000"/>
                  </a:schemeClr>
                </a:solidFill>
              </a:rPr>
            </a:br>
            <a:r>
              <a:rPr lang="hy-AM" sz="2000" b="1" dirty="0" smtClean="0">
                <a:solidFill>
                  <a:schemeClr val="tx2">
                    <a:lumMod val="50000"/>
                  </a:schemeClr>
                </a:solidFill>
              </a:rPr>
              <a:t>c.  </a:t>
            </a:r>
            <a:r>
              <a:rPr lang="en-US" sz="2000" dirty="0" smtClean="0">
                <a:solidFill>
                  <a:schemeClr val="tx2">
                    <a:lumMod val="50000"/>
                  </a:schemeClr>
                </a:solidFill>
              </a:rPr>
              <a:t>N</a:t>
            </a:r>
            <a:r>
              <a:rPr lang="hy-AM" sz="2000" dirty="0" smtClean="0">
                <a:solidFill>
                  <a:schemeClr val="tx2">
                    <a:lumMod val="50000"/>
                  </a:schemeClr>
                </a:solidFill>
              </a:rPr>
              <a:t>ote that</a:t>
            </a:r>
            <a:r>
              <a:rPr lang="hy-AM" sz="2000" b="1" dirty="0" smtClean="0">
                <a:solidFill>
                  <a:schemeClr val="tx2">
                    <a:lumMod val="50000"/>
                  </a:schemeClr>
                </a:solidFill>
              </a:rPr>
              <a:t> </a:t>
            </a:r>
            <a:r>
              <a:rPr lang="el-GR" sz="2000" b="1" dirty="0" smtClean="0">
                <a:solidFill>
                  <a:schemeClr val="tx2">
                    <a:lumMod val="50000"/>
                  </a:schemeClr>
                </a:solidFill>
              </a:rPr>
              <a:t>Δ</a:t>
            </a:r>
            <a:r>
              <a:rPr lang="hy-AM" sz="2000" b="1" i="1" dirty="0" smtClean="0">
                <a:solidFill>
                  <a:schemeClr val="tx2">
                    <a:lumMod val="50000"/>
                  </a:schemeClr>
                </a:solidFill>
              </a:rPr>
              <a:t>H </a:t>
            </a:r>
            <a:r>
              <a:rPr lang="hy-AM" sz="2000" dirty="0" smtClean="0">
                <a:solidFill>
                  <a:schemeClr val="tx2">
                    <a:lumMod val="50000"/>
                  </a:schemeClr>
                </a:solidFill>
              </a:rPr>
              <a:t>is calculated out of</a:t>
            </a:r>
            <a:r>
              <a:rPr lang="hy-AM" sz="2000" b="1" dirty="0" smtClean="0">
                <a:solidFill>
                  <a:schemeClr val="tx2">
                    <a:lumMod val="50000"/>
                  </a:schemeClr>
                </a:solidFill>
              </a:rPr>
              <a:t> 1 mol.  </a:t>
            </a:r>
            <a:r>
              <a:rPr lang="en-US" sz="2000" dirty="0" smtClean="0">
                <a:solidFill>
                  <a:schemeClr val="tx2">
                    <a:lumMod val="50000"/>
                  </a:schemeClr>
                </a:solidFill>
              </a:rPr>
              <a:t>S</a:t>
            </a:r>
            <a:r>
              <a:rPr lang="hy-AM" sz="2000" dirty="0" smtClean="0">
                <a:solidFill>
                  <a:schemeClr val="tx2">
                    <a:lumMod val="50000"/>
                  </a:schemeClr>
                </a:solidFill>
              </a:rPr>
              <a:t>o, if you are given the volume and concentration of the reactants involved then you must calculate the __________ and then equate them.</a:t>
            </a:r>
            <a:r>
              <a:rPr lang="hy-AM" sz="2000" b="1" dirty="0" smtClean="0">
                <a:solidFill>
                  <a:schemeClr val="tx2">
                    <a:lumMod val="50000"/>
                  </a:schemeClr>
                </a:solidFill>
              </a:rPr>
              <a:t>  </a:t>
            </a:r>
            <a:br>
              <a:rPr lang="hy-AM" sz="2000" b="1" dirty="0" smtClean="0">
                <a:solidFill>
                  <a:schemeClr val="tx2">
                    <a:lumMod val="50000"/>
                  </a:schemeClr>
                </a:solidFill>
              </a:rPr>
            </a:br>
            <a:r>
              <a:rPr lang="hy-AM" sz="2000" b="1" dirty="0" smtClean="0">
                <a:solidFill>
                  <a:schemeClr val="tx2">
                    <a:lumMod val="50000"/>
                  </a:schemeClr>
                </a:solidFill>
              </a:rPr>
              <a:t>For example, if you had 100 cm</a:t>
            </a:r>
            <a:r>
              <a:rPr lang="hy-AM" sz="2000" b="1" baseline="30000" dirty="0" smtClean="0">
                <a:solidFill>
                  <a:schemeClr val="tx2">
                    <a:lumMod val="50000"/>
                  </a:schemeClr>
                </a:solidFill>
              </a:rPr>
              <a:t>3</a:t>
            </a:r>
            <a:r>
              <a:rPr lang="hy-AM" sz="2000" b="1" dirty="0" smtClean="0">
                <a:solidFill>
                  <a:schemeClr val="tx2">
                    <a:lumMod val="50000"/>
                  </a:schemeClr>
                </a:solidFill>
              </a:rPr>
              <a:t> of 0.20 mol/dm</a:t>
            </a:r>
            <a:r>
              <a:rPr lang="hy-AM" sz="2000" b="1" baseline="30000" dirty="0" smtClean="0">
                <a:solidFill>
                  <a:schemeClr val="tx2">
                    <a:lumMod val="50000"/>
                  </a:schemeClr>
                </a:solidFill>
              </a:rPr>
              <a:t>3</a:t>
            </a:r>
            <a:r>
              <a:rPr lang="hy-AM" sz="2000" b="1" dirty="0" smtClean="0">
                <a:solidFill>
                  <a:schemeClr val="tx2">
                    <a:lumMod val="50000"/>
                  </a:schemeClr>
                </a:solidFill>
              </a:rPr>
              <a:t> of copper(II) sulphate solution it contains ________mols.  And if its </a:t>
            </a:r>
            <a:r>
              <a:rPr lang="el-GR" sz="2000" b="1" dirty="0" smtClean="0">
                <a:solidFill>
                  <a:schemeClr val="tx2">
                    <a:lumMod val="50000"/>
                  </a:schemeClr>
                </a:solidFill>
              </a:rPr>
              <a:t>Δ</a:t>
            </a:r>
            <a:r>
              <a:rPr lang="hy-AM" sz="2000" b="1" i="1" dirty="0" smtClean="0">
                <a:solidFill>
                  <a:schemeClr val="tx2">
                    <a:lumMod val="50000"/>
                  </a:schemeClr>
                </a:solidFill>
              </a:rPr>
              <a:t>H </a:t>
            </a:r>
            <a:r>
              <a:rPr lang="hy-AM" sz="2000" b="1" dirty="0" smtClean="0">
                <a:solidFill>
                  <a:schemeClr val="tx2">
                    <a:lumMod val="50000"/>
                  </a:schemeClr>
                </a:solidFill>
              </a:rPr>
              <a:t>= - 0.1(kg) x 4200 (J/K kg) x 10 K =  - 4200 J   then::</a:t>
            </a:r>
            <a:r>
              <a:rPr lang="hy-AM" sz="2000" b="1" i="1" dirty="0" smtClean="0">
                <a:solidFill>
                  <a:schemeClr val="tx2">
                    <a:lumMod val="50000"/>
                  </a:schemeClr>
                </a:solidFill>
              </a:rPr>
              <a:t/>
            </a:r>
            <a:br>
              <a:rPr lang="hy-AM" sz="2000" b="1" i="1" dirty="0" smtClean="0">
                <a:solidFill>
                  <a:schemeClr val="tx2">
                    <a:lumMod val="50000"/>
                  </a:schemeClr>
                </a:solidFill>
              </a:rPr>
            </a:br>
            <a:r>
              <a:rPr lang="hy-AM" sz="2000" b="1" i="1" dirty="0" smtClean="0">
                <a:solidFill>
                  <a:schemeClr val="tx2">
                    <a:lumMod val="50000"/>
                  </a:schemeClr>
                </a:solidFill>
              </a:rPr>
              <a:t/>
            </a:r>
            <a:br>
              <a:rPr lang="hy-AM" sz="2000" b="1" i="1" dirty="0" smtClean="0">
                <a:solidFill>
                  <a:schemeClr val="tx2">
                    <a:lumMod val="50000"/>
                  </a:schemeClr>
                </a:solidFill>
              </a:rPr>
            </a:br>
            <a:r>
              <a:rPr lang="hy-AM" sz="2000" b="1" dirty="0" smtClean="0">
                <a:solidFill>
                  <a:schemeClr val="tx2">
                    <a:lumMod val="50000"/>
                  </a:schemeClr>
                </a:solidFill>
              </a:rPr>
              <a:t>if the mols you calculated ________ gives </a:t>
            </a:r>
            <a:r>
              <a:rPr lang="hy-AM" sz="2000" b="1" dirty="0" smtClean="0">
                <a:solidFill>
                  <a:schemeClr val="tx2">
                    <a:lumMod val="50000"/>
                  </a:schemeClr>
                </a:solidFill>
                <a:sym typeface="Wingdings" pitchFamily="2" charset="2"/>
              </a:rPr>
              <a:t>  - 4200 J</a:t>
            </a:r>
            <a:br>
              <a:rPr lang="hy-AM" sz="2000" b="1" dirty="0" smtClean="0">
                <a:solidFill>
                  <a:schemeClr val="tx2">
                    <a:lumMod val="50000"/>
                  </a:schemeClr>
                </a:solidFill>
                <a:sym typeface="Wingdings" pitchFamily="2" charset="2"/>
              </a:rPr>
            </a:br>
            <a:r>
              <a:rPr lang="hy-AM" sz="2000" b="1" dirty="0" smtClean="0">
                <a:solidFill>
                  <a:schemeClr val="tx2">
                    <a:lumMod val="50000"/>
                  </a:schemeClr>
                </a:solidFill>
                <a:sym typeface="Wingdings" pitchFamily="2" charset="2"/>
              </a:rPr>
              <a:t>then 1 mol                                              gives        x J</a:t>
            </a:r>
            <a:r>
              <a:rPr lang="hy-AM" sz="2000" b="1" dirty="0">
                <a:solidFill>
                  <a:schemeClr val="tx2">
                    <a:lumMod val="50000"/>
                  </a:schemeClr>
                </a:solidFill>
                <a:sym typeface="Wingdings" pitchFamily="2" charset="2"/>
              </a:rPr>
              <a:t/>
            </a:r>
            <a:br>
              <a:rPr lang="hy-AM" sz="2000" b="1" dirty="0">
                <a:solidFill>
                  <a:schemeClr val="tx2">
                    <a:lumMod val="50000"/>
                  </a:schemeClr>
                </a:solidFill>
                <a:sym typeface="Wingdings" pitchFamily="2" charset="2"/>
              </a:rPr>
            </a:br>
            <a:r>
              <a:rPr lang="hy-AM" sz="2000" b="1" dirty="0" smtClean="0">
                <a:solidFill>
                  <a:schemeClr val="tx2">
                    <a:lumMod val="50000"/>
                  </a:schemeClr>
                </a:solidFill>
                <a:sym typeface="Wingdings" pitchFamily="2" charset="2"/>
              </a:rPr>
              <a:t/>
            </a:r>
            <a:br>
              <a:rPr lang="hy-AM" sz="2000" b="1" dirty="0" smtClean="0">
                <a:solidFill>
                  <a:schemeClr val="tx2">
                    <a:lumMod val="50000"/>
                  </a:schemeClr>
                </a:solidFill>
                <a:sym typeface="Wingdings" pitchFamily="2" charset="2"/>
              </a:rPr>
            </a:br>
            <a:r>
              <a:rPr lang="hy-AM" sz="2000" b="1" dirty="0" smtClean="0">
                <a:solidFill>
                  <a:schemeClr val="tx2">
                    <a:lumMod val="50000"/>
                  </a:schemeClr>
                </a:solidFill>
                <a:sym typeface="Wingdings" pitchFamily="2" charset="2"/>
              </a:rPr>
              <a:t>What is x?  __________________</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hy-AM" b="1" dirty="0" smtClean="0">
                <a:solidFill>
                  <a:schemeClr val="tx2">
                    <a:lumMod val="50000"/>
                  </a:schemeClr>
                </a:solidFill>
              </a:rPr>
              <a:t>Good fuels should be able to::</a:t>
            </a:r>
            <a:br>
              <a:rPr lang="hy-AM" b="1" dirty="0" smtClean="0">
                <a:solidFill>
                  <a:schemeClr val="tx2">
                    <a:lumMod val="50000"/>
                  </a:schemeClr>
                </a:solidFill>
              </a:rPr>
            </a:br>
            <a:r>
              <a:rPr lang="hy-AM" dirty="0" smtClean="0">
                <a:solidFill>
                  <a:schemeClr val="tx2">
                    <a:lumMod val="50000"/>
                  </a:schemeClr>
                </a:solidFill>
              </a:rPr>
              <a:t>a.  </a:t>
            </a:r>
            <a:r>
              <a:rPr lang="en-US" dirty="0" smtClean="0">
                <a:solidFill>
                  <a:schemeClr val="tx2">
                    <a:lumMod val="50000"/>
                  </a:schemeClr>
                </a:solidFill>
              </a:rPr>
              <a:t>I</a:t>
            </a:r>
            <a:r>
              <a:rPr lang="hy-AM" dirty="0" smtClean="0">
                <a:solidFill>
                  <a:schemeClr val="tx2">
                    <a:lumMod val="50000"/>
                  </a:schemeClr>
                </a:solidFill>
              </a:rPr>
              <a:t>gnite easily</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b.  </a:t>
            </a:r>
            <a:r>
              <a:rPr lang="en-US" dirty="0" smtClean="0">
                <a:solidFill>
                  <a:schemeClr val="tx2">
                    <a:lumMod val="50000"/>
                  </a:schemeClr>
                </a:solidFill>
              </a:rPr>
              <a:t>B</a:t>
            </a:r>
            <a:r>
              <a:rPr lang="hy-AM" dirty="0" smtClean="0">
                <a:solidFill>
                  <a:schemeClr val="tx2">
                    <a:lumMod val="50000"/>
                  </a:schemeClr>
                </a:solidFill>
              </a:rPr>
              <a:t>urn well, but not explosively</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c.  </a:t>
            </a:r>
            <a:r>
              <a:rPr lang="en-US" dirty="0" smtClean="0">
                <a:solidFill>
                  <a:schemeClr val="tx2">
                    <a:lumMod val="50000"/>
                  </a:schemeClr>
                </a:solidFill>
              </a:rPr>
              <a:t>G</a:t>
            </a:r>
            <a:r>
              <a:rPr lang="hy-AM" dirty="0" smtClean="0">
                <a:solidFill>
                  <a:schemeClr val="tx2">
                    <a:lumMod val="50000"/>
                  </a:schemeClr>
                </a:solidFill>
              </a:rPr>
              <a:t>ive out a lot of heat</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d.  Have low smoke and ash content</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e.  </a:t>
            </a:r>
            <a:r>
              <a:rPr lang="en-US" dirty="0" smtClean="0">
                <a:solidFill>
                  <a:schemeClr val="tx2">
                    <a:lumMod val="50000"/>
                  </a:schemeClr>
                </a:solidFill>
              </a:rPr>
              <a:t>B</a:t>
            </a:r>
            <a:r>
              <a:rPr lang="hy-AM" dirty="0" smtClean="0">
                <a:solidFill>
                  <a:schemeClr val="tx2">
                    <a:lumMod val="50000"/>
                  </a:schemeClr>
                </a:solidFill>
              </a:rPr>
              <a:t>e inexpensive</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f.   </a:t>
            </a:r>
            <a:r>
              <a:rPr lang="en-US" dirty="0" smtClean="0">
                <a:solidFill>
                  <a:schemeClr val="tx2">
                    <a:lumMod val="50000"/>
                  </a:schemeClr>
                </a:solidFill>
              </a:rPr>
              <a:t>B</a:t>
            </a:r>
            <a:r>
              <a:rPr lang="hy-AM" dirty="0" smtClean="0">
                <a:solidFill>
                  <a:schemeClr val="tx2">
                    <a:lumMod val="50000"/>
                  </a:schemeClr>
                </a:solidFill>
              </a:rPr>
              <a:t>e safe to use</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g.  Be easy to store and transport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fontScale="92500" lnSpcReduction="10000"/>
          </a:bodyPr>
          <a:lstStyle/>
          <a:p>
            <a:endParaRPr lang="hy-AM" sz="1400" dirty="0">
              <a:solidFill>
                <a:schemeClr val="tx2">
                  <a:lumMod val="50000"/>
                </a:schemeClr>
              </a:solidFill>
            </a:endParaRPr>
          </a:p>
          <a:p>
            <a:r>
              <a:rPr lang="hy-AM" sz="2400" b="1" dirty="0" smtClean="0">
                <a:solidFill>
                  <a:schemeClr val="tx2">
                    <a:lumMod val="50000"/>
                  </a:schemeClr>
                </a:solidFill>
              </a:rPr>
              <a:t>What is needed to start a fire?</a:t>
            </a:r>
            <a:br>
              <a:rPr lang="hy-AM" sz="2400" b="1" dirty="0" smtClean="0">
                <a:solidFill>
                  <a:schemeClr val="tx2">
                    <a:lumMod val="50000"/>
                  </a:schemeClr>
                </a:solidFill>
              </a:rPr>
            </a:br>
            <a:r>
              <a:rPr lang="hy-AM" sz="2400" b="1" dirty="0" smtClean="0">
                <a:solidFill>
                  <a:schemeClr val="tx2">
                    <a:lumMod val="50000"/>
                  </a:schemeClr>
                </a:solidFill>
              </a:rPr>
              <a:t>a.</a:t>
            </a:r>
            <a:r>
              <a:rPr lang="hy-AM" sz="2400" dirty="0" smtClean="0">
                <a:solidFill>
                  <a:schemeClr val="tx2">
                    <a:lumMod val="50000"/>
                  </a:schemeClr>
                </a:solidFill>
              </a:rPr>
              <a:t/>
            </a:r>
            <a:br>
              <a:rPr lang="hy-AM" sz="2400" dirty="0" smtClean="0">
                <a:solidFill>
                  <a:schemeClr val="tx2">
                    <a:lumMod val="50000"/>
                  </a:schemeClr>
                </a:solidFill>
              </a:rPr>
            </a:br>
            <a:r>
              <a:rPr lang="hy-AM" sz="2400" dirty="0" smtClean="0">
                <a:solidFill>
                  <a:schemeClr val="tx2">
                    <a:lumMod val="50000"/>
                  </a:schemeClr>
                </a:solidFill>
              </a:rPr>
              <a:t>b.  </a:t>
            </a:r>
            <a:r>
              <a:rPr lang="en-US" sz="2400" dirty="0" smtClean="0">
                <a:solidFill>
                  <a:schemeClr val="tx2">
                    <a:lumMod val="50000"/>
                  </a:schemeClr>
                </a:solidFill>
              </a:rPr>
              <a:t>H</a:t>
            </a:r>
            <a:r>
              <a:rPr lang="hy-AM" sz="2400" dirty="0" smtClean="0">
                <a:solidFill>
                  <a:schemeClr val="tx2">
                    <a:lumMod val="50000"/>
                  </a:schemeClr>
                </a:solidFill>
              </a:rPr>
              <a:t>eat – sufficient heat must be supplied to bring the fuel to a temperature</a:t>
            </a:r>
            <a:br>
              <a:rPr lang="hy-AM" sz="2400" dirty="0" smtClean="0">
                <a:solidFill>
                  <a:schemeClr val="tx2">
                    <a:lumMod val="50000"/>
                  </a:schemeClr>
                </a:solidFill>
              </a:rPr>
            </a:br>
            <a:r>
              <a:rPr lang="hy-AM" sz="2400" b="1" dirty="0" smtClean="0">
                <a:solidFill>
                  <a:schemeClr val="tx2">
                    <a:lumMod val="50000"/>
                  </a:schemeClr>
                </a:solidFill>
              </a:rPr>
              <a:t>c.</a:t>
            </a:r>
            <a:r>
              <a:rPr lang="hy-AM" sz="2400" dirty="0" smtClean="0">
                <a:solidFill>
                  <a:schemeClr val="tx2">
                    <a:lumMod val="50000"/>
                  </a:schemeClr>
                </a:solidFill>
              </a:rPr>
              <a:t>  </a:t>
            </a:r>
            <a:br>
              <a:rPr lang="hy-AM" sz="2400" dirty="0" smtClean="0">
                <a:solidFill>
                  <a:schemeClr val="tx2">
                    <a:lumMod val="50000"/>
                  </a:schemeClr>
                </a:solidFill>
              </a:rPr>
            </a:br>
            <a:r>
              <a:rPr lang="hy-AM" sz="2400" dirty="0" smtClean="0">
                <a:solidFill>
                  <a:schemeClr val="tx2">
                    <a:lumMod val="50000"/>
                  </a:schemeClr>
                </a:solidFill>
              </a:rPr>
              <a:t/>
            </a:r>
            <a:br>
              <a:rPr lang="hy-AM" sz="2400" dirty="0" smtClean="0">
                <a:solidFill>
                  <a:schemeClr val="tx2">
                    <a:lumMod val="50000"/>
                  </a:schemeClr>
                </a:solidFill>
              </a:rPr>
            </a:br>
            <a:r>
              <a:rPr lang="hy-AM" sz="2400" b="1" dirty="0" smtClean="0">
                <a:solidFill>
                  <a:schemeClr val="tx2">
                    <a:lumMod val="50000"/>
                  </a:schemeClr>
                </a:solidFill>
              </a:rPr>
              <a:t>These factors are all linked together in a fire triangle::</a:t>
            </a:r>
            <a:br>
              <a:rPr lang="hy-AM" sz="2400" b="1" dirty="0" smtClean="0">
                <a:solidFill>
                  <a:schemeClr val="tx2">
                    <a:lumMod val="50000"/>
                  </a:schemeClr>
                </a:solidFill>
              </a:rPr>
            </a:br>
            <a:r>
              <a:rPr lang="hy-AM" sz="2400" dirty="0" smtClean="0">
                <a:solidFill>
                  <a:schemeClr val="tx2">
                    <a:lumMod val="50000"/>
                  </a:schemeClr>
                </a:solidFill>
              </a:rPr>
              <a:t/>
            </a:r>
            <a:br>
              <a:rPr lang="hy-AM" sz="2400" dirty="0" smtClean="0">
                <a:solidFill>
                  <a:schemeClr val="tx2">
                    <a:lumMod val="50000"/>
                  </a:schemeClr>
                </a:solidFill>
              </a:rPr>
            </a:br>
            <a:endParaRPr lang="hy-AM" sz="2400" dirty="0" smtClean="0">
              <a:solidFill>
                <a:schemeClr val="tx2">
                  <a:lumMod val="50000"/>
                </a:schemeClr>
              </a:solidFill>
            </a:endParaRPr>
          </a:p>
          <a:p>
            <a:endParaRPr lang="hy-AM" sz="2400" dirty="0">
              <a:solidFill>
                <a:schemeClr val="tx2">
                  <a:lumMod val="50000"/>
                </a:schemeClr>
              </a:solidFill>
            </a:endParaRPr>
          </a:p>
          <a:p>
            <a:endParaRPr lang="hy-AM" sz="2400" dirty="0" smtClean="0">
              <a:solidFill>
                <a:schemeClr val="tx2">
                  <a:lumMod val="50000"/>
                </a:schemeClr>
              </a:solidFill>
            </a:endParaRPr>
          </a:p>
          <a:p>
            <a:endParaRPr lang="hy-AM" sz="2400" dirty="0">
              <a:solidFill>
                <a:schemeClr val="tx2">
                  <a:lumMod val="50000"/>
                </a:schemeClr>
              </a:solidFill>
            </a:endParaRPr>
          </a:p>
          <a:p>
            <a:endParaRPr lang="hy-AM" sz="2400" dirty="0" smtClean="0">
              <a:solidFill>
                <a:schemeClr val="tx2">
                  <a:lumMod val="50000"/>
                </a:schemeClr>
              </a:solidFill>
            </a:endParaRPr>
          </a:p>
          <a:p>
            <a:endParaRPr lang="hy-AM" sz="2400" dirty="0">
              <a:solidFill>
                <a:schemeClr val="tx2">
                  <a:lumMod val="50000"/>
                </a:schemeClr>
              </a:solidFill>
            </a:endParaRPr>
          </a:p>
          <a:p>
            <a:endParaRPr lang="hy-AM" sz="2400" dirty="0" smtClean="0">
              <a:solidFill>
                <a:schemeClr val="tx2">
                  <a:lumMod val="50000"/>
                </a:schemeClr>
              </a:solidFill>
            </a:endParaRPr>
          </a:p>
          <a:p>
            <a:r>
              <a:rPr lang="hy-AM" sz="2400" dirty="0" smtClean="0">
                <a:solidFill>
                  <a:schemeClr val="tx2">
                    <a:lumMod val="50000"/>
                  </a:schemeClr>
                </a:solidFill>
              </a:rPr>
              <a:t>The energy released when one mole of a substance burns completely in oxygen is known as the enthalpy of combustion.  It is written as </a:t>
            </a:r>
            <a:r>
              <a:rPr lang="el-GR" sz="2400" b="1" dirty="0" smtClean="0">
                <a:solidFill>
                  <a:schemeClr val="tx2">
                    <a:lumMod val="50000"/>
                  </a:schemeClr>
                </a:solidFill>
              </a:rPr>
              <a:t>Δ</a:t>
            </a:r>
            <a:r>
              <a:rPr lang="hy-AM" sz="2400" b="1" i="1" dirty="0">
                <a:solidFill>
                  <a:schemeClr val="tx2">
                    <a:lumMod val="50000"/>
                  </a:schemeClr>
                </a:solidFill>
              </a:rPr>
              <a:t>H</a:t>
            </a:r>
            <a:r>
              <a:rPr lang="hy-AM" sz="2400" b="1" baseline="-25000" dirty="0" smtClean="0">
                <a:solidFill>
                  <a:schemeClr val="tx2">
                    <a:lumMod val="50000"/>
                  </a:schemeClr>
                </a:solidFill>
              </a:rPr>
              <a:t>combustion</a:t>
            </a:r>
            <a:r>
              <a:rPr lang="hy-AM" sz="2400" b="1" dirty="0" smtClean="0">
                <a:solidFill>
                  <a:schemeClr val="tx2">
                    <a:lumMod val="50000"/>
                  </a:schemeClr>
                </a:solidFill>
              </a:rPr>
              <a:t>  </a:t>
            </a:r>
          </a:p>
          <a:p>
            <a:endParaRPr lang="hy-AM" sz="1400" b="1" baseline="-25000" dirty="0">
              <a:solidFill>
                <a:schemeClr val="tx2">
                  <a:lumMod val="50000"/>
                </a:schemeClr>
              </a:solidFill>
            </a:endParaRPr>
          </a:p>
        </p:txBody>
      </p:sp>
      <p:sp>
        <p:nvSpPr>
          <p:cNvPr id="4" name="Isosceles Triangle 3"/>
          <p:cNvSpPr/>
          <p:nvPr/>
        </p:nvSpPr>
        <p:spPr>
          <a:xfrm>
            <a:off x="1752600" y="2971800"/>
            <a:ext cx="2743200" cy="1905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2000" dirty="0" smtClean="0"/>
              <a:t>fire</a:t>
            </a:r>
            <a:endParaRPr lang="en-US" sz="2000" dirty="0"/>
          </a:p>
        </p:txBody>
      </p:sp>
      <p:sp>
        <p:nvSpPr>
          <p:cNvPr id="5" name="TextBox 4"/>
          <p:cNvSpPr txBox="1"/>
          <p:nvPr/>
        </p:nvSpPr>
        <p:spPr>
          <a:xfrm>
            <a:off x="2971800" y="5105400"/>
            <a:ext cx="514821" cy="307777"/>
          </a:xfrm>
          <a:prstGeom prst="rect">
            <a:avLst/>
          </a:prstGeom>
          <a:noFill/>
        </p:spPr>
        <p:txBody>
          <a:bodyPr wrap="none" rtlCol="0">
            <a:spAutoFit/>
          </a:bodyPr>
          <a:lstStyle/>
          <a:p>
            <a:r>
              <a:rPr lang="hy-AM" sz="1400" dirty="0" smtClean="0">
                <a:solidFill>
                  <a:schemeClr val="tx2">
                    <a:lumMod val="50000"/>
                  </a:schemeClr>
                </a:solidFill>
              </a:rPr>
              <a:t>heat</a:t>
            </a:r>
            <a:endParaRPr lang="en-US" sz="1400" dirty="0">
              <a:solidFill>
                <a:schemeClr val="tx2">
                  <a:lumMod val="50000"/>
                </a:schemeClr>
              </a:solidFill>
            </a:endParaRPr>
          </a:p>
        </p:txBody>
      </p:sp>
      <p:sp>
        <p:nvSpPr>
          <p:cNvPr id="6" name="TextBox 5"/>
          <p:cNvSpPr txBox="1"/>
          <p:nvPr/>
        </p:nvSpPr>
        <p:spPr>
          <a:xfrm>
            <a:off x="4495800" y="3429000"/>
            <a:ext cx="1223412" cy="369332"/>
          </a:xfrm>
          <a:prstGeom prst="rect">
            <a:avLst/>
          </a:prstGeom>
          <a:noFill/>
        </p:spPr>
        <p:txBody>
          <a:bodyPr wrap="none" rtlCol="0">
            <a:spAutoFit/>
          </a:bodyPr>
          <a:lstStyle/>
          <a:p>
            <a:r>
              <a:rPr lang="hy-AM" dirty="0" smtClean="0">
                <a:solidFill>
                  <a:schemeClr val="tx2">
                    <a:lumMod val="50000"/>
                  </a:schemeClr>
                </a:solidFill>
              </a:rPr>
              <a:t>_________</a:t>
            </a:r>
            <a:endParaRPr lang="en-US" dirty="0">
              <a:solidFill>
                <a:schemeClr val="tx2">
                  <a:lumMod val="50000"/>
                </a:schemeClr>
              </a:solidFill>
            </a:endParaRPr>
          </a:p>
        </p:txBody>
      </p:sp>
      <p:sp>
        <p:nvSpPr>
          <p:cNvPr id="7" name="TextBox 6"/>
          <p:cNvSpPr txBox="1"/>
          <p:nvPr/>
        </p:nvSpPr>
        <p:spPr>
          <a:xfrm>
            <a:off x="457200" y="3429000"/>
            <a:ext cx="1454244" cy="369332"/>
          </a:xfrm>
          <a:prstGeom prst="rect">
            <a:avLst/>
          </a:prstGeom>
          <a:noFill/>
        </p:spPr>
        <p:txBody>
          <a:bodyPr wrap="none" rtlCol="0">
            <a:spAutoFit/>
          </a:bodyPr>
          <a:lstStyle/>
          <a:p>
            <a:r>
              <a:rPr lang="hy-AM" dirty="0" smtClean="0">
                <a:solidFill>
                  <a:schemeClr val="tx2">
                    <a:lumMod val="50000"/>
                  </a:schemeClr>
                </a:solidFill>
              </a:rPr>
              <a:t>___________</a:t>
            </a:r>
            <a:endParaRPr lang="en-US"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000" dirty="0" smtClean="0">
                <a:solidFill>
                  <a:schemeClr val="tx2">
                    <a:lumMod val="50000"/>
                  </a:schemeClr>
                </a:solidFill>
              </a:rPr>
              <a:t>Chemicals may be used to get electricity.  This is known as </a:t>
            </a:r>
            <a:r>
              <a:rPr lang="hy-AM" sz="2000" b="1" dirty="0" smtClean="0">
                <a:solidFill>
                  <a:schemeClr val="tx2">
                    <a:lumMod val="50000"/>
                  </a:schemeClr>
                </a:solidFill>
              </a:rPr>
              <a:t>electrolysis.</a:t>
            </a:r>
          </a:p>
          <a:p>
            <a:endParaRPr lang="hy-AM" sz="2000" dirty="0">
              <a:solidFill>
                <a:schemeClr val="tx2">
                  <a:lumMod val="50000"/>
                </a:schemeClr>
              </a:solidFill>
            </a:endParaRPr>
          </a:p>
          <a:p>
            <a:r>
              <a:rPr lang="hy-AM" sz="2000" dirty="0" smtClean="0">
                <a:solidFill>
                  <a:schemeClr val="tx2">
                    <a:lumMod val="50000"/>
                  </a:schemeClr>
                </a:solidFill>
              </a:rPr>
              <a:t>If powdered zinc is added to aqueous copper(II) sulphate, heat is given off.  </a:t>
            </a:r>
            <a:r>
              <a:rPr lang="hy-AM" sz="2000" b="1" dirty="0" smtClean="0">
                <a:solidFill>
                  <a:schemeClr val="tx2">
                    <a:lumMod val="50000"/>
                  </a:schemeClr>
                </a:solidFill>
              </a:rPr>
              <a:t>Write out an equation to describe what is happening here.  Is there a change of colour occuring here?</a:t>
            </a:r>
          </a:p>
          <a:p>
            <a:endParaRPr lang="hy-AM" sz="2000" b="1" dirty="0">
              <a:solidFill>
                <a:schemeClr val="tx2">
                  <a:lumMod val="50000"/>
                </a:schemeClr>
              </a:solidFill>
            </a:endParaRPr>
          </a:p>
          <a:p>
            <a:endParaRPr lang="hy-AM" sz="2000" b="1" dirty="0" smtClean="0">
              <a:solidFill>
                <a:schemeClr val="tx2">
                  <a:lumMod val="50000"/>
                </a:schemeClr>
              </a:solidFill>
            </a:endParaRPr>
          </a:p>
          <a:p>
            <a:endParaRPr lang="hy-AM" sz="2000" b="1" dirty="0">
              <a:solidFill>
                <a:schemeClr val="tx2">
                  <a:lumMod val="50000"/>
                </a:schemeClr>
              </a:solidFill>
            </a:endParaRPr>
          </a:p>
          <a:p>
            <a:pPr>
              <a:buNone/>
            </a:pPr>
            <a:endParaRPr lang="hy-AM" sz="2000" b="1" dirty="0" smtClean="0">
              <a:solidFill>
                <a:schemeClr val="tx2">
                  <a:lumMod val="50000"/>
                </a:schemeClr>
              </a:solidFill>
            </a:endParaRPr>
          </a:p>
          <a:p>
            <a:pPr>
              <a:buNone/>
            </a:pPr>
            <a:endParaRPr lang="hy-AM" sz="2000" b="1" dirty="0">
              <a:solidFill>
                <a:schemeClr val="tx2">
                  <a:lumMod val="50000"/>
                </a:schemeClr>
              </a:solidFill>
            </a:endParaRPr>
          </a:p>
          <a:p>
            <a:r>
              <a:rPr lang="hy-AM" sz="2000" b="1" dirty="0" smtClean="0">
                <a:solidFill>
                  <a:schemeClr val="tx2">
                    <a:lumMod val="50000"/>
                  </a:schemeClr>
                </a:solidFill>
              </a:rPr>
              <a:t>In the external circuit, ____________ flow from the negative rod/electrode known as the cathode to the positive rod/electrode known as the anode.</a:t>
            </a:r>
          </a:p>
          <a:p>
            <a:endParaRPr lang="hy-AM" sz="2000" b="1" dirty="0">
              <a:solidFill>
                <a:schemeClr val="tx2">
                  <a:lumMod val="50000"/>
                </a:schemeClr>
              </a:solidFill>
            </a:endParaRPr>
          </a:p>
          <a:p>
            <a:r>
              <a:rPr lang="hy-AM" sz="2000" b="1" dirty="0" smtClean="0">
                <a:solidFill>
                  <a:schemeClr val="tx2">
                    <a:lumMod val="50000"/>
                  </a:schemeClr>
                </a:solidFill>
              </a:rPr>
              <a:t>Can  you determine the half equations occuring at each electrode knowing that oxidation occurs at the __________ and reduction occurs at the _______________.</a:t>
            </a:r>
          </a:p>
          <a:p>
            <a:pPr>
              <a:buNone/>
            </a:pPr>
            <a:endParaRPr lang="hy-AM" sz="1400" b="1" dirty="0" smtClean="0">
              <a:solidFill>
                <a:schemeClr val="tx2">
                  <a:lumMod val="50000"/>
                </a:schemeClr>
              </a:solidFill>
            </a:endParaRPr>
          </a:p>
          <a:p>
            <a:pPr>
              <a:buNone/>
            </a:pPr>
            <a:endParaRPr lang="hy-AM" sz="1400" b="1" dirty="0">
              <a:solidFill>
                <a:schemeClr val="tx2">
                  <a:lumMod val="50000"/>
                </a:schemeClr>
              </a:solidFill>
            </a:endParaRPr>
          </a:p>
          <a:p>
            <a:pPr>
              <a:buNone/>
            </a:pPr>
            <a:endParaRPr lang="hy-AM" sz="1400" b="1" dirty="0" smtClean="0"/>
          </a:p>
          <a:p>
            <a:pPr>
              <a:buNone/>
            </a:pPr>
            <a:endParaRPr lang="hy-AM" sz="1400" b="1" dirty="0"/>
          </a:p>
          <a:p>
            <a:pPr>
              <a:buNone/>
            </a:pPr>
            <a:endParaRPr lang="hy-AM" sz="1400" b="1" dirty="0" smtClean="0"/>
          </a:p>
          <a:p>
            <a:pPr>
              <a:buNone/>
            </a:pPr>
            <a:endParaRPr lang="hy-AM" sz="1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dirty="0" smtClean="0">
                <a:solidFill>
                  <a:schemeClr val="tx2">
                    <a:lumMod val="50000"/>
                  </a:schemeClr>
                </a:solidFill>
              </a:rPr>
              <a:t>The combination of these two half-cells is known as a simple cell.</a:t>
            </a:r>
            <a:br>
              <a:rPr lang="hy-AM" sz="2800" dirty="0" smtClean="0">
                <a:solidFill>
                  <a:schemeClr val="tx2">
                    <a:lumMod val="50000"/>
                  </a:schemeClr>
                </a:solidFill>
              </a:rPr>
            </a:br>
            <a:r>
              <a:rPr lang="hy-AM" sz="2800" dirty="0" smtClean="0">
                <a:solidFill>
                  <a:schemeClr val="tx2">
                    <a:lumMod val="50000"/>
                  </a:schemeClr>
                </a:solidFill>
              </a:rPr>
              <a:t/>
            </a:r>
            <a:br>
              <a:rPr lang="hy-AM" sz="2800" dirty="0" smtClean="0">
                <a:solidFill>
                  <a:schemeClr val="tx2">
                    <a:lumMod val="50000"/>
                  </a:schemeClr>
                </a:solidFill>
              </a:rPr>
            </a:br>
            <a:r>
              <a:rPr lang="hy-AM" sz="2800" dirty="0" smtClean="0">
                <a:solidFill>
                  <a:schemeClr val="tx2">
                    <a:lumMod val="50000"/>
                  </a:schemeClr>
                </a:solidFill>
              </a:rPr>
              <a:t>The simple zinc/copper half – cell can give 1.5 volts.  Other combinations give different voltages.  The further apart the metals are in the reactivity series the greater the voltage.</a:t>
            </a:r>
            <a:br>
              <a:rPr lang="hy-AM" sz="2800" dirty="0" smtClean="0">
                <a:solidFill>
                  <a:schemeClr val="tx2">
                    <a:lumMod val="50000"/>
                  </a:schemeClr>
                </a:solidFill>
              </a:rPr>
            </a:br>
            <a:r>
              <a:rPr lang="hy-AM" sz="2800" dirty="0" smtClean="0">
                <a:solidFill>
                  <a:schemeClr val="tx2">
                    <a:lumMod val="50000"/>
                  </a:schemeClr>
                </a:solidFill>
              </a:rPr>
              <a:t/>
            </a:r>
            <a:br>
              <a:rPr lang="hy-AM" sz="2800" dirty="0" smtClean="0">
                <a:solidFill>
                  <a:schemeClr val="tx2">
                    <a:lumMod val="50000"/>
                  </a:schemeClr>
                </a:solidFill>
              </a:rPr>
            </a:br>
            <a:r>
              <a:rPr lang="hy-AM" sz="2800" dirty="0" smtClean="0">
                <a:solidFill>
                  <a:schemeClr val="tx2">
                    <a:lumMod val="50000"/>
                  </a:schemeClr>
                </a:solidFill>
              </a:rPr>
              <a:t>The simple cell described above soon runs down, that is it stops producing electricity.</a:t>
            </a:r>
            <a:r>
              <a:rPr lang="hy-AM" sz="2800" b="1" dirty="0" smtClean="0">
                <a:solidFill>
                  <a:schemeClr val="tx2">
                    <a:lumMod val="50000"/>
                  </a:schemeClr>
                </a:solidFill>
              </a:rPr>
              <a:t>  Why is this so?</a:t>
            </a:r>
            <a:br>
              <a:rPr lang="hy-AM" sz="2800" b="1" dirty="0" smtClean="0">
                <a:solidFill>
                  <a:schemeClr val="tx2">
                    <a:lumMod val="50000"/>
                  </a:schemeClr>
                </a:solidFill>
              </a:rPr>
            </a:br>
            <a:r>
              <a:rPr lang="hy-AM" sz="2800" b="1" dirty="0" smtClean="0">
                <a:solidFill>
                  <a:schemeClr val="tx2">
                    <a:lumMod val="50000"/>
                  </a:schemeClr>
                </a:solidFill>
              </a:rPr>
              <a:t/>
            </a:r>
            <a:br>
              <a:rPr lang="hy-AM" sz="2800" b="1" dirty="0" smtClean="0">
                <a:solidFill>
                  <a:schemeClr val="tx2">
                    <a:lumMod val="50000"/>
                  </a:schemeClr>
                </a:solidFill>
              </a:rPr>
            </a:br>
            <a:r>
              <a:rPr lang="hy-AM" sz="2800" b="1" dirty="0" smtClean="0">
                <a:solidFill>
                  <a:schemeClr val="tx2">
                    <a:lumMod val="50000"/>
                  </a:schemeClr>
                </a:solidFill>
              </a:rPr>
              <a:t/>
            </a:r>
            <a:br>
              <a:rPr lang="hy-AM" sz="2800" b="1" dirty="0" smtClean="0">
                <a:solidFill>
                  <a:schemeClr val="tx2">
                    <a:lumMod val="50000"/>
                  </a:schemeClr>
                </a:solidFill>
              </a:rPr>
            </a:br>
            <a:r>
              <a:rPr lang="hy-AM" sz="2800" b="1" dirty="0" smtClean="0">
                <a:solidFill>
                  <a:schemeClr val="tx2">
                    <a:lumMod val="50000"/>
                  </a:schemeClr>
                </a:solidFill>
              </a:rPr>
              <a:t>What is a more convenient and portable source of electricity?</a:t>
            </a:r>
          </a:p>
          <a:p>
            <a:pPr>
              <a:buNone/>
            </a:pPr>
            <a:endParaRPr lang="hy-AM" sz="1400" b="1" dirty="0">
              <a:solidFill>
                <a:schemeClr val="tx2">
                  <a:lumMod val="50000"/>
                </a:schemeClr>
              </a:solidFill>
            </a:endParaRPr>
          </a:p>
          <a:p>
            <a:pPr>
              <a:buNone/>
            </a:pPr>
            <a:endParaRPr lang="hy-AM" sz="1400" b="1" dirty="0" smtClean="0"/>
          </a:p>
          <a:p>
            <a:pPr>
              <a:buNone/>
            </a:pPr>
            <a:endParaRPr lang="hy-AM" sz="1400" b="1" dirty="0"/>
          </a:p>
          <a:p>
            <a:pPr>
              <a:buNone/>
            </a:pPr>
            <a:endParaRPr lang="hy-AM" sz="1400" b="1" dirty="0" smtClean="0"/>
          </a:p>
          <a:p>
            <a:pPr>
              <a:buNone/>
            </a:pPr>
            <a:endParaRPr lang="hy-AM" sz="1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b="1" u="sng" dirty="0" smtClean="0"/>
              <a:t>These are some things you should know about energy::</a:t>
            </a:r>
            <a:br>
              <a:rPr lang="hy-AM" sz="2800" b="1" u="sng" dirty="0" smtClean="0"/>
            </a:br>
            <a:r>
              <a:rPr lang="hy-AM" sz="2800" b="1" u="sng" dirty="0" smtClean="0"/>
              <a:t/>
            </a:r>
            <a:br>
              <a:rPr lang="hy-AM" sz="2800" b="1" u="sng" dirty="0" smtClean="0"/>
            </a:br>
            <a:r>
              <a:rPr lang="hy-AM" sz="3600" dirty="0" smtClean="0"/>
              <a:t>1.  Energy is stored in chemical bonds</a:t>
            </a:r>
            <a:br>
              <a:rPr lang="hy-AM" sz="3600" dirty="0" smtClean="0"/>
            </a:br>
            <a:r>
              <a:rPr lang="en-US" sz="3600" dirty="0" smtClean="0"/>
              <a:t/>
            </a:r>
            <a:br>
              <a:rPr lang="en-US" sz="3600" dirty="0" smtClean="0"/>
            </a:br>
            <a:r>
              <a:rPr lang="hy-AM" sz="3600" dirty="0" smtClean="0"/>
              <a:t>2</a:t>
            </a:r>
            <a:r>
              <a:rPr lang="hy-AM" sz="3600" dirty="0" smtClean="0"/>
              <a:t>.  Chemical changes involve the rearrangements of the atoms or groups within substances</a:t>
            </a:r>
            <a:br>
              <a:rPr lang="hy-AM" sz="3600" dirty="0" smtClean="0"/>
            </a:br>
            <a:r>
              <a:rPr lang="en-US" sz="3600" dirty="0" smtClean="0"/>
              <a:t/>
            </a:r>
            <a:br>
              <a:rPr lang="en-US" sz="3600" dirty="0" smtClean="0"/>
            </a:br>
            <a:r>
              <a:rPr lang="hy-AM" sz="3600" dirty="0" smtClean="0"/>
              <a:t>3</a:t>
            </a:r>
            <a:r>
              <a:rPr lang="hy-AM" sz="3600" dirty="0" smtClean="0"/>
              <a:t>.  Energy must be supplied to break bonds</a:t>
            </a:r>
            <a:br>
              <a:rPr lang="hy-AM" sz="3600" dirty="0" smtClean="0"/>
            </a:br>
            <a:r>
              <a:rPr lang="en-US" sz="3600" dirty="0" smtClean="0"/>
              <a:t/>
            </a:r>
            <a:br>
              <a:rPr lang="en-US" sz="3600" dirty="0" smtClean="0"/>
            </a:br>
            <a:r>
              <a:rPr lang="hy-AM" sz="3600" dirty="0" smtClean="0"/>
              <a:t>4</a:t>
            </a:r>
            <a:r>
              <a:rPr lang="hy-AM" sz="3600" dirty="0" smtClean="0"/>
              <a:t>.  Energy is released when bonds are made</a:t>
            </a:r>
            <a:br>
              <a:rPr lang="hy-AM" sz="3600" dirty="0" smtClean="0"/>
            </a:br>
            <a:endParaRPr lang="hy-AM" sz="3600" dirty="0">
              <a:solidFill>
                <a:schemeClr val="tx2">
                  <a:lumMod val="50000"/>
                </a:schemeClr>
              </a:solidFill>
            </a:endParaRPr>
          </a:p>
          <a:p>
            <a:endParaRPr lang="hy-AM" sz="1400" dirty="0" smtClean="0">
              <a:solidFill>
                <a:schemeClr val="tx2">
                  <a:lumMod val="50000"/>
                </a:schemeClr>
              </a:solidFill>
            </a:endParaRPr>
          </a:p>
          <a:p>
            <a:endParaRPr lang="en-US" sz="1400" dirty="0" smtClean="0">
              <a:solidFill>
                <a:schemeClr val="tx2">
                  <a:lumMod val="50000"/>
                </a:schemeClr>
              </a:solidFill>
            </a:endParaRPr>
          </a:p>
          <a:p>
            <a:endParaRPr lang="hy-AM" sz="1400" b="1" dirty="0" smtClean="0">
              <a:sym typeface="Wingdings" pitchFamily="2" charset="2"/>
            </a:endParaRPr>
          </a:p>
          <a:p>
            <a:endParaRPr lang="hy-AM"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ttery.JPG"/>
          <p:cNvPicPr>
            <a:picLocks noChangeAspect="1"/>
          </p:cNvPicPr>
          <p:nvPr/>
        </p:nvPicPr>
        <p:blipFill>
          <a:blip r:embed="rId2" cstate="print"/>
          <a:stretch>
            <a:fillRect/>
          </a:stretch>
        </p:blipFill>
        <p:spPr>
          <a:xfrm>
            <a:off x="5867400" y="1447800"/>
            <a:ext cx="2133600" cy="1676400"/>
          </a:xfrm>
          <a:prstGeom prst="rect">
            <a:avLst/>
          </a:prstGeom>
        </p:spPr>
      </p:pic>
      <p:sp>
        <p:nvSpPr>
          <p:cNvPr id="3" name="Content Placeholder 2"/>
          <p:cNvSpPr>
            <a:spLocks noGrp="1"/>
          </p:cNvSpPr>
          <p:nvPr>
            <p:ph idx="1"/>
          </p:nvPr>
        </p:nvSpPr>
        <p:spPr>
          <a:xfrm>
            <a:off x="0" y="0"/>
            <a:ext cx="9144000" cy="6858000"/>
          </a:xfrm>
        </p:spPr>
        <p:txBody>
          <a:bodyPr>
            <a:normAutofit/>
          </a:bodyPr>
          <a:lstStyle/>
          <a:p>
            <a:r>
              <a:rPr lang="hy-AM" sz="1800" dirty="0" smtClean="0">
                <a:solidFill>
                  <a:schemeClr val="tx2">
                    <a:lumMod val="50000"/>
                  </a:schemeClr>
                </a:solidFill>
              </a:rPr>
              <a:t>A single dry cell gives about 1.5 volts, but combinations of cells called ____________ can give up to 100 volts.</a:t>
            </a:r>
          </a:p>
          <a:p>
            <a:endParaRPr lang="hy-AM" sz="1800" dirty="0">
              <a:solidFill>
                <a:schemeClr val="tx2">
                  <a:lumMod val="50000"/>
                </a:schemeClr>
              </a:solidFill>
            </a:endParaRPr>
          </a:p>
          <a:p>
            <a:r>
              <a:rPr lang="hy-AM" sz="1800" dirty="0" smtClean="0">
                <a:solidFill>
                  <a:schemeClr val="tx2">
                    <a:lumMod val="50000"/>
                  </a:schemeClr>
                </a:solidFill>
              </a:rPr>
              <a:t>Primary cells can not be recharged howeve, lead cells called secondary cells can be recharged over and over again.</a:t>
            </a:r>
          </a:p>
          <a:p>
            <a:endParaRPr lang="hy-AM" sz="1800" dirty="0">
              <a:solidFill>
                <a:schemeClr val="tx2">
                  <a:lumMod val="50000"/>
                </a:schemeClr>
              </a:solidFill>
            </a:endParaRPr>
          </a:p>
          <a:p>
            <a:endParaRPr lang="hy-AM" sz="1800" dirty="0" smtClean="0">
              <a:solidFill>
                <a:schemeClr val="tx2">
                  <a:lumMod val="50000"/>
                </a:schemeClr>
              </a:solidFill>
            </a:endParaRPr>
          </a:p>
          <a:p>
            <a:r>
              <a:rPr lang="hy-AM" sz="1800" b="1" u="sng" dirty="0" smtClean="0">
                <a:solidFill>
                  <a:schemeClr val="tx2">
                    <a:lumMod val="50000"/>
                  </a:schemeClr>
                </a:solidFill>
              </a:rPr>
              <a:t>Try these questions at home::</a:t>
            </a:r>
            <a:br>
              <a:rPr lang="hy-AM" sz="1800" b="1" u="sng"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u="sng" dirty="0" smtClean="0">
                <a:solidFill>
                  <a:schemeClr val="tx2">
                    <a:lumMod val="50000"/>
                  </a:schemeClr>
                </a:solidFill>
              </a:rPr>
              <a:t>Find the heat of combustion-</a:t>
            </a:r>
            <a:br>
              <a:rPr lang="hy-AM" sz="1800" u="sng"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dirty="0" smtClean="0">
                <a:solidFill>
                  <a:schemeClr val="tx2">
                    <a:lumMod val="50000"/>
                  </a:schemeClr>
                </a:solidFill>
              </a:rPr>
              <a:t>A student conducted an experiment using a spirit burner to determine the heat of combustion of ethanol.  He obtained the following results::</a:t>
            </a:r>
            <a:br>
              <a:rPr lang="hy-AM" sz="1800"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dirty="0" smtClean="0">
                <a:solidFill>
                  <a:schemeClr val="tx2">
                    <a:lumMod val="50000"/>
                  </a:schemeClr>
                </a:solidFill>
              </a:rPr>
              <a:t>Initial mass of spirit lamp and ethanol = 65.20 g</a:t>
            </a:r>
            <a:br>
              <a:rPr lang="hy-AM" sz="1800" dirty="0" smtClean="0">
                <a:solidFill>
                  <a:schemeClr val="tx2">
                    <a:lumMod val="50000"/>
                  </a:schemeClr>
                </a:solidFill>
              </a:rPr>
            </a:br>
            <a:r>
              <a:rPr lang="hy-AM" sz="1800" dirty="0" smtClean="0">
                <a:solidFill>
                  <a:schemeClr val="tx2">
                    <a:lumMod val="50000"/>
                  </a:schemeClr>
                </a:solidFill>
              </a:rPr>
              <a:t>final mass of spirit lamp and ethanol   = 64.28 g</a:t>
            </a:r>
            <a:br>
              <a:rPr lang="hy-AM" sz="1800"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dirty="0" smtClean="0">
                <a:solidFill>
                  <a:schemeClr val="tx2">
                    <a:lumMod val="50000"/>
                  </a:schemeClr>
                </a:solidFill>
              </a:rPr>
              <a:t>final temperature of water in can         = 47.1 </a:t>
            </a:r>
            <a:r>
              <a:rPr lang="hy-AM" sz="1800" baseline="30000" dirty="0" smtClean="0">
                <a:solidFill>
                  <a:schemeClr val="tx2">
                    <a:lumMod val="50000"/>
                  </a:schemeClr>
                </a:solidFill>
              </a:rPr>
              <a:t>o</a:t>
            </a:r>
            <a:r>
              <a:rPr lang="hy-AM" sz="1800" dirty="0" smtClean="0">
                <a:solidFill>
                  <a:schemeClr val="tx2">
                    <a:lumMod val="50000"/>
                  </a:schemeClr>
                </a:solidFill>
              </a:rPr>
              <a:t>C</a:t>
            </a:r>
            <a:br>
              <a:rPr lang="hy-AM" sz="1800" dirty="0" smtClean="0">
                <a:solidFill>
                  <a:schemeClr val="tx2">
                    <a:lumMod val="50000"/>
                  </a:schemeClr>
                </a:solidFill>
              </a:rPr>
            </a:br>
            <a:r>
              <a:rPr lang="hy-AM" sz="1800" dirty="0" smtClean="0">
                <a:solidFill>
                  <a:schemeClr val="tx2">
                    <a:lumMod val="50000"/>
                  </a:schemeClr>
                </a:solidFill>
              </a:rPr>
              <a:t>initial temperature of water in can       = 28.5 </a:t>
            </a:r>
            <a:r>
              <a:rPr lang="hy-AM" sz="1800" baseline="30000" dirty="0" smtClean="0">
                <a:solidFill>
                  <a:schemeClr val="tx2">
                    <a:lumMod val="50000"/>
                  </a:schemeClr>
                </a:solidFill>
              </a:rPr>
              <a:t>o</a:t>
            </a:r>
            <a:r>
              <a:rPr lang="hy-AM" sz="1800" dirty="0" smtClean="0">
                <a:solidFill>
                  <a:schemeClr val="tx2">
                    <a:lumMod val="50000"/>
                  </a:schemeClr>
                </a:solidFill>
              </a:rPr>
              <a:t>C</a:t>
            </a:r>
            <a:br>
              <a:rPr lang="hy-AM" sz="1800" dirty="0" smtClean="0">
                <a:solidFill>
                  <a:schemeClr val="tx2">
                    <a:lumMod val="50000"/>
                  </a:schemeClr>
                </a:solidFill>
              </a:rPr>
            </a:br>
            <a:r>
              <a:rPr lang="hy-AM" sz="1800" dirty="0" smtClean="0">
                <a:solidFill>
                  <a:schemeClr val="tx2">
                    <a:lumMod val="50000"/>
                  </a:schemeClr>
                </a:solidFill>
              </a:rPr>
              <a:t/>
            </a:r>
            <a:br>
              <a:rPr lang="hy-AM" sz="1800" dirty="0" smtClean="0">
                <a:solidFill>
                  <a:schemeClr val="tx2">
                    <a:lumMod val="50000"/>
                  </a:schemeClr>
                </a:solidFill>
              </a:rPr>
            </a:br>
            <a:r>
              <a:rPr lang="hy-AM" sz="1800" dirty="0" smtClean="0">
                <a:solidFill>
                  <a:schemeClr val="tx2">
                    <a:lumMod val="50000"/>
                  </a:schemeClr>
                </a:solidFill>
              </a:rPr>
              <a:t>mass of water                                            =    0.3 kg</a:t>
            </a:r>
            <a:br>
              <a:rPr lang="hy-AM" sz="18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endParaRPr lang="en-US" sz="14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991600" cy="6705600"/>
          </a:xfrm>
        </p:spPr>
        <p:txBody>
          <a:bodyPr>
            <a:normAutofit/>
          </a:bodyPr>
          <a:lstStyle/>
          <a:p>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dirty="0" smtClean="0">
                <a:solidFill>
                  <a:schemeClr val="tx2">
                    <a:lumMod val="50000"/>
                  </a:schemeClr>
                </a:solidFill>
              </a:rPr>
              <a:t>1.  What are the products of complete combustion of ethanol?</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2.  What mass of ethanol was burnt?  How many moles of ethanol is this?  MW of ethanol = 46g</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
            </a:r>
            <a:br>
              <a:rPr lang="hy-AM" dirty="0" smtClean="0">
                <a:solidFill>
                  <a:schemeClr val="tx2">
                    <a:lumMod val="50000"/>
                  </a:schemeClr>
                </a:solidFill>
              </a:rPr>
            </a:br>
            <a:r>
              <a:rPr lang="hy-AM" dirty="0" smtClean="0">
                <a:solidFill>
                  <a:schemeClr val="tx2">
                    <a:lumMod val="50000"/>
                  </a:schemeClr>
                </a:solidFill>
              </a:rPr>
              <a:t>3.  What quantity of heat was transferred to the 0.3 kg of water during the experiment?</a:t>
            </a:r>
            <a:endParaRPr lang="en-US"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839200" cy="6400800"/>
          </a:xfrm>
        </p:spPr>
        <p:txBody>
          <a:bodyPr>
            <a:normAutofit/>
          </a:bodyPr>
          <a:lstStyle/>
          <a:p>
            <a:r>
              <a:rPr lang="hy-AM" sz="1400" dirty="0" smtClean="0">
                <a:solidFill>
                  <a:schemeClr val="tx2">
                    <a:lumMod val="50000"/>
                  </a:schemeClr>
                </a:solidFill>
              </a:rPr>
              <a:t/>
            </a:r>
            <a:br>
              <a:rPr lang="hy-AM" sz="1400" dirty="0" smtClean="0">
                <a:solidFill>
                  <a:schemeClr val="tx2">
                    <a:lumMod val="50000"/>
                  </a:schemeClr>
                </a:solidFill>
              </a:rPr>
            </a:br>
            <a:r>
              <a:rPr lang="hy-AM" sz="2000" dirty="0" smtClean="0">
                <a:solidFill>
                  <a:schemeClr val="tx2">
                    <a:lumMod val="50000"/>
                  </a:schemeClr>
                </a:solidFill>
              </a:rPr>
              <a:t>4.  Use your answers to question (2) and (3) to determine a value for </a:t>
            </a:r>
            <a:r>
              <a:rPr lang="el-GR" sz="2000" b="1" dirty="0" smtClean="0">
                <a:solidFill>
                  <a:schemeClr val="tx2">
                    <a:lumMod val="50000"/>
                  </a:schemeClr>
                </a:solidFill>
              </a:rPr>
              <a:t>Δ</a:t>
            </a:r>
            <a:r>
              <a:rPr lang="hy-AM" sz="2000" b="1" i="1" dirty="0" smtClean="0">
                <a:solidFill>
                  <a:schemeClr val="tx2">
                    <a:lumMod val="50000"/>
                  </a:schemeClr>
                </a:solidFill>
              </a:rPr>
              <a:t>H</a:t>
            </a:r>
            <a:r>
              <a:rPr lang="hy-AM" sz="2000" b="1" i="1" baseline="-25000" dirty="0" smtClean="0">
                <a:solidFill>
                  <a:schemeClr val="tx2">
                    <a:lumMod val="50000"/>
                  </a:schemeClr>
                </a:solidFill>
              </a:rPr>
              <a:t>combustion</a:t>
            </a:r>
            <a:r>
              <a:rPr lang="hy-AM" sz="2000" i="1" dirty="0" smtClean="0">
                <a:solidFill>
                  <a:schemeClr val="tx2">
                    <a:lumMod val="50000"/>
                  </a:schemeClr>
                </a:solidFill>
              </a:rPr>
              <a:t> </a:t>
            </a:r>
            <a:r>
              <a:rPr lang="hy-AM" sz="2000" dirty="0" smtClean="0">
                <a:solidFill>
                  <a:schemeClr val="tx2">
                    <a:lumMod val="50000"/>
                  </a:schemeClr>
                </a:solidFill>
              </a:rPr>
              <a:t>of ethanol.</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5.  Identify three possible sources of error in this experiment.</a:t>
            </a:r>
            <a:br>
              <a:rPr lang="hy-AM" sz="2000" dirty="0" smtClean="0">
                <a:solidFill>
                  <a:schemeClr val="tx2">
                    <a:lumMod val="50000"/>
                  </a:schemeClr>
                </a:solidFill>
              </a:rPr>
            </a:br>
            <a:r>
              <a:rPr lang="hy-AM" sz="2000" dirty="0" smtClean="0">
                <a:solidFill>
                  <a:schemeClr val="tx2">
                    <a:lumMod val="50000"/>
                  </a:schemeClr>
                </a:solidFill>
              </a:rPr>
              <a:t>a.</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b.</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c.</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6.  Do you consider ethanol to be a good fuel?  Justify your answer.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763000" cy="6553200"/>
          </a:xfrm>
        </p:spPr>
        <p:txBody>
          <a:bodyPr>
            <a:noAutofit/>
          </a:bodyPr>
          <a:lstStyle/>
          <a:p>
            <a:r>
              <a:rPr lang="hy-AM" sz="2000" u="sng" dirty="0" smtClean="0">
                <a:solidFill>
                  <a:schemeClr val="tx2">
                    <a:lumMod val="50000"/>
                  </a:schemeClr>
                </a:solidFill>
              </a:rPr>
              <a:t>Determine the heat evolved::</a:t>
            </a:r>
            <a:br>
              <a:rPr lang="hy-AM" sz="2000" u="sng"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When excess powdered zinc reacts with 100 cm3 of 0.2 mol/dm3 of copperII) sulphate solution where the heat capacity is 4200 J/K kg and the temperature change is - 10 K.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1.  Determine the equation for this reaction.</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2.  What is the </a:t>
            </a:r>
            <a:r>
              <a:rPr lang="el-GR" sz="2000" b="1" dirty="0" smtClean="0">
                <a:solidFill>
                  <a:schemeClr val="tx2">
                    <a:lumMod val="50000"/>
                  </a:schemeClr>
                </a:solidFill>
              </a:rPr>
              <a:t>Δ</a:t>
            </a:r>
            <a:r>
              <a:rPr lang="hy-AM" sz="2000" b="1" i="1" dirty="0" smtClean="0">
                <a:solidFill>
                  <a:schemeClr val="tx2">
                    <a:lumMod val="50000"/>
                  </a:schemeClr>
                </a:solidFill>
              </a:rPr>
              <a:t>H  </a:t>
            </a:r>
            <a:r>
              <a:rPr lang="hy-AM" sz="2000" dirty="0" smtClean="0">
                <a:solidFill>
                  <a:schemeClr val="tx2">
                    <a:lumMod val="50000"/>
                  </a:schemeClr>
                </a:solidFill>
              </a:rPr>
              <a:t>of the reaction?</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3.  Is this reaction and endothermic or exothermic reaction?</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
            </a:r>
            <a:br>
              <a:rPr lang="hy-AM" sz="2000" dirty="0" smtClean="0">
                <a:solidFill>
                  <a:schemeClr val="tx2">
                    <a:lumMod val="50000"/>
                  </a:schemeClr>
                </a:solidFill>
              </a:rPr>
            </a:br>
            <a:r>
              <a:rPr lang="hy-AM" sz="2000" dirty="0" smtClean="0">
                <a:solidFill>
                  <a:schemeClr val="tx2">
                    <a:lumMod val="50000"/>
                  </a:schemeClr>
                </a:solidFill>
              </a:rPr>
              <a:t>4.  List three sources of error.</a:t>
            </a:r>
            <a:br>
              <a:rPr lang="hy-AM" sz="2000" dirty="0" smtClean="0">
                <a:solidFill>
                  <a:schemeClr val="tx2">
                    <a:lumMod val="50000"/>
                  </a:schemeClr>
                </a:solidFill>
              </a:rPr>
            </a:br>
            <a:endParaRPr lang="hy-AM" sz="2000" dirty="0" smtClean="0">
              <a:solidFill>
                <a:schemeClr val="tx2">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b="1" u="sng" dirty="0" smtClean="0"/>
              <a:t>These are some things you should know about energy::</a:t>
            </a:r>
            <a:br>
              <a:rPr lang="hy-AM" sz="2800" b="1" u="sng" dirty="0" smtClean="0"/>
            </a:br>
            <a:r>
              <a:rPr lang="hy-AM" sz="2800" b="1" u="sng" dirty="0" smtClean="0"/>
              <a:t/>
            </a:r>
            <a:br>
              <a:rPr lang="hy-AM" sz="2800" b="1" u="sng" dirty="0" smtClean="0"/>
            </a:br>
            <a:r>
              <a:rPr lang="hy-AM" dirty="0" smtClean="0"/>
              <a:t>5</a:t>
            </a:r>
            <a:r>
              <a:rPr lang="hy-AM" dirty="0" smtClean="0"/>
              <a:t>.  The energy changes which occur during a chemical reaction can be monitored</a:t>
            </a:r>
            <a:br>
              <a:rPr lang="hy-AM" dirty="0" smtClean="0"/>
            </a:br>
            <a:r>
              <a:rPr lang="en-US" dirty="0" smtClean="0"/>
              <a:t/>
            </a:r>
            <a:br>
              <a:rPr lang="en-US" dirty="0" smtClean="0"/>
            </a:br>
            <a:r>
              <a:rPr lang="hy-AM" dirty="0" smtClean="0"/>
              <a:t>6</a:t>
            </a:r>
            <a:r>
              <a:rPr lang="hy-AM" dirty="0" smtClean="0"/>
              <a:t>.  When substances are heated they may undergo</a:t>
            </a:r>
            <a:br>
              <a:rPr lang="hy-AM" dirty="0" smtClean="0"/>
            </a:br>
            <a:r>
              <a:rPr lang="hy-AM" dirty="0" smtClean="0"/>
              <a:t>      a.  </a:t>
            </a:r>
            <a:r>
              <a:rPr lang="en-US" dirty="0" smtClean="0"/>
              <a:t>A</a:t>
            </a:r>
            <a:r>
              <a:rPr lang="hy-AM" dirty="0" smtClean="0"/>
              <a:t> change of state</a:t>
            </a:r>
            <a:br>
              <a:rPr lang="hy-AM" dirty="0" smtClean="0"/>
            </a:br>
            <a:r>
              <a:rPr lang="hy-AM" dirty="0" smtClean="0"/>
              <a:t>      b.  </a:t>
            </a:r>
            <a:r>
              <a:rPr lang="en-US" dirty="0" smtClean="0"/>
              <a:t>A</a:t>
            </a:r>
            <a:r>
              <a:rPr lang="hy-AM" dirty="0" smtClean="0"/>
              <a:t> change of shape</a:t>
            </a:r>
            <a:br>
              <a:rPr lang="hy-AM" dirty="0" smtClean="0"/>
            </a:br>
            <a:r>
              <a:rPr lang="hy-AM" dirty="0" smtClean="0"/>
              <a:t>      c.  </a:t>
            </a:r>
            <a:r>
              <a:rPr lang="en-US" dirty="0" smtClean="0"/>
              <a:t>A</a:t>
            </a:r>
            <a:r>
              <a:rPr lang="hy-AM" dirty="0" smtClean="0"/>
              <a:t> chemical change</a:t>
            </a:r>
            <a:br>
              <a:rPr lang="hy-AM" dirty="0" smtClean="0"/>
            </a:br>
            <a:r>
              <a:rPr lang="en-US" dirty="0" smtClean="0"/>
              <a:t/>
            </a:r>
            <a:br>
              <a:rPr lang="en-US" dirty="0" smtClean="0"/>
            </a:br>
            <a:r>
              <a:rPr lang="hy-AM" dirty="0" smtClean="0"/>
              <a:t>7</a:t>
            </a:r>
            <a:r>
              <a:rPr lang="hy-AM" dirty="0" smtClean="0"/>
              <a:t>.  Energy can be converted from one form to another.   </a:t>
            </a:r>
            <a:r>
              <a:rPr lang="hy-AM" b="1" dirty="0" smtClean="0"/>
              <a:t>Can you give an example of this?</a:t>
            </a:r>
          </a:p>
          <a:p>
            <a:endParaRPr lang="hy-AM" sz="1400" dirty="0">
              <a:solidFill>
                <a:schemeClr val="tx2">
                  <a:lumMod val="50000"/>
                </a:schemeClr>
              </a:solidFill>
            </a:endParaRPr>
          </a:p>
          <a:p>
            <a:endParaRPr lang="hy-AM" sz="1400" dirty="0" smtClean="0">
              <a:solidFill>
                <a:schemeClr val="tx2">
                  <a:lumMod val="50000"/>
                </a:schemeClr>
              </a:solidFill>
            </a:endParaRPr>
          </a:p>
          <a:p>
            <a:endParaRPr lang="en-US" sz="1400" dirty="0" smtClean="0">
              <a:solidFill>
                <a:schemeClr val="tx2">
                  <a:lumMod val="50000"/>
                </a:schemeClr>
              </a:solidFill>
            </a:endParaRPr>
          </a:p>
          <a:p>
            <a:endParaRPr lang="hy-AM" sz="1400" b="1" dirty="0" smtClean="0">
              <a:sym typeface="Wingdings" pitchFamily="2" charset="2"/>
            </a:endParaRPr>
          </a:p>
          <a:p>
            <a:endParaRPr lang="hy-AM"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dirty="0" smtClean="0">
                <a:solidFill>
                  <a:schemeClr val="tx2">
                    <a:lumMod val="50000"/>
                  </a:schemeClr>
                </a:solidFill>
              </a:rPr>
              <a:t>Chemical reactions involve</a:t>
            </a:r>
            <a:br>
              <a:rPr lang="hy-AM" sz="2800" dirty="0" smtClean="0">
                <a:solidFill>
                  <a:schemeClr val="tx2">
                    <a:lumMod val="50000"/>
                  </a:schemeClr>
                </a:solidFill>
              </a:rPr>
            </a:br>
            <a:r>
              <a:rPr lang="hy-AM" sz="2800" dirty="0" smtClean="0">
                <a:solidFill>
                  <a:schemeClr val="tx2">
                    <a:lumMod val="50000"/>
                  </a:schemeClr>
                </a:solidFill>
              </a:rPr>
              <a:t>a.  </a:t>
            </a:r>
            <a:r>
              <a:rPr lang="en-US" sz="2800" dirty="0" smtClean="0">
                <a:solidFill>
                  <a:schemeClr val="tx2">
                    <a:lumMod val="50000"/>
                  </a:schemeClr>
                </a:solidFill>
              </a:rPr>
              <a:t>B</a:t>
            </a:r>
            <a:r>
              <a:rPr lang="hy-AM" sz="2800" dirty="0" smtClean="0">
                <a:solidFill>
                  <a:schemeClr val="tx2">
                    <a:lumMod val="50000"/>
                  </a:schemeClr>
                </a:solidFill>
              </a:rPr>
              <a:t>ond breaking and</a:t>
            </a:r>
            <a:br>
              <a:rPr lang="hy-AM" sz="2800" dirty="0" smtClean="0">
                <a:solidFill>
                  <a:schemeClr val="tx2">
                    <a:lumMod val="50000"/>
                  </a:schemeClr>
                </a:solidFill>
              </a:rPr>
            </a:br>
            <a:r>
              <a:rPr lang="hy-AM" sz="2800" dirty="0" smtClean="0">
                <a:solidFill>
                  <a:schemeClr val="tx2">
                    <a:lumMod val="50000"/>
                  </a:schemeClr>
                </a:solidFill>
              </a:rPr>
              <a:t>b.  </a:t>
            </a:r>
            <a:r>
              <a:rPr lang="hy-AM" sz="2800" b="1" dirty="0" smtClean="0">
                <a:solidFill>
                  <a:schemeClr val="tx2">
                    <a:lumMod val="50000"/>
                  </a:schemeClr>
                </a:solidFill>
              </a:rPr>
              <a:t>?______________</a:t>
            </a:r>
          </a:p>
          <a:p>
            <a:endParaRPr lang="hy-AM" sz="2800" dirty="0">
              <a:solidFill>
                <a:schemeClr val="tx2">
                  <a:lumMod val="50000"/>
                </a:schemeClr>
              </a:solidFill>
            </a:endParaRPr>
          </a:p>
          <a:p>
            <a:r>
              <a:rPr lang="hy-AM" sz="2800" b="1" dirty="0" smtClean="0">
                <a:solidFill>
                  <a:schemeClr val="tx2">
                    <a:lumMod val="50000"/>
                  </a:schemeClr>
                </a:solidFill>
              </a:rPr>
              <a:t>To break a chemical bond what is needed?</a:t>
            </a:r>
            <a:br>
              <a:rPr lang="hy-AM" sz="2800" b="1" dirty="0" smtClean="0">
                <a:solidFill>
                  <a:schemeClr val="tx2">
                    <a:lumMod val="50000"/>
                  </a:schemeClr>
                </a:solidFill>
              </a:rPr>
            </a:br>
            <a:endParaRPr lang="hy-AM" sz="2800" b="1" dirty="0" smtClean="0">
              <a:solidFill>
                <a:schemeClr val="tx2">
                  <a:lumMod val="50000"/>
                </a:schemeClr>
              </a:solidFill>
            </a:endParaRPr>
          </a:p>
          <a:p>
            <a:r>
              <a:rPr lang="hy-AM" sz="2800" dirty="0" smtClean="0">
                <a:solidFill>
                  <a:schemeClr val="tx2">
                    <a:lumMod val="50000"/>
                  </a:schemeClr>
                </a:solidFill>
              </a:rPr>
              <a:t>A–B  </a:t>
            </a:r>
            <a:r>
              <a:rPr lang="hy-AM" sz="2800" dirty="0" smtClean="0">
                <a:solidFill>
                  <a:schemeClr val="tx2">
                    <a:lumMod val="50000"/>
                  </a:schemeClr>
                </a:solidFill>
                <a:sym typeface="Wingdings" pitchFamily="2" charset="2"/>
              </a:rPr>
              <a:t> A  +  B </a:t>
            </a:r>
            <a:br>
              <a:rPr lang="hy-AM" sz="2800" dirty="0" smtClean="0">
                <a:solidFill>
                  <a:schemeClr val="tx2">
                    <a:lumMod val="50000"/>
                  </a:schemeClr>
                </a:solidFill>
                <a:sym typeface="Wingdings" pitchFamily="2" charset="2"/>
              </a:rPr>
            </a:br>
            <a:r>
              <a:rPr lang="hy-AM" sz="2800" dirty="0" smtClean="0">
                <a:solidFill>
                  <a:schemeClr val="tx2">
                    <a:lumMod val="50000"/>
                  </a:schemeClr>
                </a:solidFill>
                <a:sym typeface="Wingdings" pitchFamily="2" charset="2"/>
              </a:rPr>
              <a:t>C–D   C  +  D</a:t>
            </a:r>
            <a:br>
              <a:rPr lang="hy-AM" sz="2800" dirty="0" smtClean="0">
                <a:solidFill>
                  <a:schemeClr val="tx2">
                    <a:lumMod val="50000"/>
                  </a:schemeClr>
                </a:solidFill>
                <a:sym typeface="Wingdings" pitchFamily="2" charset="2"/>
              </a:rPr>
            </a:br>
            <a:r>
              <a:rPr lang="hy-AM" sz="2800" b="1" dirty="0" smtClean="0">
                <a:solidFill>
                  <a:schemeClr val="tx2">
                    <a:lumMod val="50000"/>
                  </a:schemeClr>
                </a:solidFill>
                <a:sym typeface="Wingdings" pitchFamily="2" charset="2"/>
              </a:rPr>
              <a:t>If a bond is formed between A and C or B and D where does energy go?</a:t>
            </a:r>
          </a:p>
          <a:p>
            <a:endParaRPr lang="hy-AM" sz="2800" dirty="0">
              <a:solidFill>
                <a:schemeClr val="tx2">
                  <a:lumMod val="50000"/>
                </a:schemeClr>
              </a:solidFill>
              <a:sym typeface="Wingdings" pitchFamily="2" charset="2"/>
            </a:endParaRPr>
          </a:p>
          <a:p>
            <a:r>
              <a:rPr lang="hy-AM" sz="2800" dirty="0" smtClean="0">
                <a:solidFill>
                  <a:schemeClr val="tx2">
                    <a:lumMod val="50000"/>
                  </a:schemeClr>
                </a:solidFill>
                <a:sym typeface="Wingdings" pitchFamily="2" charset="2"/>
              </a:rPr>
              <a:t>If more energy is released than is supplied within a chemical reaction the overall change is described as </a:t>
            </a:r>
            <a:r>
              <a:rPr lang="hy-AM" sz="2800" b="1" u="sng" dirty="0" smtClean="0">
                <a:solidFill>
                  <a:schemeClr val="tx2">
                    <a:lumMod val="50000"/>
                  </a:schemeClr>
                </a:solidFill>
                <a:sym typeface="Wingdings" pitchFamily="2" charset="2"/>
              </a:rPr>
              <a:t>exothermic</a:t>
            </a:r>
            <a:r>
              <a:rPr lang="hy-AM" sz="2800" dirty="0" smtClean="0">
                <a:solidFill>
                  <a:schemeClr val="tx2">
                    <a:lumMod val="50000"/>
                  </a:schemeClr>
                </a:solidFill>
                <a:sym typeface="Wingdings" pitchFamily="2" charset="2"/>
              </a:rPr>
              <a:t>.  </a:t>
            </a:r>
            <a:r>
              <a:rPr lang="hy-AM" sz="2800" b="1" dirty="0" smtClean="0">
                <a:solidFill>
                  <a:schemeClr val="tx2">
                    <a:lumMod val="50000"/>
                  </a:schemeClr>
                </a:solidFill>
                <a:sym typeface="Wingdings" pitchFamily="2" charset="2"/>
              </a:rPr>
              <a:t>What then is an </a:t>
            </a:r>
            <a:r>
              <a:rPr lang="hy-AM" sz="2800" b="1" u="sng" dirty="0" smtClean="0">
                <a:solidFill>
                  <a:schemeClr val="tx2">
                    <a:lumMod val="50000"/>
                  </a:schemeClr>
                </a:solidFill>
                <a:sym typeface="Wingdings" pitchFamily="2" charset="2"/>
              </a:rPr>
              <a:t>endothermic</a:t>
            </a:r>
            <a:r>
              <a:rPr lang="hy-AM" sz="2800" b="1" dirty="0" smtClean="0">
                <a:solidFill>
                  <a:schemeClr val="tx2">
                    <a:lumMod val="50000"/>
                  </a:schemeClr>
                </a:solidFill>
                <a:sym typeface="Wingdings" pitchFamily="2" charset="2"/>
              </a:rPr>
              <a:t> reaction?</a:t>
            </a:r>
          </a:p>
          <a:p>
            <a:endParaRPr lang="hy-AM" sz="1400" b="1" dirty="0">
              <a:solidFill>
                <a:schemeClr val="tx2">
                  <a:lumMod val="50000"/>
                </a:schemeClr>
              </a:solidFill>
              <a:sym typeface="Wingdings" pitchFamily="2" charset="2"/>
            </a:endParaRPr>
          </a:p>
          <a:p>
            <a:endParaRPr lang="hy-AM" sz="1400" b="1" dirty="0" smtClean="0">
              <a:sym typeface="Wingdings" pitchFamily="2" charset="2"/>
            </a:endParaRPr>
          </a:p>
          <a:p>
            <a:endParaRPr lang="hy-AM"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solidFill>
                  <a:schemeClr val="tx2">
                    <a:lumMod val="50000"/>
                  </a:schemeClr>
                </a:solidFill>
              </a:rPr>
              <a:t>The following are some examples of endothermic reaction..</a:t>
            </a:r>
            <a:br>
              <a:rPr lang="hy-AM" b="1" u="sng" dirty="0" smtClean="0">
                <a:solidFill>
                  <a:schemeClr val="tx2">
                    <a:lumMod val="50000"/>
                  </a:schemeClr>
                </a:solidFill>
              </a:rPr>
            </a:br>
            <a:r>
              <a:rPr lang="hy-AM" dirty="0" smtClean="0">
                <a:solidFill>
                  <a:schemeClr val="tx2">
                    <a:lumMod val="50000"/>
                  </a:schemeClr>
                </a:solidFill>
              </a:rPr>
              <a:t>a.  </a:t>
            </a:r>
            <a:r>
              <a:rPr lang="en-US" dirty="0" smtClean="0">
                <a:solidFill>
                  <a:schemeClr val="tx2">
                    <a:lumMod val="50000"/>
                  </a:schemeClr>
                </a:solidFill>
              </a:rPr>
              <a:t>T</a:t>
            </a:r>
            <a:r>
              <a:rPr lang="hy-AM" dirty="0" smtClean="0">
                <a:solidFill>
                  <a:schemeClr val="tx2">
                    <a:lumMod val="50000"/>
                  </a:schemeClr>
                </a:solidFill>
              </a:rPr>
              <a:t>he dissolving of some substances in water example ammonium nitrate</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b.  Photosynthesis</a:t>
            </a:r>
            <a:r>
              <a:rPr lang="en-US" dirty="0" smtClean="0">
                <a:solidFill>
                  <a:schemeClr val="tx2">
                    <a:lumMod val="50000"/>
                  </a:schemeClr>
                </a:solidFill>
              </a:rPr>
              <a:t/>
            </a:r>
            <a:br>
              <a:rPr lang="en-US"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en-US" dirty="0" smtClean="0"/>
              <a:t>The equation for photosynthesis is :</a:t>
            </a:r>
            <a:br>
              <a:rPr lang="en-US" dirty="0" smtClean="0"/>
            </a:br>
            <a:r>
              <a:rPr lang="en-US" dirty="0" smtClean="0"/>
              <a:t>6CO</a:t>
            </a:r>
            <a:r>
              <a:rPr lang="en-US" baseline="-25000" dirty="0" smtClean="0"/>
              <a:t>2(g)</a:t>
            </a:r>
            <a:r>
              <a:rPr lang="en-US" dirty="0" smtClean="0"/>
              <a:t>  +  6H</a:t>
            </a:r>
            <a:r>
              <a:rPr lang="en-US" baseline="-25000" dirty="0" smtClean="0"/>
              <a:t>2</a:t>
            </a:r>
            <a:r>
              <a:rPr lang="en-US" dirty="0" smtClean="0"/>
              <a:t>O</a:t>
            </a:r>
            <a:r>
              <a:rPr lang="en-US" baseline="-25000" dirty="0" smtClean="0"/>
              <a:t>(l)</a:t>
            </a:r>
            <a:r>
              <a:rPr lang="en-US" dirty="0" smtClean="0"/>
              <a:t>  </a:t>
            </a:r>
            <a:r>
              <a:rPr lang="en-US" dirty="0" smtClean="0">
                <a:sym typeface="Wingdings" pitchFamily="2" charset="2"/>
              </a:rPr>
              <a:t>  C</a:t>
            </a:r>
            <a:r>
              <a:rPr lang="en-US" baseline="-25000" dirty="0" smtClean="0">
                <a:sym typeface="Wingdings" pitchFamily="2" charset="2"/>
              </a:rPr>
              <a:t>6</a:t>
            </a:r>
            <a:r>
              <a:rPr lang="en-US" dirty="0" smtClean="0">
                <a:sym typeface="Wingdings" pitchFamily="2" charset="2"/>
              </a:rPr>
              <a:t>H</a:t>
            </a:r>
            <a:r>
              <a:rPr lang="en-US" baseline="-25000" dirty="0" smtClean="0">
                <a:sym typeface="Wingdings" pitchFamily="2" charset="2"/>
              </a:rPr>
              <a:t>12</a:t>
            </a:r>
            <a:r>
              <a:rPr lang="en-US" dirty="0" smtClean="0">
                <a:sym typeface="Wingdings" pitchFamily="2" charset="2"/>
              </a:rPr>
              <a:t>O</a:t>
            </a:r>
            <a:r>
              <a:rPr lang="en-US" baseline="-25000" dirty="0" smtClean="0">
                <a:sym typeface="Wingdings" pitchFamily="2" charset="2"/>
              </a:rPr>
              <a:t>6</a:t>
            </a:r>
            <a:r>
              <a:rPr lang="en-US" dirty="0" smtClean="0">
                <a:sym typeface="Wingdings" pitchFamily="2" charset="2"/>
              </a:rPr>
              <a:t>  +  6O</a:t>
            </a:r>
            <a:r>
              <a:rPr lang="en-US" baseline="-25000" dirty="0" smtClean="0">
                <a:sym typeface="Wingdings" pitchFamily="2" charset="2"/>
              </a:rPr>
              <a:t>2(g)</a:t>
            </a:r>
            <a:r>
              <a:rPr lang="en-US" dirty="0" smtClean="0">
                <a:sym typeface="Wingdings" pitchFamily="2" charset="2"/>
              </a:rPr>
              <a:t/>
            </a:r>
            <a:br>
              <a:rPr lang="en-US" dirty="0" smtClean="0">
                <a:sym typeface="Wingdings" pitchFamily="2" charset="2"/>
              </a:rPr>
            </a:br>
            <a:r>
              <a:rPr lang="hy-AM" dirty="0" smtClean="0">
                <a:solidFill>
                  <a:schemeClr val="tx2">
                    <a:lumMod val="50000"/>
                  </a:schemeClr>
                </a:solidFill>
              </a:rPr>
              <a:t/>
            </a:r>
            <a:br>
              <a:rPr lang="hy-AM"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hy-AM" dirty="0" smtClean="0">
                <a:solidFill>
                  <a:schemeClr val="tx2">
                    <a:lumMod val="50000"/>
                  </a:schemeClr>
                </a:solidFill>
              </a:rPr>
              <a:t>c.  </a:t>
            </a:r>
            <a:r>
              <a:rPr lang="en-US" dirty="0" smtClean="0">
                <a:solidFill>
                  <a:schemeClr val="tx2">
                    <a:lumMod val="50000"/>
                  </a:schemeClr>
                </a:solidFill>
              </a:rPr>
              <a:t>T</a:t>
            </a:r>
            <a:r>
              <a:rPr lang="hy-AM" dirty="0" smtClean="0">
                <a:solidFill>
                  <a:schemeClr val="tx2">
                    <a:lumMod val="50000"/>
                  </a:schemeClr>
                </a:solidFill>
              </a:rPr>
              <a:t>he reaction between steam and carbon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hy-AM" b="1" u="sng" dirty="0" smtClean="0">
                <a:solidFill>
                  <a:schemeClr val="tx2">
                    <a:lumMod val="50000"/>
                  </a:schemeClr>
                </a:solidFill>
              </a:rPr>
              <a:t>The following are some examples of exothermic reactions::</a:t>
            </a:r>
            <a:br>
              <a:rPr lang="hy-AM" b="1" u="sng" dirty="0" smtClean="0">
                <a:solidFill>
                  <a:schemeClr val="tx2">
                    <a:lumMod val="50000"/>
                  </a:schemeClr>
                </a:solidFill>
              </a:rPr>
            </a:br>
            <a:r>
              <a:rPr lang="hy-AM" dirty="0" smtClean="0">
                <a:solidFill>
                  <a:schemeClr val="tx2">
                    <a:lumMod val="50000"/>
                  </a:schemeClr>
                </a:solidFill>
              </a:rPr>
              <a:t>a.  The neutralization reaction between aqueous sodium hydroxide and hydrochloric acid</a:t>
            </a:r>
            <a:br>
              <a:rPr lang="hy-AM" dirty="0" smtClean="0">
                <a:solidFill>
                  <a:schemeClr val="tx2">
                    <a:lumMod val="50000"/>
                  </a:schemeClr>
                </a:solidFill>
              </a:rPr>
            </a:br>
            <a:r>
              <a:rPr lang="hy-AM" dirty="0" smtClean="0">
                <a:solidFill>
                  <a:schemeClr val="tx2">
                    <a:lumMod val="50000"/>
                  </a:schemeClr>
                </a:solidFill>
              </a:rPr>
              <a:t>b.  </a:t>
            </a:r>
            <a:r>
              <a:rPr lang="en-US" dirty="0" smtClean="0">
                <a:solidFill>
                  <a:schemeClr val="tx2">
                    <a:lumMod val="50000"/>
                  </a:schemeClr>
                </a:solidFill>
              </a:rPr>
              <a:t>D</a:t>
            </a:r>
            <a:r>
              <a:rPr lang="hy-AM" dirty="0" smtClean="0">
                <a:solidFill>
                  <a:schemeClr val="tx2">
                    <a:lumMod val="50000"/>
                  </a:schemeClr>
                </a:solidFill>
              </a:rPr>
              <a:t>issolving solid sodium hydroxide in water</a:t>
            </a:r>
            <a:br>
              <a:rPr lang="hy-AM" dirty="0" smtClean="0">
                <a:solidFill>
                  <a:schemeClr val="tx2">
                    <a:lumMod val="50000"/>
                  </a:schemeClr>
                </a:solidFill>
              </a:rPr>
            </a:br>
            <a:r>
              <a:rPr lang="hy-AM" dirty="0" smtClean="0">
                <a:solidFill>
                  <a:schemeClr val="tx2">
                    <a:lumMod val="50000"/>
                  </a:schemeClr>
                </a:solidFill>
              </a:rPr>
              <a:t>c.  </a:t>
            </a:r>
            <a:r>
              <a:rPr lang="en-US" dirty="0" smtClean="0">
                <a:solidFill>
                  <a:schemeClr val="tx2">
                    <a:lumMod val="50000"/>
                  </a:schemeClr>
                </a:solidFill>
              </a:rPr>
              <a:t>B</a:t>
            </a:r>
            <a:r>
              <a:rPr lang="hy-AM" dirty="0" smtClean="0">
                <a:solidFill>
                  <a:schemeClr val="tx2">
                    <a:lumMod val="50000"/>
                  </a:schemeClr>
                </a:solidFill>
              </a:rPr>
              <a:t>urning propane gas</a:t>
            </a:r>
            <a:br>
              <a:rPr lang="hy-AM" dirty="0" smtClean="0">
                <a:solidFill>
                  <a:schemeClr val="tx2">
                    <a:lumMod val="50000"/>
                  </a:schemeClr>
                </a:solidFill>
              </a:rPr>
            </a:br>
            <a:r>
              <a:rPr lang="hy-AM" dirty="0" smtClean="0">
                <a:solidFill>
                  <a:schemeClr val="tx2">
                    <a:lumMod val="50000"/>
                  </a:schemeClr>
                </a:solidFill>
              </a:rPr>
              <a:t>d.  </a:t>
            </a:r>
            <a:r>
              <a:rPr lang="en-US" dirty="0" smtClean="0">
                <a:solidFill>
                  <a:schemeClr val="tx2">
                    <a:lumMod val="50000"/>
                  </a:schemeClr>
                </a:solidFill>
              </a:rPr>
              <a:t>R</a:t>
            </a:r>
            <a:r>
              <a:rPr lang="hy-AM" dirty="0" smtClean="0">
                <a:solidFill>
                  <a:schemeClr val="tx2">
                    <a:lumMod val="50000"/>
                  </a:schemeClr>
                </a:solidFill>
              </a:rPr>
              <a:t>espiration  - HUH??!?!  </a:t>
            </a:r>
            <a:r>
              <a:rPr lang="hy-AM" b="1" dirty="0" smtClean="0">
                <a:solidFill>
                  <a:schemeClr val="tx2">
                    <a:lumMod val="50000"/>
                  </a:schemeClr>
                </a:solidFill>
              </a:rPr>
              <a:t>What’s this?</a:t>
            </a:r>
            <a:r>
              <a:rPr lang="hy-AM" dirty="0" smtClean="0">
                <a:solidFill>
                  <a:schemeClr val="tx2">
                    <a:lumMod val="50000"/>
                  </a:schemeClr>
                </a:solidFill>
              </a:rPr>
              <a:t> _____________________________________</a:t>
            </a:r>
            <a:r>
              <a:rPr lang="en-US" dirty="0" smtClean="0">
                <a:solidFill>
                  <a:schemeClr val="tx2">
                    <a:lumMod val="50000"/>
                  </a:schemeClr>
                </a:solidFill>
              </a:rPr>
              <a:t/>
            </a:r>
            <a:br>
              <a:rPr lang="en-US" dirty="0" smtClean="0">
                <a:solidFill>
                  <a:schemeClr val="tx2">
                    <a:lumMod val="50000"/>
                  </a:schemeClr>
                </a:solidFill>
              </a:rPr>
            </a:br>
            <a:endParaRPr lang="hy-AM" dirty="0" smtClean="0">
              <a:solidFill>
                <a:schemeClr val="tx2">
                  <a:lumMod val="50000"/>
                </a:schemeClr>
              </a:solidFill>
            </a:endParaRPr>
          </a:p>
          <a:p>
            <a:r>
              <a:rPr lang="en-US" dirty="0" smtClean="0"/>
              <a:t>The equation for photosynthesis is :</a:t>
            </a:r>
            <a:br>
              <a:rPr lang="en-US" dirty="0" smtClean="0"/>
            </a:br>
            <a:r>
              <a:rPr lang="en-US" dirty="0" smtClean="0"/>
              <a:t>6CO</a:t>
            </a:r>
            <a:r>
              <a:rPr lang="en-US" baseline="-25000" dirty="0" smtClean="0"/>
              <a:t>2(g)</a:t>
            </a:r>
            <a:r>
              <a:rPr lang="en-US" dirty="0" smtClean="0"/>
              <a:t>  +  6H</a:t>
            </a:r>
            <a:r>
              <a:rPr lang="en-US" baseline="-25000" dirty="0" smtClean="0"/>
              <a:t>2</a:t>
            </a:r>
            <a:r>
              <a:rPr lang="en-US" dirty="0" smtClean="0"/>
              <a:t>O</a:t>
            </a:r>
            <a:r>
              <a:rPr lang="en-US" baseline="-25000" dirty="0" smtClean="0"/>
              <a:t>(l)</a:t>
            </a:r>
            <a:r>
              <a:rPr lang="en-US" dirty="0" smtClean="0"/>
              <a:t>  </a:t>
            </a:r>
            <a:r>
              <a:rPr lang="en-US" dirty="0" smtClean="0">
                <a:sym typeface="Wingdings" pitchFamily="2" charset="2"/>
              </a:rPr>
              <a:t>  C</a:t>
            </a:r>
            <a:r>
              <a:rPr lang="en-US" baseline="-25000" dirty="0" smtClean="0">
                <a:sym typeface="Wingdings" pitchFamily="2" charset="2"/>
              </a:rPr>
              <a:t>6</a:t>
            </a:r>
            <a:r>
              <a:rPr lang="en-US" dirty="0" smtClean="0">
                <a:sym typeface="Wingdings" pitchFamily="2" charset="2"/>
              </a:rPr>
              <a:t>H</a:t>
            </a:r>
            <a:r>
              <a:rPr lang="en-US" baseline="-25000" dirty="0" smtClean="0">
                <a:sym typeface="Wingdings" pitchFamily="2" charset="2"/>
              </a:rPr>
              <a:t>12</a:t>
            </a:r>
            <a:r>
              <a:rPr lang="en-US" dirty="0" smtClean="0">
                <a:sym typeface="Wingdings" pitchFamily="2" charset="2"/>
              </a:rPr>
              <a:t>O</a:t>
            </a:r>
            <a:r>
              <a:rPr lang="en-US" baseline="-25000" dirty="0" smtClean="0">
                <a:sym typeface="Wingdings" pitchFamily="2" charset="2"/>
              </a:rPr>
              <a:t>6</a:t>
            </a:r>
            <a:r>
              <a:rPr lang="en-US" dirty="0" smtClean="0">
                <a:sym typeface="Wingdings" pitchFamily="2" charset="2"/>
              </a:rPr>
              <a:t>  +  6O</a:t>
            </a:r>
            <a:r>
              <a:rPr lang="en-US" baseline="-25000" dirty="0" smtClean="0">
                <a:sym typeface="Wingdings" pitchFamily="2" charset="2"/>
              </a:rPr>
              <a:t>2(g)</a:t>
            </a:r>
            <a:r>
              <a:rPr lang="en-US" dirty="0" smtClean="0">
                <a:sym typeface="Wingdings" pitchFamily="2" charset="2"/>
              </a:rPr>
              <a:t/>
            </a:r>
            <a:br>
              <a:rPr lang="en-US" dirty="0" smtClean="0">
                <a:sym typeface="Wingdings" pitchFamily="2" charset="2"/>
              </a:rPr>
            </a:br>
            <a:r>
              <a:rPr lang="en-US" dirty="0" smtClean="0">
                <a:sym typeface="Wingdings" pitchFamily="2" charset="2"/>
              </a:rPr>
              <a:t/>
            </a:r>
            <a:br>
              <a:rPr lang="en-US" dirty="0" smtClean="0">
                <a:sym typeface="Wingdings" pitchFamily="2" charset="2"/>
              </a:rPr>
            </a:br>
            <a:r>
              <a:rPr lang="en-US" dirty="0" smtClean="0">
                <a:sym typeface="Wingdings" pitchFamily="2" charset="2"/>
              </a:rPr>
              <a:t>The equation for respiration is the reverse of photosynthesis which is:</a:t>
            </a:r>
            <a:br>
              <a:rPr lang="en-US" dirty="0" smtClean="0">
                <a:sym typeface="Wingdings" pitchFamily="2" charset="2"/>
              </a:rPr>
            </a:br>
            <a:r>
              <a:rPr lang="en-US" dirty="0" smtClean="0">
                <a:sym typeface="Wingdings" pitchFamily="2" charset="2"/>
              </a:rPr>
              <a:t/>
            </a:r>
            <a:br>
              <a:rPr lang="en-US" dirty="0" smtClean="0">
                <a:sym typeface="Wingdings" pitchFamily="2" charset="2"/>
              </a:rPr>
            </a:br>
            <a:r>
              <a:rPr lang="en-US" dirty="0" smtClean="0">
                <a:sym typeface="Wingdings" pitchFamily="2" charset="2"/>
              </a:rPr>
              <a:t>6O</a:t>
            </a:r>
            <a:r>
              <a:rPr lang="en-US" baseline="-25000" dirty="0" smtClean="0">
                <a:sym typeface="Wingdings" pitchFamily="2" charset="2"/>
              </a:rPr>
              <a:t>2(g)  </a:t>
            </a:r>
            <a:r>
              <a:rPr lang="en-US" dirty="0" smtClean="0">
                <a:sym typeface="Wingdings" pitchFamily="2" charset="2"/>
              </a:rPr>
              <a:t>+  C</a:t>
            </a:r>
            <a:r>
              <a:rPr lang="en-US" baseline="-25000" dirty="0" smtClean="0">
                <a:sym typeface="Wingdings" pitchFamily="2" charset="2"/>
              </a:rPr>
              <a:t>6</a:t>
            </a:r>
            <a:r>
              <a:rPr lang="en-US" dirty="0" smtClean="0">
                <a:sym typeface="Wingdings" pitchFamily="2" charset="2"/>
              </a:rPr>
              <a:t>H</a:t>
            </a:r>
            <a:r>
              <a:rPr lang="en-US" baseline="-25000" dirty="0" smtClean="0">
                <a:sym typeface="Wingdings" pitchFamily="2" charset="2"/>
              </a:rPr>
              <a:t>12</a:t>
            </a:r>
            <a:r>
              <a:rPr lang="en-US" dirty="0" smtClean="0">
                <a:sym typeface="Wingdings" pitchFamily="2" charset="2"/>
              </a:rPr>
              <a:t>O</a:t>
            </a:r>
            <a:r>
              <a:rPr lang="en-US" baseline="-25000" dirty="0" smtClean="0">
                <a:sym typeface="Wingdings" pitchFamily="2" charset="2"/>
              </a:rPr>
              <a:t>6 </a:t>
            </a:r>
            <a:r>
              <a:rPr lang="en-US" dirty="0" smtClean="0">
                <a:sym typeface="Wingdings" pitchFamily="2" charset="2"/>
              </a:rPr>
              <a:t>   6CO</a:t>
            </a:r>
            <a:r>
              <a:rPr lang="en-US" baseline="-25000" dirty="0" smtClean="0">
                <a:sym typeface="Wingdings" pitchFamily="2" charset="2"/>
              </a:rPr>
              <a:t>2(g)  </a:t>
            </a:r>
            <a:r>
              <a:rPr lang="en-US" dirty="0" smtClean="0">
                <a:sym typeface="Wingdings" pitchFamily="2" charset="2"/>
              </a:rPr>
              <a:t>+  6H</a:t>
            </a:r>
            <a:r>
              <a:rPr lang="en-US" baseline="-25000" dirty="0" smtClean="0">
                <a:sym typeface="Wingdings" pitchFamily="2" charset="2"/>
              </a:rPr>
              <a:t>2</a:t>
            </a:r>
            <a:r>
              <a:rPr lang="en-US" dirty="0" smtClean="0">
                <a:sym typeface="Wingdings" pitchFamily="2" charset="2"/>
              </a:rPr>
              <a:t>O</a:t>
            </a:r>
            <a:r>
              <a:rPr lang="en-US" baseline="-25000" dirty="0" smtClean="0">
                <a:sym typeface="Wingdings" pitchFamily="2" charset="2"/>
              </a:rPr>
              <a:t>(l)</a:t>
            </a:r>
            <a:endParaRPr lang="en-US" baseline="-25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477000"/>
          </a:xfrm>
        </p:spPr>
        <p:txBody>
          <a:bodyPr>
            <a:normAutofit/>
          </a:bodyPr>
          <a:lstStyle/>
          <a:p>
            <a:r>
              <a:rPr lang="hy-AM" sz="2400" dirty="0" smtClean="0">
                <a:solidFill>
                  <a:schemeClr val="tx2">
                    <a:lumMod val="50000"/>
                  </a:schemeClr>
                </a:solidFill>
              </a:rPr>
              <a:t>Below demonstrates the energy diagrams of endothermic and exothermic reactions::</a:t>
            </a:r>
          </a:p>
          <a:p>
            <a:endParaRPr lang="hy-AM" sz="2400" dirty="0">
              <a:solidFill>
                <a:schemeClr val="tx2">
                  <a:lumMod val="50000"/>
                </a:schemeClr>
              </a:solidFill>
            </a:endParaRPr>
          </a:p>
          <a:p>
            <a:r>
              <a:rPr lang="hy-AM" sz="2400" b="1" dirty="0" smtClean="0">
                <a:solidFill>
                  <a:schemeClr val="tx2">
                    <a:lumMod val="50000"/>
                  </a:schemeClr>
                </a:solidFill>
              </a:rPr>
              <a:t>Try filling out the energy profile for an endo</a:t>
            </a:r>
            <a:r>
              <a:rPr lang="en-US" sz="2400" b="1" dirty="0" smtClean="0">
                <a:solidFill>
                  <a:schemeClr val="tx2">
                    <a:lumMod val="50000"/>
                  </a:schemeClr>
                </a:solidFill>
              </a:rPr>
              <a:t>t</a:t>
            </a:r>
            <a:r>
              <a:rPr lang="hy-AM" sz="2400" b="1" dirty="0" smtClean="0">
                <a:solidFill>
                  <a:schemeClr val="tx2">
                    <a:lumMod val="50000"/>
                  </a:schemeClr>
                </a:solidFill>
              </a:rPr>
              <a:t>hermic reaction.  Have you noted the differences between the two diagrams? </a:t>
            </a: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pPr>
              <a:buNone/>
            </a:pPr>
            <a:endParaRPr lang="en-US" sz="1400" dirty="0">
              <a:solidFill>
                <a:schemeClr val="tx2">
                  <a:lumMod val="50000"/>
                </a:schemeClr>
              </a:solidFill>
            </a:endParaRPr>
          </a:p>
        </p:txBody>
      </p:sp>
      <p:cxnSp>
        <p:nvCxnSpPr>
          <p:cNvPr id="5" name="Straight Connector 4"/>
          <p:cNvCxnSpPr/>
          <p:nvPr/>
        </p:nvCxnSpPr>
        <p:spPr>
          <a:xfrm>
            <a:off x="762000" y="4800600"/>
            <a:ext cx="106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00200" y="3276600"/>
            <a:ext cx="106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0" y="5257800"/>
            <a:ext cx="167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38800" y="4800600"/>
            <a:ext cx="914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553200" y="3200400"/>
            <a:ext cx="914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467600" y="39624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H="1" flipV="1">
            <a:off x="838200" y="4038600"/>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1676400" y="4267200"/>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5753100" y="40005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1600994" y="50284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7086600" y="3581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7773194" y="44188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62000" y="4876800"/>
            <a:ext cx="673582" cy="246221"/>
          </a:xfrm>
          <a:prstGeom prst="rect">
            <a:avLst/>
          </a:prstGeom>
          <a:noFill/>
        </p:spPr>
        <p:txBody>
          <a:bodyPr wrap="none" rtlCol="0">
            <a:spAutoFit/>
          </a:bodyPr>
          <a:lstStyle/>
          <a:p>
            <a:r>
              <a:rPr lang="hy-AM" sz="1000" dirty="0" smtClean="0">
                <a:solidFill>
                  <a:schemeClr val="tx2">
                    <a:lumMod val="50000"/>
                  </a:schemeClr>
                </a:solidFill>
              </a:rPr>
              <a:t>reactants</a:t>
            </a:r>
            <a:endParaRPr lang="en-US" sz="1000" dirty="0">
              <a:solidFill>
                <a:schemeClr val="tx2">
                  <a:lumMod val="50000"/>
                </a:schemeClr>
              </a:solidFill>
            </a:endParaRPr>
          </a:p>
        </p:txBody>
      </p:sp>
      <p:sp>
        <p:nvSpPr>
          <p:cNvPr id="35" name="TextBox 34"/>
          <p:cNvSpPr txBox="1"/>
          <p:nvPr/>
        </p:nvSpPr>
        <p:spPr>
          <a:xfrm>
            <a:off x="2362200" y="5334000"/>
            <a:ext cx="646331" cy="246221"/>
          </a:xfrm>
          <a:prstGeom prst="rect">
            <a:avLst/>
          </a:prstGeom>
          <a:noFill/>
        </p:spPr>
        <p:txBody>
          <a:bodyPr wrap="none" rtlCol="0">
            <a:spAutoFit/>
          </a:bodyPr>
          <a:lstStyle/>
          <a:p>
            <a:r>
              <a:rPr lang="hy-AM" sz="1000" dirty="0" smtClean="0">
                <a:solidFill>
                  <a:schemeClr val="tx2">
                    <a:lumMod val="50000"/>
                  </a:schemeClr>
                </a:solidFill>
              </a:rPr>
              <a:t>products</a:t>
            </a:r>
            <a:endParaRPr lang="en-US" sz="1000" dirty="0">
              <a:solidFill>
                <a:schemeClr val="tx2">
                  <a:lumMod val="50000"/>
                </a:schemeClr>
              </a:solidFill>
            </a:endParaRPr>
          </a:p>
        </p:txBody>
      </p:sp>
      <p:sp>
        <p:nvSpPr>
          <p:cNvPr id="36" name="TextBox 35"/>
          <p:cNvSpPr txBox="1"/>
          <p:nvPr/>
        </p:nvSpPr>
        <p:spPr>
          <a:xfrm>
            <a:off x="1676400" y="3352800"/>
            <a:ext cx="914033" cy="246221"/>
          </a:xfrm>
          <a:prstGeom prst="rect">
            <a:avLst/>
          </a:prstGeom>
          <a:noFill/>
        </p:spPr>
        <p:txBody>
          <a:bodyPr wrap="none" rtlCol="0">
            <a:spAutoFit/>
          </a:bodyPr>
          <a:lstStyle/>
          <a:p>
            <a:r>
              <a:rPr lang="hy-AM" sz="1000" dirty="0" smtClean="0">
                <a:solidFill>
                  <a:schemeClr val="tx2">
                    <a:lumMod val="50000"/>
                  </a:schemeClr>
                </a:solidFill>
              </a:rPr>
              <a:t>intermediates</a:t>
            </a:r>
            <a:endParaRPr lang="en-US" sz="1000" dirty="0">
              <a:solidFill>
                <a:schemeClr val="tx2">
                  <a:lumMod val="50000"/>
                </a:schemeClr>
              </a:solidFill>
            </a:endParaRPr>
          </a:p>
        </p:txBody>
      </p:sp>
      <p:sp>
        <p:nvSpPr>
          <p:cNvPr id="37" name="TextBox 36"/>
          <p:cNvSpPr txBox="1"/>
          <p:nvPr/>
        </p:nvSpPr>
        <p:spPr>
          <a:xfrm>
            <a:off x="0" y="3810000"/>
            <a:ext cx="1322798" cy="400110"/>
          </a:xfrm>
          <a:prstGeom prst="rect">
            <a:avLst/>
          </a:prstGeom>
          <a:noFill/>
        </p:spPr>
        <p:txBody>
          <a:bodyPr wrap="none" rtlCol="0">
            <a:spAutoFit/>
          </a:bodyPr>
          <a:lstStyle/>
          <a:p>
            <a:r>
              <a:rPr lang="hy-AM" sz="1000" dirty="0">
                <a:solidFill>
                  <a:schemeClr val="tx2">
                    <a:lumMod val="50000"/>
                  </a:schemeClr>
                </a:solidFill>
              </a:rPr>
              <a:t>b</a:t>
            </a:r>
            <a:r>
              <a:rPr lang="hy-AM" sz="1000" dirty="0" smtClean="0">
                <a:solidFill>
                  <a:schemeClr val="tx2">
                    <a:lumMod val="50000"/>
                  </a:schemeClr>
                </a:solidFill>
              </a:rPr>
              <a:t>ond breaking energy</a:t>
            </a:r>
            <a:br>
              <a:rPr lang="hy-AM" sz="1000" dirty="0" smtClean="0">
                <a:solidFill>
                  <a:schemeClr val="tx2">
                    <a:lumMod val="50000"/>
                  </a:schemeClr>
                </a:solidFill>
              </a:rPr>
            </a:br>
            <a:r>
              <a:rPr lang="hy-AM" sz="1000" dirty="0" smtClean="0">
                <a:solidFill>
                  <a:schemeClr val="tx2">
                    <a:lumMod val="50000"/>
                  </a:schemeClr>
                </a:solidFill>
              </a:rPr>
              <a:t>supplied</a:t>
            </a:r>
            <a:endParaRPr lang="en-US" sz="1000" dirty="0">
              <a:solidFill>
                <a:schemeClr val="tx2">
                  <a:lumMod val="50000"/>
                </a:schemeClr>
              </a:solidFill>
            </a:endParaRPr>
          </a:p>
        </p:txBody>
      </p:sp>
      <p:cxnSp>
        <p:nvCxnSpPr>
          <p:cNvPr id="39" name="Straight Connector 38"/>
          <p:cNvCxnSpPr/>
          <p:nvPr/>
        </p:nvCxnSpPr>
        <p:spPr>
          <a:xfrm>
            <a:off x="914400" y="4114800"/>
            <a:ext cx="6858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828800" y="3048000"/>
            <a:ext cx="659155" cy="246221"/>
          </a:xfrm>
          <a:prstGeom prst="rect">
            <a:avLst/>
          </a:prstGeom>
          <a:noFill/>
        </p:spPr>
        <p:txBody>
          <a:bodyPr wrap="none" rtlCol="0">
            <a:spAutoFit/>
          </a:bodyPr>
          <a:lstStyle/>
          <a:p>
            <a:r>
              <a:rPr lang="hy-AM" sz="1000" dirty="0" smtClean="0">
                <a:solidFill>
                  <a:schemeClr val="tx2">
                    <a:lumMod val="50000"/>
                  </a:schemeClr>
                </a:solidFill>
              </a:rPr>
              <a:t>A, B, C, D</a:t>
            </a:r>
            <a:endParaRPr lang="en-US" sz="1000" dirty="0">
              <a:solidFill>
                <a:schemeClr val="tx2">
                  <a:lumMod val="50000"/>
                </a:schemeClr>
              </a:solidFill>
            </a:endParaRPr>
          </a:p>
        </p:txBody>
      </p:sp>
      <p:sp>
        <p:nvSpPr>
          <p:cNvPr id="42" name="TextBox 41"/>
          <p:cNvSpPr txBox="1"/>
          <p:nvPr/>
        </p:nvSpPr>
        <p:spPr>
          <a:xfrm>
            <a:off x="3048000" y="3810000"/>
            <a:ext cx="1284326" cy="400110"/>
          </a:xfrm>
          <a:prstGeom prst="rect">
            <a:avLst/>
          </a:prstGeom>
          <a:noFill/>
        </p:spPr>
        <p:txBody>
          <a:bodyPr wrap="none" rtlCol="0">
            <a:spAutoFit/>
          </a:bodyPr>
          <a:lstStyle/>
          <a:p>
            <a:r>
              <a:rPr lang="en-US" sz="1000" dirty="0" smtClean="0">
                <a:solidFill>
                  <a:schemeClr val="tx2">
                    <a:lumMod val="50000"/>
                  </a:schemeClr>
                </a:solidFill>
              </a:rPr>
              <a:t>B</a:t>
            </a:r>
            <a:r>
              <a:rPr lang="hy-AM" sz="1000" dirty="0" smtClean="0">
                <a:solidFill>
                  <a:schemeClr val="tx2">
                    <a:lumMod val="50000"/>
                  </a:schemeClr>
                </a:solidFill>
              </a:rPr>
              <a:t>ond forming energy</a:t>
            </a:r>
            <a:br>
              <a:rPr lang="hy-AM" sz="1000" dirty="0" smtClean="0">
                <a:solidFill>
                  <a:schemeClr val="tx2">
                    <a:lumMod val="50000"/>
                  </a:schemeClr>
                </a:solidFill>
              </a:rPr>
            </a:br>
            <a:r>
              <a:rPr lang="hy-AM" sz="1000" dirty="0" smtClean="0">
                <a:solidFill>
                  <a:schemeClr val="tx2">
                    <a:lumMod val="50000"/>
                  </a:schemeClr>
                </a:solidFill>
              </a:rPr>
              <a:t>released</a:t>
            </a:r>
            <a:endParaRPr lang="en-US" sz="1000" dirty="0">
              <a:solidFill>
                <a:schemeClr val="tx2">
                  <a:lumMod val="50000"/>
                </a:schemeClr>
              </a:solidFill>
            </a:endParaRPr>
          </a:p>
        </p:txBody>
      </p:sp>
      <p:cxnSp>
        <p:nvCxnSpPr>
          <p:cNvPr id="46" name="Straight Connector 45"/>
          <p:cNvCxnSpPr/>
          <p:nvPr/>
        </p:nvCxnSpPr>
        <p:spPr>
          <a:xfrm flipV="1">
            <a:off x="2667000" y="4114800"/>
            <a:ext cx="4572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09600" y="5486400"/>
            <a:ext cx="1500732" cy="400110"/>
          </a:xfrm>
          <a:prstGeom prst="rect">
            <a:avLst/>
          </a:prstGeom>
          <a:noFill/>
        </p:spPr>
        <p:txBody>
          <a:bodyPr wrap="none" rtlCol="0">
            <a:spAutoFit/>
          </a:bodyPr>
          <a:lstStyle/>
          <a:p>
            <a:r>
              <a:rPr lang="hy-AM" sz="1000" dirty="0">
                <a:solidFill>
                  <a:schemeClr val="tx2">
                    <a:lumMod val="50000"/>
                  </a:schemeClr>
                </a:solidFill>
              </a:rPr>
              <a:t>o</a:t>
            </a:r>
            <a:r>
              <a:rPr lang="hy-AM" sz="1000" dirty="0" smtClean="0">
                <a:solidFill>
                  <a:schemeClr val="tx2">
                    <a:lumMod val="50000"/>
                  </a:schemeClr>
                </a:solidFill>
              </a:rPr>
              <a:t>verall energy associated</a:t>
            </a:r>
            <a:br>
              <a:rPr lang="hy-AM" sz="1000" dirty="0" smtClean="0">
                <a:solidFill>
                  <a:schemeClr val="tx2">
                    <a:lumMod val="50000"/>
                  </a:schemeClr>
                </a:solidFill>
              </a:rPr>
            </a:br>
            <a:r>
              <a:rPr lang="hy-AM" sz="1000" dirty="0" smtClean="0">
                <a:solidFill>
                  <a:schemeClr val="tx2">
                    <a:lumMod val="50000"/>
                  </a:schemeClr>
                </a:solidFill>
              </a:rPr>
              <a:t>with the reaction</a:t>
            </a:r>
            <a:endParaRPr lang="en-US" sz="1000" dirty="0">
              <a:solidFill>
                <a:schemeClr val="tx2">
                  <a:lumMod val="50000"/>
                </a:schemeClr>
              </a:solidFill>
            </a:endParaRPr>
          </a:p>
        </p:txBody>
      </p:sp>
      <p:cxnSp>
        <p:nvCxnSpPr>
          <p:cNvPr id="51" name="Straight Connector 50"/>
          <p:cNvCxnSpPr>
            <a:stCxn id="49" idx="0"/>
          </p:cNvCxnSpPr>
          <p:nvPr/>
        </p:nvCxnSpPr>
        <p:spPr>
          <a:xfrm rot="5400000" flipH="1" flipV="1">
            <a:off x="1365783" y="5023383"/>
            <a:ext cx="457200" cy="468834"/>
          </a:xfrm>
          <a:prstGeom prst="line">
            <a:avLst/>
          </a:prstGeom>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57200" y="2667000"/>
            <a:ext cx="3440750" cy="307777"/>
          </a:xfrm>
          <a:prstGeom prst="rect">
            <a:avLst/>
          </a:prstGeom>
          <a:noFill/>
        </p:spPr>
        <p:txBody>
          <a:bodyPr wrap="none" rtlCol="0">
            <a:spAutoFit/>
          </a:bodyPr>
          <a:lstStyle/>
          <a:p>
            <a:r>
              <a:rPr lang="hy-AM" sz="1400" b="1" u="sng" dirty="0" smtClean="0">
                <a:solidFill>
                  <a:schemeClr val="tx2">
                    <a:lumMod val="50000"/>
                  </a:schemeClr>
                </a:solidFill>
              </a:rPr>
              <a:t>Energy changes for and exothermic reaction</a:t>
            </a:r>
            <a:endParaRPr lang="en-US" sz="1400" b="1" u="sng" dirty="0">
              <a:solidFill>
                <a:schemeClr val="tx2">
                  <a:lumMod val="50000"/>
                </a:schemeClr>
              </a:solidFill>
            </a:endParaRPr>
          </a:p>
        </p:txBody>
      </p:sp>
      <p:sp>
        <p:nvSpPr>
          <p:cNvPr id="53" name="TextBox 52"/>
          <p:cNvSpPr txBox="1"/>
          <p:nvPr/>
        </p:nvSpPr>
        <p:spPr>
          <a:xfrm>
            <a:off x="5181600" y="2667000"/>
            <a:ext cx="3385094" cy="307777"/>
          </a:xfrm>
          <a:prstGeom prst="rect">
            <a:avLst/>
          </a:prstGeom>
          <a:noFill/>
        </p:spPr>
        <p:txBody>
          <a:bodyPr wrap="none" rtlCol="0">
            <a:spAutoFit/>
          </a:bodyPr>
          <a:lstStyle/>
          <a:p>
            <a:r>
              <a:rPr lang="hy-AM" sz="1400" b="1" u="sng" dirty="0" smtClean="0">
                <a:solidFill>
                  <a:schemeClr val="tx2">
                    <a:lumMod val="50000"/>
                  </a:schemeClr>
                </a:solidFill>
              </a:rPr>
              <a:t>Energy changes for an endothermic reation</a:t>
            </a:r>
            <a:endParaRPr lang="en-US" sz="1400" b="1" u="sng"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lnSpcReduction="10000"/>
          </a:bodyPr>
          <a:lstStyle/>
          <a:p>
            <a:r>
              <a:rPr lang="hy-AM" sz="2800" dirty="0" smtClean="0">
                <a:solidFill>
                  <a:schemeClr val="tx2">
                    <a:lumMod val="50000"/>
                  </a:schemeClr>
                </a:solidFill>
              </a:rPr>
              <a:t>The chemical energy which a system possesses is its </a:t>
            </a:r>
            <a:r>
              <a:rPr lang="hy-AM" sz="2800" b="1" dirty="0" smtClean="0">
                <a:solidFill>
                  <a:schemeClr val="tx2">
                    <a:lumMod val="50000"/>
                  </a:schemeClr>
                </a:solidFill>
              </a:rPr>
              <a:t>enthalpy</a:t>
            </a:r>
            <a:r>
              <a:rPr lang="hy-AM" sz="2800" dirty="0" smtClean="0">
                <a:solidFill>
                  <a:schemeClr val="tx2">
                    <a:lumMod val="50000"/>
                  </a:schemeClr>
                </a:solidFill>
              </a:rPr>
              <a:t> which is usually indicated by the symbol, </a:t>
            </a:r>
            <a:r>
              <a:rPr lang="hy-AM" sz="2800" b="1" i="1" dirty="0" smtClean="0">
                <a:solidFill>
                  <a:schemeClr val="tx2">
                    <a:lumMod val="50000"/>
                  </a:schemeClr>
                </a:solidFill>
              </a:rPr>
              <a:t>H</a:t>
            </a:r>
            <a:r>
              <a:rPr lang="hy-AM" sz="2800" dirty="0" smtClean="0">
                <a:solidFill>
                  <a:schemeClr val="tx2">
                    <a:lumMod val="50000"/>
                  </a:schemeClr>
                </a:solidFill>
              </a:rPr>
              <a:t>.</a:t>
            </a:r>
          </a:p>
          <a:p>
            <a:endParaRPr lang="hy-AM" sz="2800" dirty="0">
              <a:solidFill>
                <a:schemeClr val="tx2">
                  <a:lumMod val="50000"/>
                </a:schemeClr>
              </a:solidFill>
            </a:endParaRPr>
          </a:p>
          <a:p>
            <a:r>
              <a:rPr lang="hy-AM" sz="2800" dirty="0" smtClean="0">
                <a:solidFill>
                  <a:schemeClr val="tx2">
                    <a:lumMod val="50000"/>
                  </a:schemeClr>
                </a:solidFill>
              </a:rPr>
              <a:t>The energy change or enthalpy change is represented by the symbol </a:t>
            </a:r>
            <a:r>
              <a:rPr lang="el-GR" sz="2800" b="1" dirty="0" smtClean="0">
                <a:solidFill>
                  <a:schemeClr val="tx2">
                    <a:lumMod val="50000"/>
                  </a:schemeClr>
                </a:solidFill>
              </a:rPr>
              <a:t>Δ</a:t>
            </a:r>
            <a:r>
              <a:rPr lang="hy-AM" sz="2800" b="1" i="1" dirty="0" smtClean="0">
                <a:solidFill>
                  <a:schemeClr val="tx2">
                    <a:lumMod val="50000"/>
                  </a:schemeClr>
                </a:solidFill>
              </a:rPr>
              <a:t>H </a:t>
            </a:r>
            <a:r>
              <a:rPr lang="hy-AM" sz="2800" dirty="0" smtClean="0">
                <a:solidFill>
                  <a:schemeClr val="tx2">
                    <a:lumMod val="50000"/>
                  </a:schemeClr>
                </a:solidFill>
              </a:rPr>
              <a:t>where::</a:t>
            </a:r>
            <a:br>
              <a:rPr lang="hy-AM" sz="2800" dirty="0" smtClean="0">
                <a:solidFill>
                  <a:schemeClr val="tx2">
                    <a:lumMod val="50000"/>
                  </a:schemeClr>
                </a:solidFill>
              </a:rPr>
            </a:br>
            <a:r>
              <a:rPr lang="hy-AM" sz="2800" dirty="0" smtClean="0">
                <a:solidFill>
                  <a:schemeClr val="tx2">
                    <a:lumMod val="50000"/>
                  </a:schemeClr>
                </a:solidFill>
              </a:rPr>
              <a:t/>
            </a:r>
            <a:br>
              <a:rPr lang="hy-AM" sz="2800" dirty="0" smtClean="0">
                <a:solidFill>
                  <a:schemeClr val="tx2">
                    <a:lumMod val="50000"/>
                  </a:schemeClr>
                </a:solidFill>
              </a:rPr>
            </a:br>
            <a:r>
              <a:rPr lang="el-GR" sz="2800" b="1" dirty="0" smtClean="0">
                <a:solidFill>
                  <a:schemeClr val="tx2">
                    <a:lumMod val="50000"/>
                  </a:schemeClr>
                </a:solidFill>
              </a:rPr>
              <a:t> Δ</a:t>
            </a:r>
            <a:r>
              <a:rPr lang="hy-AM" sz="2800" b="1" i="1" dirty="0" smtClean="0">
                <a:solidFill>
                  <a:schemeClr val="tx2">
                    <a:lumMod val="50000"/>
                  </a:schemeClr>
                </a:solidFill>
              </a:rPr>
              <a:t>H  =  H</a:t>
            </a:r>
            <a:r>
              <a:rPr lang="hy-AM" sz="2800" b="1" i="1" baseline="-25000" dirty="0" smtClean="0">
                <a:solidFill>
                  <a:schemeClr val="tx2">
                    <a:lumMod val="50000"/>
                  </a:schemeClr>
                </a:solidFill>
              </a:rPr>
              <a:t>products</a:t>
            </a:r>
            <a:r>
              <a:rPr lang="hy-AM" sz="2800" b="1" i="1" dirty="0" smtClean="0">
                <a:solidFill>
                  <a:schemeClr val="tx2">
                    <a:lumMod val="50000"/>
                  </a:schemeClr>
                </a:solidFill>
              </a:rPr>
              <a:t>  -  H</a:t>
            </a:r>
            <a:r>
              <a:rPr lang="hy-AM" sz="2800" b="1" i="1" baseline="-25000" dirty="0" smtClean="0">
                <a:solidFill>
                  <a:schemeClr val="tx2">
                    <a:lumMod val="50000"/>
                  </a:schemeClr>
                </a:solidFill>
              </a:rPr>
              <a:t>reactants</a:t>
            </a:r>
          </a:p>
          <a:p>
            <a:endParaRPr lang="hy-AM" sz="2800" b="1" i="1" baseline="-25000" dirty="0">
              <a:solidFill>
                <a:schemeClr val="tx2">
                  <a:lumMod val="50000"/>
                </a:schemeClr>
              </a:solidFill>
            </a:endParaRPr>
          </a:p>
          <a:p>
            <a:r>
              <a:rPr lang="hy-AM" sz="2800" dirty="0" smtClean="0">
                <a:solidFill>
                  <a:schemeClr val="tx2">
                    <a:lumMod val="50000"/>
                  </a:schemeClr>
                </a:solidFill>
              </a:rPr>
              <a:t>If the enthalpy or energy of the products is less than the enthalpy of the reactants then </a:t>
            </a:r>
            <a:r>
              <a:rPr lang="el-GR" sz="2800" dirty="0" smtClean="0">
                <a:solidFill>
                  <a:schemeClr val="tx2">
                    <a:lumMod val="50000"/>
                  </a:schemeClr>
                </a:solidFill>
              </a:rPr>
              <a:t>Δ</a:t>
            </a:r>
            <a:r>
              <a:rPr lang="hy-AM" sz="2800" dirty="0" smtClean="0">
                <a:solidFill>
                  <a:schemeClr val="tx2">
                    <a:lumMod val="50000"/>
                  </a:schemeClr>
                </a:solidFill>
              </a:rPr>
              <a:t>H will be negative and the reaction will be exothermic</a:t>
            </a:r>
            <a:br>
              <a:rPr lang="hy-AM" sz="2800" dirty="0" smtClean="0">
                <a:solidFill>
                  <a:schemeClr val="tx2">
                    <a:lumMod val="50000"/>
                  </a:schemeClr>
                </a:solidFill>
              </a:rPr>
            </a:br>
            <a:r>
              <a:rPr lang="hy-AM" sz="2800" dirty="0" smtClean="0">
                <a:solidFill>
                  <a:schemeClr val="tx2">
                    <a:lumMod val="50000"/>
                  </a:schemeClr>
                </a:solidFill>
              </a:rPr>
              <a:t/>
            </a:r>
            <a:br>
              <a:rPr lang="hy-AM" sz="2800" dirty="0" smtClean="0">
                <a:solidFill>
                  <a:schemeClr val="tx2">
                    <a:lumMod val="50000"/>
                  </a:schemeClr>
                </a:solidFill>
              </a:rPr>
            </a:br>
            <a:r>
              <a:rPr lang="hy-AM" sz="2800" dirty="0" smtClean="0">
                <a:solidFill>
                  <a:schemeClr val="tx2">
                    <a:lumMod val="50000"/>
                  </a:schemeClr>
                </a:solidFill>
              </a:rPr>
              <a:t>If the enthalpy or energy of the products is  _______ than the enthalpy of the reactants then </a:t>
            </a:r>
            <a:r>
              <a:rPr lang="el-GR" sz="2800" dirty="0" smtClean="0">
                <a:solidFill>
                  <a:schemeClr val="tx2">
                    <a:lumMod val="50000"/>
                  </a:schemeClr>
                </a:solidFill>
              </a:rPr>
              <a:t>Δ</a:t>
            </a:r>
            <a:r>
              <a:rPr lang="hy-AM" sz="2800" dirty="0" smtClean="0">
                <a:solidFill>
                  <a:schemeClr val="tx2">
                    <a:lumMod val="50000"/>
                  </a:schemeClr>
                </a:solidFill>
              </a:rPr>
              <a:t>H will be positive and the reaction will be ___________.</a:t>
            </a:r>
            <a:endParaRPr lang="hy-AM" sz="800" b="1" dirty="0" smtClean="0">
              <a:solidFill>
                <a:schemeClr val="tx2">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Autofit/>
          </a:bodyPr>
          <a:lstStyle/>
          <a:p>
            <a:r>
              <a:rPr lang="hy-AM" b="1" dirty="0" smtClean="0">
                <a:solidFill>
                  <a:schemeClr val="tx2">
                    <a:lumMod val="50000"/>
                  </a:schemeClr>
                </a:solidFill>
              </a:rPr>
              <a:t>From looking at both diagrams which one corresponds to an endothermic reaction and which one corresponds to an exothermic reaction?</a:t>
            </a:r>
            <a:r>
              <a:rPr lang="hy-AM" dirty="0" smtClean="0">
                <a:solidFill>
                  <a:schemeClr val="tx2">
                    <a:lumMod val="50000"/>
                  </a:schemeClr>
                </a:solidFill>
              </a:rPr>
              <a:t>                                    </a:t>
            </a:r>
            <a:br>
              <a:rPr lang="hy-AM" dirty="0" smtClean="0">
                <a:solidFill>
                  <a:schemeClr val="tx2">
                    <a:lumMod val="50000"/>
                  </a:schemeClr>
                </a:solidFill>
              </a:rPr>
            </a:br>
            <a:endParaRPr lang="hy-AM" dirty="0" smtClean="0">
              <a:solidFill>
                <a:schemeClr val="tx2">
                  <a:lumMod val="50000"/>
                </a:schemeClr>
              </a:solidFill>
            </a:endParaRPr>
          </a:p>
          <a:p>
            <a:endParaRPr lang="hy-AM" dirty="0" smtClean="0">
              <a:solidFill>
                <a:schemeClr val="tx2">
                  <a:lumMod val="50000"/>
                </a:schemeClr>
              </a:solidFill>
            </a:endParaRPr>
          </a:p>
          <a:p>
            <a:r>
              <a:rPr lang="hy-AM" dirty="0" smtClean="0">
                <a:solidFill>
                  <a:schemeClr val="tx2">
                    <a:lumMod val="50000"/>
                  </a:schemeClr>
                </a:solidFill>
              </a:rPr>
              <a:t>In all chemical reactions old bonds must be broken before new ones can be formed.  For this reason reactants must be supplied with energy.  The minimum energy which must be supplied before reaction proceeds is known as the </a:t>
            </a:r>
            <a:r>
              <a:rPr lang="hy-AM" b="1" dirty="0" smtClean="0">
                <a:solidFill>
                  <a:schemeClr val="tx2">
                    <a:lumMod val="50000"/>
                  </a:schemeClr>
                </a:solidFill>
              </a:rPr>
              <a:t>activation energy.</a:t>
            </a:r>
            <a:r>
              <a:rPr lang="hy-AM" b="1" i="1" dirty="0" smtClean="0">
                <a:solidFill>
                  <a:schemeClr val="tx2">
                    <a:lumMod val="50000"/>
                  </a:schemeClr>
                </a:solidFill>
              </a:rPr>
              <a:t/>
            </a:r>
            <a:br>
              <a:rPr lang="hy-AM" b="1" i="1" dirty="0" smtClean="0">
                <a:solidFill>
                  <a:schemeClr val="tx2">
                    <a:lumMod val="50000"/>
                  </a:schemeClr>
                </a:solidFill>
              </a:rPr>
            </a:br>
            <a:r>
              <a:rPr lang="hy-AM" b="1" i="1" dirty="0" smtClean="0">
                <a:solidFill>
                  <a:schemeClr val="tx2">
                    <a:lumMod val="50000"/>
                  </a:schemeClr>
                </a:solidFill>
              </a:rPr>
              <a:t> </a:t>
            </a:r>
            <a:endParaRPr lang="hy-AM" b="1" dirty="0" smtClean="0">
              <a:solidFill>
                <a:schemeClr val="tx2">
                  <a:lumMod val="50000"/>
                </a:schemeClr>
              </a:solidFill>
            </a:endParaRPr>
          </a:p>
        </p:txBody>
      </p:sp>
      <p:pic>
        <p:nvPicPr>
          <p:cNvPr id="1026" name="Picture 2"/>
          <p:cNvPicPr>
            <a:picLocks noChangeAspect="1" noChangeArrowheads="1"/>
          </p:cNvPicPr>
          <p:nvPr/>
        </p:nvPicPr>
        <p:blipFill>
          <a:blip r:embed="rId2" cstate="print"/>
          <a:srcRect l="37500" t="62941" r="28125" b="15882"/>
          <a:stretch>
            <a:fillRect/>
          </a:stretch>
        </p:blipFill>
        <p:spPr bwMode="auto">
          <a:xfrm>
            <a:off x="2286000" y="1828800"/>
            <a:ext cx="41910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486</Words>
  <Application>Microsoft Office PowerPoint</Application>
  <PresentationFormat>On-screen Show (4:3)</PresentationFormat>
  <Paragraphs>122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Chemical Reactions &amp; Energy Changes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Chemical Reactions &amp; Energy Changes</dc:title>
  <dc:creator>Pink Panta</dc:creator>
  <cp:lastModifiedBy>Samantha</cp:lastModifiedBy>
  <cp:revision>10</cp:revision>
  <dcterms:created xsi:type="dcterms:W3CDTF">2011-05-09T20:51:09Z</dcterms:created>
  <dcterms:modified xsi:type="dcterms:W3CDTF">2019-01-27T14:39:10Z</dcterms:modified>
</cp:coreProperties>
</file>