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Lst>
  <p:sldSz cx="9144000" cy="6858000" type="screen4x3"/>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0B4615-02B3-4FB1-9E67-798C507B2C31}" type="datetimeFigureOut">
              <a:rPr lang="en-US" smtClean="0"/>
              <a:pPr/>
              <a:t>2/11/2012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8B64EB-5C9A-4D48-BEA5-C687FC164A7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0B4615-02B3-4FB1-9E67-798C507B2C31}" type="datetimeFigureOut">
              <a:rPr lang="en-US" smtClean="0"/>
              <a:pPr/>
              <a:t>2/11/2012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8B64EB-5C9A-4D48-BEA5-C687FC164A7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0B4615-02B3-4FB1-9E67-798C507B2C31}" type="datetimeFigureOut">
              <a:rPr lang="en-US" smtClean="0"/>
              <a:pPr/>
              <a:t>2/11/2012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8B64EB-5C9A-4D48-BEA5-C687FC164A7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0B4615-02B3-4FB1-9E67-798C507B2C31}" type="datetimeFigureOut">
              <a:rPr lang="en-US" smtClean="0"/>
              <a:pPr/>
              <a:t>2/11/2012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8B64EB-5C9A-4D48-BEA5-C687FC164A7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0B4615-02B3-4FB1-9E67-798C507B2C31}" type="datetimeFigureOut">
              <a:rPr lang="en-US" smtClean="0"/>
              <a:pPr/>
              <a:t>2/11/2012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8B64EB-5C9A-4D48-BEA5-C687FC164A7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0B4615-02B3-4FB1-9E67-798C507B2C31}" type="datetimeFigureOut">
              <a:rPr lang="en-US" smtClean="0"/>
              <a:pPr/>
              <a:t>2/11/2012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8B64EB-5C9A-4D48-BEA5-C687FC164A7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0B4615-02B3-4FB1-9E67-798C507B2C31}" type="datetimeFigureOut">
              <a:rPr lang="en-US" smtClean="0"/>
              <a:pPr/>
              <a:t>2/11/2012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8B64EB-5C9A-4D48-BEA5-C687FC164A7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0B4615-02B3-4FB1-9E67-798C507B2C31}" type="datetimeFigureOut">
              <a:rPr lang="en-US" smtClean="0"/>
              <a:pPr/>
              <a:t>2/11/2012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8B64EB-5C9A-4D48-BEA5-C687FC164A7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0B4615-02B3-4FB1-9E67-798C507B2C31}" type="datetimeFigureOut">
              <a:rPr lang="en-US" smtClean="0"/>
              <a:pPr/>
              <a:t>2/11/2012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8B64EB-5C9A-4D48-BEA5-C687FC164A7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0B4615-02B3-4FB1-9E67-798C507B2C31}" type="datetimeFigureOut">
              <a:rPr lang="en-US" smtClean="0"/>
              <a:pPr/>
              <a:t>2/11/2012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8B64EB-5C9A-4D48-BEA5-C687FC164A7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0B4615-02B3-4FB1-9E67-798C507B2C31}" type="datetimeFigureOut">
              <a:rPr lang="en-US" smtClean="0"/>
              <a:pPr/>
              <a:t>2/11/2012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8B64EB-5C9A-4D48-BEA5-C687FC164A7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0B4615-02B3-4FB1-9E67-798C507B2C31}" type="datetimeFigureOut">
              <a:rPr lang="en-US" smtClean="0"/>
              <a:pPr/>
              <a:t>2/11/2012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8B64EB-5C9A-4D48-BEA5-C687FC164A7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y-AM" dirty="0" smtClean="0">
                <a:solidFill>
                  <a:schemeClr val="tx2">
                    <a:lumMod val="50000"/>
                  </a:schemeClr>
                </a:solidFill>
              </a:rPr>
              <a:t>21. The World’s Energy Resources</a:t>
            </a:r>
            <a:endParaRPr lang="en-US" dirty="0">
              <a:solidFill>
                <a:schemeClr val="tx2">
                  <a:lumMod val="50000"/>
                </a:schemeClr>
              </a:solidFill>
            </a:endParaRPr>
          </a:p>
        </p:txBody>
      </p:sp>
      <p:sp>
        <p:nvSpPr>
          <p:cNvPr id="3" name="Subtitle 2"/>
          <p:cNvSpPr>
            <a:spLocks noGrp="1"/>
          </p:cNvSpPr>
          <p:nvPr>
            <p:ph type="subTitle" idx="1"/>
          </p:nvPr>
        </p:nvSpPr>
        <p:spPr/>
        <p:txBody>
          <a:bodyPr/>
          <a:lstStyle/>
          <a:p>
            <a:endParaRPr lang="en-US"/>
          </a:p>
        </p:txBody>
      </p:sp>
      <p:pic>
        <p:nvPicPr>
          <p:cNvPr id="4" name="Picture 3" descr="KBYG - Final Logo.jpg"/>
          <p:cNvPicPr>
            <a:picLocks noChangeAspect="1"/>
          </p:cNvPicPr>
          <p:nvPr/>
        </p:nvPicPr>
        <p:blipFill>
          <a:blip r:embed="rId2" cstate="print"/>
          <a:stretch>
            <a:fillRect/>
          </a:stretch>
        </p:blipFill>
        <p:spPr>
          <a:xfrm>
            <a:off x="7391400" y="0"/>
            <a:ext cx="1752600" cy="4572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52400"/>
            <a:ext cx="9144000" cy="6553200"/>
          </a:xfrm>
        </p:spPr>
        <p:txBody>
          <a:bodyPr>
            <a:normAutofit/>
          </a:bodyPr>
          <a:lstStyle/>
          <a:p>
            <a:r>
              <a:rPr lang="hy-AM" sz="1400" b="1" u="sng" dirty="0" smtClean="0">
                <a:solidFill>
                  <a:schemeClr val="tx2">
                    <a:lumMod val="50000"/>
                  </a:schemeClr>
                </a:solidFill>
              </a:rPr>
              <a:t>Charcoal and Firewood</a:t>
            </a:r>
            <a:r>
              <a:rPr lang="hy-AM" sz="1400" dirty="0" smtClean="0">
                <a:solidFill>
                  <a:schemeClr val="tx2">
                    <a:lumMod val="50000"/>
                  </a:schemeClr>
                </a:solidFill>
              </a:rPr>
              <a:t> are also other forms of biomass energy sources.</a:t>
            </a:r>
            <a:br>
              <a:rPr lang="hy-AM" sz="1400"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r>
              <a:rPr lang="hy-AM" sz="1400" dirty="0" smtClean="0">
                <a:solidFill>
                  <a:schemeClr val="tx2">
                    <a:lumMod val="50000"/>
                  </a:schemeClr>
                </a:solidFill>
              </a:rPr>
              <a:t>Charcoal has an energy value similar to that of coal.  It is almost smokeless when burnt which is an advantage over coal.  However, just like coal, it takes up lots of space which causes storage and transportation issues.</a:t>
            </a:r>
            <a:br>
              <a:rPr lang="hy-AM" sz="1400"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r>
              <a:rPr lang="hy-AM" sz="1400" b="1" dirty="0" smtClean="0">
                <a:solidFill>
                  <a:schemeClr val="tx2">
                    <a:lumMod val="50000"/>
                  </a:schemeClr>
                </a:solidFill>
              </a:rPr>
              <a:t>How do you think charcoal is produced?</a:t>
            </a:r>
            <a:br>
              <a:rPr lang="hy-AM" sz="1400" b="1" dirty="0" smtClean="0">
                <a:solidFill>
                  <a:schemeClr val="tx2">
                    <a:lumMod val="50000"/>
                  </a:schemeClr>
                </a:solidFill>
              </a:rPr>
            </a:br>
            <a:r>
              <a:rPr lang="hy-AM" sz="1400" b="1" dirty="0" smtClean="0">
                <a:solidFill>
                  <a:schemeClr val="tx2">
                    <a:lumMod val="50000"/>
                  </a:schemeClr>
                </a:solidFill>
              </a:rPr>
              <a:t/>
            </a:r>
            <a:br>
              <a:rPr lang="hy-AM" sz="1400" b="1" dirty="0" smtClean="0">
                <a:solidFill>
                  <a:schemeClr val="tx2">
                    <a:lumMod val="50000"/>
                  </a:schemeClr>
                </a:solidFill>
              </a:rPr>
            </a:br>
            <a:r>
              <a:rPr lang="hy-AM" sz="1400" dirty="0" smtClean="0">
                <a:solidFill>
                  <a:schemeClr val="tx2">
                    <a:lumMod val="50000"/>
                  </a:schemeClr>
                </a:solidFill>
              </a:rPr>
              <a:t>It is produced by burning wood in kilns in insufficient oxygen for it to burn away completely.</a:t>
            </a:r>
            <a:br>
              <a:rPr lang="hy-AM" sz="1400"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r>
              <a:rPr lang="hy-AM" sz="1400" dirty="0" smtClean="0">
                <a:solidFill>
                  <a:schemeClr val="tx2">
                    <a:lumMod val="50000"/>
                  </a:schemeClr>
                </a:solidFill>
              </a:rPr>
              <a:t>When building a kiln special attention should be paid to:</a:t>
            </a:r>
            <a:br>
              <a:rPr lang="hy-AM" sz="1400" dirty="0" smtClean="0">
                <a:solidFill>
                  <a:schemeClr val="tx2">
                    <a:lumMod val="50000"/>
                  </a:schemeClr>
                </a:solidFill>
              </a:rPr>
            </a:br>
            <a:r>
              <a:rPr lang="hy-AM" sz="1400" dirty="0" smtClean="0">
                <a:solidFill>
                  <a:schemeClr val="tx2">
                    <a:lumMod val="50000"/>
                  </a:schemeClr>
                </a:solidFill>
              </a:rPr>
              <a:t>a.  </a:t>
            </a:r>
            <a:r>
              <a:rPr lang="en-US" sz="1400" dirty="0" smtClean="0">
                <a:solidFill>
                  <a:schemeClr val="tx2">
                    <a:lumMod val="50000"/>
                  </a:schemeClr>
                </a:solidFill>
              </a:rPr>
              <a:t>T</a:t>
            </a:r>
            <a:r>
              <a:rPr lang="hy-AM" sz="1400" dirty="0" smtClean="0">
                <a:solidFill>
                  <a:schemeClr val="tx2">
                    <a:lumMod val="50000"/>
                  </a:schemeClr>
                </a:solidFill>
              </a:rPr>
              <a:t>he airhole – it should be on the side away from the wind, </a:t>
            </a:r>
            <a:r>
              <a:rPr lang="hy-AM" sz="1400" b="1" dirty="0" smtClean="0">
                <a:solidFill>
                  <a:schemeClr val="tx2">
                    <a:lumMod val="50000"/>
                  </a:schemeClr>
                </a:solidFill>
              </a:rPr>
              <a:t>why?</a:t>
            </a:r>
            <a:br>
              <a:rPr lang="hy-AM" sz="1400" b="1" dirty="0" smtClean="0">
                <a:solidFill>
                  <a:schemeClr val="tx2">
                    <a:lumMod val="50000"/>
                  </a:schemeClr>
                </a:solidFill>
              </a:rPr>
            </a:br>
            <a:r>
              <a:rPr lang="hy-AM" sz="1400" dirty="0" smtClean="0">
                <a:solidFill>
                  <a:schemeClr val="tx2">
                    <a:lumMod val="50000"/>
                  </a:schemeClr>
                </a:solidFill>
              </a:rPr>
              <a:t>b. </a:t>
            </a:r>
            <a:r>
              <a:rPr lang="en-US" sz="1400" dirty="0" smtClean="0">
                <a:solidFill>
                  <a:schemeClr val="tx2">
                    <a:lumMod val="50000"/>
                  </a:schemeClr>
                </a:solidFill>
              </a:rPr>
              <a:t>S</a:t>
            </a:r>
            <a:r>
              <a:rPr lang="hy-AM" sz="1400" dirty="0" smtClean="0">
                <a:solidFill>
                  <a:schemeClr val="tx2">
                    <a:lumMod val="50000"/>
                  </a:schemeClr>
                </a:solidFill>
              </a:rPr>
              <a:t>tacking – the more densely the wood is packed the slower the combustion and the better the charcoal</a:t>
            </a:r>
            <a:br>
              <a:rPr lang="hy-AM" sz="1400" dirty="0" smtClean="0">
                <a:solidFill>
                  <a:schemeClr val="tx2">
                    <a:lumMod val="50000"/>
                  </a:schemeClr>
                </a:solidFill>
              </a:rPr>
            </a:br>
            <a:r>
              <a:rPr lang="hy-AM" sz="1400" dirty="0" smtClean="0">
                <a:solidFill>
                  <a:schemeClr val="tx2">
                    <a:lumMod val="50000"/>
                  </a:schemeClr>
                </a:solidFill>
              </a:rPr>
              <a:t>c.  </a:t>
            </a:r>
            <a:r>
              <a:rPr lang="en-US" sz="1400" dirty="0" smtClean="0">
                <a:solidFill>
                  <a:schemeClr val="tx2">
                    <a:lumMod val="50000"/>
                  </a:schemeClr>
                </a:solidFill>
              </a:rPr>
              <a:t>C</a:t>
            </a:r>
            <a:r>
              <a:rPr lang="hy-AM" sz="1400" dirty="0" smtClean="0">
                <a:solidFill>
                  <a:schemeClr val="tx2">
                    <a:lumMod val="50000"/>
                  </a:schemeClr>
                </a:solidFill>
              </a:rPr>
              <a:t>overing – </a:t>
            </a:r>
            <a:r>
              <a:rPr lang="hy-AM" sz="1400" b="1" dirty="0" smtClean="0">
                <a:solidFill>
                  <a:schemeClr val="tx2">
                    <a:lumMod val="50000"/>
                  </a:schemeClr>
                </a:solidFill>
              </a:rPr>
              <a:t>good covering of the wood does what?</a:t>
            </a:r>
          </a:p>
          <a:p>
            <a:endParaRPr lang="hy-AM" sz="1400" b="1" dirty="0" smtClean="0">
              <a:solidFill>
                <a:schemeClr val="tx2">
                  <a:lumMod val="50000"/>
                </a:schemeClr>
              </a:solidFill>
            </a:endParaRPr>
          </a:p>
          <a:p>
            <a:r>
              <a:rPr lang="hy-AM" sz="1400" dirty="0" smtClean="0">
                <a:solidFill>
                  <a:schemeClr val="tx2">
                    <a:lumMod val="50000"/>
                  </a:schemeClr>
                </a:solidFill>
              </a:rPr>
              <a:t>Wind is another source of energy so coined </a:t>
            </a:r>
            <a:r>
              <a:rPr lang="hy-AM" sz="1400" b="1" dirty="0" smtClean="0">
                <a:solidFill>
                  <a:schemeClr val="tx2">
                    <a:lumMod val="50000"/>
                  </a:schemeClr>
                </a:solidFill>
              </a:rPr>
              <a:t>Wind Energy.</a:t>
            </a:r>
            <a:br>
              <a:rPr lang="hy-AM" sz="1400" b="1" dirty="0" smtClean="0">
                <a:solidFill>
                  <a:schemeClr val="tx2">
                    <a:lumMod val="50000"/>
                  </a:schemeClr>
                </a:solidFill>
              </a:rPr>
            </a:br>
            <a:r>
              <a:rPr lang="hy-AM" sz="1400" b="1" dirty="0" smtClean="0">
                <a:solidFill>
                  <a:schemeClr val="tx2">
                    <a:lumMod val="50000"/>
                  </a:schemeClr>
                </a:solidFill>
              </a:rPr>
              <a:t/>
            </a:r>
            <a:br>
              <a:rPr lang="hy-AM" sz="1400" b="1" dirty="0" smtClean="0">
                <a:solidFill>
                  <a:schemeClr val="tx2">
                    <a:lumMod val="50000"/>
                  </a:schemeClr>
                </a:solidFill>
              </a:rPr>
            </a:br>
            <a:r>
              <a:rPr lang="hy-AM" sz="1400" dirty="0" smtClean="0">
                <a:solidFill>
                  <a:schemeClr val="tx2">
                    <a:lumMod val="50000"/>
                  </a:schemeClr>
                </a:solidFill>
              </a:rPr>
              <a:t>The earth’s surface and atmosphere are unevenly heated.  Winds result from this uneven heating.  In the past, in many countries, wind energy was used to irrigate crops by driving pumps to pump water into irrigation channels.  Wind energy is also used to produce electricity::</a:t>
            </a:r>
            <a:br>
              <a:rPr lang="hy-AM" sz="1400" dirty="0" smtClean="0">
                <a:solidFill>
                  <a:schemeClr val="tx2">
                    <a:lumMod val="50000"/>
                  </a:schemeClr>
                </a:solidFill>
              </a:rPr>
            </a:br>
            <a:r>
              <a:rPr lang="hy-AM" sz="1400" b="1" dirty="0" smtClean="0">
                <a:solidFill>
                  <a:schemeClr val="tx2">
                    <a:lumMod val="50000"/>
                  </a:schemeClr>
                </a:solidFill>
              </a:rPr>
              <a:t/>
            </a:r>
            <a:br>
              <a:rPr lang="hy-AM" sz="1400" b="1" dirty="0" smtClean="0">
                <a:solidFill>
                  <a:schemeClr val="tx2">
                    <a:lumMod val="50000"/>
                  </a:schemeClr>
                </a:solidFill>
              </a:rPr>
            </a:br>
            <a:r>
              <a:rPr lang="hy-AM" sz="1400" b="1" dirty="0" smtClean="0">
                <a:solidFill>
                  <a:schemeClr val="tx2">
                    <a:lumMod val="50000"/>
                  </a:schemeClr>
                </a:solidFill>
              </a:rPr>
              <a:t>wind turbine</a:t>
            </a:r>
            <a:r>
              <a:rPr lang="hy-AM" sz="1400" b="1" dirty="0" smtClean="0">
                <a:solidFill>
                  <a:schemeClr val="tx2">
                    <a:lumMod val="50000"/>
                  </a:schemeClr>
                </a:solidFill>
                <a:sym typeface="Wingdings" pitchFamily="2" charset="2"/>
              </a:rPr>
              <a:t>DC generatorbatteriesinvertersAC generatorAC power</a:t>
            </a:r>
            <a:br>
              <a:rPr lang="hy-AM" sz="1400" b="1" dirty="0" smtClean="0">
                <a:solidFill>
                  <a:schemeClr val="tx2">
                    <a:lumMod val="50000"/>
                  </a:schemeClr>
                </a:solidFill>
                <a:sym typeface="Wingdings" pitchFamily="2" charset="2"/>
              </a:rPr>
            </a:br>
            <a:r>
              <a:rPr lang="hy-AM" sz="1400" b="1" dirty="0" smtClean="0">
                <a:solidFill>
                  <a:schemeClr val="tx2">
                    <a:lumMod val="50000"/>
                  </a:schemeClr>
                </a:solidFill>
                <a:sym typeface="Wingdings" pitchFamily="2" charset="2"/>
              </a:rPr>
              <a:t/>
            </a:r>
            <a:br>
              <a:rPr lang="hy-AM" sz="1400" b="1" dirty="0" smtClean="0">
                <a:solidFill>
                  <a:schemeClr val="tx2">
                    <a:lumMod val="50000"/>
                  </a:schemeClr>
                </a:solidFill>
                <a:sym typeface="Wingdings" pitchFamily="2" charset="2"/>
              </a:rPr>
            </a:br>
            <a:r>
              <a:rPr lang="hy-AM" sz="1400" b="1" dirty="0" smtClean="0">
                <a:solidFill>
                  <a:schemeClr val="tx2">
                    <a:lumMod val="50000"/>
                  </a:schemeClr>
                </a:solidFill>
                <a:sym typeface="Wingdings" pitchFamily="2" charset="2"/>
              </a:rPr>
              <a:t>What do you think::</a:t>
            </a:r>
            <a:br>
              <a:rPr lang="hy-AM" sz="1400" b="1" dirty="0" smtClean="0">
                <a:solidFill>
                  <a:schemeClr val="tx2">
                    <a:lumMod val="50000"/>
                  </a:schemeClr>
                </a:solidFill>
                <a:sym typeface="Wingdings" pitchFamily="2" charset="2"/>
              </a:rPr>
            </a:br>
            <a:r>
              <a:rPr lang="hy-AM" sz="1400" b="1" dirty="0" smtClean="0">
                <a:solidFill>
                  <a:schemeClr val="tx2">
                    <a:lumMod val="50000"/>
                  </a:schemeClr>
                </a:solidFill>
                <a:sym typeface="Wingdings" pitchFamily="2" charset="2"/>
              </a:rPr>
              <a:t>DC means? ___________________ and</a:t>
            </a:r>
            <a:br>
              <a:rPr lang="hy-AM" sz="1400" b="1" dirty="0" smtClean="0">
                <a:solidFill>
                  <a:schemeClr val="tx2">
                    <a:lumMod val="50000"/>
                  </a:schemeClr>
                </a:solidFill>
                <a:sym typeface="Wingdings" pitchFamily="2" charset="2"/>
              </a:rPr>
            </a:br>
            <a:r>
              <a:rPr lang="hy-AM" sz="1400" b="1" dirty="0" smtClean="0">
                <a:solidFill>
                  <a:schemeClr val="tx2">
                    <a:lumMod val="50000"/>
                  </a:schemeClr>
                </a:solidFill>
                <a:sym typeface="Wingdings" pitchFamily="2" charset="2"/>
              </a:rPr>
              <a:t>AC means? ____________________?</a:t>
            </a:r>
            <a:br>
              <a:rPr lang="hy-AM" sz="1400" b="1" dirty="0" smtClean="0">
                <a:solidFill>
                  <a:schemeClr val="tx2">
                    <a:lumMod val="50000"/>
                  </a:schemeClr>
                </a:solidFill>
                <a:sym typeface="Wingdings" pitchFamily="2" charset="2"/>
              </a:rPr>
            </a:br>
            <a:r>
              <a:rPr lang="hy-AM" sz="1400" b="1" dirty="0" smtClean="0">
                <a:solidFill>
                  <a:schemeClr val="tx2">
                    <a:lumMod val="50000"/>
                  </a:schemeClr>
                </a:solidFill>
                <a:sym typeface="Wingdings" pitchFamily="2" charset="2"/>
              </a:rPr>
              <a:t/>
            </a:r>
            <a:br>
              <a:rPr lang="hy-AM" sz="1400" b="1" dirty="0" smtClean="0">
                <a:solidFill>
                  <a:schemeClr val="tx2">
                    <a:lumMod val="50000"/>
                  </a:schemeClr>
                </a:solidFill>
                <a:sym typeface="Wingdings" pitchFamily="2" charset="2"/>
              </a:rPr>
            </a:br>
            <a:r>
              <a:rPr lang="hy-AM" sz="1400" dirty="0" smtClean="0">
                <a:solidFill>
                  <a:schemeClr val="tx2">
                    <a:lumMod val="50000"/>
                  </a:schemeClr>
                </a:solidFill>
                <a:sym typeface="Wingdings" pitchFamily="2" charset="2"/>
              </a:rPr>
              <a:t>Wind energy can lessen many nations’ dependence on imported fossil fuels.  It may also be used to::</a:t>
            </a:r>
            <a:br>
              <a:rPr lang="hy-AM" sz="1400" dirty="0" smtClean="0">
                <a:solidFill>
                  <a:schemeClr val="tx2">
                    <a:lumMod val="50000"/>
                  </a:schemeClr>
                </a:solidFill>
                <a:sym typeface="Wingdings" pitchFamily="2" charset="2"/>
              </a:rPr>
            </a:br>
            <a:r>
              <a:rPr lang="hy-AM" sz="1400" dirty="0" smtClean="0">
                <a:solidFill>
                  <a:schemeClr val="tx2">
                    <a:lumMod val="50000"/>
                  </a:schemeClr>
                </a:solidFill>
                <a:sym typeface="Wingdings" pitchFamily="2" charset="2"/>
              </a:rPr>
              <a:t>a.  </a:t>
            </a:r>
            <a:r>
              <a:rPr lang="en-US" sz="1400" dirty="0" smtClean="0">
                <a:solidFill>
                  <a:schemeClr val="tx2">
                    <a:lumMod val="50000"/>
                  </a:schemeClr>
                </a:solidFill>
                <a:sym typeface="Wingdings" pitchFamily="2" charset="2"/>
              </a:rPr>
              <a:t>C</a:t>
            </a:r>
            <a:r>
              <a:rPr lang="hy-AM" sz="1400" dirty="0" smtClean="0">
                <a:solidFill>
                  <a:schemeClr val="tx2">
                    <a:lumMod val="50000"/>
                  </a:schemeClr>
                </a:solidFill>
                <a:sym typeface="Wingdings" pitchFamily="2" charset="2"/>
              </a:rPr>
              <a:t>irculate air for cooling and for crop drying		b.  To generate electricity</a:t>
            </a:r>
            <a:br>
              <a:rPr lang="hy-AM" sz="1400" dirty="0" smtClean="0">
                <a:solidFill>
                  <a:schemeClr val="tx2">
                    <a:lumMod val="50000"/>
                  </a:schemeClr>
                </a:solidFill>
                <a:sym typeface="Wingdings" pitchFamily="2" charset="2"/>
              </a:rPr>
            </a:br>
            <a:r>
              <a:rPr lang="hy-AM" sz="1400" dirty="0" smtClean="0">
                <a:solidFill>
                  <a:schemeClr val="tx2">
                    <a:lumMod val="50000"/>
                  </a:schemeClr>
                </a:solidFill>
                <a:sym typeface="Wingdings" pitchFamily="2" charset="2"/>
              </a:rPr>
              <a:t>c.  </a:t>
            </a:r>
            <a:r>
              <a:rPr lang="en-US" sz="1400" dirty="0" smtClean="0">
                <a:solidFill>
                  <a:schemeClr val="tx2">
                    <a:lumMod val="50000"/>
                  </a:schemeClr>
                </a:solidFill>
                <a:sym typeface="Wingdings" pitchFamily="2" charset="2"/>
              </a:rPr>
              <a:t>T</a:t>
            </a:r>
            <a:r>
              <a:rPr lang="hy-AM" sz="1400" dirty="0" smtClean="0">
                <a:solidFill>
                  <a:schemeClr val="tx2">
                    <a:lumMod val="50000"/>
                  </a:schemeClr>
                </a:solidFill>
                <a:sym typeface="Wingdings" pitchFamily="2" charset="2"/>
              </a:rPr>
              <a:t>o run irrigation pumps			d.  </a:t>
            </a:r>
            <a:r>
              <a:rPr lang="en-US" sz="1400" dirty="0" smtClean="0">
                <a:solidFill>
                  <a:schemeClr val="tx2">
                    <a:lumMod val="50000"/>
                  </a:schemeClr>
                </a:solidFill>
                <a:sym typeface="Wingdings" pitchFamily="2" charset="2"/>
              </a:rPr>
              <a:t>I</a:t>
            </a:r>
            <a:r>
              <a:rPr lang="hy-AM" sz="1400" dirty="0" smtClean="0">
                <a:solidFill>
                  <a:schemeClr val="tx2">
                    <a:lumMod val="50000"/>
                  </a:schemeClr>
                </a:solidFill>
                <a:sym typeface="Wingdings" pitchFamily="2" charset="2"/>
              </a:rPr>
              <a:t>n </a:t>
            </a:r>
            <a:r>
              <a:rPr lang="hy-AM" sz="1400" dirty="0" smtClean="0">
                <a:solidFill>
                  <a:schemeClr val="tx2">
                    <a:lumMod val="50000"/>
                  </a:schemeClr>
                </a:solidFill>
                <a:sym typeface="Wingdings" pitchFamily="2" charset="2"/>
              </a:rPr>
              <a:t>refrigeration</a:t>
            </a:r>
            <a:endParaRPr lang="hy-AM" sz="1400" b="1" dirty="0" smtClean="0">
              <a:solidFill>
                <a:schemeClr val="tx2">
                  <a:lumMod val="50000"/>
                </a:schemeClr>
              </a:solidFill>
            </a:endParaRPr>
          </a:p>
          <a:p>
            <a:endParaRPr lang="hy-AM" sz="1400" b="1"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705600"/>
          </a:xfrm>
        </p:spPr>
        <p:txBody>
          <a:bodyPr>
            <a:normAutofit/>
          </a:bodyPr>
          <a:lstStyle/>
          <a:p>
            <a:r>
              <a:rPr lang="hy-AM" sz="1400" dirty="0" smtClean="0">
                <a:solidFill>
                  <a:schemeClr val="tx2">
                    <a:lumMod val="50000"/>
                  </a:schemeClr>
                </a:solidFill>
              </a:rPr>
              <a:t>Another form of energy is Geothermal Energy.  It is the heat energy found in sub-surface rocks and fluids, usually at depths varying from 500 metres to 2000 metres.</a:t>
            </a:r>
            <a:br>
              <a:rPr lang="hy-AM" sz="1400"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r>
              <a:rPr lang="hy-AM" sz="1400" dirty="0" smtClean="0">
                <a:solidFill>
                  <a:schemeClr val="tx2">
                    <a:lumMod val="50000"/>
                  </a:schemeClr>
                </a:solidFill>
              </a:rPr>
              <a:t>The basic requirements of a geothermal steam field are::</a:t>
            </a:r>
            <a:br>
              <a:rPr lang="hy-AM" sz="1400" dirty="0" smtClean="0">
                <a:solidFill>
                  <a:schemeClr val="tx2">
                    <a:lumMod val="50000"/>
                  </a:schemeClr>
                </a:solidFill>
              </a:rPr>
            </a:br>
            <a:r>
              <a:rPr lang="hy-AM" sz="1400" dirty="0" smtClean="0">
                <a:solidFill>
                  <a:schemeClr val="tx2">
                    <a:lumMod val="50000"/>
                  </a:schemeClr>
                </a:solidFill>
              </a:rPr>
              <a:t>a.  </a:t>
            </a:r>
            <a:r>
              <a:rPr lang="en-US" sz="1400" dirty="0" smtClean="0">
                <a:solidFill>
                  <a:schemeClr val="tx2">
                    <a:lumMod val="50000"/>
                  </a:schemeClr>
                </a:solidFill>
              </a:rPr>
              <a:t>A</a:t>
            </a:r>
            <a:r>
              <a:rPr lang="hy-AM" sz="1400" dirty="0" smtClean="0">
                <a:solidFill>
                  <a:schemeClr val="tx2">
                    <a:lumMod val="50000"/>
                  </a:schemeClr>
                </a:solidFill>
              </a:rPr>
              <a:t> source of natural heat of great output</a:t>
            </a:r>
            <a:br>
              <a:rPr lang="hy-AM" sz="1400" dirty="0" smtClean="0">
                <a:solidFill>
                  <a:schemeClr val="tx2">
                    <a:lumMod val="50000"/>
                  </a:schemeClr>
                </a:solidFill>
              </a:rPr>
            </a:br>
            <a:r>
              <a:rPr lang="hy-AM" sz="1400" dirty="0" smtClean="0">
                <a:solidFill>
                  <a:schemeClr val="tx2">
                    <a:lumMod val="50000"/>
                  </a:schemeClr>
                </a:solidFill>
              </a:rPr>
              <a:t>b.  </a:t>
            </a:r>
            <a:r>
              <a:rPr lang="en-US" sz="1400" dirty="0" smtClean="0">
                <a:solidFill>
                  <a:schemeClr val="tx2">
                    <a:lumMod val="50000"/>
                  </a:schemeClr>
                </a:solidFill>
              </a:rPr>
              <a:t>A</a:t>
            </a:r>
            <a:r>
              <a:rPr lang="hy-AM" sz="1400" dirty="0" smtClean="0">
                <a:solidFill>
                  <a:schemeClr val="tx2">
                    <a:lumMod val="50000"/>
                  </a:schemeClr>
                </a:solidFill>
              </a:rPr>
              <a:t>n adequate water supply</a:t>
            </a:r>
            <a:br>
              <a:rPr lang="hy-AM" sz="1400" dirty="0" smtClean="0">
                <a:solidFill>
                  <a:schemeClr val="tx2">
                    <a:lumMod val="50000"/>
                  </a:schemeClr>
                </a:solidFill>
              </a:rPr>
            </a:br>
            <a:r>
              <a:rPr lang="hy-AM" sz="1400" dirty="0" smtClean="0">
                <a:solidFill>
                  <a:schemeClr val="tx2">
                    <a:lumMod val="50000"/>
                  </a:schemeClr>
                </a:solidFill>
              </a:rPr>
              <a:t>c.  </a:t>
            </a:r>
            <a:r>
              <a:rPr lang="en-US" sz="1400" dirty="0" smtClean="0">
                <a:solidFill>
                  <a:schemeClr val="tx2">
                    <a:lumMod val="50000"/>
                  </a:schemeClr>
                </a:solidFill>
              </a:rPr>
              <a:t>A</a:t>
            </a:r>
            <a:r>
              <a:rPr lang="hy-AM" sz="1400" dirty="0" smtClean="0">
                <a:solidFill>
                  <a:schemeClr val="tx2">
                    <a:lumMod val="50000"/>
                  </a:schemeClr>
                </a:solidFill>
              </a:rPr>
              <a:t>n aquifer or permeable reservoir rock</a:t>
            </a:r>
            <a:br>
              <a:rPr lang="hy-AM" sz="1400" dirty="0" smtClean="0">
                <a:solidFill>
                  <a:schemeClr val="tx2">
                    <a:lumMod val="50000"/>
                  </a:schemeClr>
                </a:solidFill>
              </a:rPr>
            </a:br>
            <a:r>
              <a:rPr lang="hy-AM" sz="1400" dirty="0" smtClean="0">
                <a:solidFill>
                  <a:schemeClr val="tx2">
                    <a:lumMod val="50000"/>
                  </a:schemeClr>
                </a:solidFill>
              </a:rPr>
              <a:t>d.  </a:t>
            </a:r>
            <a:r>
              <a:rPr lang="en-US" sz="1400" dirty="0" smtClean="0">
                <a:solidFill>
                  <a:schemeClr val="tx2">
                    <a:lumMod val="50000"/>
                  </a:schemeClr>
                </a:solidFill>
              </a:rPr>
              <a:t>A</a:t>
            </a:r>
            <a:r>
              <a:rPr lang="hy-AM" sz="1400" dirty="0" smtClean="0">
                <a:solidFill>
                  <a:schemeClr val="tx2">
                    <a:lumMod val="50000"/>
                  </a:schemeClr>
                </a:solidFill>
              </a:rPr>
              <a:t> cap rock</a:t>
            </a:r>
            <a:br>
              <a:rPr lang="hy-AM" sz="1400"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r>
              <a:rPr lang="hy-AM" sz="1400" dirty="0" smtClean="0">
                <a:solidFill>
                  <a:schemeClr val="tx2">
                    <a:lumMod val="50000"/>
                  </a:schemeClr>
                </a:solidFill>
              </a:rPr>
              <a:t>The source of heat is a magmatic intrusion in the earth’s crust, having a</a:t>
            </a:r>
            <a:br>
              <a:rPr lang="hy-AM" sz="1400" dirty="0" smtClean="0">
                <a:solidFill>
                  <a:schemeClr val="tx2">
                    <a:lumMod val="50000"/>
                  </a:schemeClr>
                </a:solidFill>
              </a:rPr>
            </a:br>
            <a:r>
              <a:rPr lang="hy-AM" sz="1400" dirty="0" smtClean="0">
                <a:solidFill>
                  <a:schemeClr val="tx2">
                    <a:lumMod val="50000"/>
                  </a:schemeClr>
                </a:solidFill>
              </a:rPr>
              <a:t>temperature of 600-900 </a:t>
            </a:r>
            <a:r>
              <a:rPr lang="hy-AM" sz="1400" baseline="30000" dirty="0" smtClean="0">
                <a:solidFill>
                  <a:schemeClr val="tx2">
                    <a:lumMod val="50000"/>
                  </a:schemeClr>
                </a:solidFill>
              </a:rPr>
              <a:t>o</a:t>
            </a:r>
            <a:r>
              <a:rPr lang="hy-AM" sz="1400" dirty="0" smtClean="0">
                <a:solidFill>
                  <a:schemeClr val="tx2">
                    <a:lumMod val="50000"/>
                  </a:schemeClr>
                </a:solidFill>
              </a:rPr>
              <a:t>C, often at the depths in the order of 7 – 15 kilometres.</a:t>
            </a:r>
            <a:br>
              <a:rPr lang="hy-AM" sz="1400"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r>
              <a:rPr lang="hy-AM" sz="1400" b="1" dirty="0" smtClean="0">
                <a:solidFill>
                  <a:schemeClr val="tx2">
                    <a:lumMod val="50000"/>
                  </a:schemeClr>
                </a:solidFill>
              </a:rPr>
              <a:t>Where do you think most geothermal fields may be found?</a:t>
            </a:r>
            <a:br>
              <a:rPr lang="hy-AM" sz="1400" b="1" dirty="0" smtClean="0">
                <a:solidFill>
                  <a:schemeClr val="tx2">
                    <a:lumMod val="50000"/>
                  </a:schemeClr>
                </a:solidFill>
              </a:rPr>
            </a:br>
            <a:r>
              <a:rPr lang="hy-AM" sz="1400" b="1" dirty="0" smtClean="0">
                <a:solidFill>
                  <a:schemeClr val="tx2">
                    <a:lumMod val="50000"/>
                  </a:schemeClr>
                </a:solidFill>
              </a:rPr>
              <a:t/>
            </a:r>
            <a:br>
              <a:rPr lang="hy-AM" sz="1400" b="1" dirty="0" smtClean="0">
                <a:solidFill>
                  <a:schemeClr val="tx2">
                    <a:lumMod val="50000"/>
                  </a:schemeClr>
                </a:solidFill>
              </a:rPr>
            </a:br>
            <a:r>
              <a:rPr lang="hy-AM" sz="1400" dirty="0" smtClean="0">
                <a:solidFill>
                  <a:schemeClr val="tx2">
                    <a:lumMod val="50000"/>
                  </a:schemeClr>
                </a:solidFill>
              </a:rPr>
              <a:t>Any permeable rock can serve as a good geothermal reservoir.  Cap rocks have</a:t>
            </a:r>
            <a:br>
              <a:rPr lang="hy-AM" sz="1400" dirty="0" smtClean="0">
                <a:solidFill>
                  <a:schemeClr val="tx2">
                    <a:lumMod val="50000"/>
                  </a:schemeClr>
                </a:solidFill>
              </a:rPr>
            </a:br>
            <a:r>
              <a:rPr lang="hy-AM" sz="1400" dirty="0" smtClean="0">
                <a:solidFill>
                  <a:schemeClr val="tx2">
                    <a:lumMod val="50000"/>
                  </a:schemeClr>
                </a:solidFill>
              </a:rPr>
              <a:t>low permeability.  It is believed that these cap rocks have been formed by either</a:t>
            </a:r>
            <a:br>
              <a:rPr lang="hy-AM" sz="1400" dirty="0" smtClean="0">
                <a:solidFill>
                  <a:schemeClr val="tx2">
                    <a:lumMod val="50000"/>
                  </a:schemeClr>
                </a:solidFill>
              </a:rPr>
            </a:br>
            <a:r>
              <a:rPr lang="hy-AM" sz="1400" dirty="0" smtClean="0">
                <a:solidFill>
                  <a:schemeClr val="tx2">
                    <a:lumMod val="50000"/>
                  </a:schemeClr>
                </a:solidFill>
              </a:rPr>
              <a:t>a.  </a:t>
            </a:r>
            <a:r>
              <a:rPr lang="en-US" sz="1400" dirty="0" smtClean="0">
                <a:solidFill>
                  <a:schemeClr val="tx2">
                    <a:lumMod val="50000"/>
                  </a:schemeClr>
                </a:solidFill>
              </a:rPr>
              <a:t>D</a:t>
            </a:r>
            <a:r>
              <a:rPr lang="hy-AM" sz="1400" dirty="0" smtClean="0">
                <a:solidFill>
                  <a:schemeClr val="tx2">
                    <a:lumMod val="50000"/>
                  </a:schemeClr>
                </a:solidFill>
              </a:rPr>
              <a:t>eposition of minerals from solution e.g. </a:t>
            </a:r>
            <a:r>
              <a:rPr lang="en-US" sz="1400" dirty="0" smtClean="0">
                <a:solidFill>
                  <a:schemeClr val="tx2">
                    <a:lumMod val="50000"/>
                  </a:schemeClr>
                </a:solidFill>
              </a:rPr>
              <a:t>S</a:t>
            </a:r>
            <a:r>
              <a:rPr lang="hy-AM" sz="1400" dirty="0" smtClean="0">
                <a:solidFill>
                  <a:schemeClr val="tx2">
                    <a:lumMod val="50000"/>
                  </a:schemeClr>
                </a:solidFill>
              </a:rPr>
              <a:t>ilica</a:t>
            </a:r>
            <a:br>
              <a:rPr lang="hy-AM" sz="1400" dirty="0" smtClean="0">
                <a:solidFill>
                  <a:schemeClr val="tx2">
                    <a:lumMod val="50000"/>
                  </a:schemeClr>
                </a:solidFill>
              </a:rPr>
            </a:br>
            <a:r>
              <a:rPr lang="hy-AM" sz="1400" dirty="0" smtClean="0">
                <a:solidFill>
                  <a:schemeClr val="tx2">
                    <a:lumMod val="50000"/>
                  </a:schemeClr>
                </a:solidFill>
              </a:rPr>
              <a:t>b.  </a:t>
            </a:r>
            <a:r>
              <a:rPr lang="en-US" sz="1400" dirty="0" smtClean="0">
                <a:solidFill>
                  <a:schemeClr val="tx2">
                    <a:lumMod val="50000"/>
                  </a:schemeClr>
                </a:solidFill>
              </a:rPr>
              <a:t>T</a:t>
            </a:r>
            <a:r>
              <a:rPr lang="hy-AM" sz="1400" dirty="0" smtClean="0">
                <a:solidFill>
                  <a:schemeClr val="tx2">
                    <a:lumMod val="50000"/>
                  </a:schemeClr>
                </a:solidFill>
              </a:rPr>
              <a:t>he action of heat and water which altered the nature of the rock and </a:t>
            </a:r>
            <a:r>
              <a:rPr lang="hy-AM" sz="1400" dirty="0" smtClean="0">
                <a:solidFill>
                  <a:schemeClr val="tx2">
                    <a:lumMod val="50000"/>
                  </a:schemeClr>
                </a:solidFill>
              </a:rPr>
              <a:t>le</a:t>
            </a:r>
            <a:r>
              <a:rPr lang="en-US" sz="1400" dirty="0" smtClean="0">
                <a:solidFill>
                  <a:schemeClr val="tx2">
                    <a:lumMod val="50000"/>
                  </a:schemeClr>
                </a:solidFill>
              </a:rPr>
              <a:t>ad</a:t>
            </a:r>
            <a:r>
              <a:rPr lang="hy-AM" sz="1400" dirty="0" smtClean="0">
                <a:solidFill>
                  <a:schemeClr val="tx2">
                    <a:lumMod val="50000"/>
                  </a:schemeClr>
                </a:solidFill>
              </a:rPr>
              <a:t> </a:t>
            </a:r>
            <a:r>
              <a:rPr lang="hy-AM" sz="1400" dirty="0" smtClean="0">
                <a:solidFill>
                  <a:schemeClr val="tx2">
                    <a:lumMod val="50000"/>
                  </a:schemeClr>
                </a:solidFill>
              </a:rPr>
              <a:t>to </a:t>
            </a:r>
            <a:br>
              <a:rPr lang="hy-AM" sz="1400" dirty="0" smtClean="0">
                <a:solidFill>
                  <a:schemeClr val="tx2">
                    <a:lumMod val="50000"/>
                  </a:schemeClr>
                </a:solidFill>
              </a:rPr>
            </a:br>
            <a:r>
              <a:rPr lang="hy-AM" sz="1400" dirty="0" smtClean="0">
                <a:solidFill>
                  <a:schemeClr val="tx2">
                    <a:lumMod val="50000"/>
                  </a:schemeClr>
                </a:solidFill>
              </a:rPr>
              <a:t>      the formation of kaolinite which is the main constituent of china clay.</a:t>
            </a:r>
            <a:br>
              <a:rPr lang="hy-AM" sz="1400"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r>
              <a:rPr lang="hy-AM" sz="1400" dirty="0" smtClean="0">
                <a:solidFill>
                  <a:schemeClr val="tx2">
                    <a:lumMod val="50000"/>
                  </a:schemeClr>
                </a:solidFill>
              </a:rPr>
              <a:t>Geothermal energy is used in countries such as Italy, Iceland, New Zealand, USA</a:t>
            </a:r>
            <a:br>
              <a:rPr lang="hy-AM" sz="1400" dirty="0" smtClean="0">
                <a:solidFill>
                  <a:schemeClr val="tx2">
                    <a:lumMod val="50000"/>
                  </a:schemeClr>
                </a:solidFill>
              </a:rPr>
            </a:br>
            <a:r>
              <a:rPr lang="hy-AM" sz="1400" dirty="0" smtClean="0">
                <a:solidFill>
                  <a:schemeClr val="tx2">
                    <a:lumMod val="50000"/>
                  </a:schemeClr>
                </a:solidFill>
              </a:rPr>
              <a:t>and El Salvador.  Volcanic islands in the Caribbean chain are known to have a geo-</a:t>
            </a:r>
            <a:br>
              <a:rPr lang="hy-AM" sz="1400" dirty="0" smtClean="0">
                <a:solidFill>
                  <a:schemeClr val="tx2">
                    <a:lumMod val="50000"/>
                  </a:schemeClr>
                </a:solidFill>
              </a:rPr>
            </a:br>
            <a:r>
              <a:rPr lang="hy-AM" sz="1400" dirty="0" smtClean="0">
                <a:solidFill>
                  <a:schemeClr val="tx2">
                    <a:lumMod val="50000"/>
                  </a:schemeClr>
                </a:solidFill>
              </a:rPr>
              <a:t>thermal potential but, to date, only St. Lucia has </a:t>
            </a:r>
            <a:r>
              <a:rPr lang="hy-AM" sz="1400" dirty="0" smtClean="0">
                <a:solidFill>
                  <a:schemeClr val="tx2">
                    <a:lumMod val="50000"/>
                  </a:schemeClr>
                </a:solidFill>
              </a:rPr>
              <a:t>a</a:t>
            </a:r>
            <a:r>
              <a:rPr lang="en-US" sz="1400" dirty="0" smtClean="0">
                <a:solidFill>
                  <a:schemeClr val="tx2">
                    <a:lumMod val="50000"/>
                  </a:schemeClr>
                </a:solidFill>
              </a:rPr>
              <a:t>cc</a:t>
            </a:r>
            <a:r>
              <a:rPr lang="hy-AM" sz="1400" dirty="0" smtClean="0">
                <a:solidFill>
                  <a:schemeClr val="tx2">
                    <a:lumMod val="50000"/>
                  </a:schemeClr>
                </a:solidFill>
              </a:rPr>
              <a:t>essed </a:t>
            </a:r>
            <a:r>
              <a:rPr lang="hy-AM" sz="1400" dirty="0" smtClean="0">
                <a:solidFill>
                  <a:schemeClr val="tx2">
                    <a:lumMod val="50000"/>
                  </a:schemeClr>
                </a:solidFill>
              </a:rPr>
              <a:t>its usefulness.  </a:t>
            </a:r>
            <a:r>
              <a:rPr lang="hy-AM" sz="1400" b="1" dirty="0" smtClean="0">
                <a:solidFill>
                  <a:schemeClr val="tx2">
                    <a:lumMod val="50000"/>
                  </a:schemeClr>
                </a:solidFill>
              </a:rPr>
              <a:t>How can</a:t>
            </a:r>
            <a:br>
              <a:rPr lang="hy-AM" sz="1400" b="1" dirty="0" smtClean="0">
                <a:solidFill>
                  <a:schemeClr val="tx2">
                    <a:lumMod val="50000"/>
                  </a:schemeClr>
                </a:solidFill>
              </a:rPr>
            </a:br>
            <a:r>
              <a:rPr lang="hy-AM" sz="1400" b="1" dirty="0" smtClean="0">
                <a:solidFill>
                  <a:schemeClr val="tx2">
                    <a:lumMod val="50000"/>
                  </a:schemeClr>
                </a:solidFill>
              </a:rPr>
              <a:t>geothermal energy be used?</a:t>
            </a:r>
            <a:br>
              <a:rPr lang="hy-AM" sz="1400" b="1" dirty="0" smtClean="0">
                <a:solidFill>
                  <a:schemeClr val="tx2">
                    <a:lumMod val="50000"/>
                  </a:schemeClr>
                </a:solidFill>
              </a:rPr>
            </a:br>
            <a:r>
              <a:rPr lang="hy-AM" sz="1400" b="1" dirty="0" smtClean="0">
                <a:solidFill>
                  <a:schemeClr val="tx2">
                    <a:lumMod val="50000"/>
                  </a:schemeClr>
                </a:solidFill>
              </a:rPr>
              <a:t>a. __________________	b. </a:t>
            </a:r>
            <a:r>
              <a:rPr lang="en-US" sz="1400" b="1" dirty="0" smtClean="0">
                <a:solidFill>
                  <a:schemeClr val="tx2">
                    <a:lumMod val="50000"/>
                  </a:schemeClr>
                </a:solidFill>
              </a:rPr>
              <a:t>D</a:t>
            </a:r>
            <a:r>
              <a:rPr lang="hy-AM" sz="1400" b="1" dirty="0" smtClean="0">
                <a:solidFill>
                  <a:schemeClr val="tx2">
                    <a:lumMod val="50000"/>
                  </a:schemeClr>
                </a:solidFill>
              </a:rPr>
              <a:t>esalination</a:t>
            </a:r>
            <a:br>
              <a:rPr lang="hy-AM" sz="1400" b="1" dirty="0" smtClean="0">
                <a:solidFill>
                  <a:schemeClr val="tx2">
                    <a:lumMod val="50000"/>
                  </a:schemeClr>
                </a:solidFill>
              </a:rPr>
            </a:br>
            <a:r>
              <a:rPr lang="hy-AM" sz="1400" b="1" dirty="0" smtClean="0">
                <a:solidFill>
                  <a:schemeClr val="tx2">
                    <a:lumMod val="50000"/>
                  </a:schemeClr>
                </a:solidFill>
              </a:rPr>
              <a:t>c. </a:t>
            </a:r>
            <a:r>
              <a:rPr lang="en-US" sz="1400" b="1" dirty="0" smtClean="0">
                <a:solidFill>
                  <a:schemeClr val="tx2">
                    <a:lumMod val="50000"/>
                  </a:schemeClr>
                </a:solidFill>
              </a:rPr>
              <a:t>T</a:t>
            </a:r>
            <a:r>
              <a:rPr lang="hy-AM" sz="1400" b="1" dirty="0" smtClean="0">
                <a:solidFill>
                  <a:schemeClr val="tx2">
                    <a:lumMod val="50000"/>
                  </a:schemeClr>
                </a:solidFill>
              </a:rPr>
              <a:t>o process valuable minerals	d. </a:t>
            </a:r>
            <a:r>
              <a:rPr lang="en-US" sz="1400" b="1" dirty="0" smtClean="0">
                <a:solidFill>
                  <a:schemeClr val="tx2">
                    <a:lumMod val="50000"/>
                  </a:schemeClr>
                </a:solidFill>
              </a:rPr>
              <a:t>I</a:t>
            </a:r>
            <a:r>
              <a:rPr lang="hy-AM" sz="1400" b="1" dirty="0" smtClean="0">
                <a:solidFill>
                  <a:schemeClr val="tx2">
                    <a:lumMod val="50000"/>
                  </a:schemeClr>
                </a:solidFill>
              </a:rPr>
              <a:t>n pulp &amp; paper processing</a:t>
            </a:r>
            <a:br>
              <a:rPr lang="hy-AM" sz="1400" b="1" dirty="0" smtClean="0">
                <a:solidFill>
                  <a:schemeClr val="tx2">
                    <a:lumMod val="50000"/>
                  </a:schemeClr>
                </a:solidFill>
              </a:rPr>
            </a:br>
            <a:r>
              <a:rPr lang="hy-AM" sz="1400" b="1" dirty="0" smtClean="0">
                <a:solidFill>
                  <a:schemeClr val="tx2">
                    <a:lumMod val="50000"/>
                  </a:schemeClr>
                </a:solidFill>
              </a:rPr>
              <a:t>e. </a:t>
            </a:r>
            <a:r>
              <a:rPr lang="en-US" sz="1400" b="1" dirty="0" smtClean="0">
                <a:solidFill>
                  <a:schemeClr val="tx2">
                    <a:lumMod val="50000"/>
                  </a:schemeClr>
                </a:solidFill>
              </a:rPr>
              <a:t>T</a:t>
            </a:r>
            <a:r>
              <a:rPr lang="hy-AM" sz="1400" b="1" dirty="0" smtClean="0">
                <a:solidFill>
                  <a:schemeClr val="tx2">
                    <a:lumMod val="50000"/>
                  </a:schemeClr>
                </a:solidFill>
              </a:rPr>
              <a:t>o obtain salts from sea water	f. ______________________</a:t>
            </a:r>
            <a:br>
              <a:rPr lang="hy-AM" sz="1400" b="1" dirty="0" smtClean="0">
                <a:solidFill>
                  <a:schemeClr val="tx2">
                    <a:lumMod val="50000"/>
                  </a:schemeClr>
                </a:solidFill>
              </a:rPr>
            </a:br>
            <a:r>
              <a:rPr lang="hy-AM" sz="1400" b="1" dirty="0" smtClean="0">
                <a:solidFill>
                  <a:schemeClr val="tx2">
                    <a:lumMod val="50000"/>
                  </a:schemeClr>
                </a:solidFill>
              </a:rPr>
              <a:t>g. ________________________</a:t>
            </a:r>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p:txBody>
      </p:sp>
      <p:pic>
        <p:nvPicPr>
          <p:cNvPr id="4" name="Picture 3" descr="geo-steam.jpg"/>
          <p:cNvPicPr>
            <a:picLocks noChangeAspect="1"/>
          </p:cNvPicPr>
          <p:nvPr/>
        </p:nvPicPr>
        <p:blipFill>
          <a:blip r:embed="rId2" cstate="print"/>
          <a:stretch>
            <a:fillRect/>
          </a:stretch>
        </p:blipFill>
        <p:spPr>
          <a:xfrm>
            <a:off x="6477000" y="3200400"/>
            <a:ext cx="2667000" cy="2286000"/>
          </a:xfrm>
          <a:prstGeom prst="rect">
            <a:avLst/>
          </a:prstGeom>
        </p:spPr>
      </p:pic>
      <p:pic>
        <p:nvPicPr>
          <p:cNvPr id="5" name="Picture 4" descr="geothermal steam field.gif"/>
          <p:cNvPicPr>
            <a:picLocks noChangeAspect="1"/>
          </p:cNvPicPr>
          <p:nvPr/>
        </p:nvPicPr>
        <p:blipFill>
          <a:blip r:embed="rId3" cstate="print"/>
          <a:stretch>
            <a:fillRect/>
          </a:stretch>
        </p:blipFill>
        <p:spPr>
          <a:xfrm>
            <a:off x="6400800" y="838200"/>
            <a:ext cx="2743200" cy="1828800"/>
          </a:xfrm>
          <a:prstGeom prst="rect">
            <a:avLst/>
          </a:prstGeom>
        </p:spPr>
      </p:pic>
      <p:sp>
        <p:nvSpPr>
          <p:cNvPr id="6" name="TextBox 5"/>
          <p:cNvSpPr txBox="1"/>
          <p:nvPr/>
        </p:nvSpPr>
        <p:spPr>
          <a:xfrm>
            <a:off x="6521166" y="2743200"/>
            <a:ext cx="2670924" cy="246221"/>
          </a:xfrm>
          <a:prstGeom prst="rect">
            <a:avLst/>
          </a:prstGeom>
          <a:noFill/>
        </p:spPr>
        <p:txBody>
          <a:bodyPr wrap="none" rtlCol="0">
            <a:spAutoFit/>
          </a:bodyPr>
          <a:lstStyle/>
          <a:p>
            <a:r>
              <a:rPr lang="hy-AM" sz="1000" b="1" u="sng" dirty="0" smtClean="0">
                <a:solidFill>
                  <a:schemeClr val="tx2">
                    <a:lumMod val="50000"/>
                  </a:schemeClr>
                </a:solidFill>
              </a:rPr>
              <a:t>General Schematic of a geothermal steam field</a:t>
            </a:r>
            <a:endParaRPr lang="en-US" sz="1000" b="1" u="sng" dirty="0">
              <a:solidFill>
                <a:schemeClr val="tx2">
                  <a:lumMod val="50000"/>
                </a:schemeClr>
              </a:solidFill>
            </a:endParaRPr>
          </a:p>
        </p:txBody>
      </p:sp>
      <p:sp>
        <p:nvSpPr>
          <p:cNvPr id="7" name="TextBox 6"/>
          <p:cNvSpPr txBox="1"/>
          <p:nvPr/>
        </p:nvSpPr>
        <p:spPr>
          <a:xfrm>
            <a:off x="6269495" y="5562600"/>
            <a:ext cx="2874505" cy="246221"/>
          </a:xfrm>
          <a:prstGeom prst="rect">
            <a:avLst/>
          </a:prstGeom>
          <a:noFill/>
        </p:spPr>
        <p:txBody>
          <a:bodyPr wrap="none" rtlCol="0">
            <a:spAutoFit/>
          </a:bodyPr>
          <a:lstStyle/>
          <a:p>
            <a:r>
              <a:rPr lang="hy-AM" sz="1000" b="1" u="sng" dirty="0" smtClean="0">
                <a:solidFill>
                  <a:schemeClr val="tx2">
                    <a:lumMod val="50000"/>
                  </a:schemeClr>
                </a:solidFill>
              </a:rPr>
              <a:t>Actual view of how a geothermal steam field looks</a:t>
            </a:r>
            <a:endParaRPr lang="en-US" sz="1000" b="1" u="sng"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a:bodyPr>
          <a:lstStyle/>
          <a:p>
            <a:r>
              <a:rPr lang="hy-AM" sz="1400" dirty="0" smtClean="0">
                <a:solidFill>
                  <a:schemeClr val="tx2">
                    <a:lumMod val="50000"/>
                  </a:schemeClr>
                </a:solidFill>
              </a:rPr>
              <a:t>Hydroelectric energy, another source of energy, is energy stored in water as gravitational potential energy and kinetic energy.  </a:t>
            </a:r>
            <a:r>
              <a:rPr lang="hy-AM" sz="1400" b="1" dirty="0" smtClean="0">
                <a:solidFill>
                  <a:schemeClr val="tx2">
                    <a:lumMod val="50000"/>
                  </a:schemeClr>
                </a:solidFill>
              </a:rPr>
              <a:t>How do you think this energy is collected?</a:t>
            </a:r>
            <a:br>
              <a:rPr lang="hy-AM" sz="1400" b="1" dirty="0" smtClean="0">
                <a:solidFill>
                  <a:schemeClr val="tx2">
                    <a:lumMod val="50000"/>
                  </a:schemeClr>
                </a:solidFill>
              </a:rPr>
            </a:br>
            <a:r>
              <a:rPr lang="hy-AM" sz="1400" b="1" dirty="0" smtClean="0">
                <a:solidFill>
                  <a:schemeClr val="tx2">
                    <a:lumMod val="50000"/>
                  </a:schemeClr>
                </a:solidFill>
              </a:rPr>
              <a:t/>
            </a:r>
            <a:br>
              <a:rPr lang="hy-AM" sz="1400" b="1" dirty="0" smtClean="0">
                <a:solidFill>
                  <a:schemeClr val="tx2">
                    <a:lumMod val="50000"/>
                  </a:schemeClr>
                </a:solidFill>
              </a:rPr>
            </a:br>
            <a:r>
              <a:rPr lang="hy-AM" sz="1400" dirty="0" smtClean="0">
                <a:solidFill>
                  <a:schemeClr val="tx2">
                    <a:lumMod val="50000"/>
                  </a:schemeClr>
                </a:solidFill>
              </a:rPr>
              <a:t>Hydroelectric power provides an enormous amount of electricity in </a:t>
            </a:r>
            <a:r>
              <a:rPr lang="hy-AM" sz="1400" dirty="0" smtClean="0">
                <a:solidFill>
                  <a:schemeClr val="tx2">
                    <a:lumMod val="50000"/>
                  </a:schemeClr>
                </a:solidFill>
              </a:rPr>
              <a:t>countries </a:t>
            </a:r>
            <a:r>
              <a:rPr lang="hy-AM" sz="1400" dirty="0" smtClean="0">
                <a:solidFill>
                  <a:schemeClr val="tx2">
                    <a:lumMod val="50000"/>
                  </a:schemeClr>
                </a:solidFill>
              </a:rPr>
              <a:t>like Egypt eg. </a:t>
            </a:r>
            <a:r>
              <a:rPr lang="en-US" sz="1400" dirty="0" smtClean="0">
                <a:solidFill>
                  <a:schemeClr val="tx2">
                    <a:lumMod val="50000"/>
                  </a:schemeClr>
                </a:solidFill>
              </a:rPr>
              <a:t>T</a:t>
            </a:r>
            <a:r>
              <a:rPr lang="hy-AM" sz="1400" dirty="0" smtClean="0">
                <a:solidFill>
                  <a:schemeClr val="tx2">
                    <a:lumMod val="50000"/>
                  </a:schemeClr>
                </a:solidFill>
              </a:rPr>
              <a:t>he Aswan dam.</a:t>
            </a:r>
            <a:br>
              <a:rPr lang="hy-AM" sz="1400" dirty="0" smtClean="0">
                <a:solidFill>
                  <a:schemeClr val="tx2">
                    <a:lumMod val="50000"/>
                  </a:schemeClr>
                </a:solidFill>
              </a:rPr>
            </a:br>
            <a:r>
              <a:rPr lang="hy-AM" sz="1400" b="1" dirty="0" smtClean="0">
                <a:solidFill>
                  <a:schemeClr val="tx2">
                    <a:lumMod val="50000"/>
                  </a:schemeClr>
                </a:solidFill>
              </a:rPr>
              <a:t/>
            </a:r>
            <a:br>
              <a:rPr lang="hy-AM" sz="1400" b="1" dirty="0" smtClean="0">
                <a:solidFill>
                  <a:schemeClr val="tx2">
                    <a:lumMod val="50000"/>
                  </a:schemeClr>
                </a:solidFill>
              </a:rPr>
            </a:br>
            <a:r>
              <a:rPr lang="hy-AM" sz="1400" b="1" dirty="0" smtClean="0">
                <a:solidFill>
                  <a:schemeClr val="tx2">
                    <a:lumMod val="50000"/>
                  </a:schemeClr>
                </a:solidFill>
              </a:rPr>
              <a:t>Give one advantage of this type of energy:: ___________________________</a:t>
            </a:r>
          </a:p>
          <a:p>
            <a:endParaRPr lang="hy-AM" sz="1400" b="1" dirty="0" smtClean="0">
              <a:solidFill>
                <a:schemeClr val="tx2">
                  <a:lumMod val="50000"/>
                </a:schemeClr>
              </a:solidFill>
            </a:endParaRPr>
          </a:p>
          <a:p>
            <a:endParaRPr lang="hy-AM" sz="1400" b="1" dirty="0" smtClean="0">
              <a:solidFill>
                <a:schemeClr val="tx2">
                  <a:lumMod val="50000"/>
                </a:schemeClr>
              </a:solidFill>
            </a:endParaRPr>
          </a:p>
          <a:p>
            <a:r>
              <a:rPr lang="hy-AM" sz="1400" b="1" dirty="0" smtClean="0">
                <a:solidFill>
                  <a:schemeClr val="tx2">
                    <a:lumMod val="50000"/>
                  </a:schemeClr>
                </a:solidFill>
              </a:rPr>
              <a:t>Experts estimate that we waste up to about 25% of the energy we use.  List some ways in which we waste energy::</a:t>
            </a:r>
            <a:br>
              <a:rPr lang="hy-AM" sz="1400" b="1" dirty="0" smtClean="0">
                <a:solidFill>
                  <a:schemeClr val="tx2">
                    <a:lumMod val="50000"/>
                  </a:schemeClr>
                </a:solidFill>
              </a:rPr>
            </a:br>
            <a:r>
              <a:rPr lang="hy-AM" sz="1400" b="1" dirty="0" smtClean="0">
                <a:solidFill>
                  <a:schemeClr val="tx2">
                    <a:lumMod val="50000"/>
                  </a:schemeClr>
                </a:solidFill>
              </a:rPr>
              <a:t/>
            </a:r>
            <a:br>
              <a:rPr lang="hy-AM" sz="1400" b="1" dirty="0" smtClean="0">
                <a:solidFill>
                  <a:schemeClr val="tx2">
                    <a:lumMod val="50000"/>
                  </a:schemeClr>
                </a:solidFill>
              </a:rPr>
            </a:br>
            <a:r>
              <a:rPr lang="hy-AM" sz="1400" b="1" dirty="0" smtClean="0">
                <a:solidFill>
                  <a:schemeClr val="tx2">
                    <a:lumMod val="50000"/>
                  </a:schemeClr>
                </a:solidFill>
              </a:rPr>
              <a:t>a.</a:t>
            </a:r>
            <a:br>
              <a:rPr lang="hy-AM" sz="1400" b="1" dirty="0" smtClean="0">
                <a:solidFill>
                  <a:schemeClr val="tx2">
                    <a:lumMod val="50000"/>
                  </a:schemeClr>
                </a:solidFill>
              </a:rPr>
            </a:br>
            <a:r>
              <a:rPr lang="hy-AM" sz="1400" b="1" dirty="0" smtClean="0">
                <a:solidFill>
                  <a:schemeClr val="tx2">
                    <a:lumMod val="50000"/>
                  </a:schemeClr>
                </a:solidFill>
              </a:rPr>
              <a:t/>
            </a:r>
            <a:br>
              <a:rPr lang="hy-AM" sz="1400" b="1" dirty="0" smtClean="0">
                <a:solidFill>
                  <a:schemeClr val="tx2">
                    <a:lumMod val="50000"/>
                  </a:schemeClr>
                </a:solidFill>
              </a:rPr>
            </a:br>
            <a:r>
              <a:rPr lang="hy-AM" sz="1400" b="1" dirty="0" smtClean="0">
                <a:solidFill>
                  <a:schemeClr val="tx2">
                    <a:lumMod val="50000"/>
                  </a:schemeClr>
                </a:solidFill>
              </a:rPr>
              <a:t>b.  </a:t>
            </a:r>
            <a:r>
              <a:rPr lang="en-US" sz="1400" b="1" dirty="0" smtClean="0">
                <a:solidFill>
                  <a:schemeClr val="tx2">
                    <a:lumMod val="50000"/>
                  </a:schemeClr>
                </a:solidFill>
              </a:rPr>
              <a:t>L</a:t>
            </a:r>
            <a:r>
              <a:rPr lang="hy-AM" sz="1400" b="1" dirty="0" smtClean="0">
                <a:solidFill>
                  <a:schemeClr val="tx2">
                    <a:lumMod val="50000"/>
                  </a:schemeClr>
                </a:solidFill>
              </a:rPr>
              <a:t>eaving pilot light of the gas stove on all the time</a:t>
            </a:r>
            <a:br>
              <a:rPr lang="hy-AM" sz="1400" b="1" dirty="0" smtClean="0">
                <a:solidFill>
                  <a:schemeClr val="tx2">
                    <a:lumMod val="50000"/>
                  </a:schemeClr>
                </a:solidFill>
              </a:rPr>
            </a:br>
            <a:r>
              <a:rPr lang="hy-AM" sz="1400" b="1" dirty="0" smtClean="0">
                <a:solidFill>
                  <a:schemeClr val="tx2">
                    <a:lumMod val="50000"/>
                  </a:schemeClr>
                </a:solidFill>
              </a:rPr>
              <a:t/>
            </a:r>
            <a:br>
              <a:rPr lang="hy-AM" sz="1400" b="1" dirty="0" smtClean="0">
                <a:solidFill>
                  <a:schemeClr val="tx2">
                    <a:lumMod val="50000"/>
                  </a:schemeClr>
                </a:solidFill>
              </a:rPr>
            </a:br>
            <a:r>
              <a:rPr lang="hy-AM" sz="1400" b="1" dirty="0" smtClean="0">
                <a:solidFill>
                  <a:schemeClr val="tx2">
                    <a:lumMod val="50000"/>
                  </a:schemeClr>
                </a:solidFill>
              </a:rPr>
              <a:t>c.</a:t>
            </a:r>
            <a:br>
              <a:rPr lang="hy-AM" sz="1400" b="1" dirty="0" smtClean="0">
                <a:solidFill>
                  <a:schemeClr val="tx2">
                    <a:lumMod val="50000"/>
                  </a:schemeClr>
                </a:solidFill>
              </a:rPr>
            </a:br>
            <a:r>
              <a:rPr lang="hy-AM" sz="1400" b="1" dirty="0" smtClean="0">
                <a:solidFill>
                  <a:schemeClr val="tx2">
                    <a:lumMod val="50000"/>
                  </a:schemeClr>
                </a:solidFill>
              </a:rPr>
              <a:t/>
            </a:r>
            <a:br>
              <a:rPr lang="hy-AM" sz="1400" b="1" dirty="0" smtClean="0">
                <a:solidFill>
                  <a:schemeClr val="tx2">
                    <a:lumMod val="50000"/>
                  </a:schemeClr>
                </a:solidFill>
              </a:rPr>
            </a:br>
            <a:r>
              <a:rPr lang="hy-AM" sz="1400" b="1" dirty="0" smtClean="0">
                <a:solidFill>
                  <a:schemeClr val="tx2">
                    <a:lumMod val="50000"/>
                  </a:schemeClr>
                </a:solidFill>
              </a:rPr>
              <a:t>d.  Using a high heat setting throughout when cooking or using excess water when cooking and using an open flame to cook instead of an oven</a:t>
            </a:r>
            <a:br>
              <a:rPr lang="hy-AM" sz="1400" b="1" dirty="0" smtClean="0">
                <a:solidFill>
                  <a:schemeClr val="tx2">
                    <a:lumMod val="50000"/>
                  </a:schemeClr>
                </a:solidFill>
              </a:rPr>
            </a:br>
            <a:r>
              <a:rPr lang="hy-AM" sz="1400" b="1" dirty="0" smtClean="0">
                <a:solidFill>
                  <a:schemeClr val="tx2">
                    <a:lumMod val="50000"/>
                  </a:schemeClr>
                </a:solidFill>
              </a:rPr>
              <a:t/>
            </a:r>
            <a:br>
              <a:rPr lang="hy-AM" sz="1400" b="1" dirty="0" smtClean="0">
                <a:solidFill>
                  <a:schemeClr val="tx2">
                    <a:lumMod val="50000"/>
                  </a:schemeClr>
                </a:solidFill>
              </a:rPr>
            </a:br>
            <a:r>
              <a:rPr lang="hy-AM" sz="1400" b="1" dirty="0" smtClean="0">
                <a:solidFill>
                  <a:schemeClr val="tx2">
                    <a:lumMod val="50000"/>
                  </a:schemeClr>
                </a:solidFill>
              </a:rPr>
              <a:t>e.</a:t>
            </a:r>
            <a:br>
              <a:rPr lang="hy-AM" sz="1400" b="1" dirty="0" smtClean="0">
                <a:solidFill>
                  <a:schemeClr val="tx2">
                    <a:lumMod val="50000"/>
                  </a:schemeClr>
                </a:solidFill>
              </a:rPr>
            </a:br>
            <a:r>
              <a:rPr lang="hy-AM" sz="1400" b="1" dirty="0" smtClean="0">
                <a:solidFill>
                  <a:schemeClr val="tx2">
                    <a:lumMod val="50000"/>
                  </a:schemeClr>
                </a:solidFill>
              </a:rPr>
              <a:t/>
            </a:r>
            <a:br>
              <a:rPr lang="hy-AM" sz="1400" b="1" dirty="0" smtClean="0">
                <a:solidFill>
                  <a:schemeClr val="tx2">
                    <a:lumMod val="50000"/>
                  </a:schemeClr>
                </a:solidFill>
              </a:rPr>
            </a:br>
            <a:r>
              <a:rPr lang="hy-AM" sz="1400" b="1" dirty="0" smtClean="0">
                <a:solidFill>
                  <a:schemeClr val="tx2">
                    <a:lumMod val="50000"/>
                  </a:schemeClr>
                </a:solidFill>
              </a:rPr>
              <a:t>f.  </a:t>
            </a:r>
            <a:r>
              <a:rPr lang="en-US" sz="1400" b="1" dirty="0" smtClean="0">
                <a:solidFill>
                  <a:schemeClr val="tx2">
                    <a:lumMod val="50000"/>
                  </a:schemeClr>
                </a:solidFill>
              </a:rPr>
              <a:t>R</a:t>
            </a:r>
            <a:r>
              <a:rPr lang="hy-AM" sz="1400" b="1" dirty="0" smtClean="0">
                <a:solidFill>
                  <a:schemeClr val="tx2">
                    <a:lumMod val="50000"/>
                  </a:schemeClr>
                </a:solidFill>
              </a:rPr>
              <a:t>unning the washing machine/dryer at less than maximum efficiency</a:t>
            </a:r>
            <a:br>
              <a:rPr lang="hy-AM" sz="1400" b="1" dirty="0" smtClean="0">
                <a:solidFill>
                  <a:schemeClr val="tx2">
                    <a:lumMod val="50000"/>
                  </a:schemeClr>
                </a:solidFill>
              </a:rPr>
            </a:br>
            <a:r>
              <a:rPr lang="hy-AM" sz="1400" b="1" dirty="0" smtClean="0">
                <a:solidFill>
                  <a:schemeClr val="tx2">
                    <a:lumMod val="50000"/>
                  </a:schemeClr>
                </a:solidFill>
              </a:rPr>
              <a:t/>
            </a:r>
            <a:br>
              <a:rPr lang="hy-AM" sz="1400" b="1" dirty="0" smtClean="0">
                <a:solidFill>
                  <a:schemeClr val="tx2">
                    <a:lumMod val="50000"/>
                  </a:schemeClr>
                </a:solidFill>
              </a:rPr>
            </a:br>
            <a:r>
              <a:rPr lang="hy-AM" sz="1400" b="1" dirty="0" smtClean="0">
                <a:solidFill>
                  <a:schemeClr val="tx2">
                    <a:lumMod val="50000"/>
                  </a:schemeClr>
                </a:solidFill>
              </a:rPr>
              <a:t>g.  Running the car at less than maximum efficiency</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152400" y="381000"/>
          <a:ext cx="8686800" cy="1706880"/>
        </p:xfrm>
        <a:graphic>
          <a:graphicData uri="http://schemas.openxmlformats.org/drawingml/2006/table">
            <a:tbl>
              <a:tblPr firstRow="1" bandRow="1">
                <a:tableStyleId>{5C22544A-7EE6-4342-B048-85BDC9FD1C3A}</a:tableStyleId>
              </a:tblPr>
              <a:tblGrid>
                <a:gridCol w="2895600"/>
                <a:gridCol w="2895600"/>
                <a:gridCol w="2895600"/>
              </a:tblGrid>
              <a:tr h="217714">
                <a:tc>
                  <a:txBody>
                    <a:bodyPr/>
                    <a:lstStyle/>
                    <a:p>
                      <a:pPr algn="ctr"/>
                      <a:r>
                        <a:rPr lang="hy-AM" sz="1000" dirty="0" smtClean="0"/>
                        <a:t>Fraction</a:t>
                      </a:r>
                      <a:endParaRPr lang="en-US" sz="1000" dirty="0"/>
                    </a:p>
                  </a:txBody>
                  <a:tcPr/>
                </a:tc>
                <a:tc>
                  <a:txBody>
                    <a:bodyPr/>
                    <a:lstStyle/>
                    <a:p>
                      <a:pPr algn="ctr"/>
                      <a:r>
                        <a:rPr lang="hy-AM" sz="1000" dirty="0" smtClean="0"/>
                        <a:t>Range of boiling temperatures (</a:t>
                      </a:r>
                      <a:r>
                        <a:rPr lang="hy-AM" sz="1000" baseline="30000" dirty="0" smtClean="0"/>
                        <a:t>o</a:t>
                      </a:r>
                      <a:r>
                        <a:rPr lang="hy-AM" sz="1000" dirty="0" smtClean="0"/>
                        <a:t>C)</a:t>
                      </a:r>
                      <a:endParaRPr lang="en-US" sz="1000" dirty="0"/>
                    </a:p>
                  </a:txBody>
                  <a:tcPr/>
                </a:tc>
                <a:tc>
                  <a:txBody>
                    <a:bodyPr/>
                    <a:lstStyle/>
                    <a:p>
                      <a:pPr algn="ctr"/>
                      <a:r>
                        <a:rPr lang="hy-AM" sz="1000" dirty="0" smtClean="0"/>
                        <a:t>Uses</a:t>
                      </a:r>
                      <a:endParaRPr lang="en-US" sz="1000" dirty="0"/>
                    </a:p>
                  </a:txBody>
                  <a:tcPr/>
                </a:tc>
              </a:tr>
              <a:tr h="217714">
                <a:tc>
                  <a:txBody>
                    <a:bodyPr/>
                    <a:lstStyle/>
                    <a:p>
                      <a:pPr algn="ctr"/>
                      <a:r>
                        <a:rPr lang="hy-AM" sz="1000" dirty="0" smtClean="0"/>
                        <a:t>Petroleum gas</a:t>
                      </a:r>
                      <a:endParaRPr lang="en-US" sz="1000" dirty="0"/>
                    </a:p>
                  </a:txBody>
                  <a:tcPr/>
                </a:tc>
                <a:tc>
                  <a:txBody>
                    <a:bodyPr/>
                    <a:lstStyle/>
                    <a:p>
                      <a:pPr algn="ctr"/>
                      <a:r>
                        <a:rPr lang="hy-AM" sz="1000" dirty="0" smtClean="0"/>
                        <a:t>-10 – 0</a:t>
                      </a:r>
                      <a:endParaRPr lang="en-US" sz="1000" dirty="0"/>
                    </a:p>
                  </a:txBody>
                  <a:tcPr/>
                </a:tc>
                <a:tc>
                  <a:txBody>
                    <a:bodyPr/>
                    <a:lstStyle/>
                    <a:p>
                      <a:pPr algn="ctr"/>
                      <a:r>
                        <a:rPr lang="en-US" sz="1000" dirty="0" smtClean="0"/>
                        <a:t>I</a:t>
                      </a:r>
                      <a:r>
                        <a:rPr lang="hy-AM" sz="1000" dirty="0" smtClean="0"/>
                        <a:t>ndustrial gas; camping gas</a:t>
                      </a:r>
                      <a:endParaRPr lang="en-US" sz="1000" dirty="0"/>
                    </a:p>
                  </a:txBody>
                  <a:tcPr/>
                </a:tc>
              </a:tr>
              <a:tr h="217714">
                <a:tc>
                  <a:txBody>
                    <a:bodyPr/>
                    <a:lstStyle/>
                    <a:p>
                      <a:pPr algn="ctr"/>
                      <a:r>
                        <a:rPr lang="hy-AM" sz="1000" dirty="0" smtClean="0"/>
                        <a:t>Gasoline</a:t>
                      </a:r>
                      <a:endParaRPr lang="en-US" sz="1000" dirty="0"/>
                    </a:p>
                  </a:txBody>
                  <a:tcPr/>
                </a:tc>
                <a:tc>
                  <a:txBody>
                    <a:bodyPr/>
                    <a:lstStyle/>
                    <a:p>
                      <a:pPr algn="ctr"/>
                      <a:r>
                        <a:rPr lang="hy-AM" sz="1000" dirty="0" smtClean="0"/>
                        <a:t>10 – 70</a:t>
                      </a:r>
                      <a:endParaRPr lang="en-US" sz="1000" dirty="0"/>
                    </a:p>
                  </a:txBody>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t>G</a:t>
                      </a:r>
                      <a:r>
                        <a:rPr lang="hy-AM" sz="1000" dirty="0" smtClean="0"/>
                        <a:t>asoline; petrochemicals; plastics</a:t>
                      </a:r>
                      <a:endParaRPr lang="en-US" sz="1000" dirty="0"/>
                    </a:p>
                  </a:txBody>
                  <a:tcPr/>
                </a:tc>
              </a:tr>
              <a:tr h="217714">
                <a:tc>
                  <a:txBody>
                    <a:bodyPr/>
                    <a:lstStyle/>
                    <a:p>
                      <a:pPr algn="ctr"/>
                      <a:r>
                        <a:rPr lang="en-US" sz="1000" dirty="0" smtClean="0"/>
                        <a:t>N</a:t>
                      </a:r>
                      <a:r>
                        <a:rPr lang="hy-AM" sz="1000" dirty="0" smtClean="0"/>
                        <a:t>aphtha</a:t>
                      </a:r>
                      <a:endParaRPr lang="en-US" sz="1000" dirty="0"/>
                    </a:p>
                  </a:txBody>
                  <a:tcPr/>
                </a:tc>
                <a:tc>
                  <a:txBody>
                    <a:bodyPr/>
                    <a:lstStyle/>
                    <a:p>
                      <a:pPr algn="ctr"/>
                      <a:r>
                        <a:rPr lang="hy-AM" sz="1000" dirty="0" smtClean="0"/>
                        <a:t>70 – 150</a:t>
                      </a:r>
                      <a:endParaRPr lang="en-US" sz="1000" dirty="0"/>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tr>
              <a:tr h="217714">
                <a:tc>
                  <a:txBody>
                    <a:bodyPr/>
                    <a:lstStyle/>
                    <a:p>
                      <a:pPr algn="ctr"/>
                      <a:r>
                        <a:rPr lang="hy-AM" sz="1000" dirty="0" smtClean="0"/>
                        <a:t>Kerosine</a:t>
                      </a:r>
                      <a:endParaRPr lang="en-US" sz="1000" dirty="0"/>
                    </a:p>
                  </a:txBody>
                  <a:tcPr/>
                </a:tc>
                <a:tc>
                  <a:txBody>
                    <a:bodyPr/>
                    <a:lstStyle/>
                    <a:p>
                      <a:pPr algn="ctr"/>
                      <a:r>
                        <a:rPr lang="hy-AM" sz="1000" dirty="0" smtClean="0"/>
                        <a:t>150 – 250</a:t>
                      </a:r>
                      <a:endParaRPr lang="en-US" sz="1000" dirty="0"/>
                    </a:p>
                  </a:txBody>
                  <a:tcPr/>
                </a:tc>
                <a:tc>
                  <a:txBody>
                    <a:bodyPr/>
                    <a:lstStyle/>
                    <a:p>
                      <a:pPr algn="ctr"/>
                      <a:r>
                        <a:rPr lang="en-US" sz="1000" dirty="0" smtClean="0"/>
                        <a:t>A</a:t>
                      </a:r>
                      <a:r>
                        <a:rPr lang="hy-AM" sz="1000" dirty="0" smtClean="0"/>
                        <a:t>viation fuel; domestic heating oil</a:t>
                      </a:r>
                      <a:endParaRPr lang="en-US" sz="1000" dirty="0"/>
                    </a:p>
                  </a:txBody>
                  <a:tcPr/>
                </a:tc>
              </a:tr>
              <a:tr h="217714">
                <a:tc>
                  <a:txBody>
                    <a:bodyPr/>
                    <a:lstStyle/>
                    <a:p>
                      <a:pPr algn="ctr"/>
                      <a:r>
                        <a:rPr lang="hy-AM" sz="1000" dirty="0" smtClean="0"/>
                        <a:t>Gas Oil</a:t>
                      </a:r>
                      <a:endParaRPr lang="en-US" sz="1000" dirty="0"/>
                    </a:p>
                  </a:txBody>
                  <a:tcPr/>
                </a:tc>
                <a:tc>
                  <a:txBody>
                    <a:bodyPr/>
                    <a:lstStyle/>
                    <a:p>
                      <a:pPr algn="ctr"/>
                      <a:r>
                        <a:rPr lang="hy-AM" sz="1000" dirty="0" smtClean="0"/>
                        <a:t>250 – 350</a:t>
                      </a:r>
                      <a:endParaRPr lang="en-US" sz="1000" dirty="0"/>
                    </a:p>
                  </a:txBody>
                  <a:tcPr/>
                </a:tc>
                <a:tc>
                  <a:txBody>
                    <a:bodyPr/>
                    <a:lstStyle/>
                    <a:p>
                      <a:pPr algn="ctr"/>
                      <a:r>
                        <a:rPr lang="en-US" sz="1000" dirty="0" smtClean="0"/>
                        <a:t>I</a:t>
                      </a:r>
                      <a:r>
                        <a:rPr lang="hy-AM" sz="1000" dirty="0" smtClean="0"/>
                        <a:t>ndustrial heating oil; diesel oil; protein food</a:t>
                      </a:r>
                      <a:endParaRPr lang="en-US" sz="1000" dirty="0"/>
                    </a:p>
                  </a:txBody>
                  <a:tcPr/>
                </a:tc>
              </a:tr>
              <a:tr h="217714">
                <a:tc>
                  <a:txBody>
                    <a:bodyPr/>
                    <a:lstStyle/>
                    <a:p>
                      <a:pPr algn="ctr"/>
                      <a:r>
                        <a:rPr lang="hy-AM" sz="1000" dirty="0" smtClean="0"/>
                        <a:t>Residue</a:t>
                      </a:r>
                      <a:endParaRPr lang="en-US" sz="1000" dirty="0"/>
                    </a:p>
                  </a:txBody>
                  <a:tcPr/>
                </a:tc>
                <a:tc>
                  <a:txBody>
                    <a:bodyPr/>
                    <a:lstStyle/>
                    <a:p>
                      <a:pPr algn="ctr"/>
                      <a:r>
                        <a:rPr lang="en-US" sz="1000" dirty="0" smtClean="0"/>
                        <a:t>A</a:t>
                      </a:r>
                      <a:r>
                        <a:rPr lang="hy-AM" sz="1000" dirty="0" smtClean="0"/>
                        <a:t>bove 350</a:t>
                      </a:r>
                      <a:endParaRPr lang="en-US" sz="1000" dirty="0"/>
                    </a:p>
                  </a:txBody>
                  <a:tcPr/>
                </a:tc>
                <a:tc>
                  <a:txBody>
                    <a:bodyPr/>
                    <a:lstStyle/>
                    <a:p>
                      <a:pPr algn="ctr"/>
                      <a:r>
                        <a:rPr lang="en-US" sz="1000" dirty="0" smtClean="0"/>
                        <a:t>F</a:t>
                      </a:r>
                      <a:r>
                        <a:rPr lang="hy-AM" sz="1000" dirty="0" smtClean="0"/>
                        <a:t>uel oil; bitumen;</a:t>
                      </a:r>
                      <a:r>
                        <a:rPr lang="hy-AM" sz="1000" baseline="0" dirty="0" smtClean="0"/>
                        <a:t> lubricating oil; waxes</a:t>
                      </a:r>
                      <a:endParaRPr lang="en-US" sz="1000" dirty="0"/>
                    </a:p>
                  </a:txBody>
                  <a:tcPr/>
                </a:tc>
              </a:tr>
            </a:tbl>
          </a:graphicData>
        </a:graphic>
      </p:graphicFrame>
      <p:sp>
        <p:nvSpPr>
          <p:cNvPr id="5" name="TextBox 4"/>
          <p:cNvSpPr txBox="1"/>
          <p:nvPr/>
        </p:nvSpPr>
        <p:spPr>
          <a:xfrm>
            <a:off x="3429000" y="0"/>
            <a:ext cx="2176430" cy="307777"/>
          </a:xfrm>
          <a:prstGeom prst="rect">
            <a:avLst/>
          </a:prstGeom>
          <a:noFill/>
        </p:spPr>
        <p:txBody>
          <a:bodyPr wrap="none" rtlCol="0">
            <a:spAutoFit/>
          </a:bodyPr>
          <a:lstStyle/>
          <a:p>
            <a:r>
              <a:rPr lang="hy-AM" sz="1400" b="1" u="sng" dirty="0" smtClean="0">
                <a:solidFill>
                  <a:schemeClr val="tx2">
                    <a:lumMod val="50000"/>
                  </a:schemeClr>
                </a:solidFill>
              </a:rPr>
              <a:t>Oil fractions and their uses</a:t>
            </a:r>
            <a:endParaRPr lang="en-US" sz="1400" b="1" u="sng" dirty="0">
              <a:solidFill>
                <a:schemeClr val="tx2">
                  <a:lumMod val="50000"/>
                </a:schemeClr>
              </a:solidFill>
            </a:endParaRPr>
          </a:p>
        </p:txBody>
      </p:sp>
      <p:graphicFrame>
        <p:nvGraphicFramePr>
          <p:cNvPr id="6" name="Table 5"/>
          <p:cNvGraphicFramePr>
            <a:graphicFrameLocks noGrp="1"/>
          </p:cNvGraphicFramePr>
          <p:nvPr/>
        </p:nvGraphicFramePr>
        <p:xfrm>
          <a:off x="228599" y="2667000"/>
          <a:ext cx="8686802" cy="3749040"/>
        </p:xfrm>
        <a:graphic>
          <a:graphicData uri="http://schemas.openxmlformats.org/drawingml/2006/table">
            <a:tbl>
              <a:tblPr firstRow="1" bandRow="1">
                <a:tableStyleId>{5C22544A-7EE6-4342-B048-85BDC9FD1C3A}</a:tableStyleId>
              </a:tblPr>
              <a:tblGrid>
                <a:gridCol w="838201"/>
                <a:gridCol w="3962400"/>
                <a:gridCol w="3886201"/>
              </a:tblGrid>
              <a:tr h="370840">
                <a:tc>
                  <a:txBody>
                    <a:bodyPr/>
                    <a:lstStyle/>
                    <a:p>
                      <a:r>
                        <a:rPr lang="hy-AM" sz="1000" dirty="0" smtClean="0"/>
                        <a:t>Primary Pollutants</a:t>
                      </a:r>
                      <a:endParaRPr lang="en-US" sz="1000" dirty="0"/>
                    </a:p>
                  </a:txBody>
                  <a:tcPr/>
                </a:tc>
                <a:tc>
                  <a:txBody>
                    <a:bodyPr/>
                    <a:lstStyle/>
                    <a:p>
                      <a:r>
                        <a:rPr lang="hy-AM" sz="1000" dirty="0" smtClean="0"/>
                        <a:t>Source/how produced</a:t>
                      </a:r>
                      <a:endParaRPr lang="en-US" sz="1000" dirty="0"/>
                    </a:p>
                  </a:txBody>
                  <a:tcPr/>
                </a:tc>
                <a:tc>
                  <a:txBody>
                    <a:bodyPr/>
                    <a:lstStyle/>
                    <a:p>
                      <a:r>
                        <a:rPr lang="hy-AM" sz="1000" dirty="0" smtClean="0"/>
                        <a:t>Effects</a:t>
                      </a:r>
                      <a:endParaRPr lang="en-US" sz="1000" dirty="0"/>
                    </a:p>
                  </a:txBody>
                  <a:tcPr/>
                </a:tc>
              </a:tr>
              <a:tr h="370840">
                <a:tc>
                  <a:txBody>
                    <a:bodyPr/>
                    <a:lstStyle/>
                    <a:p>
                      <a:r>
                        <a:rPr lang="hy-AM" sz="1000" dirty="0" smtClean="0"/>
                        <a:t>SO</a:t>
                      </a:r>
                      <a:r>
                        <a:rPr lang="hy-AM" sz="1000" baseline="-25000" dirty="0" smtClean="0"/>
                        <a:t>2</a:t>
                      </a:r>
                    </a:p>
                    <a:p>
                      <a:endParaRPr lang="en-US" sz="1000" dirty="0"/>
                    </a:p>
                  </a:txBody>
                  <a:tcPr/>
                </a:tc>
                <a:tc>
                  <a:txBody>
                    <a:bodyPr/>
                    <a:lstStyle/>
                    <a:p>
                      <a:r>
                        <a:rPr lang="en-US" sz="1000" dirty="0" smtClean="0"/>
                        <a:t>E</a:t>
                      </a:r>
                      <a:r>
                        <a:rPr lang="hy-AM" sz="1000" dirty="0" smtClean="0"/>
                        <a:t>lectrical power plants, H</a:t>
                      </a:r>
                      <a:r>
                        <a:rPr lang="hy-AM" sz="1000" baseline="-25000" dirty="0" smtClean="0"/>
                        <a:t>2</a:t>
                      </a:r>
                      <a:r>
                        <a:rPr lang="hy-AM" sz="1000" dirty="0" smtClean="0"/>
                        <a:t>SO</a:t>
                      </a:r>
                      <a:r>
                        <a:rPr lang="hy-AM" sz="1000" baseline="-25000" dirty="0" smtClean="0"/>
                        <a:t>4</a:t>
                      </a:r>
                      <a:r>
                        <a:rPr lang="hy-AM" sz="1000" baseline="0" dirty="0" smtClean="0"/>
                        <a:t> plants, smelters using sulphide ores; when coal and oil are used in the homes and in industry; automobiles burning gasoline with high sulphur content</a:t>
                      </a:r>
                      <a:endParaRPr lang="en-US" sz="1000" dirty="0"/>
                    </a:p>
                  </a:txBody>
                  <a:tcPr/>
                </a:tc>
                <a:tc>
                  <a:txBody>
                    <a:bodyPr/>
                    <a:lstStyle/>
                    <a:p>
                      <a:r>
                        <a:rPr lang="hy-AM" sz="1000" dirty="0" smtClean="0"/>
                        <a:t>SO</a:t>
                      </a:r>
                      <a:r>
                        <a:rPr lang="hy-AM" sz="1000" baseline="-25000" dirty="0" smtClean="0"/>
                        <a:t>2</a:t>
                      </a:r>
                      <a:r>
                        <a:rPr lang="hy-AM" sz="1000" dirty="0" smtClean="0"/>
                        <a:t> + H</a:t>
                      </a:r>
                      <a:r>
                        <a:rPr lang="hy-AM" sz="1000" baseline="-25000" dirty="0" smtClean="0"/>
                        <a:t>2</a:t>
                      </a:r>
                      <a:r>
                        <a:rPr lang="hy-AM" sz="1000" dirty="0" smtClean="0"/>
                        <a:t>O </a:t>
                      </a:r>
                      <a:r>
                        <a:rPr lang="hy-AM" sz="1000" dirty="0" smtClean="0">
                          <a:sym typeface="Wingdings" pitchFamily="2" charset="2"/>
                        </a:rPr>
                        <a:t>  H</a:t>
                      </a:r>
                      <a:r>
                        <a:rPr lang="hy-AM" sz="1000" baseline="-25000" dirty="0" smtClean="0">
                          <a:sym typeface="Wingdings" pitchFamily="2" charset="2"/>
                        </a:rPr>
                        <a:t>2</a:t>
                      </a:r>
                      <a:r>
                        <a:rPr lang="hy-AM" sz="1000" dirty="0" smtClean="0">
                          <a:sym typeface="Wingdings" pitchFamily="2" charset="2"/>
                        </a:rPr>
                        <a:t>SO</a:t>
                      </a:r>
                      <a:r>
                        <a:rPr lang="hy-AM" sz="1000" baseline="-25000" dirty="0" smtClean="0">
                          <a:sym typeface="Wingdings" pitchFamily="2" charset="2"/>
                        </a:rPr>
                        <a:t>3</a:t>
                      </a:r>
                      <a:r>
                        <a:rPr lang="hy-AM" sz="1000" dirty="0" smtClean="0">
                          <a:sym typeface="Wingdings" pitchFamily="2" charset="2"/>
                        </a:rPr>
                        <a:t/>
                      </a:r>
                      <a:br>
                        <a:rPr lang="hy-AM" sz="1000" dirty="0" smtClean="0">
                          <a:sym typeface="Wingdings" pitchFamily="2" charset="2"/>
                        </a:rPr>
                      </a:br>
                      <a:r>
                        <a:rPr lang="hy-AM" sz="1000" dirty="0" smtClean="0">
                          <a:sym typeface="Wingdings" pitchFamily="2" charset="2"/>
                        </a:rPr>
                        <a:t>2H</a:t>
                      </a:r>
                      <a:r>
                        <a:rPr lang="hy-AM" sz="1000" baseline="-25000" dirty="0" smtClean="0">
                          <a:sym typeface="Wingdings" pitchFamily="2" charset="2"/>
                        </a:rPr>
                        <a:t>2</a:t>
                      </a:r>
                      <a:r>
                        <a:rPr lang="hy-AM" sz="1000" dirty="0" smtClean="0">
                          <a:sym typeface="Wingdings" pitchFamily="2" charset="2"/>
                        </a:rPr>
                        <a:t>SO</a:t>
                      </a:r>
                      <a:r>
                        <a:rPr lang="hy-AM" sz="1000" baseline="-25000" dirty="0" smtClean="0">
                          <a:sym typeface="Wingdings" pitchFamily="2" charset="2"/>
                        </a:rPr>
                        <a:t>3 </a:t>
                      </a:r>
                      <a:r>
                        <a:rPr lang="hy-AM" sz="1000" dirty="0" smtClean="0">
                          <a:sym typeface="Wingdings" pitchFamily="2" charset="2"/>
                        </a:rPr>
                        <a:t> +  O</a:t>
                      </a:r>
                      <a:r>
                        <a:rPr lang="hy-AM" sz="1000" baseline="-25000" dirty="0" smtClean="0">
                          <a:sym typeface="Wingdings" pitchFamily="2" charset="2"/>
                        </a:rPr>
                        <a:t>2</a:t>
                      </a:r>
                      <a:r>
                        <a:rPr lang="hy-AM" sz="1000" dirty="0" smtClean="0">
                          <a:sym typeface="Wingdings" pitchFamily="2" charset="2"/>
                        </a:rPr>
                        <a:t>    2H</a:t>
                      </a:r>
                      <a:r>
                        <a:rPr lang="hy-AM" sz="1000" baseline="-25000" dirty="0" smtClean="0">
                          <a:sym typeface="Wingdings" pitchFamily="2" charset="2"/>
                        </a:rPr>
                        <a:t>2</a:t>
                      </a:r>
                      <a:r>
                        <a:rPr lang="hy-AM" sz="1000" dirty="0" smtClean="0">
                          <a:sym typeface="Wingdings" pitchFamily="2" charset="2"/>
                        </a:rPr>
                        <a:t>SO</a:t>
                      </a:r>
                      <a:r>
                        <a:rPr lang="hy-AM" sz="1000" baseline="-25000" dirty="0" smtClean="0">
                          <a:sym typeface="Wingdings" pitchFamily="2" charset="2"/>
                        </a:rPr>
                        <a:t>4</a:t>
                      </a:r>
                    </a:p>
                    <a:p>
                      <a:r>
                        <a:rPr lang="hy-AM" sz="1000" dirty="0" smtClean="0">
                          <a:sym typeface="Wingdings" pitchFamily="2" charset="2"/>
                        </a:rPr>
                        <a:t>H</a:t>
                      </a:r>
                      <a:r>
                        <a:rPr lang="hy-AM" sz="1000" baseline="-25000" dirty="0" smtClean="0">
                          <a:sym typeface="Wingdings" pitchFamily="2" charset="2"/>
                        </a:rPr>
                        <a:t>2</a:t>
                      </a:r>
                      <a:r>
                        <a:rPr lang="hy-AM" sz="1000" dirty="0" smtClean="0">
                          <a:sym typeface="Wingdings" pitchFamily="2" charset="2"/>
                        </a:rPr>
                        <a:t>SO</a:t>
                      </a:r>
                      <a:r>
                        <a:rPr lang="hy-AM" sz="1000" baseline="-25000" dirty="0" smtClean="0">
                          <a:sym typeface="Wingdings" pitchFamily="2" charset="2"/>
                        </a:rPr>
                        <a:t>4</a:t>
                      </a:r>
                      <a:r>
                        <a:rPr lang="hy-AM" sz="1000" baseline="0" dirty="0" smtClean="0">
                          <a:sym typeface="Wingdings" pitchFamily="2" charset="2"/>
                        </a:rPr>
                        <a:t> is a major constituent of acid rain which damages vegetation and destroys marble and limestone in buildings:</a:t>
                      </a:r>
                      <a:br>
                        <a:rPr lang="hy-AM" sz="1000" baseline="0" dirty="0" smtClean="0">
                          <a:sym typeface="Wingdings" pitchFamily="2" charset="2"/>
                        </a:rPr>
                      </a:br>
                      <a:r>
                        <a:rPr lang="hy-AM" sz="1000" baseline="0" dirty="0" smtClean="0">
                          <a:sym typeface="Wingdings" pitchFamily="2" charset="2"/>
                        </a:rPr>
                        <a:t/>
                      </a:r>
                      <a:br>
                        <a:rPr lang="hy-AM" sz="1000" baseline="0" dirty="0" smtClean="0">
                          <a:sym typeface="Wingdings" pitchFamily="2" charset="2"/>
                        </a:rPr>
                      </a:br>
                      <a:r>
                        <a:rPr lang="hy-AM" sz="1000" baseline="0" dirty="0" smtClean="0">
                          <a:sym typeface="Wingdings" pitchFamily="2" charset="2"/>
                        </a:rPr>
                        <a:t>CaCO</a:t>
                      </a:r>
                      <a:r>
                        <a:rPr lang="hy-AM" sz="1000" baseline="-25000" dirty="0" smtClean="0">
                          <a:sym typeface="Wingdings" pitchFamily="2" charset="2"/>
                        </a:rPr>
                        <a:t>3(s)</a:t>
                      </a:r>
                      <a:r>
                        <a:rPr lang="hy-AM" sz="1000" baseline="0" dirty="0" smtClean="0">
                          <a:sym typeface="Wingdings" pitchFamily="2" charset="2"/>
                        </a:rPr>
                        <a:t> + H</a:t>
                      </a:r>
                      <a:r>
                        <a:rPr lang="hy-AM" sz="1000" baseline="-25000" dirty="0" smtClean="0">
                          <a:sym typeface="Wingdings" pitchFamily="2" charset="2"/>
                        </a:rPr>
                        <a:t>2</a:t>
                      </a:r>
                      <a:r>
                        <a:rPr lang="hy-AM" sz="1000" baseline="0" dirty="0" smtClean="0">
                          <a:sym typeface="Wingdings" pitchFamily="2" charset="2"/>
                        </a:rPr>
                        <a:t>SO</a:t>
                      </a:r>
                      <a:r>
                        <a:rPr lang="hy-AM" sz="1000" baseline="-25000" dirty="0" smtClean="0">
                          <a:sym typeface="Wingdings" pitchFamily="2" charset="2"/>
                        </a:rPr>
                        <a:t>4</a:t>
                      </a:r>
                      <a:r>
                        <a:rPr lang="hy-AM" sz="1000" baseline="0" dirty="0" smtClean="0">
                          <a:sym typeface="Wingdings" pitchFamily="2" charset="2"/>
                        </a:rPr>
                        <a:t>  CaSO</a:t>
                      </a:r>
                      <a:r>
                        <a:rPr lang="hy-AM" sz="1000" baseline="-25000" dirty="0" smtClean="0">
                          <a:sym typeface="Wingdings" pitchFamily="2" charset="2"/>
                        </a:rPr>
                        <a:t>4(s</a:t>
                      </a:r>
                      <a:r>
                        <a:rPr lang="hy-AM" sz="1000" baseline="-25000" smtClean="0">
                          <a:sym typeface="Wingdings" pitchFamily="2" charset="2"/>
                        </a:rPr>
                        <a:t>)</a:t>
                      </a:r>
                      <a:r>
                        <a:rPr lang="hy-AM" sz="1000" baseline="0" smtClean="0">
                          <a:sym typeface="Wingdings" pitchFamily="2" charset="2"/>
                        </a:rPr>
                        <a:t> + </a:t>
                      </a:r>
                      <a:r>
                        <a:rPr lang="hy-AM" sz="1000" baseline="0" dirty="0" smtClean="0">
                          <a:sym typeface="Wingdings" pitchFamily="2" charset="2"/>
                        </a:rPr>
                        <a:t>CO</a:t>
                      </a:r>
                      <a:r>
                        <a:rPr lang="hy-AM" sz="1000" baseline="-25000" dirty="0" smtClean="0">
                          <a:sym typeface="Wingdings" pitchFamily="2" charset="2"/>
                        </a:rPr>
                        <a:t>2(g)</a:t>
                      </a:r>
                      <a:r>
                        <a:rPr lang="hy-AM" sz="1000" baseline="0" dirty="0" smtClean="0">
                          <a:sym typeface="Wingdings" pitchFamily="2" charset="2"/>
                        </a:rPr>
                        <a:t> + H</a:t>
                      </a:r>
                      <a:r>
                        <a:rPr lang="hy-AM" sz="1000" baseline="-25000" dirty="0" smtClean="0">
                          <a:sym typeface="Wingdings" pitchFamily="2" charset="2"/>
                        </a:rPr>
                        <a:t>2</a:t>
                      </a:r>
                      <a:r>
                        <a:rPr lang="hy-AM" sz="1000" baseline="0" dirty="0" smtClean="0">
                          <a:sym typeface="Wingdings" pitchFamily="2" charset="2"/>
                        </a:rPr>
                        <a:t>O</a:t>
                      </a:r>
                      <a:r>
                        <a:rPr lang="hy-AM" sz="1000" baseline="-25000" dirty="0" smtClean="0">
                          <a:sym typeface="Wingdings" pitchFamily="2" charset="2"/>
                        </a:rPr>
                        <a:t>(g)</a:t>
                      </a:r>
                      <a:r>
                        <a:rPr lang="hy-AM" sz="1000" baseline="0" dirty="0" smtClean="0">
                          <a:sym typeface="Wingdings" pitchFamily="2" charset="2"/>
                        </a:rPr>
                        <a:t/>
                      </a:r>
                      <a:br>
                        <a:rPr lang="hy-AM" sz="1000" baseline="0" dirty="0" smtClean="0">
                          <a:sym typeface="Wingdings" pitchFamily="2" charset="2"/>
                        </a:rPr>
                      </a:br>
                      <a:r>
                        <a:rPr lang="hy-AM" sz="1000" baseline="0" dirty="0" smtClean="0">
                          <a:sym typeface="Wingdings" pitchFamily="2" charset="2"/>
                        </a:rPr>
                        <a:t/>
                      </a:r>
                      <a:br>
                        <a:rPr lang="hy-AM" sz="1000" baseline="0" dirty="0" smtClean="0">
                          <a:sym typeface="Wingdings" pitchFamily="2" charset="2"/>
                        </a:rPr>
                      </a:br>
                      <a:r>
                        <a:rPr lang="hy-AM" sz="1000" baseline="0" dirty="0" smtClean="0">
                          <a:sym typeface="Wingdings" pitchFamily="2" charset="2"/>
                        </a:rPr>
                        <a:t>this occurs in marble or limestone</a:t>
                      </a:r>
                      <a:endParaRPr lang="en-US" sz="1000" dirty="0"/>
                    </a:p>
                  </a:txBody>
                  <a:tcPr/>
                </a:tc>
              </a:tr>
              <a:tr h="370840">
                <a:tc>
                  <a:txBody>
                    <a:bodyPr/>
                    <a:lstStyle/>
                    <a:p>
                      <a:r>
                        <a:rPr lang="hy-AM" sz="1000" dirty="0" smtClean="0"/>
                        <a:t>NO</a:t>
                      </a:r>
                      <a:r>
                        <a:rPr lang="hy-AM" sz="1000" baseline="-25000" dirty="0" smtClean="0"/>
                        <a:t>2</a:t>
                      </a:r>
                      <a:r>
                        <a:rPr lang="hy-AM" sz="1000" dirty="0" smtClean="0"/>
                        <a:t>,</a:t>
                      </a:r>
                      <a:r>
                        <a:rPr lang="hy-AM" sz="1000" baseline="0" dirty="0" smtClean="0"/>
                        <a:t> NO and N</a:t>
                      </a:r>
                      <a:r>
                        <a:rPr lang="hy-AM" sz="1000" baseline="-25000" dirty="0" smtClean="0"/>
                        <a:t>2</a:t>
                      </a:r>
                      <a:r>
                        <a:rPr lang="hy-AM" sz="1000" baseline="0" dirty="0" smtClean="0"/>
                        <a:t>O</a:t>
                      </a:r>
                      <a:endParaRPr lang="en-US" sz="1000" dirty="0"/>
                    </a:p>
                  </a:txBody>
                  <a:tcPr/>
                </a:tc>
                <a:tc>
                  <a:txBody>
                    <a:bodyPr/>
                    <a:lstStyle/>
                    <a:p>
                      <a:r>
                        <a:rPr lang="en-US" sz="1000" dirty="0" smtClean="0"/>
                        <a:t>N</a:t>
                      </a:r>
                      <a:r>
                        <a:rPr lang="hy-AM" sz="1000" dirty="0" smtClean="0"/>
                        <a:t>itrogen is a major constituent of the air, so combustion of fuels produces these oxides especially in car engines</a:t>
                      </a:r>
                      <a:br>
                        <a:rPr lang="hy-AM" sz="1000" dirty="0" smtClean="0"/>
                      </a:br>
                      <a:r>
                        <a:rPr lang="hy-AM" sz="1000" dirty="0" smtClean="0"/>
                        <a:t>N</a:t>
                      </a:r>
                      <a:r>
                        <a:rPr lang="hy-AM" sz="1000" baseline="-25000" dirty="0" smtClean="0"/>
                        <a:t>2(g)</a:t>
                      </a:r>
                      <a:r>
                        <a:rPr lang="hy-AM" sz="1000" dirty="0" smtClean="0"/>
                        <a:t> + O</a:t>
                      </a:r>
                      <a:r>
                        <a:rPr lang="hy-AM" sz="1000" baseline="-25000" dirty="0" smtClean="0"/>
                        <a:t>2(g)</a:t>
                      </a:r>
                      <a:r>
                        <a:rPr lang="hy-AM" sz="1000" dirty="0" smtClean="0"/>
                        <a:t> </a:t>
                      </a:r>
                      <a:r>
                        <a:rPr lang="hy-AM" sz="1000" dirty="0" smtClean="0">
                          <a:sym typeface="Wingdings" pitchFamily="2" charset="2"/>
                        </a:rPr>
                        <a:t> 2NO</a:t>
                      </a:r>
                      <a:r>
                        <a:rPr lang="hy-AM" sz="1000" baseline="-25000" dirty="0" smtClean="0">
                          <a:sym typeface="Wingdings" pitchFamily="2" charset="2"/>
                        </a:rPr>
                        <a:t>(g)</a:t>
                      </a:r>
                      <a:r>
                        <a:rPr lang="hy-AM" sz="1000" dirty="0" smtClean="0">
                          <a:sym typeface="Wingdings" pitchFamily="2" charset="2"/>
                        </a:rPr>
                        <a:t/>
                      </a:r>
                      <a:br>
                        <a:rPr lang="hy-AM" sz="1000" dirty="0" smtClean="0">
                          <a:sym typeface="Wingdings" pitchFamily="2" charset="2"/>
                        </a:rPr>
                      </a:br>
                      <a:r>
                        <a:rPr lang="hy-AM" sz="1000" dirty="0" smtClean="0">
                          <a:sym typeface="Wingdings" pitchFamily="2" charset="2"/>
                        </a:rPr>
                        <a:t>2NO</a:t>
                      </a:r>
                      <a:r>
                        <a:rPr lang="hy-AM" sz="1000" baseline="-25000" dirty="0" smtClean="0">
                          <a:sym typeface="Wingdings" pitchFamily="2" charset="2"/>
                        </a:rPr>
                        <a:t>(g)</a:t>
                      </a:r>
                      <a:r>
                        <a:rPr lang="hy-AM" sz="1000" dirty="0" smtClean="0">
                          <a:sym typeface="Wingdings" pitchFamily="2" charset="2"/>
                        </a:rPr>
                        <a:t> + O</a:t>
                      </a:r>
                      <a:r>
                        <a:rPr lang="hy-AM" sz="1000" baseline="-25000" dirty="0" smtClean="0">
                          <a:sym typeface="Wingdings" pitchFamily="2" charset="2"/>
                        </a:rPr>
                        <a:t>2(g)</a:t>
                      </a:r>
                      <a:r>
                        <a:rPr lang="hy-AM" sz="1000" dirty="0" smtClean="0">
                          <a:sym typeface="Wingdings" pitchFamily="2" charset="2"/>
                        </a:rPr>
                        <a:t>  2NO</a:t>
                      </a:r>
                      <a:r>
                        <a:rPr lang="hy-AM" sz="1000" baseline="-25000" dirty="0" smtClean="0">
                          <a:sym typeface="Wingdings" pitchFamily="2" charset="2"/>
                        </a:rPr>
                        <a:t>2(g)</a:t>
                      </a:r>
                      <a:endParaRPr lang="en-US" sz="1000" baseline="-25000" dirty="0"/>
                    </a:p>
                  </a:txBody>
                  <a:tcPr/>
                </a:tc>
                <a:tc>
                  <a:txBody>
                    <a:bodyPr/>
                    <a:lstStyle/>
                    <a:p>
                      <a:r>
                        <a:rPr lang="hy-AM" sz="1000" dirty="0" smtClean="0"/>
                        <a:t>NO</a:t>
                      </a:r>
                      <a:r>
                        <a:rPr lang="hy-AM" sz="1000" baseline="-25000" dirty="0" smtClean="0"/>
                        <a:t>2</a:t>
                      </a:r>
                      <a:r>
                        <a:rPr lang="hy-AM" sz="1000" dirty="0" smtClean="0"/>
                        <a:t> dissolves in H</a:t>
                      </a:r>
                      <a:r>
                        <a:rPr lang="hy-AM" sz="1000" baseline="-25000" dirty="0" smtClean="0"/>
                        <a:t>2</a:t>
                      </a:r>
                      <a:r>
                        <a:rPr lang="hy-AM" sz="1000" dirty="0" smtClean="0"/>
                        <a:t>O to produce nitric acids which</a:t>
                      </a:r>
                      <a:r>
                        <a:rPr lang="hy-AM" sz="1000" baseline="0" dirty="0" smtClean="0"/>
                        <a:t> are constituents of acid rain and are pollutants which cause respiratory illnesses such as bronchitis, it also stimulates algae growth causing the death of aquatic organisms.  Oxides of nitrogen causes photchemical smog</a:t>
                      </a:r>
                      <a:endParaRPr lang="en-US" sz="1000" dirty="0"/>
                    </a:p>
                  </a:txBody>
                  <a:tcPr/>
                </a:tc>
              </a:tr>
              <a:tr h="370840">
                <a:tc>
                  <a:txBody>
                    <a:bodyPr/>
                    <a:lstStyle/>
                    <a:p>
                      <a:r>
                        <a:rPr lang="hy-AM" sz="1000" dirty="0" smtClean="0"/>
                        <a:t>CO</a:t>
                      </a:r>
                      <a:r>
                        <a:rPr lang="hy-AM" sz="1000" baseline="-25000" dirty="0" smtClean="0"/>
                        <a:t>2</a:t>
                      </a:r>
                      <a:endParaRPr lang="en-US" sz="1000" baseline="-25000" dirty="0"/>
                    </a:p>
                  </a:txBody>
                  <a:tcPr/>
                </a:tc>
                <a:tc>
                  <a:txBody>
                    <a:bodyPr/>
                    <a:lstStyle/>
                    <a:p>
                      <a:r>
                        <a:rPr lang="en-US" sz="1000" dirty="0" smtClean="0"/>
                        <a:t>A</a:t>
                      </a:r>
                      <a:r>
                        <a:rPr lang="hy-AM" sz="1000" dirty="0" smtClean="0"/>
                        <a:t> product of the combustion of all fossil fuels</a:t>
                      </a:r>
                      <a:br>
                        <a:rPr lang="hy-AM" sz="1000" dirty="0" smtClean="0"/>
                      </a:br>
                      <a:r>
                        <a:rPr lang="hy-AM" sz="1000" dirty="0" smtClean="0"/>
                        <a:t>fuel + O</a:t>
                      </a:r>
                      <a:r>
                        <a:rPr lang="hy-AM" sz="1000" baseline="-25000" dirty="0" smtClean="0"/>
                        <a:t>2(g)</a:t>
                      </a:r>
                      <a:r>
                        <a:rPr lang="hy-AM" sz="1000" dirty="0" smtClean="0"/>
                        <a:t> </a:t>
                      </a:r>
                      <a:r>
                        <a:rPr lang="hy-AM" sz="1000" dirty="0" smtClean="0">
                          <a:sym typeface="Wingdings" pitchFamily="2" charset="2"/>
                        </a:rPr>
                        <a:t> CO</a:t>
                      </a:r>
                      <a:r>
                        <a:rPr lang="hy-AM" sz="1000" baseline="-25000" dirty="0" smtClean="0">
                          <a:sym typeface="Wingdings" pitchFamily="2" charset="2"/>
                        </a:rPr>
                        <a:t>2(g)</a:t>
                      </a:r>
                      <a:r>
                        <a:rPr lang="hy-AM" sz="1000" dirty="0" smtClean="0">
                          <a:sym typeface="Wingdings" pitchFamily="2" charset="2"/>
                        </a:rPr>
                        <a:t> + H</a:t>
                      </a:r>
                      <a:r>
                        <a:rPr lang="hy-AM" sz="1000" baseline="-25000" dirty="0" smtClean="0">
                          <a:sym typeface="Wingdings" pitchFamily="2" charset="2"/>
                        </a:rPr>
                        <a:t>2</a:t>
                      </a:r>
                      <a:r>
                        <a:rPr lang="hy-AM" sz="1000" dirty="0" smtClean="0">
                          <a:sym typeface="Wingdings" pitchFamily="2" charset="2"/>
                        </a:rPr>
                        <a:t>O</a:t>
                      </a:r>
                      <a:r>
                        <a:rPr lang="hy-AM" sz="1000" baseline="-25000" dirty="0" smtClean="0">
                          <a:sym typeface="Wingdings" pitchFamily="2" charset="2"/>
                        </a:rPr>
                        <a:t>(g)</a:t>
                      </a:r>
                      <a:endParaRPr lang="en-US" sz="1000" baseline="-25000" dirty="0"/>
                    </a:p>
                  </a:txBody>
                  <a:tcPr/>
                </a:tc>
                <a:tc>
                  <a:txBody>
                    <a:bodyPr/>
                    <a:lstStyle/>
                    <a:p>
                      <a:r>
                        <a:rPr lang="en-US" sz="1000" dirty="0" smtClean="0"/>
                        <a:t>A</a:t>
                      </a:r>
                      <a:r>
                        <a:rPr lang="hy-AM" sz="1000" dirty="0" smtClean="0"/>
                        <a:t>n excessive build up of this may lead to the greenhouse effect</a:t>
                      </a:r>
                      <a:endParaRPr lang="en-US" sz="1000" dirty="0"/>
                    </a:p>
                  </a:txBody>
                  <a:tcPr/>
                </a:tc>
              </a:tr>
              <a:tr h="370840">
                <a:tc>
                  <a:txBody>
                    <a:bodyPr/>
                    <a:lstStyle/>
                    <a:p>
                      <a:r>
                        <a:rPr lang="hy-AM" sz="1000" dirty="0" smtClean="0"/>
                        <a:t>CO</a:t>
                      </a:r>
                      <a:endParaRPr lang="en-US" sz="1000" dirty="0"/>
                    </a:p>
                  </a:txBody>
                  <a:tcPr/>
                </a:tc>
                <a:tc>
                  <a:txBody>
                    <a:bodyPr/>
                    <a:lstStyle/>
                    <a:p>
                      <a:r>
                        <a:rPr lang="en-US" sz="1000" dirty="0" smtClean="0"/>
                        <a:t>F</a:t>
                      </a:r>
                      <a:r>
                        <a:rPr lang="hy-AM" sz="1000" dirty="0" smtClean="0"/>
                        <a:t>ormed when fossil fuels are incompletely burnt</a:t>
                      </a:r>
                      <a:endParaRPr lang="en-US" sz="1000" dirty="0"/>
                    </a:p>
                  </a:txBody>
                  <a:tcPr/>
                </a:tc>
                <a:tc>
                  <a:txBody>
                    <a:bodyPr/>
                    <a:lstStyle/>
                    <a:p>
                      <a:r>
                        <a:rPr lang="en-US" sz="1000" dirty="0" smtClean="0"/>
                        <a:t>T</a:t>
                      </a:r>
                      <a:r>
                        <a:rPr lang="hy-AM" sz="1000" dirty="0" smtClean="0"/>
                        <a:t>his is poisonous</a:t>
                      </a:r>
                      <a:r>
                        <a:rPr lang="hy-AM" sz="1000" baseline="0" dirty="0" smtClean="0"/>
                        <a:t> to us as it combines with haemoglobin in the blood preventing the uptake of O</a:t>
                      </a:r>
                      <a:r>
                        <a:rPr lang="hy-AM" sz="1000" baseline="-25000" dirty="0" smtClean="0"/>
                        <a:t>2</a:t>
                      </a:r>
                      <a:endParaRPr lang="en-US" sz="1000" baseline="-25000" dirty="0"/>
                    </a:p>
                  </a:txBody>
                  <a:tcPr/>
                </a:tc>
              </a:tr>
              <a:tr h="370840">
                <a:tc>
                  <a:txBody>
                    <a:bodyPr/>
                    <a:lstStyle/>
                    <a:p>
                      <a:r>
                        <a:rPr lang="hy-AM" sz="1000" dirty="0" smtClean="0"/>
                        <a:t>Pb</a:t>
                      </a:r>
                      <a:r>
                        <a:rPr lang="hy-AM" sz="1000" baseline="30000" dirty="0" smtClean="0"/>
                        <a:t>2+</a:t>
                      </a:r>
                      <a:r>
                        <a:rPr lang="hy-AM" sz="1000" baseline="0" dirty="0" smtClean="0"/>
                        <a:t> compounds</a:t>
                      </a:r>
                      <a:endParaRPr lang="en-US" sz="1000" dirty="0"/>
                    </a:p>
                  </a:txBody>
                  <a:tcPr/>
                </a:tc>
                <a:tc>
                  <a:txBody>
                    <a:bodyPr/>
                    <a:lstStyle/>
                    <a:p>
                      <a:r>
                        <a:rPr lang="en-US" sz="1000" dirty="0" smtClean="0"/>
                        <a:t>R</a:t>
                      </a:r>
                      <a:r>
                        <a:rPr lang="hy-AM" sz="1000" dirty="0" smtClean="0"/>
                        <a:t>ealeased when leaded gasoline is burnt</a:t>
                      </a:r>
                      <a:endParaRPr lang="en-US" sz="1000" dirty="0"/>
                    </a:p>
                  </a:txBody>
                  <a:tcPr/>
                </a:tc>
                <a:tc>
                  <a:txBody>
                    <a:bodyPr/>
                    <a:lstStyle/>
                    <a:p>
                      <a:r>
                        <a:rPr lang="en-US" sz="1000" dirty="0" smtClean="0"/>
                        <a:t>C</a:t>
                      </a:r>
                      <a:r>
                        <a:rPr lang="hy-AM" sz="1000" dirty="0" smtClean="0"/>
                        <a:t>umulative poison; conc. </a:t>
                      </a:r>
                      <a:r>
                        <a:rPr lang="en-US" sz="1000" dirty="0" smtClean="0"/>
                        <a:t>I</a:t>
                      </a:r>
                      <a:r>
                        <a:rPr lang="hy-AM" sz="1000" dirty="0" smtClean="0"/>
                        <a:t>n marine organisms and H</a:t>
                      </a:r>
                      <a:r>
                        <a:rPr lang="hy-AM" sz="1000" baseline="-25000" dirty="0" smtClean="0"/>
                        <a:t>2</a:t>
                      </a:r>
                      <a:r>
                        <a:rPr lang="hy-AM" sz="1000" dirty="0" smtClean="0"/>
                        <a:t>O which affects cell metabolism.</a:t>
                      </a:r>
                      <a:r>
                        <a:rPr lang="hy-AM" sz="1000" baseline="0" dirty="0" smtClean="0"/>
                        <a:t>  The use of leaded gasoline is banned in some countries</a:t>
                      </a:r>
                      <a:endParaRPr lang="en-US" sz="1000" dirty="0"/>
                    </a:p>
                  </a:txBody>
                  <a:tcPr/>
                </a:tc>
              </a:tr>
            </a:tbl>
          </a:graphicData>
        </a:graphic>
      </p:graphicFrame>
      <p:sp>
        <p:nvSpPr>
          <p:cNvPr id="7" name="TextBox 6"/>
          <p:cNvSpPr txBox="1"/>
          <p:nvPr/>
        </p:nvSpPr>
        <p:spPr>
          <a:xfrm>
            <a:off x="2362200" y="2286000"/>
            <a:ext cx="4346959" cy="307777"/>
          </a:xfrm>
          <a:prstGeom prst="rect">
            <a:avLst/>
          </a:prstGeom>
          <a:noFill/>
        </p:spPr>
        <p:txBody>
          <a:bodyPr wrap="none" rtlCol="0">
            <a:spAutoFit/>
          </a:bodyPr>
          <a:lstStyle/>
          <a:p>
            <a:r>
              <a:rPr lang="hy-AM" sz="1400" b="1" u="sng" dirty="0" smtClean="0">
                <a:solidFill>
                  <a:schemeClr val="tx2">
                    <a:lumMod val="50000"/>
                  </a:schemeClr>
                </a:solidFill>
              </a:rPr>
              <a:t>Primary pollutants and their effects on the environment</a:t>
            </a:r>
            <a:endParaRPr lang="en-US" sz="1400" b="1" u="sng"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a:bodyPr>
          <a:lstStyle/>
          <a:p>
            <a:r>
              <a:rPr lang="hy-AM" sz="1400" b="1" dirty="0" smtClean="0">
                <a:solidFill>
                  <a:schemeClr val="tx2">
                    <a:lumMod val="50000"/>
                  </a:schemeClr>
                </a:solidFill>
              </a:rPr>
              <a:t>What do you think is a renewable energy source?</a:t>
            </a:r>
          </a:p>
          <a:p>
            <a:endParaRPr lang="hy-AM" sz="1400" dirty="0">
              <a:solidFill>
                <a:schemeClr val="tx2">
                  <a:lumMod val="50000"/>
                </a:schemeClr>
              </a:solidFill>
            </a:endParaRPr>
          </a:p>
          <a:p>
            <a:r>
              <a:rPr lang="hy-AM" sz="1400" dirty="0" smtClean="0">
                <a:solidFill>
                  <a:schemeClr val="tx2">
                    <a:lumMod val="50000"/>
                  </a:schemeClr>
                </a:solidFill>
              </a:rPr>
              <a:t>A non-renewable energy resource are those energy supplies that cannot be replaced once they are used up.</a:t>
            </a:r>
          </a:p>
          <a:p>
            <a:endParaRPr lang="hy-AM" sz="1400" dirty="0">
              <a:solidFill>
                <a:schemeClr val="tx2">
                  <a:lumMod val="50000"/>
                </a:schemeClr>
              </a:solidFill>
            </a:endParaRPr>
          </a:p>
          <a:p>
            <a:r>
              <a:rPr lang="hy-AM" sz="1400" dirty="0" smtClean="0">
                <a:solidFill>
                  <a:schemeClr val="tx2">
                    <a:lumMod val="50000"/>
                  </a:schemeClr>
                </a:solidFill>
              </a:rPr>
              <a:t>Try to name some types of renewable energy resources::</a:t>
            </a:r>
            <a:br>
              <a:rPr lang="hy-AM" sz="1400"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endParaRPr lang="hy-AM" sz="1400" dirty="0" smtClean="0">
              <a:solidFill>
                <a:schemeClr val="tx2">
                  <a:lumMod val="50000"/>
                </a:schemeClr>
              </a:solidFill>
            </a:endParaRPr>
          </a:p>
          <a:p>
            <a:r>
              <a:rPr lang="hy-AM" sz="1400" dirty="0" smtClean="0">
                <a:solidFill>
                  <a:schemeClr val="tx2">
                    <a:lumMod val="50000"/>
                  </a:schemeClr>
                </a:solidFill>
              </a:rPr>
              <a:t>Try to name some types of non-renewable energy resources::</a:t>
            </a:r>
          </a:p>
          <a:p>
            <a:endParaRPr lang="hy-AM" sz="1400" dirty="0">
              <a:solidFill>
                <a:schemeClr val="tx2">
                  <a:lumMod val="50000"/>
                </a:schemeClr>
              </a:solidFill>
            </a:endParaRPr>
          </a:p>
          <a:p>
            <a:endParaRPr lang="hy-AM" sz="1400" dirty="0" smtClean="0">
              <a:solidFill>
                <a:schemeClr val="tx2">
                  <a:lumMod val="50000"/>
                </a:schemeClr>
              </a:solidFill>
            </a:endParaRPr>
          </a:p>
          <a:p>
            <a:endParaRPr lang="hy-AM" sz="1400" dirty="0">
              <a:solidFill>
                <a:schemeClr val="tx2">
                  <a:lumMod val="50000"/>
                </a:schemeClr>
              </a:solidFill>
            </a:endParaRPr>
          </a:p>
          <a:p>
            <a:endParaRPr lang="hy-AM" sz="1400" dirty="0" smtClean="0">
              <a:solidFill>
                <a:schemeClr val="tx2">
                  <a:lumMod val="50000"/>
                </a:schemeClr>
              </a:solidFill>
            </a:endParaRPr>
          </a:p>
          <a:p>
            <a:r>
              <a:rPr lang="hy-AM" sz="1400" dirty="0" smtClean="0">
                <a:solidFill>
                  <a:schemeClr val="tx2">
                    <a:lumMod val="50000"/>
                  </a:schemeClr>
                </a:solidFill>
              </a:rPr>
              <a:t>A fuel is a substance that can be used to produce energy.  Fuels can be classified into</a:t>
            </a:r>
            <a:br>
              <a:rPr lang="hy-AM" sz="1400" dirty="0" smtClean="0">
                <a:solidFill>
                  <a:schemeClr val="tx2">
                    <a:lumMod val="50000"/>
                  </a:schemeClr>
                </a:solidFill>
              </a:rPr>
            </a:br>
            <a:r>
              <a:rPr lang="hy-AM" sz="1400" dirty="0" smtClean="0">
                <a:solidFill>
                  <a:schemeClr val="tx2">
                    <a:lumMod val="50000"/>
                  </a:schemeClr>
                </a:solidFill>
              </a:rPr>
              <a:t>(a)  solid fuels</a:t>
            </a:r>
            <a:br>
              <a:rPr lang="hy-AM" sz="1400" dirty="0" smtClean="0">
                <a:solidFill>
                  <a:schemeClr val="tx2">
                    <a:lumMod val="50000"/>
                  </a:schemeClr>
                </a:solidFill>
              </a:rPr>
            </a:br>
            <a:r>
              <a:rPr lang="hy-AM" sz="1400" dirty="0" smtClean="0">
                <a:solidFill>
                  <a:schemeClr val="tx2">
                    <a:lumMod val="50000"/>
                  </a:schemeClr>
                </a:solidFill>
              </a:rPr>
              <a:t>(b)  liquid fuels and</a:t>
            </a:r>
            <a:br>
              <a:rPr lang="hy-AM" sz="1400" dirty="0" smtClean="0">
                <a:solidFill>
                  <a:schemeClr val="tx2">
                    <a:lumMod val="50000"/>
                  </a:schemeClr>
                </a:solidFill>
              </a:rPr>
            </a:br>
            <a:r>
              <a:rPr lang="hy-AM" sz="1400" dirty="0" smtClean="0">
                <a:solidFill>
                  <a:schemeClr val="tx2">
                    <a:lumMod val="50000"/>
                  </a:schemeClr>
                </a:solidFill>
              </a:rPr>
              <a:t>(c)  gaseous fuels</a:t>
            </a:r>
          </a:p>
          <a:p>
            <a:endParaRPr lang="hy-AM" sz="1400" dirty="0">
              <a:solidFill>
                <a:schemeClr val="tx2">
                  <a:lumMod val="50000"/>
                </a:schemeClr>
              </a:solidFill>
            </a:endParaRPr>
          </a:p>
          <a:p>
            <a:r>
              <a:rPr lang="hy-AM" sz="1400" dirty="0" smtClean="0">
                <a:solidFill>
                  <a:schemeClr val="tx2">
                    <a:lumMod val="50000"/>
                  </a:schemeClr>
                </a:solidFill>
              </a:rPr>
              <a:t>Photosynthesis, occuring millions of years ago, produced the plants that were changed into the fossil fuels – oil, coal and natural gas.  In a sense the energy of the sun was trapped by photosynthesis, then stored in fossil fuels and we release it again when we burn the fuel.</a:t>
            </a:r>
          </a:p>
          <a:p>
            <a:endParaRPr lang="hy-AM" sz="1400" dirty="0">
              <a:solidFill>
                <a:schemeClr val="tx2">
                  <a:lumMod val="50000"/>
                </a:schemeClr>
              </a:solidFill>
            </a:endParaRPr>
          </a:p>
          <a:p>
            <a:r>
              <a:rPr lang="hy-AM" sz="1400" b="1" dirty="0" smtClean="0">
                <a:solidFill>
                  <a:schemeClr val="tx2">
                    <a:lumMod val="50000"/>
                  </a:schemeClr>
                </a:solidFill>
              </a:rPr>
              <a:t>Coal</a:t>
            </a:r>
            <a:r>
              <a:rPr lang="hy-AM" sz="1400" dirty="0" smtClean="0">
                <a:solidFill>
                  <a:schemeClr val="tx2">
                    <a:lumMod val="50000"/>
                  </a:schemeClr>
                </a:solidFill>
              </a:rPr>
              <a:t> is the most important </a:t>
            </a:r>
            <a:r>
              <a:rPr lang="hy-AM" sz="1400" u="sng" dirty="0" smtClean="0">
                <a:solidFill>
                  <a:schemeClr val="tx2">
                    <a:lumMod val="50000"/>
                  </a:schemeClr>
                </a:solidFill>
              </a:rPr>
              <a:t>solid fuel</a:t>
            </a:r>
            <a:r>
              <a:rPr lang="hy-AM" sz="1400" dirty="0" smtClean="0">
                <a:solidFill>
                  <a:schemeClr val="tx2">
                    <a:lumMod val="50000"/>
                  </a:schemeClr>
                </a:solidFill>
              </a:rPr>
              <a:t> although it is difficult to mine.  Its bulk means it requires a lot of storage space.</a:t>
            </a:r>
            <a:br>
              <a:rPr lang="hy-AM" sz="1400" dirty="0" smtClean="0">
                <a:solidFill>
                  <a:schemeClr val="tx2">
                    <a:lumMod val="50000"/>
                  </a:schemeClr>
                </a:solidFill>
              </a:rPr>
            </a:br>
            <a:r>
              <a:rPr lang="hy-AM" sz="1400" dirty="0" smtClean="0">
                <a:solidFill>
                  <a:schemeClr val="tx2">
                    <a:lumMod val="50000"/>
                  </a:schemeClr>
                </a:solidFill>
              </a:rPr>
              <a:t> </a:t>
            </a:r>
            <a:br>
              <a:rPr lang="hy-AM" sz="1400" dirty="0" smtClean="0">
                <a:solidFill>
                  <a:schemeClr val="tx2">
                    <a:lumMod val="50000"/>
                  </a:schemeClr>
                </a:solidFill>
              </a:rPr>
            </a:br>
            <a:r>
              <a:rPr lang="hy-AM" sz="1400" dirty="0" smtClean="0">
                <a:solidFill>
                  <a:schemeClr val="tx2">
                    <a:lumMod val="50000"/>
                  </a:schemeClr>
                </a:solidFill>
              </a:rPr>
              <a:t>It is the most abundant fossil fuel and is composed largely of carbon</a:t>
            </a:r>
            <a:endParaRPr lang="en-US" sz="1400"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estructive distillation of coal.png"/>
          <p:cNvPicPr>
            <a:picLocks noChangeAspect="1"/>
          </p:cNvPicPr>
          <p:nvPr/>
        </p:nvPicPr>
        <p:blipFill>
          <a:blip r:embed="rId2" cstate="print"/>
          <a:stretch>
            <a:fillRect/>
          </a:stretch>
        </p:blipFill>
        <p:spPr>
          <a:xfrm>
            <a:off x="3962400" y="3733800"/>
            <a:ext cx="3962400" cy="2743200"/>
          </a:xfrm>
          <a:prstGeom prst="rect">
            <a:avLst/>
          </a:prstGeom>
        </p:spPr>
      </p:pic>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0"/>
            <a:ext cx="8839200" cy="6858000"/>
          </a:xfrm>
        </p:spPr>
        <p:txBody>
          <a:bodyPr>
            <a:normAutofit lnSpcReduction="10000"/>
          </a:bodyPr>
          <a:lstStyle/>
          <a:p>
            <a:r>
              <a:rPr lang="hy-AM" sz="1400" b="1" dirty="0" smtClean="0">
                <a:solidFill>
                  <a:schemeClr val="tx2">
                    <a:lumMod val="50000"/>
                  </a:schemeClr>
                </a:solidFill>
              </a:rPr>
              <a:t>How do you think coal was formed?</a:t>
            </a:r>
            <a:br>
              <a:rPr lang="hy-AM" sz="1400" b="1"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r>
              <a:rPr lang="hy-AM" sz="1400" dirty="0" smtClean="0">
                <a:solidFill>
                  <a:schemeClr val="tx2">
                    <a:lumMod val="50000"/>
                  </a:schemeClr>
                </a:solidFill>
              </a:rPr>
              <a:t>Coal contains mainly carbon, little hydrogen, nitrogen, oxygen and ash.</a:t>
            </a:r>
            <a:br>
              <a:rPr lang="hy-AM" sz="1400"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r>
              <a:rPr lang="hy-AM" sz="1400" dirty="0" smtClean="0">
                <a:solidFill>
                  <a:schemeClr val="tx2">
                    <a:lumMod val="50000"/>
                  </a:schemeClr>
                </a:solidFill>
              </a:rPr>
              <a:t>Anthracite is the form of coal which has the highest percent of carbon.</a:t>
            </a:r>
            <a:r>
              <a:rPr lang="hy-AM" sz="1400" dirty="0">
                <a:solidFill>
                  <a:schemeClr val="tx2">
                    <a:lumMod val="50000"/>
                  </a:schemeClr>
                </a:solidFill>
              </a:rPr>
              <a:t/>
            </a:r>
            <a:br>
              <a:rPr lang="hy-AM" sz="1400" dirty="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r>
              <a:rPr lang="hy-AM" sz="1400" b="1" dirty="0" smtClean="0">
                <a:solidFill>
                  <a:schemeClr val="tx2">
                    <a:lumMod val="50000"/>
                  </a:schemeClr>
                </a:solidFill>
              </a:rPr>
              <a:t>When coal is burnt in excess air what do you think is produced including by-products?</a:t>
            </a:r>
            <a:br>
              <a:rPr lang="hy-AM" sz="1400" b="1"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r>
              <a:rPr lang="hy-AM" sz="1400" b="1" dirty="0" smtClean="0">
                <a:solidFill>
                  <a:schemeClr val="tx2">
                    <a:lumMod val="50000"/>
                  </a:schemeClr>
                </a:solidFill>
              </a:rPr>
              <a:t>The SO</a:t>
            </a:r>
            <a:r>
              <a:rPr lang="hy-AM" sz="1400" b="1" baseline="-25000" dirty="0" smtClean="0">
                <a:solidFill>
                  <a:schemeClr val="tx2">
                    <a:lumMod val="50000"/>
                  </a:schemeClr>
                </a:solidFill>
              </a:rPr>
              <a:t>2</a:t>
            </a:r>
            <a:r>
              <a:rPr lang="hy-AM" sz="1400" b="1" dirty="0" smtClean="0">
                <a:solidFill>
                  <a:schemeClr val="tx2">
                    <a:lumMod val="50000"/>
                  </a:schemeClr>
                </a:solidFill>
              </a:rPr>
              <a:t> produced during combustion of coal does what to the environment?</a:t>
            </a:r>
            <a:r>
              <a:rPr lang="hy-AM" sz="1400" dirty="0">
                <a:solidFill>
                  <a:schemeClr val="tx2">
                    <a:lumMod val="50000"/>
                  </a:schemeClr>
                </a:solidFill>
              </a:rPr>
              <a:t> </a:t>
            </a:r>
            <a:r>
              <a:rPr lang="hy-AM" sz="1400" dirty="0" smtClean="0">
                <a:solidFill>
                  <a:schemeClr val="tx2">
                    <a:lumMod val="50000"/>
                  </a:schemeClr>
                </a:solidFill>
              </a:rPr>
              <a:t> Owing to this smokeless fuel which is smokeless treated coal is often used instead of coal.</a:t>
            </a:r>
          </a:p>
          <a:p>
            <a:endParaRPr lang="hy-AM" sz="1400" dirty="0">
              <a:solidFill>
                <a:schemeClr val="tx2">
                  <a:lumMod val="50000"/>
                </a:schemeClr>
              </a:solidFill>
            </a:endParaRPr>
          </a:p>
          <a:p>
            <a:r>
              <a:rPr lang="hy-AM" sz="1400" dirty="0" smtClean="0">
                <a:solidFill>
                  <a:schemeClr val="tx2">
                    <a:lumMod val="50000"/>
                  </a:schemeClr>
                </a:solidFill>
              </a:rPr>
              <a:t>When coal gas is heated at about 1000</a:t>
            </a:r>
            <a:r>
              <a:rPr lang="hy-AM" sz="1400" baseline="30000" dirty="0" smtClean="0">
                <a:solidFill>
                  <a:schemeClr val="tx2">
                    <a:lumMod val="50000"/>
                  </a:schemeClr>
                </a:solidFill>
              </a:rPr>
              <a:t>o</a:t>
            </a:r>
            <a:r>
              <a:rPr lang="hy-AM" sz="1400" dirty="0" smtClean="0">
                <a:solidFill>
                  <a:schemeClr val="tx2">
                    <a:lumMod val="50000"/>
                  </a:schemeClr>
                </a:solidFill>
              </a:rPr>
              <a:t>C in the absence of air it does not burn.  It splits up and forms four main products::</a:t>
            </a:r>
            <a:br>
              <a:rPr lang="hy-AM" sz="1400"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r>
              <a:rPr lang="hy-AM" sz="1400" b="1" dirty="0" smtClean="0">
                <a:solidFill>
                  <a:schemeClr val="tx2">
                    <a:lumMod val="50000"/>
                  </a:schemeClr>
                </a:solidFill>
              </a:rPr>
              <a:t>coal gas</a:t>
            </a:r>
            <a:br>
              <a:rPr lang="hy-AM" sz="1400" b="1" dirty="0" smtClean="0">
                <a:solidFill>
                  <a:schemeClr val="tx2">
                    <a:lumMod val="50000"/>
                  </a:schemeClr>
                </a:solidFill>
              </a:rPr>
            </a:br>
            <a:r>
              <a:rPr lang="hy-AM" sz="1400" b="1" dirty="0" smtClean="0">
                <a:solidFill>
                  <a:schemeClr val="tx2">
                    <a:lumMod val="50000"/>
                  </a:schemeClr>
                </a:solidFill>
              </a:rPr>
              <a:t>ammonia</a:t>
            </a:r>
            <a:br>
              <a:rPr lang="hy-AM" sz="1400" b="1" dirty="0" smtClean="0">
                <a:solidFill>
                  <a:schemeClr val="tx2">
                    <a:lumMod val="50000"/>
                  </a:schemeClr>
                </a:solidFill>
              </a:rPr>
            </a:br>
            <a:r>
              <a:rPr lang="hy-AM" sz="1400" b="1" dirty="0" smtClean="0">
                <a:solidFill>
                  <a:schemeClr val="tx2">
                    <a:lumMod val="50000"/>
                  </a:schemeClr>
                </a:solidFill>
              </a:rPr>
              <a:t>coal tar and</a:t>
            </a:r>
            <a:br>
              <a:rPr lang="hy-AM" sz="1400" b="1" dirty="0" smtClean="0">
                <a:solidFill>
                  <a:schemeClr val="tx2">
                    <a:lumMod val="50000"/>
                  </a:schemeClr>
                </a:solidFill>
              </a:rPr>
            </a:br>
            <a:r>
              <a:rPr lang="hy-AM" sz="1400" b="1" dirty="0" smtClean="0">
                <a:solidFill>
                  <a:schemeClr val="tx2">
                    <a:lumMod val="50000"/>
                  </a:schemeClr>
                </a:solidFill>
              </a:rPr>
              <a:t>coke</a:t>
            </a:r>
            <a:br>
              <a:rPr lang="hy-AM" sz="1400" b="1"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r>
              <a:rPr lang="hy-AM" sz="1400" u="sng" dirty="0" smtClean="0">
                <a:solidFill>
                  <a:schemeClr val="tx2">
                    <a:lumMod val="50000"/>
                  </a:schemeClr>
                </a:solidFill>
              </a:rPr>
              <a:t>Coal gas</a:t>
            </a:r>
            <a:r>
              <a:rPr lang="hy-AM" sz="1400" dirty="0" smtClean="0">
                <a:solidFill>
                  <a:schemeClr val="tx2">
                    <a:lumMod val="50000"/>
                  </a:schemeClr>
                </a:solidFill>
              </a:rPr>
              <a:t> is used as a household fuel but is now</a:t>
            </a:r>
            <a:br>
              <a:rPr lang="hy-AM" sz="1400" dirty="0" smtClean="0">
                <a:solidFill>
                  <a:schemeClr val="tx2">
                    <a:lumMod val="50000"/>
                  </a:schemeClr>
                </a:solidFill>
              </a:rPr>
            </a:br>
            <a:r>
              <a:rPr lang="hy-AM" sz="1400" dirty="0" smtClean="0">
                <a:solidFill>
                  <a:schemeClr val="tx2">
                    <a:lumMod val="50000"/>
                  </a:schemeClr>
                </a:solidFill>
              </a:rPr>
              <a:t>largely replaced by natural gas.  Coal consists of </a:t>
            </a:r>
            <a:br>
              <a:rPr lang="hy-AM" sz="1400" dirty="0" smtClean="0">
                <a:solidFill>
                  <a:schemeClr val="tx2">
                    <a:lumMod val="50000"/>
                  </a:schemeClr>
                </a:solidFill>
              </a:rPr>
            </a:br>
            <a:r>
              <a:rPr lang="hy-AM" sz="1400" dirty="0" smtClean="0">
                <a:solidFill>
                  <a:schemeClr val="tx2">
                    <a:lumMod val="50000"/>
                  </a:schemeClr>
                </a:solidFill>
              </a:rPr>
              <a:t>chiefly H</a:t>
            </a:r>
            <a:r>
              <a:rPr lang="hy-AM" sz="1400" baseline="-25000" dirty="0" smtClean="0">
                <a:solidFill>
                  <a:schemeClr val="tx2">
                    <a:lumMod val="50000"/>
                  </a:schemeClr>
                </a:solidFill>
              </a:rPr>
              <a:t>2</a:t>
            </a:r>
            <a:r>
              <a:rPr lang="hy-AM" sz="1400" dirty="0" smtClean="0">
                <a:solidFill>
                  <a:schemeClr val="tx2">
                    <a:lumMod val="50000"/>
                  </a:schemeClr>
                </a:solidFill>
              </a:rPr>
              <a:t> with smaller amounts of CH</a:t>
            </a:r>
            <a:r>
              <a:rPr lang="hy-AM" sz="1400" baseline="-25000" dirty="0" smtClean="0">
                <a:solidFill>
                  <a:schemeClr val="tx2">
                    <a:lumMod val="50000"/>
                  </a:schemeClr>
                </a:solidFill>
              </a:rPr>
              <a:t>4</a:t>
            </a:r>
            <a:r>
              <a:rPr lang="hy-AM" sz="1400" dirty="0" smtClean="0">
                <a:solidFill>
                  <a:schemeClr val="tx2">
                    <a:lumMod val="50000"/>
                  </a:schemeClr>
                </a:solidFill>
              </a:rPr>
              <a:t> and CO.</a:t>
            </a:r>
            <a:br>
              <a:rPr lang="hy-AM" sz="1400"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r>
              <a:rPr lang="hy-AM" sz="1400" u="sng" dirty="0" smtClean="0">
                <a:solidFill>
                  <a:schemeClr val="tx2">
                    <a:lumMod val="50000"/>
                  </a:schemeClr>
                </a:solidFill>
              </a:rPr>
              <a:t>Ammonia</a:t>
            </a:r>
            <a:r>
              <a:rPr lang="hy-AM" sz="1400" dirty="0" smtClean="0">
                <a:solidFill>
                  <a:schemeClr val="tx2">
                    <a:lumMod val="50000"/>
                  </a:schemeClr>
                </a:solidFill>
              </a:rPr>
              <a:t> is used to make fertilizers</a:t>
            </a:r>
            <a:br>
              <a:rPr lang="hy-AM" sz="1400"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r>
              <a:rPr lang="hy-AM" sz="1400" u="sng" dirty="0" smtClean="0">
                <a:solidFill>
                  <a:schemeClr val="tx2">
                    <a:lumMod val="50000"/>
                  </a:schemeClr>
                </a:solidFill>
              </a:rPr>
              <a:t>Coal tar</a:t>
            </a:r>
            <a:r>
              <a:rPr lang="hy-AM" sz="1400" dirty="0" smtClean="0">
                <a:solidFill>
                  <a:schemeClr val="tx2">
                    <a:lumMod val="50000"/>
                  </a:schemeClr>
                </a:solidFill>
              </a:rPr>
              <a:t> can be further separated by fractional</a:t>
            </a:r>
            <a:br>
              <a:rPr lang="hy-AM" sz="1400" dirty="0" smtClean="0">
                <a:solidFill>
                  <a:schemeClr val="tx2">
                    <a:lumMod val="50000"/>
                  </a:schemeClr>
                </a:solidFill>
              </a:rPr>
            </a:br>
            <a:r>
              <a:rPr lang="hy-AM" sz="1400" dirty="0" smtClean="0">
                <a:solidFill>
                  <a:schemeClr val="tx2">
                    <a:lumMod val="50000"/>
                  </a:schemeClr>
                </a:solidFill>
              </a:rPr>
              <a:t>distillation into valuable chemicals eg. </a:t>
            </a:r>
            <a:r>
              <a:rPr lang="en-US" sz="1400" dirty="0" smtClean="0">
                <a:solidFill>
                  <a:schemeClr val="tx2">
                    <a:lumMod val="50000"/>
                  </a:schemeClr>
                </a:solidFill>
              </a:rPr>
              <a:t>B</a:t>
            </a:r>
            <a:r>
              <a:rPr lang="hy-AM" sz="1400" dirty="0" smtClean="0">
                <a:solidFill>
                  <a:schemeClr val="tx2">
                    <a:lumMod val="50000"/>
                  </a:schemeClr>
                </a:solidFill>
              </a:rPr>
              <a:t>enzene</a:t>
            </a:r>
            <a:br>
              <a:rPr lang="hy-AM" sz="1400" dirty="0" smtClean="0">
                <a:solidFill>
                  <a:schemeClr val="tx2">
                    <a:lumMod val="50000"/>
                  </a:schemeClr>
                </a:solidFill>
              </a:rPr>
            </a:br>
            <a:r>
              <a:rPr lang="hy-AM" sz="1400" dirty="0" smtClean="0">
                <a:solidFill>
                  <a:schemeClr val="tx2">
                    <a:lumMod val="50000"/>
                  </a:schemeClr>
                </a:solidFill>
              </a:rPr>
              <a:t>and toluene</a:t>
            </a:r>
            <a:br>
              <a:rPr lang="hy-AM" sz="1400"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r>
              <a:rPr lang="hy-AM" sz="1400" u="sng" dirty="0" smtClean="0">
                <a:solidFill>
                  <a:schemeClr val="tx2">
                    <a:lumMod val="50000"/>
                  </a:schemeClr>
                </a:solidFill>
              </a:rPr>
              <a:t>Coke</a:t>
            </a:r>
            <a:r>
              <a:rPr lang="hy-AM" sz="1400" dirty="0" smtClean="0">
                <a:solidFill>
                  <a:schemeClr val="tx2">
                    <a:lumMod val="50000"/>
                  </a:schemeClr>
                </a:solidFill>
              </a:rPr>
              <a:t> is the solid fluid often used in electricity </a:t>
            </a:r>
            <a:br>
              <a:rPr lang="hy-AM" sz="1400" dirty="0" smtClean="0">
                <a:solidFill>
                  <a:schemeClr val="tx2">
                    <a:lumMod val="50000"/>
                  </a:schemeClr>
                </a:solidFill>
              </a:rPr>
            </a:br>
            <a:r>
              <a:rPr lang="hy-AM" sz="1400" dirty="0" smtClean="0">
                <a:solidFill>
                  <a:schemeClr val="tx2">
                    <a:lumMod val="50000"/>
                  </a:schemeClr>
                </a:solidFill>
              </a:rPr>
              <a:t>generating plants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a:bodyPr>
          <a:lstStyle/>
          <a:p>
            <a:r>
              <a:rPr lang="hy-AM" sz="1300" dirty="0" smtClean="0">
                <a:solidFill>
                  <a:schemeClr val="tx2">
                    <a:lumMod val="50000"/>
                  </a:schemeClr>
                </a:solidFill>
              </a:rPr>
              <a:t>Peat is another type of solid fuel.  It is found in swampy areas where plant materials are partly decomposed by water.  Although peat is cheap it is not a good fuel.  </a:t>
            </a:r>
            <a:r>
              <a:rPr lang="hy-AM" sz="1300" b="1" dirty="0" smtClean="0">
                <a:solidFill>
                  <a:schemeClr val="tx2">
                    <a:lumMod val="50000"/>
                  </a:schemeClr>
                </a:solidFill>
              </a:rPr>
              <a:t>Why do you think this is so?</a:t>
            </a:r>
            <a:br>
              <a:rPr lang="hy-AM" sz="1300" b="1" dirty="0" smtClean="0">
                <a:solidFill>
                  <a:schemeClr val="tx2">
                    <a:lumMod val="50000"/>
                  </a:schemeClr>
                </a:solidFill>
              </a:rPr>
            </a:br>
            <a:r>
              <a:rPr lang="hy-AM" sz="1300" dirty="0" smtClean="0">
                <a:solidFill>
                  <a:schemeClr val="tx2">
                    <a:lumMod val="50000"/>
                  </a:schemeClr>
                </a:solidFill>
              </a:rPr>
              <a:t/>
            </a:r>
            <a:br>
              <a:rPr lang="hy-AM" sz="1300" dirty="0" smtClean="0">
                <a:solidFill>
                  <a:schemeClr val="tx2">
                    <a:lumMod val="50000"/>
                  </a:schemeClr>
                </a:solidFill>
              </a:rPr>
            </a:br>
            <a:r>
              <a:rPr lang="hy-AM" sz="1300" dirty="0" smtClean="0">
                <a:solidFill>
                  <a:schemeClr val="tx2">
                    <a:lumMod val="50000"/>
                  </a:schemeClr>
                </a:solidFill>
              </a:rPr>
              <a:t/>
            </a:r>
            <a:br>
              <a:rPr lang="hy-AM" sz="1300" dirty="0" smtClean="0">
                <a:solidFill>
                  <a:schemeClr val="tx2">
                    <a:lumMod val="50000"/>
                  </a:schemeClr>
                </a:solidFill>
              </a:rPr>
            </a:br>
            <a:r>
              <a:rPr lang="hy-AM" sz="1300" dirty="0" smtClean="0">
                <a:solidFill>
                  <a:schemeClr val="tx2">
                    <a:lumMod val="50000"/>
                  </a:schemeClr>
                </a:solidFill>
              </a:rPr>
              <a:t/>
            </a:r>
            <a:br>
              <a:rPr lang="hy-AM" sz="1300" dirty="0" smtClean="0">
                <a:solidFill>
                  <a:schemeClr val="tx2">
                    <a:lumMod val="50000"/>
                  </a:schemeClr>
                </a:solidFill>
              </a:rPr>
            </a:br>
            <a:r>
              <a:rPr lang="hy-AM" sz="1300" dirty="0" smtClean="0">
                <a:solidFill>
                  <a:schemeClr val="tx2">
                    <a:lumMod val="50000"/>
                  </a:schemeClr>
                </a:solidFill>
              </a:rPr>
              <a:t>It is used as a major fuel in some parts of the world and is found in Northern climates such as Ireland and Great Britain and the tropic</a:t>
            </a:r>
            <a:r>
              <a:rPr lang="en-US" sz="1300" dirty="0" smtClean="0">
                <a:solidFill>
                  <a:schemeClr val="tx2">
                    <a:lumMod val="50000"/>
                  </a:schemeClr>
                </a:solidFill>
              </a:rPr>
              <a:t>s</a:t>
            </a:r>
            <a:r>
              <a:rPr lang="hy-AM" sz="1300" dirty="0" smtClean="0">
                <a:solidFill>
                  <a:schemeClr val="tx2">
                    <a:lumMod val="50000"/>
                  </a:schemeClr>
                </a:solidFill>
              </a:rPr>
              <a:t>.  </a:t>
            </a:r>
            <a:r>
              <a:rPr lang="hy-AM" sz="1300" b="1" dirty="0" smtClean="0">
                <a:solidFill>
                  <a:schemeClr val="tx2">
                    <a:lumMod val="50000"/>
                  </a:schemeClr>
                </a:solidFill>
              </a:rPr>
              <a:t>Which island in the caribbean do you think peat may be found?</a:t>
            </a:r>
          </a:p>
          <a:p>
            <a:endParaRPr lang="hy-AM" sz="1300" b="1" dirty="0" smtClean="0">
              <a:solidFill>
                <a:schemeClr val="tx2">
                  <a:lumMod val="50000"/>
                </a:schemeClr>
              </a:solidFill>
            </a:endParaRPr>
          </a:p>
          <a:p>
            <a:endParaRPr lang="hy-AM" sz="1300" b="1" dirty="0" smtClean="0">
              <a:solidFill>
                <a:schemeClr val="tx2">
                  <a:lumMod val="50000"/>
                </a:schemeClr>
              </a:solidFill>
            </a:endParaRPr>
          </a:p>
          <a:p>
            <a:endParaRPr lang="hy-AM" sz="1300" b="1" dirty="0" smtClean="0">
              <a:solidFill>
                <a:schemeClr val="tx2">
                  <a:lumMod val="50000"/>
                </a:schemeClr>
              </a:solidFill>
            </a:endParaRPr>
          </a:p>
          <a:p>
            <a:r>
              <a:rPr lang="hy-AM" sz="1300" b="1" dirty="0" smtClean="0">
                <a:solidFill>
                  <a:schemeClr val="tx2">
                    <a:lumMod val="50000"/>
                  </a:schemeClr>
                </a:solidFill>
              </a:rPr>
              <a:t>Some examples of liquid fuels are::</a:t>
            </a:r>
            <a:br>
              <a:rPr lang="hy-AM" sz="1300" b="1" dirty="0" smtClean="0">
                <a:solidFill>
                  <a:schemeClr val="tx2">
                    <a:lumMod val="50000"/>
                  </a:schemeClr>
                </a:solidFill>
              </a:rPr>
            </a:br>
            <a:r>
              <a:rPr lang="hy-AM" sz="1300" b="1" dirty="0" smtClean="0">
                <a:solidFill>
                  <a:schemeClr val="tx2">
                    <a:lumMod val="50000"/>
                  </a:schemeClr>
                </a:solidFill>
              </a:rPr>
              <a:t/>
            </a:r>
            <a:br>
              <a:rPr lang="hy-AM" sz="1300" b="1" dirty="0" smtClean="0">
                <a:solidFill>
                  <a:schemeClr val="tx2">
                    <a:lumMod val="50000"/>
                  </a:schemeClr>
                </a:solidFill>
              </a:rPr>
            </a:br>
            <a:r>
              <a:rPr lang="hy-AM" sz="1300" b="1" dirty="0" smtClean="0">
                <a:solidFill>
                  <a:schemeClr val="tx2">
                    <a:lumMod val="50000"/>
                  </a:schemeClr>
                </a:solidFill>
              </a:rPr>
              <a:t>Petrol</a:t>
            </a:r>
            <a:br>
              <a:rPr lang="hy-AM" sz="1300" b="1" dirty="0" smtClean="0">
                <a:solidFill>
                  <a:schemeClr val="tx2">
                    <a:lumMod val="50000"/>
                  </a:schemeClr>
                </a:solidFill>
              </a:rPr>
            </a:br>
            <a:r>
              <a:rPr lang="hy-AM" sz="1300" b="1" dirty="0" smtClean="0">
                <a:solidFill>
                  <a:schemeClr val="tx2">
                    <a:lumMod val="50000"/>
                  </a:schemeClr>
                </a:solidFill>
              </a:rPr>
              <a:t>___________ and</a:t>
            </a:r>
            <a:br>
              <a:rPr lang="hy-AM" sz="1300" b="1" dirty="0" smtClean="0">
                <a:solidFill>
                  <a:schemeClr val="tx2">
                    <a:lumMod val="50000"/>
                  </a:schemeClr>
                </a:solidFill>
              </a:rPr>
            </a:br>
            <a:r>
              <a:rPr lang="hy-AM" sz="1300" b="1" dirty="0" smtClean="0">
                <a:solidFill>
                  <a:schemeClr val="tx2">
                    <a:lumMod val="50000"/>
                  </a:schemeClr>
                </a:solidFill>
              </a:rPr>
              <a:t>Oil</a:t>
            </a:r>
          </a:p>
          <a:p>
            <a:endParaRPr lang="hy-AM" sz="1300" b="1" dirty="0" smtClean="0">
              <a:solidFill>
                <a:schemeClr val="tx2">
                  <a:lumMod val="50000"/>
                </a:schemeClr>
              </a:solidFill>
            </a:endParaRPr>
          </a:p>
          <a:p>
            <a:r>
              <a:rPr lang="hy-AM" sz="1300" b="1" dirty="0" smtClean="0">
                <a:solidFill>
                  <a:schemeClr val="tx2">
                    <a:lumMod val="50000"/>
                  </a:schemeClr>
                </a:solidFill>
              </a:rPr>
              <a:t>What do you think petrol is obtained from?  __________________</a:t>
            </a:r>
            <a:br>
              <a:rPr lang="hy-AM" sz="1300" b="1" dirty="0" smtClean="0">
                <a:solidFill>
                  <a:schemeClr val="tx2">
                    <a:lumMod val="50000"/>
                  </a:schemeClr>
                </a:solidFill>
              </a:rPr>
            </a:br>
            <a:r>
              <a:rPr lang="hy-AM" sz="1300" dirty="0" smtClean="0">
                <a:solidFill>
                  <a:schemeClr val="tx2">
                    <a:lumMod val="50000"/>
                  </a:schemeClr>
                </a:solidFill>
              </a:rPr>
              <a:t>It is a mixture of alkanes including octane.  To improve its combustion properties lead compounds such as tetraethyl-lead(IV) is added.  </a:t>
            </a:r>
            <a:r>
              <a:rPr lang="hy-AM" sz="1300" b="1" dirty="0" smtClean="0">
                <a:solidFill>
                  <a:schemeClr val="tx2">
                    <a:lumMod val="50000"/>
                  </a:schemeClr>
                </a:solidFill>
              </a:rPr>
              <a:t>What is the formula for this compound and why are alternative compounds other than lead compounds preferred to obtain lead – free petrol?</a:t>
            </a:r>
          </a:p>
          <a:p>
            <a:endParaRPr lang="hy-AM" sz="1300" b="1" dirty="0" smtClean="0">
              <a:solidFill>
                <a:schemeClr val="tx2">
                  <a:lumMod val="50000"/>
                </a:schemeClr>
              </a:solidFill>
            </a:endParaRPr>
          </a:p>
          <a:p>
            <a:r>
              <a:rPr lang="hy-AM" sz="1300" b="1" dirty="0" smtClean="0">
                <a:solidFill>
                  <a:schemeClr val="tx2">
                    <a:lumMod val="50000"/>
                  </a:schemeClr>
                </a:solidFill>
              </a:rPr>
              <a:t>Where do you think the alcohol comes from?__________________</a:t>
            </a:r>
            <a:br>
              <a:rPr lang="hy-AM" sz="1300" b="1" dirty="0" smtClean="0">
                <a:solidFill>
                  <a:schemeClr val="tx2">
                    <a:lumMod val="50000"/>
                  </a:schemeClr>
                </a:solidFill>
              </a:rPr>
            </a:br>
            <a:r>
              <a:rPr lang="hy-AM" sz="1300" dirty="0" smtClean="0">
                <a:solidFill>
                  <a:schemeClr val="tx2">
                    <a:lumMod val="50000"/>
                  </a:schemeClr>
                </a:solidFill>
              </a:rPr>
              <a:t>Cars can be adapted to run on alcohols such as methanol and ethanol.</a:t>
            </a:r>
          </a:p>
          <a:p>
            <a:endParaRPr lang="hy-AM" sz="1300" b="1" dirty="0" smtClean="0">
              <a:solidFill>
                <a:schemeClr val="tx2">
                  <a:lumMod val="50000"/>
                </a:schemeClr>
              </a:solidFill>
            </a:endParaRPr>
          </a:p>
          <a:p>
            <a:r>
              <a:rPr lang="hy-AM" sz="1300" b="1" dirty="0" smtClean="0">
                <a:solidFill>
                  <a:schemeClr val="tx2">
                    <a:lumMod val="50000"/>
                  </a:schemeClr>
                </a:solidFill>
              </a:rPr>
              <a:t>Where do you think oil is obtained from? ____________________</a:t>
            </a:r>
            <a:br>
              <a:rPr lang="hy-AM" sz="1300" b="1" dirty="0" smtClean="0">
                <a:solidFill>
                  <a:schemeClr val="tx2">
                    <a:lumMod val="50000"/>
                  </a:schemeClr>
                </a:solidFill>
              </a:rPr>
            </a:br>
            <a:r>
              <a:rPr lang="hy-AM" sz="1300" dirty="0" smtClean="0">
                <a:solidFill>
                  <a:schemeClr val="tx2">
                    <a:lumMod val="50000"/>
                  </a:schemeClr>
                </a:solidFill>
              </a:rPr>
              <a:t>Fractional distillation is the process whereby oil is obtained as a fraction.  Oil is important because it is:</a:t>
            </a:r>
            <a:br>
              <a:rPr lang="hy-AM" sz="1300" dirty="0" smtClean="0">
                <a:solidFill>
                  <a:schemeClr val="tx2">
                    <a:lumMod val="50000"/>
                  </a:schemeClr>
                </a:solidFill>
              </a:rPr>
            </a:br>
            <a:r>
              <a:rPr lang="hy-AM" sz="1300" dirty="0" smtClean="0">
                <a:solidFill>
                  <a:schemeClr val="tx2">
                    <a:lumMod val="50000"/>
                  </a:schemeClr>
                </a:solidFill>
              </a:rPr>
              <a:t>a.  An important source of energy</a:t>
            </a:r>
            <a:br>
              <a:rPr lang="hy-AM" sz="1300" dirty="0" smtClean="0">
                <a:solidFill>
                  <a:schemeClr val="tx2">
                    <a:lumMod val="50000"/>
                  </a:schemeClr>
                </a:solidFill>
              </a:rPr>
            </a:br>
            <a:r>
              <a:rPr lang="hy-AM" sz="1300" dirty="0" smtClean="0">
                <a:solidFill>
                  <a:schemeClr val="tx2">
                    <a:lumMod val="50000"/>
                  </a:schemeClr>
                </a:solidFill>
              </a:rPr>
              <a:t>b.  </a:t>
            </a:r>
            <a:r>
              <a:rPr lang="en-US" sz="1300" dirty="0" smtClean="0">
                <a:solidFill>
                  <a:schemeClr val="tx2">
                    <a:lumMod val="50000"/>
                  </a:schemeClr>
                </a:solidFill>
              </a:rPr>
              <a:t>O</a:t>
            </a:r>
            <a:r>
              <a:rPr lang="hy-AM" sz="1300" dirty="0" smtClean="0">
                <a:solidFill>
                  <a:schemeClr val="tx2">
                    <a:lumMod val="50000"/>
                  </a:schemeClr>
                </a:solidFill>
              </a:rPr>
              <a:t>il fractions improve our standards of living because they can be used to make a wide range of products.</a:t>
            </a:r>
            <a:r>
              <a:rPr lang="hy-AM" sz="1300" b="1" dirty="0" smtClean="0">
                <a:solidFill>
                  <a:schemeClr val="tx2">
                    <a:lumMod val="50000"/>
                  </a:schemeClr>
                </a:solidFill>
              </a:rPr>
              <a:t>  Can you suggest some of these products?</a:t>
            </a:r>
            <a:br>
              <a:rPr lang="hy-AM" sz="1300" b="1" dirty="0" smtClean="0">
                <a:solidFill>
                  <a:schemeClr val="tx2">
                    <a:lumMod val="50000"/>
                  </a:schemeClr>
                </a:solidFill>
              </a:rPr>
            </a:br>
            <a:endParaRPr lang="en-US" sz="1300" b="1" dirty="0">
              <a:solidFill>
                <a:schemeClr val="tx2">
                  <a:lumMod val="50000"/>
                </a:schemeClr>
              </a:solidFill>
            </a:endParaRPr>
          </a:p>
        </p:txBody>
      </p:sp>
      <p:pic>
        <p:nvPicPr>
          <p:cNvPr id="4" name="Picture 3" descr="peat swamp.jpg"/>
          <p:cNvPicPr>
            <a:picLocks noChangeAspect="1"/>
          </p:cNvPicPr>
          <p:nvPr/>
        </p:nvPicPr>
        <p:blipFill>
          <a:blip r:embed="rId2" cstate="print"/>
          <a:stretch>
            <a:fillRect/>
          </a:stretch>
        </p:blipFill>
        <p:spPr>
          <a:xfrm>
            <a:off x="6934200" y="1371600"/>
            <a:ext cx="1981200" cy="1371600"/>
          </a:xfrm>
          <a:prstGeom prst="rect">
            <a:avLst/>
          </a:prstGeom>
        </p:spPr>
      </p:pic>
      <p:sp>
        <p:nvSpPr>
          <p:cNvPr id="5" name="TextBox 4"/>
          <p:cNvSpPr txBox="1"/>
          <p:nvPr/>
        </p:nvSpPr>
        <p:spPr>
          <a:xfrm>
            <a:off x="7543800" y="2819400"/>
            <a:ext cx="853119" cy="246221"/>
          </a:xfrm>
          <a:prstGeom prst="rect">
            <a:avLst/>
          </a:prstGeom>
          <a:noFill/>
        </p:spPr>
        <p:txBody>
          <a:bodyPr wrap="none" rtlCol="0">
            <a:spAutoFit/>
          </a:bodyPr>
          <a:lstStyle/>
          <a:p>
            <a:r>
              <a:rPr lang="hy-AM" sz="1000" b="1" u="sng" dirty="0" smtClean="0">
                <a:solidFill>
                  <a:schemeClr val="tx2">
                    <a:lumMod val="50000"/>
                  </a:schemeClr>
                </a:solidFill>
              </a:rPr>
              <a:t>Peat deposit</a:t>
            </a:r>
            <a:endParaRPr lang="en-US" sz="1000" b="1" u="sng"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a:bodyPr>
          <a:lstStyle/>
          <a:p>
            <a:r>
              <a:rPr lang="hy-AM" sz="1400" dirty="0" smtClean="0">
                <a:solidFill>
                  <a:schemeClr val="tx2">
                    <a:lumMod val="50000"/>
                  </a:schemeClr>
                </a:solidFill>
              </a:rPr>
              <a:t>A type of gaseous fuel is Methane, CH</a:t>
            </a:r>
            <a:r>
              <a:rPr lang="hy-AM" sz="1400" baseline="-25000" dirty="0" smtClean="0">
                <a:solidFill>
                  <a:schemeClr val="tx2">
                    <a:lumMod val="50000"/>
                  </a:schemeClr>
                </a:solidFill>
              </a:rPr>
              <a:t>4</a:t>
            </a:r>
            <a:r>
              <a:rPr lang="hy-AM" sz="1400" dirty="0" smtClean="0">
                <a:solidFill>
                  <a:schemeClr val="tx2">
                    <a:lumMod val="50000"/>
                  </a:schemeClr>
                </a:solidFill>
              </a:rPr>
              <a:t>.  It is very important.  It is found as natural gas either alone or associated with crude oil.</a:t>
            </a:r>
            <a:br>
              <a:rPr lang="hy-AM" sz="1400"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r>
              <a:rPr lang="hy-AM" sz="1400" dirty="0" smtClean="0">
                <a:solidFill>
                  <a:schemeClr val="tx2">
                    <a:lumMod val="50000"/>
                  </a:schemeClr>
                </a:solidFill>
              </a:rPr>
              <a:t>Natural gas and oil are trapped below ground by layers of rock that do not allow the natural gas to escape.</a:t>
            </a:r>
            <a:br>
              <a:rPr lang="hy-AM" sz="1400"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r>
              <a:rPr lang="hy-AM" sz="1400" dirty="0" smtClean="0">
                <a:solidFill>
                  <a:schemeClr val="tx2">
                    <a:lumMod val="50000"/>
                  </a:schemeClr>
                </a:solidFill>
              </a:rPr>
              <a:t>CH</a:t>
            </a:r>
            <a:r>
              <a:rPr lang="hy-AM" sz="1400" baseline="-25000" dirty="0" smtClean="0">
                <a:solidFill>
                  <a:schemeClr val="tx2">
                    <a:lumMod val="50000"/>
                  </a:schemeClr>
                </a:solidFill>
              </a:rPr>
              <a:t>4</a:t>
            </a:r>
            <a:r>
              <a:rPr lang="hy-AM" sz="1400" dirty="0" smtClean="0">
                <a:solidFill>
                  <a:schemeClr val="tx2">
                    <a:lumMod val="50000"/>
                  </a:schemeClr>
                </a:solidFill>
              </a:rPr>
              <a:t>  +  O</a:t>
            </a:r>
            <a:r>
              <a:rPr lang="hy-AM" sz="1400" baseline="-25000" dirty="0" smtClean="0">
                <a:solidFill>
                  <a:schemeClr val="tx2">
                    <a:lumMod val="50000"/>
                  </a:schemeClr>
                </a:solidFill>
              </a:rPr>
              <a:t>2</a:t>
            </a:r>
            <a:r>
              <a:rPr lang="hy-AM" sz="1400" dirty="0" smtClean="0">
                <a:solidFill>
                  <a:schemeClr val="tx2">
                    <a:lumMod val="50000"/>
                  </a:schemeClr>
                </a:solidFill>
              </a:rPr>
              <a:t>  </a:t>
            </a:r>
            <a:r>
              <a:rPr lang="hy-AM" sz="1400" dirty="0" smtClean="0">
                <a:solidFill>
                  <a:schemeClr val="tx2">
                    <a:lumMod val="50000"/>
                  </a:schemeClr>
                </a:solidFill>
                <a:sym typeface="Wingdings" pitchFamily="2" charset="2"/>
              </a:rPr>
              <a:t>  ____________  +  ______________</a:t>
            </a:r>
            <a:br>
              <a:rPr lang="hy-AM" sz="1400" dirty="0" smtClean="0">
                <a:solidFill>
                  <a:schemeClr val="tx2">
                    <a:lumMod val="50000"/>
                  </a:schemeClr>
                </a:solidFill>
                <a:sym typeface="Wingdings" pitchFamily="2" charset="2"/>
              </a:rPr>
            </a:br>
            <a:r>
              <a:rPr lang="hy-AM" sz="1400" dirty="0" smtClean="0">
                <a:solidFill>
                  <a:schemeClr val="tx2">
                    <a:lumMod val="50000"/>
                  </a:schemeClr>
                </a:solidFill>
                <a:sym typeface="Wingdings" pitchFamily="2" charset="2"/>
              </a:rPr>
              <a:t/>
            </a:r>
            <a:br>
              <a:rPr lang="hy-AM" sz="1400" dirty="0" smtClean="0">
                <a:solidFill>
                  <a:schemeClr val="tx2">
                    <a:lumMod val="50000"/>
                  </a:schemeClr>
                </a:solidFill>
                <a:sym typeface="Wingdings" pitchFamily="2" charset="2"/>
              </a:rPr>
            </a:br>
            <a:r>
              <a:rPr lang="hy-AM" sz="1400" b="1" dirty="0" smtClean="0">
                <a:solidFill>
                  <a:schemeClr val="tx2">
                    <a:lumMod val="50000"/>
                  </a:schemeClr>
                </a:solidFill>
                <a:sym typeface="Wingdings" pitchFamily="2" charset="2"/>
              </a:rPr>
              <a:t>Natural gas is a good fuel because::</a:t>
            </a:r>
            <a:br>
              <a:rPr lang="hy-AM" sz="1400" b="1" dirty="0" smtClean="0">
                <a:solidFill>
                  <a:schemeClr val="tx2">
                    <a:lumMod val="50000"/>
                  </a:schemeClr>
                </a:solidFill>
                <a:sym typeface="Wingdings" pitchFamily="2" charset="2"/>
              </a:rPr>
            </a:br>
            <a:r>
              <a:rPr lang="hy-AM" sz="1400" dirty="0" smtClean="0">
                <a:solidFill>
                  <a:schemeClr val="tx2">
                    <a:lumMod val="50000"/>
                  </a:schemeClr>
                </a:solidFill>
                <a:sym typeface="Wingdings" pitchFamily="2" charset="2"/>
              </a:rPr>
              <a:t>a.  </a:t>
            </a:r>
            <a:r>
              <a:rPr lang="en-US" sz="1400" dirty="0" smtClean="0">
                <a:solidFill>
                  <a:schemeClr val="tx2">
                    <a:lumMod val="50000"/>
                  </a:schemeClr>
                </a:solidFill>
                <a:sym typeface="Wingdings" pitchFamily="2" charset="2"/>
              </a:rPr>
              <a:t>I</a:t>
            </a:r>
            <a:r>
              <a:rPr lang="hy-AM" sz="1400" dirty="0" smtClean="0">
                <a:solidFill>
                  <a:schemeClr val="tx2">
                    <a:lumMod val="50000"/>
                  </a:schemeClr>
                </a:solidFill>
                <a:sym typeface="Wingdings" pitchFamily="2" charset="2"/>
              </a:rPr>
              <a:t>t has a high enthalpy of combustion</a:t>
            </a:r>
            <a:br>
              <a:rPr lang="hy-AM" sz="1400" dirty="0" smtClean="0">
                <a:solidFill>
                  <a:schemeClr val="tx2">
                    <a:lumMod val="50000"/>
                  </a:schemeClr>
                </a:solidFill>
                <a:sym typeface="Wingdings" pitchFamily="2" charset="2"/>
              </a:rPr>
            </a:br>
            <a:r>
              <a:rPr lang="hy-AM" sz="1400" dirty="0" smtClean="0">
                <a:solidFill>
                  <a:schemeClr val="tx2">
                    <a:lumMod val="50000"/>
                  </a:schemeClr>
                </a:solidFill>
                <a:sym typeface="Wingdings" pitchFamily="2" charset="2"/>
              </a:rPr>
              <a:t>b.  It can be readily transported via pipelines from gas fiels to storage plants or directly to companies which use this fuel</a:t>
            </a:r>
            <a:br>
              <a:rPr lang="hy-AM" sz="1400" dirty="0" smtClean="0">
                <a:solidFill>
                  <a:schemeClr val="tx2">
                    <a:lumMod val="50000"/>
                  </a:schemeClr>
                </a:solidFill>
                <a:sym typeface="Wingdings" pitchFamily="2" charset="2"/>
              </a:rPr>
            </a:br>
            <a:r>
              <a:rPr lang="hy-AM" sz="1400" dirty="0" smtClean="0">
                <a:solidFill>
                  <a:schemeClr val="tx2">
                    <a:lumMod val="50000"/>
                  </a:schemeClr>
                </a:solidFill>
                <a:sym typeface="Wingdings" pitchFamily="2" charset="2"/>
              </a:rPr>
              <a:t>c.  Oil and natural gas are readily available worldwide and can be extracted by drilling wells</a:t>
            </a:r>
            <a:br>
              <a:rPr lang="hy-AM" sz="1400" dirty="0" smtClean="0">
                <a:solidFill>
                  <a:schemeClr val="tx2">
                    <a:lumMod val="50000"/>
                  </a:schemeClr>
                </a:solidFill>
                <a:sym typeface="Wingdings" pitchFamily="2" charset="2"/>
              </a:rPr>
            </a:br>
            <a:r>
              <a:rPr lang="hy-AM" sz="1400" dirty="0" smtClean="0">
                <a:solidFill>
                  <a:schemeClr val="tx2">
                    <a:lumMod val="50000"/>
                  </a:schemeClr>
                </a:solidFill>
                <a:sym typeface="Wingdings" pitchFamily="2" charset="2"/>
              </a:rPr>
              <a:t/>
            </a:r>
            <a:br>
              <a:rPr lang="hy-AM" sz="1400" dirty="0" smtClean="0">
                <a:solidFill>
                  <a:schemeClr val="tx2">
                    <a:lumMod val="50000"/>
                  </a:schemeClr>
                </a:solidFill>
                <a:sym typeface="Wingdings" pitchFamily="2" charset="2"/>
              </a:rPr>
            </a:br>
            <a:r>
              <a:rPr lang="hy-AM" sz="1400" b="1" dirty="0" smtClean="0">
                <a:solidFill>
                  <a:schemeClr val="tx2">
                    <a:lumMod val="50000"/>
                  </a:schemeClr>
                </a:solidFill>
                <a:sym typeface="Wingdings" pitchFamily="2" charset="2"/>
              </a:rPr>
              <a:t>Natural gas::</a:t>
            </a:r>
            <a:br>
              <a:rPr lang="hy-AM" sz="1400" b="1" dirty="0" smtClean="0">
                <a:solidFill>
                  <a:schemeClr val="tx2">
                    <a:lumMod val="50000"/>
                  </a:schemeClr>
                </a:solidFill>
                <a:sym typeface="Wingdings" pitchFamily="2" charset="2"/>
              </a:rPr>
            </a:br>
            <a:r>
              <a:rPr lang="hy-AM" sz="1400" dirty="0" smtClean="0">
                <a:solidFill>
                  <a:schemeClr val="tx2">
                    <a:lumMod val="50000"/>
                  </a:schemeClr>
                </a:solidFill>
                <a:sym typeface="Wingdings" pitchFamily="2" charset="2"/>
              </a:rPr>
              <a:t>a.  </a:t>
            </a:r>
            <a:r>
              <a:rPr lang="en-US" sz="1400" dirty="0" smtClean="0">
                <a:solidFill>
                  <a:schemeClr val="tx2">
                    <a:lumMod val="50000"/>
                  </a:schemeClr>
                </a:solidFill>
                <a:sym typeface="Wingdings" pitchFamily="2" charset="2"/>
              </a:rPr>
              <a:t>I</a:t>
            </a:r>
            <a:r>
              <a:rPr lang="hy-AM" sz="1400" dirty="0" smtClean="0">
                <a:solidFill>
                  <a:schemeClr val="tx2">
                    <a:lumMod val="50000"/>
                  </a:schemeClr>
                </a:solidFill>
                <a:sym typeface="Wingdings" pitchFamily="2" charset="2"/>
              </a:rPr>
              <a:t>s the starting material for the production of methanol and ammonia and hence nitric acid and urea</a:t>
            </a:r>
            <a:br>
              <a:rPr lang="hy-AM" sz="1400" dirty="0" smtClean="0">
                <a:solidFill>
                  <a:schemeClr val="tx2">
                    <a:lumMod val="50000"/>
                  </a:schemeClr>
                </a:solidFill>
                <a:sym typeface="Wingdings" pitchFamily="2" charset="2"/>
              </a:rPr>
            </a:br>
            <a:r>
              <a:rPr lang="hy-AM" sz="1400" dirty="0" smtClean="0">
                <a:solidFill>
                  <a:schemeClr val="tx2">
                    <a:lumMod val="50000"/>
                  </a:schemeClr>
                </a:solidFill>
                <a:sym typeface="Wingdings" pitchFamily="2" charset="2"/>
              </a:rPr>
              <a:t>b.  is also used in the production of iron from its iron ore.</a:t>
            </a:r>
            <a:br>
              <a:rPr lang="hy-AM" sz="1400" dirty="0" smtClean="0">
                <a:solidFill>
                  <a:schemeClr val="tx2">
                    <a:lumMod val="50000"/>
                  </a:schemeClr>
                </a:solidFill>
                <a:sym typeface="Wingdings" pitchFamily="2" charset="2"/>
              </a:rPr>
            </a:br>
            <a:r>
              <a:rPr lang="hy-AM" sz="1400" dirty="0" smtClean="0">
                <a:solidFill>
                  <a:schemeClr val="tx2">
                    <a:lumMod val="50000"/>
                  </a:schemeClr>
                </a:solidFill>
                <a:sym typeface="Wingdings" pitchFamily="2" charset="2"/>
              </a:rPr>
              <a:t>c.  can be compressed and cooled to produce liquefied natural gas (LNG) which is now used as a fuel in some cars     instead of regular gasoline.</a:t>
            </a:r>
            <a:br>
              <a:rPr lang="hy-AM" sz="1400" dirty="0" smtClean="0">
                <a:solidFill>
                  <a:schemeClr val="tx2">
                    <a:lumMod val="50000"/>
                  </a:schemeClr>
                </a:solidFill>
                <a:sym typeface="Wingdings" pitchFamily="2" charset="2"/>
              </a:rPr>
            </a:br>
            <a:endParaRPr lang="hy-AM" sz="1400" dirty="0" smtClean="0">
              <a:solidFill>
                <a:schemeClr val="tx2">
                  <a:lumMod val="50000"/>
                </a:schemeClr>
              </a:solidFill>
              <a:sym typeface="Wingdings" pitchFamily="2" charset="2"/>
            </a:endParaRPr>
          </a:p>
          <a:p>
            <a:r>
              <a:rPr lang="hy-AM" sz="1400" dirty="0" smtClean="0">
                <a:solidFill>
                  <a:schemeClr val="tx2">
                    <a:lumMod val="50000"/>
                  </a:schemeClr>
                </a:solidFill>
                <a:sym typeface="Wingdings" pitchFamily="2" charset="2"/>
              </a:rPr>
              <a:t>Pollution is a very serious issue in the world today and sadly, the burning of fossil fuels is a major contributor to this.  </a:t>
            </a:r>
            <a:r>
              <a:rPr lang="hy-AM" sz="1400" b="1" dirty="0" smtClean="0">
                <a:solidFill>
                  <a:schemeClr val="tx2">
                    <a:lumMod val="50000"/>
                  </a:schemeClr>
                </a:solidFill>
                <a:sym typeface="Wingdings" pitchFamily="2" charset="2"/>
              </a:rPr>
              <a:t>How does this affect us and the environment?</a:t>
            </a:r>
            <a:br>
              <a:rPr lang="hy-AM" sz="1400" b="1" dirty="0" smtClean="0">
                <a:solidFill>
                  <a:schemeClr val="tx2">
                    <a:lumMod val="50000"/>
                  </a:schemeClr>
                </a:solidFill>
                <a:sym typeface="Wingdings" pitchFamily="2" charset="2"/>
              </a:rPr>
            </a:br>
            <a:r>
              <a:rPr lang="hy-AM" sz="1400" b="1" dirty="0" smtClean="0">
                <a:solidFill>
                  <a:schemeClr val="tx2">
                    <a:lumMod val="50000"/>
                  </a:schemeClr>
                </a:solidFill>
                <a:sym typeface="Wingdings" pitchFamily="2" charset="2"/>
              </a:rPr>
              <a:t>a.</a:t>
            </a:r>
            <a:br>
              <a:rPr lang="hy-AM" sz="1400" b="1" dirty="0" smtClean="0">
                <a:solidFill>
                  <a:schemeClr val="tx2">
                    <a:lumMod val="50000"/>
                  </a:schemeClr>
                </a:solidFill>
                <a:sym typeface="Wingdings" pitchFamily="2" charset="2"/>
              </a:rPr>
            </a:br>
            <a:r>
              <a:rPr lang="hy-AM" sz="1400" b="1" dirty="0" smtClean="0">
                <a:solidFill>
                  <a:schemeClr val="tx2">
                    <a:lumMod val="50000"/>
                  </a:schemeClr>
                </a:solidFill>
                <a:sym typeface="Wingdings" pitchFamily="2" charset="2"/>
              </a:rPr>
              <a:t>b.</a:t>
            </a:r>
            <a:br>
              <a:rPr lang="hy-AM" sz="1400" b="1" dirty="0" smtClean="0">
                <a:solidFill>
                  <a:schemeClr val="tx2">
                    <a:lumMod val="50000"/>
                  </a:schemeClr>
                </a:solidFill>
                <a:sym typeface="Wingdings" pitchFamily="2" charset="2"/>
              </a:rPr>
            </a:br>
            <a:r>
              <a:rPr lang="hy-AM" sz="1400" b="1" dirty="0" smtClean="0">
                <a:solidFill>
                  <a:schemeClr val="tx2">
                    <a:lumMod val="50000"/>
                  </a:schemeClr>
                </a:solidFill>
                <a:sym typeface="Wingdings" pitchFamily="2" charset="2"/>
              </a:rPr>
              <a:t>c.</a:t>
            </a:r>
            <a:br>
              <a:rPr lang="hy-AM" sz="1400" b="1" dirty="0" smtClean="0">
                <a:solidFill>
                  <a:schemeClr val="tx2">
                    <a:lumMod val="50000"/>
                  </a:schemeClr>
                </a:solidFill>
                <a:sym typeface="Wingdings" pitchFamily="2" charset="2"/>
              </a:rPr>
            </a:br>
            <a:r>
              <a:rPr lang="hy-AM" sz="1400" b="1" dirty="0" smtClean="0">
                <a:solidFill>
                  <a:schemeClr val="tx2">
                    <a:lumMod val="50000"/>
                  </a:schemeClr>
                </a:solidFill>
                <a:sym typeface="Wingdings" pitchFamily="2" charset="2"/>
              </a:rPr>
              <a:t>d.</a:t>
            </a:r>
            <a:br>
              <a:rPr lang="hy-AM" sz="1400" b="1" dirty="0" smtClean="0">
                <a:solidFill>
                  <a:schemeClr val="tx2">
                    <a:lumMod val="50000"/>
                  </a:schemeClr>
                </a:solidFill>
                <a:sym typeface="Wingdings" pitchFamily="2" charset="2"/>
              </a:rPr>
            </a:br>
            <a:r>
              <a:rPr lang="hy-AM" sz="1400" b="1" dirty="0" smtClean="0">
                <a:solidFill>
                  <a:schemeClr val="tx2">
                    <a:lumMod val="50000"/>
                  </a:schemeClr>
                </a:solidFill>
                <a:sym typeface="Wingdings" pitchFamily="2" charset="2"/>
              </a:rPr>
              <a:t>e.</a:t>
            </a:r>
            <a:br>
              <a:rPr lang="hy-AM" sz="1400" b="1" dirty="0" smtClean="0">
                <a:solidFill>
                  <a:schemeClr val="tx2">
                    <a:lumMod val="50000"/>
                  </a:schemeClr>
                </a:solidFill>
                <a:sym typeface="Wingdings" pitchFamily="2" charset="2"/>
              </a:rPr>
            </a:br>
            <a:r>
              <a:rPr lang="hy-AM" sz="1400" b="1" dirty="0" smtClean="0">
                <a:solidFill>
                  <a:schemeClr val="tx2">
                    <a:lumMod val="50000"/>
                  </a:schemeClr>
                </a:solidFill>
                <a:sym typeface="Wingdings" pitchFamily="2" charset="2"/>
              </a:rPr>
              <a:t/>
            </a:r>
            <a:br>
              <a:rPr lang="hy-AM" sz="1400" b="1" dirty="0" smtClean="0">
                <a:solidFill>
                  <a:schemeClr val="tx2">
                    <a:lumMod val="50000"/>
                  </a:schemeClr>
                </a:solidFill>
                <a:sym typeface="Wingdings" pitchFamily="2" charset="2"/>
              </a:rPr>
            </a:br>
            <a:r>
              <a:rPr lang="hy-AM" sz="1400" dirty="0" smtClean="0">
                <a:solidFill>
                  <a:schemeClr val="tx2">
                    <a:lumMod val="50000"/>
                  </a:schemeClr>
                </a:solidFill>
                <a:sym typeface="Wingdings" pitchFamily="2" charset="2"/>
              </a:rPr>
              <a:t>Additionally, oil can form pollution even without being burnt.</a:t>
            </a:r>
            <a:r>
              <a:rPr lang="hy-AM" sz="1400" b="1" dirty="0" smtClean="0">
                <a:solidFill>
                  <a:schemeClr val="tx2">
                    <a:lumMod val="50000"/>
                  </a:schemeClr>
                </a:solidFill>
                <a:sym typeface="Wingdings" pitchFamily="2" charset="2"/>
              </a:rPr>
              <a:t>  Give me an example of this.</a:t>
            </a:r>
            <a:r>
              <a:rPr lang="hy-AM" sz="1400" dirty="0" smtClean="0">
                <a:solidFill>
                  <a:schemeClr val="tx2">
                    <a:lumMod val="50000"/>
                  </a:schemeClr>
                </a:solidFill>
                <a:sym typeface="Wingdings" pitchFamily="2" charset="2"/>
              </a:rPr>
              <a:t/>
            </a:r>
            <a:br>
              <a:rPr lang="hy-AM" sz="1400" dirty="0" smtClean="0">
                <a:solidFill>
                  <a:schemeClr val="tx2">
                    <a:lumMod val="50000"/>
                  </a:schemeClr>
                </a:solidFill>
                <a:sym typeface="Wingdings" pitchFamily="2" charset="2"/>
              </a:rPr>
            </a:br>
            <a:endParaRPr lang="hy-AM" sz="1400" dirty="0" smtClean="0">
              <a:solidFill>
                <a:schemeClr val="tx2">
                  <a:lumMod val="50000"/>
                </a:schemeClr>
              </a:solidFill>
              <a:sym typeface="Wingdings" pitchFamily="2" charset="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a:bodyPr>
          <a:lstStyle/>
          <a:p>
            <a:r>
              <a:rPr lang="hy-AM" sz="1400" b="1" dirty="0" smtClean="0">
                <a:solidFill>
                  <a:schemeClr val="tx2">
                    <a:lumMod val="50000"/>
                  </a:schemeClr>
                </a:solidFill>
              </a:rPr>
              <a:t>What exactly is the greenhouse effect?  Do you even truly know?</a:t>
            </a:r>
            <a:br>
              <a:rPr lang="hy-AM" sz="1400" b="1" dirty="0" smtClean="0">
                <a:solidFill>
                  <a:schemeClr val="tx2">
                    <a:lumMod val="50000"/>
                  </a:schemeClr>
                </a:solidFill>
              </a:rPr>
            </a:br>
            <a:r>
              <a:rPr lang="hy-AM" sz="1400" b="1" dirty="0" smtClean="0">
                <a:solidFill>
                  <a:schemeClr val="tx2">
                    <a:lumMod val="50000"/>
                  </a:schemeClr>
                </a:solidFill>
              </a:rPr>
              <a:t/>
            </a:r>
            <a:br>
              <a:rPr lang="hy-AM" sz="1400" b="1" dirty="0" smtClean="0">
                <a:solidFill>
                  <a:schemeClr val="tx2">
                    <a:lumMod val="50000"/>
                  </a:schemeClr>
                </a:solidFill>
              </a:rPr>
            </a:br>
            <a:r>
              <a:rPr lang="hy-AM" sz="1400" dirty="0" smtClean="0">
                <a:solidFill>
                  <a:schemeClr val="tx2">
                    <a:lumMod val="50000"/>
                  </a:schemeClr>
                </a:solidFill>
              </a:rPr>
              <a:t>It is when CO</a:t>
            </a:r>
            <a:r>
              <a:rPr lang="hy-AM" sz="1400" baseline="-25000" dirty="0" smtClean="0">
                <a:solidFill>
                  <a:schemeClr val="tx2">
                    <a:lumMod val="50000"/>
                  </a:schemeClr>
                </a:solidFill>
              </a:rPr>
              <a:t>2</a:t>
            </a:r>
            <a:r>
              <a:rPr lang="hy-AM" sz="1400" dirty="0" smtClean="0">
                <a:solidFill>
                  <a:schemeClr val="tx2">
                    <a:lumMod val="50000"/>
                  </a:schemeClr>
                </a:solidFill>
              </a:rPr>
              <a:t> is formed from the burning of fossil fuels.  The CO</a:t>
            </a:r>
            <a:r>
              <a:rPr lang="hy-AM" sz="1400" baseline="-25000" dirty="0" smtClean="0">
                <a:solidFill>
                  <a:schemeClr val="tx2">
                    <a:lumMod val="50000"/>
                  </a:schemeClr>
                </a:solidFill>
              </a:rPr>
              <a:t>2</a:t>
            </a:r>
            <a:r>
              <a:rPr lang="hy-AM" sz="1400" dirty="0" smtClean="0">
                <a:solidFill>
                  <a:schemeClr val="tx2">
                    <a:lumMod val="50000"/>
                  </a:schemeClr>
                </a:solidFill>
              </a:rPr>
              <a:t> along with water vapour in the air readily absorbs infrared heat which is the energy given off from the earth.  This energy causes the molecules of the CO</a:t>
            </a:r>
            <a:r>
              <a:rPr lang="hy-AM" sz="1400" baseline="-25000" dirty="0" smtClean="0">
                <a:solidFill>
                  <a:schemeClr val="tx2">
                    <a:lumMod val="50000"/>
                  </a:schemeClr>
                </a:solidFill>
              </a:rPr>
              <a:t>2</a:t>
            </a:r>
            <a:r>
              <a:rPr lang="hy-AM" sz="1400" dirty="0" smtClean="0">
                <a:solidFill>
                  <a:schemeClr val="tx2">
                    <a:lumMod val="50000"/>
                  </a:schemeClr>
                </a:solidFill>
              </a:rPr>
              <a:t> to vibrate and heat up.  </a:t>
            </a:r>
            <a:r>
              <a:rPr lang="hy-AM" sz="1400" b="1" dirty="0" smtClean="0">
                <a:solidFill>
                  <a:schemeClr val="tx2">
                    <a:lumMod val="50000"/>
                  </a:schemeClr>
                </a:solidFill>
              </a:rPr>
              <a:t>And where do you think this heat goes?</a:t>
            </a:r>
            <a:br>
              <a:rPr lang="hy-AM" sz="1400" b="1" dirty="0" smtClean="0">
                <a:solidFill>
                  <a:schemeClr val="tx2">
                    <a:lumMod val="50000"/>
                  </a:schemeClr>
                </a:solidFill>
              </a:rPr>
            </a:br>
            <a:r>
              <a:rPr lang="hy-AM" sz="1400" b="1" dirty="0" smtClean="0">
                <a:solidFill>
                  <a:schemeClr val="tx2">
                    <a:lumMod val="50000"/>
                  </a:schemeClr>
                </a:solidFill>
              </a:rPr>
              <a:t/>
            </a:r>
            <a:br>
              <a:rPr lang="hy-AM" sz="1400" b="1" dirty="0" smtClean="0">
                <a:solidFill>
                  <a:schemeClr val="tx2">
                    <a:lumMod val="50000"/>
                  </a:schemeClr>
                </a:solidFill>
              </a:rPr>
            </a:br>
            <a:r>
              <a:rPr lang="hy-AM" sz="1400" b="1" dirty="0" smtClean="0">
                <a:solidFill>
                  <a:schemeClr val="tx2">
                    <a:lumMod val="50000"/>
                  </a:schemeClr>
                </a:solidFill>
              </a:rPr>
              <a:t/>
            </a:r>
            <a:br>
              <a:rPr lang="hy-AM" sz="1400" b="1" dirty="0" smtClean="0">
                <a:solidFill>
                  <a:schemeClr val="tx2">
                    <a:lumMod val="50000"/>
                  </a:schemeClr>
                </a:solidFill>
              </a:rPr>
            </a:br>
            <a:r>
              <a:rPr lang="hy-AM" sz="1400" dirty="0" smtClean="0">
                <a:solidFill>
                  <a:schemeClr val="tx2">
                    <a:lumMod val="50000"/>
                  </a:schemeClr>
                </a:solidFill>
              </a:rPr>
              <a:t>This phenomenon is called the </a:t>
            </a:r>
            <a:r>
              <a:rPr lang="hy-AM" sz="1400" b="1" u="sng" dirty="0" smtClean="0">
                <a:solidFill>
                  <a:schemeClr val="tx2">
                    <a:lumMod val="50000"/>
                  </a:schemeClr>
                </a:solidFill>
              </a:rPr>
              <a:t>greenhouse effect</a:t>
            </a:r>
            <a:r>
              <a:rPr lang="hy-AM" sz="1400" dirty="0" smtClean="0">
                <a:solidFill>
                  <a:schemeClr val="tx2">
                    <a:lumMod val="50000"/>
                  </a:schemeClr>
                </a:solidFill>
              </a:rPr>
              <a:t>.  Owing to </a:t>
            </a:r>
            <a:r>
              <a:rPr lang="hy-AM" sz="1400" dirty="0" smtClean="0">
                <a:solidFill>
                  <a:schemeClr val="tx2">
                    <a:lumMod val="50000"/>
                  </a:schemeClr>
                </a:solidFill>
              </a:rPr>
              <a:t>this</a:t>
            </a:r>
            <a:r>
              <a:rPr lang="en-US" sz="1400" dirty="0" smtClean="0">
                <a:solidFill>
                  <a:schemeClr val="tx2">
                    <a:lumMod val="50000"/>
                  </a:schemeClr>
                </a:solidFill>
              </a:rPr>
              <a:t>,</a:t>
            </a:r>
            <a:r>
              <a:rPr lang="hy-AM" sz="1400" dirty="0" smtClean="0">
                <a:solidFill>
                  <a:schemeClr val="tx2">
                    <a:lumMod val="50000"/>
                  </a:schemeClr>
                </a:solidFill>
              </a:rPr>
              <a:t> </a:t>
            </a:r>
            <a:r>
              <a:rPr lang="hy-AM" sz="1400" dirty="0" smtClean="0">
                <a:solidFill>
                  <a:schemeClr val="tx2">
                    <a:lumMod val="50000"/>
                  </a:schemeClr>
                </a:solidFill>
              </a:rPr>
              <a:t>global temperatures are expected to rise by 2 – 5 </a:t>
            </a:r>
            <a:r>
              <a:rPr lang="hy-AM" sz="1400" baseline="30000" dirty="0" smtClean="0">
                <a:solidFill>
                  <a:schemeClr val="tx2">
                    <a:lumMod val="50000"/>
                  </a:schemeClr>
                </a:solidFill>
              </a:rPr>
              <a:t>o</a:t>
            </a:r>
            <a:r>
              <a:rPr lang="hy-AM" sz="1400" dirty="0" smtClean="0">
                <a:solidFill>
                  <a:schemeClr val="tx2">
                    <a:lumMod val="50000"/>
                  </a:schemeClr>
                </a:solidFill>
              </a:rPr>
              <a:t>C in the next five decades as a result increased CO</a:t>
            </a:r>
            <a:r>
              <a:rPr lang="hy-AM" sz="1400" baseline="-25000" dirty="0" smtClean="0">
                <a:solidFill>
                  <a:schemeClr val="tx2">
                    <a:lumMod val="50000"/>
                  </a:schemeClr>
                </a:solidFill>
              </a:rPr>
              <a:t>2</a:t>
            </a:r>
            <a:r>
              <a:rPr lang="hy-AM" sz="1400" dirty="0" smtClean="0">
                <a:solidFill>
                  <a:schemeClr val="tx2">
                    <a:lumMod val="50000"/>
                  </a:schemeClr>
                </a:solidFill>
              </a:rPr>
              <a:t> concentration in the air.  </a:t>
            </a:r>
            <a:r>
              <a:rPr lang="hy-AM" sz="1400" b="1" dirty="0" smtClean="0">
                <a:solidFill>
                  <a:schemeClr val="tx2">
                    <a:lumMod val="50000"/>
                  </a:schemeClr>
                </a:solidFill>
              </a:rPr>
              <a:t>Why do you think the concentration of CO</a:t>
            </a:r>
            <a:r>
              <a:rPr lang="hy-AM" sz="1400" b="1" baseline="-25000" dirty="0" smtClean="0">
                <a:solidFill>
                  <a:schemeClr val="tx2">
                    <a:lumMod val="50000"/>
                  </a:schemeClr>
                </a:solidFill>
              </a:rPr>
              <a:t>2</a:t>
            </a:r>
            <a:r>
              <a:rPr lang="hy-AM" sz="1400" b="1" dirty="0" smtClean="0">
                <a:solidFill>
                  <a:schemeClr val="tx2">
                    <a:lumMod val="50000"/>
                  </a:schemeClr>
                </a:solidFill>
              </a:rPr>
              <a:t> is increasing?</a:t>
            </a:r>
            <a:br>
              <a:rPr lang="hy-AM" sz="1400" b="1" dirty="0" smtClean="0">
                <a:solidFill>
                  <a:schemeClr val="tx2">
                    <a:lumMod val="50000"/>
                  </a:schemeClr>
                </a:solidFill>
              </a:rPr>
            </a:br>
            <a:r>
              <a:rPr lang="hy-AM" sz="1400" b="1" dirty="0" smtClean="0">
                <a:solidFill>
                  <a:schemeClr val="tx2">
                    <a:lumMod val="50000"/>
                  </a:schemeClr>
                </a:solidFill>
              </a:rPr>
              <a:t/>
            </a:r>
            <a:br>
              <a:rPr lang="hy-AM" sz="1400" b="1" dirty="0" smtClean="0">
                <a:solidFill>
                  <a:schemeClr val="tx2">
                    <a:lumMod val="50000"/>
                  </a:schemeClr>
                </a:solidFill>
              </a:rPr>
            </a:br>
            <a:r>
              <a:rPr lang="hy-AM" sz="1400" b="1" dirty="0" smtClean="0">
                <a:solidFill>
                  <a:schemeClr val="tx2">
                    <a:lumMod val="50000"/>
                  </a:schemeClr>
                </a:solidFill>
              </a:rPr>
              <a:t/>
            </a:r>
            <a:br>
              <a:rPr lang="hy-AM" sz="1400" b="1" dirty="0" smtClean="0">
                <a:solidFill>
                  <a:schemeClr val="tx2">
                    <a:lumMod val="50000"/>
                  </a:schemeClr>
                </a:solidFill>
              </a:rPr>
            </a:br>
            <a:r>
              <a:rPr lang="hy-AM" sz="1400" b="1" dirty="0" smtClean="0">
                <a:solidFill>
                  <a:schemeClr val="tx2">
                    <a:lumMod val="50000"/>
                  </a:schemeClr>
                </a:solidFill>
              </a:rPr>
              <a:t/>
            </a:r>
            <a:br>
              <a:rPr lang="hy-AM" sz="1400" b="1" dirty="0" smtClean="0">
                <a:solidFill>
                  <a:schemeClr val="tx2">
                    <a:lumMod val="50000"/>
                  </a:schemeClr>
                </a:solidFill>
              </a:rPr>
            </a:br>
            <a:r>
              <a:rPr lang="hy-AM" sz="1400" b="1" dirty="0" smtClean="0">
                <a:solidFill>
                  <a:schemeClr val="tx2">
                    <a:lumMod val="50000"/>
                  </a:schemeClr>
                </a:solidFill>
              </a:rPr>
              <a:t>How do you think an increase in global temperatures is going to affect us?</a:t>
            </a:r>
            <a:br>
              <a:rPr lang="hy-AM" sz="1400" b="1" dirty="0" smtClean="0">
                <a:solidFill>
                  <a:schemeClr val="tx2">
                    <a:lumMod val="50000"/>
                  </a:schemeClr>
                </a:solidFill>
              </a:rPr>
            </a:br>
            <a:r>
              <a:rPr lang="hy-AM" sz="1400" b="1" dirty="0" smtClean="0">
                <a:solidFill>
                  <a:schemeClr val="tx2">
                    <a:lumMod val="50000"/>
                  </a:schemeClr>
                </a:solidFill>
              </a:rPr>
              <a:t/>
            </a:r>
            <a:br>
              <a:rPr lang="hy-AM" sz="1400" b="1" dirty="0" smtClean="0">
                <a:solidFill>
                  <a:schemeClr val="tx2">
                    <a:lumMod val="50000"/>
                  </a:schemeClr>
                </a:solidFill>
              </a:rPr>
            </a:br>
            <a:r>
              <a:rPr lang="hy-AM" sz="1400" b="1" dirty="0" smtClean="0">
                <a:solidFill>
                  <a:schemeClr val="tx2">
                    <a:lumMod val="50000"/>
                  </a:schemeClr>
                </a:solidFill>
              </a:rPr>
              <a:t/>
            </a:r>
            <a:br>
              <a:rPr lang="hy-AM" sz="1400" b="1" dirty="0" smtClean="0">
                <a:solidFill>
                  <a:schemeClr val="tx2">
                    <a:lumMod val="50000"/>
                  </a:schemeClr>
                </a:solidFill>
              </a:rPr>
            </a:br>
            <a:r>
              <a:rPr lang="hy-AM" sz="1400" b="1" dirty="0" smtClean="0">
                <a:solidFill>
                  <a:schemeClr val="tx2">
                    <a:lumMod val="50000"/>
                  </a:schemeClr>
                </a:solidFill>
              </a:rPr>
              <a:t/>
            </a:r>
            <a:br>
              <a:rPr lang="hy-AM" sz="1400" b="1" dirty="0" smtClean="0">
                <a:solidFill>
                  <a:schemeClr val="tx2">
                    <a:lumMod val="50000"/>
                  </a:schemeClr>
                </a:solidFill>
              </a:rPr>
            </a:br>
            <a:r>
              <a:rPr lang="hy-AM" sz="1400" b="1" dirty="0" smtClean="0">
                <a:solidFill>
                  <a:schemeClr val="tx2">
                    <a:lumMod val="50000"/>
                  </a:schemeClr>
                </a:solidFill>
              </a:rPr>
              <a:t/>
            </a:r>
            <a:br>
              <a:rPr lang="hy-AM" sz="1400" b="1" dirty="0" smtClean="0">
                <a:solidFill>
                  <a:schemeClr val="tx2">
                    <a:lumMod val="50000"/>
                  </a:schemeClr>
                </a:solidFill>
              </a:rPr>
            </a:br>
            <a:r>
              <a:rPr lang="hy-AM" sz="1400" dirty="0" smtClean="0">
                <a:solidFill>
                  <a:schemeClr val="tx2">
                    <a:lumMod val="50000"/>
                  </a:schemeClr>
                </a:solidFill>
              </a:rPr>
              <a:t>To some extent the carbon cycle keeps the level of CO</a:t>
            </a:r>
            <a:r>
              <a:rPr lang="hy-AM" sz="1400" baseline="-25000" dirty="0" smtClean="0">
                <a:solidFill>
                  <a:schemeClr val="tx2">
                    <a:lumMod val="50000"/>
                  </a:schemeClr>
                </a:solidFill>
              </a:rPr>
              <a:t>2</a:t>
            </a:r>
            <a:r>
              <a:rPr lang="hy-AM" sz="1400" dirty="0" smtClean="0">
                <a:solidFill>
                  <a:schemeClr val="tx2">
                    <a:lumMod val="50000"/>
                  </a:schemeClr>
                </a:solidFill>
              </a:rPr>
              <a:t> in the atmosphere to acceptable limits.  The earth’s forests and jungles play a crucial role in removing  __________ and supplying  _________ and hence the destruction of very large areas of heavily forested lands cause for much concern.</a:t>
            </a:r>
            <a:br>
              <a:rPr lang="hy-AM" sz="1400"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r>
              <a:rPr lang="hy-AM" sz="1400" dirty="0" smtClean="0">
                <a:solidFill>
                  <a:schemeClr val="tx2">
                    <a:lumMod val="50000"/>
                  </a:schemeClr>
                </a:solidFill>
              </a:rPr>
              <a:t>Much CO</a:t>
            </a:r>
            <a:r>
              <a:rPr lang="hy-AM" sz="1400" baseline="-25000" dirty="0" smtClean="0">
                <a:solidFill>
                  <a:schemeClr val="tx2">
                    <a:lumMod val="50000"/>
                  </a:schemeClr>
                </a:solidFill>
              </a:rPr>
              <a:t>2</a:t>
            </a:r>
            <a:r>
              <a:rPr lang="hy-AM" sz="1400" dirty="0" smtClean="0">
                <a:solidFill>
                  <a:schemeClr val="tx2">
                    <a:lumMod val="50000"/>
                  </a:schemeClr>
                </a:solidFill>
              </a:rPr>
              <a:t> is also absorbed by the vast areas of ocean.   </a:t>
            </a:r>
            <a:br>
              <a:rPr lang="hy-AM" sz="1400"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r>
              <a:rPr lang="hy-AM" sz="1400" dirty="0" smtClean="0">
                <a:solidFill>
                  <a:schemeClr val="tx2">
                    <a:lumMod val="50000"/>
                  </a:schemeClr>
                </a:solidFill>
              </a:rPr>
              <a:t>The solution to this is going to depend on an international effort.</a:t>
            </a:r>
            <a:endParaRPr lang="en-US" sz="1400" dirty="0">
              <a:solidFill>
                <a:schemeClr val="tx2">
                  <a:lumMod val="50000"/>
                </a:schemeClr>
              </a:solidFill>
            </a:endParaRPr>
          </a:p>
        </p:txBody>
      </p:sp>
      <p:sp>
        <p:nvSpPr>
          <p:cNvPr id="4" name="Cloud 3"/>
          <p:cNvSpPr/>
          <p:nvPr/>
        </p:nvSpPr>
        <p:spPr>
          <a:xfrm>
            <a:off x="7391400" y="4724400"/>
            <a:ext cx="1295400" cy="6858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y-AM" sz="1300" dirty="0" smtClean="0"/>
              <a:t>CO</a:t>
            </a:r>
            <a:r>
              <a:rPr lang="hy-AM" sz="1300" baseline="-25000" dirty="0" smtClean="0"/>
              <a:t>2</a:t>
            </a:r>
            <a:r>
              <a:rPr lang="hy-AM" sz="1300" dirty="0" smtClean="0"/>
              <a:t>, H</a:t>
            </a:r>
            <a:r>
              <a:rPr lang="hy-AM" sz="1300" baseline="-25000" dirty="0" smtClean="0"/>
              <a:t>2</a:t>
            </a:r>
            <a:r>
              <a:rPr lang="hy-AM" sz="1300" dirty="0" smtClean="0"/>
              <a:t>O vapour</a:t>
            </a:r>
            <a:endParaRPr lang="en-US" sz="1300" dirty="0"/>
          </a:p>
        </p:txBody>
      </p:sp>
      <p:sp>
        <p:nvSpPr>
          <p:cNvPr id="5" name="Cloud 4"/>
          <p:cNvSpPr/>
          <p:nvPr/>
        </p:nvSpPr>
        <p:spPr>
          <a:xfrm>
            <a:off x="5562600" y="4572000"/>
            <a:ext cx="1828800" cy="7620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y-AM" sz="1400" dirty="0" smtClean="0"/>
              <a:t>atmospheric</a:t>
            </a:r>
            <a:endParaRPr lang="en-US" sz="1400" dirty="0"/>
          </a:p>
        </p:txBody>
      </p:sp>
      <p:sp>
        <p:nvSpPr>
          <p:cNvPr id="7" name="Freeform 6"/>
          <p:cNvSpPr/>
          <p:nvPr/>
        </p:nvSpPr>
        <p:spPr>
          <a:xfrm>
            <a:off x="5583382" y="5756564"/>
            <a:ext cx="3228109" cy="436418"/>
          </a:xfrm>
          <a:custGeom>
            <a:avLst/>
            <a:gdLst>
              <a:gd name="connsiteX0" fmla="*/ 0 w 3228109"/>
              <a:gd name="connsiteY0" fmla="*/ 436418 h 436418"/>
              <a:gd name="connsiteX1" fmla="*/ 955963 w 3228109"/>
              <a:gd name="connsiteY1" fmla="*/ 117763 h 436418"/>
              <a:gd name="connsiteX2" fmla="*/ 2216727 w 3228109"/>
              <a:gd name="connsiteY2" fmla="*/ 48491 h 436418"/>
              <a:gd name="connsiteX3" fmla="*/ 3228109 w 3228109"/>
              <a:gd name="connsiteY3" fmla="*/ 408709 h 436418"/>
            </a:gdLst>
            <a:ahLst/>
            <a:cxnLst>
              <a:cxn ang="0">
                <a:pos x="connsiteX0" y="connsiteY0"/>
              </a:cxn>
              <a:cxn ang="0">
                <a:pos x="connsiteX1" y="connsiteY1"/>
              </a:cxn>
              <a:cxn ang="0">
                <a:pos x="connsiteX2" y="connsiteY2"/>
              </a:cxn>
              <a:cxn ang="0">
                <a:pos x="connsiteX3" y="connsiteY3"/>
              </a:cxn>
            </a:cxnLst>
            <a:rect l="l" t="t" r="r" b="b"/>
            <a:pathLst>
              <a:path w="3228109" h="436418">
                <a:moveTo>
                  <a:pt x="0" y="436418"/>
                </a:moveTo>
                <a:cubicBezTo>
                  <a:pt x="293254" y="309417"/>
                  <a:pt x="586509" y="182417"/>
                  <a:pt x="955963" y="117763"/>
                </a:cubicBezTo>
                <a:cubicBezTo>
                  <a:pt x="1325417" y="53109"/>
                  <a:pt x="1838036" y="0"/>
                  <a:pt x="2216727" y="48491"/>
                </a:cubicBezTo>
                <a:cubicBezTo>
                  <a:pt x="2595418" y="96982"/>
                  <a:pt x="3045691" y="339436"/>
                  <a:pt x="3228109" y="408709"/>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9" name="Straight Arrow Connector 8"/>
          <p:cNvCxnSpPr/>
          <p:nvPr/>
        </p:nvCxnSpPr>
        <p:spPr>
          <a:xfrm rot="5400000">
            <a:off x="6439694" y="5142706"/>
            <a:ext cx="1295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6706394" y="5180806"/>
            <a:ext cx="1219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934200" y="4572000"/>
            <a:ext cx="766492" cy="307777"/>
          </a:xfrm>
          <a:prstGeom prst="rect">
            <a:avLst/>
          </a:prstGeom>
          <a:noFill/>
        </p:spPr>
        <p:txBody>
          <a:bodyPr wrap="none" rtlCol="0">
            <a:spAutoFit/>
          </a:bodyPr>
          <a:lstStyle/>
          <a:p>
            <a:r>
              <a:rPr lang="hy-AM" sz="1400" dirty="0" smtClean="0">
                <a:solidFill>
                  <a:schemeClr val="tx2">
                    <a:lumMod val="50000"/>
                  </a:schemeClr>
                </a:solidFill>
              </a:rPr>
              <a:t>sunlight</a:t>
            </a:r>
            <a:endParaRPr lang="en-US" sz="1400" dirty="0">
              <a:solidFill>
                <a:schemeClr val="tx2">
                  <a:lumMod val="50000"/>
                </a:schemeClr>
              </a:solidFill>
            </a:endParaRPr>
          </a:p>
        </p:txBody>
      </p:sp>
      <p:cxnSp>
        <p:nvCxnSpPr>
          <p:cNvPr id="14" name="Straight Arrow Connector 13"/>
          <p:cNvCxnSpPr>
            <a:stCxn id="7" idx="2"/>
          </p:cNvCxnSpPr>
          <p:nvPr/>
        </p:nvCxnSpPr>
        <p:spPr>
          <a:xfrm flipV="1">
            <a:off x="7800109" y="5410200"/>
            <a:ext cx="124691" cy="39485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6200000" flipH="1">
            <a:off x="7962900" y="5600700"/>
            <a:ext cx="5334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391400" y="5715000"/>
            <a:ext cx="702436" cy="553998"/>
          </a:xfrm>
          <a:prstGeom prst="rect">
            <a:avLst/>
          </a:prstGeom>
          <a:noFill/>
        </p:spPr>
        <p:txBody>
          <a:bodyPr wrap="none" rtlCol="0">
            <a:spAutoFit/>
          </a:bodyPr>
          <a:lstStyle/>
          <a:p>
            <a:r>
              <a:rPr lang="en-US" sz="1000" dirty="0" smtClean="0">
                <a:solidFill>
                  <a:schemeClr val="tx2">
                    <a:lumMod val="50000"/>
                  </a:schemeClr>
                </a:solidFill>
              </a:rPr>
              <a:t>I</a:t>
            </a:r>
            <a:r>
              <a:rPr lang="hy-AM" sz="1000" dirty="0" smtClean="0">
                <a:solidFill>
                  <a:schemeClr val="tx2">
                    <a:lumMod val="50000"/>
                  </a:schemeClr>
                </a:solidFill>
              </a:rPr>
              <a:t>nfrared</a:t>
            </a:r>
            <a:br>
              <a:rPr lang="hy-AM" sz="1000" dirty="0" smtClean="0">
                <a:solidFill>
                  <a:schemeClr val="tx2">
                    <a:lumMod val="50000"/>
                  </a:schemeClr>
                </a:solidFill>
              </a:rPr>
            </a:br>
            <a:r>
              <a:rPr lang="hy-AM" sz="1000" dirty="0" smtClean="0">
                <a:solidFill>
                  <a:schemeClr val="tx2">
                    <a:lumMod val="50000"/>
                  </a:schemeClr>
                </a:solidFill>
              </a:rPr>
              <a:t>heat from</a:t>
            </a:r>
            <a:br>
              <a:rPr lang="hy-AM" sz="1000" dirty="0" smtClean="0">
                <a:solidFill>
                  <a:schemeClr val="tx2">
                    <a:lumMod val="50000"/>
                  </a:schemeClr>
                </a:solidFill>
              </a:rPr>
            </a:br>
            <a:r>
              <a:rPr lang="hy-AM" sz="1000" dirty="0" smtClean="0">
                <a:solidFill>
                  <a:schemeClr val="tx2">
                    <a:lumMod val="50000"/>
                  </a:schemeClr>
                </a:solidFill>
              </a:rPr>
              <a:t>Earth</a:t>
            </a:r>
            <a:endParaRPr lang="en-US" sz="1000" dirty="0">
              <a:solidFill>
                <a:schemeClr val="tx2">
                  <a:lumMod val="50000"/>
                </a:schemeClr>
              </a:solidFill>
            </a:endParaRPr>
          </a:p>
        </p:txBody>
      </p:sp>
      <p:sp>
        <p:nvSpPr>
          <p:cNvPr id="18" name="TextBox 17"/>
          <p:cNvSpPr txBox="1"/>
          <p:nvPr/>
        </p:nvSpPr>
        <p:spPr>
          <a:xfrm>
            <a:off x="8114551" y="6027003"/>
            <a:ext cx="1029449" cy="830997"/>
          </a:xfrm>
          <a:prstGeom prst="rect">
            <a:avLst/>
          </a:prstGeom>
          <a:noFill/>
        </p:spPr>
        <p:txBody>
          <a:bodyPr wrap="none" rtlCol="0">
            <a:spAutoFit/>
          </a:bodyPr>
          <a:lstStyle/>
          <a:p>
            <a:r>
              <a:rPr lang="hy-AM" sz="800" dirty="0" smtClean="0">
                <a:solidFill>
                  <a:schemeClr val="tx2">
                    <a:lumMod val="50000"/>
                  </a:schemeClr>
                </a:solidFill>
              </a:rPr>
              <a:t>CO</a:t>
            </a:r>
            <a:r>
              <a:rPr lang="hy-AM" sz="800" baseline="-25000" dirty="0" smtClean="0">
                <a:solidFill>
                  <a:schemeClr val="tx2">
                    <a:lumMod val="50000"/>
                  </a:schemeClr>
                </a:solidFill>
              </a:rPr>
              <a:t>2</a:t>
            </a:r>
            <a:r>
              <a:rPr lang="hy-AM" sz="800" dirty="0" smtClean="0">
                <a:solidFill>
                  <a:schemeClr val="tx2">
                    <a:lumMod val="50000"/>
                  </a:schemeClr>
                </a:solidFill>
              </a:rPr>
              <a:t> molecules</a:t>
            </a:r>
            <a:br>
              <a:rPr lang="hy-AM" sz="800" dirty="0" smtClean="0">
                <a:solidFill>
                  <a:schemeClr val="tx2">
                    <a:lumMod val="50000"/>
                  </a:schemeClr>
                </a:solidFill>
              </a:rPr>
            </a:br>
            <a:r>
              <a:rPr lang="hy-AM" sz="800" dirty="0" smtClean="0">
                <a:solidFill>
                  <a:schemeClr val="tx2">
                    <a:lumMod val="50000"/>
                  </a:schemeClr>
                </a:solidFill>
              </a:rPr>
              <a:t>vibrate from </a:t>
            </a:r>
            <a:br>
              <a:rPr lang="hy-AM" sz="800" dirty="0" smtClean="0">
                <a:solidFill>
                  <a:schemeClr val="tx2">
                    <a:lumMod val="50000"/>
                  </a:schemeClr>
                </a:solidFill>
              </a:rPr>
            </a:br>
            <a:r>
              <a:rPr lang="hy-AM" sz="800" dirty="0" smtClean="0">
                <a:solidFill>
                  <a:schemeClr val="tx2">
                    <a:lumMod val="50000"/>
                  </a:schemeClr>
                </a:solidFill>
              </a:rPr>
              <a:t>infrared heat &amp;</a:t>
            </a:r>
            <a:br>
              <a:rPr lang="hy-AM" sz="800" dirty="0" smtClean="0">
                <a:solidFill>
                  <a:schemeClr val="tx2">
                    <a:lumMod val="50000"/>
                  </a:schemeClr>
                </a:solidFill>
              </a:rPr>
            </a:br>
            <a:r>
              <a:rPr lang="hy-AM" sz="800" dirty="0" smtClean="0">
                <a:solidFill>
                  <a:schemeClr val="tx2">
                    <a:lumMod val="50000"/>
                  </a:schemeClr>
                </a:solidFill>
              </a:rPr>
              <a:t>gives of additional</a:t>
            </a:r>
            <a:br>
              <a:rPr lang="hy-AM" sz="800" dirty="0" smtClean="0">
                <a:solidFill>
                  <a:schemeClr val="tx2">
                    <a:lumMod val="50000"/>
                  </a:schemeClr>
                </a:solidFill>
              </a:rPr>
            </a:br>
            <a:r>
              <a:rPr lang="hy-AM" sz="800" dirty="0" smtClean="0">
                <a:solidFill>
                  <a:schemeClr val="tx2">
                    <a:lumMod val="50000"/>
                  </a:schemeClr>
                </a:solidFill>
              </a:rPr>
              <a:t>heat causing it to be</a:t>
            </a:r>
            <a:br>
              <a:rPr lang="hy-AM" sz="800" dirty="0" smtClean="0">
                <a:solidFill>
                  <a:schemeClr val="tx2">
                    <a:lumMod val="50000"/>
                  </a:schemeClr>
                </a:solidFill>
              </a:rPr>
            </a:br>
            <a:r>
              <a:rPr lang="hy-AM" sz="800" dirty="0" smtClean="0">
                <a:solidFill>
                  <a:schemeClr val="tx2">
                    <a:lumMod val="50000"/>
                  </a:schemeClr>
                </a:solidFill>
              </a:rPr>
              <a:t>trapped</a:t>
            </a:r>
            <a:endParaRPr lang="en-US" sz="800"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normAutofit/>
          </a:bodyPr>
          <a:lstStyle/>
          <a:p>
            <a:r>
              <a:rPr lang="hy-AM" sz="1400" dirty="0" smtClean="0">
                <a:solidFill>
                  <a:schemeClr val="tx2">
                    <a:lumMod val="50000"/>
                  </a:schemeClr>
                </a:solidFill>
              </a:rPr>
              <a:t>Another form of energy is </a:t>
            </a:r>
            <a:r>
              <a:rPr lang="hy-AM" sz="1400" b="1" u="sng" dirty="0" smtClean="0">
                <a:solidFill>
                  <a:schemeClr val="tx2">
                    <a:lumMod val="50000"/>
                  </a:schemeClr>
                </a:solidFill>
              </a:rPr>
              <a:t>Nuclear Energy</a:t>
            </a:r>
            <a:r>
              <a:rPr lang="hy-AM" sz="1400" dirty="0" smtClean="0">
                <a:solidFill>
                  <a:schemeClr val="tx2">
                    <a:lumMod val="50000"/>
                  </a:schemeClr>
                </a:solidFill>
              </a:rPr>
              <a:t>.</a:t>
            </a:r>
            <a:br>
              <a:rPr lang="hy-AM" sz="1400"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r>
              <a:rPr lang="hy-AM" sz="1400" dirty="0" smtClean="0">
                <a:solidFill>
                  <a:schemeClr val="tx2">
                    <a:lumMod val="50000"/>
                  </a:schemeClr>
                </a:solidFill>
              </a:rPr>
              <a:t>When a uranium – 235 nucleus is bombarded with a neutron::</a:t>
            </a:r>
            <a:br>
              <a:rPr lang="hy-AM" sz="1400" dirty="0" smtClean="0">
                <a:solidFill>
                  <a:schemeClr val="tx2">
                    <a:lumMod val="50000"/>
                  </a:schemeClr>
                </a:solidFill>
              </a:rPr>
            </a:br>
            <a:r>
              <a:rPr lang="hy-AM" sz="1400" dirty="0" smtClean="0">
                <a:solidFill>
                  <a:schemeClr val="tx2">
                    <a:lumMod val="50000"/>
                  </a:schemeClr>
                </a:solidFill>
              </a:rPr>
              <a:t>a.  </a:t>
            </a:r>
            <a:r>
              <a:rPr lang="en-US" sz="1400" dirty="0" smtClean="0">
                <a:solidFill>
                  <a:schemeClr val="tx2">
                    <a:lumMod val="50000"/>
                  </a:schemeClr>
                </a:solidFill>
              </a:rPr>
              <a:t>I</a:t>
            </a:r>
            <a:r>
              <a:rPr lang="hy-AM" sz="1400" dirty="0" smtClean="0">
                <a:solidFill>
                  <a:schemeClr val="tx2">
                    <a:lumMod val="50000"/>
                  </a:schemeClr>
                </a:solidFill>
              </a:rPr>
              <a:t>t splits into radioactive fragments</a:t>
            </a:r>
            <a:br>
              <a:rPr lang="hy-AM" sz="1400" dirty="0" smtClean="0">
                <a:solidFill>
                  <a:schemeClr val="tx2">
                    <a:lumMod val="50000"/>
                  </a:schemeClr>
                </a:solidFill>
              </a:rPr>
            </a:br>
            <a:r>
              <a:rPr lang="hy-AM" sz="1400" dirty="0" smtClean="0">
                <a:solidFill>
                  <a:schemeClr val="tx2">
                    <a:lumMod val="50000"/>
                  </a:schemeClr>
                </a:solidFill>
              </a:rPr>
              <a:t>b.  </a:t>
            </a:r>
            <a:r>
              <a:rPr lang="en-US" sz="1400" dirty="0" smtClean="0">
                <a:solidFill>
                  <a:schemeClr val="tx2">
                    <a:lumMod val="50000"/>
                  </a:schemeClr>
                </a:solidFill>
              </a:rPr>
              <a:t>V</a:t>
            </a:r>
            <a:r>
              <a:rPr lang="hy-AM" sz="1400" dirty="0" smtClean="0">
                <a:solidFill>
                  <a:schemeClr val="tx2">
                    <a:lumMod val="50000"/>
                  </a:schemeClr>
                </a:solidFill>
              </a:rPr>
              <a:t>ast amounts of energy (nuclear) energy are released</a:t>
            </a:r>
            <a:br>
              <a:rPr lang="hy-AM" sz="1400" dirty="0" smtClean="0">
                <a:solidFill>
                  <a:schemeClr val="tx2">
                    <a:lumMod val="50000"/>
                  </a:schemeClr>
                </a:solidFill>
              </a:rPr>
            </a:br>
            <a:r>
              <a:rPr lang="hy-AM" sz="1400" dirty="0" smtClean="0">
                <a:solidFill>
                  <a:schemeClr val="tx2">
                    <a:lumMod val="50000"/>
                  </a:schemeClr>
                </a:solidFill>
              </a:rPr>
              <a:t>c.  2 to 3 neutrons are produced</a:t>
            </a:r>
            <a:br>
              <a:rPr lang="hy-AM" sz="1400"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r>
              <a:rPr lang="hy-AM" sz="1400" dirty="0" smtClean="0">
                <a:solidFill>
                  <a:schemeClr val="tx2">
                    <a:lumMod val="50000"/>
                  </a:schemeClr>
                </a:solidFill>
              </a:rPr>
              <a:t>This process is known as </a:t>
            </a:r>
            <a:r>
              <a:rPr lang="hy-AM" sz="1400" b="1" dirty="0" smtClean="0">
                <a:solidFill>
                  <a:schemeClr val="tx2">
                    <a:lumMod val="50000"/>
                  </a:schemeClr>
                </a:solidFill>
              </a:rPr>
              <a:t>nuclear fission</a:t>
            </a:r>
            <a:r>
              <a:rPr lang="hy-AM" sz="1400" dirty="0" smtClean="0">
                <a:solidFill>
                  <a:schemeClr val="tx2">
                    <a:lumMod val="50000"/>
                  </a:schemeClr>
                </a:solidFill>
              </a:rPr>
              <a:t>.  If the neutrons formed, called secondary neutrons, then bombarded other </a:t>
            </a:r>
            <a:r>
              <a:rPr lang="hy-AM" sz="1400" baseline="30000" dirty="0" smtClean="0">
                <a:solidFill>
                  <a:schemeClr val="tx2">
                    <a:lumMod val="50000"/>
                  </a:schemeClr>
                </a:solidFill>
              </a:rPr>
              <a:t>235</a:t>
            </a:r>
            <a:r>
              <a:rPr lang="hy-AM" sz="1400" dirty="0" smtClean="0">
                <a:solidFill>
                  <a:schemeClr val="tx2">
                    <a:lumMod val="50000"/>
                  </a:schemeClr>
                </a:solidFill>
              </a:rPr>
              <a:t>U nuclei, this will eventually results in a nuclear fission chain reaction producing vast amounts of energy in the form of heat.  </a:t>
            </a:r>
            <a:r>
              <a:rPr lang="hy-AM" sz="1400" b="1" dirty="0" smtClean="0">
                <a:solidFill>
                  <a:schemeClr val="tx2">
                    <a:lumMod val="50000"/>
                  </a:schemeClr>
                </a:solidFill>
              </a:rPr>
              <a:t>What do you think would happen if this chain reaction is NOT controlled?</a:t>
            </a:r>
            <a:br>
              <a:rPr lang="hy-AM" sz="1400" b="1" dirty="0" smtClean="0">
                <a:solidFill>
                  <a:schemeClr val="tx2">
                    <a:lumMod val="50000"/>
                  </a:schemeClr>
                </a:solidFill>
              </a:rPr>
            </a:br>
            <a:r>
              <a:rPr lang="hy-AM" sz="1400" b="1" dirty="0" smtClean="0">
                <a:solidFill>
                  <a:schemeClr val="tx2">
                    <a:lumMod val="50000"/>
                  </a:schemeClr>
                </a:solidFill>
              </a:rPr>
              <a:t/>
            </a:r>
            <a:br>
              <a:rPr lang="hy-AM" sz="1400" b="1" dirty="0" smtClean="0">
                <a:solidFill>
                  <a:schemeClr val="tx2">
                    <a:lumMod val="50000"/>
                  </a:schemeClr>
                </a:solidFill>
              </a:rPr>
            </a:br>
            <a:r>
              <a:rPr lang="hy-AM" sz="1400" b="1" dirty="0" smtClean="0">
                <a:solidFill>
                  <a:schemeClr val="tx2">
                    <a:lumMod val="50000"/>
                  </a:schemeClr>
                </a:solidFill>
              </a:rPr>
              <a:t/>
            </a:r>
            <a:br>
              <a:rPr lang="hy-AM" sz="1400" b="1" dirty="0" smtClean="0">
                <a:solidFill>
                  <a:schemeClr val="tx2">
                    <a:lumMod val="50000"/>
                  </a:schemeClr>
                </a:solidFill>
              </a:rPr>
            </a:br>
            <a:r>
              <a:rPr lang="hy-AM" sz="1400" dirty="0" smtClean="0">
                <a:solidFill>
                  <a:schemeClr val="tx2">
                    <a:lumMod val="50000"/>
                  </a:schemeClr>
                </a:solidFill>
              </a:rPr>
              <a:t>Secondary neutrons may be slowed down by</a:t>
            </a:r>
            <a:r>
              <a:rPr lang="hy-AM" sz="1400" b="1" dirty="0" smtClean="0">
                <a:solidFill>
                  <a:schemeClr val="tx2">
                    <a:lumMod val="50000"/>
                  </a:schemeClr>
                </a:solidFill>
              </a:rPr>
              <a:t> moderators, </a:t>
            </a:r>
            <a:r>
              <a:rPr lang="hy-AM" sz="1400" dirty="0" smtClean="0">
                <a:solidFill>
                  <a:schemeClr val="tx2">
                    <a:lumMod val="50000"/>
                  </a:schemeClr>
                </a:solidFill>
              </a:rPr>
              <a:t>such as graphite or liquid helium or ‘heavy water’, the chain reaction can be controlled to produce readily available energy, as in a nuclear reactor.  </a:t>
            </a:r>
            <a:r>
              <a:rPr lang="hy-AM" sz="1400" b="1" dirty="0" smtClean="0">
                <a:solidFill>
                  <a:schemeClr val="tx2">
                    <a:lumMod val="50000"/>
                  </a:schemeClr>
                </a:solidFill>
              </a:rPr>
              <a:t>What exactly is heavy water?</a:t>
            </a:r>
            <a:br>
              <a:rPr lang="hy-AM" sz="1400" b="1" dirty="0" smtClean="0">
                <a:solidFill>
                  <a:schemeClr val="tx2">
                    <a:lumMod val="50000"/>
                  </a:schemeClr>
                </a:solidFill>
              </a:rPr>
            </a:br>
            <a:r>
              <a:rPr lang="hy-AM" sz="1400" b="1" dirty="0" smtClean="0">
                <a:solidFill>
                  <a:schemeClr val="tx2">
                    <a:lumMod val="50000"/>
                  </a:schemeClr>
                </a:solidFill>
              </a:rPr>
              <a:t/>
            </a:r>
            <a:br>
              <a:rPr lang="hy-AM" sz="1400" b="1" dirty="0" smtClean="0">
                <a:solidFill>
                  <a:schemeClr val="tx2">
                    <a:lumMod val="50000"/>
                  </a:schemeClr>
                </a:solidFill>
              </a:rPr>
            </a:br>
            <a:r>
              <a:rPr lang="hy-AM" sz="1400" b="1" dirty="0" smtClean="0">
                <a:solidFill>
                  <a:schemeClr val="tx2">
                    <a:lumMod val="50000"/>
                  </a:schemeClr>
                </a:solidFill>
              </a:rPr>
              <a:t/>
            </a:r>
            <a:br>
              <a:rPr lang="hy-AM" sz="1400" b="1" dirty="0" smtClean="0">
                <a:solidFill>
                  <a:schemeClr val="tx2">
                    <a:lumMod val="50000"/>
                  </a:schemeClr>
                </a:solidFill>
              </a:rPr>
            </a:br>
            <a:r>
              <a:rPr lang="hy-AM" sz="1400" dirty="0" smtClean="0">
                <a:solidFill>
                  <a:schemeClr val="tx2">
                    <a:lumMod val="50000"/>
                  </a:schemeClr>
                </a:solidFill>
              </a:rPr>
              <a:t>The fission of 1 gram of </a:t>
            </a:r>
            <a:r>
              <a:rPr lang="hy-AM" sz="1400" baseline="30000" dirty="0" smtClean="0">
                <a:solidFill>
                  <a:schemeClr val="tx2">
                    <a:lumMod val="50000"/>
                  </a:schemeClr>
                </a:solidFill>
              </a:rPr>
              <a:t>235</a:t>
            </a:r>
            <a:r>
              <a:rPr lang="hy-AM" sz="1400" dirty="0" smtClean="0">
                <a:solidFill>
                  <a:schemeClr val="tx2">
                    <a:lumMod val="50000"/>
                  </a:schemeClr>
                </a:solidFill>
              </a:rPr>
              <a:t>U produces as much energy as the burning of 3 tonnes of coal.  This energy, obtainable from a nuclear reactor can be used to generate electricity.</a:t>
            </a:r>
            <a:br>
              <a:rPr lang="hy-AM" sz="1400" dirty="0" smtClean="0">
                <a:solidFill>
                  <a:schemeClr val="tx2">
                    <a:lumMod val="50000"/>
                  </a:schemeClr>
                </a:solidFill>
              </a:rPr>
            </a:br>
            <a:r>
              <a:rPr lang="hy-AM" sz="1400" b="1" dirty="0" smtClean="0">
                <a:solidFill>
                  <a:schemeClr val="tx2">
                    <a:lumMod val="50000"/>
                  </a:schemeClr>
                </a:solidFill>
              </a:rPr>
              <a:t/>
            </a:r>
            <a:br>
              <a:rPr lang="hy-AM" sz="1400" b="1" dirty="0" smtClean="0">
                <a:solidFill>
                  <a:schemeClr val="tx2">
                    <a:lumMod val="50000"/>
                  </a:schemeClr>
                </a:solidFill>
              </a:rPr>
            </a:br>
            <a:r>
              <a:rPr lang="hy-AM" sz="1400" b="1" dirty="0" smtClean="0">
                <a:solidFill>
                  <a:schemeClr val="tx2">
                    <a:lumMod val="50000"/>
                  </a:schemeClr>
                </a:solidFill>
              </a:rPr>
              <a:t/>
            </a:r>
            <a:br>
              <a:rPr lang="hy-AM" sz="1400" b="1" dirty="0" smtClean="0">
                <a:solidFill>
                  <a:schemeClr val="tx2">
                    <a:lumMod val="50000"/>
                  </a:schemeClr>
                </a:solidFill>
              </a:rPr>
            </a:br>
            <a:r>
              <a:rPr lang="en-US" sz="1400" b="1" dirty="0" smtClean="0">
                <a:solidFill>
                  <a:schemeClr val="tx2">
                    <a:lumMod val="50000"/>
                  </a:schemeClr>
                </a:solidFill>
              </a:rPr>
              <a:t>F</a:t>
            </a:r>
            <a:r>
              <a:rPr lang="hy-AM" sz="1400" b="1" dirty="0" smtClean="0">
                <a:solidFill>
                  <a:schemeClr val="tx2">
                    <a:lumMod val="50000"/>
                  </a:schemeClr>
                </a:solidFill>
              </a:rPr>
              <a:t>ission energy  </a:t>
            </a:r>
            <a:r>
              <a:rPr lang="hy-AM" sz="1400" b="1" dirty="0" smtClean="0">
                <a:solidFill>
                  <a:schemeClr val="tx2">
                    <a:lumMod val="50000"/>
                  </a:schemeClr>
                </a:solidFill>
                <a:sym typeface="Wingdings" pitchFamily="2" charset="2"/>
              </a:rPr>
              <a:t>  steam produced    turbines driven    generators turn   ___________________</a:t>
            </a:r>
            <a:br>
              <a:rPr lang="hy-AM" sz="1400" b="1" dirty="0" smtClean="0">
                <a:solidFill>
                  <a:schemeClr val="tx2">
                    <a:lumMod val="50000"/>
                  </a:schemeClr>
                </a:solidFill>
                <a:sym typeface="Wingdings" pitchFamily="2" charset="2"/>
              </a:rPr>
            </a:br>
            <a:r>
              <a:rPr lang="hy-AM" sz="1400" b="1" dirty="0" smtClean="0">
                <a:solidFill>
                  <a:schemeClr val="tx2">
                    <a:lumMod val="50000"/>
                  </a:schemeClr>
                </a:solidFill>
                <a:sym typeface="Wingdings" pitchFamily="2" charset="2"/>
              </a:rPr>
              <a:t/>
            </a:r>
            <a:br>
              <a:rPr lang="hy-AM" sz="1400" b="1" dirty="0" smtClean="0">
                <a:solidFill>
                  <a:schemeClr val="tx2">
                    <a:lumMod val="50000"/>
                  </a:schemeClr>
                </a:solidFill>
                <a:sym typeface="Wingdings" pitchFamily="2" charset="2"/>
              </a:rPr>
            </a:br>
            <a:r>
              <a:rPr lang="hy-AM" sz="1400" b="1" dirty="0" smtClean="0">
                <a:solidFill>
                  <a:schemeClr val="tx2">
                    <a:lumMod val="50000"/>
                  </a:schemeClr>
                </a:solidFill>
                <a:sym typeface="Wingdings" pitchFamily="2" charset="2"/>
              </a:rPr>
              <a:t>Try to finish drawing out the schematic for the nuclear fission of </a:t>
            </a:r>
            <a:r>
              <a:rPr lang="hy-AM" sz="1400" b="1" baseline="30000" dirty="0" smtClean="0">
                <a:solidFill>
                  <a:schemeClr val="tx2">
                    <a:lumMod val="50000"/>
                  </a:schemeClr>
                </a:solidFill>
                <a:sym typeface="Wingdings" pitchFamily="2" charset="2"/>
              </a:rPr>
              <a:t>235</a:t>
            </a:r>
            <a:r>
              <a:rPr lang="hy-AM" sz="1400" b="1" dirty="0" smtClean="0">
                <a:solidFill>
                  <a:schemeClr val="tx2">
                    <a:lumMod val="50000"/>
                  </a:schemeClr>
                </a:solidFill>
                <a:sym typeface="Wingdings" pitchFamily="2" charset="2"/>
              </a:rPr>
              <a:t>U.</a:t>
            </a:r>
            <a:br>
              <a:rPr lang="hy-AM" sz="1400" b="1" dirty="0" smtClean="0">
                <a:solidFill>
                  <a:schemeClr val="tx2">
                    <a:lumMod val="50000"/>
                  </a:schemeClr>
                </a:solidFill>
                <a:sym typeface="Wingdings" pitchFamily="2" charset="2"/>
              </a:rPr>
            </a:br>
            <a:r>
              <a:rPr lang="hy-AM" sz="1400" b="1" dirty="0" smtClean="0">
                <a:sym typeface="Wingdings" pitchFamily="2" charset="2"/>
              </a:rPr>
              <a:t/>
            </a:r>
            <a:br>
              <a:rPr lang="hy-AM" sz="1400" b="1" dirty="0" smtClean="0">
                <a:sym typeface="Wingdings" pitchFamily="2" charset="2"/>
              </a:rPr>
            </a:br>
            <a:r>
              <a:rPr lang="hy-AM" sz="1400" b="1" dirty="0" smtClean="0">
                <a:sym typeface="Wingdings" pitchFamily="2" charset="2"/>
              </a:rPr>
              <a:t/>
            </a:r>
            <a:br>
              <a:rPr lang="hy-AM" sz="1400" b="1" dirty="0" smtClean="0">
                <a:sym typeface="Wingdings" pitchFamily="2" charset="2"/>
              </a:rPr>
            </a:br>
            <a:endParaRPr lang="en-US" sz="1400" dirty="0"/>
          </a:p>
        </p:txBody>
      </p:sp>
      <p:sp>
        <p:nvSpPr>
          <p:cNvPr id="4" name="Flowchart: Connector 3"/>
          <p:cNvSpPr/>
          <p:nvPr/>
        </p:nvSpPr>
        <p:spPr>
          <a:xfrm>
            <a:off x="685800" y="6019800"/>
            <a:ext cx="152400" cy="1524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owchart: Connector 4"/>
          <p:cNvSpPr/>
          <p:nvPr/>
        </p:nvSpPr>
        <p:spPr>
          <a:xfrm>
            <a:off x="1524000" y="6172200"/>
            <a:ext cx="762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lowchart: Connector 5"/>
          <p:cNvSpPr/>
          <p:nvPr/>
        </p:nvSpPr>
        <p:spPr>
          <a:xfrm>
            <a:off x="1524000" y="6096000"/>
            <a:ext cx="152400" cy="76200"/>
          </a:xfrm>
          <a:prstGeom prst="flowChartConnector">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Connector 6"/>
          <p:cNvSpPr/>
          <p:nvPr/>
        </p:nvSpPr>
        <p:spPr>
          <a:xfrm>
            <a:off x="1447800" y="6019800"/>
            <a:ext cx="76200" cy="76200"/>
          </a:xfrm>
          <a:prstGeom prst="flowChartConnector">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owchart: Connector 7"/>
          <p:cNvSpPr/>
          <p:nvPr/>
        </p:nvSpPr>
        <p:spPr>
          <a:xfrm>
            <a:off x="1447800" y="6019800"/>
            <a:ext cx="1524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lowchart: Connector 8"/>
          <p:cNvSpPr/>
          <p:nvPr/>
        </p:nvSpPr>
        <p:spPr>
          <a:xfrm>
            <a:off x="1447800" y="6172200"/>
            <a:ext cx="762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Connector 9"/>
          <p:cNvSpPr/>
          <p:nvPr/>
        </p:nvSpPr>
        <p:spPr>
          <a:xfrm>
            <a:off x="1447800" y="6172200"/>
            <a:ext cx="152400" cy="76200"/>
          </a:xfrm>
          <a:prstGeom prst="flowChartConnector">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owchart: Connector 10"/>
          <p:cNvSpPr/>
          <p:nvPr/>
        </p:nvSpPr>
        <p:spPr>
          <a:xfrm>
            <a:off x="1447800" y="6019800"/>
            <a:ext cx="76200" cy="152400"/>
          </a:xfrm>
          <a:prstGeom prst="flowChartConnector">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lowchart: Connector 11"/>
          <p:cNvSpPr/>
          <p:nvPr/>
        </p:nvSpPr>
        <p:spPr>
          <a:xfrm>
            <a:off x="1447800" y="5943600"/>
            <a:ext cx="76200" cy="152400"/>
          </a:xfrm>
          <a:prstGeom prst="flowChartConnector">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lowchart: Connector 12"/>
          <p:cNvSpPr/>
          <p:nvPr/>
        </p:nvSpPr>
        <p:spPr>
          <a:xfrm flipH="1">
            <a:off x="1600200" y="6096000"/>
            <a:ext cx="76200" cy="4571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lowchart: Connector 13"/>
          <p:cNvSpPr/>
          <p:nvPr/>
        </p:nvSpPr>
        <p:spPr>
          <a:xfrm>
            <a:off x="1524000" y="5943600"/>
            <a:ext cx="1524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lowchart: Connector 14"/>
          <p:cNvSpPr/>
          <p:nvPr/>
        </p:nvSpPr>
        <p:spPr>
          <a:xfrm>
            <a:off x="1447800" y="6096000"/>
            <a:ext cx="762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p:cNvCxnSpPr>
            <a:endCxn id="15" idx="1"/>
          </p:cNvCxnSpPr>
          <p:nvPr/>
        </p:nvCxnSpPr>
        <p:spPr>
          <a:xfrm>
            <a:off x="838200" y="6096000"/>
            <a:ext cx="620759" cy="1115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1752600" y="5867400"/>
            <a:ext cx="2286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a:endCxn id="26" idx="2"/>
          </p:cNvCxnSpPr>
          <p:nvPr/>
        </p:nvCxnSpPr>
        <p:spPr>
          <a:xfrm>
            <a:off x="1752600" y="6172200"/>
            <a:ext cx="381000"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25" name="Flowchart: Connector 24"/>
          <p:cNvSpPr/>
          <p:nvPr/>
        </p:nvSpPr>
        <p:spPr>
          <a:xfrm>
            <a:off x="2057400" y="5791200"/>
            <a:ext cx="152400" cy="1524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lowchart: Connector 25"/>
          <p:cNvSpPr/>
          <p:nvPr/>
        </p:nvSpPr>
        <p:spPr>
          <a:xfrm>
            <a:off x="2133600" y="6248400"/>
            <a:ext cx="152400" cy="1524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Arrow Connector 28"/>
          <p:cNvCxnSpPr/>
          <p:nvPr/>
        </p:nvCxnSpPr>
        <p:spPr>
          <a:xfrm flipV="1">
            <a:off x="2286000" y="5715000"/>
            <a:ext cx="3048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2362200" y="6400800"/>
            <a:ext cx="3048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705600"/>
          </a:xfrm>
        </p:spPr>
        <p:txBody>
          <a:bodyPr>
            <a:normAutofit/>
          </a:bodyPr>
          <a:lstStyle/>
          <a:p>
            <a:r>
              <a:rPr lang="hy-AM" sz="1400" b="1" dirty="0" smtClean="0">
                <a:solidFill>
                  <a:schemeClr val="tx2">
                    <a:lumMod val="50000"/>
                  </a:schemeClr>
                </a:solidFill>
              </a:rPr>
              <a:t>What is one major source of renewable energy?  Hmmmmm....... Hint </a:t>
            </a:r>
            <a:br>
              <a:rPr lang="hy-AM" sz="1400" b="1" dirty="0" smtClean="0">
                <a:solidFill>
                  <a:schemeClr val="tx2">
                    <a:lumMod val="50000"/>
                  </a:schemeClr>
                </a:solidFill>
              </a:rPr>
            </a:br>
            <a:r>
              <a:rPr lang="hy-AM" sz="1400" b="1" dirty="0" smtClean="0">
                <a:solidFill>
                  <a:schemeClr val="tx2">
                    <a:lumMod val="50000"/>
                  </a:schemeClr>
                </a:solidFill>
              </a:rPr>
              <a:t/>
            </a:r>
            <a:br>
              <a:rPr lang="hy-AM" sz="1400" b="1" dirty="0" smtClean="0">
                <a:solidFill>
                  <a:schemeClr val="tx2">
                    <a:lumMod val="50000"/>
                  </a:schemeClr>
                </a:solidFill>
              </a:rPr>
            </a:br>
            <a:r>
              <a:rPr lang="hy-AM" sz="1400" b="1" dirty="0" smtClean="0">
                <a:solidFill>
                  <a:schemeClr val="tx2">
                    <a:lumMod val="50000"/>
                  </a:schemeClr>
                </a:solidFill>
              </a:rPr>
              <a:t/>
            </a:r>
            <a:br>
              <a:rPr lang="hy-AM" sz="1400" b="1" dirty="0" smtClean="0">
                <a:solidFill>
                  <a:schemeClr val="tx2">
                    <a:lumMod val="50000"/>
                  </a:schemeClr>
                </a:solidFill>
              </a:rPr>
            </a:br>
            <a:r>
              <a:rPr lang="hy-AM" sz="1400" dirty="0" smtClean="0">
                <a:solidFill>
                  <a:schemeClr val="tx2">
                    <a:lumMod val="50000"/>
                  </a:schemeClr>
                </a:solidFill>
              </a:rPr>
              <a:t>Solar energy comes from the fusion of nuclei at the surface of the sun.  These fusion</a:t>
            </a:r>
            <a:br>
              <a:rPr lang="hy-AM" sz="1400" dirty="0" smtClean="0">
                <a:solidFill>
                  <a:schemeClr val="tx2">
                    <a:lumMod val="50000"/>
                  </a:schemeClr>
                </a:solidFill>
              </a:rPr>
            </a:br>
            <a:r>
              <a:rPr lang="hy-AM" sz="1400" dirty="0" smtClean="0">
                <a:solidFill>
                  <a:schemeClr val="tx2">
                    <a:lumMod val="50000"/>
                  </a:schemeClr>
                </a:solidFill>
              </a:rPr>
              <a:t>reactions produce large amounts of energy, some of which reaches the earth.</a:t>
            </a:r>
            <a:br>
              <a:rPr lang="hy-AM" sz="1400"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r>
              <a:rPr lang="hy-AM" sz="1400" b="1" dirty="0" smtClean="0">
                <a:solidFill>
                  <a:schemeClr val="tx2">
                    <a:lumMod val="50000"/>
                  </a:schemeClr>
                </a:solidFill>
              </a:rPr>
              <a:t>_______________ is the process by which green plants make their complex carbohydrates from</a:t>
            </a:r>
            <a:br>
              <a:rPr lang="hy-AM" sz="1400" b="1" dirty="0" smtClean="0">
                <a:solidFill>
                  <a:schemeClr val="tx2">
                    <a:lumMod val="50000"/>
                  </a:schemeClr>
                </a:solidFill>
              </a:rPr>
            </a:br>
            <a:r>
              <a:rPr lang="hy-AM" sz="1400" b="1" dirty="0" smtClean="0">
                <a:solidFill>
                  <a:schemeClr val="tx2">
                    <a:lumMod val="50000"/>
                  </a:schemeClr>
                </a:solidFill>
              </a:rPr>
              <a:t>the simple compounds CO</a:t>
            </a:r>
            <a:r>
              <a:rPr lang="hy-AM" sz="1400" b="1" baseline="-25000" dirty="0" smtClean="0">
                <a:solidFill>
                  <a:schemeClr val="tx2">
                    <a:lumMod val="50000"/>
                  </a:schemeClr>
                </a:solidFill>
              </a:rPr>
              <a:t>2</a:t>
            </a:r>
            <a:r>
              <a:rPr lang="hy-AM" sz="1400" b="1" dirty="0" smtClean="0">
                <a:solidFill>
                  <a:schemeClr val="tx2">
                    <a:lumMod val="50000"/>
                  </a:schemeClr>
                </a:solidFill>
              </a:rPr>
              <a:t> and H</a:t>
            </a:r>
            <a:r>
              <a:rPr lang="hy-AM" sz="1400" b="1" baseline="-25000" dirty="0" smtClean="0">
                <a:solidFill>
                  <a:schemeClr val="tx2">
                    <a:lumMod val="50000"/>
                  </a:schemeClr>
                </a:solidFill>
              </a:rPr>
              <a:t>2</a:t>
            </a:r>
            <a:r>
              <a:rPr lang="hy-AM" sz="1400" b="1" dirty="0" smtClean="0">
                <a:solidFill>
                  <a:schemeClr val="tx2">
                    <a:lumMod val="50000"/>
                  </a:schemeClr>
                </a:solidFill>
              </a:rPr>
              <a:t>O.</a:t>
            </a:r>
          </a:p>
          <a:p>
            <a:endParaRPr lang="hy-AM" sz="1400" b="1" dirty="0" smtClean="0">
              <a:solidFill>
                <a:schemeClr val="tx2">
                  <a:lumMod val="50000"/>
                </a:schemeClr>
              </a:solidFill>
            </a:endParaRPr>
          </a:p>
          <a:p>
            <a:pPr algn="ctr">
              <a:buNone/>
            </a:pPr>
            <a:r>
              <a:rPr lang="hy-AM" sz="1400" b="1" dirty="0" smtClean="0">
                <a:solidFill>
                  <a:schemeClr val="tx2">
                    <a:lumMod val="50000"/>
                  </a:schemeClr>
                </a:solidFill>
              </a:rPr>
              <a:t>THE SUN IS ULTIMATELY THE SOURCE OF ALL ENERGY ON EARTH!</a:t>
            </a:r>
          </a:p>
          <a:p>
            <a:pPr>
              <a:buNone/>
            </a:pPr>
            <a:r>
              <a:rPr lang="hy-AM" sz="1400" b="1" dirty="0" smtClean="0">
                <a:solidFill>
                  <a:schemeClr val="tx2">
                    <a:lumMod val="50000"/>
                  </a:schemeClr>
                </a:solidFill>
              </a:rPr>
              <a:t/>
            </a:r>
            <a:br>
              <a:rPr lang="hy-AM" sz="1400" b="1" dirty="0" smtClean="0">
                <a:solidFill>
                  <a:schemeClr val="tx2">
                    <a:lumMod val="50000"/>
                  </a:schemeClr>
                </a:solidFill>
              </a:rPr>
            </a:br>
            <a:r>
              <a:rPr lang="hy-AM" sz="1400" b="1" dirty="0" smtClean="0">
                <a:solidFill>
                  <a:schemeClr val="tx2">
                    <a:lumMod val="50000"/>
                  </a:schemeClr>
                </a:solidFill>
              </a:rPr>
              <a:t>We use the energy of the sun indirectly and INEFFICIENTLY when we burn fossil fuels!  </a:t>
            </a:r>
            <a:r>
              <a:rPr lang="hy-AM" sz="1400" dirty="0" smtClean="0">
                <a:solidFill>
                  <a:schemeClr val="tx2">
                    <a:lumMod val="50000"/>
                  </a:schemeClr>
                </a:solidFill>
              </a:rPr>
              <a:t>However, if we used the sun’s energy directly we would have a renewable and non-polluting form of energy.  Check out St. Kitts, it’s always hot here like many other tropical countries.  How do you think solar energy could be used to our benefit?</a:t>
            </a:r>
            <a:br>
              <a:rPr lang="hy-AM" sz="1400"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r>
              <a:rPr lang="hy-AM" sz="1400" dirty="0" smtClean="0">
                <a:solidFill>
                  <a:schemeClr val="tx2">
                    <a:lumMod val="50000"/>
                  </a:schemeClr>
                </a:solidFill>
              </a:rPr>
              <a:t>a.  </a:t>
            </a:r>
            <a:r>
              <a:rPr lang="en-US" sz="1400" dirty="0" smtClean="0">
                <a:solidFill>
                  <a:schemeClr val="tx2">
                    <a:lumMod val="50000"/>
                  </a:schemeClr>
                </a:solidFill>
              </a:rPr>
              <a:t>C</a:t>
            </a:r>
            <a:r>
              <a:rPr lang="hy-AM" sz="1400" dirty="0" smtClean="0">
                <a:solidFill>
                  <a:schemeClr val="tx2">
                    <a:lumMod val="50000"/>
                  </a:schemeClr>
                </a:solidFill>
              </a:rPr>
              <a:t>rop drying</a:t>
            </a:r>
            <a:br>
              <a:rPr lang="hy-AM" sz="1400" dirty="0" smtClean="0">
                <a:solidFill>
                  <a:schemeClr val="tx2">
                    <a:lumMod val="50000"/>
                  </a:schemeClr>
                </a:solidFill>
              </a:rPr>
            </a:br>
            <a:r>
              <a:rPr lang="hy-AM" sz="1400" dirty="0" smtClean="0">
                <a:solidFill>
                  <a:schemeClr val="tx2">
                    <a:lumMod val="50000"/>
                  </a:schemeClr>
                </a:solidFill>
              </a:rPr>
              <a:t>b.  ____________</a:t>
            </a:r>
            <a:br>
              <a:rPr lang="hy-AM" sz="1400" dirty="0" smtClean="0">
                <a:solidFill>
                  <a:schemeClr val="tx2">
                    <a:lumMod val="50000"/>
                  </a:schemeClr>
                </a:solidFill>
              </a:rPr>
            </a:br>
            <a:r>
              <a:rPr lang="hy-AM" sz="1400" dirty="0" smtClean="0">
                <a:solidFill>
                  <a:schemeClr val="tx2">
                    <a:lumMod val="50000"/>
                  </a:schemeClr>
                </a:solidFill>
              </a:rPr>
              <a:t>c.  _____________</a:t>
            </a:r>
            <a:br>
              <a:rPr lang="hy-AM" sz="1400" dirty="0" smtClean="0">
                <a:solidFill>
                  <a:schemeClr val="tx2">
                    <a:lumMod val="50000"/>
                  </a:schemeClr>
                </a:solidFill>
              </a:rPr>
            </a:br>
            <a:r>
              <a:rPr lang="hy-AM" sz="1400" dirty="0" smtClean="0">
                <a:solidFill>
                  <a:schemeClr val="tx2">
                    <a:lumMod val="50000"/>
                  </a:schemeClr>
                </a:solidFill>
              </a:rPr>
              <a:t>d.  </a:t>
            </a:r>
            <a:r>
              <a:rPr lang="en-US" sz="1400" dirty="0" smtClean="0">
                <a:solidFill>
                  <a:schemeClr val="tx2">
                    <a:lumMod val="50000"/>
                  </a:schemeClr>
                </a:solidFill>
              </a:rPr>
              <a:t>S</a:t>
            </a:r>
            <a:r>
              <a:rPr lang="hy-AM" sz="1400" dirty="0" smtClean="0">
                <a:solidFill>
                  <a:schemeClr val="tx2">
                    <a:lumMod val="50000"/>
                  </a:schemeClr>
                </a:solidFill>
              </a:rPr>
              <a:t>olar stills to produce pure drinking water by distillation of impure water</a:t>
            </a:r>
            <a:br>
              <a:rPr lang="hy-AM" sz="1400" dirty="0" smtClean="0">
                <a:solidFill>
                  <a:schemeClr val="tx2">
                    <a:lumMod val="50000"/>
                  </a:schemeClr>
                </a:solidFill>
              </a:rPr>
            </a:br>
            <a:r>
              <a:rPr lang="hy-AM" sz="1400" dirty="0" smtClean="0">
                <a:solidFill>
                  <a:schemeClr val="tx2">
                    <a:lumMod val="50000"/>
                  </a:schemeClr>
                </a:solidFill>
              </a:rPr>
              <a:t>e.  Solar cells</a:t>
            </a:r>
            <a:br>
              <a:rPr lang="hy-AM" sz="1400"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r>
              <a:rPr lang="hy-AM" sz="1400" dirty="0" smtClean="0">
                <a:solidFill>
                  <a:schemeClr val="tx2">
                    <a:lumMod val="50000"/>
                  </a:schemeClr>
                </a:solidFill>
              </a:rPr>
              <a:t>Solar cells convert solar energy directly into electricity.  The present costs for these installations are high, but are likely to fall appreciably in the next two decades.  Applications of systems of solar cells include::</a:t>
            </a:r>
            <a:br>
              <a:rPr lang="hy-AM" sz="1400"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r>
              <a:rPr lang="hy-AM" sz="1400" dirty="0" smtClean="0">
                <a:solidFill>
                  <a:schemeClr val="tx2">
                    <a:lumMod val="50000"/>
                  </a:schemeClr>
                </a:solidFill>
              </a:rPr>
              <a:t>a.  </a:t>
            </a:r>
            <a:r>
              <a:rPr lang="en-US" sz="1400" dirty="0" smtClean="0">
                <a:solidFill>
                  <a:schemeClr val="tx2">
                    <a:lumMod val="50000"/>
                  </a:schemeClr>
                </a:solidFill>
              </a:rPr>
              <a:t>P</a:t>
            </a:r>
            <a:r>
              <a:rPr lang="hy-AM" sz="1400" dirty="0" smtClean="0">
                <a:solidFill>
                  <a:schemeClr val="tx2">
                    <a:lumMod val="50000"/>
                  </a:schemeClr>
                </a:solidFill>
              </a:rPr>
              <a:t>umping of water</a:t>
            </a:r>
            <a:br>
              <a:rPr lang="hy-AM" sz="1400" dirty="0" smtClean="0">
                <a:solidFill>
                  <a:schemeClr val="tx2">
                    <a:lumMod val="50000"/>
                  </a:schemeClr>
                </a:solidFill>
              </a:rPr>
            </a:br>
            <a:r>
              <a:rPr lang="hy-AM" sz="1400" dirty="0" smtClean="0">
                <a:solidFill>
                  <a:schemeClr val="tx2">
                    <a:lumMod val="50000"/>
                  </a:schemeClr>
                </a:solidFill>
              </a:rPr>
              <a:t>b.  </a:t>
            </a:r>
            <a:r>
              <a:rPr lang="en-US" sz="1400" dirty="0" smtClean="0">
                <a:solidFill>
                  <a:schemeClr val="tx2">
                    <a:lumMod val="50000"/>
                  </a:schemeClr>
                </a:solidFill>
              </a:rPr>
              <a:t>R</a:t>
            </a:r>
            <a:r>
              <a:rPr lang="hy-AM" sz="1400" dirty="0" smtClean="0">
                <a:solidFill>
                  <a:schemeClr val="tx2">
                    <a:lumMod val="50000"/>
                  </a:schemeClr>
                </a:solidFill>
              </a:rPr>
              <a:t>efrigeration</a:t>
            </a:r>
            <a:br>
              <a:rPr lang="hy-AM" sz="1400" dirty="0" smtClean="0">
                <a:solidFill>
                  <a:schemeClr val="tx2">
                    <a:lumMod val="50000"/>
                  </a:schemeClr>
                </a:solidFill>
              </a:rPr>
            </a:br>
            <a:r>
              <a:rPr lang="hy-AM" sz="1400" dirty="0" smtClean="0">
                <a:solidFill>
                  <a:schemeClr val="tx2">
                    <a:lumMod val="50000"/>
                  </a:schemeClr>
                </a:solidFill>
              </a:rPr>
              <a:t>c.  Air conditioning</a:t>
            </a:r>
            <a:br>
              <a:rPr lang="hy-AM" sz="1400" dirty="0" smtClean="0">
                <a:solidFill>
                  <a:schemeClr val="tx2">
                    <a:lumMod val="50000"/>
                  </a:schemeClr>
                </a:solidFill>
              </a:rPr>
            </a:br>
            <a:r>
              <a:rPr lang="hy-AM" sz="1400" dirty="0" smtClean="0">
                <a:solidFill>
                  <a:schemeClr val="tx2">
                    <a:lumMod val="50000"/>
                  </a:schemeClr>
                </a:solidFill>
              </a:rPr>
              <a:t/>
            </a:r>
            <a:br>
              <a:rPr lang="hy-AM" sz="1400" dirty="0" smtClean="0">
                <a:solidFill>
                  <a:schemeClr val="tx2">
                    <a:lumMod val="50000"/>
                  </a:schemeClr>
                </a:solidFill>
              </a:rPr>
            </a:br>
            <a:r>
              <a:rPr lang="hy-AM" sz="1400" b="1" dirty="0" smtClean="0">
                <a:solidFill>
                  <a:schemeClr val="tx2">
                    <a:lumMod val="50000"/>
                  </a:schemeClr>
                </a:solidFill>
              </a:rPr>
              <a:t>Solar cells</a:t>
            </a:r>
            <a:r>
              <a:rPr lang="hy-AM" sz="1400" dirty="0" smtClean="0">
                <a:solidFill>
                  <a:schemeClr val="tx2">
                    <a:lumMod val="50000"/>
                  </a:schemeClr>
                </a:solidFill>
              </a:rPr>
              <a:t> are already being used to produce electricity in all communications satellites already.  Without them such satellites could not function.</a:t>
            </a:r>
            <a:endParaRPr lang="hy-AM" sz="1400" b="1" dirty="0" smtClean="0">
              <a:solidFill>
                <a:schemeClr val="tx2">
                  <a:lumMod val="50000"/>
                </a:schemeClr>
              </a:solidFill>
            </a:endParaRPr>
          </a:p>
        </p:txBody>
      </p:sp>
      <p:sp>
        <p:nvSpPr>
          <p:cNvPr id="4" name="Sun 3"/>
          <p:cNvSpPr/>
          <p:nvPr/>
        </p:nvSpPr>
        <p:spPr>
          <a:xfrm>
            <a:off x="7239000" y="0"/>
            <a:ext cx="1752600" cy="1905000"/>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5867400" y="381000"/>
            <a:ext cx="14478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152400"/>
            <a:ext cx="8915400" cy="6705600"/>
          </a:xfrm>
        </p:spPr>
        <p:txBody>
          <a:bodyPr>
            <a:normAutofit fontScale="92500" lnSpcReduction="10000"/>
          </a:bodyPr>
          <a:lstStyle/>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r>
              <a:rPr lang="hy-AM" sz="1400" b="1" u="sng" dirty="0" smtClean="0">
                <a:solidFill>
                  <a:schemeClr val="tx2">
                    <a:lumMod val="50000"/>
                  </a:schemeClr>
                </a:solidFill>
              </a:rPr>
              <a:t>Biofuels</a:t>
            </a:r>
            <a:r>
              <a:rPr lang="hy-AM" sz="1400" dirty="0" smtClean="0">
                <a:solidFill>
                  <a:schemeClr val="tx2">
                    <a:lumMod val="50000"/>
                  </a:schemeClr>
                </a:solidFill>
              </a:rPr>
              <a:t> are produced via biomass.  It is a type of fuel produced anaerobically.  </a:t>
            </a:r>
            <a:r>
              <a:rPr lang="hy-AM" sz="1400" b="1" dirty="0" smtClean="0">
                <a:solidFill>
                  <a:schemeClr val="tx2">
                    <a:lumMod val="50000"/>
                  </a:schemeClr>
                </a:solidFill>
              </a:rPr>
              <a:t>What does this mean?</a:t>
            </a:r>
            <a:br>
              <a:rPr lang="hy-AM" sz="1400" b="1" dirty="0" smtClean="0">
                <a:solidFill>
                  <a:schemeClr val="tx2">
                    <a:lumMod val="50000"/>
                  </a:schemeClr>
                </a:solidFill>
              </a:rPr>
            </a:br>
            <a:r>
              <a:rPr lang="hy-AM" sz="1400" b="1" dirty="0" smtClean="0">
                <a:solidFill>
                  <a:schemeClr val="tx2">
                    <a:lumMod val="50000"/>
                  </a:schemeClr>
                </a:solidFill>
              </a:rPr>
              <a:t/>
            </a:r>
            <a:br>
              <a:rPr lang="hy-AM" sz="1400" b="1" dirty="0" smtClean="0">
                <a:solidFill>
                  <a:schemeClr val="tx2">
                    <a:lumMod val="50000"/>
                  </a:schemeClr>
                </a:solidFill>
              </a:rPr>
            </a:br>
            <a:r>
              <a:rPr lang="hy-AM" sz="1400" dirty="0" smtClean="0">
                <a:solidFill>
                  <a:schemeClr val="tx2">
                    <a:lumMod val="50000"/>
                  </a:schemeClr>
                </a:solidFill>
              </a:rPr>
              <a:t>Biogas is the gas/ fuel produced by anaerobic decay of organic wastes, usually manure or garbage.  It is biomass fuel.</a:t>
            </a:r>
            <a:br>
              <a:rPr lang="hy-AM" sz="1400" dirty="0" smtClean="0">
                <a:solidFill>
                  <a:schemeClr val="tx2">
                    <a:lumMod val="50000"/>
                  </a:schemeClr>
                </a:solidFill>
              </a:rPr>
            </a:br>
            <a:r>
              <a:rPr lang="hy-AM" sz="1400" b="1" dirty="0" smtClean="0">
                <a:solidFill>
                  <a:schemeClr val="tx2">
                    <a:lumMod val="50000"/>
                  </a:schemeClr>
                </a:solidFill>
              </a:rPr>
              <a:t/>
            </a:r>
            <a:br>
              <a:rPr lang="hy-AM" sz="1400" b="1" dirty="0" smtClean="0">
                <a:solidFill>
                  <a:schemeClr val="tx2">
                    <a:lumMod val="50000"/>
                  </a:schemeClr>
                </a:solidFill>
              </a:rPr>
            </a:br>
            <a:r>
              <a:rPr lang="hy-AM" sz="1400" b="1" dirty="0" smtClean="0">
                <a:solidFill>
                  <a:schemeClr val="tx2">
                    <a:lumMod val="50000"/>
                  </a:schemeClr>
                </a:solidFill>
              </a:rPr>
              <a:t>Organic wastes + H</a:t>
            </a:r>
            <a:r>
              <a:rPr lang="hy-AM" sz="1400" b="1" baseline="-25000" dirty="0" smtClean="0">
                <a:solidFill>
                  <a:schemeClr val="tx2">
                    <a:lumMod val="50000"/>
                  </a:schemeClr>
                </a:solidFill>
              </a:rPr>
              <a:t>2</a:t>
            </a:r>
            <a:r>
              <a:rPr lang="hy-AM" sz="1400" b="1" dirty="0" smtClean="0">
                <a:solidFill>
                  <a:schemeClr val="tx2">
                    <a:lumMod val="50000"/>
                  </a:schemeClr>
                </a:solidFill>
              </a:rPr>
              <a:t>O  </a:t>
            </a:r>
            <a:r>
              <a:rPr lang="hy-AM" sz="1400" b="1" dirty="0" smtClean="0">
                <a:solidFill>
                  <a:schemeClr val="tx2">
                    <a:lumMod val="50000"/>
                  </a:schemeClr>
                </a:solidFill>
                <a:sym typeface="Wingdings" pitchFamily="2" charset="2"/>
              </a:rPr>
              <a:t> biogas         </a:t>
            </a:r>
            <a:br>
              <a:rPr lang="hy-AM" sz="1400" b="1" dirty="0" smtClean="0">
                <a:solidFill>
                  <a:schemeClr val="tx2">
                    <a:lumMod val="50000"/>
                  </a:schemeClr>
                </a:solidFill>
                <a:sym typeface="Wingdings" pitchFamily="2" charset="2"/>
              </a:rPr>
            </a:br>
            <a:r>
              <a:rPr lang="hy-AM" sz="1400" b="1" dirty="0" smtClean="0">
                <a:solidFill>
                  <a:schemeClr val="tx2">
                    <a:lumMod val="50000"/>
                  </a:schemeClr>
                </a:solidFill>
                <a:sym typeface="Wingdings" pitchFamily="2" charset="2"/>
              </a:rPr>
              <a:t/>
            </a:r>
            <a:br>
              <a:rPr lang="hy-AM" sz="1400" b="1" dirty="0" smtClean="0">
                <a:solidFill>
                  <a:schemeClr val="tx2">
                    <a:lumMod val="50000"/>
                  </a:schemeClr>
                </a:solidFill>
                <a:sym typeface="Wingdings" pitchFamily="2" charset="2"/>
              </a:rPr>
            </a:br>
            <a:r>
              <a:rPr lang="hy-AM" sz="1400" dirty="0" smtClean="0">
                <a:solidFill>
                  <a:schemeClr val="tx2">
                    <a:lumMod val="50000"/>
                  </a:schemeClr>
                </a:solidFill>
                <a:sym typeface="Wingdings" pitchFamily="2" charset="2"/>
              </a:rPr>
              <a:t>The enzyme involved in the reaction above is </a:t>
            </a:r>
            <a:r>
              <a:rPr lang="hy-AM" sz="1400" b="1" dirty="0" smtClean="0">
                <a:solidFill>
                  <a:schemeClr val="tx2">
                    <a:lumMod val="50000"/>
                  </a:schemeClr>
                </a:solidFill>
                <a:sym typeface="Wingdings" pitchFamily="2" charset="2"/>
              </a:rPr>
              <a:t>methane-active bacteria.   </a:t>
            </a:r>
            <a:r>
              <a:rPr lang="hy-AM" sz="1400" dirty="0" smtClean="0">
                <a:solidFill>
                  <a:schemeClr val="tx2">
                    <a:lumMod val="50000"/>
                  </a:schemeClr>
                </a:solidFill>
                <a:sym typeface="Wingdings" pitchFamily="2" charset="2"/>
              </a:rPr>
              <a:t>Suitable conditions include a pH of 7-8, a temperature of 35 </a:t>
            </a:r>
            <a:r>
              <a:rPr lang="hy-AM" sz="1400" baseline="30000" dirty="0" smtClean="0">
                <a:solidFill>
                  <a:schemeClr val="tx2">
                    <a:lumMod val="50000"/>
                  </a:schemeClr>
                </a:solidFill>
                <a:sym typeface="Wingdings" pitchFamily="2" charset="2"/>
              </a:rPr>
              <a:t>o</a:t>
            </a:r>
            <a:r>
              <a:rPr lang="hy-AM" sz="1400" dirty="0" smtClean="0">
                <a:solidFill>
                  <a:schemeClr val="tx2">
                    <a:lumMod val="50000"/>
                  </a:schemeClr>
                </a:solidFill>
                <a:sym typeface="Wingdings" pitchFamily="2" charset="2"/>
              </a:rPr>
              <a:t>C and a carbon to nitrogen ratio of about 25:1.  The compostion of biogas varies.  </a:t>
            </a:r>
            <a:r>
              <a:rPr lang="en-US" sz="1400" dirty="0" smtClean="0">
                <a:solidFill>
                  <a:schemeClr val="tx2">
                    <a:lumMod val="50000"/>
                  </a:schemeClr>
                </a:solidFill>
                <a:sym typeface="Wingdings" pitchFamily="2" charset="2"/>
              </a:rPr>
              <a:t>I</a:t>
            </a:r>
            <a:r>
              <a:rPr lang="hy-AM" sz="1400" dirty="0" smtClean="0">
                <a:solidFill>
                  <a:schemeClr val="tx2">
                    <a:lumMod val="50000"/>
                  </a:schemeClr>
                </a:solidFill>
                <a:sym typeface="Wingdings" pitchFamily="2" charset="2"/>
              </a:rPr>
              <a:t>t may contain::</a:t>
            </a:r>
            <a:br>
              <a:rPr lang="hy-AM" sz="1400" dirty="0" smtClean="0">
                <a:solidFill>
                  <a:schemeClr val="tx2">
                    <a:lumMod val="50000"/>
                  </a:schemeClr>
                </a:solidFill>
                <a:sym typeface="Wingdings" pitchFamily="2" charset="2"/>
              </a:rPr>
            </a:br>
            <a:r>
              <a:rPr lang="hy-AM" sz="1400" dirty="0" smtClean="0">
                <a:solidFill>
                  <a:schemeClr val="tx2">
                    <a:lumMod val="50000"/>
                  </a:schemeClr>
                </a:solidFill>
                <a:sym typeface="Wingdings" pitchFamily="2" charset="2"/>
              </a:rPr>
              <a:t>CH</a:t>
            </a:r>
            <a:r>
              <a:rPr lang="hy-AM" sz="1400" baseline="-25000" dirty="0" smtClean="0">
                <a:solidFill>
                  <a:schemeClr val="tx2">
                    <a:lumMod val="50000"/>
                  </a:schemeClr>
                </a:solidFill>
                <a:sym typeface="Wingdings" pitchFamily="2" charset="2"/>
              </a:rPr>
              <a:t>4</a:t>
            </a:r>
            <a:r>
              <a:rPr lang="hy-AM" sz="1400" dirty="0" smtClean="0">
                <a:solidFill>
                  <a:schemeClr val="tx2">
                    <a:lumMod val="50000"/>
                  </a:schemeClr>
                </a:solidFill>
                <a:sym typeface="Wingdings" pitchFamily="2" charset="2"/>
              </a:rPr>
              <a:t> : 55 – 74%		CO</a:t>
            </a:r>
            <a:r>
              <a:rPr lang="hy-AM" sz="1400" baseline="-25000" dirty="0" smtClean="0">
                <a:solidFill>
                  <a:schemeClr val="tx2">
                    <a:lumMod val="50000"/>
                  </a:schemeClr>
                </a:solidFill>
                <a:sym typeface="Wingdings" pitchFamily="2" charset="2"/>
              </a:rPr>
              <a:t>2</a:t>
            </a:r>
            <a:r>
              <a:rPr lang="hy-AM" sz="1400" dirty="0" smtClean="0">
                <a:solidFill>
                  <a:schemeClr val="tx2">
                    <a:lumMod val="50000"/>
                  </a:schemeClr>
                </a:solidFill>
                <a:sym typeface="Wingdings" pitchFamily="2" charset="2"/>
              </a:rPr>
              <a:t> : 28 – 44%</a:t>
            </a:r>
            <a:br>
              <a:rPr lang="hy-AM" sz="1400" dirty="0" smtClean="0">
                <a:solidFill>
                  <a:schemeClr val="tx2">
                    <a:lumMod val="50000"/>
                  </a:schemeClr>
                </a:solidFill>
                <a:sym typeface="Wingdings" pitchFamily="2" charset="2"/>
              </a:rPr>
            </a:br>
            <a:r>
              <a:rPr lang="hy-AM" sz="1400" dirty="0" smtClean="0">
                <a:solidFill>
                  <a:schemeClr val="tx2">
                    <a:lumMod val="50000"/>
                  </a:schemeClr>
                </a:solidFill>
                <a:sym typeface="Wingdings" pitchFamily="2" charset="2"/>
              </a:rPr>
              <a:t>N</a:t>
            </a:r>
            <a:r>
              <a:rPr lang="hy-AM" sz="1400" baseline="-25000" dirty="0" smtClean="0">
                <a:solidFill>
                  <a:schemeClr val="tx2">
                    <a:lumMod val="50000"/>
                  </a:schemeClr>
                </a:solidFill>
                <a:sym typeface="Wingdings" pitchFamily="2" charset="2"/>
              </a:rPr>
              <a:t>2</a:t>
            </a:r>
            <a:r>
              <a:rPr lang="hy-AM" sz="1400" dirty="0" smtClean="0">
                <a:solidFill>
                  <a:schemeClr val="tx2">
                    <a:lumMod val="50000"/>
                  </a:schemeClr>
                </a:solidFill>
                <a:sym typeface="Wingdings" pitchFamily="2" charset="2"/>
              </a:rPr>
              <a:t>   :  0.5 – 3 %		H</a:t>
            </a:r>
            <a:r>
              <a:rPr lang="hy-AM" sz="1400" baseline="-25000" dirty="0" smtClean="0">
                <a:solidFill>
                  <a:schemeClr val="tx2">
                    <a:lumMod val="50000"/>
                  </a:schemeClr>
                </a:solidFill>
                <a:sym typeface="Wingdings" pitchFamily="2" charset="2"/>
              </a:rPr>
              <a:t>2</a:t>
            </a:r>
            <a:r>
              <a:rPr lang="hy-AM" sz="1400" dirty="0" smtClean="0">
                <a:solidFill>
                  <a:schemeClr val="tx2">
                    <a:lumMod val="50000"/>
                  </a:schemeClr>
                </a:solidFill>
                <a:sym typeface="Wingdings" pitchFamily="2" charset="2"/>
              </a:rPr>
              <a:t>   :  1 – 10%</a:t>
            </a:r>
            <a:br>
              <a:rPr lang="hy-AM" sz="1400" dirty="0" smtClean="0">
                <a:solidFill>
                  <a:schemeClr val="tx2">
                    <a:lumMod val="50000"/>
                  </a:schemeClr>
                </a:solidFill>
                <a:sym typeface="Wingdings" pitchFamily="2" charset="2"/>
              </a:rPr>
            </a:br>
            <a:r>
              <a:rPr lang="hy-AM" sz="1400" dirty="0" smtClean="0">
                <a:solidFill>
                  <a:schemeClr val="tx2">
                    <a:lumMod val="50000"/>
                  </a:schemeClr>
                </a:solidFill>
                <a:sym typeface="Wingdings" pitchFamily="2" charset="2"/>
              </a:rPr>
              <a:t>H</a:t>
            </a:r>
            <a:r>
              <a:rPr lang="hy-AM" sz="1400" baseline="-25000" dirty="0" smtClean="0">
                <a:solidFill>
                  <a:schemeClr val="tx2">
                    <a:lumMod val="50000"/>
                  </a:schemeClr>
                </a:solidFill>
                <a:sym typeface="Wingdings" pitchFamily="2" charset="2"/>
              </a:rPr>
              <a:t>2</a:t>
            </a:r>
            <a:r>
              <a:rPr lang="hy-AM" sz="1400" dirty="0" smtClean="0">
                <a:solidFill>
                  <a:schemeClr val="tx2">
                    <a:lumMod val="50000"/>
                  </a:schemeClr>
                </a:solidFill>
                <a:sym typeface="Wingdings" pitchFamily="2" charset="2"/>
              </a:rPr>
              <a:t>S :  a trace</a:t>
            </a:r>
            <a:br>
              <a:rPr lang="hy-AM" sz="1400" dirty="0" smtClean="0">
                <a:solidFill>
                  <a:schemeClr val="tx2">
                    <a:lumMod val="50000"/>
                  </a:schemeClr>
                </a:solidFill>
                <a:sym typeface="Wingdings" pitchFamily="2" charset="2"/>
              </a:rPr>
            </a:br>
            <a:r>
              <a:rPr lang="hy-AM" sz="1400" dirty="0" smtClean="0">
                <a:solidFill>
                  <a:schemeClr val="tx2">
                    <a:lumMod val="50000"/>
                  </a:schemeClr>
                </a:solidFill>
                <a:sym typeface="Wingdings" pitchFamily="2" charset="2"/>
              </a:rPr>
              <a:t/>
            </a:r>
            <a:br>
              <a:rPr lang="hy-AM" sz="1400" dirty="0" smtClean="0">
                <a:solidFill>
                  <a:schemeClr val="tx2">
                    <a:lumMod val="50000"/>
                  </a:schemeClr>
                </a:solidFill>
                <a:sym typeface="Wingdings" pitchFamily="2" charset="2"/>
              </a:rPr>
            </a:br>
            <a:r>
              <a:rPr lang="hy-AM" sz="1400" dirty="0" smtClean="0">
                <a:solidFill>
                  <a:schemeClr val="tx2">
                    <a:lumMod val="50000"/>
                  </a:schemeClr>
                </a:solidFill>
                <a:sym typeface="Wingdings" pitchFamily="2" charset="2"/>
              </a:rPr>
              <a:t>Like natural gas, biogas can be used directly, burnt, stored for future use or compressed to power heat engines.</a:t>
            </a:r>
            <a:br>
              <a:rPr lang="hy-AM" sz="1400" dirty="0" smtClean="0">
                <a:solidFill>
                  <a:schemeClr val="tx2">
                    <a:lumMod val="50000"/>
                  </a:schemeClr>
                </a:solidFill>
                <a:sym typeface="Wingdings" pitchFamily="2" charset="2"/>
              </a:rPr>
            </a:br>
            <a:r>
              <a:rPr lang="hy-AM" sz="1400" dirty="0" smtClean="0">
                <a:solidFill>
                  <a:schemeClr val="tx2">
                    <a:lumMod val="50000"/>
                  </a:schemeClr>
                </a:solidFill>
                <a:sym typeface="Wingdings" pitchFamily="2" charset="2"/>
              </a:rPr>
              <a:t/>
            </a:r>
            <a:br>
              <a:rPr lang="hy-AM" sz="1400" dirty="0" smtClean="0">
                <a:solidFill>
                  <a:schemeClr val="tx2">
                    <a:lumMod val="50000"/>
                  </a:schemeClr>
                </a:solidFill>
                <a:sym typeface="Wingdings" pitchFamily="2" charset="2"/>
              </a:rPr>
            </a:br>
            <a:r>
              <a:rPr lang="hy-AM" sz="1400" dirty="0" smtClean="0">
                <a:solidFill>
                  <a:schemeClr val="tx2">
                    <a:lumMod val="50000"/>
                  </a:schemeClr>
                </a:solidFill>
                <a:sym typeface="Wingdings" pitchFamily="2" charset="2"/>
              </a:rPr>
              <a:t>The sludge, which is a by-product of decay of garbage and manure, contains the elements nitrogen, phosphorus and potassium as well as trace amounts of calcium, iron, magnesium and sulphur.</a:t>
            </a:r>
            <a:r>
              <a:rPr lang="hy-AM" sz="1400" b="1" dirty="0" smtClean="0">
                <a:solidFill>
                  <a:schemeClr val="tx2">
                    <a:lumMod val="50000"/>
                  </a:schemeClr>
                </a:solidFill>
                <a:sym typeface="Wingdings" pitchFamily="2" charset="2"/>
              </a:rPr>
              <a:t>  What do you think the sludge is used for?</a:t>
            </a:r>
            <a:r>
              <a:rPr lang="hy-AM" sz="1400" dirty="0" smtClean="0">
                <a:solidFill>
                  <a:schemeClr val="tx2">
                    <a:lumMod val="50000"/>
                  </a:schemeClr>
                </a:solidFill>
                <a:sym typeface="Wingdings" pitchFamily="2" charset="2"/>
              </a:rPr>
              <a:t/>
            </a:r>
            <a:br>
              <a:rPr lang="hy-AM" sz="1400" dirty="0" smtClean="0">
                <a:solidFill>
                  <a:schemeClr val="tx2">
                    <a:lumMod val="50000"/>
                  </a:schemeClr>
                </a:solidFill>
                <a:sym typeface="Wingdings" pitchFamily="2" charset="2"/>
              </a:rPr>
            </a:br>
            <a:r>
              <a:rPr lang="hy-AM" sz="1400" dirty="0" smtClean="0">
                <a:solidFill>
                  <a:schemeClr val="tx2">
                    <a:lumMod val="50000"/>
                  </a:schemeClr>
                </a:solidFill>
                <a:sym typeface="Wingdings" pitchFamily="2" charset="2"/>
              </a:rPr>
              <a:t/>
            </a:r>
            <a:br>
              <a:rPr lang="hy-AM" sz="1400" dirty="0" smtClean="0">
                <a:solidFill>
                  <a:schemeClr val="tx2">
                    <a:lumMod val="50000"/>
                  </a:schemeClr>
                </a:solidFill>
                <a:sym typeface="Wingdings" pitchFamily="2" charset="2"/>
              </a:rPr>
            </a:br>
            <a:r>
              <a:rPr lang="hy-AM" sz="1400" dirty="0" smtClean="0">
                <a:solidFill>
                  <a:schemeClr val="tx2">
                    <a:lumMod val="50000"/>
                  </a:schemeClr>
                </a:solidFill>
                <a:sym typeface="Wingdings" pitchFamily="2" charset="2"/>
              </a:rPr>
              <a:t>a.___________________________			b.  </a:t>
            </a:r>
            <a:r>
              <a:rPr lang="en-US" sz="1400" dirty="0" smtClean="0">
                <a:solidFill>
                  <a:schemeClr val="tx2">
                    <a:lumMod val="50000"/>
                  </a:schemeClr>
                </a:solidFill>
                <a:sym typeface="Wingdings" pitchFamily="2" charset="2"/>
              </a:rPr>
              <a:t>I</a:t>
            </a:r>
            <a:r>
              <a:rPr lang="hy-AM" sz="1400" dirty="0" smtClean="0">
                <a:solidFill>
                  <a:schemeClr val="tx2">
                    <a:lumMod val="50000"/>
                  </a:schemeClr>
                </a:solidFill>
                <a:sym typeface="Wingdings" pitchFamily="2" charset="2"/>
              </a:rPr>
              <a:t>n hydroponic – the practice of growing plants in nutrient</a:t>
            </a:r>
            <a:br>
              <a:rPr lang="hy-AM" sz="1400" dirty="0" smtClean="0">
                <a:solidFill>
                  <a:schemeClr val="tx2">
                    <a:lumMod val="50000"/>
                  </a:schemeClr>
                </a:solidFill>
                <a:sym typeface="Wingdings" pitchFamily="2" charset="2"/>
              </a:rPr>
            </a:br>
            <a:r>
              <a:rPr lang="hy-AM" sz="1400" dirty="0" smtClean="0">
                <a:solidFill>
                  <a:schemeClr val="tx2">
                    <a:lumMod val="50000"/>
                  </a:schemeClr>
                </a:solidFill>
                <a:sym typeface="Wingdings" pitchFamily="2" charset="2"/>
              </a:rPr>
              <a:t>					solution and not soils</a:t>
            </a:r>
            <a:br>
              <a:rPr lang="hy-AM" sz="1400" dirty="0" smtClean="0">
                <a:solidFill>
                  <a:schemeClr val="tx2">
                    <a:lumMod val="50000"/>
                  </a:schemeClr>
                </a:solidFill>
                <a:sym typeface="Wingdings" pitchFamily="2" charset="2"/>
              </a:rPr>
            </a:br>
            <a:r>
              <a:rPr lang="hy-AM" sz="1400" dirty="0" smtClean="0">
                <a:solidFill>
                  <a:schemeClr val="tx2">
                    <a:lumMod val="50000"/>
                  </a:schemeClr>
                </a:solidFill>
                <a:sym typeface="Wingdings" pitchFamily="2" charset="2"/>
              </a:rPr>
              <a:t>c. </a:t>
            </a:r>
            <a:r>
              <a:rPr lang="en-US" sz="1400" dirty="0" smtClean="0">
                <a:solidFill>
                  <a:schemeClr val="tx2">
                    <a:lumMod val="50000"/>
                  </a:schemeClr>
                </a:solidFill>
                <a:sym typeface="Wingdings" pitchFamily="2" charset="2"/>
              </a:rPr>
              <a:t>I</a:t>
            </a:r>
            <a:r>
              <a:rPr lang="hy-AM" sz="1400" dirty="0" smtClean="0">
                <a:solidFill>
                  <a:schemeClr val="tx2">
                    <a:lumMod val="50000"/>
                  </a:schemeClr>
                </a:solidFill>
                <a:sym typeface="Wingdings" pitchFamily="2" charset="2"/>
              </a:rPr>
              <a:t>n aquaculture to stimulate the growth of _________	c.  </a:t>
            </a:r>
            <a:r>
              <a:rPr lang="en-US" sz="1400" dirty="0" smtClean="0">
                <a:solidFill>
                  <a:schemeClr val="tx2">
                    <a:lumMod val="50000"/>
                  </a:schemeClr>
                </a:solidFill>
                <a:sym typeface="Wingdings" pitchFamily="2" charset="2"/>
              </a:rPr>
              <a:t>I</a:t>
            </a:r>
            <a:r>
              <a:rPr lang="hy-AM" sz="1400" dirty="0" smtClean="0">
                <a:solidFill>
                  <a:schemeClr val="tx2">
                    <a:lumMod val="50000"/>
                  </a:schemeClr>
                </a:solidFill>
                <a:sym typeface="Wingdings" pitchFamily="2" charset="2"/>
              </a:rPr>
              <a:t>n methane production where the algae grown in sludge</a:t>
            </a:r>
            <a:br>
              <a:rPr lang="hy-AM" sz="1400" dirty="0" smtClean="0">
                <a:solidFill>
                  <a:schemeClr val="tx2">
                    <a:lumMod val="50000"/>
                  </a:schemeClr>
                </a:solidFill>
                <a:sym typeface="Wingdings" pitchFamily="2" charset="2"/>
              </a:rPr>
            </a:br>
            <a:r>
              <a:rPr lang="hy-AM" sz="1400" dirty="0" smtClean="0">
                <a:solidFill>
                  <a:schemeClr val="tx2">
                    <a:lumMod val="50000"/>
                  </a:schemeClr>
                </a:solidFill>
                <a:sym typeface="Wingdings" pitchFamily="2" charset="2"/>
              </a:rPr>
              <a:t>					are dried and used to produce ____________ </a:t>
            </a:r>
            <a:endParaRPr lang="hy-AM" sz="1400" dirty="0" smtClean="0">
              <a:solidFill>
                <a:schemeClr val="tx2">
                  <a:lumMod val="50000"/>
                </a:schemeClr>
              </a:solidFill>
            </a:endParaRPr>
          </a:p>
          <a:p>
            <a:endParaRPr lang="hy-AM" sz="1400" dirty="0" smtClean="0"/>
          </a:p>
          <a:p>
            <a:endParaRPr lang="hy-AM" sz="1400" dirty="0" smtClean="0"/>
          </a:p>
          <a:p>
            <a:endParaRPr lang="hy-AM" sz="1400" dirty="0" smtClean="0"/>
          </a:p>
          <a:p>
            <a:endParaRPr lang="hy-AM" sz="1400" dirty="0" smtClean="0"/>
          </a:p>
          <a:p>
            <a:endParaRPr lang="en-US" sz="1400" dirty="0"/>
          </a:p>
        </p:txBody>
      </p:sp>
      <p:sp>
        <p:nvSpPr>
          <p:cNvPr id="4" name="Sun 3"/>
          <p:cNvSpPr/>
          <p:nvPr/>
        </p:nvSpPr>
        <p:spPr>
          <a:xfrm>
            <a:off x="4038600" y="304800"/>
            <a:ext cx="685800" cy="609600"/>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rot="10800000" flipV="1">
            <a:off x="1371600" y="762000"/>
            <a:ext cx="25908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a:off x="3771900" y="952500"/>
            <a:ext cx="4572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16200000" flipH="1">
            <a:off x="4457700" y="952500"/>
            <a:ext cx="4572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4648200" y="762000"/>
            <a:ext cx="21336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914400" y="1219200"/>
            <a:ext cx="968535" cy="246221"/>
          </a:xfrm>
          <a:prstGeom prst="rect">
            <a:avLst/>
          </a:prstGeom>
          <a:noFill/>
        </p:spPr>
        <p:txBody>
          <a:bodyPr wrap="none" rtlCol="0">
            <a:spAutoFit/>
          </a:bodyPr>
          <a:lstStyle/>
          <a:p>
            <a:r>
              <a:rPr lang="en-US" sz="1000" b="1" u="sng" dirty="0" smtClean="0">
                <a:solidFill>
                  <a:schemeClr val="tx2">
                    <a:lumMod val="50000"/>
                  </a:schemeClr>
                </a:solidFill>
              </a:rPr>
              <a:t>S</a:t>
            </a:r>
            <a:r>
              <a:rPr lang="hy-AM" sz="1000" b="1" u="sng" dirty="0" smtClean="0">
                <a:solidFill>
                  <a:schemeClr val="tx2">
                    <a:lumMod val="50000"/>
                  </a:schemeClr>
                </a:solidFill>
              </a:rPr>
              <a:t>olar radiation</a:t>
            </a:r>
            <a:endParaRPr lang="en-US" sz="1000" b="1" u="sng" dirty="0">
              <a:solidFill>
                <a:schemeClr val="tx2">
                  <a:lumMod val="50000"/>
                </a:schemeClr>
              </a:solidFill>
            </a:endParaRPr>
          </a:p>
        </p:txBody>
      </p:sp>
      <p:sp>
        <p:nvSpPr>
          <p:cNvPr id="14" name="TextBox 13"/>
          <p:cNvSpPr txBox="1"/>
          <p:nvPr/>
        </p:nvSpPr>
        <p:spPr>
          <a:xfrm>
            <a:off x="3429000" y="1447800"/>
            <a:ext cx="906017" cy="707886"/>
          </a:xfrm>
          <a:prstGeom prst="rect">
            <a:avLst/>
          </a:prstGeom>
          <a:noFill/>
        </p:spPr>
        <p:txBody>
          <a:bodyPr wrap="none" rtlCol="0">
            <a:spAutoFit/>
          </a:bodyPr>
          <a:lstStyle/>
          <a:p>
            <a:r>
              <a:rPr lang="en-US" sz="1000" b="1" u="sng" dirty="0" smtClean="0">
                <a:solidFill>
                  <a:schemeClr val="tx2">
                    <a:lumMod val="50000"/>
                  </a:schemeClr>
                </a:solidFill>
              </a:rPr>
              <a:t>H</a:t>
            </a:r>
            <a:r>
              <a:rPr lang="hy-AM" sz="1000" b="1" u="sng" dirty="0" smtClean="0">
                <a:solidFill>
                  <a:schemeClr val="tx2">
                    <a:lumMod val="50000"/>
                  </a:schemeClr>
                </a:solidFill>
              </a:rPr>
              <a:t>ydro-power</a:t>
            </a:r>
            <a:br>
              <a:rPr lang="hy-AM" sz="1000" b="1" u="sng" dirty="0" smtClean="0">
                <a:solidFill>
                  <a:schemeClr val="tx2">
                    <a:lumMod val="50000"/>
                  </a:schemeClr>
                </a:solidFill>
              </a:rPr>
            </a:br>
            <a:r>
              <a:rPr lang="hy-AM" sz="1000" dirty="0" smtClean="0">
                <a:solidFill>
                  <a:schemeClr val="tx2">
                    <a:lumMod val="50000"/>
                  </a:schemeClr>
                </a:solidFill>
              </a:rPr>
              <a:t>caused by the</a:t>
            </a:r>
            <a:br>
              <a:rPr lang="hy-AM" sz="1000" dirty="0" smtClean="0">
                <a:solidFill>
                  <a:schemeClr val="tx2">
                    <a:lumMod val="50000"/>
                  </a:schemeClr>
                </a:solidFill>
              </a:rPr>
            </a:br>
            <a:r>
              <a:rPr lang="hy-AM" sz="1000" dirty="0" smtClean="0">
                <a:solidFill>
                  <a:schemeClr val="tx2">
                    <a:lumMod val="50000"/>
                  </a:schemeClr>
                </a:solidFill>
              </a:rPr>
              <a:t>evaporation</a:t>
            </a:r>
            <a:br>
              <a:rPr lang="hy-AM" sz="1000" dirty="0" smtClean="0">
                <a:solidFill>
                  <a:schemeClr val="tx2">
                    <a:lumMod val="50000"/>
                  </a:schemeClr>
                </a:solidFill>
              </a:rPr>
            </a:br>
            <a:r>
              <a:rPr lang="hy-AM" sz="1000" dirty="0" smtClean="0">
                <a:solidFill>
                  <a:schemeClr val="tx2">
                    <a:lumMod val="50000"/>
                  </a:schemeClr>
                </a:solidFill>
              </a:rPr>
              <a:t>of seawater</a:t>
            </a:r>
            <a:endParaRPr lang="en-US" sz="1000" dirty="0">
              <a:solidFill>
                <a:schemeClr val="tx2">
                  <a:lumMod val="50000"/>
                </a:schemeClr>
              </a:solidFill>
            </a:endParaRPr>
          </a:p>
        </p:txBody>
      </p:sp>
      <p:sp>
        <p:nvSpPr>
          <p:cNvPr id="15" name="TextBox 14"/>
          <p:cNvSpPr txBox="1"/>
          <p:nvPr/>
        </p:nvSpPr>
        <p:spPr>
          <a:xfrm>
            <a:off x="4724400" y="1371600"/>
            <a:ext cx="994183" cy="861774"/>
          </a:xfrm>
          <a:prstGeom prst="rect">
            <a:avLst/>
          </a:prstGeom>
          <a:noFill/>
        </p:spPr>
        <p:txBody>
          <a:bodyPr wrap="none" rtlCol="0">
            <a:spAutoFit/>
          </a:bodyPr>
          <a:lstStyle/>
          <a:p>
            <a:r>
              <a:rPr lang="hy-AM" sz="1000" b="1" u="sng" dirty="0" smtClean="0">
                <a:solidFill>
                  <a:schemeClr val="tx2">
                    <a:lumMod val="50000"/>
                  </a:schemeClr>
                </a:solidFill>
              </a:rPr>
              <a:t>Wind power</a:t>
            </a:r>
            <a:br>
              <a:rPr lang="hy-AM" sz="1000" b="1" u="sng" dirty="0" smtClean="0">
                <a:solidFill>
                  <a:schemeClr val="tx2">
                    <a:lumMod val="50000"/>
                  </a:schemeClr>
                </a:solidFill>
              </a:rPr>
            </a:br>
            <a:r>
              <a:rPr lang="hy-AM" sz="1000" dirty="0" smtClean="0">
                <a:solidFill>
                  <a:schemeClr val="tx2">
                    <a:lumMod val="50000"/>
                  </a:schemeClr>
                </a:solidFill>
              </a:rPr>
              <a:t>results from </a:t>
            </a:r>
            <a:br>
              <a:rPr lang="hy-AM" sz="1000" dirty="0" smtClean="0">
                <a:solidFill>
                  <a:schemeClr val="tx2">
                    <a:lumMod val="50000"/>
                  </a:schemeClr>
                </a:solidFill>
              </a:rPr>
            </a:br>
            <a:r>
              <a:rPr lang="hy-AM" sz="1000" dirty="0" smtClean="0">
                <a:solidFill>
                  <a:schemeClr val="tx2">
                    <a:lumMod val="50000"/>
                  </a:schemeClr>
                </a:solidFill>
              </a:rPr>
              <a:t>uneven heating</a:t>
            </a:r>
            <a:br>
              <a:rPr lang="hy-AM" sz="1000" dirty="0" smtClean="0">
                <a:solidFill>
                  <a:schemeClr val="tx2">
                    <a:lumMod val="50000"/>
                  </a:schemeClr>
                </a:solidFill>
              </a:rPr>
            </a:br>
            <a:r>
              <a:rPr lang="hy-AM" sz="1000" dirty="0" smtClean="0">
                <a:solidFill>
                  <a:schemeClr val="tx2">
                    <a:lumMod val="50000"/>
                  </a:schemeClr>
                </a:solidFill>
              </a:rPr>
              <a:t>of the earth’s</a:t>
            </a:r>
            <a:br>
              <a:rPr lang="hy-AM" sz="1000" dirty="0" smtClean="0">
                <a:solidFill>
                  <a:schemeClr val="tx2">
                    <a:lumMod val="50000"/>
                  </a:schemeClr>
                </a:solidFill>
              </a:rPr>
            </a:br>
            <a:r>
              <a:rPr lang="hy-AM" sz="1000" dirty="0" smtClean="0">
                <a:solidFill>
                  <a:schemeClr val="tx2">
                    <a:lumMod val="50000"/>
                  </a:schemeClr>
                </a:solidFill>
              </a:rPr>
              <a:t>atmosphere</a:t>
            </a:r>
            <a:endParaRPr lang="en-US" sz="1000" dirty="0">
              <a:solidFill>
                <a:schemeClr val="tx2">
                  <a:lumMod val="50000"/>
                </a:schemeClr>
              </a:solidFill>
            </a:endParaRPr>
          </a:p>
        </p:txBody>
      </p:sp>
      <p:sp>
        <p:nvSpPr>
          <p:cNvPr id="16" name="TextBox 15"/>
          <p:cNvSpPr txBox="1"/>
          <p:nvPr/>
        </p:nvSpPr>
        <p:spPr>
          <a:xfrm>
            <a:off x="6858000" y="1143000"/>
            <a:ext cx="1035861" cy="707886"/>
          </a:xfrm>
          <a:prstGeom prst="rect">
            <a:avLst/>
          </a:prstGeom>
          <a:noFill/>
        </p:spPr>
        <p:txBody>
          <a:bodyPr wrap="none" rtlCol="0">
            <a:spAutoFit/>
          </a:bodyPr>
          <a:lstStyle/>
          <a:p>
            <a:r>
              <a:rPr lang="en-US" sz="1000" b="1" u="sng" dirty="0" smtClean="0">
                <a:solidFill>
                  <a:schemeClr val="tx2">
                    <a:lumMod val="50000"/>
                  </a:schemeClr>
                </a:solidFill>
              </a:rPr>
              <a:t>W</a:t>
            </a:r>
            <a:r>
              <a:rPr lang="hy-AM" sz="1000" b="1" u="sng" dirty="0" smtClean="0">
                <a:solidFill>
                  <a:schemeClr val="tx2">
                    <a:lumMod val="50000"/>
                  </a:schemeClr>
                </a:solidFill>
              </a:rPr>
              <a:t>ave power</a:t>
            </a:r>
            <a:br>
              <a:rPr lang="hy-AM" sz="1000" b="1" u="sng" dirty="0" smtClean="0">
                <a:solidFill>
                  <a:schemeClr val="tx2">
                    <a:lumMod val="50000"/>
                  </a:schemeClr>
                </a:solidFill>
              </a:rPr>
            </a:br>
            <a:r>
              <a:rPr lang="hy-AM" sz="1000" dirty="0" smtClean="0">
                <a:solidFill>
                  <a:schemeClr val="tx2">
                    <a:lumMod val="50000"/>
                  </a:schemeClr>
                </a:solidFill>
              </a:rPr>
              <a:t>caused by the</a:t>
            </a:r>
            <a:br>
              <a:rPr lang="hy-AM" sz="1000" dirty="0" smtClean="0">
                <a:solidFill>
                  <a:schemeClr val="tx2">
                    <a:lumMod val="50000"/>
                  </a:schemeClr>
                </a:solidFill>
              </a:rPr>
            </a:br>
            <a:r>
              <a:rPr lang="hy-AM" sz="1000" dirty="0" smtClean="0">
                <a:solidFill>
                  <a:schemeClr val="tx2">
                    <a:lumMod val="50000"/>
                  </a:schemeClr>
                </a:solidFill>
              </a:rPr>
              <a:t>motion of the</a:t>
            </a:r>
            <a:br>
              <a:rPr lang="hy-AM" sz="1000" dirty="0" smtClean="0">
                <a:solidFill>
                  <a:schemeClr val="tx2">
                    <a:lumMod val="50000"/>
                  </a:schemeClr>
                </a:solidFill>
              </a:rPr>
            </a:br>
            <a:r>
              <a:rPr lang="hy-AM" sz="1000" dirty="0" smtClean="0">
                <a:solidFill>
                  <a:schemeClr val="tx2">
                    <a:lumMod val="50000"/>
                  </a:schemeClr>
                </a:solidFill>
              </a:rPr>
              <a:t>wind over water</a:t>
            </a:r>
            <a:endParaRPr lang="en-US" sz="1000" dirty="0">
              <a:solidFill>
                <a:schemeClr val="tx2">
                  <a:lumMod val="50000"/>
                </a:schemeClr>
              </a:solidFill>
            </a:endParaRPr>
          </a:p>
        </p:txBody>
      </p:sp>
      <p:cxnSp>
        <p:nvCxnSpPr>
          <p:cNvPr id="18" name="Straight Arrow Connector 17"/>
          <p:cNvCxnSpPr/>
          <p:nvPr/>
        </p:nvCxnSpPr>
        <p:spPr>
          <a:xfrm rot="5400000">
            <a:off x="571500" y="1638300"/>
            <a:ext cx="7620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6200000" flipH="1">
            <a:off x="1333500" y="1638300"/>
            <a:ext cx="7620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533400" y="2209800"/>
            <a:ext cx="436338" cy="246221"/>
          </a:xfrm>
          <a:prstGeom prst="rect">
            <a:avLst/>
          </a:prstGeom>
          <a:noFill/>
        </p:spPr>
        <p:txBody>
          <a:bodyPr wrap="none" rtlCol="0">
            <a:spAutoFit/>
          </a:bodyPr>
          <a:lstStyle/>
          <a:p>
            <a:r>
              <a:rPr lang="hy-AM" sz="1000" b="1" u="sng" dirty="0" smtClean="0">
                <a:solidFill>
                  <a:schemeClr val="tx2">
                    <a:lumMod val="50000"/>
                  </a:schemeClr>
                </a:solidFill>
              </a:rPr>
              <a:t>Heat</a:t>
            </a:r>
            <a:endParaRPr lang="en-US" sz="1000" b="1" u="sng" dirty="0">
              <a:solidFill>
                <a:schemeClr val="tx2">
                  <a:lumMod val="50000"/>
                </a:schemeClr>
              </a:solidFill>
            </a:endParaRPr>
          </a:p>
        </p:txBody>
      </p:sp>
      <p:sp>
        <p:nvSpPr>
          <p:cNvPr id="22" name="TextBox 21"/>
          <p:cNvSpPr txBox="1"/>
          <p:nvPr/>
        </p:nvSpPr>
        <p:spPr>
          <a:xfrm>
            <a:off x="1752600" y="2209800"/>
            <a:ext cx="445956" cy="246221"/>
          </a:xfrm>
          <a:prstGeom prst="rect">
            <a:avLst/>
          </a:prstGeom>
          <a:noFill/>
        </p:spPr>
        <p:txBody>
          <a:bodyPr wrap="none" rtlCol="0">
            <a:spAutoFit/>
          </a:bodyPr>
          <a:lstStyle/>
          <a:p>
            <a:r>
              <a:rPr lang="hy-AM" sz="1000" b="1" u="sng" dirty="0" smtClean="0">
                <a:solidFill>
                  <a:schemeClr val="tx2">
                    <a:lumMod val="50000"/>
                  </a:schemeClr>
                </a:solidFill>
              </a:rPr>
              <a:t>Light</a:t>
            </a:r>
            <a:endParaRPr lang="en-US" sz="1000" b="1" u="sng" dirty="0">
              <a:solidFill>
                <a:schemeClr val="tx2">
                  <a:lumMod val="50000"/>
                </a:schemeClr>
              </a:solidFill>
            </a:endParaRPr>
          </a:p>
        </p:txBody>
      </p:sp>
      <p:cxnSp>
        <p:nvCxnSpPr>
          <p:cNvPr id="24" name="Straight Arrow Connector 23"/>
          <p:cNvCxnSpPr/>
          <p:nvPr/>
        </p:nvCxnSpPr>
        <p:spPr>
          <a:xfrm rot="5400000">
            <a:off x="1568099" y="2470501"/>
            <a:ext cx="287179" cy="2229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16200000" flipH="1">
            <a:off x="2095500" y="2476500"/>
            <a:ext cx="3048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1295400" y="2743200"/>
            <a:ext cx="686406" cy="246221"/>
          </a:xfrm>
          <a:prstGeom prst="rect">
            <a:avLst/>
          </a:prstGeom>
          <a:noFill/>
        </p:spPr>
        <p:txBody>
          <a:bodyPr wrap="none" rtlCol="0">
            <a:spAutoFit/>
          </a:bodyPr>
          <a:lstStyle/>
          <a:p>
            <a:r>
              <a:rPr lang="hy-AM" sz="1000" b="1" u="sng" dirty="0" smtClean="0">
                <a:solidFill>
                  <a:schemeClr val="tx2">
                    <a:lumMod val="50000"/>
                  </a:schemeClr>
                </a:solidFill>
              </a:rPr>
              <a:t>Photocell</a:t>
            </a:r>
            <a:endParaRPr lang="en-US" sz="1000" b="1" u="sng" dirty="0">
              <a:solidFill>
                <a:schemeClr val="tx2">
                  <a:lumMod val="50000"/>
                </a:schemeClr>
              </a:solidFill>
            </a:endParaRPr>
          </a:p>
        </p:txBody>
      </p:sp>
      <p:sp>
        <p:nvSpPr>
          <p:cNvPr id="35" name="TextBox 34"/>
          <p:cNvSpPr txBox="1"/>
          <p:nvPr/>
        </p:nvSpPr>
        <p:spPr>
          <a:xfrm>
            <a:off x="2133600" y="2743200"/>
            <a:ext cx="2127505" cy="246221"/>
          </a:xfrm>
          <a:prstGeom prst="rect">
            <a:avLst/>
          </a:prstGeom>
          <a:noFill/>
        </p:spPr>
        <p:txBody>
          <a:bodyPr wrap="none" rtlCol="0">
            <a:spAutoFit/>
          </a:bodyPr>
          <a:lstStyle/>
          <a:p>
            <a:r>
              <a:rPr lang="en-US" sz="1000" b="1" u="sng" dirty="0" smtClean="0">
                <a:solidFill>
                  <a:schemeClr val="tx2">
                    <a:lumMod val="50000"/>
                  </a:schemeClr>
                </a:solidFill>
              </a:rPr>
              <a:t>P</a:t>
            </a:r>
            <a:r>
              <a:rPr lang="hy-AM" sz="1000" b="1" u="sng" dirty="0" smtClean="0">
                <a:solidFill>
                  <a:schemeClr val="tx2">
                    <a:lumMod val="50000"/>
                  </a:schemeClr>
                </a:solidFill>
              </a:rPr>
              <a:t>hotosynthesis </a:t>
            </a:r>
            <a:r>
              <a:rPr lang="hy-AM" sz="1000" b="1" u="sng" dirty="0" smtClean="0">
                <a:solidFill>
                  <a:schemeClr val="tx2">
                    <a:lumMod val="50000"/>
                  </a:schemeClr>
                </a:solidFill>
                <a:sym typeface="Wingdings" pitchFamily="2" charset="2"/>
              </a:rPr>
              <a:t> biomass(biofuels)</a:t>
            </a:r>
            <a:endParaRPr lang="en-US" sz="1000" b="1" u="sng" dirty="0">
              <a:solidFill>
                <a:schemeClr val="tx2">
                  <a:lumMod val="50000"/>
                </a:schemeClr>
              </a:solidFill>
            </a:endParaRPr>
          </a:p>
        </p:txBody>
      </p:sp>
      <p:sp>
        <p:nvSpPr>
          <p:cNvPr id="36" name="TextBox 35"/>
          <p:cNvSpPr txBox="1"/>
          <p:nvPr/>
        </p:nvSpPr>
        <p:spPr>
          <a:xfrm>
            <a:off x="1371600" y="0"/>
            <a:ext cx="6572890" cy="307777"/>
          </a:xfrm>
          <a:prstGeom prst="rect">
            <a:avLst/>
          </a:prstGeom>
          <a:noFill/>
        </p:spPr>
        <p:txBody>
          <a:bodyPr wrap="none" rtlCol="0">
            <a:spAutoFit/>
          </a:bodyPr>
          <a:lstStyle/>
          <a:p>
            <a:r>
              <a:rPr lang="hy-AM" sz="1400" b="1" u="sng" dirty="0" smtClean="0">
                <a:solidFill>
                  <a:schemeClr val="tx2">
                    <a:lumMod val="50000"/>
                  </a:schemeClr>
                </a:solidFill>
              </a:rPr>
              <a:t>Schematic of how the Sun’s Energy is able to provide us with different forms of energy</a:t>
            </a:r>
            <a:endParaRPr lang="en-US" sz="1400" b="1" u="sng" dirty="0">
              <a:solidFill>
                <a:schemeClr val="tx2">
                  <a:lumMod val="50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473</TotalTime>
  <Words>601</Words>
  <Application>Microsoft Office PowerPoint</Application>
  <PresentationFormat>On-screen Show (4:3)</PresentationFormat>
  <Paragraphs>127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21. The World’s Energy Resources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Pink Panta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World’s Energy Resources</dc:title>
  <dc:creator>Pink Panta</dc:creator>
  <cp:lastModifiedBy>Samantha Blondel</cp:lastModifiedBy>
  <cp:revision>19</cp:revision>
  <dcterms:created xsi:type="dcterms:W3CDTF">2011-05-12T01:01:16Z</dcterms:created>
  <dcterms:modified xsi:type="dcterms:W3CDTF">2012-02-11T14:28:45Z</dcterms:modified>
</cp:coreProperties>
</file>