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4" r:id="rId11"/>
    <p:sldId id="26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18" autoAdjust="0"/>
  </p:normalViewPr>
  <p:slideViewPr>
    <p:cSldViewPr>
      <p:cViewPr varScale="1">
        <p:scale>
          <a:sx n="87" d="100"/>
          <a:sy n="87" d="100"/>
        </p:scale>
        <p:origin x="-147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C0ED5E2-C313-434E-9028-B7EADA7B1FEC}" type="datetimeFigureOut">
              <a:rPr lang="en-US"/>
              <a:pPr>
                <a:defRPr/>
              </a:pPr>
              <a:t>3/3/2012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E5701-9C4B-48ED-B30D-B74AE2532D6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F6DC1A-3DDE-47D0-AD41-177246E9557E}" type="datetimeFigureOut">
              <a:rPr lang="en-US"/>
              <a:pPr>
                <a:defRPr/>
              </a:pPr>
              <a:t>3/3/2012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733961D-C621-48D1-88EA-90D808EB5D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52ACF58-7402-49B5-81EF-E8B21A5E6A12}" type="datetimeFigureOut">
              <a:rPr lang="en-US"/>
              <a:pPr>
                <a:defRPr/>
              </a:pPr>
              <a:t>3/3/2012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88DF4E-2554-4855-AA43-27868C2F6D8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59677EA-E81F-483B-8F5D-BECEE512A6B1}" type="datetimeFigureOut">
              <a:rPr lang="en-US"/>
              <a:pPr>
                <a:defRPr/>
              </a:pPr>
              <a:t>3/3/2012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1ED0BF-C773-43C3-AF35-7FB952F9B87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D68F5F0-987A-4EF6-AB03-D1B7E82E32A1}" type="datetimeFigureOut">
              <a:rPr lang="en-US"/>
              <a:pPr>
                <a:defRPr/>
              </a:pPr>
              <a:t>3/3/2012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0A7992F-9832-45E8-98D0-17717F7BD60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E5359B4-7AD5-49A7-BEDE-60DC0425DAAF}" type="datetimeFigureOut">
              <a:rPr lang="en-US"/>
              <a:pPr>
                <a:defRPr/>
              </a:pPr>
              <a:t>3/3/2012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0A0F84-3B7C-4443-9662-374E0E6D7B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247827A-9133-4522-A7F1-FF495E0204D6}" type="datetimeFigureOut">
              <a:rPr lang="en-US"/>
              <a:pPr>
                <a:defRPr/>
              </a:pPr>
              <a:t>3/3/2012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79ADF89-1947-4F91-A5A9-253B64CAC73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FEFEE77-2DFD-41AD-80F8-1367F6C9366A}" type="datetimeFigureOut">
              <a:rPr lang="en-US"/>
              <a:pPr>
                <a:defRPr/>
              </a:pPr>
              <a:t>3/3/2012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9A76E46-16DC-4643-B22A-43126087014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7846618-B375-423A-A449-B7C3709B546B}" type="datetimeFigureOut">
              <a:rPr lang="en-US"/>
              <a:pPr>
                <a:defRPr/>
              </a:pPr>
              <a:t>3/3/2012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B7C9748-1923-46A4-BDC0-1B2F7DDE3BB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AE0A9B5-3515-4AA8-B19F-4402D7572CE0}" type="datetimeFigureOut">
              <a:rPr lang="en-US"/>
              <a:pPr>
                <a:defRPr/>
              </a:pPr>
              <a:t>3/3/2012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830E48-9DC9-46C1-B7B2-AFE04A7F14A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6BDFE4-1914-4F95-A906-4FE67366092D}" type="datetimeFigureOut">
              <a:rPr lang="en-US"/>
              <a:pPr>
                <a:defRPr/>
              </a:pPr>
              <a:t>3/3/2012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3A61154-0774-4704-8950-8B020161BA4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A3469F7D-1007-4CCA-AEAF-FC8125644360}" type="datetimeFigureOut">
              <a:rPr lang="en-US"/>
              <a:pPr>
                <a:defRPr/>
              </a:pPr>
              <a:t>3/3/2012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470A9DC-E102-4668-98D7-B9860785D4D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4" descr="j0433143.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3" name="Title 2"/>
          <p:cNvSpPr>
            <a:spLocks noGrp="1"/>
          </p:cNvSpPr>
          <p:nvPr>
            <p:ph type="ctrTitle"/>
          </p:nvPr>
        </p:nvSpPr>
        <p:spPr/>
        <p:txBody>
          <a:bodyPr/>
          <a:lstStyle/>
          <a:p>
            <a:r>
              <a:rPr lang="hy-AM" dirty="0" smtClean="0"/>
              <a:t>Water – A Precious Resource</a:t>
            </a:r>
            <a:endParaRPr lang="en-US" dirty="0"/>
          </a:p>
        </p:txBody>
      </p:sp>
      <p:pic>
        <p:nvPicPr>
          <p:cNvPr id="5" name="Picture 4" descr="KBYG - Final Logo.jpg"/>
          <p:cNvPicPr>
            <a:picLocks noChangeAspect="1"/>
          </p:cNvPicPr>
          <p:nvPr/>
        </p:nvPicPr>
        <p:blipFill>
          <a:blip r:embed="rId3" cstate="print"/>
          <a:stretch>
            <a:fillRect/>
          </a:stretch>
        </p:blipFill>
        <p:spPr>
          <a:xfrm>
            <a:off x="7543800" y="0"/>
            <a:ext cx="1600200" cy="457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763000" cy="6477000"/>
          </a:xfrm>
        </p:spPr>
        <p:txBody>
          <a:bodyPr/>
          <a:lstStyle/>
          <a:p>
            <a:r>
              <a:rPr lang="hy-AM" sz="1400" dirty="0" smtClean="0"/>
              <a:t>Because of water’s abundance we tend to take it for granted and how important it is for our daily sustainance.</a:t>
            </a:r>
          </a:p>
          <a:p>
            <a:endParaRPr lang="hy-AM" sz="1400" dirty="0" smtClean="0"/>
          </a:p>
          <a:p>
            <a:r>
              <a:rPr lang="hy-AM" sz="1400" b="1" dirty="0" smtClean="0"/>
              <a:t>What are some properties of water?</a:t>
            </a:r>
          </a:p>
          <a:p>
            <a:endParaRPr lang="hy-AM" sz="1400" b="1" dirty="0" smtClean="0"/>
          </a:p>
          <a:p>
            <a:endParaRPr lang="hy-AM" sz="1400" b="1" dirty="0" smtClean="0"/>
          </a:p>
          <a:p>
            <a:endParaRPr lang="hy-AM" sz="1400" b="1" dirty="0" smtClean="0"/>
          </a:p>
          <a:p>
            <a:r>
              <a:rPr lang="hy-AM" sz="1400" dirty="0" smtClean="0"/>
              <a:t>Below is a schematic representation of how water molecules interact with each other while in solution:</a:t>
            </a:r>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r>
              <a:rPr lang="hy-AM" sz="1400" b="1" dirty="0" smtClean="0"/>
              <a:t>Judging from the above schematic why do you suppose that water mixes completely with ethanol?</a:t>
            </a:r>
          </a:p>
          <a:p>
            <a:endParaRPr lang="hy-AM" sz="1400" b="1" dirty="0" smtClean="0"/>
          </a:p>
          <a:p>
            <a:endParaRPr lang="hy-AM" sz="1400" b="1" dirty="0" smtClean="0"/>
          </a:p>
          <a:p>
            <a:r>
              <a:rPr lang="hy-AM" sz="1400" dirty="0" smtClean="0"/>
              <a:t>From your explanation above it can be deduced that water, H</a:t>
            </a:r>
            <a:r>
              <a:rPr lang="hy-AM" sz="1400" baseline="-25000" dirty="0" smtClean="0"/>
              <a:t>2</a:t>
            </a:r>
            <a:r>
              <a:rPr lang="hy-AM" sz="1400" dirty="0" smtClean="0"/>
              <a:t>O , is able to dissolve both ionic and polar covalent compounds.  </a:t>
            </a:r>
            <a:r>
              <a:rPr lang="hy-AM" sz="1400" b="1" dirty="0" smtClean="0"/>
              <a:t>Can water dissolve non-polar covalent compounds too?</a:t>
            </a:r>
            <a:endParaRPr lang="en-US" sz="1400" b="1" dirty="0"/>
          </a:p>
        </p:txBody>
      </p:sp>
      <p:pic>
        <p:nvPicPr>
          <p:cNvPr id="4" name="Picture 3" descr="3D model of Water.jpg"/>
          <p:cNvPicPr>
            <a:picLocks noChangeAspect="1"/>
          </p:cNvPicPr>
          <p:nvPr/>
        </p:nvPicPr>
        <p:blipFill>
          <a:blip r:embed="rId2" cstate="print"/>
          <a:stretch>
            <a:fillRect/>
          </a:stretch>
        </p:blipFill>
        <p:spPr>
          <a:xfrm>
            <a:off x="2895600" y="2057400"/>
            <a:ext cx="2590800" cy="2590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763000" cy="6553200"/>
          </a:xfrm>
        </p:spPr>
        <p:txBody>
          <a:bodyPr/>
          <a:lstStyle/>
          <a:p>
            <a:r>
              <a:rPr lang="hy-AM" sz="1400" dirty="0" smtClean="0"/>
              <a:t>When water dissolve</a:t>
            </a:r>
            <a:r>
              <a:rPr lang="en-US" sz="1400" dirty="0" smtClean="0"/>
              <a:t>s</a:t>
            </a:r>
            <a:r>
              <a:rPr lang="hy-AM" sz="1400" dirty="0" smtClean="0"/>
              <a:t> an ionic crystal lattice it goes through a series of stages:</a:t>
            </a:r>
          </a:p>
          <a:p>
            <a:pPr>
              <a:buFont typeface="+mj-lt"/>
              <a:buAutoNum type="arabicPeriod"/>
            </a:pPr>
            <a:r>
              <a:rPr lang="hy-AM" sz="1400" dirty="0" smtClean="0"/>
              <a:t>Water separates ions within the ionic crystal lattice via attractive forces known as hydrogen bonding</a:t>
            </a:r>
          </a:p>
          <a:p>
            <a:pPr>
              <a:buFont typeface="+mj-lt"/>
              <a:buAutoNum type="arabicPeriod"/>
            </a:pPr>
            <a:r>
              <a:rPr lang="hy-AM" sz="1400" dirty="0" smtClean="0"/>
              <a:t>Upon the crystal lattice breaking apart water molecules surround these freely moving ions referred to as ‘free’hydrated ions.  An example is shown below:</a:t>
            </a:r>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Font typeface="+mj-lt"/>
              <a:buAutoNum type="arabicPeriod"/>
            </a:pPr>
            <a:endParaRPr lang="hy-AM" sz="1400" dirty="0" smtClean="0"/>
          </a:p>
          <a:p>
            <a:pPr>
              <a:buNone/>
            </a:pPr>
            <a:endParaRPr lang="hy-AM" sz="1400" dirty="0" smtClean="0"/>
          </a:p>
          <a:p>
            <a:endParaRPr lang="hy-AM" sz="1400" dirty="0" smtClean="0"/>
          </a:p>
          <a:p>
            <a:r>
              <a:rPr lang="hy-AM" sz="1400" dirty="0" smtClean="0"/>
              <a:t>Soap lathers easily with distilled water, but it is sometimes difficult to get a lather with tap water or water from natural resources.  </a:t>
            </a:r>
            <a:r>
              <a:rPr lang="hy-AM" sz="1400" b="1" dirty="0" smtClean="0"/>
              <a:t>Why is this so?  Hint – what is the difference between distilled and natural/tap water?</a:t>
            </a:r>
          </a:p>
          <a:p>
            <a:endParaRPr lang="hy-AM" sz="1400" b="1" dirty="0" smtClean="0"/>
          </a:p>
          <a:p>
            <a:endParaRPr lang="hy-AM" sz="1400" b="1" dirty="0" smtClean="0"/>
          </a:p>
          <a:p>
            <a:endParaRPr lang="hy-AM" sz="1400" b="1" dirty="0" smtClean="0"/>
          </a:p>
          <a:p>
            <a:r>
              <a:rPr lang="hy-AM" sz="1400" dirty="0" smtClean="0"/>
              <a:t>Here distilled water is described as being soft and tap water is seen as hard.</a:t>
            </a:r>
          </a:p>
          <a:p>
            <a:endParaRPr lang="hy-AM" sz="1400" dirty="0" smtClean="0"/>
          </a:p>
          <a:p>
            <a:r>
              <a:rPr lang="hy-AM" sz="1400" dirty="0" smtClean="0"/>
              <a:t>The hardness of tap/natural water is a direct result of water’s excellent solvent properties.  </a:t>
            </a:r>
            <a:r>
              <a:rPr lang="en-US" sz="1400" dirty="0" smtClean="0"/>
              <a:t>H</a:t>
            </a:r>
            <a:r>
              <a:rPr lang="hy-AM" sz="1400" dirty="0" smtClean="0"/>
              <a:t>ardness is primarily caused by the presence of dissolved calcium and magnesium salts.  However, the hardness of a water sample is usually expressed in terms of the calcium ions it contains.  </a:t>
            </a:r>
          </a:p>
          <a:p>
            <a:endParaRPr lang="hy-AM" sz="1400" dirty="0" smtClean="0"/>
          </a:p>
          <a:p>
            <a:r>
              <a:rPr lang="hy-AM" sz="1400" dirty="0" smtClean="0"/>
              <a:t>The unit of hardness is parts calcium per million parts of water (ppm calcium).</a:t>
            </a:r>
          </a:p>
          <a:p>
            <a:endParaRPr lang="hy-AM" sz="1400" dirty="0" smtClean="0"/>
          </a:p>
          <a:p>
            <a:r>
              <a:rPr lang="hy-AM" sz="1400" b="1" dirty="0" smtClean="0"/>
              <a:t>Can you give me an example of how one may detect their water is hard via plain observation?</a:t>
            </a:r>
            <a:r>
              <a:rPr lang="hy-AM" sz="1400" dirty="0" smtClean="0"/>
              <a:t> </a:t>
            </a:r>
          </a:p>
          <a:p>
            <a:endParaRPr lang="hy-AM" sz="1400" dirty="0" smtClean="0"/>
          </a:p>
          <a:p>
            <a:endParaRPr lang="en-US" sz="1400" dirty="0"/>
          </a:p>
        </p:txBody>
      </p:sp>
      <p:sp>
        <p:nvSpPr>
          <p:cNvPr id="4" name="Oval 3"/>
          <p:cNvSpPr/>
          <p:nvPr/>
        </p:nvSpPr>
        <p:spPr>
          <a:xfrm>
            <a:off x="2133600" y="1676400"/>
            <a:ext cx="381000" cy="3810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a:t>
            </a:r>
            <a:endParaRPr lang="en-US" dirty="0"/>
          </a:p>
        </p:txBody>
      </p:sp>
      <p:sp>
        <p:nvSpPr>
          <p:cNvPr id="5" name="Oval 4"/>
          <p:cNvSpPr/>
          <p:nvPr/>
        </p:nvSpPr>
        <p:spPr>
          <a:xfrm>
            <a:off x="5181600" y="1676400"/>
            <a:ext cx="381000" cy="38100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y-AM" dirty="0" smtClean="0"/>
              <a:t>-</a:t>
            </a:r>
            <a:endParaRPr lang="en-US" dirty="0"/>
          </a:p>
        </p:txBody>
      </p:sp>
      <p:sp>
        <p:nvSpPr>
          <p:cNvPr id="6" name="Oval 5"/>
          <p:cNvSpPr/>
          <p:nvPr/>
        </p:nvSpPr>
        <p:spPr>
          <a:xfrm>
            <a:off x="2209800" y="1371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828800" y="1752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667000" y="1752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09800" y="2209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5257800" y="1371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5791200" y="1752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4876800" y="1828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5410200" y="2209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2133600" y="1371600"/>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362200" y="13716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2743200" y="1676400"/>
            <a:ext cx="45719"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2743200" y="19050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16764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1828800" y="19050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2362200" y="2209800"/>
            <a:ext cx="45719"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2133600" y="22860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5334000" y="1295400"/>
            <a:ext cx="45719"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5181600" y="1447800"/>
            <a:ext cx="76200"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867400" y="16764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5867400" y="19050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4876800" y="17526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4876800" y="19812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562600" y="2209800"/>
            <a:ext cx="45719"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5410200" y="2362200"/>
            <a:ext cx="76200" cy="76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p:cNvCxnSpPr>
            <a:endCxn id="8" idx="6"/>
          </p:cNvCxnSpPr>
          <p:nvPr/>
        </p:nvCxnSpPr>
        <p:spPr>
          <a:xfrm rot="10800000" flipV="1">
            <a:off x="2819400" y="1676400"/>
            <a:ext cx="3810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2" idx="1"/>
            <a:endCxn id="4" idx="5"/>
          </p:cNvCxnSpPr>
          <p:nvPr/>
        </p:nvCxnSpPr>
        <p:spPr>
          <a:xfrm rot="10800000">
            <a:off x="2458804" y="2001605"/>
            <a:ext cx="1122596" cy="3620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42" idx="3"/>
            <a:endCxn id="5" idx="3"/>
          </p:cNvCxnSpPr>
          <p:nvPr/>
        </p:nvCxnSpPr>
        <p:spPr>
          <a:xfrm flipV="1">
            <a:off x="4094682" y="2001604"/>
            <a:ext cx="1142714" cy="3620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12" idx="2"/>
          </p:cNvCxnSpPr>
          <p:nvPr/>
        </p:nvCxnSpPr>
        <p:spPr>
          <a:xfrm>
            <a:off x="4419600" y="17526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3124200" y="1524000"/>
            <a:ext cx="1388522" cy="307777"/>
          </a:xfrm>
          <a:prstGeom prst="rect">
            <a:avLst/>
          </a:prstGeom>
          <a:noFill/>
        </p:spPr>
        <p:txBody>
          <a:bodyPr wrap="none" rtlCol="0">
            <a:spAutoFit/>
          </a:bodyPr>
          <a:lstStyle/>
          <a:p>
            <a:r>
              <a:rPr lang="hy-AM" sz="1400" dirty="0" smtClean="0"/>
              <a:t>water molecule</a:t>
            </a:r>
            <a:endParaRPr lang="en-US" sz="1400" dirty="0"/>
          </a:p>
        </p:txBody>
      </p:sp>
      <p:sp>
        <p:nvSpPr>
          <p:cNvPr id="42" name="TextBox 41"/>
          <p:cNvSpPr txBox="1"/>
          <p:nvPr/>
        </p:nvSpPr>
        <p:spPr>
          <a:xfrm>
            <a:off x="3581400" y="2209800"/>
            <a:ext cx="513282" cy="307777"/>
          </a:xfrm>
          <a:prstGeom prst="rect">
            <a:avLst/>
          </a:prstGeom>
          <a:noFill/>
        </p:spPr>
        <p:txBody>
          <a:bodyPr wrap="none" rtlCol="0">
            <a:spAutoFit/>
          </a:bodyPr>
          <a:lstStyle/>
          <a:p>
            <a:r>
              <a:rPr lang="hy-AM" sz="1400" dirty="0" smtClean="0"/>
              <a:t>ions</a:t>
            </a:r>
            <a:endParaRPr lang="en-US"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553200"/>
          </a:xfrm>
        </p:spPr>
        <p:txBody>
          <a:bodyPr/>
          <a:lstStyle/>
          <a:p>
            <a:r>
              <a:rPr lang="hy-AM" sz="1400" dirty="0" smtClean="0"/>
              <a:t>Rain water is one of the major causes of temporary hard water.  </a:t>
            </a:r>
            <a:r>
              <a:rPr lang="hy-AM" sz="1400" b="1" dirty="0" smtClean="0"/>
              <a:t>Why is this so?</a:t>
            </a:r>
          </a:p>
          <a:p>
            <a:endParaRPr lang="hy-AM" sz="1400" b="1" dirty="0" smtClean="0"/>
          </a:p>
          <a:p>
            <a:endParaRPr lang="hy-AM" sz="1400" b="1" dirty="0" smtClean="0"/>
          </a:p>
          <a:p>
            <a:endParaRPr lang="hy-AM" sz="1400" b="1" dirty="0" smtClean="0"/>
          </a:p>
          <a:p>
            <a:endParaRPr lang="hy-AM" sz="1400" b="1" dirty="0" smtClean="0"/>
          </a:p>
          <a:p>
            <a:r>
              <a:rPr lang="hy-AM" sz="1400" b="1" dirty="0" smtClean="0"/>
              <a:t>Temporary hardness </a:t>
            </a:r>
            <a:r>
              <a:rPr lang="hy-AM" sz="1400" dirty="0" smtClean="0"/>
              <a:t>is hardness which can be removed by boiling.  This type of hardness is caused by dissolved </a:t>
            </a:r>
            <a:r>
              <a:rPr lang="hy-AM" sz="1400" u="sng" dirty="0" smtClean="0"/>
              <a:t>calcium and magnesium</a:t>
            </a:r>
            <a:r>
              <a:rPr lang="hy-AM" sz="1400" dirty="0" smtClean="0"/>
              <a:t> </a:t>
            </a:r>
            <a:r>
              <a:rPr lang="hy-AM" sz="1400" b="1" dirty="0" smtClean="0"/>
              <a:t>hydrogencarbonates.</a:t>
            </a:r>
          </a:p>
          <a:p>
            <a:endParaRPr lang="hy-AM" sz="1400" b="1" dirty="0" smtClean="0"/>
          </a:p>
          <a:p>
            <a:r>
              <a:rPr lang="hy-AM" sz="1400" b="1" dirty="0" smtClean="0"/>
              <a:t>Permanent hardness</a:t>
            </a:r>
            <a:r>
              <a:rPr lang="hy-AM" sz="1400" dirty="0" smtClean="0"/>
              <a:t> is hardness which can NOT be removed by boiling.  </a:t>
            </a:r>
            <a:r>
              <a:rPr lang="en-US" sz="1400" dirty="0" smtClean="0"/>
              <a:t>T</a:t>
            </a:r>
            <a:r>
              <a:rPr lang="hy-AM" sz="1400" dirty="0" smtClean="0"/>
              <a:t>his type of hardness is caused by</a:t>
            </a:r>
            <a:r>
              <a:rPr lang="hy-AM" sz="1400" b="1" dirty="0" smtClean="0"/>
              <a:t> </a:t>
            </a:r>
            <a:r>
              <a:rPr lang="hy-AM" sz="1400" u="sng" dirty="0" smtClean="0"/>
              <a:t>dissolved calcium and magnesium</a:t>
            </a:r>
            <a:r>
              <a:rPr lang="hy-AM" sz="1400" b="1" dirty="0" smtClean="0"/>
              <a:t> sulfate.</a:t>
            </a:r>
          </a:p>
          <a:p>
            <a:endParaRPr lang="hy-AM" sz="1400" b="1" dirty="0" smtClean="0"/>
          </a:p>
          <a:p>
            <a:r>
              <a:rPr lang="hy-AM" sz="1400" b="1" dirty="0" smtClean="0"/>
              <a:t>Besides boiling, list some other methods that may be used to softened temporar</a:t>
            </a:r>
            <a:r>
              <a:rPr lang="en-US" sz="1400" b="1" dirty="0" smtClean="0"/>
              <a:t>y</a:t>
            </a:r>
            <a:r>
              <a:rPr lang="hy-AM" sz="1400" b="1" dirty="0" smtClean="0"/>
              <a:t> hard water:</a:t>
            </a:r>
          </a:p>
          <a:p>
            <a:endParaRPr lang="hy-AM" sz="1400" b="1" dirty="0" smtClean="0"/>
          </a:p>
          <a:p>
            <a:endParaRPr lang="hy-AM" sz="1400" b="1" dirty="0" smtClean="0"/>
          </a:p>
          <a:p>
            <a:endParaRPr lang="hy-AM" sz="1400" b="1" dirty="0" smtClean="0"/>
          </a:p>
          <a:p>
            <a:r>
              <a:rPr lang="hy-AM" sz="1400" b="1" dirty="0" smtClean="0"/>
              <a:t>The following reactions demonstrate how the above methods actually go about softening water:</a:t>
            </a:r>
          </a:p>
          <a:p>
            <a:pPr>
              <a:buFont typeface="+mj-lt"/>
              <a:buAutoNum type="arabicPeriod"/>
            </a:pPr>
            <a:endParaRPr lang="hy-AM" sz="1400" b="1" dirty="0" smtClean="0"/>
          </a:p>
          <a:p>
            <a:pPr>
              <a:buFont typeface="Wingdings" pitchFamily="2" charset="2"/>
              <a:buChar char="v"/>
            </a:pPr>
            <a:r>
              <a:rPr lang="hy-AM" sz="1400" b="1" dirty="0" smtClean="0"/>
              <a:t>Boiling:</a:t>
            </a:r>
            <a:br>
              <a:rPr lang="hy-AM" sz="1400" b="1" dirty="0" smtClean="0"/>
            </a:br>
            <a:r>
              <a:rPr lang="hy-AM" sz="1400" dirty="0" smtClean="0"/>
              <a:t>This method only removes temporary hardness.  When water is boiled the soluble calcium hydrogencarbonate is converted to the insoluble calcium carbonate which is responsible for the scale or fur  which builds up in kettles and boilers.</a:t>
            </a:r>
            <a:br>
              <a:rPr lang="hy-AM" sz="1400" dirty="0" smtClean="0"/>
            </a:br>
            <a:r>
              <a:rPr lang="hy-AM" sz="1400" b="1" dirty="0" smtClean="0"/>
              <a:t/>
            </a:r>
            <a:br>
              <a:rPr lang="hy-AM" sz="1400" b="1" dirty="0" smtClean="0"/>
            </a:br>
            <a:r>
              <a:rPr lang="hy-AM" sz="1400" b="1" dirty="0" smtClean="0"/>
              <a:t>Ca(HCO</a:t>
            </a:r>
            <a:r>
              <a:rPr lang="hy-AM" sz="1400" b="1" baseline="-25000" dirty="0" smtClean="0"/>
              <a:t>3</a:t>
            </a:r>
            <a:r>
              <a:rPr lang="hy-AM" sz="1400" b="1" dirty="0" smtClean="0"/>
              <a:t>)</a:t>
            </a:r>
            <a:r>
              <a:rPr lang="hy-AM" sz="1400" b="1" baseline="-25000" dirty="0" smtClean="0"/>
              <a:t>2(aq) </a:t>
            </a:r>
            <a:r>
              <a:rPr lang="hy-AM" sz="1400" b="1" dirty="0" smtClean="0">
                <a:sym typeface="Wingdings" pitchFamily="2" charset="2"/>
              </a:rPr>
              <a:t> CaCO</a:t>
            </a:r>
            <a:r>
              <a:rPr lang="hy-AM" sz="1400" b="1" baseline="-25000" dirty="0" smtClean="0">
                <a:sym typeface="Wingdings" pitchFamily="2" charset="2"/>
              </a:rPr>
              <a:t>3(s)</a:t>
            </a:r>
            <a:r>
              <a:rPr lang="hy-AM" sz="1400" b="1" dirty="0" smtClean="0">
                <a:sym typeface="Wingdings" pitchFamily="2" charset="2"/>
              </a:rPr>
              <a:t> + H</a:t>
            </a:r>
            <a:r>
              <a:rPr lang="hy-AM" sz="1400" b="1" baseline="-25000" dirty="0" smtClean="0">
                <a:sym typeface="Wingdings" pitchFamily="2" charset="2"/>
              </a:rPr>
              <a:t>2</a:t>
            </a:r>
            <a:r>
              <a:rPr lang="hy-AM" sz="1400" b="1" dirty="0" smtClean="0">
                <a:sym typeface="Wingdings" pitchFamily="2" charset="2"/>
              </a:rPr>
              <a:t>O</a:t>
            </a:r>
            <a:r>
              <a:rPr lang="hy-AM" sz="1400" b="1" baseline="-25000" dirty="0" smtClean="0">
                <a:sym typeface="Wingdings" pitchFamily="2" charset="2"/>
              </a:rPr>
              <a:t>(l)</a:t>
            </a:r>
            <a:r>
              <a:rPr lang="hy-AM" sz="1400" b="1" dirty="0" smtClean="0">
                <a:sym typeface="Wingdings" pitchFamily="2" charset="2"/>
              </a:rPr>
              <a:t> + CO</a:t>
            </a:r>
            <a:r>
              <a:rPr lang="hy-AM" sz="1400" b="1" baseline="-25000" dirty="0" smtClean="0">
                <a:sym typeface="Wingdings" pitchFamily="2" charset="2"/>
              </a:rPr>
              <a:t>2(g)</a:t>
            </a:r>
            <a:br>
              <a:rPr lang="hy-AM" sz="1400" b="1" baseline="-25000" dirty="0" smtClean="0">
                <a:sym typeface="Wingdings" pitchFamily="2" charset="2"/>
              </a:rPr>
            </a:br>
            <a:r>
              <a:rPr lang="hy-AM" sz="1400" b="1" baseline="-25000" dirty="0" smtClean="0">
                <a:sym typeface="Wingdings" pitchFamily="2" charset="2"/>
              </a:rPr>
              <a:t/>
            </a:r>
            <a:br>
              <a:rPr lang="hy-AM" sz="1400" b="1" baseline="-25000" dirty="0" smtClean="0">
                <a:sym typeface="Wingdings" pitchFamily="2" charset="2"/>
              </a:rPr>
            </a:br>
            <a:endParaRPr lang="hy-AM" sz="1400" b="1" baseline="-25000" dirty="0" smtClean="0">
              <a:sym typeface="Wingdings" pitchFamily="2" charset="2"/>
            </a:endParaRPr>
          </a:p>
          <a:p>
            <a:pPr>
              <a:buNone/>
            </a:pP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
            </a:r>
            <a:br>
              <a:rPr lang="hy-AM" sz="1400" b="1" dirty="0" smtClean="0">
                <a:sym typeface="Wingdings" pitchFamily="2" charset="2"/>
              </a:rPr>
            </a:br>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28600" y="152400"/>
            <a:ext cx="8763000" cy="6477000"/>
          </a:xfrm>
        </p:spPr>
        <p:txBody>
          <a:bodyPr/>
          <a:lstStyle/>
          <a:p>
            <a:pPr>
              <a:buFont typeface="+mj-lt"/>
              <a:buAutoNum type="arabicPeriod"/>
            </a:pPr>
            <a:endParaRPr lang="hy-AM" sz="1400" b="1" baseline="-25000" dirty="0" smtClean="0">
              <a:sym typeface="Wingdings" pitchFamily="2" charset="2"/>
            </a:endParaRPr>
          </a:p>
          <a:p>
            <a:pPr>
              <a:buFont typeface="Wingdings" pitchFamily="2" charset="2"/>
              <a:buChar char="v"/>
            </a:pPr>
            <a:r>
              <a:rPr lang="hy-AM" sz="1400" b="1" dirty="0" smtClean="0">
                <a:sym typeface="Wingdings" pitchFamily="2" charset="2"/>
              </a:rPr>
              <a:t>Addition of Sodium Carbonate, Na</a:t>
            </a:r>
            <a:r>
              <a:rPr lang="hy-AM" sz="1400" b="1" baseline="-25000" dirty="0" smtClean="0">
                <a:sym typeface="Wingdings" pitchFamily="2" charset="2"/>
              </a:rPr>
              <a:t>2</a:t>
            </a:r>
            <a:r>
              <a:rPr lang="hy-AM" sz="1400" b="1" dirty="0" smtClean="0">
                <a:sym typeface="Wingdings" pitchFamily="2" charset="2"/>
              </a:rPr>
              <a:t>CO</a:t>
            </a:r>
            <a:r>
              <a:rPr lang="hy-AM" sz="1400" b="1" baseline="-25000" dirty="0" smtClean="0">
                <a:sym typeface="Wingdings" pitchFamily="2" charset="2"/>
              </a:rPr>
              <a:t>3</a:t>
            </a:r>
            <a:r>
              <a:rPr lang="hy-AM" sz="1400" b="1" dirty="0" smtClean="0">
                <a:sym typeface="Wingdings" pitchFamily="2" charset="2"/>
              </a:rPr>
              <a:t>:</a:t>
            </a:r>
            <a:br>
              <a:rPr lang="hy-AM" sz="1400" b="1" dirty="0" smtClean="0">
                <a:sym typeface="Wingdings" pitchFamily="2" charset="2"/>
              </a:rPr>
            </a:br>
            <a:r>
              <a:rPr lang="hy-AM" sz="1400" dirty="0" smtClean="0">
                <a:sym typeface="Wingdings" pitchFamily="2" charset="2"/>
              </a:rPr>
              <a:t>The addition of Na</a:t>
            </a:r>
            <a:r>
              <a:rPr lang="hy-AM" sz="1400" baseline="-25000" dirty="0" smtClean="0">
                <a:sym typeface="Wingdings" pitchFamily="2" charset="2"/>
              </a:rPr>
              <a:t>2</a:t>
            </a:r>
            <a:r>
              <a:rPr lang="hy-AM" sz="1400" dirty="0" smtClean="0">
                <a:sym typeface="Wingdings" pitchFamily="2" charset="2"/>
              </a:rPr>
              <a:t>CO</a:t>
            </a:r>
            <a:r>
              <a:rPr lang="hy-AM" sz="1400" baseline="-25000" dirty="0" smtClean="0">
                <a:sym typeface="Wingdings" pitchFamily="2" charset="2"/>
              </a:rPr>
              <a:t>3</a:t>
            </a:r>
            <a:r>
              <a:rPr lang="hy-AM" sz="1400" dirty="0" smtClean="0">
                <a:sym typeface="Wingdings" pitchFamily="2" charset="2"/>
              </a:rPr>
              <a:t> can remove both temporary and permanent hardness for tap/natural water resources.  Its presence causes precipitation of the magnesium and calcium ions, both culprits for hardening of water which are present within tap water, into their respective insoluble carbonates.  The equation below demonstrates such a reaction with dissolved Ca</a:t>
            </a:r>
            <a:r>
              <a:rPr lang="hy-AM" sz="1400" baseline="30000" dirty="0" smtClean="0">
                <a:sym typeface="Wingdings" pitchFamily="2" charset="2"/>
              </a:rPr>
              <a:t>2+</a:t>
            </a:r>
            <a:r>
              <a:rPr lang="hy-AM" sz="1400" dirty="0" smtClean="0">
                <a:sym typeface="Wingdings" pitchFamily="2" charset="2"/>
              </a:rPr>
              <a:t> ions in tap water.</a:t>
            </a:r>
            <a:br>
              <a:rPr lang="hy-AM" sz="1400" dirty="0" smtClean="0">
                <a:sym typeface="Wingdings" pitchFamily="2" charset="2"/>
              </a:rPr>
            </a:br>
            <a:r>
              <a:rPr lang="hy-AM" sz="1400" b="1" dirty="0" smtClean="0">
                <a:sym typeface="Wingdings" pitchFamily="2" charset="2"/>
              </a:rPr>
              <a:t/>
            </a:r>
            <a:br>
              <a:rPr lang="hy-AM" sz="1400" b="1" dirty="0" smtClean="0">
                <a:sym typeface="Wingdings" pitchFamily="2" charset="2"/>
              </a:rPr>
            </a:br>
            <a:r>
              <a:rPr lang="hy-AM" sz="1400" b="1" dirty="0" smtClean="0">
                <a:sym typeface="Wingdings" pitchFamily="2" charset="2"/>
              </a:rPr>
              <a:t>Na</a:t>
            </a:r>
            <a:r>
              <a:rPr lang="hy-AM" sz="1400" b="1" baseline="-25000" dirty="0" smtClean="0">
                <a:sym typeface="Wingdings" pitchFamily="2" charset="2"/>
              </a:rPr>
              <a:t>2</a:t>
            </a:r>
            <a:r>
              <a:rPr lang="hy-AM" sz="1400" b="1" dirty="0" smtClean="0">
                <a:sym typeface="Wingdings" pitchFamily="2" charset="2"/>
              </a:rPr>
              <a:t>CO</a:t>
            </a:r>
            <a:r>
              <a:rPr lang="hy-AM" sz="1400" b="1" baseline="-25000" dirty="0" smtClean="0">
                <a:sym typeface="Wingdings" pitchFamily="2" charset="2"/>
              </a:rPr>
              <a:t>3(aq)</a:t>
            </a:r>
            <a:r>
              <a:rPr lang="hy-AM" sz="1400" b="1" dirty="0" smtClean="0">
                <a:sym typeface="Wingdings" pitchFamily="2" charset="2"/>
              </a:rPr>
              <a:t> + Ca</a:t>
            </a:r>
            <a:r>
              <a:rPr lang="hy-AM" sz="1400" b="1" baseline="30000" dirty="0" smtClean="0">
                <a:sym typeface="Wingdings" pitchFamily="2" charset="2"/>
              </a:rPr>
              <a:t>2+</a:t>
            </a:r>
            <a:r>
              <a:rPr lang="hy-AM" sz="1400" b="1" baseline="-25000" dirty="0" smtClean="0">
                <a:sym typeface="Wingdings" pitchFamily="2" charset="2"/>
              </a:rPr>
              <a:t>(aq) </a:t>
            </a:r>
            <a:r>
              <a:rPr lang="hy-AM" sz="1400" b="1" dirty="0" smtClean="0">
                <a:sym typeface="Wingdings" pitchFamily="2" charset="2"/>
              </a:rPr>
              <a:t> CaCO</a:t>
            </a:r>
            <a:r>
              <a:rPr lang="hy-AM" sz="1400" b="1" baseline="-25000" dirty="0" smtClean="0">
                <a:sym typeface="Wingdings" pitchFamily="2" charset="2"/>
              </a:rPr>
              <a:t>3(s) </a:t>
            </a:r>
            <a:r>
              <a:rPr lang="hy-AM" sz="1400" b="1" dirty="0" smtClean="0">
                <a:sym typeface="Wingdings" pitchFamily="2" charset="2"/>
              </a:rPr>
              <a:t>+ 2Na</a:t>
            </a:r>
            <a:r>
              <a:rPr lang="hy-AM" sz="1400" b="1" baseline="30000" dirty="0" smtClean="0">
                <a:sym typeface="Wingdings" pitchFamily="2" charset="2"/>
              </a:rPr>
              <a:t>+</a:t>
            </a:r>
            <a:r>
              <a:rPr lang="hy-AM" sz="1400" b="1" baseline="-25000" dirty="0" smtClean="0">
                <a:sym typeface="Wingdings" pitchFamily="2" charset="2"/>
              </a:rPr>
              <a:t>(aq)</a:t>
            </a:r>
            <a:br>
              <a:rPr lang="hy-AM" sz="1400" b="1" baseline="-25000" dirty="0" smtClean="0">
                <a:sym typeface="Wingdings" pitchFamily="2" charset="2"/>
              </a:rPr>
            </a:br>
            <a:r>
              <a:rPr lang="hy-AM" sz="1400" b="1" baseline="-25000" dirty="0" smtClean="0">
                <a:sym typeface="Wingdings" pitchFamily="2" charset="2"/>
              </a:rPr>
              <a:t/>
            </a:r>
            <a:br>
              <a:rPr lang="hy-AM" sz="1400" b="1" baseline="-25000" dirty="0" smtClean="0">
                <a:sym typeface="Wingdings" pitchFamily="2" charset="2"/>
              </a:rPr>
            </a:br>
            <a:r>
              <a:rPr lang="hy-AM" sz="1400" b="1" baseline="-25000" dirty="0" smtClean="0">
                <a:sym typeface="Wingdings" pitchFamily="2" charset="2"/>
              </a:rPr>
              <a:t/>
            </a:r>
            <a:br>
              <a:rPr lang="hy-AM" sz="1400" b="1" baseline="-25000" dirty="0" smtClean="0">
                <a:sym typeface="Wingdings" pitchFamily="2" charset="2"/>
              </a:rPr>
            </a:br>
            <a:r>
              <a:rPr lang="hy-AM" sz="1400" b="1" dirty="0" smtClean="0">
                <a:sym typeface="Wingdings" pitchFamily="2" charset="2"/>
              </a:rPr>
              <a:t>How do you presume magnesium ions, Mg</a:t>
            </a:r>
            <a:r>
              <a:rPr lang="hy-AM" sz="1400" b="1" baseline="30000" dirty="0" smtClean="0">
                <a:sym typeface="Wingdings" pitchFamily="2" charset="2"/>
              </a:rPr>
              <a:t>2+</a:t>
            </a:r>
            <a:r>
              <a:rPr lang="hy-AM" sz="1400" b="1" dirty="0" smtClean="0">
                <a:sym typeface="Wingdings" pitchFamily="2" charset="2"/>
              </a:rPr>
              <a:t>, will react with sodium carbonate, Na</a:t>
            </a:r>
            <a:r>
              <a:rPr lang="hy-AM" sz="1400" b="1" baseline="-25000" dirty="0" smtClean="0">
                <a:sym typeface="Wingdings" pitchFamily="2" charset="2"/>
              </a:rPr>
              <a:t>2</a:t>
            </a:r>
            <a:r>
              <a:rPr lang="hy-AM" sz="1400" b="1" dirty="0" smtClean="0">
                <a:sym typeface="Wingdings" pitchFamily="2" charset="2"/>
              </a:rPr>
              <a:t>CO</a:t>
            </a:r>
            <a:r>
              <a:rPr lang="hy-AM" sz="1400" b="1" baseline="-25000" dirty="0" smtClean="0">
                <a:sym typeface="Wingdings" pitchFamily="2" charset="2"/>
              </a:rPr>
              <a:t>3</a:t>
            </a:r>
            <a:r>
              <a:rPr lang="hy-AM" sz="1400" b="1" dirty="0" smtClean="0">
                <a:sym typeface="Wingdings" pitchFamily="2" charset="2"/>
              </a:rPr>
              <a:t>?  Present an equation of the suggested reaction.</a:t>
            </a:r>
          </a:p>
          <a:p>
            <a:pPr>
              <a:buFont typeface="Wingdings" pitchFamily="2" charset="2"/>
              <a:buChar char="v"/>
            </a:pPr>
            <a:endParaRPr lang="hy-AM" sz="1400" b="1" dirty="0" smtClean="0">
              <a:sym typeface="Wingdings" pitchFamily="2" charset="2"/>
            </a:endParaRPr>
          </a:p>
          <a:p>
            <a:pPr>
              <a:buFont typeface="Wingdings" pitchFamily="2" charset="2"/>
              <a:buChar char="v"/>
            </a:pPr>
            <a:endParaRPr lang="hy-AM" sz="1400" b="1" dirty="0" smtClean="0">
              <a:sym typeface="Wingdings" pitchFamily="2" charset="2"/>
            </a:endParaRPr>
          </a:p>
          <a:p>
            <a:pPr>
              <a:buFont typeface="Wingdings" pitchFamily="2" charset="2"/>
              <a:buChar char="v"/>
            </a:pPr>
            <a:r>
              <a:rPr lang="hy-AM" sz="1400" b="1" dirty="0" smtClean="0">
                <a:sym typeface="Wingdings" pitchFamily="2" charset="2"/>
              </a:rPr>
              <a:t>Use of  Ion-Exchange Resins:</a:t>
            </a:r>
            <a:br>
              <a:rPr lang="hy-AM" sz="1400" b="1" dirty="0" smtClean="0">
                <a:sym typeface="Wingdings" pitchFamily="2" charset="2"/>
              </a:rPr>
            </a:br>
            <a:r>
              <a:rPr lang="hy-AM" sz="1400" dirty="0" smtClean="0">
                <a:sym typeface="Wingdings" pitchFamily="2" charset="2"/>
              </a:rPr>
              <a:t>These resins do exactly as their name suggests.  As hard water passes through their colum</a:t>
            </a:r>
            <a:r>
              <a:rPr lang="en-US" sz="1400" dirty="0" smtClean="0">
                <a:sym typeface="Wingdings" pitchFamily="2" charset="2"/>
              </a:rPr>
              <a:t>n</a:t>
            </a:r>
            <a:r>
              <a:rPr lang="hy-AM" sz="1400" dirty="0" smtClean="0">
                <a:sym typeface="Wingdings" pitchFamily="2" charset="2"/>
              </a:rPr>
              <a:t>s, the Ca</a:t>
            </a:r>
            <a:r>
              <a:rPr lang="hy-AM" sz="1400" baseline="30000" dirty="0" smtClean="0">
                <a:sym typeface="Wingdings" pitchFamily="2" charset="2"/>
              </a:rPr>
              <a:t>2+</a:t>
            </a:r>
            <a:r>
              <a:rPr lang="hy-AM" sz="1400" dirty="0" smtClean="0">
                <a:sym typeface="Wingdings" pitchFamily="2" charset="2"/>
              </a:rPr>
              <a:t>  and Mg</a:t>
            </a:r>
            <a:r>
              <a:rPr lang="hy-AM" sz="1400" baseline="30000" dirty="0" smtClean="0">
                <a:sym typeface="Wingdings" pitchFamily="2" charset="2"/>
              </a:rPr>
              <a:t>2+</a:t>
            </a:r>
            <a:r>
              <a:rPr lang="hy-AM" sz="1400" dirty="0" smtClean="0">
                <a:sym typeface="Wingdings" pitchFamily="2" charset="2"/>
              </a:rPr>
              <a:t> ions present within hard water are exchanged,  or displaced with Na</a:t>
            </a:r>
            <a:r>
              <a:rPr lang="hy-AM" sz="1400" baseline="30000" dirty="0" smtClean="0">
                <a:sym typeface="Wingdings" pitchFamily="2" charset="2"/>
              </a:rPr>
              <a:t>+</a:t>
            </a:r>
            <a:r>
              <a:rPr lang="hy-AM" sz="1400" dirty="0" smtClean="0">
                <a:sym typeface="Wingdings" pitchFamily="2" charset="2"/>
              </a:rPr>
              <a:t> ions which do not contribute to the formation of hard water.</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Permutit is a trade mark name of a popular ion-exchange resin column.  It contains </a:t>
            </a:r>
            <a:r>
              <a:rPr lang="hy-AM" sz="1400" b="1" dirty="0" smtClean="0">
                <a:sym typeface="Wingdings" pitchFamily="2" charset="2"/>
              </a:rPr>
              <a:t>ad</a:t>
            </a:r>
            <a:r>
              <a:rPr lang="hy-AM" sz="1400" dirty="0" smtClean="0">
                <a:sym typeface="Wingdings" pitchFamily="2" charset="2"/>
              </a:rPr>
              <a:t>sorbed sodium ions, Na</a:t>
            </a:r>
            <a:r>
              <a:rPr lang="hy-AM" sz="1400" baseline="30000" dirty="0" smtClean="0">
                <a:sym typeface="Wingdings" pitchFamily="2" charset="2"/>
              </a:rPr>
              <a:t>+</a:t>
            </a:r>
            <a:r>
              <a:rPr lang="hy-AM" sz="1400" dirty="0" smtClean="0">
                <a:sym typeface="Wingdings" pitchFamily="2" charset="2"/>
              </a:rPr>
              <a:t>.  </a:t>
            </a:r>
            <a:r>
              <a:rPr lang="hy-AM" sz="1400" b="1" dirty="0" smtClean="0">
                <a:sym typeface="Wingdings" pitchFamily="2" charset="2"/>
              </a:rPr>
              <a:t>Now, </a:t>
            </a:r>
            <a:r>
              <a:rPr lang="hy-AM" sz="1400" b="1" u="sng" dirty="0" smtClean="0">
                <a:sym typeface="Wingdings" pitchFamily="2" charset="2"/>
              </a:rPr>
              <a:t>brave soldiers</a:t>
            </a:r>
            <a:r>
              <a:rPr lang="hy-AM" sz="1400" b="1" dirty="0" smtClean="0">
                <a:sym typeface="Wingdings" pitchFamily="2" charset="2"/>
              </a:rPr>
              <a:t>, can you tell me what would happen if hard water was passed through such a device?  </a:t>
            </a:r>
            <a:r>
              <a:rPr lang="hy-AM" sz="1400" dirty="0" smtClean="0">
                <a:sym typeface="Wingdings" pitchFamily="2" charset="2"/>
              </a:rPr>
              <a:t>Try writing an equation for this using either Ca</a:t>
            </a:r>
            <a:r>
              <a:rPr lang="hy-AM" sz="1400" baseline="30000" dirty="0" smtClean="0">
                <a:sym typeface="Wingdings" pitchFamily="2" charset="2"/>
              </a:rPr>
              <a:t>2+</a:t>
            </a:r>
            <a:r>
              <a:rPr lang="hy-AM" sz="1400" dirty="0" smtClean="0">
                <a:sym typeface="Wingdings" pitchFamily="2" charset="2"/>
              </a:rPr>
              <a:t> or Mg</a:t>
            </a:r>
            <a:r>
              <a:rPr lang="hy-AM" sz="1400" baseline="30000" dirty="0" smtClean="0">
                <a:sym typeface="Wingdings" pitchFamily="2" charset="2"/>
              </a:rPr>
              <a:t>2+</a:t>
            </a:r>
            <a:r>
              <a:rPr lang="hy-AM" sz="1400" dirty="0" smtClean="0">
                <a:sym typeface="Wingdings" pitchFamily="2" charset="2"/>
              </a:rPr>
              <a:t> ion as one of the reactants interacting with the resin, where the ion present within the column is represented as, Na-Permutit.  Na-Permutit is a neutral molecule.</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The great  thing about Permutit ion-exchange resin columns is that Permutit may be regenerated when it is completely  converted to the calcium salt, by pouring concentrated aqueous NaCl through the ‘spent’ resin. </a:t>
            </a:r>
            <a:r>
              <a:rPr lang="hy-AM" sz="1400" b="1" dirty="0" smtClean="0">
                <a:sym typeface="Wingdings" pitchFamily="2" charset="2"/>
              </a:rPr>
              <a:t>Can you devise an equation to depict this recycling act?</a:t>
            </a:r>
            <a:r>
              <a:rPr lang="hy-AM" sz="1400" dirty="0" smtClean="0">
                <a:sym typeface="Wingdings" pitchFamily="2" charset="2"/>
              </a:rPr>
              <a:t/>
            </a:r>
            <a:br>
              <a:rPr lang="hy-AM" sz="1400" dirty="0" smtClean="0">
                <a:sym typeface="Wingdings" pitchFamily="2" charset="2"/>
              </a:rPr>
            </a:br>
            <a:r>
              <a:rPr lang="hy-AM" sz="1400" dirty="0" smtClean="0">
                <a:sym typeface="Wingdings" pitchFamily="2" charset="2"/>
              </a:rPr>
              <a:t/>
            </a:r>
            <a:br>
              <a:rPr lang="hy-AM" sz="1400" dirty="0" smtClean="0">
                <a:sym typeface="Wingdings" pitchFamily="2" charset="2"/>
              </a:rPr>
            </a:br>
            <a:endParaRPr lang="hy-AM" sz="1400" dirty="0" smtClean="0">
              <a:sym typeface="Wingdings" pitchFamily="2" charset="2"/>
            </a:endParaRPr>
          </a:p>
          <a:p>
            <a:pPr>
              <a:buNone/>
            </a:pPr>
            <a:r>
              <a:rPr lang="hy-AM" sz="1400" dirty="0" smtClean="0">
                <a:sym typeface="Wingdings" pitchFamily="2" charset="2"/>
              </a:rPr>
              <a:t>  </a:t>
            </a:r>
            <a:endParaRPr lang="hy-AM" sz="1400" b="1" dirty="0" smtClean="0">
              <a:sym typeface="Wingdings" pitchFamily="2" charset="2"/>
            </a:endParaRPr>
          </a:p>
          <a:p>
            <a:pPr>
              <a:buNone/>
            </a:pPr>
            <a:endParaRPr lang="hy-AM" sz="1400" b="1" dirty="0" smtClean="0">
              <a:sym typeface="Wingdings" pitchFamily="2" charset="2"/>
            </a:endParaRPr>
          </a:p>
          <a:p>
            <a:pPr>
              <a:buFont typeface="Wingdings" pitchFamily="2" charset="2"/>
              <a:buChar char="v"/>
            </a:pPr>
            <a:endParaRPr lang="hy-AM" sz="1400" b="1" dirty="0" smtClean="0">
              <a:sym typeface="Wingdings" pitchFamily="2" charset="2"/>
            </a:endParaRPr>
          </a:p>
          <a:p>
            <a:pPr>
              <a:buFont typeface="Wingdings" pitchFamily="2" charset="2"/>
              <a:buChar char="v"/>
            </a:pPr>
            <a:endParaRPr lang="hy-AM" sz="1400" b="1" dirty="0" smtClean="0">
              <a:sym typeface="Wingdings" pitchFamily="2" charset="2"/>
            </a:endParaRPr>
          </a:p>
          <a:p>
            <a:pPr>
              <a:buFont typeface="Wingdings" pitchFamily="2" charset="2"/>
              <a:buChar char="v"/>
            </a:pPr>
            <a:endParaRPr lang="hy-AM" sz="1400" b="1" dirty="0" smtClean="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n 4"/>
          <p:cNvSpPr/>
          <p:nvPr/>
        </p:nvSpPr>
        <p:spPr>
          <a:xfrm>
            <a:off x="7162800" y="3733800"/>
            <a:ext cx="914400" cy="914400"/>
          </a:xfrm>
          <a:prstGeom prst="sun">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839200" cy="6477000"/>
          </a:xfrm>
        </p:spPr>
        <p:txBody>
          <a:bodyPr/>
          <a:lstStyle/>
          <a:p>
            <a:r>
              <a:rPr lang="hy-AM" sz="1400" dirty="0" smtClean="0"/>
              <a:t>The water cycle continually exchanges water  between the surface of the earth and the atmosphere. </a:t>
            </a:r>
            <a:r>
              <a:rPr lang="hy-AM" sz="1400" b="1" dirty="0" smtClean="0"/>
              <a:t> How is this exchange made possible?  What essential processes encourage such a cycle?</a:t>
            </a:r>
          </a:p>
          <a:p>
            <a:endParaRPr lang="hy-AM" sz="1400" b="1" dirty="0" smtClean="0"/>
          </a:p>
          <a:p>
            <a:endParaRPr lang="hy-AM" sz="1400" b="1" dirty="0" smtClean="0"/>
          </a:p>
          <a:p>
            <a:endParaRPr lang="hy-AM" sz="1400" b="1" dirty="0" smtClean="0"/>
          </a:p>
          <a:p>
            <a:endParaRPr lang="hy-AM" sz="1400" b="1" dirty="0" smtClean="0"/>
          </a:p>
          <a:p>
            <a:endParaRPr lang="hy-AM" sz="1400" b="1" dirty="0" smtClean="0"/>
          </a:p>
          <a:p>
            <a:endParaRPr lang="hy-AM" sz="1400" b="1" dirty="0" smtClean="0"/>
          </a:p>
          <a:p>
            <a:r>
              <a:rPr lang="hy-AM" sz="1400" dirty="0" smtClean="0"/>
              <a:t>The water cycle is a self purifying system that can be readily recycled.</a:t>
            </a:r>
          </a:p>
          <a:p>
            <a:endParaRPr lang="hy-AM" sz="1400" dirty="0" smtClean="0"/>
          </a:p>
          <a:p>
            <a:r>
              <a:rPr lang="hy-AM" sz="1400" dirty="0" smtClean="0"/>
              <a:t>In some places rainwater is collected in drums and cisterns whereas in other places sea water and brackish water are desalinated or distilled to provide drinking water.</a:t>
            </a:r>
          </a:p>
          <a:p>
            <a:endParaRPr lang="hy-AM" sz="1400" dirty="0" smtClean="0"/>
          </a:p>
          <a:p>
            <a:r>
              <a:rPr lang="hy-AM" sz="1400" b="1" dirty="0" smtClean="0"/>
              <a:t>The water cycle is one of the easiest cycles to recount just from simple everyday experiences.  Try filling in the appropriate arrows to complete the water cycle demonstrating where exactly the essential processes take place.</a:t>
            </a:r>
          </a:p>
          <a:p>
            <a:pPr>
              <a:buNone/>
            </a:pPr>
            <a:endParaRPr lang="hy-AM" sz="1400" b="1" dirty="0" smtClean="0"/>
          </a:p>
        </p:txBody>
      </p:sp>
      <p:sp>
        <p:nvSpPr>
          <p:cNvPr id="4" name="Cloud 3"/>
          <p:cNvSpPr/>
          <p:nvPr/>
        </p:nvSpPr>
        <p:spPr>
          <a:xfrm>
            <a:off x="5029200" y="4495800"/>
            <a:ext cx="2133600" cy="7620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p>
        </p:txBody>
      </p:sp>
      <p:sp>
        <p:nvSpPr>
          <p:cNvPr id="6" name="Freeform 5"/>
          <p:cNvSpPr/>
          <p:nvPr/>
        </p:nvSpPr>
        <p:spPr>
          <a:xfrm>
            <a:off x="4626591" y="6071667"/>
            <a:ext cx="3234519" cy="758754"/>
          </a:xfrm>
          <a:custGeom>
            <a:avLst/>
            <a:gdLst>
              <a:gd name="connsiteX0" fmla="*/ 3234519 w 3234519"/>
              <a:gd name="connsiteY0" fmla="*/ 56178 h 758754"/>
              <a:gd name="connsiteX1" fmla="*/ 3166281 w 3234519"/>
              <a:gd name="connsiteY1" fmla="*/ 42530 h 758754"/>
              <a:gd name="connsiteX2" fmla="*/ 3084394 w 3234519"/>
              <a:gd name="connsiteY2" fmla="*/ 28882 h 758754"/>
              <a:gd name="connsiteX3" fmla="*/ 3029803 w 3234519"/>
              <a:gd name="connsiteY3" fmla="*/ 15234 h 758754"/>
              <a:gd name="connsiteX4" fmla="*/ 2961564 w 3234519"/>
              <a:gd name="connsiteY4" fmla="*/ 1587 h 758754"/>
              <a:gd name="connsiteX5" fmla="*/ 2661313 w 3234519"/>
              <a:gd name="connsiteY5" fmla="*/ 15234 h 758754"/>
              <a:gd name="connsiteX6" fmla="*/ 2593075 w 3234519"/>
              <a:gd name="connsiteY6" fmla="*/ 97121 h 758754"/>
              <a:gd name="connsiteX7" fmla="*/ 2538484 w 3234519"/>
              <a:gd name="connsiteY7" fmla="*/ 138064 h 758754"/>
              <a:gd name="connsiteX8" fmla="*/ 2456597 w 3234519"/>
              <a:gd name="connsiteY8" fmla="*/ 179008 h 758754"/>
              <a:gd name="connsiteX9" fmla="*/ 2374710 w 3234519"/>
              <a:gd name="connsiteY9" fmla="*/ 219951 h 758754"/>
              <a:gd name="connsiteX10" fmla="*/ 2333767 w 3234519"/>
              <a:gd name="connsiteY10" fmla="*/ 233599 h 758754"/>
              <a:gd name="connsiteX11" fmla="*/ 2251881 w 3234519"/>
              <a:gd name="connsiteY11" fmla="*/ 274542 h 758754"/>
              <a:gd name="connsiteX12" fmla="*/ 2088108 w 3234519"/>
              <a:gd name="connsiteY12" fmla="*/ 260894 h 758754"/>
              <a:gd name="connsiteX13" fmla="*/ 2047164 w 3234519"/>
              <a:gd name="connsiteY13" fmla="*/ 233599 h 758754"/>
              <a:gd name="connsiteX14" fmla="*/ 1965278 w 3234519"/>
              <a:gd name="connsiteY14" fmla="*/ 206303 h 758754"/>
              <a:gd name="connsiteX15" fmla="*/ 1924334 w 3234519"/>
              <a:gd name="connsiteY15" fmla="*/ 219951 h 758754"/>
              <a:gd name="connsiteX16" fmla="*/ 1815152 w 3234519"/>
              <a:gd name="connsiteY16" fmla="*/ 247246 h 758754"/>
              <a:gd name="connsiteX17" fmla="*/ 1774209 w 3234519"/>
              <a:gd name="connsiteY17" fmla="*/ 260894 h 758754"/>
              <a:gd name="connsiteX18" fmla="*/ 1651379 w 3234519"/>
              <a:gd name="connsiteY18" fmla="*/ 274542 h 758754"/>
              <a:gd name="connsiteX19" fmla="*/ 1610436 w 3234519"/>
              <a:gd name="connsiteY19" fmla="*/ 301837 h 758754"/>
              <a:gd name="connsiteX20" fmla="*/ 1528549 w 3234519"/>
              <a:gd name="connsiteY20" fmla="*/ 274542 h 758754"/>
              <a:gd name="connsiteX21" fmla="*/ 1323833 w 3234519"/>
              <a:gd name="connsiteY21" fmla="*/ 288190 h 758754"/>
              <a:gd name="connsiteX22" fmla="*/ 1255594 w 3234519"/>
              <a:gd name="connsiteY22" fmla="*/ 356429 h 758754"/>
              <a:gd name="connsiteX23" fmla="*/ 1214651 w 3234519"/>
              <a:gd name="connsiteY23" fmla="*/ 397372 h 758754"/>
              <a:gd name="connsiteX24" fmla="*/ 1105469 w 3234519"/>
              <a:gd name="connsiteY24" fmla="*/ 451963 h 758754"/>
              <a:gd name="connsiteX25" fmla="*/ 1050878 w 3234519"/>
              <a:gd name="connsiteY25" fmla="*/ 479258 h 758754"/>
              <a:gd name="connsiteX26" fmla="*/ 1009934 w 3234519"/>
              <a:gd name="connsiteY26" fmla="*/ 492906 h 758754"/>
              <a:gd name="connsiteX27" fmla="*/ 900752 w 3234519"/>
              <a:gd name="connsiteY27" fmla="*/ 547497 h 758754"/>
              <a:gd name="connsiteX28" fmla="*/ 859809 w 3234519"/>
              <a:gd name="connsiteY28" fmla="*/ 588440 h 758754"/>
              <a:gd name="connsiteX29" fmla="*/ 832513 w 3234519"/>
              <a:gd name="connsiteY29" fmla="*/ 629384 h 758754"/>
              <a:gd name="connsiteX30" fmla="*/ 736979 w 3234519"/>
              <a:gd name="connsiteY30" fmla="*/ 656679 h 758754"/>
              <a:gd name="connsiteX31" fmla="*/ 655093 w 3234519"/>
              <a:gd name="connsiteY31" fmla="*/ 670327 h 758754"/>
              <a:gd name="connsiteX32" fmla="*/ 586854 w 3234519"/>
              <a:gd name="connsiteY32" fmla="*/ 683975 h 758754"/>
              <a:gd name="connsiteX33" fmla="*/ 436728 w 3234519"/>
              <a:gd name="connsiteY33" fmla="*/ 670327 h 758754"/>
              <a:gd name="connsiteX34" fmla="*/ 382137 w 3234519"/>
              <a:gd name="connsiteY34" fmla="*/ 643032 h 758754"/>
              <a:gd name="connsiteX35" fmla="*/ 232012 w 3234519"/>
              <a:gd name="connsiteY35" fmla="*/ 656679 h 758754"/>
              <a:gd name="connsiteX36" fmla="*/ 150125 w 3234519"/>
              <a:gd name="connsiteY36" fmla="*/ 711270 h 758754"/>
              <a:gd name="connsiteX37" fmla="*/ 0 w 3234519"/>
              <a:gd name="connsiteY37" fmla="*/ 738566 h 758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234519" h="758754">
                <a:moveTo>
                  <a:pt x="3234519" y="56178"/>
                </a:moveTo>
                <a:lnTo>
                  <a:pt x="3166281" y="42530"/>
                </a:lnTo>
                <a:cubicBezTo>
                  <a:pt x="3139055" y="37580"/>
                  <a:pt x="3111529" y="34309"/>
                  <a:pt x="3084394" y="28882"/>
                </a:cubicBezTo>
                <a:cubicBezTo>
                  <a:pt x="3066001" y="25203"/>
                  <a:pt x="3048113" y="19303"/>
                  <a:pt x="3029803" y="15234"/>
                </a:cubicBezTo>
                <a:cubicBezTo>
                  <a:pt x="3007159" y="10202"/>
                  <a:pt x="2984310" y="6136"/>
                  <a:pt x="2961564" y="1587"/>
                </a:cubicBezTo>
                <a:cubicBezTo>
                  <a:pt x="2861480" y="6136"/>
                  <a:pt x="2760335" y="0"/>
                  <a:pt x="2661313" y="15234"/>
                </a:cubicBezTo>
                <a:cubicBezTo>
                  <a:pt x="2576182" y="28331"/>
                  <a:pt x="2625951" y="57669"/>
                  <a:pt x="2593075" y="97121"/>
                </a:cubicBezTo>
                <a:cubicBezTo>
                  <a:pt x="2578513" y="114595"/>
                  <a:pt x="2556993" y="124843"/>
                  <a:pt x="2538484" y="138064"/>
                </a:cubicBezTo>
                <a:cubicBezTo>
                  <a:pt x="2468381" y="188137"/>
                  <a:pt x="2528177" y="147195"/>
                  <a:pt x="2456597" y="179008"/>
                </a:cubicBezTo>
                <a:cubicBezTo>
                  <a:pt x="2428710" y="191402"/>
                  <a:pt x="2402597" y="207557"/>
                  <a:pt x="2374710" y="219951"/>
                </a:cubicBezTo>
                <a:cubicBezTo>
                  <a:pt x="2361564" y="225794"/>
                  <a:pt x="2346634" y="227165"/>
                  <a:pt x="2333767" y="233599"/>
                </a:cubicBezTo>
                <a:cubicBezTo>
                  <a:pt x="2227941" y="286512"/>
                  <a:pt x="2354793" y="240237"/>
                  <a:pt x="2251881" y="274542"/>
                </a:cubicBezTo>
                <a:cubicBezTo>
                  <a:pt x="2197290" y="269993"/>
                  <a:pt x="2141824" y="271637"/>
                  <a:pt x="2088108" y="260894"/>
                </a:cubicBezTo>
                <a:cubicBezTo>
                  <a:pt x="2072024" y="257677"/>
                  <a:pt x="2062153" y="240261"/>
                  <a:pt x="2047164" y="233599"/>
                </a:cubicBezTo>
                <a:cubicBezTo>
                  <a:pt x="2020872" y="221914"/>
                  <a:pt x="1965278" y="206303"/>
                  <a:pt x="1965278" y="206303"/>
                </a:cubicBezTo>
                <a:cubicBezTo>
                  <a:pt x="1951630" y="210852"/>
                  <a:pt x="1938213" y="216166"/>
                  <a:pt x="1924334" y="219951"/>
                </a:cubicBezTo>
                <a:cubicBezTo>
                  <a:pt x="1888142" y="229821"/>
                  <a:pt x="1850741" y="235383"/>
                  <a:pt x="1815152" y="247246"/>
                </a:cubicBezTo>
                <a:cubicBezTo>
                  <a:pt x="1801504" y="251795"/>
                  <a:pt x="1788399" y="258529"/>
                  <a:pt x="1774209" y="260894"/>
                </a:cubicBezTo>
                <a:cubicBezTo>
                  <a:pt x="1733574" y="267667"/>
                  <a:pt x="1692322" y="269993"/>
                  <a:pt x="1651379" y="274542"/>
                </a:cubicBezTo>
                <a:cubicBezTo>
                  <a:pt x="1637731" y="283640"/>
                  <a:pt x="1626838" y="301837"/>
                  <a:pt x="1610436" y="301837"/>
                </a:cubicBezTo>
                <a:cubicBezTo>
                  <a:pt x="1581664" y="301837"/>
                  <a:pt x="1528549" y="274542"/>
                  <a:pt x="1528549" y="274542"/>
                </a:cubicBezTo>
                <a:cubicBezTo>
                  <a:pt x="1460310" y="279091"/>
                  <a:pt x="1391293" y="276947"/>
                  <a:pt x="1323833" y="288190"/>
                </a:cubicBezTo>
                <a:cubicBezTo>
                  <a:pt x="1285091" y="294647"/>
                  <a:pt x="1276139" y="331775"/>
                  <a:pt x="1255594" y="356429"/>
                </a:cubicBezTo>
                <a:cubicBezTo>
                  <a:pt x="1243238" y="371256"/>
                  <a:pt x="1229478" y="385016"/>
                  <a:pt x="1214651" y="397372"/>
                </a:cubicBezTo>
                <a:cubicBezTo>
                  <a:pt x="1173222" y="431896"/>
                  <a:pt x="1159217" y="428075"/>
                  <a:pt x="1105469" y="451963"/>
                </a:cubicBezTo>
                <a:cubicBezTo>
                  <a:pt x="1086878" y="460226"/>
                  <a:pt x="1069578" y="471244"/>
                  <a:pt x="1050878" y="479258"/>
                </a:cubicBezTo>
                <a:cubicBezTo>
                  <a:pt x="1037655" y="484925"/>
                  <a:pt x="1022801" y="486472"/>
                  <a:pt x="1009934" y="492906"/>
                </a:cubicBezTo>
                <a:cubicBezTo>
                  <a:pt x="881014" y="557366"/>
                  <a:pt x="993081" y="516721"/>
                  <a:pt x="900752" y="547497"/>
                </a:cubicBezTo>
                <a:cubicBezTo>
                  <a:pt x="887104" y="561145"/>
                  <a:pt x="872165" y="573613"/>
                  <a:pt x="859809" y="588440"/>
                </a:cubicBezTo>
                <a:cubicBezTo>
                  <a:pt x="849308" y="601041"/>
                  <a:pt x="845321" y="619137"/>
                  <a:pt x="832513" y="629384"/>
                </a:cubicBezTo>
                <a:cubicBezTo>
                  <a:pt x="823840" y="636323"/>
                  <a:pt x="740251" y="656025"/>
                  <a:pt x="736979" y="656679"/>
                </a:cubicBezTo>
                <a:cubicBezTo>
                  <a:pt x="709844" y="662106"/>
                  <a:pt x="682318" y="665377"/>
                  <a:pt x="655093" y="670327"/>
                </a:cubicBezTo>
                <a:cubicBezTo>
                  <a:pt x="632270" y="674477"/>
                  <a:pt x="609600" y="679426"/>
                  <a:pt x="586854" y="683975"/>
                </a:cubicBezTo>
                <a:cubicBezTo>
                  <a:pt x="536812" y="679426"/>
                  <a:pt x="486001" y="680181"/>
                  <a:pt x="436728" y="670327"/>
                </a:cubicBezTo>
                <a:cubicBezTo>
                  <a:pt x="416778" y="666337"/>
                  <a:pt x="402437" y="644385"/>
                  <a:pt x="382137" y="643032"/>
                </a:cubicBezTo>
                <a:cubicBezTo>
                  <a:pt x="332000" y="639689"/>
                  <a:pt x="282054" y="652130"/>
                  <a:pt x="232012" y="656679"/>
                </a:cubicBezTo>
                <a:lnTo>
                  <a:pt x="150125" y="711270"/>
                </a:lnTo>
                <a:cubicBezTo>
                  <a:pt x="78899" y="758754"/>
                  <a:pt x="125588" y="738566"/>
                  <a:pt x="0" y="738566"/>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Freeform 6"/>
          <p:cNvSpPr/>
          <p:nvPr/>
        </p:nvSpPr>
        <p:spPr>
          <a:xfrm>
            <a:off x="7874758" y="6071376"/>
            <a:ext cx="1173708" cy="132099"/>
          </a:xfrm>
          <a:custGeom>
            <a:avLst/>
            <a:gdLst>
              <a:gd name="connsiteX0" fmla="*/ 0 w 1173708"/>
              <a:gd name="connsiteY0" fmla="*/ 70117 h 132099"/>
              <a:gd name="connsiteX1" fmla="*/ 286603 w 1173708"/>
              <a:gd name="connsiteY1" fmla="*/ 56469 h 132099"/>
              <a:gd name="connsiteX2" fmla="*/ 395785 w 1173708"/>
              <a:gd name="connsiteY2" fmla="*/ 83764 h 132099"/>
              <a:gd name="connsiteX3" fmla="*/ 818866 w 1173708"/>
              <a:gd name="connsiteY3" fmla="*/ 97412 h 132099"/>
              <a:gd name="connsiteX4" fmla="*/ 941696 w 1173708"/>
              <a:gd name="connsiteY4" fmla="*/ 124708 h 132099"/>
              <a:gd name="connsiteX5" fmla="*/ 955343 w 1173708"/>
              <a:gd name="connsiteY5" fmla="*/ 83764 h 132099"/>
              <a:gd name="connsiteX6" fmla="*/ 996287 w 1173708"/>
              <a:gd name="connsiteY6" fmla="*/ 56469 h 132099"/>
              <a:gd name="connsiteX7" fmla="*/ 1037230 w 1173708"/>
              <a:gd name="connsiteY7" fmla="*/ 42821 h 132099"/>
              <a:gd name="connsiteX8" fmla="*/ 1173708 w 1173708"/>
              <a:gd name="connsiteY8" fmla="*/ 29173 h 132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73708" h="132099">
                <a:moveTo>
                  <a:pt x="0" y="70117"/>
                </a:moveTo>
                <a:cubicBezTo>
                  <a:pt x="105172" y="0"/>
                  <a:pt x="44611" y="28547"/>
                  <a:pt x="286603" y="56469"/>
                </a:cubicBezTo>
                <a:cubicBezTo>
                  <a:pt x="323870" y="60769"/>
                  <a:pt x="358290" y="82554"/>
                  <a:pt x="395785" y="83764"/>
                </a:cubicBezTo>
                <a:lnTo>
                  <a:pt x="818866" y="97412"/>
                </a:lnTo>
                <a:cubicBezTo>
                  <a:pt x="849561" y="107644"/>
                  <a:pt x="915829" y="132099"/>
                  <a:pt x="941696" y="124708"/>
                </a:cubicBezTo>
                <a:cubicBezTo>
                  <a:pt x="955529" y="120756"/>
                  <a:pt x="946356" y="94998"/>
                  <a:pt x="955343" y="83764"/>
                </a:cubicBezTo>
                <a:cubicBezTo>
                  <a:pt x="965590" y="70956"/>
                  <a:pt x="981616" y="63804"/>
                  <a:pt x="996287" y="56469"/>
                </a:cubicBezTo>
                <a:cubicBezTo>
                  <a:pt x="1009154" y="50035"/>
                  <a:pt x="1023187" y="45942"/>
                  <a:pt x="1037230" y="42821"/>
                </a:cubicBezTo>
                <a:cubicBezTo>
                  <a:pt x="1112107" y="26181"/>
                  <a:pt x="1107858" y="29173"/>
                  <a:pt x="1173708" y="2917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9" name="Straight Connector 8"/>
          <p:cNvCxnSpPr/>
          <p:nvPr/>
        </p:nvCxnSpPr>
        <p:spPr>
          <a:xfrm>
            <a:off x="0" y="64008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Freeform 12"/>
          <p:cNvSpPr/>
          <p:nvPr/>
        </p:nvSpPr>
        <p:spPr>
          <a:xfrm>
            <a:off x="594733" y="6215137"/>
            <a:ext cx="988407" cy="554153"/>
          </a:xfrm>
          <a:custGeom>
            <a:avLst/>
            <a:gdLst>
              <a:gd name="connsiteX0" fmla="*/ 237780 w 988407"/>
              <a:gd name="connsiteY0" fmla="*/ 472266 h 554153"/>
              <a:gd name="connsiteX1" fmla="*/ 142246 w 988407"/>
              <a:gd name="connsiteY1" fmla="*/ 458618 h 554153"/>
              <a:gd name="connsiteX2" fmla="*/ 87655 w 988407"/>
              <a:gd name="connsiteY2" fmla="*/ 444970 h 554153"/>
              <a:gd name="connsiteX3" fmla="*/ 60360 w 988407"/>
              <a:gd name="connsiteY3" fmla="*/ 390379 h 554153"/>
              <a:gd name="connsiteX4" fmla="*/ 19416 w 988407"/>
              <a:gd name="connsiteY4" fmla="*/ 335788 h 554153"/>
              <a:gd name="connsiteX5" fmla="*/ 74007 w 988407"/>
              <a:gd name="connsiteY5" fmla="*/ 144720 h 554153"/>
              <a:gd name="connsiteX6" fmla="*/ 114951 w 988407"/>
              <a:gd name="connsiteY6" fmla="*/ 131072 h 554153"/>
              <a:gd name="connsiteX7" fmla="*/ 155894 w 988407"/>
              <a:gd name="connsiteY7" fmla="*/ 103776 h 554153"/>
              <a:gd name="connsiteX8" fmla="*/ 251428 w 988407"/>
              <a:gd name="connsiteY8" fmla="*/ 76481 h 554153"/>
              <a:gd name="connsiteX9" fmla="*/ 292371 w 988407"/>
              <a:gd name="connsiteY9" fmla="*/ 62833 h 554153"/>
              <a:gd name="connsiteX10" fmla="*/ 483440 w 988407"/>
              <a:gd name="connsiteY10" fmla="*/ 35538 h 554153"/>
              <a:gd name="connsiteX11" fmla="*/ 565327 w 988407"/>
              <a:gd name="connsiteY11" fmla="*/ 62833 h 554153"/>
              <a:gd name="connsiteX12" fmla="*/ 606270 w 988407"/>
              <a:gd name="connsiteY12" fmla="*/ 103776 h 554153"/>
              <a:gd name="connsiteX13" fmla="*/ 633566 w 988407"/>
              <a:gd name="connsiteY13" fmla="*/ 144720 h 554153"/>
              <a:gd name="connsiteX14" fmla="*/ 674509 w 988407"/>
              <a:gd name="connsiteY14" fmla="*/ 172015 h 554153"/>
              <a:gd name="connsiteX15" fmla="*/ 715452 w 988407"/>
              <a:gd name="connsiteY15" fmla="*/ 212959 h 554153"/>
              <a:gd name="connsiteX16" fmla="*/ 865577 w 988407"/>
              <a:gd name="connsiteY16" fmla="*/ 226606 h 554153"/>
              <a:gd name="connsiteX17" fmla="*/ 906521 w 988407"/>
              <a:gd name="connsiteY17" fmla="*/ 253902 h 554153"/>
              <a:gd name="connsiteX18" fmla="*/ 961112 w 988407"/>
              <a:gd name="connsiteY18" fmla="*/ 376732 h 554153"/>
              <a:gd name="connsiteX19" fmla="*/ 988407 w 988407"/>
              <a:gd name="connsiteY19" fmla="*/ 417675 h 554153"/>
              <a:gd name="connsiteX20" fmla="*/ 947464 w 988407"/>
              <a:gd name="connsiteY20" fmla="*/ 444970 h 554153"/>
              <a:gd name="connsiteX21" fmla="*/ 906521 w 988407"/>
              <a:gd name="connsiteY21" fmla="*/ 458618 h 554153"/>
              <a:gd name="connsiteX22" fmla="*/ 824634 w 988407"/>
              <a:gd name="connsiteY22" fmla="*/ 513209 h 554153"/>
              <a:gd name="connsiteX23" fmla="*/ 783691 w 988407"/>
              <a:gd name="connsiteY23" fmla="*/ 540505 h 554153"/>
              <a:gd name="connsiteX24" fmla="*/ 742748 w 988407"/>
              <a:gd name="connsiteY24" fmla="*/ 554153 h 554153"/>
              <a:gd name="connsiteX25" fmla="*/ 688157 w 988407"/>
              <a:gd name="connsiteY25" fmla="*/ 540505 h 554153"/>
              <a:gd name="connsiteX26" fmla="*/ 606270 w 988407"/>
              <a:gd name="connsiteY26" fmla="*/ 513209 h 554153"/>
              <a:gd name="connsiteX27" fmla="*/ 428849 w 988407"/>
              <a:gd name="connsiteY27" fmla="*/ 499562 h 554153"/>
              <a:gd name="connsiteX28" fmla="*/ 237780 w 988407"/>
              <a:gd name="connsiteY28" fmla="*/ 472266 h 5541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988407" h="554153">
                <a:moveTo>
                  <a:pt x="237780" y="472266"/>
                </a:moveTo>
                <a:cubicBezTo>
                  <a:pt x="190013" y="465442"/>
                  <a:pt x="173895" y="464372"/>
                  <a:pt x="142246" y="458618"/>
                </a:cubicBezTo>
                <a:cubicBezTo>
                  <a:pt x="123792" y="455263"/>
                  <a:pt x="102065" y="456978"/>
                  <a:pt x="87655" y="444970"/>
                </a:cubicBezTo>
                <a:cubicBezTo>
                  <a:pt x="72026" y="431946"/>
                  <a:pt x="71143" y="407631"/>
                  <a:pt x="60360" y="390379"/>
                </a:cubicBezTo>
                <a:cubicBezTo>
                  <a:pt x="48304" y="371090"/>
                  <a:pt x="33064" y="353985"/>
                  <a:pt x="19416" y="335788"/>
                </a:cubicBezTo>
                <a:cubicBezTo>
                  <a:pt x="28389" y="237089"/>
                  <a:pt x="0" y="194058"/>
                  <a:pt x="74007" y="144720"/>
                </a:cubicBezTo>
                <a:cubicBezTo>
                  <a:pt x="85977" y="136740"/>
                  <a:pt x="101303" y="135621"/>
                  <a:pt x="114951" y="131072"/>
                </a:cubicBezTo>
                <a:cubicBezTo>
                  <a:pt x="128599" y="121973"/>
                  <a:pt x="141223" y="111111"/>
                  <a:pt x="155894" y="103776"/>
                </a:cubicBezTo>
                <a:cubicBezTo>
                  <a:pt x="177704" y="92871"/>
                  <a:pt x="231029" y="82309"/>
                  <a:pt x="251428" y="76481"/>
                </a:cubicBezTo>
                <a:cubicBezTo>
                  <a:pt x="265260" y="72529"/>
                  <a:pt x="278723" y="67382"/>
                  <a:pt x="292371" y="62833"/>
                </a:cubicBezTo>
                <a:cubicBezTo>
                  <a:pt x="376150" y="0"/>
                  <a:pt x="339179" y="8489"/>
                  <a:pt x="483440" y="35538"/>
                </a:cubicBezTo>
                <a:cubicBezTo>
                  <a:pt x="511719" y="40840"/>
                  <a:pt x="565327" y="62833"/>
                  <a:pt x="565327" y="62833"/>
                </a:cubicBezTo>
                <a:cubicBezTo>
                  <a:pt x="578975" y="76481"/>
                  <a:pt x="593914" y="88949"/>
                  <a:pt x="606270" y="103776"/>
                </a:cubicBezTo>
                <a:cubicBezTo>
                  <a:pt x="616771" y="116377"/>
                  <a:pt x="621967" y="133121"/>
                  <a:pt x="633566" y="144720"/>
                </a:cubicBezTo>
                <a:cubicBezTo>
                  <a:pt x="645164" y="156318"/>
                  <a:pt x="661908" y="161514"/>
                  <a:pt x="674509" y="172015"/>
                </a:cubicBezTo>
                <a:cubicBezTo>
                  <a:pt x="689336" y="184371"/>
                  <a:pt x="696894" y="207657"/>
                  <a:pt x="715452" y="212959"/>
                </a:cubicBezTo>
                <a:cubicBezTo>
                  <a:pt x="763767" y="226763"/>
                  <a:pt x="815535" y="222057"/>
                  <a:pt x="865577" y="226606"/>
                </a:cubicBezTo>
                <a:cubicBezTo>
                  <a:pt x="879225" y="235705"/>
                  <a:pt x="894922" y="242303"/>
                  <a:pt x="906521" y="253902"/>
                </a:cubicBezTo>
                <a:cubicBezTo>
                  <a:pt x="962070" y="309451"/>
                  <a:pt x="907063" y="295657"/>
                  <a:pt x="961112" y="376732"/>
                </a:cubicBezTo>
                <a:lnTo>
                  <a:pt x="988407" y="417675"/>
                </a:lnTo>
                <a:cubicBezTo>
                  <a:pt x="974759" y="426773"/>
                  <a:pt x="962135" y="437635"/>
                  <a:pt x="947464" y="444970"/>
                </a:cubicBezTo>
                <a:cubicBezTo>
                  <a:pt x="934597" y="451404"/>
                  <a:pt x="919097" y="451632"/>
                  <a:pt x="906521" y="458618"/>
                </a:cubicBezTo>
                <a:cubicBezTo>
                  <a:pt x="877844" y="474550"/>
                  <a:pt x="851930" y="495012"/>
                  <a:pt x="824634" y="513209"/>
                </a:cubicBezTo>
                <a:cubicBezTo>
                  <a:pt x="810986" y="522308"/>
                  <a:pt x="799252" y="535318"/>
                  <a:pt x="783691" y="540505"/>
                </a:cubicBezTo>
                <a:lnTo>
                  <a:pt x="742748" y="554153"/>
                </a:lnTo>
                <a:cubicBezTo>
                  <a:pt x="724551" y="549604"/>
                  <a:pt x="706123" y="545895"/>
                  <a:pt x="688157" y="540505"/>
                </a:cubicBezTo>
                <a:cubicBezTo>
                  <a:pt x="660598" y="532237"/>
                  <a:pt x="634957" y="515416"/>
                  <a:pt x="606270" y="513209"/>
                </a:cubicBezTo>
                <a:lnTo>
                  <a:pt x="428849" y="499562"/>
                </a:lnTo>
                <a:cubicBezTo>
                  <a:pt x="331801" y="467212"/>
                  <a:pt x="285547" y="479090"/>
                  <a:pt x="237780" y="472266"/>
                </a:cubicBezTo>
                <a:close/>
              </a:path>
            </a:pathLst>
          </a:cu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t>I</a:t>
            </a:r>
            <a:r>
              <a:rPr lang="hy-AM" sz="1200" dirty="0" smtClean="0"/>
              <a:t>ceberg</a:t>
            </a:r>
            <a:endParaRPr lang="en-US" sz="1200" dirty="0"/>
          </a:p>
        </p:txBody>
      </p:sp>
      <p:sp>
        <p:nvSpPr>
          <p:cNvPr id="15" name="Freeform 14"/>
          <p:cNvSpPr/>
          <p:nvPr/>
        </p:nvSpPr>
        <p:spPr>
          <a:xfrm>
            <a:off x="9062113" y="6100549"/>
            <a:ext cx="95535" cy="40944"/>
          </a:xfrm>
          <a:custGeom>
            <a:avLst/>
            <a:gdLst>
              <a:gd name="connsiteX0" fmla="*/ 0 w 95535"/>
              <a:gd name="connsiteY0" fmla="*/ 0 h 40944"/>
              <a:gd name="connsiteX1" fmla="*/ 95535 w 95535"/>
              <a:gd name="connsiteY1" fmla="*/ 40944 h 40944"/>
            </a:gdLst>
            <a:ahLst/>
            <a:cxnLst>
              <a:cxn ang="0">
                <a:pos x="connsiteX0" y="connsiteY0"/>
              </a:cxn>
              <a:cxn ang="0">
                <a:pos x="connsiteX1" y="connsiteY1"/>
              </a:cxn>
            </a:cxnLst>
            <a:rect l="l" t="t" r="r" b="b"/>
            <a:pathLst>
              <a:path w="95535" h="40944">
                <a:moveTo>
                  <a:pt x="0" y="0"/>
                </a:moveTo>
                <a:cubicBezTo>
                  <a:pt x="87991" y="29331"/>
                  <a:pt x="61542" y="6951"/>
                  <a:pt x="95535" y="40944"/>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nvSpPr>
        <p:spPr>
          <a:xfrm>
            <a:off x="4640239" y="6823881"/>
            <a:ext cx="0" cy="81886"/>
          </a:xfrm>
          <a:custGeom>
            <a:avLst/>
            <a:gdLst>
              <a:gd name="connsiteX0" fmla="*/ 0 w 0"/>
              <a:gd name="connsiteY0" fmla="*/ 0 h 81886"/>
              <a:gd name="connsiteX1" fmla="*/ 0 w 0"/>
              <a:gd name="connsiteY1" fmla="*/ 81886 h 81886"/>
            </a:gdLst>
            <a:ahLst/>
            <a:cxnLst>
              <a:cxn ang="0">
                <a:pos x="connsiteX0" y="connsiteY0"/>
              </a:cxn>
              <a:cxn ang="0">
                <a:pos x="connsiteX1" y="connsiteY1"/>
              </a:cxn>
            </a:cxnLst>
            <a:rect l="l" t="t" r="r" b="b"/>
            <a:pathLst>
              <a:path h="81886">
                <a:moveTo>
                  <a:pt x="0" y="0"/>
                </a:moveTo>
                <a:lnTo>
                  <a:pt x="0" y="81886"/>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8" name="Straight Arrow Connector 17"/>
          <p:cNvCxnSpPr/>
          <p:nvPr/>
        </p:nvCxnSpPr>
        <p:spPr>
          <a:xfrm rot="10800000">
            <a:off x="1905000" y="6553200"/>
            <a:ext cx="2895602" cy="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flipH="1" flipV="1">
            <a:off x="685800" y="5562600"/>
            <a:ext cx="914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4" idx="2"/>
          </p:cNvCxnSpPr>
          <p:nvPr/>
        </p:nvCxnSpPr>
        <p:spPr>
          <a:xfrm rot="10800000" flipV="1">
            <a:off x="1600200" y="4876800"/>
            <a:ext cx="3435618"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1905000" y="5029200"/>
            <a:ext cx="3200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flipV="1">
            <a:off x="5638800" y="62484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1752600" y="5486400"/>
            <a:ext cx="8382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1600200" y="5638800"/>
            <a:ext cx="762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590800" y="6172200"/>
            <a:ext cx="28956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286000" y="6324600"/>
            <a:ext cx="2362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6200000" flipH="1">
            <a:off x="5715000" y="5105400"/>
            <a:ext cx="5334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6200000" flipH="1">
            <a:off x="7010400" y="5029200"/>
            <a:ext cx="2286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6705600" y="5791200"/>
            <a:ext cx="4572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057400" y="6581001"/>
            <a:ext cx="1707519" cy="246221"/>
          </a:xfrm>
          <a:prstGeom prst="rect">
            <a:avLst/>
          </a:prstGeom>
          <a:noFill/>
        </p:spPr>
        <p:txBody>
          <a:bodyPr wrap="none" rtlCol="0">
            <a:spAutoFit/>
          </a:bodyPr>
          <a:lstStyle/>
          <a:p>
            <a:r>
              <a:rPr lang="en-US" sz="1000" dirty="0" smtClean="0"/>
              <a:t>F</a:t>
            </a:r>
            <a:r>
              <a:rPr lang="hy-AM" sz="1000" dirty="0" smtClean="0"/>
              <a:t>reezing oceans and lakes</a:t>
            </a:r>
            <a:endParaRPr lang="en-US" sz="1000" dirty="0"/>
          </a:p>
        </p:txBody>
      </p:sp>
      <p:sp>
        <p:nvSpPr>
          <p:cNvPr id="46" name="TextBox 45"/>
          <p:cNvSpPr txBox="1"/>
          <p:nvPr/>
        </p:nvSpPr>
        <p:spPr>
          <a:xfrm>
            <a:off x="6934200" y="6581001"/>
            <a:ext cx="957313" cy="246221"/>
          </a:xfrm>
          <a:prstGeom prst="rect">
            <a:avLst/>
          </a:prstGeom>
          <a:noFill/>
        </p:spPr>
        <p:txBody>
          <a:bodyPr wrap="none" rtlCol="0">
            <a:spAutoFit/>
          </a:bodyPr>
          <a:lstStyle/>
          <a:p>
            <a:r>
              <a:rPr lang="en-US" sz="1000" dirty="0" smtClean="0"/>
              <a:t>G</a:t>
            </a:r>
            <a:r>
              <a:rPr lang="hy-AM" sz="1000" dirty="0" smtClean="0"/>
              <a:t>round water</a:t>
            </a:r>
            <a:endParaRPr lang="en-US" sz="1000" dirty="0"/>
          </a:p>
        </p:txBody>
      </p:sp>
      <p:sp>
        <p:nvSpPr>
          <p:cNvPr id="47" name="TextBox 46"/>
          <p:cNvSpPr txBox="1"/>
          <p:nvPr/>
        </p:nvSpPr>
        <p:spPr>
          <a:xfrm>
            <a:off x="6172200" y="5334000"/>
            <a:ext cx="1035861" cy="246221"/>
          </a:xfrm>
          <a:prstGeom prst="rect">
            <a:avLst/>
          </a:prstGeom>
          <a:noFill/>
        </p:spPr>
        <p:txBody>
          <a:bodyPr wrap="none" rtlCol="0">
            <a:spAutoFit/>
          </a:bodyPr>
          <a:lstStyle/>
          <a:p>
            <a:r>
              <a:rPr lang="hy-AM" sz="1000" dirty="0" smtClean="0"/>
              <a:t>rain, hail, snow</a:t>
            </a:r>
            <a:endParaRPr lang="en-US" sz="1000" dirty="0"/>
          </a:p>
        </p:txBody>
      </p:sp>
      <p:sp>
        <p:nvSpPr>
          <p:cNvPr id="48" name="TextBox 47"/>
          <p:cNvSpPr txBox="1"/>
          <p:nvPr/>
        </p:nvSpPr>
        <p:spPr>
          <a:xfrm>
            <a:off x="914400" y="5029200"/>
            <a:ext cx="950901" cy="246221"/>
          </a:xfrm>
          <a:prstGeom prst="rect">
            <a:avLst/>
          </a:prstGeom>
          <a:noFill/>
        </p:spPr>
        <p:txBody>
          <a:bodyPr wrap="none" rtlCol="0">
            <a:spAutoFit/>
          </a:bodyPr>
          <a:lstStyle/>
          <a:p>
            <a:r>
              <a:rPr lang="en-US" sz="1000" dirty="0" smtClean="0"/>
              <a:t>W</a:t>
            </a:r>
            <a:r>
              <a:rPr lang="hy-AM" sz="1000" dirty="0" smtClean="0"/>
              <a:t>ater vapour</a:t>
            </a:r>
            <a:endParaRPr lang="en-US" sz="1000" dirty="0"/>
          </a:p>
        </p:txBody>
      </p:sp>
      <p:sp>
        <p:nvSpPr>
          <p:cNvPr id="49" name="TextBox 48"/>
          <p:cNvSpPr txBox="1"/>
          <p:nvPr/>
        </p:nvSpPr>
        <p:spPr>
          <a:xfrm>
            <a:off x="5181600" y="4724400"/>
            <a:ext cx="2002471" cy="246221"/>
          </a:xfrm>
          <a:prstGeom prst="rect">
            <a:avLst/>
          </a:prstGeom>
          <a:noFill/>
        </p:spPr>
        <p:txBody>
          <a:bodyPr wrap="none" rtlCol="0">
            <a:spAutoFit/>
          </a:bodyPr>
          <a:lstStyle/>
          <a:p>
            <a:r>
              <a:rPr lang="en-US" sz="1000" dirty="0" smtClean="0"/>
              <a:t>C</a:t>
            </a:r>
            <a:r>
              <a:rPr lang="hy-AM" sz="1000" dirty="0" smtClean="0"/>
              <a:t>louds, fog, mist (liquid or solid)</a:t>
            </a:r>
            <a:endParaRPr lang="en-US" sz="1000" dirty="0"/>
          </a:p>
        </p:txBody>
      </p:sp>
      <p:sp>
        <p:nvSpPr>
          <p:cNvPr id="50" name="TextBox 49"/>
          <p:cNvSpPr txBox="1"/>
          <p:nvPr/>
        </p:nvSpPr>
        <p:spPr>
          <a:xfrm>
            <a:off x="5943600" y="3886200"/>
            <a:ext cx="1394934" cy="246221"/>
          </a:xfrm>
          <a:prstGeom prst="rect">
            <a:avLst/>
          </a:prstGeom>
          <a:noFill/>
        </p:spPr>
        <p:txBody>
          <a:bodyPr wrap="none" rtlCol="0">
            <a:spAutoFit/>
          </a:bodyPr>
          <a:lstStyle/>
          <a:p>
            <a:r>
              <a:rPr lang="en-US" sz="1000" dirty="0" smtClean="0"/>
              <a:t>S</a:t>
            </a:r>
            <a:r>
              <a:rPr lang="hy-AM" sz="1000" dirty="0" smtClean="0"/>
              <a:t>un source of energy</a:t>
            </a:r>
            <a:endParaRPr lang="en-US" sz="1000" dirty="0"/>
          </a:p>
        </p:txBody>
      </p:sp>
      <p:sp>
        <p:nvSpPr>
          <p:cNvPr id="51" name="TextBox 50"/>
          <p:cNvSpPr txBox="1"/>
          <p:nvPr/>
        </p:nvSpPr>
        <p:spPr>
          <a:xfrm>
            <a:off x="8077200" y="6611779"/>
            <a:ext cx="808235" cy="246221"/>
          </a:xfrm>
          <a:prstGeom prst="rect">
            <a:avLst/>
          </a:prstGeom>
          <a:noFill/>
        </p:spPr>
        <p:txBody>
          <a:bodyPr wrap="none" rtlCol="0">
            <a:spAutoFit/>
          </a:bodyPr>
          <a:lstStyle/>
          <a:p>
            <a:r>
              <a:rPr lang="hy-AM" sz="1000" dirty="0" smtClean="0"/>
              <a:t>water table</a:t>
            </a:r>
            <a:endParaRPr lang="en-US" sz="1000" dirty="0"/>
          </a:p>
        </p:txBody>
      </p:sp>
      <p:cxnSp>
        <p:nvCxnSpPr>
          <p:cNvPr id="56" name="Straight Connector 55"/>
          <p:cNvCxnSpPr/>
          <p:nvPr/>
        </p:nvCxnSpPr>
        <p:spPr>
          <a:xfrm rot="10800000">
            <a:off x="8001000" y="6477000"/>
            <a:ext cx="304800" cy="181690"/>
          </a:xfrm>
          <a:prstGeom prst="line">
            <a:avLst/>
          </a:prstGeom>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6172200" y="6096000"/>
            <a:ext cx="545342" cy="246221"/>
          </a:xfrm>
          <a:prstGeom prst="rect">
            <a:avLst/>
          </a:prstGeom>
          <a:noFill/>
        </p:spPr>
        <p:txBody>
          <a:bodyPr wrap="none" rtlCol="0">
            <a:spAutoFit/>
          </a:bodyPr>
          <a:lstStyle/>
          <a:p>
            <a:r>
              <a:rPr lang="hy-AM" sz="1000" dirty="0" smtClean="0"/>
              <a:t>run off</a:t>
            </a:r>
            <a:endParaRPr lang="en-US" sz="1000" dirty="0"/>
          </a:p>
        </p:txBody>
      </p:sp>
      <p:sp>
        <p:nvSpPr>
          <p:cNvPr id="61" name="TextBox 60"/>
          <p:cNvSpPr txBox="1"/>
          <p:nvPr/>
        </p:nvSpPr>
        <p:spPr>
          <a:xfrm>
            <a:off x="7315200" y="6248400"/>
            <a:ext cx="1835759" cy="246221"/>
          </a:xfrm>
          <a:prstGeom prst="rect">
            <a:avLst/>
          </a:prstGeom>
          <a:noFill/>
        </p:spPr>
        <p:txBody>
          <a:bodyPr wrap="none" rtlCol="0">
            <a:spAutoFit/>
          </a:bodyPr>
          <a:lstStyle/>
          <a:p>
            <a:r>
              <a:rPr lang="en-US" sz="1000" dirty="0" smtClean="0"/>
              <a:t>R</a:t>
            </a:r>
            <a:r>
              <a:rPr lang="hy-AM" sz="1000" dirty="0" smtClean="0"/>
              <a:t>ain water soaks into ground</a:t>
            </a:r>
            <a:endParaRPr lang="en-US" sz="1000" dirty="0"/>
          </a:p>
        </p:txBody>
      </p:sp>
      <p:sp>
        <p:nvSpPr>
          <p:cNvPr id="62" name="TextBox 61"/>
          <p:cNvSpPr txBox="1"/>
          <p:nvPr/>
        </p:nvSpPr>
        <p:spPr>
          <a:xfrm>
            <a:off x="2286000" y="4953000"/>
            <a:ext cx="325730" cy="246221"/>
          </a:xfrm>
          <a:prstGeom prst="rect">
            <a:avLst/>
          </a:prstGeom>
          <a:noFill/>
        </p:spPr>
        <p:txBody>
          <a:bodyPr wrap="none" rtlCol="0">
            <a:spAutoFit/>
          </a:bodyPr>
          <a:lstStyle/>
          <a:p>
            <a:r>
              <a:rPr lang="hy-AM" sz="1000" dirty="0" smtClean="0"/>
              <a:t>a. </a:t>
            </a:r>
            <a:endParaRPr lang="en-US" sz="1000" dirty="0"/>
          </a:p>
        </p:txBody>
      </p:sp>
      <p:sp>
        <p:nvSpPr>
          <p:cNvPr id="63" name="TextBox 62"/>
          <p:cNvSpPr txBox="1"/>
          <p:nvPr/>
        </p:nvSpPr>
        <p:spPr>
          <a:xfrm>
            <a:off x="2438400" y="5715000"/>
            <a:ext cx="290464" cy="246221"/>
          </a:xfrm>
          <a:prstGeom prst="rect">
            <a:avLst/>
          </a:prstGeom>
          <a:noFill/>
        </p:spPr>
        <p:txBody>
          <a:bodyPr wrap="none" rtlCol="0">
            <a:spAutoFit/>
          </a:bodyPr>
          <a:lstStyle/>
          <a:p>
            <a:r>
              <a:rPr lang="hy-AM" sz="1000" dirty="0" smtClean="0"/>
              <a:t>b.</a:t>
            </a:r>
            <a:endParaRPr lang="en-US" sz="1000" dirty="0"/>
          </a:p>
        </p:txBody>
      </p:sp>
      <p:sp>
        <p:nvSpPr>
          <p:cNvPr id="66" name="TextBox 65"/>
          <p:cNvSpPr txBox="1"/>
          <p:nvPr/>
        </p:nvSpPr>
        <p:spPr>
          <a:xfrm>
            <a:off x="5410200" y="5334000"/>
            <a:ext cx="284052" cy="246221"/>
          </a:xfrm>
          <a:prstGeom prst="rect">
            <a:avLst/>
          </a:prstGeom>
          <a:noFill/>
        </p:spPr>
        <p:txBody>
          <a:bodyPr wrap="none" rtlCol="0">
            <a:spAutoFit/>
          </a:bodyPr>
          <a:lstStyle/>
          <a:p>
            <a:r>
              <a:rPr lang="hy-AM" sz="1000" dirty="0" smtClean="0"/>
              <a:t>c.</a:t>
            </a:r>
            <a:endParaRPr lang="en-US" sz="1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0" y="152400"/>
            <a:ext cx="9144000" cy="6705600"/>
          </a:xfrm>
        </p:spPr>
        <p:txBody>
          <a:bodyPr/>
          <a:lstStyle/>
          <a:p>
            <a:r>
              <a:rPr lang="hy-AM" sz="1400" dirty="0" smtClean="0"/>
              <a:t>Water can be broadly classified as </a:t>
            </a:r>
            <a:r>
              <a:rPr lang="hy-AM" sz="1400" u="sng" dirty="0" smtClean="0"/>
              <a:t>Surface Sources</a:t>
            </a:r>
            <a:r>
              <a:rPr lang="hy-AM" sz="1400" dirty="0" smtClean="0"/>
              <a:t> and </a:t>
            </a:r>
            <a:r>
              <a:rPr lang="hy-AM" sz="1400" u="sng" dirty="0" smtClean="0"/>
              <a:t>Groundwater or Sub-Surface</a:t>
            </a:r>
            <a:r>
              <a:rPr lang="hy-AM" sz="1400" dirty="0" smtClean="0"/>
              <a:t> water.  </a:t>
            </a:r>
            <a:r>
              <a:rPr lang="hy-AM" sz="1400" b="1" dirty="0" smtClean="0"/>
              <a:t>Can you give me some examples of each?</a:t>
            </a:r>
          </a:p>
          <a:p>
            <a:endParaRPr lang="hy-AM" sz="1400" b="1" dirty="0" smtClean="0"/>
          </a:p>
          <a:p>
            <a:endParaRPr lang="hy-AM" sz="1400" b="1" dirty="0" smtClean="0"/>
          </a:p>
          <a:p>
            <a:endParaRPr lang="hy-AM" sz="1400" b="1" dirty="0" smtClean="0"/>
          </a:p>
          <a:p>
            <a:endParaRPr lang="hy-AM" sz="1400" b="1" dirty="0" smtClean="0"/>
          </a:p>
          <a:p>
            <a:r>
              <a:rPr lang="hy-AM" sz="1400" dirty="0" smtClean="0"/>
              <a:t>Usually water obtained from natural resources are contaminated.  The quality of water varies widely with environmental conditions and levels of human activity.  Therefore it is recommended that drinking water be treated before it is ingested making it palatable and potable.</a:t>
            </a:r>
            <a:r>
              <a:rPr lang="hy-AM" sz="1400" b="1" dirty="0" smtClean="0"/>
              <a:t>  What does palatable and potable mean?</a:t>
            </a:r>
            <a:br>
              <a:rPr lang="hy-AM" sz="1400" b="1" dirty="0" smtClean="0"/>
            </a:br>
            <a:r>
              <a:rPr lang="hy-AM" sz="1400" b="1" dirty="0" smtClean="0"/>
              <a:t/>
            </a:r>
            <a:br>
              <a:rPr lang="hy-AM" sz="1400" b="1" dirty="0" smtClean="0"/>
            </a:br>
            <a:r>
              <a:rPr lang="hy-AM" sz="1400" b="1" dirty="0" smtClean="0"/>
              <a:t>Palatable:</a:t>
            </a:r>
            <a:br>
              <a:rPr lang="hy-AM" sz="1400" b="1" dirty="0" smtClean="0"/>
            </a:br>
            <a:r>
              <a:rPr lang="hy-AM" sz="1400" b="1" dirty="0" smtClean="0"/>
              <a:t/>
            </a:r>
            <a:br>
              <a:rPr lang="hy-AM" sz="1400" b="1" dirty="0" smtClean="0"/>
            </a:br>
            <a:r>
              <a:rPr lang="hy-AM" sz="1400" b="1" dirty="0" smtClean="0"/>
              <a:t/>
            </a:r>
            <a:br>
              <a:rPr lang="hy-AM" sz="1400" b="1" dirty="0" smtClean="0"/>
            </a:br>
            <a:r>
              <a:rPr lang="hy-AM" sz="1400" b="1" dirty="0" smtClean="0"/>
              <a:t/>
            </a:r>
            <a:br>
              <a:rPr lang="hy-AM" sz="1400" b="1" dirty="0" smtClean="0"/>
            </a:br>
            <a:r>
              <a:rPr lang="hy-AM" sz="1400" b="1" dirty="0" smtClean="0"/>
              <a:t>Potable:</a:t>
            </a:r>
            <a:br>
              <a:rPr lang="hy-AM" sz="1400" b="1" dirty="0" smtClean="0"/>
            </a:br>
            <a:r>
              <a:rPr lang="hy-AM" sz="1400" b="1" dirty="0" smtClean="0"/>
              <a:t/>
            </a:r>
            <a:br>
              <a:rPr lang="hy-AM" sz="1400" b="1" dirty="0" smtClean="0"/>
            </a:br>
            <a:r>
              <a:rPr lang="hy-AM" sz="1400" b="1" dirty="0" smtClean="0"/>
              <a:t/>
            </a:r>
            <a:br>
              <a:rPr lang="hy-AM" sz="1400" b="1" dirty="0" smtClean="0"/>
            </a:br>
            <a:endParaRPr lang="hy-AM" sz="1400" b="1" dirty="0" smtClean="0"/>
          </a:p>
          <a:p>
            <a:r>
              <a:rPr lang="hy-AM" sz="1400" b="1" dirty="0" smtClean="0"/>
              <a:t>The diagram below demonstrates how water may be purified:</a:t>
            </a:r>
            <a:br>
              <a:rPr lang="hy-AM" sz="1400" b="1" dirty="0" smtClean="0"/>
            </a:br>
            <a:r>
              <a:rPr lang="hy-AM" sz="1400" b="1" dirty="0" smtClean="0"/>
              <a:t/>
            </a:r>
            <a:br>
              <a:rPr lang="hy-AM" sz="1400" b="1" dirty="0" smtClean="0"/>
            </a:br>
            <a:r>
              <a:rPr lang="hy-AM" sz="1400" b="1" dirty="0" smtClean="0"/>
              <a:t>raw water </a:t>
            </a:r>
            <a:r>
              <a:rPr lang="hy-AM" sz="1400" b="1" dirty="0" smtClean="0">
                <a:sym typeface="Wingdings" pitchFamily="2" charset="2"/>
              </a:rPr>
              <a:t> coagulation-flocculation  sedimentation   filtration  disinfection  storage   (</a:t>
            </a:r>
            <a:r>
              <a:rPr lang="hy-AM" sz="800" b="1" dirty="0" smtClean="0">
                <a:sym typeface="Wingdings" pitchFamily="2" charset="2"/>
              </a:rPr>
              <a:t>pumping and distribution</a:t>
            </a:r>
            <a:r>
              <a:rPr lang="hy-AM" sz="1400" b="1" dirty="0" smtClean="0">
                <a:sym typeface="Wingdings" pitchFamily="2" charset="2"/>
              </a:rPr>
              <a:t>)</a:t>
            </a:r>
          </a:p>
          <a:p>
            <a:endParaRPr lang="hy-AM" sz="1400" b="1" dirty="0" smtClean="0">
              <a:sym typeface="Wingdings" pitchFamily="2" charset="2"/>
            </a:endParaRPr>
          </a:p>
          <a:p>
            <a:pPr>
              <a:buFont typeface="+mj-lt"/>
              <a:buAutoNum type="arabicPeriod"/>
            </a:pPr>
            <a:r>
              <a:rPr lang="en-US" sz="1400" dirty="0" smtClean="0">
                <a:sym typeface="Wingdings" pitchFamily="2" charset="2"/>
              </a:rPr>
              <a:t>R</a:t>
            </a:r>
            <a:r>
              <a:rPr lang="hy-AM" sz="1400" dirty="0" smtClean="0">
                <a:sym typeface="Wingdings" pitchFamily="2" charset="2"/>
              </a:rPr>
              <a:t>aw water is referred to as untreated natural water</a:t>
            </a:r>
          </a:p>
          <a:p>
            <a:pPr>
              <a:buFont typeface="+mj-lt"/>
              <a:buAutoNum type="arabicPeriod"/>
            </a:pPr>
            <a:r>
              <a:rPr lang="hy-AM" sz="1400" dirty="0" smtClean="0">
                <a:sym typeface="Wingdings" pitchFamily="2" charset="2"/>
              </a:rPr>
              <a:t>Coagulation refers to the aggregation of finely divided suspended matter.  It is a chemical process</a:t>
            </a:r>
          </a:p>
          <a:p>
            <a:pPr>
              <a:buFont typeface="+mj-lt"/>
              <a:buAutoNum type="arabicPeriod"/>
            </a:pPr>
            <a:r>
              <a:rPr lang="hy-AM" sz="1400" dirty="0" smtClean="0">
                <a:sym typeface="Wingdings" pitchFamily="2" charset="2"/>
              </a:rPr>
              <a:t>Flocculation is the completion of the aggregation via mechanical stirring</a:t>
            </a:r>
          </a:p>
          <a:p>
            <a:pPr>
              <a:buFont typeface="+mj-lt"/>
              <a:buAutoNum type="arabicPeriod"/>
            </a:pPr>
            <a:r>
              <a:rPr lang="hy-AM" sz="1400" dirty="0" smtClean="0">
                <a:sym typeface="Wingdings" pitchFamily="2" charset="2"/>
              </a:rPr>
              <a:t>Sedimentation refers to the settling of debris to the bottom of the tanks </a:t>
            </a:r>
            <a:r>
              <a:rPr lang="hy-AM" sz="1400" b="1" dirty="0" smtClean="0">
                <a:sym typeface="Wingdings" pitchFamily="2" charset="2"/>
              </a:rPr>
              <a:t>(Can you give </a:t>
            </a:r>
            <a:r>
              <a:rPr lang="hy-AM" sz="1400" b="1" dirty="0" smtClean="0">
                <a:sym typeface="Wingdings" pitchFamily="2" charset="2"/>
              </a:rPr>
              <a:t>an </a:t>
            </a:r>
            <a:r>
              <a:rPr lang="hy-AM" sz="1400" b="1" dirty="0" smtClean="0">
                <a:sym typeface="Wingdings" pitchFamily="2" charset="2"/>
              </a:rPr>
              <a:t>example of a settling tank?)</a:t>
            </a:r>
          </a:p>
          <a:p>
            <a:pPr>
              <a:buFont typeface="+mj-lt"/>
              <a:buAutoNum type="arabicPeriod"/>
            </a:pPr>
            <a:r>
              <a:rPr lang="hy-AM" sz="1400" b="1" dirty="0" smtClean="0">
                <a:sym typeface="Wingdings" pitchFamily="2" charset="2"/>
              </a:rPr>
              <a:t>What do you think filtration, disinfection and storage refer to?</a:t>
            </a:r>
            <a:endParaRPr lang="hy-AM" sz="1400" b="1"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52400"/>
            <a:ext cx="8991600" cy="6553200"/>
          </a:xfrm>
        </p:spPr>
        <p:txBody>
          <a:bodyPr/>
          <a:lstStyle/>
          <a:p>
            <a:r>
              <a:rPr lang="hy-AM" sz="1400" b="1" dirty="0" smtClean="0"/>
              <a:t>How may one conserve water?</a:t>
            </a:r>
          </a:p>
          <a:p>
            <a:endParaRPr lang="hy-AM" sz="1400" dirty="0" smtClean="0"/>
          </a:p>
          <a:p>
            <a:endParaRPr lang="hy-AM" sz="1400" dirty="0" smtClean="0"/>
          </a:p>
          <a:p>
            <a:endParaRPr lang="hy-AM" sz="1400" dirty="0" smtClean="0"/>
          </a:p>
          <a:p>
            <a:r>
              <a:rPr lang="hy-AM" sz="1400" dirty="0" smtClean="0"/>
              <a:t>Water which has been used for domestic purposes and then discarded is described as sewage or waste water.  If they are not treated they pose as a threat to our health.  Waste water from the consumer goes to treatment plants, where bacteria break down the contaminants to harmless products.  The liquid part  is then pumped out and allowed to percolate through filter beds.</a:t>
            </a:r>
          </a:p>
          <a:p>
            <a:endParaRPr lang="hy-AM" sz="1400" dirty="0" smtClean="0"/>
          </a:p>
          <a:p>
            <a:r>
              <a:rPr lang="hy-AM" sz="1400" dirty="0" smtClean="0"/>
              <a:t>Organic matter is further broken down by aerobic bacteria.  The water which emerges from the filter bed then flows into settling tanks where dead bacteria settle out.  The treated water is then discharged into rivers etc.</a:t>
            </a:r>
          </a:p>
          <a:p>
            <a:endParaRPr lang="hy-AM" sz="1400" dirty="0" smtClean="0"/>
          </a:p>
          <a:p>
            <a:endParaRPr lang="hy-AM" sz="1400" dirty="0" smtClean="0"/>
          </a:p>
          <a:p>
            <a:r>
              <a:rPr lang="hy-AM" sz="1400" dirty="0" smtClean="0"/>
              <a:t>The quality of water deteriorates if all of its oxygen gets used up or toxic substances are dumped into it.</a:t>
            </a:r>
          </a:p>
          <a:p>
            <a:endParaRPr lang="hy-AM" sz="1400" dirty="0" smtClean="0"/>
          </a:p>
          <a:p>
            <a:r>
              <a:rPr lang="hy-AM" sz="1400" b="1" dirty="0" smtClean="0"/>
              <a:t>List some types of water pollutants:</a:t>
            </a:r>
          </a:p>
          <a:p>
            <a:endParaRPr lang="hy-AM" sz="1400" b="1" dirty="0" smtClean="0"/>
          </a:p>
          <a:p>
            <a:endParaRPr lang="hy-AM" sz="1400" b="1" dirty="0" smtClean="0"/>
          </a:p>
          <a:p>
            <a:endParaRPr lang="hy-AM" sz="1400" b="1" dirty="0" smtClean="0"/>
          </a:p>
          <a:p>
            <a:endParaRPr lang="hy-AM" sz="1400" b="1" dirty="0" smtClean="0"/>
          </a:p>
          <a:p>
            <a:endParaRPr lang="hy-AM" sz="1400" b="1" dirty="0" smtClean="0"/>
          </a:p>
          <a:p>
            <a:r>
              <a:rPr lang="hy-AM" sz="1400" b="1" dirty="0" smtClean="0"/>
              <a:t>Describe how fertilizers may pollute our water supply.  What does eutrophication mean?  Hint – fertilizers contain phosphates and nitrates.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P0300014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33" ma:contentTypeDescription="Create a new document." ma:contentTypeScope="" ma:versionID="37d3ec2b48d53e45b233ad8f52fe1b11"/>
</file>

<file path=customXml/itemProps1.xml><?xml version="1.0" encoding="utf-8"?>
<ds:datastoreItem xmlns:ds="http://schemas.openxmlformats.org/officeDocument/2006/customXml" ds:itemID="{FB5128BB-729C-4C3C-9E1E-0201DCA35460}">
  <ds:schemaRefs>
    <ds:schemaRef ds:uri="http://schemas.microsoft.com/sharepoint/v3/contenttype/forms"/>
  </ds:schemaRefs>
</ds:datastoreItem>
</file>

<file path=customXml/itemProps2.xml><?xml version="1.0" encoding="utf-8"?>
<ds:datastoreItem xmlns:ds="http://schemas.openxmlformats.org/officeDocument/2006/customXml" ds:itemID="{35D47C67-58B8-4633-9989-D7967BF47B64}">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0719B43-2D51-4A41-AE70-B415A738C394}">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TP030001416</Template>
  <TotalTime>537</TotalTime>
  <Words>808</Words>
  <Application>Microsoft Office PowerPoint</Application>
  <PresentationFormat>On-screen Show (4:3)</PresentationFormat>
  <Paragraphs>135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TP030001416</vt:lpstr>
      <vt:lpstr>Water – A Precious Resource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Pink Panta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 A Precious Resource</dc:title>
  <dc:creator>Pink Panta</dc:creator>
  <cp:lastModifiedBy>Samantha Blondel</cp:lastModifiedBy>
  <cp:revision>18</cp:revision>
  <dcterms:created xsi:type="dcterms:W3CDTF">2011-04-11T14:18:01Z</dcterms:created>
  <dcterms:modified xsi:type="dcterms:W3CDTF">2012-03-03T15:22:14Z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TC300014169990</vt:lpwstr>
  </property>
</Properties>
</file>