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8D5C79F-5540-4D63-A893-69449545F246}" type="datetimeFigureOut">
              <a:rPr lang="en-US" smtClean="0"/>
              <a:pPr/>
              <a:t>3/11/2012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DF7277-213C-4A85-9260-F4F23F38F29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8D5C79F-5540-4D63-A893-69449545F246}" type="datetimeFigureOut">
              <a:rPr lang="en-US" smtClean="0"/>
              <a:pPr/>
              <a:t>3/11/2012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DF7277-213C-4A85-9260-F4F23F38F29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8D5C79F-5540-4D63-A893-69449545F246}" type="datetimeFigureOut">
              <a:rPr lang="en-US" smtClean="0"/>
              <a:pPr/>
              <a:t>3/11/2012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DF7277-213C-4A85-9260-F4F23F38F29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8D5C79F-5540-4D63-A893-69449545F246}" type="datetimeFigureOut">
              <a:rPr lang="en-US" smtClean="0"/>
              <a:pPr/>
              <a:t>3/11/2012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DF7277-213C-4A85-9260-F4F23F38F29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8D5C79F-5540-4D63-A893-69449545F246}" type="datetimeFigureOut">
              <a:rPr lang="en-US" smtClean="0"/>
              <a:pPr/>
              <a:t>3/11/2012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DF7277-213C-4A85-9260-F4F23F38F29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8D5C79F-5540-4D63-A893-69449545F246}" type="datetimeFigureOut">
              <a:rPr lang="en-US" smtClean="0"/>
              <a:pPr/>
              <a:t>3/11/2012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DF7277-213C-4A85-9260-F4F23F38F29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8D5C79F-5540-4D63-A893-69449545F246}" type="datetimeFigureOut">
              <a:rPr lang="en-US" smtClean="0"/>
              <a:pPr/>
              <a:t>3/11/2012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9DF7277-213C-4A85-9260-F4F23F38F29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8D5C79F-5540-4D63-A893-69449545F246}" type="datetimeFigureOut">
              <a:rPr lang="en-US" smtClean="0"/>
              <a:pPr/>
              <a:t>3/11/2012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9DF7277-213C-4A85-9260-F4F23F38F29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D5C79F-5540-4D63-A893-69449545F246}" type="datetimeFigureOut">
              <a:rPr lang="en-US" smtClean="0"/>
              <a:pPr/>
              <a:t>3/11/2012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9DF7277-213C-4A85-9260-F4F23F38F29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8D5C79F-5540-4D63-A893-69449545F246}" type="datetimeFigureOut">
              <a:rPr lang="en-US" smtClean="0"/>
              <a:pPr/>
              <a:t>3/11/2012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DF7277-213C-4A85-9260-F4F23F38F29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8D5C79F-5540-4D63-A893-69449545F246}" type="datetimeFigureOut">
              <a:rPr lang="en-US" smtClean="0"/>
              <a:pPr/>
              <a:t>3/11/2012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DF7277-213C-4A85-9260-F4F23F38F29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D5C79F-5540-4D63-A893-69449545F246}" type="datetimeFigureOut">
              <a:rPr lang="en-US" smtClean="0"/>
              <a:pPr/>
              <a:t>3/11/2012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DF7277-213C-4A85-9260-F4F23F38F29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hy-AM" dirty="0" smtClean="0"/>
              <a:t>The Metals</a:t>
            </a:r>
            <a:endParaRPr lang="en-US" dirty="0"/>
          </a:p>
        </p:txBody>
      </p:sp>
      <p:sp>
        <p:nvSpPr>
          <p:cNvPr id="3" name="Subtitle 2"/>
          <p:cNvSpPr>
            <a:spLocks noGrp="1"/>
          </p:cNvSpPr>
          <p:nvPr>
            <p:ph type="subTitle" idx="1"/>
          </p:nvPr>
        </p:nvSpPr>
        <p:spPr/>
        <p:txBody>
          <a:bodyPr/>
          <a:lstStyle/>
          <a:p>
            <a:endParaRPr lang="en-US"/>
          </a:p>
        </p:txBody>
      </p:sp>
      <p:pic>
        <p:nvPicPr>
          <p:cNvPr id="4" name="Picture 3" descr="KBYG - Final Logo.jpg"/>
          <p:cNvPicPr>
            <a:picLocks noChangeAspect="1"/>
          </p:cNvPicPr>
          <p:nvPr/>
        </p:nvPicPr>
        <p:blipFill>
          <a:blip r:embed="rId2" cstate="print"/>
          <a:stretch>
            <a:fillRect/>
          </a:stretch>
        </p:blipFill>
        <p:spPr>
          <a:xfrm>
            <a:off x="7010400" y="0"/>
            <a:ext cx="2133600" cy="38100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28600" y="152400"/>
            <a:ext cx="8763000" cy="6477000"/>
          </a:xfrm>
        </p:spPr>
        <p:txBody>
          <a:bodyPr>
            <a:normAutofit/>
          </a:bodyPr>
          <a:lstStyle/>
          <a:p>
            <a:r>
              <a:rPr lang="hy-AM" sz="1400" dirty="0" smtClean="0"/>
              <a:t>75% of the Earth’s crust is made up of silicon and oxygen which are both non-metals!</a:t>
            </a:r>
          </a:p>
          <a:p>
            <a:endParaRPr lang="hy-AM" sz="1400" dirty="0"/>
          </a:p>
          <a:p>
            <a:r>
              <a:rPr lang="hy-AM" sz="1400" dirty="0" smtClean="0"/>
              <a:t>On the other hand the most abundant metals are aluminium, iron, calcium, magnesium and titanium which make up only 8%, 5%, 3.6%, 2.1% and 0.6% of the Earth’s crust respectively.  WOW!</a:t>
            </a:r>
          </a:p>
          <a:p>
            <a:endParaRPr lang="hy-AM" sz="1400" dirty="0"/>
          </a:p>
          <a:p>
            <a:r>
              <a:rPr lang="hy-AM" sz="1400" dirty="0" smtClean="0"/>
              <a:t>Widely used metals such as aluminum and iron are relatively abundant  and widely used.  However, metals such as copper, nickel and lead do not occur widely and there use in technology is necessary.</a:t>
            </a:r>
          </a:p>
          <a:p>
            <a:endParaRPr lang="hy-AM" sz="1400" dirty="0"/>
          </a:p>
          <a:p>
            <a:r>
              <a:rPr lang="hy-AM" sz="1400" dirty="0" smtClean="0"/>
              <a:t>Semi-conducting elements such as silicon are neither metallic nor distinctly non-metallic.</a:t>
            </a:r>
          </a:p>
          <a:p>
            <a:endParaRPr lang="hy-AM" sz="1400" dirty="0"/>
          </a:p>
          <a:p>
            <a:r>
              <a:rPr lang="hy-AM" sz="1400" dirty="0" smtClean="0"/>
              <a:t>Metals are obtained via their ores which are buried within the earth’s crust.</a:t>
            </a:r>
          </a:p>
          <a:p>
            <a:endParaRPr lang="hy-AM" sz="1400" dirty="0"/>
          </a:p>
          <a:p>
            <a:r>
              <a:rPr lang="hy-AM" sz="1400" dirty="0" smtClean="0"/>
              <a:t>The following sequence below demonstrates how a metal may be obtained from its ore:</a:t>
            </a:r>
          </a:p>
          <a:p>
            <a:pPr>
              <a:buFont typeface="+mj-lt"/>
              <a:buAutoNum type="arabicPeriod"/>
            </a:pPr>
            <a:r>
              <a:rPr lang="en-US" sz="1400" dirty="0" smtClean="0"/>
              <a:t>T</a:t>
            </a:r>
            <a:r>
              <a:rPr lang="hy-AM" sz="1400" dirty="0" smtClean="0"/>
              <a:t>he ore is concentrated</a:t>
            </a:r>
          </a:p>
          <a:p>
            <a:pPr>
              <a:buFont typeface="+mj-lt"/>
              <a:buAutoNum type="arabicPeriod"/>
            </a:pPr>
            <a:r>
              <a:rPr lang="en-US" sz="1400" dirty="0" smtClean="0"/>
              <a:t>T</a:t>
            </a:r>
            <a:r>
              <a:rPr lang="hy-AM" sz="1400" dirty="0" smtClean="0"/>
              <a:t>he ore is then reduced to the crude metal:  M</a:t>
            </a:r>
            <a:r>
              <a:rPr lang="hy-AM" sz="1400" baseline="30000" dirty="0" smtClean="0"/>
              <a:t>n+</a:t>
            </a:r>
            <a:r>
              <a:rPr lang="hy-AM" sz="1400" dirty="0" smtClean="0"/>
              <a:t> + ne</a:t>
            </a:r>
            <a:r>
              <a:rPr lang="hy-AM" sz="1400" baseline="30000" dirty="0" smtClean="0"/>
              <a:t>-</a:t>
            </a:r>
            <a:r>
              <a:rPr lang="hy-AM" sz="1400" dirty="0" smtClean="0"/>
              <a:t> </a:t>
            </a:r>
            <a:r>
              <a:rPr lang="hy-AM" sz="1400" dirty="0" smtClean="0">
                <a:sym typeface="Wingdings" pitchFamily="2" charset="2"/>
              </a:rPr>
              <a:t> M  </a:t>
            </a:r>
            <a:r>
              <a:rPr lang="hy-AM" sz="1400" b="1" u="sng" dirty="0" smtClean="0">
                <a:sym typeface="Wingdings" pitchFamily="2" charset="2"/>
              </a:rPr>
              <a:t>What is reduction?</a:t>
            </a:r>
          </a:p>
          <a:p>
            <a:pPr>
              <a:buFont typeface="+mj-lt"/>
              <a:buAutoNum type="arabicPeriod"/>
            </a:pPr>
            <a:r>
              <a:rPr lang="hy-AM" sz="1400" dirty="0" smtClean="0">
                <a:sym typeface="Wingdings" pitchFamily="2" charset="2"/>
              </a:rPr>
              <a:t>The crude metal is then purified or refined.  The method used to reduce the ore to the metal depends on::</a:t>
            </a:r>
          </a:p>
          <a:p>
            <a:pPr>
              <a:buFont typeface="Wingdings" pitchFamily="2" charset="2"/>
              <a:buChar char="v"/>
            </a:pPr>
            <a:r>
              <a:rPr lang="en-US" sz="1400" dirty="0" smtClean="0">
                <a:sym typeface="Wingdings" pitchFamily="2" charset="2"/>
              </a:rPr>
              <a:t>T</a:t>
            </a:r>
            <a:r>
              <a:rPr lang="hy-AM" sz="1400" dirty="0" smtClean="0">
                <a:sym typeface="Wingdings" pitchFamily="2" charset="2"/>
              </a:rPr>
              <a:t>he nature of the ore</a:t>
            </a:r>
          </a:p>
          <a:p>
            <a:pPr>
              <a:buFont typeface="Wingdings" pitchFamily="2" charset="2"/>
              <a:buChar char="v"/>
            </a:pPr>
            <a:r>
              <a:rPr lang="en-US" sz="1400" dirty="0" smtClean="0">
                <a:sym typeface="Wingdings" pitchFamily="2" charset="2"/>
              </a:rPr>
              <a:t>T</a:t>
            </a:r>
            <a:r>
              <a:rPr lang="hy-AM" sz="1400" dirty="0" smtClean="0">
                <a:sym typeface="Wingdings" pitchFamily="2" charset="2"/>
              </a:rPr>
              <a:t>he reactivity of the metal</a:t>
            </a:r>
          </a:p>
          <a:p>
            <a:pPr>
              <a:buFont typeface="Courier New" pitchFamily="49" charset="0"/>
              <a:buChar char="o"/>
            </a:pPr>
            <a:endParaRPr lang="hy-AM" sz="1400" dirty="0">
              <a:sym typeface="Wingdings" pitchFamily="2" charset="2"/>
            </a:endParaRPr>
          </a:p>
          <a:p>
            <a:pPr>
              <a:buNone/>
            </a:pPr>
            <a:endParaRPr lang="hy-AM" sz="1400" dirty="0" smtClean="0">
              <a:sym typeface="Wingdings" pitchFamily="2" charset="2"/>
            </a:endParaRPr>
          </a:p>
          <a:p>
            <a:pPr>
              <a:buNone/>
            </a:pPr>
            <a:r>
              <a:rPr lang="en-US" sz="1400" dirty="0" smtClean="0">
                <a:sym typeface="Wingdings" pitchFamily="2" charset="2"/>
              </a:rPr>
              <a:t>E</a:t>
            </a:r>
            <a:r>
              <a:rPr lang="hy-AM" sz="1400" dirty="0" smtClean="0">
                <a:sym typeface="Wingdings" pitchFamily="2" charset="2"/>
              </a:rPr>
              <a:t>arth’s crustcrushed ore conc.crude metalpurified metalproduct usedwaste materials</a:t>
            </a:r>
          </a:p>
          <a:p>
            <a:pPr>
              <a:buNone/>
            </a:pPr>
            <a:endParaRPr lang="hy-AM" sz="1400" dirty="0">
              <a:sym typeface="Wingdings" pitchFamily="2" charset="2"/>
            </a:endParaRPr>
          </a:p>
          <a:p>
            <a:endParaRPr lang="hy-AM" sz="1400" dirty="0" smtClean="0">
              <a:sym typeface="Wingdings" pitchFamily="2" charset="2"/>
            </a:endParaRPr>
          </a:p>
          <a:p>
            <a:endParaRPr lang="en-US" sz="1400" dirty="0"/>
          </a:p>
        </p:txBody>
      </p:sp>
      <p:cxnSp>
        <p:nvCxnSpPr>
          <p:cNvPr id="5" name="Straight Connector 4"/>
          <p:cNvCxnSpPr/>
          <p:nvPr/>
        </p:nvCxnSpPr>
        <p:spPr>
          <a:xfrm rot="5400000">
            <a:off x="6591300" y="5524500"/>
            <a:ext cx="228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10800000">
            <a:off x="3200400" y="5638800"/>
            <a:ext cx="3505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rot="5400000" flipH="1" flipV="1">
            <a:off x="3048000" y="5486400"/>
            <a:ext cx="304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5400000" flipH="1" flipV="1">
            <a:off x="5410200" y="5105400"/>
            <a:ext cx="304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762000" y="4953000"/>
            <a:ext cx="4800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rot="5400000">
            <a:off x="609600" y="5105400"/>
            <a:ext cx="304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2667000" y="5105400"/>
            <a:ext cx="250390" cy="246221"/>
          </a:xfrm>
          <a:prstGeom prst="rect">
            <a:avLst/>
          </a:prstGeom>
          <a:noFill/>
        </p:spPr>
        <p:txBody>
          <a:bodyPr wrap="none" rtlCol="0">
            <a:spAutoFit/>
          </a:bodyPr>
          <a:lstStyle/>
          <a:p>
            <a:r>
              <a:rPr lang="hy-AM" sz="1000" b="1" dirty="0" smtClean="0"/>
              <a:t>2</a:t>
            </a:r>
            <a:endParaRPr lang="en-US" sz="1000" b="1" dirty="0"/>
          </a:p>
        </p:txBody>
      </p:sp>
      <p:sp>
        <p:nvSpPr>
          <p:cNvPr id="19" name="TextBox 18"/>
          <p:cNvSpPr txBox="1"/>
          <p:nvPr/>
        </p:nvSpPr>
        <p:spPr>
          <a:xfrm>
            <a:off x="3657600" y="5105400"/>
            <a:ext cx="250390" cy="246221"/>
          </a:xfrm>
          <a:prstGeom prst="rect">
            <a:avLst/>
          </a:prstGeom>
          <a:noFill/>
        </p:spPr>
        <p:txBody>
          <a:bodyPr wrap="none" rtlCol="0">
            <a:spAutoFit/>
          </a:bodyPr>
          <a:lstStyle/>
          <a:p>
            <a:r>
              <a:rPr lang="hy-AM" sz="1000" b="1" dirty="0" smtClean="0"/>
              <a:t>3</a:t>
            </a:r>
            <a:endParaRPr lang="en-US" sz="1000" b="1" dirty="0"/>
          </a:p>
        </p:txBody>
      </p:sp>
      <p:sp>
        <p:nvSpPr>
          <p:cNvPr id="20" name="TextBox 19"/>
          <p:cNvSpPr txBox="1"/>
          <p:nvPr/>
        </p:nvSpPr>
        <p:spPr>
          <a:xfrm>
            <a:off x="1143000" y="5105400"/>
            <a:ext cx="250390" cy="246221"/>
          </a:xfrm>
          <a:prstGeom prst="rect">
            <a:avLst/>
          </a:prstGeom>
          <a:noFill/>
        </p:spPr>
        <p:txBody>
          <a:bodyPr wrap="none" rtlCol="0">
            <a:spAutoFit/>
          </a:bodyPr>
          <a:lstStyle/>
          <a:p>
            <a:r>
              <a:rPr lang="hy-AM" sz="1000" b="1" dirty="0" smtClean="0"/>
              <a:t>1</a:t>
            </a:r>
            <a:endParaRPr lang="en-US" sz="1000" b="1" dirty="0"/>
          </a:p>
        </p:txBody>
      </p:sp>
      <p:sp>
        <p:nvSpPr>
          <p:cNvPr id="21" name="TextBox 20"/>
          <p:cNvSpPr txBox="1"/>
          <p:nvPr/>
        </p:nvSpPr>
        <p:spPr>
          <a:xfrm>
            <a:off x="2590800" y="4724400"/>
            <a:ext cx="1576072" cy="246221"/>
          </a:xfrm>
          <a:prstGeom prst="rect">
            <a:avLst/>
          </a:prstGeom>
          <a:noFill/>
        </p:spPr>
        <p:txBody>
          <a:bodyPr wrap="none" rtlCol="0">
            <a:spAutoFit/>
          </a:bodyPr>
          <a:lstStyle/>
          <a:p>
            <a:r>
              <a:rPr lang="hy-AM" sz="1000" dirty="0" smtClean="0"/>
              <a:t>rusting, wastage, litter etc.</a:t>
            </a:r>
            <a:endParaRPr lang="en-US" sz="1000" dirty="0"/>
          </a:p>
        </p:txBody>
      </p:sp>
      <p:sp>
        <p:nvSpPr>
          <p:cNvPr id="23" name="TextBox 22"/>
          <p:cNvSpPr txBox="1"/>
          <p:nvPr/>
        </p:nvSpPr>
        <p:spPr>
          <a:xfrm>
            <a:off x="4191000" y="5638800"/>
            <a:ext cx="1645002" cy="246221"/>
          </a:xfrm>
          <a:prstGeom prst="rect">
            <a:avLst/>
          </a:prstGeom>
          <a:noFill/>
        </p:spPr>
        <p:txBody>
          <a:bodyPr wrap="none" rtlCol="0">
            <a:spAutoFit/>
          </a:bodyPr>
          <a:lstStyle/>
          <a:p>
            <a:r>
              <a:rPr lang="hy-AM" sz="1000" dirty="0"/>
              <a:t>w</a:t>
            </a:r>
            <a:r>
              <a:rPr lang="hy-AM" sz="1000" dirty="0" smtClean="0"/>
              <a:t>aste reclaimed or recycled</a:t>
            </a:r>
            <a:endParaRPr lang="en-US" sz="1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28600" y="152400"/>
            <a:ext cx="8763000" cy="6553200"/>
          </a:xfrm>
        </p:spPr>
        <p:txBody>
          <a:bodyPr>
            <a:normAutofit fontScale="92500" lnSpcReduction="10000"/>
          </a:bodyPr>
          <a:lstStyle/>
          <a:p>
            <a:r>
              <a:rPr lang="hy-AM" sz="1400" dirty="0" smtClean="0"/>
              <a:t>Iron is a very popular metal and when it is produced it is turned into steel.</a:t>
            </a:r>
          </a:p>
          <a:p>
            <a:endParaRPr lang="hy-AM" sz="1400" dirty="0"/>
          </a:p>
          <a:p>
            <a:r>
              <a:rPr lang="hy-AM" sz="1400" dirty="0" smtClean="0"/>
              <a:t>Steel is an alloy of iron and carbon and other elements, especially transition metals.</a:t>
            </a:r>
          </a:p>
          <a:p>
            <a:endParaRPr lang="hy-AM" sz="1400" dirty="0"/>
          </a:p>
          <a:p>
            <a:r>
              <a:rPr lang="hy-AM" sz="1400" dirty="0" smtClean="0"/>
              <a:t>The raw materials for the iron and steel industry are:</a:t>
            </a:r>
          </a:p>
          <a:p>
            <a:pPr>
              <a:buFont typeface="+mj-lt"/>
              <a:buAutoNum type="arabicPeriod"/>
            </a:pPr>
            <a:r>
              <a:rPr lang="hy-AM" sz="1400" dirty="0" smtClean="0"/>
              <a:t>________________?</a:t>
            </a:r>
          </a:p>
          <a:p>
            <a:pPr>
              <a:buFont typeface="+mj-lt"/>
              <a:buAutoNum type="arabicPeriod"/>
            </a:pPr>
            <a:r>
              <a:rPr lang="en-US" sz="1400" dirty="0" smtClean="0"/>
              <a:t>A</a:t>
            </a:r>
            <a:r>
              <a:rPr lang="hy-AM" sz="1400" dirty="0" smtClean="0"/>
              <a:t>n energy source</a:t>
            </a:r>
          </a:p>
          <a:p>
            <a:pPr>
              <a:buFont typeface="+mj-lt"/>
              <a:buAutoNum type="arabicPeriod"/>
            </a:pPr>
            <a:r>
              <a:rPr lang="en-US" sz="1400" dirty="0" smtClean="0"/>
              <a:t>A</a:t>
            </a:r>
            <a:r>
              <a:rPr lang="hy-AM" sz="1400" dirty="0" smtClean="0"/>
              <a:t> reducing agent (coke or natural gas)</a:t>
            </a:r>
          </a:p>
          <a:p>
            <a:pPr>
              <a:buFont typeface="+mj-lt"/>
              <a:buAutoNum type="arabicPeriod"/>
            </a:pPr>
            <a:r>
              <a:rPr lang="en-US" sz="1400" dirty="0" smtClean="0"/>
              <a:t>A</a:t>
            </a:r>
            <a:r>
              <a:rPr lang="hy-AM" sz="1400" dirty="0" smtClean="0"/>
              <a:t> flux (limestone to form a slag with silicates and other impurities)</a:t>
            </a:r>
          </a:p>
          <a:p>
            <a:pPr>
              <a:buFont typeface="+mj-lt"/>
              <a:buAutoNum type="arabicPeriod"/>
            </a:pPr>
            <a:r>
              <a:rPr lang="en-US" sz="1400" dirty="0" smtClean="0"/>
              <a:t>M</a:t>
            </a:r>
            <a:r>
              <a:rPr lang="hy-AM" sz="1400" dirty="0" smtClean="0"/>
              <a:t>aterials for alloying (could be Carbon, Nickel, Manganese, Chromium, Cobalt, Tungsten, Vanadium and Molybdenum)  </a:t>
            </a:r>
            <a:r>
              <a:rPr lang="hy-AM" sz="1400" b="1" dirty="0" smtClean="0"/>
              <a:t>Which one of these elements is not a transition element?</a:t>
            </a:r>
          </a:p>
          <a:p>
            <a:pPr>
              <a:buFont typeface="+mj-lt"/>
              <a:buAutoNum type="arabicPeriod"/>
            </a:pPr>
            <a:endParaRPr lang="hy-AM" sz="1400" b="1" dirty="0"/>
          </a:p>
          <a:p>
            <a:r>
              <a:rPr lang="hy-AM" sz="1400" dirty="0" smtClean="0"/>
              <a:t>Traditionally iron is produced in a blast furnace.  Modern blast furnaces can run continuously for 10 years and are fully automated.</a:t>
            </a:r>
          </a:p>
          <a:p>
            <a:endParaRPr lang="hy-AM" sz="1400" dirty="0"/>
          </a:p>
          <a:p>
            <a:r>
              <a:rPr lang="hy-AM" sz="1400" dirty="0" smtClean="0"/>
              <a:t>Iron is extracted from its ore as follows:</a:t>
            </a:r>
          </a:p>
          <a:p>
            <a:pPr>
              <a:buFont typeface="+mj-lt"/>
              <a:buAutoNum type="arabicPeriod"/>
            </a:pPr>
            <a:r>
              <a:rPr lang="hy-AM" sz="1400" dirty="0" smtClean="0"/>
              <a:t>Dried, heated iron ore, limestone and coke are fed into the top of the furnace.</a:t>
            </a:r>
          </a:p>
          <a:p>
            <a:pPr>
              <a:buFont typeface="+mj-lt"/>
              <a:buAutoNum type="arabicPeriod"/>
            </a:pPr>
            <a:r>
              <a:rPr lang="hy-AM" sz="1400" dirty="0" smtClean="0"/>
              <a:t>Coke burns in the hot air that is blown up the furnace from the bottom to produce CO</a:t>
            </a:r>
            <a:r>
              <a:rPr lang="hy-AM" sz="1400" baseline="-25000" dirty="0" smtClean="0"/>
              <a:t>2</a:t>
            </a:r>
            <a:r>
              <a:rPr lang="hy-AM" sz="1400" dirty="0" smtClean="0"/>
              <a:t> and heat. </a:t>
            </a:r>
            <a:br>
              <a:rPr lang="hy-AM" sz="1400" dirty="0" smtClean="0"/>
            </a:br>
            <a:r>
              <a:rPr lang="hy-AM" sz="1400" dirty="0" smtClean="0"/>
              <a:t>C</a:t>
            </a:r>
            <a:r>
              <a:rPr lang="hy-AM" sz="1400" baseline="-25000" dirty="0" smtClean="0"/>
              <a:t>(s)</a:t>
            </a:r>
            <a:r>
              <a:rPr lang="hy-AM" sz="1400" dirty="0" smtClean="0"/>
              <a:t> + O</a:t>
            </a:r>
            <a:r>
              <a:rPr lang="hy-AM" sz="1400" baseline="-25000" dirty="0" smtClean="0"/>
              <a:t>2(g)</a:t>
            </a:r>
            <a:r>
              <a:rPr lang="hy-AM" sz="1400" dirty="0" smtClean="0"/>
              <a:t> </a:t>
            </a:r>
            <a:r>
              <a:rPr lang="hy-AM" sz="1400" dirty="0" smtClean="0">
                <a:sym typeface="Wingdings" pitchFamily="2" charset="2"/>
              </a:rPr>
              <a:t> CO</a:t>
            </a:r>
            <a:r>
              <a:rPr lang="hy-AM" sz="1400" baseline="-25000" dirty="0" smtClean="0">
                <a:sym typeface="Wingdings" pitchFamily="2" charset="2"/>
              </a:rPr>
              <a:t>2(g)</a:t>
            </a:r>
            <a:endParaRPr lang="hy-AM" sz="1400" baseline="-25000" dirty="0" smtClean="0"/>
          </a:p>
          <a:p>
            <a:pPr>
              <a:buFont typeface="+mj-lt"/>
              <a:buAutoNum type="arabicPeriod"/>
            </a:pPr>
            <a:r>
              <a:rPr lang="hy-AM" sz="1400" dirty="0" smtClean="0"/>
              <a:t>The same CO</a:t>
            </a:r>
            <a:r>
              <a:rPr lang="hy-AM" sz="1400" baseline="-25000" dirty="0" smtClean="0"/>
              <a:t>2</a:t>
            </a:r>
            <a:r>
              <a:rPr lang="hy-AM" sz="1400" dirty="0" smtClean="0"/>
              <a:t> is then reduced to CO by hot coke.  CO</a:t>
            </a:r>
            <a:r>
              <a:rPr lang="hy-AM" sz="1400" baseline="-25000" dirty="0" smtClean="0"/>
              <a:t>2(g)</a:t>
            </a:r>
            <a:r>
              <a:rPr lang="hy-AM" sz="1400" dirty="0" smtClean="0"/>
              <a:t> + C(s) </a:t>
            </a:r>
            <a:r>
              <a:rPr lang="hy-AM" sz="1400" dirty="0" smtClean="0">
                <a:sym typeface="Wingdings" pitchFamily="2" charset="2"/>
              </a:rPr>
              <a:t> 2CO(g)</a:t>
            </a:r>
            <a:r>
              <a:rPr lang="hy-AM" sz="1400" dirty="0" smtClean="0"/>
              <a:t> </a:t>
            </a:r>
          </a:p>
          <a:p>
            <a:pPr>
              <a:buFont typeface="+mj-lt"/>
              <a:buAutoNum type="arabicPeriod"/>
            </a:pPr>
            <a:r>
              <a:rPr lang="en-US" sz="1400" dirty="0" smtClean="0"/>
              <a:t>T</a:t>
            </a:r>
            <a:r>
              <a:rPr lang="hy-AM" sz="1400" dirty="0" smtClean="0"/>
              <a:t>he hot iron is then reduced by the CO to molten iron which runs to the bottom of the furnace</a:t>
            </a:r>
            <a:br>
              <a:rPr lang="hy-AM" sz="1400" dirty="0" smtClean="0"/>
            </a:br>
            <a:r>
              <a:rPr lang="hy-AM" sz="1400" dirty="0" smtClean="0"/>
              <a:t>Fe</a:t>
            </a:r>
            <a:r>
              <a:rPr lang="hy-AM" sz="1400" baseline="-25000" dirty="0" smtClean="0"/>
              <a:t>2</a:t>
            </a:r>
            <a:r>
              <a:rPr lang="hy-AM" sz="1400" dirty="0" smtClean="0"/>
              <a:t>O</a:t>
            </a:r>
            <a:r>
              <a:rPr lang="hy-AM" sz="1400" baseline="-25000" dirty="0" smtClean="0"/>
              <a:t>3(s)</a:t>
            </a:r>
            <a:r>
              <a:rPr lang="hy-AM" sz="1400" dirty="0" smtClean="0"/>
              <a:t> + 3CO</a:t>
            </a:r>
            <a:r>
              <a:rPr lang="hy-AM" sz="1400" baseline="-25000" dirty="0" smtClean="0"/>
              <a:t>(g)</a:t>
            </a:r>
            <a:r>
              <a:rPr lang="hy-AM" sz="1400" dirty="0" smtClean="0"/>
              <a:t> </a:t>
            </a:r>
            <a:r>
              <a:rPr lang="hy-AM" sz="1400" dirty="0" smtClean="0">
                <a:sym typeface="Wingdings" pitchFamily="2" charset="2"/>
              </a:rPr>
              <a:t> 2Fe</a:t>
            </a:r>
            <a:r>
              <a:rPr lang="hy-AM" sz="1400" baseline="-25000" dirty="0" smtClean="0">
                <a:sym typeface="Wingdings" pitchFamily="2" charset="2"/>
              </a:rPr>
              <a:t>(l)</a:t>
            </a:r>
            <a:r>
              <a:rPr lang="hy-AM" sz="1400" dirty="0" smtClean="0">
                <a:sym typeface="Wingdings" pitchFamily="2" charset="2"/>
              </a:rPr>
              <a:t> + 3CO</a:t>
            </a:r>
            <a:r>
              <a:rPr lang="hy-AM" sz="1400" baseline="-25000" dirty="0" smtClean="0">
                <a:sym typeface="Wingdings" pitchFamily="2" charset="2"/>
              </a:rPr>
              <a:t>2(g)</a:t>
            </a:r>
            <a:r>
              <a:rPr lang="hy-AM" sz="1400" dirty="0" smtClean="0">
                <a:sym typeface="Wingdings" pitchFamily="2" charset="2"/>
              </a:rPr>
              <a:t>  or  </a:t>
            </a:r>
            <a:br>
              <a:rPr lang="hy-AM" sz="1400" dirty="0" smtClean="0">
                <a:sym typeface="Wingdings" pitchFamily="2" charset="2"/>
              </a:rPr>
            </a:br>
            <a:r>
              <a:rPr lang="hy-AM" sz="1400" dirty="0" smtClean="0">
                <a:sym typeface="Wingdings" pitchFamily="2" charset="2"/>
              </a:rPr>
              <a:t>Fe</a:t>
            </a:r>
            <a:r>
              <a:rPr lang="hy-AM" sz="1400" baseline="-25000" dirty="0" smtClean="0">
                <a:sym typeface="Wingdings" pitchFamily="2" charset="2"/>
              </a:rPr>
              <a:t>3</a:t>
            </a:r>
            <a:r>
              <a:rPr lang="hy-AM" sz="1400" dirty="0" smtClean="0">
                <a:sym typeface="Wingdings" pitchFamily="2" charset="2"/>
              </a:rPr>
              <a:t>O</a:t>
            </a:r>
            <a:r>
              <a:rPr lang="hy-AM" sz="1400" baseline="-25000" dirty="0" smtClean="0">
                <a:sym typeface="Wingdings" pitchFamily="2" charset="2"/>
              </a:rPr>
              <a:t>4(s)</a:t>
            </a:r>
            <a:r>
              <a:rPr lang="hy-AM" sz="1400" dirty="0" smtClean="0">
                <a:sym typeface="Wingdings" pitchFamily="2" charset="2"/>
              </a:rPr>
              <a:t> + 4CO</a:t>
            </a:r>
            <a:r>
              <a:rPr lang="hy-AM" sz="1400" baseline="-25000" dirty="0" smtClean="0">
                <a:sym typeface="Wingdings" pitchFamily="2" charset="2"/>
              </a:rPr>
              <a:t>(g)</a:t>
            </a:r>
            <a:r>
              <a:rPr lang="hy-AM" sz="1400" dirty="0" smtClean="0">
                <a:sym typeface="Wingdings" pitchFamily="2" charset="2"/>
              </a:rPr>
              <a:t>  3Fe</a:t>
            </a:r>
            <a:r>
              <a:rPr lang="hy-AM" sz="1400" baseline="-25000" dirty="0" smtClean="0">
                <a:sym typeface="Wingdings" pitchFamily="2" charset="2"/>
              </a:rPr>
              <a:t>(l)</a:t>
            </a:r>
            <a:r>
              <a:rPr lang="hy-AM" sz="1400" dirty="0" smtClean="0">
                <a:sym typeface="Wingdings" pitchFamily="2" charset="2"/>
              </a:rPr>
              <a:t> + 4CO</a:t>
            </a:r>
            <a:r>
              <a:rPr lang="hy-AM" sz="1400" baseline="-25000" dirty="0" smtClean="0">
                <a:sym typeface="Wingdings" pitchFamily="2" charset="2"/>
              </a:rPr>
              <a:t>2(g)</a:t>
            </a:r>
            <a:r>
              <a:rPr lang="hy-AM" sz="1400" dirty="0" smtClean="0">
                <a:sym typeface="Wingdings" pitchFamily="2" charset="2"/>
              </a:rPr>
              <a:t/>
            </a:r>
            <a:br>
              <a:rPr lang="hy-AM" sz="1400" dirty="0" smtClean="0">
                <a:sym typeface="Wingdings" pitchFamily="2" charset="2"/>
              </a:rPr>
            </a:br>
            <a:r>
              <a:rPr lang="hy-AM" sz="1400" dirty="0" smtClean="0">
                <a:sym typeface="Wingdings" pitchFamily="2" charset="2"/>
              </a:rPr>
              <a:t/>
            </a:r>
            <a:br>
              <a:rPr lang="hy-AM" sz="1400" dirty="0" smtClean="0">
                <a:sym typeface="Wingdings" pitchFamily="2" charset="2"/>
              </a:rPr>
            </a:br>
            <a:r>
              <a:rPr lang="hy-AM" sz="1400" dirty="0" smtClean="0">
                <a:sym typeface="Wingdings" pitchFamily="2" charset="2"/>
              </a:rPr>
              <a:t>Limestone removes all impurities from the iron produced because it breaks down CaCO3(s)  CaO(s) + CO2(g)</a:t>
            </a:r>
            <a:br>
              <a:rPr lang="hy-AM" sz="1400" dirty="0" smtClean="0">
                <a:sym typeface="Wingdings" pitchFamily="2" charset="2"/>
              </a:rPr>
            </a:br>
            <a:r>
              <a:rPr lang="hy-AM" sz="1400" dirty="0" smtClean="0">
                <a:sym typeface="Wingdings" pitchFamily="2" charset="2"/>
              </a:rPr>
              <a:t>The CaO produced then combines with SiO2, the main impurity in iron to form molten slag:</a:t>
            </a:r>
            <a:br>
              <a:rPr lang="hy-AM" sz="1400" dirty="0" smtClean="0">
                <a:sym typeface="Wingdings" pitchFamily="2" charset="2"/>
              </a:rPr>
            </a:br>
            <a:r>
              <a:rPr lang="hy-AM" sz="1400" dirty="0" smtClean="0">
                <a:sym typeface="Wingdings" pitchFamily="2" charset="2"/>
              </a:rPr>
              <a:t/>
            </a:r>
            <a:br>
              <a:rPr lang="hy-AM" sz="1400" dirty="0" smtClean="0">
                <a:sym typeface="Wingdings" pitchFamily="2" charset="2"/>
              </a:rPr>
            </a:br>
            <a:r>
              <a:rPr lang="hy-AM" sz="1400" dirty="0" smtClean="0">
                <a:sym typeface="Wingdings" pitchFamily="2" charset="2"/>
              </a:rPr>
              <a:t>CaO(s) + SiO2(s)  CaSiO3(l)   </a:t>
            </a:r>
            <a:r>
              <a:rPr lang="hy-AM" sz="1400" b="1" dirty="0" smtClean="0">
                <a:sym typeface="Wingdings" pitchFamily="2" charset="2"/>
              </a:rPr>
              <a:t>What is silica dioxide?</a:t>
            </a:r>
          </a:p>
          <a:p>
            <a:pPr>
              <a:buFont typeface="+mj-lt"/>
              <a:buAutoNum type="arabicPeriod"/>
            </a:pPr>
            <a:endParaRPr lang="hy-AM" sz="1400" dirty="0">
              <a:sym typeface="Wingdings" pitchFamily="2" charset="2"/>
            </a:endParaRPr>
          </a:p>
          <a:p>
            <a:pPr>
              <a:buFont typeface="+mj-lt"/>
              <a:buAutoNum type="arabicPeriod"/>
            </a:pPr>
            <a:r>
              <a:rPr lang="hy-AM" sz="1400" dirty="0" smtClean="0">
                <a:sym typeface="Wingdings" pitchFamily="2" charset="2"/>
              </a:rPr>
              <a:t>The slag does not mix with the molten iron as it floats on it.</a:t>
            </a:r>
          </a:p>
          <a:p>
            <a:pPr>
              <a:buFont typeface="+mj-lt"/>
              <a:buAutoNum type="arabicPeriod"/>
            </a:pPr>
            <a:r>
              <a:rPr lang="hy-AM" sz="1400" dirty="0" smtClean="0">
                <a:sym typeface="Wingdings" pitchFamily="2" charset="2"/>
              </a:rPr>
              <a:t>The molten iron and slag are run off separately.</a:t>
            </a:r>
            <a:endParaRPr lang="en-US" sz="1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152400"/>
            <a:ext cx="8763000" cy="6553200"/>
          </a:xfrm>
        </p:spPr>
        <p:txBody>
          <a:bodyPr>
            <a:normAutofit lnSpcReduction="10000"/>
          </a:bodyPr>
          <a:lstStyle/>
          <a:p>
            <a:r>
              <a:rPr lang="hy-AM" sz="1400" dirty="0" smtClean="0"/>
              <a:t>Iron produced via the blast furnace is an impure form of the metal often referred to as </a:t>
            </a:r>
            <a:r>
              <a:rPr lang="hy-AM" sz="1400" b="1" i="1" u="sng" dirty="0" smtClean="0"/>
              <a:t>cast iron </a:t>
            </a:r>
            <a:r>
              <a:rPr lang="hy-AM" sz="1400" dirty="0" smtClean="0"/>
              <a:t>or </a:t>
            </a:r>
            <a:r>
              <a:rPr lang="hy-AM" sz="1400" b="1" i="1" u="sng" dirty="0" smtClean="0"/>
              <a:t>pig iron</a:t>
            </a:r>
            <a:r>
              <a:rPr lang="hy-AM" sz="1400" dirty="0" smtClean="0"/>
              <a:t>.  It is brittle and contains 2-4% of carbon and other impurities such as sulphur, phosphorus and silicon.</a:t>
            </a:r>
          </a:p>
          <a:p>
            <a:endParaRPr lang="hy-AM" sz="1400" dirty="0"/>
          </a:p>
          <a:p>
            <a:r>
              <a:rPr lang="hy-AM" sz="1400" b="1" dirty="0" smtClean="0"/>
              <a:t>What do you think most of the cast iron is converted into?</a:t>
            </a:r>
          </a:p>
          <a:p>
            <a:endParaRPr lang="hy-AM" sz="1400" b="1" dirty="0"/>
          </a:p>
          <a:p>
            <a:r>
              <a:rPr lang="hy-AM" sz="1400" b="1" dirty="0" smtClean="0"/>
              <a:t>From the information provided above how would you propose steel be made from cast iron or pig iron.  Hint – what was mentioned earlier with the ability to remove impurities from molten iron?</a:t>
            </a:r>
          </a:p>
          <a:p>
            <a:endParaRPr lang="hy-AM" sz="1400" b="1" dirty="0"/>
          </a:p>
          <a:p>
            <a:endParaRPr lang="hy-AM" sz="1400" b="1" dirty="0" smtClean="0"/>
          </a:p>
          <a:p>
            <a:endParaRPr lang="hy-AM" sz="1400" b="1" dirty="0"/>
          </a:p>
          <a:p>
            <a:r>
              <a:rPr lang="hy-AM" sz="1400" dirty="0" smtClean="0"/>
              <a:t>The Midrex process is an alternative method of making iron and steel.  Because methane is not a good reducing agent it is first mixed with steam then passed over heated nickel catalyst to form H</a:t>
            </a:r>
            <a:r>
              <a:rPr lang="hy-AM" sz="1400" baseline="-25000" dirty="0" smtClean="0"/>
              <a:t>2</a:t>
            </a:r>
            <a:r>
              <a:rPr lang="hy-AM" sz="1400" dirty="0" smtClean="0"/>
              <a:t> and CO.  Both H</a:t>
            </a:r>
            <a:r>
              <a:rPr lang="hy-AM" sz="1400" baseline="-25000" dirty="0" smtClean="0"/>
              <a:t>2</a:t>
            </a:r>
            <a:r>
              <a:rPr lang="hy-AM" sz="1400" dirty="0" smtClean="0"/>
              <a:t> and CO are reducing agents.  Such a process is referred to as </a:t>
            </a:r>
            <a:r>
              <a:rPr lang="hy-AM" sz="1400" b="1" dirty="0" smtClean="0"/>
              <a:t>STEAM REFORMING.</a:t>
            </a:r>
            <a:br>
              <a:rPr lang="hy-AM" sz="1400" b="1" dirty="0" smtClean="0"/>
            </a:br>
            <a:r>
              <a:rPr lang="hy-AM" sz="1400" b="1" dirty="0" smtClean="0"/>
              <a:t/>
            </a:r>
            <a:br>
              <a:rPr lang="hy-AM" sz="1400" b="1" dirty="0" smtClean="0"/>
            </a:br>
            <a:r>
              <a:rPr lang="hy-AM" sz="1400" b="1" dirty="0" smtClean="0"/>
              <a:t>Fe</a:t>
            </a:r>
            <a:r>
              <a:rPr lang="hy-AM" sz="1400" b="1" baseline="-25000" dirty="0" smtClean="0"/>
              <a:t>2</a:t>
            </a:r>
            <a:r>
              <a:rPr lang="hy-AM" sz="1400" b="1" dirty="0" smtClean="0"/>
              <a:t>O</a:t>
            </a:r>
            <a:r>
              <a:rPr lang="hy-AM" sz="1400" b="1" baseline="-25000" dirty="0" smtClean="0"/>
              <a:t>3(s)</a:t>
            </a:r>
            <a:r>
              <a:rPr lang="hy-AM" sz="1400" b="1" dirty="0" smtClean="0"/>
              <a:t> + 3CO</a:t>
            </a:r>
            <a:r>
              <a:rPr lang="hy-AM" sz="1400" b="1" baseline="-25000" dirty="0" smtClean="0"/>
              <a:t>(g)</a:t>
            </a:r>
            <a:r>
              <a:rPr lang="hy-AM" sz="1400" b="1" dirty="0" smtClean="0"/>
              <a:t> </a:t>
            </a:r>
            <a:r>
              <a:rPr lang="hy-AM" sz="1400" b="1" dirty="0" smtClean="0">
                <a:sym typeface="Wingdings" pitchFamily="2" charset="2"/>
              </a:rPr>
              <a:t> 2Fe</a:t>
            </a:r>
            <a:r>
              <a:rPr lang="hy-AM" sz="1400" b="1" baseline="-25000" dirty="0" smtClean="0">
                <a:sym typeface="Wingdings" pitchFamily="2" charset="2"/>
              </a:rPr>
              <a:t>(s)</a:t>
            </a:r>
            <a:r>
              <a:rPr lang="hy-AM" sz="1400" b="1" dirty="0" smtClean="0">
                <a:sym typeface="Wingdings" pitchFamily="2" charset="2"/>
              </a:rPr>
              <a:t> + 3CO</a:t>
            </a:r>
            <a:r>
              <a:rPr lang="hy-AM" sz="1400" b="1" baseline="-25000" dirty="0" smtClean="0">
                <a:sym typeface="Wingdings" pitchFamily="2" charset="2"/>
              </a:rPr>
              <a:t>2(g)</a:t>
            </a:r>
            <a:r>
              <a:rPr lang="hy-AM" sz="1400" b="1" dirty="0" smtClean="0">
                <a:sym typeface="Wingdings" pitchFamily="2" charset="2"/>
              </a:rPr>
              <a:t/>
            </a:r>
            <a:br>
              <a:rPr lang="hy-AM" sz="1400" b="1" dirty="0" smtClean="0">
                <a:sym typeface="Wingdings" pitchFamily="2" charset="2"/>
              </a:rPr>
            </a:br>
            <a:r>
              <a:rPr lang="hy-AM" sz="1400" b="1" dirty="0" smtClean="0">
                <a:sym typeface="Wingdings" pitchFamily="2" charset="2"/>
              </a:rPr>
              <a:t>Fe</a:t>
            </a:r>
            <a:r>
              <a:rPr lang="hy-AM" sz="1400" b="1" baseline="-25000" dirty="0" smtClean="0">
                <a:sym typeface="Wingdings" pitchFamily="2" charset="2"/>
              </a:rPr>
              <a:t>2</a:t>
            </a:r>
            <a:r>
              <a:rPr lang="hy-AM" sz="1400" b="1" dirty="0" smtClean="0">
                <a:sym typeface="Wingdings" pitchFamily="2" charset="2"/>
              </a:rPr>
              <a:t>O</a:t>
            </a:r>
            <a:r>
              <a:rPr lang="hy-AM" sz="1400" b="1" baseline="-25000" dirty="0" smtClean="0">
                <a:sym typeface="Wingdings" pitchFamily="2" charset="2"/>
              </a:rPr>
              <a:t>3(s)</a:t>
            </a:r>
            <a:r>
              <a:rPr lang="hy-AM" sz="1400" b="1" dirty="0" smtClean="0">
                <a:sym typeface="Wingdings" pitchFamily="2" charset="2"/>
              </a:rPr>
              <a:t>  + 3H2</a:t>
            </a:r>
            <a:r>
              <a:rPr lang="hy-AM" sz="1400" b="1" baseline="-25000" dirty="0" smtClean="0">
                <a:sym typeface="Wingdings" pitchFamily="2" charset="2"/>
              </a:rPr>
              <a:t>(g)</a:t>
            </a:r>
            <a:r>
              <a:rPr lang="hy-AM" sz="1400" b="1" dirty="0" smtClean="0">
                <a:sym typeface="Wingdings" pitchFamily="2" charset="2"/>
              </a:rPr>
              <a:t> 2Fe</a:t>
            </a:r>
            <a:r>
              <a:rPr lang="hy-AM" sz="1400" b="1" baseline="-25000" dirty="0" smtClean="0">
                <a:sym typeface="Wingdings" pitchFamily="2" charset="2"/>
              </a:rPr>
              <a:t>(s)</a:t>
            </a:r>
            <a:r>
              <a:rPr lang="hy-AM" sz="1400" b="1" dirty="0" smtClean="0">
                <a:sym typeface="Wingdings" pitchFamily="2" charset="2"/>
              </a:rPr>
              <a:t> + 3H</a:t>
            </a:r>
            <a:r>
              <a:rPr lang="hy-AM" sz="1400" b="1" baseline="-25000" dirty="0" smtClean="0">
                <a:sym typeface="Wingdings" pitchFamily="2" charset="2"/>
              </a:rPr>
              <a:t>2</a:t>
            </a:r>
            <a:r>
              <a:rPr lang="hy-AM" sz="1400" b="1" dirty="0" smtClean="0">
                <a:sym typeface="Wingdings" pitchFamily="2" charset="2"/>
              </a:rPr>
              <a:t>O</a:t>
            </a:r>
            <a:r>
              <a:rPr lang="hy-AM" sz="1400" b="1" baseline="-25000" dirty="0" smtClean="0">
                <a:sym typeface="Wingdings" pitchFamily="2" charset="2"/>
              </a:rPr>
              <a:t>(l)</a:t>
            </a:r>
            <a:r>
              <a:rPr lang="hy-AM" sz="1400" b="1" dirty="0" smtClean="0">
                <a:sym typeface="Wingdings" pitchFamily="2" charset="2"/>
              </a:rPr>
              <a:t/>
            </a:r>
            <a:br>
              <a:rPr lang="hy-AM" sz="1400" b="1" dirty="0" smtClean="0">
                <a:sym typeface="Wingdings" pitchFamily="2" charset="2"/>
              </a:rPr>
            </a:br>
            <a:r>
              <a:rPr lang="hy-AM" sz="1400" b="1" dirty="0" smtClean="0">
                <a:sym typeface="Wingdings" pitchFamily="2" charset="2"/>
              </a:rPr>
              <a:t/>
            </a:r>
            <a:br>
              <a:rPr lang="hy-AM" sz="1400" b="1" dirty="0" smtClean="0">
                <a:sym typeface="Wingdings" pitchFamily="2" charset="2"/>
              </a:rPr>
            </a:br>
            <a:r>
              <a:rPr lang="hy-AM" sz="1400" b="1" dirty="0" smtClean="0">
                <a:sym typeface="Wingdings" pitchFamily="2" charset="2"/>
              </a:rPr>
              <a:t/>
            </a:r>
            <a:br>
              <a:rPr lang="hy-AM" sz="1400" b="1" dirty="0" smtClean="0">
                <a:sym typeface="Wingdings" pitchFamily="2" charset="2"/>
              </a:rPr>
            </a:br>
            <a:r>
              <a:rPr lang="hy-AM" sz="1400" b="1" dirty="0" smtClean="0">
                <a:sym typeface="Wingdings" pitchFamily="2" charset="2"/>
              </a:rPr>
              <a:t>The following is a schematic of the Midrex process:</a:t>
            </a:r>
          </a:p>
          <a:p>
            <a:pPr>
              <a:buNone/>
            </a:pPr>
            <a:r>
              <a:rPr lang="hy-AM" sz="1400" b="1" dirty="0" smtClean="0">
                <a:sym typeface="Wingdings" pitchFamily="2" charset="2"/>
              </a:rPr>
              <a:t/>
            </a:r>
            <a:br>
              <a:rPr lang="hy-AM" sz="1400" b="1" dirty="0" smtClean="0">
                <a:sym typeface="Wingdings" pitchFamily="2" charset="2"/>
              </a:rPr>
            </a:br>
            <a:endParaRPr lang="hy-AM" sz="1400" b="1" dirty="0">
              <a:sym typeface="Wingdings" pitchFamily="2" charset="2"/>
            </a:endParaRPr>
          </a:p>
          <a:p>
            <a:pPr>
              <a:buNone/>
            </a:pPr>
            <a:r>
              <a:rPr lang="hy-AM" sz="1400" b="1" dirty="0" smtClean="0">
                <a:sym typeface="Wingdings" pitchFamily="2" charset="2"/>
              </a:rPr>
              <a:t>	Natural gasREFORMER CH</a:t>
            </a:r>
            <a:r>
              <a:rPr lang="hy-AM" sz="1400" b="1" baseline="-25000" dirty="0" smtClean="0">
                <a:sym typeface="Wingdings" pitchFamily="2" charset="2"/>
              </a:rPr>
              <a:t>4(g)</a:t>
            </a:r>
            <a:r>
              <a:rPr lang="hy-AM" sz="1400" b="1" dirty="0" smtClean="0">
                <a:sym typeface="Wingdings" pitchFamily="2" charset="2"/>
              </a:rPr>
              <a:t> + H</a:t>
            </a:r>
            <a:r>
              <a:rPr lang="hy-AM" sz="1400" b="1" baseline="-25000" dirty="0" smtClean="0">
                <a:sym typeface="Wingdings" pitchFamily="2" charset="2"/>
              </a:rPr>
              <a:t>2</a:t>
            </a:r>
            <a:r>
              <a:rPr lang="hy-AM" sz="1400" b="1" dirty="0" smtClean="0">
                <a:sym typeface="Wingdings" pitchFamily="2" charset="2"/>
              </a:rPr>
              <a:t>O  CO</a:t>
            </a:r>
            <a:r>
              <a:rPr lang="hy-AM" sz="1400" b="1" baseline="-25000" dirty="0" smtClean="0">
                <a:sym typeface="Wingdings" pitchFamily="2" charset="2"/>
              </a:rPr>
              <a:t>(g)</a:t>
            </a:r>
            <a:r>
              <a:rPr lang="hy-AM" sz="1400" b="1" dirty="0" smtClean="0">
                <a:sym typeface="Wingdings" pitchFamily="2" charset="2"/>
              </a:rPr>
              <a:t> + 3H</a:t>
            </a:r>
            <a:r>
              <a:rPr lang="hy-AM" sz="1400" b="1" baseline="-25000" dirty="0" smtClean="0">
                <a:sym typeface="Wingdings" pitchFamily="2" charset="2"/>
              </a:rPr>
              <a:t>2(g)</a:t>
            </a:r>
            <a:r>
              <a:rPr lang="hy-AM" sz="1400" b="1" dirty="0" smtClean="0">
                <a:sym typeface="Wingdings" pitchFamily="2" charset="2"/>
              </a:rPr>
              <a:t>raw materials + CO and H</a:t>
            </a:r>
            <a:r>
              <a:rPr lang="hy-AM" sz="1400" b="1" baseline="-25000" dirty="0" smtClean="0">
                <a:sym typeface="Wingdings" pitchFamily="2" charset="2"/>
              </a:rPr>
              <a:t>2</a:t>
            </a:r>
            <a:r>
              <a:rPr lang="hy-AM" sz="1400" b="1" dirty="0" smtClean="0">
                <a:sym typeface="Wingdings" pitchFamily="2" charset="2"/>
              </a:rPr>
              <a:t>ironelectric arc furnacesteel</a:t>
            </a:r>
            <a:br>
              <a:rPr lang="hy-AM" sz="1400" b="1" dirty="0" smtClean="0">
                <a:sym typeface="Wingdings" pitchFamily="2" charset="2"/>
              </a:rPr>
            </a:br>
            <a:r>
              <a:rPr lang="hy-AM" sz="1400" b="1" dirty="0" smtClean="0">
                <a:sym typeface="Wingdings" pitchFamily="2" charset="2"/>
              </a:rPr>
              <a:t/>
            </a:r>
            <a:br>
              <a:rPr lang="hy-AM" sz="1400" b="1" dirty="0" smtClean="0">
                <a:sym typeface="Wingdings" pitchFamily="2" charset="2"/>
              </a:rPr>
            </a:br>
            <a:r>
              <a:rPr lang="hy-AM" sz="1400" b="1" dirty="0" smtClean="0">
                <a:sym typeface="Wingdings" pitchFamily="2" charset="2"/>
              </a:rPr>
              <a:t/>
            </a:r>
            <a:br>
              <a:rPr lang="hy-AM" sz="1400" b="1" dirty="0" smtClean="0">
                <a:sym typeface="Wingdings" pitchFamily="2" charset="2"/>
              </a:rPr>
            </a:br>
            <a:r>
              <a:rPr lang="hy-AM" sz="1400" b="1" dirty="0" smtClean="0">
                <a:sym typeface="Wingdings" pitchFamily="2" charset="2"/>
              </a:rPr>
              <a:t>The raw materials consist of a mixture of 65-67% iron content.  The product contains 92-96% iron.</a:t>
            </a:r>
            <a:br>
              <a:rPr lang="hy-AM" sz="1400" b="1" dirty="0" smtClean="0">
                <a:sym typeface="Wingdings" pitchFamily="2" charset="2"/>
              </a:rPr>
            </a:br>
            <a:r>
              <a:rPr lang="hy-AM" sz="1400" b="1" dirty="0" smtClean="0">
                <a:sym typeface="Wingdings" pitchFamily="2" charset="2"/>
              </a:rPr>
              <a:t/>
            </a:r>
            <a:br>
              <a:rPr lang="hy-AM" sz="1400" b="1" dirty="0" smtClean="0">
                <a:sym typeface="Wingdings" pitchFamily="2" charset="2"/>
              </a:rPr>
            </a:br>
            <a:r>
              <a:rPr lang="hy-AM" sz="1400" b="1" dirty="0" smtClean="0">
                <a:sym typeface="Wingdings" pitchFamily="2" charset="2"/>
              </a:rPr>
              <a:t>Some of the iron is fed to the electric arc furnace for conversion to steel as well!</a:t>
            </a:r>
            <a:br>
              <a:rPr lang="hy-AM" sz="1400" b="1" dirty="0" smtClean="0">
                <a:sym typeface="Wingdings" pitchFamily="2" charset="2"/>
              </a:rPr>
            </a:br>
            <a:r>
              <a:rPr lang="hy-AM" sz="1400" b="1" dirty="0" smtClean="0">
                <a:sym typeface="Wingdings" pitchFamily="2" charset="2"/>
              </a:rPr>
              <a:t/>
            </a:r>
            <a:br>
              <a:rPr lang="hy-AM" sz="1400" b="1" dirty="0" smtClean="0">
                <a:sym typeface="Wingdings" pitchFamily="2" charset="2"/>
              </a:rPr>
            </a:br>
            <a:endParaRPr lang="hy-AM" sz="1400" b="1" dirty="0" smtClean="0"/>
          </a:p>
          <a:p>
            <a:endParaRPr lang="hy-AM" sz="1400" b="1" dirty="0"/>
          </a:p>
          <a:p>
            <a:endParaRPr lang="hy-AM" sz="1400" b="1" dirty="0" smtClean="0"/>
          </a:p>
          <a:p>
            <a:endParaRPr lang="hy-AM" sz="1400" b="1" dirty="0"/>
          </a:p>
          <a:p>
            <a:endParaRPr lang="hy-AM" sz="1400" b="1" dirty="0" smtClean="0"/>
          </a:p>
          <a:p>
            <a:endParaRPr lang="hy-AM" sz="1400" b="1" dirty="0"/>
          </a:p>
          <a:p>
            <a:endParaRPr lang="hy-AM" sz="1400" b="1" dirty="0" smtClean="0"/>
          </a:p>
          <a:p>
            <a:endParaRPr lang="hy-AM" sz="1400" b="1" dirty="0"/>
          </a:p>
          <a:p>
            <a:endParaRPr lang="hy-AM" sz="1400" b="1" dirty="0" smtClean="0"/>
          </a:p>
          <a:p>
            <a:endParaRPr lang="hy-AM" sz="1400" b="1" dirty="0"/>
          </a:p>
          <a:p>
            <a:endParaRPr lang="hy-AM" sz="1400" b="1" dirty="0" smtClean="0"/>
          </a:p>
          <a:p>
            <a:endParaRPr lang="hy-AM" sz="1400" b="1" dirty="0"/>
          </a:p>
          <a:p>
            <a:endParaRPr lang="hy-AM" sz="1400" b="1" dirty="0" smtClean="0"/>
          </a:p>
          <a:p>
            <a:endParaRPr lang="hy-AM" sz="1400" b="1" dirty="0"/>
          </a:p>
          <a:p>
            <a:endParaRPr lang="hy-AM" sz="1400" b="1" dirty="0" smtClean="0"/>
          </a:p>
          <a:p>
            <a:endParaRPr lang="hy-AM" sz="1400" b="1" dirty="0"/>
          </a:p>
          <a:p>
            <a:endParaRPr lang="hy-AM" sz="1400" b="1" dirty="0" smtClean="0"/>
          </a:p>
          <a:p>
            <a:endParaRPr lang="hy-AM" sz="1400" b="1" dirty="0"/>
          </a:p>
          <a:p>
            <a:endParaRPr lang="hy-AM" sz="1400" b="1" dirty="0" smtClean="0"/>
          </a:p>
          <a:p>
            <a:endParaRPr lang="hy-AM" sz="1400" b="1" dirty="0"/>
          </a:p>
          <a:p>
            <a:endParaRPr lang="hy-AM" sz="1400" b="1" dirty="0" smtClean="0"/>
          </a:p>
          <a:p>
            <a:endParaRPr lang="hy-AM" sz="1400" b="1" dirty="0"/>
          </a:p>
          <a:p>
            <a:endParaRPr lang="hy-AM" sz="1400" b="1" dirty="0" smtClean="0"/>
          </a:p>
          <a:p>
            <a:endParaRPr lang="hy-AM" sz="1400" b="1" dirty="0"/>
          </a:p>
          <a:p>
            <a:endParaRPr lang="hy-AM" sz="1400" b="1" dirty="0" smtClean="0"/>
          </a:p>
          <a:p>
            <a:endParaRPr lang="hy-AM" sz="1400" b="1" dirty="0"/>
          </a:p>
          <a:p>
            <a:endParaRPr lang="hy-AM" sz="1400" b="1" dirty="0" smtClean="0"/>
          </a:p>
          <a:p>
            <a:endParaRPr lang="hy-AM" sz="1400" b="1" dirty="0"/>
          </a:p>
          <a:p>
            <a:endParaRPr lang="hy-AM" sz="1400" b="1" dirty="0" smtClean="0"/>
          </a:p>
          <a:p>
            <a:endParaRPr lang="hy-AM" sz="1400" b="1" dirty="0"/>
          </a:p>
          <a:p>
            <a:endParaRPr lang="hy-AM" sz="1400" b="1" dirty="0" smtClean="0"/>
          </a:p>
          <a:p>
            <a:endParaRPr lang="hy-AM" sz="1400" b="1" dirty="0"/>
          </a:p>
          <a:p>
            <a:endParaRPr lang="hy-AM" sz="1400" b="1" dirty="0" smtClean="0"/>
          </a:p>
          <a:p>
            <a:endParaRPr lang="hy-AM" sz="1400" b="1" dirty="0"/>
          </a:p>
          <a:p>
            <a:endParaRPr lang="hy-AM" sz="1400" b="1" dirty="0" smtClean="0"/>
          </a:p>
          <a:p>
            <a:endParaRPr lang="hy-AM" sz="1400" b="1" dirty="0"/>
          </a:p>
          <a:p>
            <a:endParaRPr lang="hy-AM" sz="1400" b="1" dirty="0" smtClean="0"/>
          </a:p>
          <a:p>
            <a:endParaRPr lang="hy-AM" sz="1400" b="1" dirty="0"/>
          </a:p>
          <a:p>
            <a:endParaRPr lang="hy-AM" sz="1400" b="1" dirty="0" smtClean="0"/>
          </a:p>
          <a:p>
            <a:endParaRPr lang="hy-AM" sz="1400" b="1" dirty="0"/>
          </a:p>
          <a:p>
            <a:endParaRPr lang="hy-AM" sz="1400" b="1" dirty="0" smtClean="0"/>
          </a:p>
          <a:p>
            <a:endParaRPr lang="hy-AM" sz="1400" b="1" dirty="0"/>
          </a:p>
          <a:p>
            <a:endParaRPr lang="hy-AM" sz="1400" b="1" dirty="0" smtClean="0"/>
          </a:p>
          <a:p>
            <a:endParaRPr lang="hy-AM" sz="1400" b="1" dirty="0"/>
          </a:p>
          <a:p>
            <a:endParaRPr lang="hy-AM" sz="1400" b="1" dirty="0" smtClean="0"/>
          </a:p>
          <a:p>
            <a:endParaRPr lang="hy-AM" sz="1400" b="1" dirty="0"/>
          </a:p>
          <a:p>
            <a:endParaRPr lang="hy-AM" sz="1400" b="1" dirty="0" smtClean="0"/>
          </a:p>
          <a:p>
            <a:endParaRPr lang="hy-AM" sz="1400" b="1" dirty="0"/>
          </a:p>
          <a:p>
            <a:endParaRPr lang="hy-AM" sz="1400" b="1" dirty="0" smtClean="0"/>
          </a:p>
          <a:p>
            <a:endParaRPr lang="hy-AM" sz="1400" b="1" dirty="0"/>
          </a:p>
          <a:p>
            <a:endParaRPr lang="hy-AM" sz="1400" b="1" dirty="0" smtClean="0"/>
          </a:p>
          <a:p>
            <a:endParaRPr lang="hy-AM" sz="1400" b="1" dirty="0"/>
          </a:p>
          <a:p>
            <a:endParaRPr lang="hy-AM" sz="1400" b="1" dirty="0" smtClean="0"/>
          </a:p>
          <a:p>
            <a:endParaRPr lang="hy-AM" sz="1400" b="1" dirty="0"/>
          </a:p>
          <a:p>
            <a:endParaRPr lang="hy-AM" sz="1400" b="1" dirty="0" smtClean="0"/>
          </a:p>
          <a:p>
            <a:endParaRPr lang="hy-AM" sz="1400" b="1" dirty="0"/>
          </a:p>
          <a:p>
            <a:endParaRPr lang="hy-AM" sz="1400" b="1" dirty="0" smtClean="0"/>
          </a:p>
          <a:p>
            <a:endParaRPr lang="hy-AM" sz="1400" b="1" dirty="0"/>
          </a:p>
          <a:p>
            <a:endParaRPr lang="hy-AM" sz="1400" b="1" dirty="0" smtClean="0"/>
          </a:p>
          <a:p>
            <a:endParaRPr lang="hy-AM" sz="1400" b="1" dirty="0"/>
          </a:p>
          <a:p>
            <a:endParaRPr lang="hy-AM" sz="1400" b="1" dirty="0" smtClean="0"/>
          </a:p>
          <a:p>
            <a:endParaRPr lang="hy-AM" sz="1400" b="1" dirty="0"/>
          </a:p>
          <a:p>
            <a:endParaRPr lang="hy-AM" sz="1400" b="1" dirty="0" smtClean="0"/>
          </a:p>
          <a:p>
            <a:endParaRPr lang="hy-AM" sz="1400" b="1" dirty="0"/>
          </a:p>
          <a:p>
            <a:endParaRPr lang="hy-AM" sz="1400" b="1" dirty="0" smtClean="0"/>
          </a:p>
          <a:p>
            <a:endParaRPr lang="hy-AM" sz="1400" b="1" dirty="0"/>
          </a:p>
          <a:p>
            <a:endParaRPr lang="hy-AM" sz="1400" b="1" dirty="0" smtClean="0"/>
          </a:p>
          <a:p>
            <a:endParaRPr lang="hy-AM" sz="1400" b="1" dirty="0"/>
          </a:p>
          <a:p>
            <a:endParaRPr lang="hy-AM" sz="1400" b="1" dirty="0" smtClean="0"/>
          </a:p>
          <a:p>
            <a:endParaRPr lang="hy-AM" sz="1400" b="1" dirty="0"/>
          </a:p>
          <a:p>
            <a:endParaRPr lang="hy-AM" sz="1400" b="1" dirty="0" smtClean="0"/>
          </a:p>
          <a:p>
            <a:endParaRPr lang="hy-AM" sz="1400" b="1" dirty="0"/>
          </a:p>
          <a:p>
            <a:endParaRPr lang="hy-AM" sz="1400" b="1" dirty="0" smtClean="0"/>
          </a:p>
          <a:p>
            <a:endParaRPr lang="hy-AM" sz="1400" b="1" dirty="0"/>
          </a:p>
          <a:p>
            <a:endParaRPr lang="hy-AM" sz="1400" b="1" dirty="0" smtClean="0"/>
          </a:p>
          <a:p>
            <a:endParaRPr lang="hy-AM" sz="1400" b="1" dirty="0"/>
          </a:p>
          <a:p>
            <a:endParaRPr lang="hy-AM" sz="1400" b="1" dirty="0" smtClean="0"/>
          </a:p>
          <a:p>
            <a:endParaRPr lang="hy-AM" sz="1400" b="1" dirty="0"/>
          </a:p>
          <a:p>
            <a:endParaRPr lang="hy-AM" sz="1400" b="1" dirty="0" smtClean="0"/>
          </a:p>
          <a:p>
            <a:endParaRPr lang="hy-AM" sz="1400" b="1" dirty="0"/>
          </a:p>
          <a:p>
            <a:endParaRPr lang="hy-AM" sz="1400" b="1" dirty="0" smtClean="0"/>
          </a:p>
          <a:p>
            <a:endParaRPr lang="hy-AM" sz="1400" b="1" dirty="0"/>
          </a:p>
          <a:p>
            <a:endParaRPr lang="hy-AM" sz="1400" b="1" dirty="0" smtClean="0"/>
          </a:p>
          <a:p>
            <a:endParaRPr lang="hy-AM" sz="1400" b="1" dirty="0"/>
          </a:p>
          <a:p>
            <a:endParaRPr lang="hy-AM" sz="1400" b="1" dirty="0" smtClean="0"/>
          </a:p>
          <a:p>
            <a:endParaRPr lang="hy-AM" sz="1400" b="1" dirty="0"/>
          </a:p>
          <a:p>
            <a:endParaRPr lang="hy-AM" sz="1400" b="1" dirty="0" smtClean="0"/>
          </a:p>
          <a:p>
            <a:endParaRPr lang="hy-AM" sz="1400" b="1" dirty="0"/>
          </a:p>
          <a:p>
            <a:endParaRPr lang="hy-AM" sz="1400" b="1" dirty="0" smtClean="0"/>
          </a:p>
          <a:p>
            <a:endParaRPr lang="hy-AM" sz="1400" b="1" dirty="0"/>
          </a:p>
          <a:p>
            <a:endParaRPr lang="hy-AM" sz="1400" b="1" dirty="0" smtClean="0"/>
          </a:p>
          <a:p>
            <a:endParaRPr lang="hy-AM" sz="1400" b="1" dirty="0"/>
          </a:p>
          <a:p>
            <a:endParaRPr lang="hy-AM" sz="1400" b="1" dirty="0" smtClean="0"/>
          </a:p>
          <a:p>
            <a:endParaRPr lang="hy-AM" sz="1400" b="1" dirty="0"/>
          </a:p>
          <a:p>
            <a:endParaRPr lang="hy-AM" sz="1400" b="1" dirty="0" smtClean="0"/>
          </a:p>
          <a:p>
            <a:endParaRPr lang="hy-AM" sz="1400" b="1" dirty="0"/>
          </a:p>
          <a:p>
            <a:endParaRPr lang="hy-AM" sz="1400" b="1" dirty="0" smtClean="0"/>
          </a:p>
          <a:p>
            <a:endParaRPr lang="hy-AM" sz="1400" b="1" dirty="0"/>
          </a:p>
          <a:p>
            <a:endParaRPr lang="hy-AM" sz="1400" b="1" dirty="0" smtClean="0"/>
          </a:p>
          <a:p>
            <a:endParaRPr lang="hy-AM" sz="1400" b="1" dirty="0"/>
          </a:p>
          <a:p>
            <a:endParaRPr lang="hy-AM" sz="1400" b="1" dirty="0" smtClean="0"/>
          </a:p>
          <a:p>
            <a:endParaRPr lang="hy-AM" sz="1400" b="1" dirty="0"/>
          </a:p>
          <a:p>
            <a:endParaRPr lang="hy-AM" sz="1400" b="1" dirty="0" smtClean="0"/>
          </a:p>
          <a:p>
            <a:endParaRPr lang="hy-AM" sz="1400" b="1" dirty="0"/>
          </a:p>
          <a:p>
            <a:endParaRPr lang="hy-AM" sz="1400" b="1" dirty="0" smtClean="0"/>
          </a:p>
          <a:p>
            <a:endParaRPr lang="hy-AM" sz="1400" b="1" dirty="0"/>
          </a:p>
          <a:p>
            <a:endParaRPr lang="hy-AM" sz="1400" b="1" dirty="0" smtClean="0"/>
          </a:p>
          <a:p>
            <a:endParaRPr lang="hy-AM" sz="1400" b="1" dirty="0"/>
          </a:p>
          <a:p>
            <a:endParaRPr lang="hy-AM" sz="1400" b="1" dirty="0" smtClean="0"/>
          </a:p>
          <a:p>
            <a:endParaRPr lang="hy-AM" sz="1400" b="1" dirty="0"/>
          </a:p>
          <a:p>
            <a:endParaRPr lang="hy-AM" sz="1400" b="1" dirty="0" smtClean="0"/>
          </a:p>
          <a:p>
            <a:endParaRPr lang="hy-AM" sz="1400" b="1" dirty="0"/>
          </a:p>
          <a:p>
            <a:endParaRPr lang="hy-AM" sz="1400" b="1" dirty="0" smtClean="0"/>
          </a:p>
          <a:p>
            <a:endParaRPr lang="hy-AM" sz="1400" b="1" dirty="0"/>
          </a:p>
          <a:p>
            <a:endParaRPr lang="hy-AM" sz="1400" b="1" dirty="0" smtClean="0"/>
          </a:p>
          <a:p>
            <a:endParaRPr lang="hy-AM" sz="1400" b="1" dirty="0"/>
          </a:p>
          <a:p>
            <a:endParaRPr lang="hy-AM" sz="1400" b="1" dirty="0" smtClean="0"/>
          </a:p>
          <a:p>
            <a:endParaRPr lang="hy-AM" sz="1400" b="1" dirty="0"/>
          </a:p>
          <a:p>
            <a:endParaRPr lang="hy-AM" sz="1400" b="1" dirty="0" smtClean="0"/>
          </a:p>
          <a:p>
            <a:endParaRPr lang="hy-AM" sz="1400" b="1" dirty="0"/>
          </a:p>
          <a:p>
            <a:endParaRPr lang="hy-AM" sz="1400" b="1" dirty="0" smtClean="0"/>
          </a:p>
          <a:p>
            <a:endParaRPr lang="hy-AM" sz="1400" b="1" dirty="0"/>
          </a:p>
          <a:p>
            <a:endParaRPr lang="hy-AM" sz="1400" b="1" dirty="0" smtClean="0"/>
          </a:p>
          <a:p>
            <a:endParaRPr lang="hy-AM" sz="1400" b="1" dirty="0"/>
          </a:p>
          <a:p>
            <a:endParaRPr lang="hy-AM" sz="1400" b="1" dirty="0" smtClean="0"/>
          </a:p>
          <a:p>
            <a:endParaRPr lang="hy-AM" sz="1400" b="1" dirty="0"/>
          </a:p>
          <a:p>
            <a:endParaRPr lang="hy-AM" sz="1400" b="1" dirty="0" smtClean="0"/>
          </a:p>
          <a:p>
            <a:endParaRPr lang="hy-AM" sz="1400" b="1" dirty="0"/>
          </a:p>
          <a:p>
            <a:endParaRPr lang="hy-AM" sz="1400" b="1" dirty="0" smtClean="0"/>
          </a:p>
          <a:p>
            <a:endParaRPr lang="hy-AM" sz="1400" b="1" dirty="0"/>
          </a:p>
          <a:p>
            <a:endParaRPr lang="hy-AM" sz="1400" b="1" dirty="0" smtClean="0"/>
          </a:p>
          <a:p>
            <a:endParaRPr lang="hy-AM" sz="1400" b="1" dirty="0"/>
          </a:p>
          <a:p>
            <a:endParaRPr lang="hy-AM" sz="1400" b="1" dirty="0" smtClean="0"/>
          </a:p>
          <a:p>
            <a:endParaRPr lang="hy-AM" sz="1400" b="1" dirty="0"/>
          </a:p>
          <a:p>
            <a:endParaRPr lang="hy-AM" sz="1400" b="1" dirty="0" smtClean="0"/>
          </a:p>
          <a:p>
            <a:endParaRPr lang="hy-AM" sz="1400" b="1" dirty="0"/>
          </a:p>
          <a:p>
            <a:endParaRPr lang="hy-AM" sz="1400" b="1" dirty="0" smtClean="0"/>
          </a:p>
          <a:p>
            <a:endParaRPr lang="hy-AM" sz="1400" b="1" dirty="0"/>
          </a:p>
          <a:p>
            <a:endParaRPr lang="hy-AM" sz="1400" b="1" dirty="0" smtClean="0"/>
          </a:p>
          <a:p>
            <a:endParaRPr lang="hy-AM" sz="1400" b="1" dirty="0"/>
          </a:p>
          <a:p>
            <a:endParaRPr lang="hy-AM" sz="1400" b="1" dirty="0" smtClean="0"/>
          </a:p>
          <a:p>
            <a:endParaRPr lang="hy-AM" sz="1400" b="1" dirty="0"/>
          </a:p>
          <a:p>
            <a:endParaRPr lang="hy-AM" sz="1400" b="1" dirty="0" smtClean="0"/>
          </a:p>
          <a:p>
            <a:endParaRPr lang="hy-AM" sz="1400" b="1" dirty="0"/>
          </a:p>
          <a:p>
            <a:endParaRPr lang="hy-AM" sz="1400" b="1" dirty="0" smtClean="0"/>
          </a:p>
          <a:p>
            <a:endParaRPr lang="hy-AM" sz="1400" b="1" dirty="0"/>
          </a:p>
          <a:p>
            <a:endParaRPr lang="hy-AM" sz="1400" b="1" dirty="0" smtClean="0"/>
          </a:p>
          <a:p>
            <a:endParaRPr lang="hy-AM" sz="1400" b="1" dirty="0"/>
          </a:p>
          <a:p>
            <a:endParaRPr lang="hy-AM" sz="1400" b="1" dirty="0" smtClean="0"/>
          </a:p>
          <a:p>
            <a:endParaRPr lang="hy-AM" sz="1400" b="1" dirty="0"/>
          </a:p>
          <a:p>
            <a:endParaRPr lang="hy-AM" sz="1400" b="1" dirty="0" smtClean="0"/>
          </a:p>
          <a:p>
            <a:endParaRPr lang="hy-AM" sz="1400" b="1" dirty="0"/>
          </a:p>
          <a:p>
            <a:endParaRPr lang="hy-AM" sz="1400" b="1" dirty="0" smtClean="0"/>
          </a:p>
          <a:p>
            <a:endParaRPr lang="hy-AM" sz="1400" b="1" dirty="0"/>
          </a:p>
          <a:p>
            <a:endParaRPr lang="hy-AM" sz="1400" b="1" dirty="0" smtClean="0"/>
          </a:p>
          <a:p>
            <a:endParaRPr lang="hy-AM" sz="1400" b="1" dirty="0"/>
          </a:p>
          <a:p>
            <a:endParaRPr lang="hy-AM" sz="1400" b="1" dirty="0" smtClean="0"/>
          </a:p>
          <a:p>
            <a:endParaRPr lang="hy-AM" sz="1400" b="1" dirty="0"/>
          </a:p>
          <a:p>
            <a:endParaRPr lang="hy-AM" sz="1400" b="1" dirty="0" smtClean="0"/>
          </a:p>
          <a:p>
            <a:endParaRPr lang="hy-AM" sz="1400" b="1" dirty="0"/>
          </a:p>
          <a:p>
            <a:endParaRPr lang="hy-AM" sz="1400" b="1" dirty="0" smtClean="0"/>
          </a:p>
          <a:p>
            <a:endParaRPr lang="hy-AM" sz="1400" b="1" dirty="0"/>
          </a:p>
          <a:p>
            <a:endParaRPr lang="hy-AM" sz="1400" b="1" dirty="0" smtClean="0"/>
          </a:p>
          <a:p>
            <a:endParaRPr lang="hy-AM" sz="1400" b="1" dirty="0"/>
          </a:p>
          <a:p>
            <a:endParaRPr lang="hy-AM" sz="1400" b="1" dirty="0" smtClean="0"/>
          </a:p>
          <a:p>
            <a:endParaRPr lang="hy-AM" sz="1400" b="1" dirty="0" smtClean="0"/>
          </a:p>
          <a:p>
            <a:endParaRPr lang="en-US" sz="1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1. alumina electrolysis.jpg"/>
          <p:cNvPicPr>
            <a:picLocks noChangeAspect="1"/>
          </p:cNvPicPr>
          <p:nvPr/>
        </p:nvPicPr>
        <p:blipFill>
          <a:blip r:embed="rId2" cstate="print"/>
          <a:stretch>
            <a:fillRect/>
          </a:stretch>
        </p:blipFill>
        <p:spPr>
          <a:xfrm>
            <a:off x="5410200" y="4343400"/>
            <a:ext cx="3733800" cy="2362200"/>
          </a:xfrm>
          <a:prstGeom prst="rect">
            <a:avLst/>
          </a:prstGeom>
        </p:spPr>
      </p:pic>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152400"/>
            <a:ext cx="8839200" cy="6553200"/>
          </a:xfrm>
        </p:spPr>
        <p:txBody>
          <a:bodyPr>
            <a:normAutofit/>
          </a:bodyPr>
          <a:lstStyle/>
          <a:p>
            <a:r>
              <a:rPr lang="hy-AM" sz="1400" dirty="0" smtClean="0"/>
              <a:t>Aluminum can NOT be found in its free state.  It’s ore is bauxite.</a:t>
            </a:r>
          </a:p>
          <a:p>
            <a:endParaRPr lang="hy-AM" sz="1400" dirty="0"/>
          </a:p>
          <a:p>
            <a:r>
              <a:rPr lang="hy-AM" sz="1400" dirty="0" smtClean="0"/>
              <a:t>It occurs chemically combined with other elements, mainly in the form of aluminosilicates, of which bauxite, whose major ingredient  is Al</a:t>
            </a:r>
            <a:r>
              <a:rPr lang="hy-AM" sz="1400" baseline="-25000" dirty="0" smtClean="0"/>
              <a:t>2</a:t>
            </a:r>
            <a:r>
              <a:rPr lang="hy-AM" sz="1400" dirty="0" smtClean="0"/>
              <a:t>O</a:t>
            </a:r>
            <a:r>
              <a:rPr lang="hy-AM" sz="1400" baseline="-25000" dirty="0" smtClean="0"/>
              <a:t>3</a:t>
            </a:r>
            <a:r>
              <a:rPr lang="hy-AM" sz="1400" dirty="0" smtClean="0"/>
              <a:t>, is the chief source.</a:t>
            </a:r>
          </a:p>
          <a:p>
            <a:endParaRPr lang="hy-AM" sz="1400" dirty="0"/>
          </a:p>
          <a:p>
            <a:r>
              <a:rPr lang="hy-AM" sz="1400" dirty="0" smtClean="0"/>
              <a:t>When crude bauxite is mined it is either</a:t>
            </a:r>
          </a:p>
          <a:p>
            <a:pPr>
              <a:buFont typeface="+mj-lt"/>
              <a:buAutoNum type="arabicPeriod"/>
            </a:pPr>
            <a:r>
              <a:rPr lang="en-US" sz="1400" b="1" dirty="0" smtClean="0"/>
              <a:t>H</a:t>
            </a:r>
            <a:r>
              <a:rPr lang="hy-AM" sz="1400" b="1" dirty="0" smtClean="0"/>
              <a:t>eated to 3000</a:t>
            </a:r>
            <a:r>
              <a:rPr lang="hy-AM" sz="1400" b="1" baseline="30000" dirty="0" smtClean="0"/>
              <a:t>o</a:t>
            </a:r>
            <a:r>
              <a:rPr lang="hy-AM" sz="1400" b="1" dirty="0" smtClean="0"/>
              <a:t>C to produce calcined bauxite or</a:t>
            </a:r>
          </a:p>
          <a:p>
            <a:pPr>
              <a:buFont typeface="+mj-lt"/>
              <a:buAutoNum type="arabicPeriod"/>
            </a:pPr>
            <a:r>
              <a:rPr lang="en-US" sz="1400" b="1" dirty="0" smtClean="0"/>
              <a:t>C</a:t>
            </a:r>
            <a:r>
              <a:rPr lang="hy-AM" sz="1400" b="1" dirty="0" smtClean="0"/>
              <a:t>onverted to pure alumina – Al</a:t>
            </a:r>
            <a:r>
              <a:rPr lang="hy-AM" sz="1400" b="1" baseline="-25000" dirty="0" smtClean="0"/>
              <a:t>2</a:t>
            </a:r>
            <a:r>
              <a:rPr lang="hy-AM" sz="1400" b="1" dirty="0" smtClean="0"/>
              <a:t>O</a:t>
            </a:r>
            <a:r>
              <a:rPr lang="hy-AM" sz="1400" b="1" baseline="-25000" dirty="0" smtClean="0"/>
              <a:t>3</a:t>
            </a:r>
          </a:p>
          <a:p>
            <a:pPr>
              <a:buFont typeface="+mj-lt"/>
              <a:buAutoNum type="arabicPeriod"/>
            </a:pPr>
            <a:endParaRPr lang="hy-AM" sz="1400" dirty="0"/>
          </a:p>
          <a:p>
            <a:r>
              <a:rPr lang="hy-AM" sz="1400" u="sng" dirty="0" smtClean="0"/>
              <a:t>Aluminium is obtained from alumina by electrolysis.</a:t>
            </a:r>
          </a:p>
          <a:p>
            <a:endParaRPr lang="hy-AM" sz="1400" dirty="0"/>
          </a:p>
          <a:p>
            <a:r>
              <a:rPr lang="hy-AM" sz="1400" dirty="0" smtClean="0"/>
              <a:t>Because pure alumina (aluminum oxide) melts at 2050</a:t>
            </a:r>
            <a:r>
              <a:rPr lang="hy-AM" sz="1400" baseline="30000" dirty="0" smtClean="0"/>
              <a:t>o</a:t>
            </a:r>
            <a:r>
              <a:rPr lang="hy-AM" sz="1400" dirty="0" smtClean="0"/>
              <a:t>C it is dissolved in molten cryolite, Na</a:t>
            </a:r>
            <a:r>
              <a:rPr lang="hy-AM" sz="1400" baseline="-25000" dirty="0" smtClean="0"/>
              <a:t>3</a:t>
            </a:r>
            <a:r>
              <a:rPr lang="hy-AM" sz="1400" dirty="0" smtClean="0"/>
              <a:t>AlF</a:t>
            </a:r>
            <a:r>
              <a:rPr lang="hy-AM" sz="1400" baseline="-25000" dirty="0" smtClean="0"/>
              <a:t>6</a:t>
            </a:r>
            <a:r>
              <a:rPr lang="hy-AM" sz="1400" dirty="0" smtClean="0"/>
              <a:t>, sodium aluminum fluoride, which lowers the temperature to 950</a:t>
            </a:r>
            <a:r>
              <a:rPr lang="hy-AM" sz="1400" baseline="30000" dirty="0" smtClean="0"/>
              <a:t>o</a:t>
            </a:r>
            <a:r>
              <a:rPr lang="hy-AM" sz="1400" dirty="0" smtClean="0"/>
              <a:t>C.  </a:t>
            </a:r>
            <a:r>
              <a:rPr lang="hy-AM" sz="1400" b="1" dirty="0" smtClean="0"/>
              <a:t>Why does Na</a:t>
            </a:r>
            <a:r>
              <a:rPr lang="hy-AM" sz="1400" b="1" baseline="-25000" dirty="0" smtClean="0"/>
              <a:t>3</a:t>
            </a:r>
            <a:r>
              <a:rPr lang="hy-AM" sz="1400" b="1" dirty="0" smtClean="0"/>
              <a:t>AlF</a:t>
            </a:r>
            <a:r>
              <a:rPr lang="hy-AM" sz="1400" b="1" baseline="-25000" dirty="0" smtClean="0"/>
              <a:t>6 </a:t>
            </a:r>
            <a:r>
              <a:rPr lang="hy-AM" sz="1400" b="1" dirty="0" smtClean="0"/>
              <a:t>manage to lower the temperature of pure alumina as it melts?</a:t>
            </a:r>
          </a:p>
          <a:p>
            <a:endParaRPr lang="hy-AM" sz="1400" b="1" dirty="0"/>
          </a:p>
          <a:p>
            <a:endParaRPr lang="hy-AM" sz="1400" b="1" dirty="0" smtClean="0"/>
          </a:p>
          <a:p>
            <a:r>
              <a:rPr lang="hy-AM" sz="1400" dirty="0" smtClean="0"/>
              <a:t>Cryolite, Na</a:t>
            </a:r>
            <a:r>
              <a:rPr lang="hy-AM" sz="1400" baseline="-25000" dirty="0" smtClean="0"/>
              <a:t>3</a:t>
            </a:r>
            <a:r>
              <a:rPr lang="hy-AM" sz="1400" dirty="0" smtClean="0"/>
              <a:t>AlF</a:t>
            </a:r>
            <a:r>
              <a:rPr lang="hy-AM" sz="1400" baseline="-25000" dirty="0" smtClean="0"/>
              <a:t>6</a:t>
            </a:r>
            <a:r>
              <a:rPr lang="hy-AM" sz="1400" dirty="0" smtClean="0"/>
              <a:t>, also gives the melt better conducting properties and does not mix with the aluminum metal formed in the electrolysis.</a:t>
            </a:r>
          </a:p>
          <a:p>
            <a:endParaRPr lang="hy-AM" sz="1400" dirty="0"/>
          </a:p>
          <a:p>
            <a:r>
              <a:rPr lang="hy-AM" sz="1400" dirty="0" smtClean="0"/>
              <a:t>During the electrolysis of alumina:</a:t>
            </a:r>
          </a:p>
          <a:p>
            <a:pPr>
              <a:buFont typeface="+mj-lt"/>
              <a:buAutoNum type="arabicPeriod"/>
            </a:pPr>
            <a:r>
              <a:rPr lang="en-US" sz="1400" b="1" dirty="0" smtClean="0"/>
              <a:t>T</a:t>
            </a:r>
            <a:r>
              <a:rPr lang="hy-AM" sz="1400" b="1" dirty="0" smtClean="0"/>
              <a:t>he electrolyte is a mixture of aluminum oxide and cryolite.</a:t>
            </a:r>
          </a:p>
          <a:p>
            <a:pPr>
              <a:buFont typeface="+mj-lt"/>
              <a:buAutoNum type="arabicPeriod"/>
            </a:pPr>
            <a:r>
              <a:rPr lang="hy-AM" sz="1400" b="1" dirty="0" smtClean="0"/>
              <a:t>Power requirements are 5 V and 100, 000 A</a:t>
            </a:r>
            <a:endParaRPr lang="hy-AM" sz="1400" b="1" dirty="0"/>
          </a:p>
          <a:p>
            <a:pPr>
              <a:buFont typeface="+mj-lt"/>
              <a:buAutoNum type="arabicPeriod"/>
            </a:pPr>
            <a:r>
              <a:rPr lang="en-US" sz="1400" b="1" dirty="0" smtClean="0"/>
              <a:t>T</a:t>
            </a:r>
            <a:r>
              <a:rPr lang="hy-AM" sz="1400" b="1" dirty="0" smtClean="0"/>
              <a:t>he electrodes used are graphite for the cathode and graphite</a:t>
            </a:r>
            <a:br>
              <a:rPr lang="hy-AM" sz="1400" b="1" dirty="0" smtClean="0"/>
            </a:br>
            <a:r>
              <a:rPr lang="hy-AM" sz="1400" b="1" dirty="0" smtClean="0"/>
              <a:t>or titanium alloys for the anodes.</a:t>
            </a:r>
            <a:endParaRPr lang="hy-AM" sz="1400" b="1" dirty="0"/>
          </a:p>
          <a:p>
            <a:endParaRPr lang="en-US" sz="1400" dirty="0"/>
          </a:p>
        </p:txBody>
      </p:sp>
      <p:sp>
        <p:nvSpPr>
          <p:cNvPr id="5" name="TextBox 4"/>
          <p:cNvSpPr txBox="1"/>
          <p:nvPr/>
        </p:nvSpPr>
        <p:spPr>
          <a:xfrm>
            <a:off x="6019800" y="6519446"/>
            <a:ext cx="2579552" cy="292388"/>
          </a:xfrm>
          <a:prstGeom prst="rect">
            <a:avLst/>
          </a:prstGeom>
          <a:noFill/>
        </p:spPr>
        <p:txBody>
          <a:bodyPr wrap="none" rtlCol="0">
            <a:spAutoFit/>
          </a:bodyPr>
          <a:lstStyle/>
          <a:p>
            <a:pPr algn="ctr"/>
            <a:r>
              <a:rPr lang="hy-AM" sz="800" dirty="0" smtClean="0"/>
              <a:t>Manufacture of aluminum from purified alumina/bauxite</a:t>
            </a:r>
          </a:p>
          <a:p>
            <a:pPr algn="ctr"/>
            <a:r>
              <a:rPr lang="en-US" sz="500" dirty="0" smtClean="0"/>
              <a:t>http://ibchem.com/IB/ibnotes/full/ope_htm/hall_cell.htm</a:t>
            </a:r>
            <a:endParaRPr lang="en-US" sz="5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152400"/>
            <a:ext cx="8839200" cy="6553200"/>
          </a:xfrm>
        </p:spPr>
        <p:txBody>
          <a:bodyPr>
            <a:normAutofit/>
          </a:bodyPr>
          <a:lstStyle/>
          <a:p>
            <a:r>
              <a:rPr lang="hy-AM" sz="1400" b="1" dirty="0" smtClean="0"/>
              <a:t>Why is bauxite, that was mined in Jamaica, sent to the Unitied states for purification purposes?  Hint – how much was your utility bill last month?</a:t>
            </a:r>
          </a:p>
          <a:p>
            <a:endParaRPr lang="hy-AM" sz="1400" b="1" dirty="0"/>
          </a:p>
          <a:p>
            <a:endParaRPr lang="hy-AM" sz="1400" b="1" dirty="0" smtClean="0"/>
          </a:p>
          <a:p>
            <a:endParaRPr lang="hy-AM" sz="1400" b="1" dirty="0"/>
          </a:p>
          <a:p>
            <a:r>
              <a:rPr lang="hy-AM" sz="1400" dirty="0" smtClean="0"/>
              <a:t>Aluminum is produced at the cathode.</a:t>
            </a:r>
            <a:r>
              <a:rPr lang="hy-AM" sz="1400" b="1" dirty="0" smtClean="0"/>
              <a:t>  What would be the half reaction at the cathode as current is being passed through bauxite, Al</a:t>
            </a:r>
            <a:r>
              <a:rPr lang="hy-AM" sz="1400" b="1" baseline="-25000" dirty="0" smtClean="0"/>
              <a:t>2</a:t>
            </a:r>
            <a:r>
              <a:rPr lang="hy-AM" sz="1400" b="1" dirty="0" smtClean="0"/>
              <a:t>O</a:t>
            </a:r>
            <a:r>
              <a:rPr lang="hy-AM" sz="1400" b="1" baseline="-25000" dirty="0" smtClean="0"/>
              <a:t>3</a:t>
            </a:r>
            <a:r>
              <a:rPr lang="hy-AM" sz="1400" b="1" dirty="0" smtClean="0"/>
              <a:t>?  Is it being reduced or oxidised?   Hint – Does its oxidation state increase or decrease.</a:t>
            </a:r>
          </a:p>
          <a:p>
            <a:endParaRPr lang="hy-AM" sz="1400" b="1" dirty="0"/>
          </a:p>
          <a:p>
            <a:endParaRPr lang="hy-AM" sz="1400" b="1" dirty="0" smtClean="0"/>
          </a:p>
          <a:p>
            <a:r>
              <a:rPr lang="hy-AM" sz="1400" b="1" dirty="0" smtClean="0"/>
              <a:t>Great!  Now can you </a:t>
            </a:r>
            <a:r>
              <a:rPr lang="hy-AM" sz="1400" b="1" dirty="0" smtClean="0"/>
              <a:t>deduce </a:t>
            </a:r>
            <a:r>
              <a:rPr lang="hy-AM" sz="1400" b="1" dirty="0" smtClean="0"/>
              <a:t>the main reaction at the anode if Oxygen is produced at this end?  Does its oxidation state increase or decrease.</a:t>
            </a:r>
          </a:p>
          <a:p>
            <a:endParaRPr lang="hy-AM" sz="1400" b="1" dirty="0"/>
          </a:p>
          <a:p>
            <a:endParaRPr lang="hy-AM" sz="1400" b="1" dirty="0" smtClean="0"/>
          </a:p>
          <a:p>
            <a:r>
              <a:rPr lang="hy-AM" sz="1400" dirty="0" smtClean="0"/>
              <a:t>The exhaust gases from the electrolysis of alumina contains gaseous and solid fluorides.  About 98% of these fluorides are scrubbed out and recycled, but even the 2% that escape are dangerous and causes a threat to the environment.  </a:t>
            </a:r>
            <a:r>
              <a:rPr lang="hy-AM" sz="1400" b="1" dirty="0" smtClean="0"/>
              <a:t>How do these gases affect the environment?</a:t>
            </a:r>
          </a:p>
          <a:p>
            <a:endParaRPr lang="hy-AM" sz="1400" b="1" dirty="0"/>
          </a:p>
          <a:p>
            <a:endParaRPr lang="hy-AM" sz="1400" b="1" dirty="0" smtClean="0"/>
          </a:p>
          <a:p>
            <a:r>
              <a:rPr lang="hy-AM" sz="1400" dirty="0" smtClean="0"/>
              <a:t>Owing to this factories are encouraged not to set up close to agricultural sites.</a:t>
            </a:r>
          </a:p>
          <a:p>
            <a:endParaRPr lang="hy-AM" sz="1400" b="1" dirty="0"/>
          </a:p>
          <a:p>
            <a:r>
              <a:rPr lang="hy-AM" sz="1400" b="1" dirty="0" smtClean="0"/>
              <a:t>Please see pages 278 and view both tables 24.2 and 24.3 to learn about the Uses of aluminum, iron, copper and lead linked to their properties and The chemical reactions of selected metals with oxygen, water, dilute acids and dilute sodium hydroxide solution.  YOU MAY NEED TO KNOW THESE FOR CXC!</a:t>
            </a:r>
            <a:r>
              <a:rPr lang="hy-AM" sz="1400" dirty="0" smtClean="0"/>
              <a:t> </a:t>
            </a:r>
          </a:p>
          <a:p>
            <a:endParaRPr lang="hy-AM" sz="1400" dirty="0"/>
          </a:p>
          <a:p>
            <a:endParaRPr lang="hy-AM" sz="1400" dirty="0" smtClean="0"/>
          </a:p>
          <a:p>
            <a:endParaRPr lang="hy-AM" sz="1400"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heating of metal carbonate.gif"/>
          <p:cNvPicPr>
            <a:picLocks noChangeAspect="1"/>
          </p:cNvPicPr>
          <p:nvPr/>
        </p:nvPicPr>
        <p:blipFill>
          <a:blip r:embed="rId2" cstate="print"/>
          <a:srcRect b="14815"/>
          <a:stretch>
            <a:fillRect/>
          </a:stretch>
        </p:blipFill>
        <p:spPr>
          <a:xfrm>
            <a:off x="5562600" y="4724400"/>
            <a:ext cx="3200400" cy="1752600"/>
          </a:xfrm>
          <a:prstGeom prst="rect">
            <a:avLst/>
          </a:prstGeom>
        </p:spPr>
      </p:pic>
      <p:pic>
        <p:nvPicPr>
          <p:cNvPr id="5" name="Picture 4" descr="copper-nitrate-on-heating.jpeg"/>
          <p:cNvPicPr>
            <a:picLocks noChangeAspect="1"/>
          </p:cNvPicPr>
          <p:nvPr/>
        </p:nvPicPr>
        <p:blipFill>
          <a:blip r:embed="rId3" cstate="print"/>
          <a:stretch>
            <a:fillRect/>
          </a:stretch>
        </p:blipFill>
        <p:spPr>
          <a:xfrm>
            <a:off x="762000" y="3276600"/>
            <a:ext cx="2590800" cy="1524000"/>
          </a:xfrm>
          <a:prstGeom prst="rect">
            <a:avLst/>
          </a:prstGeom>
        </p:spPr>
      </p:pic>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152400"/>
            <a:ext cx="8839200" cy="6553200"/>
          </a:xfrm>
        </p:spPr>
        <p:txBody>
          <a:bodyPr>
            <a:normAutofit/>
          </a:bodyPr>
          <a:lstStyle/>
          <a:p>
            <a:r>
              <a:rPr lang="hy-AM" sz="1400" dirty="0" smtClean="0"/>
              <a:t>The following table demonstrates the action of heat on metal nitrates, carbonates and hydroxides where M, in the equations represents any metal</a:t>
            </a:r>
          </a:p>
          <a:p>
            <a:endParaRPr lang="hy-AM" sz="1400" dirty="0" smtClean="0"/>
          </a:p>
          <a:p>
            <a:endParaRPr lang="hy-AM" sz="1400" dirty="0"/>
          </a:p>
          <a:p>
            <a:endParaRPr lang="hy-AM" sz="1400" dirty="0" smtClean="0"/>
          </a:p>
          <a:p>
            <a:endParaRPr lang="hy-AM" sz="1400" dirty="0" smtClean="0"/>
          </a:p>
          <a:p>
            <a:endParaRPr lang="hy-AM" sz="1400" dirty="0"/>
          </a:p>
          <a:p>
            <a:endParaRPr lang="hy-AM" sz="1400" dirty="0" smtClean="0"/>
          </a:p>
          <a:p>
            <a:endParaRPr lang="hy-AM" sz="1400" dirty="0"/>
          </a:p>
          <a:p>
            <a:endParaRPr lang="hy-AM" sz="1400" dirty="0" smtClean="0"/>
          </a:p>
          <a:p>
            <a:r>
              <a:rPr lang="hy-AM" sz="1400" u="sng" dirty="0" smtClean="0"/>
              <a:t>The figures below demonstrate the action of heat on a metal nitrate such as copper and a metal carbonate such as calcium:</a:t>
            </a:r>
          </a:p>
          <a:p>
            <a:pPr>
              <a:buNone/>
            </a:pPr>
            <a:endParaRPr lang="hy-AM" sz="1400" dirty="0" smtClean="0"/>
          </a:p>
          <a:p>
            <a:pPr>
              <a:buNone/>
            </a:pPr>
            <a:r>
              <a:rPr lang="hy-AM" sz="1400" dirty="0"/>
              <a:t>	</a:t>
            </a:r>
            <a:r>
              <a:rPr lang="hy-AM" sz="1400" dirty="0" smtClean="0"/>
              <a:t>				</a:t>
            </a:r>
            <a:r>
              <a:rPr lang="hy-AM" sz="1400" b="1" dirty="0" smtClean="0"/>
              <a:t>Propose a way of trapping the pungent fumes of nitrogen dioxide, 				NO</a:t>
            </a:r>
            <a:r>
              <a:rPr lang="hy-AM" sz="1400" b="1" baseline="-25000" dirty="0" smtClean="0"/>
              <a:t>2</a:t>
            </a:r>
            <a:r>
              <a:rPr lang="hy-AM" sz="1400" b="1" dirty="0" smtClean="0"/>
              <a:t>.</a:t>
            </a:r>
          </a:p>
          <a:p>
            <a:pPr>
              <a:buNone/>
            </a:pPr>
            <a:endParaRPr lang="hy-AM" sz="1400" b="1" dirty="0" smtClean="0"/>
          </a:p>
          <a:p>
            <a:pPr>
              <a:buNone/>
            </a:pPr>
            <a:endParaRPr lang="hy-AM" sz="1400" b="1" dirty="0" smtClean="0"/>
          </a:p>
          <a:p>
            <a:pPr>
              <a:buNone/>
            </a:pPr>
            <a:endParaRPr lang="hy-AM" sz="1400" b="1" dirty="0"/>
          </a:p>
          <a:p>
            <a:pPr>
              <a:buNone/>
            </a:pPr>
            <a:endParaRPr lang="hy-AM" sz="1400" b="1" dirty="0" smtClean="0"/>
          </a:p>
          <a:p>
            <a:pPr>
              <a:buNone/>
            </a:pPr>
            <a:endParaRPr lang="hy-AM" sz="1400" b="1" dirty="0"/>
          </a:p>
          <a:p>
            <a:pPr>
              <a:buNone/>
            </a:pPr>
            <a:r>
              <a:rPr lang="hy-AM" sz="1400" b="1" dirty="0" smtClean="0"/>
              <a:t>	Why is lime water used in the set up shown on you right?</a:t>
            </a:r>
          </a:p>
          <a:p>
            <a:pPr>
              <a:buNone/>
            </a:pPr>
            <a:endParaRPr lang="hy-AM" sz="1400" b="1" dirty="0"/>
          </a:p>
          <a:p>
            <a:pPr>
              <a:buNone/>
            </a:pPr>
            <a:endParaRPr lang="hy-AM" sz="1400" b="1" dirty="0" smtClean="0"/>
          </a:p>
          <a:p>
            <a:pPr>
              <a:buNone/>
            </a:pPr>
            <a:endParaRPr lang="hy-AM" sz="1400" b="1" dirty="0"/>
          </a:p>
          <a:p>
            <a:pPr>
              <a:buNone/>
            </a:pPr>
            <a:endParaRPr lang="hy-AM" sz="1400" dirty="0"/>
          </a:p>
          <a:p>
            <a:pPr lvl="8"/>
            <a:r>
              <a:rPr lang="hy-AM" sz="200" dirty="0" smtClean="0"/>
              <a:t>H</a:t>
            </a:r>
            <a:endParaRPr lang="en-US" sz="200" dirty="0"/>
          </a:p>
        </p:txBody>
      </p:sp>
      <p:graphicFrame>
        <p:nvGraphicFramePr>
          <p:cNvPr id="4" name="Table 3"/>
          <p:cNvGraphicFramePr>
            <a:graphicFrameLocks noGrp="1"/>
          </p:cNvGraphicFramePr>
          <p:nvPr/>
        </p:nvGraphicFramePr>
        <p:xfrm>
          <a:off x="685800" y="685800"/>
          <a:ext cx="7772400" cy="1772920"/>
        </p:xfrm>
        <a:graphic>
          <a:graphicData uri="http://schemas.openxmlformats.org/drawingml/2006/table">
            <a:tbl>
              <a:tblPr firstRow="1" bandRow="1">
                <a:tableStyleId>{5C22544A-7EE6-4342-B048-85BDC9FD1C3A}</a:tableStyleId>
              </a:tblPr>
              <a:tblGrid>
                <a:gridCol w="1943100"/>
                <a:gridCol w="1943100"/>
                <a:gridCol w="1943100"/>
                <a:gridCol w="1943100"/>
              </a:tblGrid>
              <a:tr h="370840">
                <a:tc>
                  <a:txBody>
                    <a:bodyPr/>
                    <a:lstStyle/>
                    <a:p>
                      <a:pPr algn="l"/>
                      <a:endParaRPr lang="en-US" sz="1000" dirty="0"/>
                    </a:p>
                  </a:txBody>
                  <a:tcPr/>
                </a:tc>
                <a:tc>
                  <a:txBody>
                    <a:bodyPr/>
                    <a:lstStyle/>
                    <a:p>
                      <a:pPr algn="ctr"/>
                      <a:r>
                        <a:rPr lang="hy-AM" sz="1000" dirty="0" smtClean="0"/>
                        <a:t>Nitrate</a:t>
                      </a:r>
                      <a:endParaRPr lang="en-US" sz="1000" dirty="0"/>
                    </a:p>
                  </a:txBody>
                  <a:tcPr/>
                </a:tc>
                <a:tc>
                  <a:txBody>
                    <a:bodyPr/>
                    <a:lstStyle/>
                    <a:p>
                      <a:pPr algn="ctr"/>
                      <a:r>
                        <a:rPr lang="hy-AM" sz="1000" dirty="0" smtClean="0"/>
                        <a:t>Carbonate</a:t>
                      </a:r>
                      <a:endParaRPr lang="en-US" sz="1000" dirty="0"/>
                    </a:p>
                  </a:txBody>
                  <a:tcPr/>
                </a:tc>
                <a:tc>
                  <a:txBody>
                    <a:bodyPr/>
                    <a:lstStyle/>
                    <a:p>
                      <a:pPr algn="ctr"/>
                      <a:r>
                        <a:rPr lang="hy-AM" sz="1000" dirty="0" smtClean="0"/>
                        <a:t>Hydroxide</a:t>
                      </a:r>
                      <a:endParaRPr lang="en-US" sz="1000" dirty="0"/>
                    </a:p>
                  </a:txBody>
                  <a:tcPr/>
                </a:tc>
              </a:tr>
              <a:tr h="370840">
                <a:tc>
                  <a:txBody>
                    <a:bodyPr/>
                    <a:lstStyle/>
                    <a:p>
                      <a:pPr algn="l"/>
                      <a:r>
                        <a:rPr lang="en-US" sz="1000" dirty="0" smtClean="0"/>
                        <a:t>P</a:t>
                      </a:r>
                      <a:r>
                        <a:rPr lang="hy-AM" sz="1000" dirty="0" smtClean="0"/>
                        <a:t>otassium</a:t>
                      </a:r>
                    </a:p>
                    <a:p>
                      <a:pPr algn="l"/>
                      <a:r>
                        <a:rPr lang="en-US" sz="1000" dirty="0" smtClean="0"/>
                        <a:t>S</a:t>
                      </a:r>
                      <a:r>
                        <a:rPr lang="hy-AM" sz="1000" dirty="0" smtClean="0"/>
                        <a:t>odium</a:t>
                      </a:r>
                    </a:p>
                  </a:txBody>
                  <a:tcPr/>
                </a:tc>
                <a:tc>
                  <a:txBody>
                    <a:bodyPr/>
                    <a:lstStyle/>
                    <a:p>
                      <a:pPr algn="ctr"/>
                      <a:r>
                        <a:rPr lang="en-US" sz="1000" dirty="0" smtClean="0"/>
                        <a:t>N</a:t>
                      </a:r>
                      <a:r>
                        <a:rPr lang="hy-AM" sz="1000" dirty="0" smtClean="0"/>
                        <a:t>itrate</a:t>
                      </a:r>
                      <a:r>
                        <a:rPr lang="hy-AM" sz="1000" baseline="0" dirty="0" smtClean="0"/>
                        <a:t> + O</a:t>
                      </a:r>
                      <a:r>
                        <a:rPr lang="hy-AM" sz="1000" baseline="-25000" dirty="0" smtClean="0"/>
                        <a:t>2</a:t>
                      </a:r>
                    </a:p>
                    <a:p>
                      <a:pPr algn="ctr"/>
                      <a:r>
                        <a:rPr lang="hy-AM" sz="1000" baseline="0" dirty="0" smtClean="0"/>
                        <a:t>2MNO</a:t>
                      </a:r>
                      <a:r>
                        <a:rPr lang="hy-AM" sz="1000" baseline="-25000" dirty="0" smtClean="0"/>
                        <a:t>3</a:t>
                      </a:r>
                      <a:r>
                        <a:rPr lang="hy-AM" sz="1000" baseline="0" dirty="0" smtClean="0"/>
                        <a:t> </a:t>
                      </a:r>
                      <a:r>
                        <a:rPr lang="hy-AM" sz="1000" baseline="0" dirty="0" smtClean="0">
                          <a:sym typeface="Wingdings" pitchFamily="2" charset="2"/>
                        </a:rPr>
                        <a:t> 2MNO</a:t>
                      </a:r>
                      <a:r>
                        <a:rPr lang="hy-AM" sz="1000" baseline="-25000" dirty="0" smtClean="0">
                          <a:sym typeface="Wingdings" pitchFamily="2" charset="2"/>
                        </a:rPr>
                        <a:t>2</a:t>
                      </a:r>
                      <a:r>
                        <a:rPr lang="hy-AM" sz="1000" baseline="0" dirty="0" smtClean="0">
                          <a:sym typeface="Wingdings" pitchFamily="2" charset="2"/>
                        </a:rPr>
                        <a:t> + O</a:t>
                      </a:r>
                      <a:r>
                        <a:rPr lang="hy-AM" sz="1000" baseline="-25000" dirty="0" smtClean="0">
                          <a:sym typeface="Wingdings" pitchFamily="2" charset="2"/>
                        </a:rPr>
                        <a:t>2</a:t>
                      </a:r>
                      <a:endParaRPr lang="en-US" sz="1000" baseline="-25000" dirty="0"/>
                    </a:p>
                  </a:txBody>
                  <a:tcPr/>
                </a:tc>
                <a:tc>
                  <a:txBody>
                    <a:bodyPr/>
                    <a:lstStyle/>
                    <a:p>
                      <a:pPr algn="ctr"/>
                      <a:r>
                        <a:rPr lang="en-US" sz="1000" dirty="0" smtClean="0"/>
                        <a:t>N</a:t>
                      </a:r>
                      <a:r>
                        <a:rPr lang="hy-AM" sz="1000" dirty="0" smtClean="0"/>
                        <a:t>o reaction</a:t>
                      </a:r>
                      <a:endParaRPr lang="en-US" sz="1000" dirty="0"/>
                    </a:p>
                  </a:txBody>
                  <a:tcPr/>
                </a:tc>
                <a:tc>
                  <a:txBody>
                    <a:bodyPr/>
                    <a:lstStyle/>
                    <a:p>
                      <a:pPr algn="ctr"/>
                      <a:r>
                        <a:rPr lang="hy-AM" sz="1000" dirty="0" smtClean="0"/>
                        <a:t>No reaction</a:t>
                      </a:r>
                      <a:endParaRPr lang="en-US" sz="1000" dirty="0"/>
                    </a:p>
                  </a:txBody>
                  <a:tcPr/>
                </a:tc>
              </a:tr>
              <a:tr h="370840">
                <a:tc>
                  <a:txBody>
                    <a:bodyPr/>
                    <a:lstStyle/>
                    <a:p>
                      <a:pPr algn="l"/>
                      <a:r>
                        <a:rPr lang="en-US" sz="1000" dirty="0" smtClean="0"/>
                        <a:t>C</a:t>
                      </a:r>
                      <a:r>
                        <a:rPr lang="hy-AM" sz="1000" dirty="0" smtClean="0"/>
                        <a:t>alcium</a:t>
                      </a:r>
                    </a:p>
                    <a:p>
                      <a:pPr algn="l"/>
                      <a:r>
                        <a:rPr lang="en-US" sz="1000" dirty="0" smtClean="0"/>
                        <a:t>M</a:t>
                      </a:r>
                      <a:r>
                        <a:rPr lang="hy-AM" sz="1000" dirty="0" smtClean="0"/>
                        <a:t>agnesium</a:t>
                      </a:r>
                    </a:p>
                    <a:p>
                      <a:pPr algn="l"/>
                      <a:r>
                        <a:rPr lang="en-US" sz="1000" dirty="0" smtClean="0"/>
                        <a:t>Z</a:t>
                      </a:r>
                      <a:r>
                        <a:rPr lang="hy-AM" sz="1000" dirty="0" smtClean="0"/>
                        <a:t>inc</a:t>
                      </a:r>
                    </a:p>
                    <a:p>
                      <a:pPr algn="l"/>
                      <a:r>
                        <a:rPr lang="en-US" sz="1000" dirty="0" smtClean="0"/>
                        <a:t>I</a:t>
                      </a:r>
                      <a:r>
                        <a:rPr lang="hy-AM" sz="1000" dirty="0" smtClean="0"/>
                        <a:t>ron(II)</a:t>
                      </a:r>
                    </a:p>
                    <a:p>
                      <a:pPr algn="l"/>
                      <a:r>
                        <a:rPr lang="hy-AM" sz="1000" dirty="0" smtClean="0"/>
                        <a:t>Lead(II)</a:t>
                      </a:r>
                    </a:p>
                    <a:p>
                      <a:pPr algn="l"/>
                      <a:r>
                        <a:rPr lang="hy-AM" sz="1000" dirty="0" smtClean="0"/>
                        <a:t>Copper(II)</a:t>
                      </a:r>
                      <a:endParaRPr lang="en-US" sz="1000" dirty="0"/>
                    </a:p>
                  </a:txBody>
                  <a:tcPr/>
                </a:tc>
                <a:tc>
                  <a:txBody>
                    <a:bodyPr/>
                    <a:lstStyle/>
                    <a:p>
                      <a:pPr algn="ctr"/>
                      <a:r>
                        <a:rPr lang="en-US" sz="1000" dirty="0" smtClean="0"/>
                        <a:t>O</a:t>
                      </a:r>
                      <a:r>
                        <a:rPr lang="hy-AM" sz="1000" dirty="0" smtClean="0"/>
                        <a:t>xide + nitrogen</a:t>
                      </a:r>
                      <a:r>
                        <a:rPr lang="hy-AM" sz="1000" baseline="0" dirty="0" smtClean="0"/>
                        <a:t> dioxide + oxygen</a:t>
                      </a:r>
                    </a:p>
                    <a:p>
                      <a:pPr algn="ctr"/>
                      <a:r>
                        <a:rPr lang="hy-AM" sz="1000" baseline="0" dirty="0" smtClean="0"/>
                        <a:t>2M(NO</a:t>
                      </a:r>
                      <a:r>
                        <a:rPr lang="hy-AM" sz="1000" baseline="-25000" dirty="0" smtClean="0"/>
                        <a:t>3</a:t>
                      </a:r>
                      <a:r>
                        <a:rPr lang="hy-AM" sz="1000" baseline="0" dirty="0" smtClean="0"/>
                        <a:t>)</a:t>
                      </a:r>
                      <a:r>
                        <a:rPr lang="hy-AM" sz="1000" baseline="-25000" dirty="0" smtClean="0"/>
                        <a:t>2</a:t>
                      </a:r>
                      <a:r>
                        <a:rPr lang="hy-AM" sz="1000" baseline="0" dirty="0" smtClean="0"/>
                        <a:t> </a:t>
                      </a:r>
                      <a:r>
                        <a:rPr lang="hy-AM" sz="1000" baseline="0" dirty="0" smtClean="0">
                          <a:sym typeface="Wingdings" pitchFamily="2" charset="2"/>
                        </a:rPr>
                        <a:t> 2MO + 4NO</a:t>
                      </a:r>
                      <a:r>
                        <a:rPr lang="hy-AM" sz="1000" baseline="-25000" dirty="0" smtClean="0">
                          <a:sym typeface="Wingdings" pitchFamily="2" charset="2"/>
                        </a:rPr>
                        <a:t>2</a:t>
                      </a:r>
                      <a:r>
                        <a:rPr lang="hy-AM" sz="1000" baseline="0" dirty="0" smtClean="0">
                          <a:sym typeface="Wingdings" pitchFamily="2" charset="2"/>
                        </a:rPr>
                        <a:t> + O</a:t>
                      </a:r>
                      <a:r>
                        <a:rPr lang="hy-AM" sz="1000" baseline="-25000" dirty="0" smtClean="0">
                          <a:sym typeface="Wingdings" pitchFamily="2" charset="2"/>
                        </a:rPr>
                        <a:t>2</a:t>
                      </a:r>
                      <a:endParaRPr lang="en-US" sz="1000" baseline="-25000" dirty="0"/>
                    </a:p>
                  </a:txBody>
                  <a:tcPr/>
                </a:tc>
                <a:tc>
                  <a:txBody>
                    <a:bodyPr/>
                    <a:lstStyle/>
                    <a:p>
                      <a:pPr algn="ctr"/>
                      <a:r>
                        <a:rPr lang="en-US" sz="1000" dirty="0" smtClean="0"/>
                        <a:t>O</a:t>
                      </a:r>
                      <a:r>
                        <a:rPr lang="hy-AM" sz="1000" dirty="0" smtClean="0"/>
                        <a:t>xide + carbon dioxide</a:t>
                      </a:r>
                    </a:p>
                    <a:p>
                      <a:pPr algn="ctr"/>
                      <a:r>
                        <a:rPr lang="hy-AM" sz="1000" dirty="0" smtClean="0"/>
                        <a:t>MCO</a:t>
                      </a:r>
                      <a:r>
                        <a:rPr lang="hy-AM" sz="1000" baseline="-25000" dirty="0" smtClean="0"/>
                        <a:t>3</a:t>
                      </a:r>
                      <a:r>
                        <a:rPr lang="hy-AM" sz="1000" dirty="0" smtClean="0"/>
                        <a:t> </a:t>
                      </a:r>
                      <a:r>
                        <a:rPr lang="hy-AM" sz="1000" dirty="0" smtClean="0">
                          <a:sym typeface="Wingdings" pitchFamily="2" charset="2"/>
                        </a:rPr>
                        <a:t> MO + CO</a:t>
                      </a:r>
                      <a:r>
                        <a:rPr lang="hy-AM" sz="1000" baseline="-25000" dirty="0" smtClean="0">
                          <a:sym typeface="Wingdings" pitchFamily="2" charset="2"/>
                        </a:rPr>
                        <a:t>2</a:t>
                      </a:r>
                      <a:endParaRPr lang="en-US" sz="1000" baseline="-25000" dirty="0"/>
                    </a:p>
                  </a:txBody>
                  <a:tcPr/>
                </a:tc>
                <a:tc>
                  <a:txBody>
                    <a:bodyPr/>
                    <a:lstStyle/>
                    <a:p>
                      <a:pPr algn="ctr"/>
                      <a:r>
                        <a:rPr lang="en-US" sz="1000" dirty="0" smtClean="0"/>
                        <a:t>O</a:t>
                      </a:r>
                      <a:r>
                        <a:rPr lang="hy-AM" sz="1000" dirty="0" smtClean="0"/>
                        <a:t>xide + water</a:t>
                      </a:r>
                      <a:br>
                        <a:rPr lang="hy-AM" sz="1000" dirty="0" smtClean="0"/>
                      </a:br>
                      <a:r>
                        <a:rPr lang="hy-AM" sz="1000" dirty="0" smtClean="0"/>
                        <a:t>M(OH)</a:t>
                      </a:r>
                      <a:r>
                        <a:rPr lang="hy-AM" sz="1000" baseline="-25000" dirty="0" smtClean="0"/>
                        <a:t>2</a:t>
                      </a:r>
                      <a:r>
                        <a:rPr lang="hy-AM" sz="1000" dirty="0" smtClean="0"/>
                        <a:t> </a:t>
                      </a:r>
                      <a:r>
                        <a:rPr lang="hy-AM" sz="1000" dirty="0" smtClean="0">
                          <a:sym typeface="Wingdings" pitchFamily="2" charset="2"/>
                        </a:rPr>
                        <a:t> MO + H</a:t>
                      </a:r>
                      <a:r>
                        <a:rPr lang="hy-AM" sz="1000" baseline="-25000" dirty="0" smtClean="0">
                          <a:sym typeface="Wingdings" pitchFamily="2" charset="2"/>
                        </a:rPr>
                        <a:t>2</a:t>
                      </a:r>
                      <a:r>
                        <a:rPr lang="hy-AM" sz="1000" dirty="0" smtClean="0">
                          <a:sym typeface="Wingdings" pitchFamily="2" charset="2"/>
                        </a:rPr>
                        <a:t>O</a:t>
                      </a:r>
                      <a:endParaRPr lang="en-US" sz="1000" dirty="0"/>
                    </a:p>
                  </a:txBody>
                  <a:tcPr/>
                </a:tc>
              </a:tr>
            </a:tbl>
          </a:graphicData>
        </a:graphic>
      </p:graphicFrame>
      <p:sp>
        <p:nvSpPr>
          <p:cNvPr id="6" name="TextBox 5"/>
          <p:cNvSpPr txBox="1"/>
          <p:nvPr/>
        </p:nvSpPr>
        <p:spPr>
          <a:xfrm>
            <a:off x="762000" y="4876800"/>
            <a:ext cx="2590800" cy="138499"/>
          </a:xfrm>
          <a:prstGeom prst="rect">
            <a:avLst/>
          </a:prstGeom>
          <a:noFill/>
        </p:spPr>
        <p:txBody>
          <a:bodyPr wrap="square" rtlCol="0">
            <a:spAutoFit/>
          </a:bodyPr>
          <a:lstStyle/>
          <a:p>
            <a:r>
              <a:rPr lang="en-US" sz="100" dirty="0" smtClean="0"/>
              <a:t>http://www.google.com/imgres?imgurl=http://image.wistatutor.com/content/chemical-reactions-equations/copper-nitrate-on-heating.jpeg&amp;imgrefurl=http://www.tutorvista.com/content/science/science-ii/chemical-reactions-equations/decomposition-reaction.php&amp;usg=__uaNGuRXqSaPtS7WFvyQutiA_77k=&amp;h=331&amp;w=451&amp;sz=15&amp;hl=en&amp;start=0&amp;sig2=1fc0iBZanc71QF7unpH6dg&amp;zoom=1&amp;tbnid=gls6Hx_wRlXg4M:&amp;tbnh=138&amp;tbnw=199&amp;ei=vXakTevJFZP4swPe0dn4DA&amp;prev=/search%3Fq%3Dthe%2Baction%2Bof%2Bheat%2Bon%2Bnitrates%26hl%3Den%26client%3Dfirefox-a%26hs%3DLW1%26sa%3DX%26rls%3Dorg.mozilla:en-US:official%26biw%3D1366%26bih%3D587%26tbm%3Disch%26prmd%3Divns&amp;itbs=1&amp;iact=hc&amp;vpx=338&amp;vpy=96&amp;dur=1&amp;hovh=192&amp;hovw=262&amp;tx=80&amp;ty=149&amp;oei=oHakTcj3MO600QG-kPHPCA&amp;page=1&amp;ndsp=18&amp;ved=1t:429,r:1,s:0</a:t>
            </a:r>
            <a:endParaRPr lang="en-US" sz="100" dirty="0"/>
          </a:p>
        </p:txBody>
      </p:sp>
      <p:sp>
        <p:nvSpPr>
          <p:cNvPr id="8" name="TextBox 7"/>
          <p:cNvSpPr txBox="1"/>
          <p:nvPr/>
        </p:nvSpPr>
        <p:spPr>
          <a:xfrm>
            <a:off x="5562600" y="6553200"/>
            <a:ext cx="3276600" cy="123111"/>
          </a:xfrm>
          <a:prstGeom prst="rect">
            <a:avLst/>
          </a:prstGeom>
          <a:noFill/>
        </p:spPr>
        <p:txBody>
          <a:bodyPr wrap="square" rtlCol="0">
            <a:spAutoFit/>
          </a:bodyPr>
          <a:lstStyle/>
          <a:p>
            <a:r>
              <a:rPr lang="en-US" sz="100" dirty="0" smtClean="0"/>
              <a:t>http://www.google.com/imgres?imgurl=http://www.tutornext.com/system/files/u76/Chapter3-1.gif&amp;imgrefurl=http://www.tutornext.com/help/decomposition-of-copper-carbonate&amp;usg=__fkTFl1jg0AneiRyac7fPP93f_R8=&amp;h=337&amp;w=718&amp;sz=7&amp;hl=en&amp;start=20&amp;sig2=t8UQl82PySOrkoyqvUTjow&amp;zoom=1&amp;tbnid=0Gz2RvB4rgx5XM:&amp;tbnh=84&amp;tbnw=179&amp;ei=-XikTZuiFIiasAOq9tT5DA&amp;prev=/search%3Fq%3Daction%2Bof%2Bheat%2Bon%2Bmetal%2Bcarbonates%26hl%3Den%26client%3Dfirefox-a%26hs%3D7f1%26sa%3DX%26rls%3Dorg.mozilla:en-US:official%26biw%3D1366%26bih%3D587%26tbm%3Disch0%2C591&amp;itbs=1&amp;iact=hc&amp;vpx=102&amp;vpy=293&amp;dur=456&amp;hovh=86&amp;hovw=183&amp;tx=151&amp;ty=83&amp;oei=s3ikTf3kI7Gz0QGSxqndCA&amp;page=2&amp;ndsp=23&amp;ved=1t:429,r:15,s:20&amp;biw=1366&amp;bih=587</a:t>
            </a:r>
            <a:endParaRPr lang="en-US" sz="1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1042</TotalTime>
  <Words>1117</Words>
  <Application>Microsoft Office PowerPoint</Application>
  <PresentationFormat>On-screen Show (4:3)</PresentationFormat>
  <Paragraphs>305</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The Metals</vt:lpstr>
      <vt:lpstr>PowerPoint Presentation</vt:lpstr>
      <vt:lpstr>PowerPoint Presentation</vt:lpstr>
      <vt:lpstr>PowerPoint Presentation</vt:lpstr>
      <vt:lpstr>PowerPoint Presentation</vt:lpstr>
      <vt:lpstr>PowerPoint Presentation</vt:lpstr>
      <vt:lpstr>PowerPoint Presentation</vt:lpstr>
    </vt:vector>
  </TitlesOfParts>
  <Company>Pink Panta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Metals</dc:title>
  <dc:creator>Pink Panta</dc:creator>
  <cp:lastModifiedBy>Samantha Blondel</cp:lastModifiedBy>
  <cp:revision>11</cp:revision>
  <dcterms:created xsi:type="dcterms:W3CDTF">2011-04-12T00:29:08Z</dcterms:created>
  <dcterms:modified xsi:type="dcterms:W3CDTF">2012-03-11T17:52:38Z</dcterms:modified>
</cp:coreProperties>
</file>