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5F646-ABFB-4789-B28C-4EBDEC57C142}" type="datetimeFigureOut">
              <a:rPr lang="en-US" smtClean="0"/>
              <a:pPr/>
              <a:t>5/18/2012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E3A2F-D068-47FE-A99F-32D2D9E5820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5F646-ABFB-4789-B28C-4EBDEC57C142}" type="datetimeFigureOut">
              <a:rPr lang="en-US" smtClean="0"/>
              <a:pPr/>
              <a:t>5/18/2012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E3A2F-D068-47FE-A99F-32D2D9E5820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conut-carbon-capture.jpg"/>
          <p:cNvPicPr>
            <a:picLocks noChangeAspect="1"/>
          </p:cNvPicPr>
          <p:nvPr/>
        </p:nvPicPr>
        <p:blipFill>
          <a:blip r:embed="rId2" cstate="print"/>
          <a:stretch>
            <a:fillRect/>
          </a:stretch>
        </p:blipFill>
        <p:spPr>
          <a:xfrm>
            <a:off x="0" y="3962400"/>
            <a:ext cx="3352800" cy="2209800"/>
          </a:xfrm>
          <a:prstGeom prst="rect">
            <a:avLst/>
          </a:prstGeom>
        </p:spPr>
      </p:pic>
      <p:pic>
        <p:nvPicPr>
          <p:cNvPr id="8" name="Picture 7" descr="grapes-5432.jpg"/>
          <p:cNvPicPr>
            <a:picLocks noChangeAspect="1"/>
          </p:cNvPicPr>
          <p:nvPr/>
        </p:nvPicPr>
        <p:blipFill>
          <a:blip r:embed="rId3" cstate="print"/>
          <a:stretch>
            <a:fillRect/>
          </a:stretch>
        </p:blipFill>
        <p:spPr>
          <a:xfrm>
            <a:off x="304800" y="0"/>
            <a:ext cx="3073400" cy="2133600"/>
          </a:xfrm>
          <a:prstGeom prst="rect">
            <a:avLst/>
          </a:prstGeom>
        </p:spPr>
      </p:pic>
      <p:pic>
        <p:nvPicPr>
          <p:cNvPr id="4" name="Picture 3" descr="alcohol.jpg.png"/>
          <p:cNvPicPr>
            <a:picLocks noChangeAspect="1"/>
          </p:cNvPicPr>
          <p:nvPr/>
        </p:nvPicPr>
        <p:blipFill>
          <a:blip r:embed="rId4" cstate="print"/>
          <a:stretch>
            <a:fillRect/>
          </a:stretch>
        </p:blipFill>
        <p:spPr>
          <a:xfrm>
            <a:off x="4876800" y="304800"/>
            <a:ext cx="4267200" cy="3810000"/>
          </a:xfrm>
          <a:prstGeom prst="rect">
            <a:avLst/>
          </a:prstGeom>
        </p:spPr>
      </p:pic>
      <p:sp>
        <p:nvSpPr>
          <p:cNvPr id="2" name="Title 1"/>
          <p:cNvSpPr>
            <a:spLocks noGrp="1"/>
          </p:cNvSpPr>
          <p:nvPr>
            <p:ph type="ctrTitle"/>
          </p:nvPr>
        </p:nvSpPr>
        <p:spPr>
          <a:xfrm>
            <a:off x="-152400" y="2209800"/>
            <a:ext cx="5791200" cy="1470025"/>
          </a:xfrm>
        </p:spPr>
        <p:txBody>
          <a:bodyPr/>
          <a:lstStyle/>
          <a:p>
            <a:r>
              <a:rPr lang="hy-AM" dirty="0" smtClean="0"/>
              <a:t>The Alcohols</a:t>
            </a:r>
            <a:endParaRPr lang="en-US" dirty="0"/>
          </a:p>
        </p:txBody>
      </p:sp>
      <p:sp>
        <p:nvSpPr>
          <p:cNvPr id="3" name="Subtitle 2"/>
          <p:cNvSpPr>
            <a:spLocks noGrp="1"/>
          </p:cNvSpPr>
          <p:nvPr>
            <p:ph type="subTitle" idx="1"/>
          </p:nvPr>
        </p:nvSpPr>
        <p:spPr/>
        <p:txBody>
          <a:bodyPr/>
          <a:lstStyle/>
          <a:p>
            <a:endParaRPr lang="en-US" dirty="0"/>
          </a:p>
        </p:txBody>
      </p:sp>
      <p:sp>
        <p:nvSpPr>
          <p:cNvPr id="5" name="TextBox 4"/>
          <p:cNvSpPr txBox="1"/>
          <p:nvPr/>
        </p:nvSpPr>
        <p:spPr>
          <a:xfrm>
            <a:off x="5943600" y="4343400"/>
            <a:ext cx="2813591" cy="338554"/>
          </a:xfrm>
          <a:prstGeom prst="rect">
            <a:avLst/>
          </a:prstGeom>
          <a:noFill/>
        </p:spPr>
        <p:txBody>
          <a:bodyPr wrap="none" rtlCol="0">
            <a:spAutoFit/>
          </a:bodyPr>
          <a:lstStyle/>
          <a:p>
            <a:pPr algn="ctr"/>
            <a:r>
              <a:rPr lang="hy-AM" sz="800" dirty="0" smtClean="0"/>
              <a:t>Alcoholic Beverages</a:t>
            </a:r>
          </a:p>
          <a:p>
            <a:pPr algn="ctr"/>
            <a:r>
              <a:rPr lang="en-US" sz="800" dirty="0" smtClean="0"/>
              <a:t>http://www.planningelegance.com/dilemma-of-the-open-bar/</a:t>
            </a:r>
            <a:endParaRPr lang="en-US" sz="800" dirty="0"/>
          </a:p>
        </p:txBody>
      </p:sp>
      <p:sp>
        <p:nvSpPr>
          <p:cNvPr id="7" name="TextBox 6"/>
          <p:cNvSpPr txBox="1"/>
          <p:nvPr/>
        </p:nvSpPr>
        <p:spPr>
          <a:xfrm>
            <a:off x="0" y="6096000"/>
            <a:ext cx="3672800" cy="338554"/>
          </a:xfrm>
          <a:prstGeom prst="rect">
            <a:avLst/>
          </a:prstGeom>
          <a:noFill/>
        </p:spPr>
        <p:txBody>
          <a:bodyPr wrap="none" rtlCol="0">
            <a:spAutoFit/>
          </a:bodyPr>
          <a:lstStyle/>
          <a:p>
            <a:pPr algn="ctr"/>
            <a:r>
              <a:rPr lang="hy-AM" sz="800" dirty="0" smtClean="0"/>
              <a:t>Coconuts used for manufacturing of rum</a:t>
            </a:r>
          </a:p>
          <a:p>
            <a:pPr algn="ctr"/>
            <a:r>
              <a:rPr lang="en-US" sz="800" dirty="0" smtClean="0"/>
              <a:t>http://www.treehugger.com/files/2009/09/coconuts-capture-carbon-maldives.php</a:t>
            </a:r>
            <a:endParaRPr lang="en-US" sz="800" dirty="0"/>
          </a:p>
        </p:txBody>
      </p:sp>
      <p:sp>
        <p:nvSpPr>
          <p:cNvPr id="9" name="TextBox 8"/>
          <p:cNvSpPr txBox="1"/>
          <p:nvPr/>
        </p:nvSpPr>
        <p:spPr>
          <a:xfrm>
            <a:off x="0" y="2209800"/>
            <a:ext cx="3656770" cy="338554"/>
          </a:xfrm>
          <a:prstGeom prst="rect">
            <a:avLst/>
          </a:prstGeom>
          <a:noFill/>
        </p:spPr>
        <p:txBody>
          <a:bodyPr wrap="none" rtlCol="0">
            <a:spAutoFit/>
          </a:bodyPr>
          <a:lstStyle/>
          <a:p>
            <a:pPr algn="ctr"/>
            <a:r>
              <a:rPr lang="hy-AM" sz="800" dirty="0" smtClean="0"/>
              <a:t>Grapes used for the manufacturing of rum</a:t>
            </a:r>
          </a:p>
          <a:p>
            <a:pPr algn="ctr"/>
            <a:r>
              <a:rPr lang="en-US" sz="800" dirty="0" smtClean="0"/>
              <a:t>http://educationelectivemic2010.wordpress.com/2010/04/09/grapes-everywhere/</a:t>
            </a:r>
            <a:endParaRPr lang="en-US" sz="800" dirty="0"/>
          </a:p>
        </p:txBody>
      </p:sp>
      <p:pic>
        <p:nvPicPr>
          <p:cNvPr id="10" name="Picture 9" descr="KBYG - Final Logo.jpg"/>
          <p:cNvPicPr>
            <a:picLocks noChangeAspect="1"/>
          </p:cNvPicPr>
          <p:nvPr/>
        </p:nvPicPr>
        <p:blipFill>
          <a:blip r:embed="rId5" cstate="print"/>
          <a:stretch>
            <a:fillRect/>
          </a:stretch>
        </p:blipFill>
        <p:spPr>
          <a:xfrm>
            <a:off x="7467600" y="0"/>
            <a:ext cx="1676400" cy="381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228600"/>
            <a:ext cx="8839200" cy="6400800"/>
          </a:xfrm>
        </p:spPr>
        <p:txBody>
          <a:bodyPr>
            <a:normAutofit/>
          </a:bodyPr>
          <a:lstStyle/>
          <a:p>
            <a:r>
              <a:rPr lang="hy-AM" sz="1700" dirty="0" smtClean="0"/>
              <a:t>The general formula of an alcohol is C</a:t>
            </a:r>
            <a:r>
              <a:rPr lang="hy-AM" sz="1700" baseline="-25000" dirty="0" smtClean="0"/>
              <a:t>n</a:t>
            </a:r>
            <a:r>
              <a:rPr lang="hy-AM" sz="1700" dirty="0" smtClean="0"/>
              <a:t>H</a:t>
            </a:r>
            <a:r>
              <a:rPr lang="hy-AM" sz="1700" baseline="-25000" dirty="0" smtClean="0"/>
              <a:t>2n+1</a:t>
            </a:r>
            <a:r>
              <a:rPr lang="hy-AM" sz="1700" dirty="0" smtClean="0"/>
              <a:t>OH.</a:t>
            </a:r>
          </a:p>
          <a:p>
            <a:endParaRPr lang="hy-AM" sz="1700" dirty="0"/>
          </a:p>
          <a:p>
            <a:r>
              <a:rPr lang="hy-AM" sz="1700" dirty="0" smtClean="0"/>
              <a:t>Sometimes you would see it depicted as R-OH.  We learned earlier that R can stand for any particular alkyl group.</a:t>
            </a:r>
          </a:p>
          <a:p>
            <a:endParaRPr lang="hy-AM" sz="1700" dirty="0" smtClean="0"/>
          </a:p>
          <a:p>
            <a:r>
              <a:rPr lang="hy-AM" sz="1700" dirty="0" smtClean="0"/>
              <a:t>Chapter 27 focuses on the properties of ETHANOL.</a:t>
            </a:r>
          </a:p>
          <a:p>
            <a:endParaRPr lang="hy-AM" sz="1700" dirty="0"/>
          </a:p>
          <a:p>
            <a:r>
              <a:rPr lang="hy-AM" sz="1700" dirty="0" smtClean="0"/>
              <a:t>Such properties include its ability to dissolve stuff easily, its ability to evaporate readily and its use as a fuel.</a:t>
            </a:r>
          </a:p>
          <a:p>
            <a:endParaRPr lang="hy-AM" sz="1700" dirty="0"/>
          </a:p>
          <a:p>
            <a:r>
              <a:rPr lang="hy-AM" sz="1700" dirty="0" smtClean="0"/>
              <a:t>Ethanol is a major ingredient in thinners, polish, deodorants and colognes.</a:t>
            </a:r>
          </a:p>
          <a:p>
            <a:endParaRPr lang="hy-AM" sz="1700" dirty="0"/>
          </a:p>
          <a:p>
            <a:r>
              <a:rPr lang="hy-AM" sz="1700" b="1" dirty="0" smtClean="0"/>
              <a:t>Have you ever seen anyone store away grapes or fruits in a jar over a very long period of time?  No?  Yes?</a:t>
            </a:r>
            <a:r>
              <a:rPr lang="hy-AM" sz="1700" dirty="0" smtClean="0"/>
              <a:t>  This process is known as anaerobic fermentation and ethanol is produced from it.  </a:t>
            </a:r>
            <a:r>
              <a:rPr lang="hy-AM" sz="1700" b="1" dirty="0" smtClean="0"/>
              <a:t>What does anaerobic mean?</a:t>
            </a:r>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p:txBody>
      </p:sp>
      <p:pic>
        <p:nvPicPr>
          <p:cNvPr id="4" name="Picture 3" descr="Alcohol-Preserved-Fruit.jpg"/>
          <p:cNvPicPr>
            <a:picLocks noChangeAspect="1"/>
          </p:cNvPicPr>
          <p:nvPr/>
        </p:nvPicPr>
        <p:blipFill>
          <a:blip r:embed="rId2" cstate="print"/>
          <a:stretch>
            <a:fillRect/>
          </a:stretch>
        </p:blipFill>
        <p:spPr>
          <a:xfrm>
            <a:off x="6096000" y="4495800"/>
            <a:ext cx="2743200" cy="1752600"/>
          </a:xfrm>
          <a:prstGeom prst="rect">
            <a:avLst/>
          </a:prstGeom>
        </p:spPr>
      </p:pic>
      <p:sp>
        <p:nvSpPr>
          <p:cNvPr id="5" name="TextBox 4"/>
          <p:cNvSpPr txBox="1"/>
          <p:nvPr/>
        </p:nvSpPr>
        <p:spPr>
          <a:xfrm>
            <a:off x="6172200" y="6324600"/>
            <a:ext cx="2656496" cy="261610"/>
          </a:xfrm>
          <a:prstGeom prst="rect">
            <a:avLst/>
          </a:prstGeom>
          <a:noFill/>
        </p:spPr>
        <p:txBody>
          <a:bodyPr wrap="none" rtlCol="0">
            <a:spAutoFit/>
          </a:bodyPr>
          <a:lstStyle/>
          <a:p>
            <a:pPr algn="ctr"/>
            <a:r>
              <a:rPr lang="hy-AM" sz="800" dirty="0" smtClean="0"/>
              <a:t>Fruits being preserved</a:t>
            </a:r>
          </a:p>
          <a:p>
            <a:pPr algn="ctr"/>
            <a:r>
              <a:rPr lang="hy-AM" sz="300" dirty="0" smtClean="0"/>
              <a:t> </a:t>
            </a:r>
            <a:r>
              <a:rPr lang="en-US" sz="300" dirty="0" smtClean="0"/>
              <a:t>http://www.happy-mothering.com/2010/09/10/nourished-kitchen%E2%80%99s-preserving-summer%E2%80%99s-bounty-challenge-4-preserving-in-alcohol/</a:t>
            </a:r>
            <a:endParaRPr lang="en-US" sz="3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10600" cy="6477000"/>
          </a:xfrm>
        </p:spPr>
        <p:txBody>
          <a:bodyPr>
            <a:normAutofit/>
          </a:bodyPr>
          <a:lstStyle/>
          <a:p>
            <a:r>
              <a:rPr lang="hy-AM" sz="1700" dirty="0" smtClean="0"/>
              <a:t>The anaerobic fermentation process can be summarized as follows:  </a:t>
            </a:r>
            <a:br>
              <a:rPr lang="hy-AM" sz="1700" dirty="0" smtClean="0"/>
            </a:br>
            <a:endParaRPr lang="hy-AM" sz="1700" dirty="0" smtClean="0"/>
          </a:p>
          <a:p>
            <a:pPr>
              <a:buNone/>
            </a:pPr>
            <a:r>
              <a:rPr lang="hy-AM" sz="1700" dirty="0" smtClean="0"/>
              <a:t>    C</a:t>
            </a:r>
            <a:r>
              <a:rPr lang="hy-AM" sz="1700" baseline="-25000" dirty="0" smtClean="0"/>
              <a:t>6</a:t>
            </a:r>
            <a:r>
              <a:rPr lang="hy-AM" sz="1700" dirty="0" smtClean="0"/>
              <a:t>H</a:t>
            </a:r>
            <a:r>
              <a:rPr lang="hy-AM" sz="1700" baseline="-25000" dirty="0" smtClean="0"/>
              <a:t>12</a:t>
            </a:r>
            <a:r>
              <a:rPr lang="hy-AM" sz="1700" dirty="0" smtClean="0"/>
              <a:t>O</a:t>
            </a:r>
            <a:r>
              <a:rPr lang="hy-AM" sz="1700" baseline="-25000" dirty="0" smtClean="0"/>
              <a:t>6</a:t>
            </a:r>
            <a:r>
              <a:rPr lang="hy-AM" sz="1700" dirty="0" smtClean="0"/>
              <a:t> </a:t>
            </a:r>
            <a:r>
              <a:rPr lang="hy-AM" sz="1700" dirty="0" smtClean="0">
                <a:sym typeface="Wingdings" pitchFamily="2" charset="2"/>
              </a:rPr>
              <a:t></a:t>
            </a:r>
            <a:r>
              <a:rPr lang="hy-AM" sz="1700" dirty="0" smtClean="0"/>
              <a:t> 2C</a:t>
            </a:r>
            <a:r>
              <a:rPr lang="hy-AM" sz="1700" baseline="-25000" dirty="0" smtClean="0"/>
              <a:t>2</a:t>
            </a:r>
            <a:r>
              <a:rPr lang="hy-AM" sz="1700" dirty="0" smtClean="0"/>
              <a:t>H</a:t>
            </a:r>
            <a:r>
              <a:rPr lang="hy-AM" sz="1700" baseline="-25000" dirty="0" smtClean="0"/>
              <a:t>5</a:t>
            </a:r>
            <a:r>
              <a:rPr lang="hy-AM" sz="1700" dirty="0" smtClean="0"/>
              <a:t>OH + 2CO</a:t>
            </a:r>
            <a:r>
              <a:rPr lang="hy-AM" sz="1700" baseline="-25000" dirty="0" smtClean="0"/>
              <a:t>2</a:t>
            </a:r>
            <a:r>
              <a:rPr lang="hy-AM" sz="1700" dirty="0" smtClean="0"/>
              <a:t>  (conditions include enzymes, 37</a:t>
            </a:r>
            <a:r>
              <a:rPr lang="hy-AM" sz="1700" baseline="30000" dirty="0" smtClean="0"/>
              <a:t>o</a:t>
            </a:r>
            <a:r>
              <a:rPr lang="hy-AM" sz="1700" dirty="0" smtClean="0"/>
              <a:t>C, right pH in aqueous solution)</a:t>
            </a:r>
          </a:p>
          <a:p>
            <a:pPr>
              <a:buNone/>
            </a:pPr>
            <a:endParaRPr lang="hy-AM" sz="1700" dirty="0"/>
          </a:p>
          <a:p>
            <a:r>
              <a:rPr lang="hy-AM" sz="1700" dirty="0" smtClean="0"/>
              <a:t>The above reaction contains a sugar which is glucose and the products are ethanol and carbon dioxide.</a:t>
            </a:r>
          </a:p>
          <a:p>
            <a:endParaRPr lang="hy-AM" sz="1700" dirty="0"/>
          </a:p>
          <a:p>
            <a:r>
              <a:rPr lang="hy-AM" sz="1700" b="1" dirty="0" smtClean="0"/>
              <a:t>What do you think is the source of the enzymes for the above reaction?</a:t>
            </a:r>
          </a:p>
          <a:p>
            <a:endParaRPr lang="hy-AM" sz="1700" dirty="0"/>
          </a:p>
          <a:p>
            <a:endParaRPr lang="hy-AM" sz="1700" dirty="0" smtClean="0"/>
          </a:p>
          <a:p>
            <a:endParaRPr lang="hy-AM" sz="1700" dirty="0"/>
          </a:p>
          <a:p>
            <a:r>
              <a:rPr lang="hy-AM" sz="1700" dirty="0" smtClean="0"/>
              <a:t>Yeasts are unicellular fungi that grow rapidly and bud freely if sucrose, water, specific nitrogen sources, vitamins and mineral salts are present.</a:t>
            </a:r>
          </a:p>
          <a:p>
            <a:endParaRPr lang="hy-AM" sz="1700" dirty="0"/>
          </a:p>
          <a:p>
            <a:endParaRPr lang="hy-AM" sz="1700" dirty="0" smtClean="0"/>
          </a:p>
          <a:p>
            <a:endParaRPr lang="hy-AM" sz="1700" dirty="0"/>
          </a:p>
          <a:p>
            <a:endParaRPr lang="hy-AM" sz="1700" dirty="0" smtClean="0"/>
          </a:p>
          <a:p>
            <a:endParaRPr lang="hy-AM" sz="1700" dirty="0"/>
          </a:p>
          <a:p>
            <a:r>
              <a:rPr lang="hy-AM" sz="1700" b="1" dirty="0" smtClean="0"/>
              <a:t>How do you propose rum may be made?  What must be involved?</a:t>
            </a:r>
          </a:p>
          <a:p>
            <a:endParaRPr lang="hy-AM" sz="1700" dirty="0" smtClean="0"/>
          </a:p>
          <a:p>
            <a:endParaRPr lang="hy-AM" sz="1700" dirty="0"/>
          </a:p>
          <a:p>
            <a:endParaRPr lang="hy-AM" sz="1700" dirty="0" smtClean="0"/>
          </a:p>
          <a:p>
            <a:endParaRPr lang="hy-AM" sz="1700" dirty="0"/>
          </a:p>
          <a:p>
            <a:endParaRPr lang="en-US" sz="1700" dirty="0"/>
          </a:p>
        </p:txBody>
      </p:sp>
      <p:pic>
        <p:nvPicPr>
          <p:cNvPr id="4" name="Picture 3" descr="buddingYeastCells.jpg"/>
          <p:cNvPicPr>
            <a:picLocks noChangeAspect="1"/>
          </p:cNvPicPr>
          <p:nvPr/>
        </p:nvPicPr>
        <p:blipFill>
          <a:blip r:embed="rId2" cstate="print"/>
          <a:stretch>
            <a:fillRect/>
          </a:stretch>
        </p:blipFill>
        <p:spPr>
          <a:xfrm>
            <a:off x="3505200" y="4038600"/>
            <a:ext cx="1447800" cy="1066800"/>
          </a:xfrm>
          <a:prstGeom prst="rect">
            <a:avLst/>
          </a:prstGeom>
        </p:spPr>
      </p:pic>
      <p:sp>
        <p:nvSpPr>
          <p:cNvPr id="5" name="TextBox 4"/>
          <p:cNvSpPr txBox="1"/>
          <p:nvPr/>
        </p:nvSpPr>
        <p:spPr>
          <a:xfrm>
            <a:off x="2362200" y="5181600"/>
            <a:ext cx="3922869" cy="338554"/>
          </a:xfrm>
          <a:prstGeom prst="rect">
            <a:avLst/>
          </a:prstGeom>
          <a:noFill/>
        </p:spPr>
        <p:txBody>
          <a:bodyPr wrap="none" rtlCol="0">
            <a:spAutoFit/>
          </a:bodyPr>
          <a:lstStyle/>
          <a:p>
            <a:pPr algn="ctr"/>
            <a:r>
              <a:rPr lang="hy-AM" sz="800" dirty="0" smtClean="0"/>
              <a:t>Budding Yeast Cells </a:t>
            </a:r>
          </a:p>
          <a:p>
            <a:pPr algn="ctr"/>
            <a:r>
              <a:rPr lang="en-US" sz="800" dirty="0" smtClean="0"/>
              <a:t>http://bugs.bio.usyd.edu.au/learning/resources/CAL/Microconcepts/Diversity/fungi.html</a:t>
            </a:r>
            <a:endParaRPr lang="en-US" sz="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icture1.png"/>
          <p:cNvPicPr>
            <a:picLocks noChangeAspect="1"/>
          </p:cNvPicPr>
          <p:nvPr/>
        </p:nvPicPr>
        <p:blipFill>
          <a:blip r:embed="rId2" cstate="print"/>
          <a:stretch>
            <a:fillRect/>
          </a:stretch>
        </p:blipFill>
        <p:spPr>
          <a:xfrm>
            <a:off x="0" y="228600"/>
            <a:ext cx="9144000" cy="1974941"/>
          </a:xfrm>
          <a:prstGeom prst="rect">
            <a:avLst/>
          </a:prstGeom>
        </p:spPr>
      </p:pic>
      <p:sp>
        <p:nvSpPr>
          <p:cNvPr id="2" name="Title 1"/>
          <p:cNvSpPr>
            <a:spLocks noGrp="1"/>
          </p:cNvSpPr>
          <p:nvPr>
            <p:ph type="title"/>
          </p:nvPr>
        </p:nvSpPr>
        <p:spPr/>
        <p:txBody>
          <a:bodyPr/>
          <a:lstStyle/>
          <a:p>
            <a:endParaRPr lang="en-US" dirty="0"/>
          </a:p>
        </p:txBody>
      </p:sp>
      <p:sp>
        <p:nvSpPr>
          <p:cNvPr id="5" name="TextBox 4"/>
          <p:cNvSpPr txBox="1"/>
          <p:nvPr/>
        </p:nvSpPr>
        <p:spPr>
          <a:xfrm>
            <a:off x="3886200" y="2209800"/>
            <a:ext cx="1677062" cy="215444"/>
          </a:xfrm>
          <a:prstGeom prst="rect">
            <a:avLst/>
          </a:prstGeom>
          <a:noFill/>
        </p:spPr>
        <p:txBody>
          <a:bodyPr wrap="none" rtlCol="0">
            <a:spAutoFit/>
          </a:bodyPr>
          <a:lstStyle/>
          <a:p>
            <a:pPr algn="ctr"/>
            <a:r>
              <a:rPr lang="hy-AM" sz="800" dirty="0" smtClean="0"/>
              <a:t>The stages in the production of rum</a:t>
            </a:r>
            <a:endParaRPr lang="en-US" sz="800" dirty="0"/>
          </a:p>
        </p:txBody>
      </p:sp>
      <p:sp>
        <p:nvSpPr>
          <p:cNvPr id="7" name="Content Placeholder 6"/>
          <p:cNvSpPr>
            <a:spLocks noGrp="1"/>
          </p:cNvSpPr>
          <p:nvPr>
            <p:ph idx="1"/>
          </p:nvPr>
        </p:nvSpPr>
        <p:spPr>
          <a:xfrm>
            <a:off x="457200" y="152400"/>
            <a:ext cx="8458200" cy="6400800"/>
          </a:xfrm>
        </p:spPr>
        <p:txBody>
          <a:bodyPr/>
          <a:lstStyle/>
          <a:p>
            <a:endParaRPr lang="hy-AM" dirty="0" smtClean="0"/>
          </a:p>
          <a:p>
            <a:endParaRPr lang="hy-AM" dirty="0"/>
          </a:p>
          <a:p>
            <a:endParaRPr lang="hy-AM" dirty="0" smtClean="0"/>
          </a:p>
          <a:p>
            <a:endParaRPr lang="hy-AM" sz="1700" dirty="0" smtClean="0"/>
          </a:p>
          <a:p>
            <a:endParaRPr lang="hy-AM" sz="1700" dirty="0"/>
          </a:p>
          <a:p>
            <a:r>
              <a:rPr lang="hy-AM" sz="1700" b="1" dirty="0" smtClean="0"/>
              <a:t>What is the functional group of the alcohol?</a:t>
            </a:r>
            <a:r>
              <a:rPr lang="hy-AM" sz="1700" dirty="0" smtClean="0"/>
              <a:t>  Because of this functional group alcohols are very reactive.  </a:t>
            </a:r>
            <a:r>
              <a:rPr lang="hy-AM" sz="1700" b="1" dirty="0" smtClean="0"/>
              <a:t>Why do you think this is so?</a:t>
            </a:r>
            <a:r>
              <a:rPr lang="hy-AM" sz="1700" dirty="0" smtClean="0"/>
              <a:t>  </a:t>
            </a:r>
          </a:p>
          <a:p>
            <a:endParaRPr lang="hy-AM" sz="1700" dirty="0"/>
          </a:p>
          <a:p>
            <a:endParaRPr lang="hy-AM" sz="1700" dirty="0" smtClean="0"/>
          </a:p>
          <a:p>
            <a:r>
              <a:rPr lang="hy-AM" sz="1700" b="1" dirty="0" smtClean="0">
                <a:solidFill>
                  <a:schemeClr val="tx2">
                    <a:lumMod val="50000"/>
                  </a:schemeClr>
                </a:solidFill>
              </a:rPr>
              <a:t>Ethanol</a:t>
            </a:r>
            <a:r>
              <a:rPr lang="hy-AM" sz="1700" dirty="0" smtClean="0"/>
              <a:t> is the primary focus throughout this chapter.</a:t>
            </a:r>
          </a:p>
          <a:p>
            <a:endParaRPr lang="hy-AM" sz="1700" dirty="0"/>
          </a:p>
          <a:p>
            <a:r>
              <a:rPr lang="hy-AM" sz="1700" dirty="0" smtClean="0"/>
              <a:t>Lower alcohols; methanol, ethanol propanol etc. react with metals high in the electrochemical series:  Na, Li, Mg and Ca.  This type of reaction yields hydrogen gas and a salt known as an alkoxide.  </a:t>
            </a:r>
          </a:p>
          <a:p>
            <a:endParaRPr lang="hy-AM" sz="1700" dirty="0"/>
          </a:p>
          <a:p>
            <a:r>
              <a:rPr lang="hy-AM" sz="1700" dirty="0" smtClean="0"/>
              <a:t>Alkoxides are salts of alcohols.  </a:t>
            </a:r>
            <a:r>
              <a:rPr lang="hy-AM" sz="1700" b="1" dirty="0" smtClean="0"/>
              <a:t>Can you predict the name of the salt bold printed in red?</a:t>
            </a:r>
          </a:p>
          <a:p>
            <a:pPr>
              <a:buNone/>
            </a:pPr>
            <a:r>
              <a:rPr lang="hy-AM" sz="1700" dirty="0" smtClean="0"/>
              <a:t>		              2Na(s) + 2CH</a:t>
            </a:r>
            <a:r>
              <a:rPr lang="hy-AM" sz="1700" baseline="-25000" dirty="0" smtClean="0"/>
              <a:t>3</a:t>
            </a:r>
            <a:r>
              <a:rPr lang="hy-AM" sz="1700" dirty="0" smtClean="0"/>
              <a:t>CH</a:t>
            </a:r>
            <a:r>
              <a:rPr lang="hy-AM" sz="1700" baseline="-25000" dirty="0" smtClean="0"/>
              <a:t>2</a:t>
            </a:r>
            <a:r>
              <a:rPr lang="hy-AM" sz="1700" dirty="0" smtClean="0"/>
              <a:t>OH(g) </a:t>
            </a:r>
            <a:r>
              <a:rPr lang="hy-AM" sz="1700" dirty="0" smtClean="0">
                <a:sym typeface="Wingdings" pitchFamily="2" charset="2"/>
              </a:rPr>
              <a:t> </a:t>
            </a:r>
            <a:r>
              <a:rPr lang="hy-AM" sz="1700" b="1" dirty="0" smtClean="0">
                <a:solidFill>
                  <a:srgbClr val="FF0000"/>
                </a:solidFill>
                <a:sym typeface="Wingdings" pitchFamily="2" charset="2"/>
              </a:rPr>
              <a:t>2CH</a:t>
            </a:r>
            <a:r>
              <a:rPr lang="hy-AM" sz="1700" b="1" baseline="-25000" dirty="0" smtClean="0">
                <a:solidFill>
                  <a:srgbClr val="FF0000"/>
                </a:solidFill>
                <a:sym typeface="Wingdings" pitchFamily="2" charset="2"/>
              </a:rPr>
              <a:t>3</a:t>
            </a:r>
            <a:r>
              <a:rPr lang="hy-AM" sz="1700" b="1" dirty="0" smtClean="0">
                <a:solidFill>
                  <a:srgbClr val="FF0000"/>
                </a:solidFill>
                <a:sym typeface="Wingdings" pitchFamily="2" charset="2"/>
              </a:rPr>
              <a:t>CH</a:t>
            </a:r>
            <a:r>
              <a:rPr lang="hy-AM" sz="1700" b="1" baseline="-25000" dirty="0" smtClean="0">
                <a:solidFill>
                  <a:srgbClr val="FF0000"/>
                </a:solidFill>
                <a:sym typeface="Wingdings" pitchFamily="2" charset="2"/>
              </a:rPr>
              <a:t>2</a:t>
            </a:r>
            <a:r>
              <a:rPr lang="hy-AM" sz="1700" b="1" dirty="0" smtClean="0">
                <a:solidFill>
                  <a:srgbClr val="FF0000"/>
                </a:solidFill>
                <a:sym typeface="Wingdings" pitchFamily="2" charset="2"/>
              </a:rPr>
              <a:t>ONa</a:t>
            </a:r>
            <a:r>
              <a:rPr lang="hy-AM" sz="1700" dirty="0" smtClean="0">
                <a:sym typeface="Wingdings" pitchFamily="2" charset="2"/>
              </a:rPr>
              <a:t>(s) + H</a:t>
            </a:r>
            <a:r>
              <a:rPr lang="hy-AM" sz="1700" baseline="-25000" dirty="0" smtClean="0">
                <a:sym typeface="Wingdings" pitchFamily="2" charset="2"/>
              </a:rPr>
              <a:t>2</a:t>
            </a:r>
            <a:r>
              <a:rPr lang="hy-AM" sz="1700" dirty="0" smtClean="0">
                <a:sym typeface="Wingdings" pitchFamily="2" charset="2"/>
              </a:rPr>
              <a:t>(g)</a:t>
            </a:r>
            <a:endParaRPr lang="hy-AM" sz="1700" dirty="0" smtClean="0"/>
          </a:p>
          <a:p>
            <a:pPr>
              <a:buNone/>
            </a:pPr>
            <a:endParaRPr lang="hy-AM" sz="1700" dirty="0"/>
          </a:p>
          <a:p>
            <a:endParaRPr lang="en-US" sz="1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477000"/>
          </a:xfrm>
        </p:spPr>
        <p:txBody>
          <a:bodyPr>
            <a:normAutofit/>
          </a:bodyPr>
          <a:lstStyle/>
          <a:p>
            <a:r>
              <a:rPr lang="hy-AM" sz="1700" dirty="0" smtClean="0"/>
              <a:t>Take a look at page 302 to view how wine may be made at home.  Try answering the questions.  </a:t>
            </a:r>
          </a:p>
          <a:p>
            <a:endParaRPr lang="hy-AM" sz="1700" dirty="0"/>
          </a:p>
          <a:p>
            <a:r>
              <a:rPr lang="hy-AM" sz="1700" dirty="0" smtClean="0"/>
              <a:t>Alcohols may be oxidized via acidified potassium dichromate(VI) or acidified potassium manganate(VII) into an aldehyde and then further oxidized into a carboxylic acid.  </a:t>
            </a:r>
          </a:p>
          <a:p>
            <a:endParaRPr lang="hy-AM" sz="1700" dirty="0" smtClean="0"/>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r>
              <a:rPr lang="hy-AM" sz="1700" dirty="0" smtClean="0"/>
              <a:t>In the above reaction potassium manganate(VII) was used.  </a:t>
            </a:r>
            <a:r>
              <a:rPr lang="hy-AM" sz="1700" b="1" dirty="0" smtClean="0"/>
              <a:t>What colour changes do you think were involved?  Can you draw the structures of ethanal and ethanoic acid?</a:t>
            </a:r>
          </a:p>
          <a:p>
            <a:endParaRPr lang="hy-AM" sz="1700" b="1" dirty="0"/>
          </a:p>
          <a:p>
            <a:endParaRPr lang="hy-AM" sz="1700" b="1" dirty="0" smtClean="0"/>
          </a:p>
          <a:p>
            <a:endParaRPr lang="hy-AM" sz="1700" b="1" dirty="0"/>
          </a:p>
          <a:p>
            <a:endParaRPr lang="hy-AM" sz="1700" b="1" dirty="0" smtClean="0"/>
          </a:p>
          <a:p>
            <a:r>
              <a:rPr lang="hy-AM" sz="1700" dirty="0" smtClean="0"/>
              <a:t>When potassium dichromate(VI) is used instead of potassium manganate the same reaction takes place but the colour changes from orange to green.</a:t>
            </a:r>
            <a:r>
              <a:rPr lang="hy-AM" sz="1700" b="1" dirty="0" smtClean="0"/>
              <a:t>  Why?  What type of metals are involved?</a:t>
            </a:r>
            <a:endParaRPr lang="en-US" sz="1700" b="1" dirty="0"/>
          </a:p>
        </p:txBody>
      </p:sp>
      <p:graphicFrame>
        <p:nvGraphicFramePr>
          <p:cNvPr id="4" name="Table 3"/>
          <p:cNvGraphicFramePr>
            <a:graphicFrameLocks noGrp="1"/>
          </p:cNvGraphicFramePr>
          <p:nvPr/>
        </p:nvGraphicFramePr>
        <p:xfrm>
          <a:off x="990600" y="1981200"/>
          <a:ext cx="7239000" cy="1676400"/>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1676400">
                <a:tc>
                  <a:txBody>
                    <a:bodyPr/>
                    <a:lstStyle/>
                    <a:p>
                      <a:pPr algn="ctr"/>
                      <a:endParaRPr lang="hy-AM" sz="1400" dirty="0" smtClean="0"/>
                    </a:p>
                    <a:p>
                      <a:pPr algn="ctr"/>
                      <a:r>
                        <a:rPr lang="hy-AM" sz="1400" dirty="0" smtClean="0"/>
                        <a:t>CH</a:t>
                      </a:r>
                      <a:r>
                        <a:rPr lang="hy-AM" sz="1400" baseline="-25000" dirty="0" smtClean="0"/>
                        <a:t>3</a:t>
                      </a:r>
                      <a:r>
                        <a:rPr lang="hy-AM" sz="1400" dirty="0" smtClean="0"/>
                        <a:t>CH</a:t>
                      </a:r>
                      <a:r>
                        <a:rPr lang="hy-AM" sz="1400" baseline="-25000" dirty="0" smtClean="0"/>
                        <a:t>2</a:t>
                      </a:r>
                      <a:r>
                        <a:rPr lang="hy-AM" sz="1400" dirty="0" smtClean="0"/>
                        <a:t>OH </a:t>
                      </a:r>
                      <a:endParaRPr lang="en-US" sz="1400" dirty="0"/>
                    </a:p>
                  </a:txBody>
                  <a:tcPr/>
                </a:tc>
                <a:tc>
                  <a:txBody>
                    <a:bodyPr/>
                    <a:lstStyle/>
                    <a:p>
                      <a:pPr algn="ctr"/>
                      <a:r>
                        <a:rPr lang="hy-AM" sz="1400" dirty="0" smtClean="0">
                          <a:sym typeface="Wingdings" pitchFamily="2" charset="2"/>
                        </a:rPr>
                        <a:t></a:t>
                      </a:r>
                    </a:p>
                    <a:p>
                      <a:pPr algn="ctr"/>
                      <a:r>
                        <a:rPr lang="hy-AM" sz="1400" dirty="0" smtClean="0">
                          <a:sym typeface="Wingdings" pitchFamily="2" charset="2"/>
                        </a:rPr>
                        <a:t>KMnO</a:t>
                      </a:r>
                      <a:r>
                        <a:rPr lang="hy-AM" sz="1400" baseline="-25000" dirty="0" smtClean="0">
                          <a:sym typeface="Wingdings" pitchFamily="2" charset="2"/>
                        </a:rPr>
                        <a:t>4</a:t>
                      </a:r>
                      <a:r>
                        <a:rPr lang="hy-AM" sz="1400" dirty="0" smtClean="0">
                          <a:sym typeface="Wingdings" pitchFamily="2" charset="2"/>
                        </a:rPr>
                        <a:t>/H</a:t>
                      </a:r>
                      <a:r>
                        <a:rPr lang="hy-AM" sz="1400" baseline="30000" dirty="0" smtClean="0">
                          <a:sym typeface="Wingdings" pitchFamily="2" charset="2"/>
                        </a:rPr>
                        <a:t>+</a:t>
                      </a:r>
                    </a:p>
                    <a:p>
                      <a:pPr algn="ctr"/>
                      <a:r>
                        <a:rPr lang="hy-AM" sz="1400" dirty="0" smtClean="0">
                          <a:sym typeface="Wingdings" pitchFamily="2" charset="2"/>
                        </a:rPr>
                        <a:t>warm </a:t>
                      </a:r>
                    </a:p>
                    <a:p>
                      <a:pPr algn="ctr"/>
                      <a:endParaRPr lang="en-US" sz="1400" dirty="0"/>
                    </a:p>
                  </a:txBody>
                  <a:tcPr>
                    <a:solidFill>
                      <a:schemeClr val="accent2">
                        <a:lumMod val="40000"/>
                        <a:lumOff val="60000"/>
                      </a:schemeClr>
                    </a:solidFill>
                  </a:tcPr>
                </a:tc>
                <a:tc>
                  <a:txBody>
                    <a:bodyPr/>
                    <a:lstStyle/>
                    <a:p>
                      <a:pPr algn="ctr"/>
                      <a:r>
                        <a:rPr lang="hy-AM" sz="1400" dirty="0" smtClean="0"/>
                        <a:t>H</a:t>
                      </a:r>
                      <a:r>
                        <a:rPr lang="hy-AM" sz="1400" baseline="-25000" dirty="0" smtClean="0"/>
                        <a:t>2</a:t>
                      </a:r>
                      <a:r>
                        <a:rPr lang="hy-AM" sz="1400" dirty="0" smtClean="0"/>
                        <a:t>O + CH</a:t>
                      </a:r>
                      <a:r>
                        <a:rPr lang="hy-AM" sz="1400" baseline="-25000" dirty="0" smtClean="0"/>
                        <a:t>3</a:t>
                      </a:r>
                      <a:r>
                        <a:rPr lang="hy-AM" sz="1400" dirty="0" smtClean="0"/>
                        <a:t>CHO</a:t>
                      </a:r>
                    </a:p>
                    <a:p>
                      <a:pPr algn="ctr"/>
                      <a:r>
                        <a:rPr lang="hy-AM" sz="1400" dirty="0" smtClean="0"/>
                        <a:t>(water</a:t>
                      </a:r>
                      <a:r>
                        <a:rPr lang="hy-AM" sz="1400" baseline="0" dirty="0" smtClean="0"/>
                        <a:t> and ethanal are produced.  Ethanal here is an intermediate)</a:t>
                      </a:r>
                      <a:endParaRPr lang="en-US" sz="1400" dirty="0"/>
                    </a:p>
                  </a:txBody>
                  <a:tcPr/>
                </a:tc>
                <a:tc>
                  <a:txBody>
                    <a:bodyPr/>
                    <a:lstStyle/>
                    <a:p>
                      <a:pPr algn="ctr"/>
                      <a:r>
                        <a:rPr lang="hy-AM" sz="1400" dirty="0" smtClean="0">
                          <a:sym typeface="Wingdings" pitchFamily="2" charset="2"/>
                        </a:rPr>
                        <a:t></a:t>
                      </a:r>
                    </a:p>
                    <a:p>
                      <a:pPr algn="ctr"/>
                      <a:r>
                        <a:rPr lang="en-US" sz="1400" dirty="0" smtClean="0">
                          <a:sym typeface="Wingdings" pitchFamily="2" charset="2"/>
                        </a:rPr>
                        <a:t>A</a:t>
                      </a:r>
                      <a:r>
                        <a:rPr lang="hy-AM" sz="1400" dirty="0" smtClean="0">
                          <a:sym typeface="Wingdings" pitchFamily="2" charset="2"/>
                        </a:rPr>
                        <a:t>dd more KMnO</a:t>
                      </a:r>
                      <a:r>
                        <a:rPr lang="hy-AM" sz="1400" baseline="-25000" dirty="0" smtClean="0">
                          <a:sym typeface="Wingdings" pitchFamily="2" charset="2"/>
                        </a:rPr>
                        <a:t>4</a:t>
                      </a:r>
                      <a:r>
                        <a:rPr lang="hy-AM" sz="1400" dirty="0" smtClean="0">
                          <a:sym typeface="Wingdings" pitchFamily="2" charset="2"/>
                        </a:rPr>
                        <a:t>/H</a:t>
                      </a:r>
                      <a:r>
                        <a:rPr lang="hy-AM" sz="1400" baseline="30000" dirty="0" smtClean="0">
                          <a:sym typeface="Wingdings" pitchFamily="2" charset="2"/>
                        </a:rPr>
                        <a:t>+</a:t>
                      </a:r>
                      <a:r>
                        <a:rPr lang="hy-AM" sz="1400" baseline="0" dirty="0" smtClean="0">
                          <a:sym typeface="Wingdings" pitchFamily="2" charset="2"/>
                        </a:rPr>
                        <a:t> warm</a:t>
                      </a:r>
                      <a:endParaRPr lang="en-US" sz="1400" dirty="0"/>
                    </a:p>
                  </a:txBody>
                  <a:tcPr>
                    <a:solidFill>
                      <a:schemeClr val="accent2">
                        <a:lumMod val="40000"/>
                        <a:lumOff val="60000"/>
                      </a:schemeClr>
                    </a:solidFill>
                  </a:tcPr>
                </a:tc>
                <a:tc>
                  <a:txBody>
                    <a:bodyPr/>
                    <a:lstStyle/>
                    <a:p>
                      <a:pPr algn="ctr"/>
                      <a:r>
                        <a:rPr lang="hy-AM" sz="1400" dirty="0" smtClean="0"/>
                        <a:t>CH</a:t>
                      </a:r>
                      <a:r>
                        <a:rPr lang="hy-AM" sz="1400" baseline="-25000" dirty="0" smtClean="0"/>
                        <a:t>3</a:t>
                      </a:r>
                      <a:r>
                        <a:rPr lang="hy-AM" sz="1400" dirty="0" smtClean="0"/>
                        <a:t>COOH</a:t>
                      </a:r>
                    </a:p>
                    <a:p>
                      <a:pPr algn="ctr"/>
                      <a:r>
                        <a:rPr lang="hy-AM" sz="1400" dirty="0" smtClean="0"/>
                        <a:t>(</a:t>
                      </a:r>
                      <a:r>
                        <a:rPr lang="en-US" sz="1400" dirty="0" smtClean="0"/>
                        <a:t>E</a:t>
                      </a:r>
                      <a:r>
                        <a:rPr lang="hy-AM" sz="1400" dirty="0" smtClean="0"/>
                        <a:t>thanoic acid)</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echanics of a breathalyser.jpg"/>
          <p:cNvPicPr>
            <a:picLocks noChangeAspect="1"/>
          </p:cNvPicPr>
          <p:nvPr/>
        </p:nvPicPr>
        <p:blipFill>
          <a:blip r:embed="rId2" cstate="print"/>
          <a:stretch>
            <a:fillRect/>
          </a:stretch>
        </p:blipFill>
        <p:spPr>
          <a:xfrm>
            <a:off x="1981200" y="1143000"/>
            <a:ext cx="4762500" cy="1762125"/>
          </a:xfrm>
          <a:prstGeom prst="rect">
            <a:avLst/>
          </a:prstGeom>
        </p:spPr>
      </p:pic>
      <p:pic>
        <p:nvPicPr>
          <p:cNvPr id="7" name="Picture 6" descr="breathalyser_al6000_blog.gif"/>
          <p:cNvPicPr>
            <a:picLocks noChangeAspect="1"/>
          </p:cNvPicPr>
          <p:nvPr/>
        </p:nvPicPr>
        <p:blipFill>
          <a:blip r:embed="rId3" cstate="print"/>
          <a:stretch>
            <a:fillRect/>
          </a:stretch>
        </p:blipFill>
        <p:spPr>
          <a:xfrm>
            <a:off x="0" y="4800600"/>
            <a:ext cx="1219200" cy="1752600"/>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r>
              <a:rPr lang="hy-AM" sz="1700" dirty="0" smtClean="0"/>
              <a:t>The breathalyser test is a practical application of the oxidation of ethanol the picture below depicts the mechanics of how the apparatus is intended to work.  </a:t>
            </a:r>
            <a:r>
              <a:rPr lang="hy-AM" sz="1700" b="1" dirty="0" smtClean="0"/>
              <a:t>Can you explain from the given picture what you think is going to happen?</a:t>
            </a:r>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endParaRPr lang="hy-AM" sz="1700" dirty="0" smtClean="0"/>
          </a:p>
          <a:p>
            <a:endParaRPr lang="hy-AM" sz="1700" dirty="0" smtClean="0"/>
          </a:p>
          <a:p>
            <a:r>
              <a:rPr lang="hy-AM" sz="1700" dirty="0" smtClean="0"/>
              <a:t>Commercial breathalysers look like the one below.  Instead of ethanol actually being present within them ethanol is blown into the apparatus via the breath of a person accused of drinking too much.  </a:t>
            </a:r>
            <a:r>
              <a:rPr lang="hy-AM" sz="1700" b="1" dirty="0" smtClean="0"/>
              <a:t>Why is ethanol present in the breath of a drunk person? </a:t>
            </a:r>
            <a:endParaRPr lang="en-US" sz="1700" b="1" dirty="0"/>
          </a:p>
        </p:txBody>
      </p:sp>
      <p:sp>
        <p:nvSpPr>
          <p:cNvPr id="6" name="TextBox 5"/>
          <p:cNvSpPr txBox="1"/>
          <p:nvPr/>
        </p:nvSpPr>
        <p:spPr>
          <a:xfrm>
            <a:off x="1981200" y="2895600"/>
            <a:ext cx="4761239" cy="400110"/>
          </a:xfrm>
          <a:prstGeom prst="rect">
            <a:avLst/>
          </a:prstGeom>
          <a:noFill/>
        </p:spPr>
        <p:txBody>
          <a:bodyPr wrap="none" rtlCol="0">
            <a:spAutoFit/>
          </a:bodyPr>
          <a:lstStyle/>
          <a:p>
            <a:pPr algn="ctr"/>
            <a:r>
              <a:rPr lang="hy-AM" sz="1000" dirty="0" smtClean="0"/>
              <a:t>Mechanism of how a breathalyser test works</a:t>
            </a:r>
          </a:p>
          <a:p>
            <a:pPr algn="ctr"/>
            <a:r>
              <a:rPr lang="en-US" sz="1000" dirty="0" smtClean="0"/>
              <a:t>http://www.practicalchemistry.org/experiments/the-breathalyser-reaction,234,EX.html</a:t>
            </a:r>
            <a:endParaRPr lang="en-US" sz="1000" dirty="0"/>
          </a:p>
        </p:txBody>
      </p:sp>
      <p:sp>
        <p:nvSpPr>
          <p:cNvPr id="8" name="TextBox 7"/>
          <p:cNvSpPr txBox="1"/>
          <p:nvPr/>
        </p:nvSpPr>
        <p:spPr>
          <a:xfrm>
            <a:off x="0" y="6519446"/>
            <a:ext cx="3595856" cy="338554"/>
          </a:xfrm>
          <a:prstGeom prst="rect">
            <a:avLst/>
          </a:prstGeom>
          <a:noFill/>
        </p:spPr>
        <p:txBody>
          <a:bodyPr wrap="none" rtlCol="0">
            <a:spAutoFit/>
          </a:bodyPr>
          <a:lstStyle/>
          <a:p>
            <a:r>
              <a:rPr lang="hy-AM" sz="800" dirty="0" smtClean="0"/>
              <a:t>Digital breathalyser test </a:t>
            </a:r>
          </a:p>
          <a:p>
            <a:r>
              <a:rPr lang="en-US" sz="800" dirty="0" smtClean="0"/>
              <a:t>http://www.techrific.com.au/2006/06/breathalyser-alcohol-breath-tester-al.html</a:t>
            </a:r>
            <a:endParaRPr lang="en-US" sz="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dirty="0" smtClean="0"/>
              <a:t>Alcohols can be </a:t>
            </a:r>
            <a:r>
              <a:rPr lang="hy-AM" sz="1700" b="1" dirty="0" smtClean="0"/>
              <a:t>de</a:t>
            </a:r>
            <a:r>
              <a:rPr lang="hy-AM" sz="1700" dirty="0" smtClean="0"/>
              <a:t>hydrated to form alkenes in two ways:</a:t>
            </a:r>
          </a:p>
          <a:p>
            <a:pPr>
              <a:buFont typeface="+mj-lt"/>
              <a:buAutoNum type="arabicPeriod"/>
            </a:pPr>
            <a:r>
              <a:rPr lang="hy-AM" sz="1700" b="1" dirty="0">
                <a:solidFill>
                  <a:schemeClr val="tx2">
                    <a:lumMod val="50000"/>
                  </a:schemeClr>
                </a:solidFill>
              </a:rPr>
              <a:t>V</a:t>
            </a:r>
            <a:r>
              <a:rPr lang="hy-AM" sz="1700" b="1" dirty="0" smtClean="0">
                <a:solidFill>
                  <a:schemeClr val="tx2">
                    <a:lumMod val="50000"/>
                  </a:schemeClr>
                </a:solidFill>
              </a:rPr>
              <a:t>ia the use of excess concentrated sulfuric acid at 170</a:t>
            </a:r>
            <a:r>
              <a:rPr lang="hy-AM" sz="1700" b="1" baseline="30000" dirty="0" smtClean="0">
                <a:solidFill>
                  <a:schemeClr val="tx2">
                    <a:lumMod val="50000"/>
                  </a:schemeClr>
                </a:solidFill>
              </a:rPr>
              <a:t>o</a:t>
            </a:r>
            <a:r>
              <a:rPr lang="hy-AM" sz="1700" b="1" dirty="0" smtClean="0">
                <a:solidFill>
                  <a:schemeClr val="tx2">
                    <a:lumMod val="50000"/>
                  </a:schemeClr>
                </a:solidFill>
              </a:rPr>
              <a:t>C.  This is just the reverse of hydration of an alkene that we learned about in the previous chapter. </a:t>
            </a:r>
          </a:p>
          <a:p>
            <a:pPr>
              <a:buFont typeface="+mj-lt"/>
              <a:buAutoNum type="arabicPeriod"/>
            </a:pPr>
            <a:r>
              <a:rPr lang="hy-AM" sz="1700" b="1" dirty="0" smtClean="0">
                <a:solidFill>
                  <a:schemeClr val="accent2">
                    <a:lumMod val="50000"/>
                  </a:schemeClr>
                </a:solidFill>
              </a:rPr>
              <a:t>By passing ethanol vapour over activated alumina (Al</a:t>
            </a:r>
            <a:r>
              <a:rPr lang="hy-AM" sz="1700" b="1" baseline="-25000" dirty="0" smtClean="0">
                <a:solidFill>
                  <a:schemeClr val="accent2">
                    <a:lumMod val="50000"/>
                  </a:schemeClr>
                </a:solidFill>
              </a:rPr>
              <a:t>2</a:t>
            </a:r>
            <a:r>
              <a:rPr lang="hy-AM" sz="1700" b="1" dirty="0" smtClean="0">
                <a:solidFill>
                  <a:schemeClr val="accent2">
                    <a:lumMod val="50000"/>
                  </a:schemeClr>
                </a:solidFill>
              </a:rPr>
              <a:t>O</a:t>
            </a:r>
            <a:r>
              <a:rPr lang="hy-AM" sz="1700" b="1" baseline="-25000" dirty="0" smtClean="0">
                <a:solidFill>
                  <a:schemeClr val="accent2">
                    <a:lumMod val="50000"/>
                  </a:schemeClr>
                </a:solidFill>
              </a:rPr>
              <a:t>3</a:t>
            </a:r>
            <a:r>
              <a:rPr lang="hy-AM" sz="1700" b="1" dirty="0" smtClean="0">
                <a:solidFill>
                  <a:schemeClr val="accent2">
                    <a:lumMod val="50000"/>
                  </a:schemeClr>
                </a:solidFill>
              </a:rPr>
              <a:t>) heated to 450</a:t>
            </a:r>
            <a:r>
              <a:rPr lang="hy-AM" sz="1700" b="1" baseline="30000" dirty="0" smtClean="0">
                <a:solidFill>
                  <a:schemeClr val="accent2">
                    <a:lumMod val="50000"/>
                  </a:schemeClr>
                </a:solidFill>
              </a:rPr>
              <a:t>o</a:t>
            </a:r>
            <a:r>
              <a:rPr lang="hy-AM" sz="1700" b="1" dirty="0" smtClean="0">
                <a:solidFill>
                  <a:schemeClr val="accent2">
                    <a:lumMod val="50000"/>
                  </a:schemeClr>
                </a:solidFill>
              </a:rPr>
              <a:t>C.</a:t>
            </a:r>
          </a:p>
          <a:p>
            <a:endParaRPr lang="hy-AM" sz="1700" dirty="0"/>
          </a:p>
          <a:p>
            <a:pPr algn="ctr">
              <a:buNone/>
            </a:pPr>
            <a:r>
              <a:rPr lang="en-US" sz="1700" dirty="0" smtClean="0"/>
              <a:t>E</a:t>
            </a:r>
            <a:r>
              <a:rPr lang="hy-AM" sz="1700" dirty="0" smtClean="0"/>
              <a:t>thanol</a:t>
            </a:r>
            <a:r>
              <a:rPr lang="hy-AM" sz="1700" baseline="-25000" dirty="0" smtClean="0"/>
              <a:t>(liquid) </a:t>
            </a:r>
            <a:r>
              <a:rPr lang="hy-AM" sz="1700" dirty="0" smtClean="0">
                <a:sym typeface="Wingdings" pitchFamily="2" charset="2"/>
              </a:rPr>
              <a:t> Ethene</a:t>
            </a:r>
            <a:r>
              <a:rPr lang="hy-AM" sz="1700" baseline="-25000" dirty="0" smtClean="0">
                <a:sym typeface="Wingdings" pitchFamily="2" charset="2"/>
              </a:rPr>
              <a:t>(gas)</a:t>
            </a:r>
            <a:r>
              <a:rPr lang="hy-AM" sz="1700" dirty="0" smtClean="0">
                <a:sym typeface="Wingdings" pitchFamily="2" charset="2"/>
              </a:rPr>
              <a:t> + Water</a:t>
            </a:r>
            <a:r>
              <a:rPr lang="hy-AM" sz="1700" baseline="-25000" dirty="0" smtClean="0">
                <a:sym typeface="Wingdings" pitchFamily="2" charset="2"/>
              </a:rPr>
              <a:t>(liquid)</a:t>
            </a:r>
          </a:p>
          <a:p>
            <a:pPr algn="ctr">
              <a:buNone/>
            </a:pPr>
            <a:endParaRPr lang="hy-AM" sz="1700" dirty="0">
              <a:sym typeface="Wingdings" pitchFamily="2" charset="2"/>
            </a:endParaRPr>
          </a:p>
          <a:p>
            <a:r>
              <a:rPr lang="hy-AM" sz="1700" dirty="0" smtClean="0">
                <a:sym typeface="Wingdings" pitchFamily="2" charset="2"/>
              </a:rPr>
              <a:t>Alcohols can also be converted into esters via the use of concentrated sulfuric acid as a catalyst.  T</a:t>
            </a:r>
            <a:r>
              <a:rPr lang="en-US" sz="1700" dirty="0" smtClean="0">
                <a:sym typeface="Wingdings" pitchFamily="2" charset="2"/>
              </a:rPr>
              <a:t>h</a:t>
            </a:r>
            <a:r>
              <a:rPr lang="hy-AM" sz="1700" dirty="0" smtClean="0">
                <a:sym typeface="Wingdings" pitchFamily="2" charset="2"/>
              </a:rPr>
              <a:t>e reaction is often referred to as a condensation reaction because water is given off as a product when the carboxylic acid and the alcohol combines.</a:t>
            </a:r>
          </a:p>
          <a:p>
            <a:endParaRPr lang="hy-AM" sz="1700" dirty="0">
              <a:sym typeface="Wingdings" pitchFamily="2" charset="2"/>
            </a:endParaRPr>
          </a:p>
          <a:p>
            <a:pPr algn="ctr">
              <a:buNone/>
            </a:pPr>
            <a:r>
              <a:rPr lang="en-US" sz="1700" dirty="0" smtClean="0">
                <a:sym typeface="Wingdings" pitchFamily="2" charset="2"/>
              </a:rPr>
              <a:t>O</a:t>
            </a:r>
            <a:r>
              <a:rPr lang="hy-AM" sz="1700" dirty="0" smtClean="0">
                <a:sym typeface="Wingdings" pitchFamily="2" charset="2"/>
              </a:rPr>
              <a:t>rganic acid</a:t>
            </a:r>
            <a:r>
              <a:rPr lang="hy-AM" sz="1700" baseline="-25000" dirty="0" smtClean="0">
                <a:sym typeface="Wingdings" pitchFamily="2" charset="2"/>
              </a:rPr>
              <a:t>(aqueous)</a:t>
            </a:r>
            <a:r>
              <a:rPr lang="hy-AM" sz="1700" dirty="0" smtClean="0">
                <a:sym typeface="Wingdings" pitchFamily="2" charset="2"/>
              </a:rPr>
              <a:t>+ alcohol</a:t>
            </a:r>
            <a:r>
              <a:rPr lang="hy-AM" sz="1700" baseline="-25000" dirty="0" smtClean="0">
                <a:sym typeface="Wingdings" pitchFamily="2" charset="2"/>
              </a:rPr>
              <a:t>(liquid)</a:t>
            </a:r>
            <a:r>
              <a:rPr lang="hy-AM" sz="1700" dirty="0" smtClean="0">
                <a:sym typeface="Wingdings" pitchFamily="2" charset="2"/>
              </a:rPr>
              <a:t>  ester</a:t>
            </a:r>
            <a:r>
              <a:rPr lang="hy-AM" sz="1700" baseline="-25000" dirty="0" smtClean="0">
                <a:sym typeface="Wingdings" pitchFamily="2" charset="2"/>
              </a:rPr>
              <a:t>(aqueous)</a:t>
            </a:r>
            <a:r>
              <a:rPr lang="hy-AM" sz="1700" dirty="0" smtClean="0">
                <a:sym typeface="Wingdings" pitchFamily="2" charset="2"/>
              </a:rPr>
              <a:t>+ water</a:t>
            </a:r>
            <a:r>
              <a:rPr lang="hy-AM" sz="1700" baseline="-25000" dirty="0" smtClean="0">
                <a:sym typeface="Wingdings" pitchFamily="2" charset="2"/>
              </a:rPr>
              <a:t>(liquid)</a:t>
            </a:r>
          </a:p>
          <a:p>
            <a:pPr algn="ctr">
              <a:buNone/>
            </a:pPr>
            <a:endParaRPr lang="hy-AM" sz="1700" dirty="0">
              <a:sym typeface="Wingdings" pitchFamily="2" charset="2"/>
            </a:endParaRPr>
          </a:p>
          <a:p>
            <a:r>
              <a:rPr lang="hy-AM" sz="1700" dirty="0" smtClean="0">
                <a:sym typeface="Wingdings" pitchFamily="2" charset="2"/>
              </a:rPr>
              <a:t>Alcohols also burn in air.  The reaction is highly exothermic.  Methanol and Ethanol are used as fuels.  </a:t>
            </a:r>
            <a:r>
              <a:rPr lang="hy-AM" sz="1700" b="1" dirty="0" smtClean="0">
                <a:sym typeface="Wingdings" pitchFamily="2" charset="2"/>
              </a:rPr>
              <a:t>Try to write out the combustion reaction of ethanol in air.  Ethanol burns with a blue flame which means what?</a:t>
            </a:r>
          </a:p>
          <a:p>
            <a:endParaRPr lang="hy-AM" sz="1700" dirty="0">
              <a:sym typeface="Wingdings" pitchFamily="2" charset="2"/>
            </a:endParaRPr>
          </a:p>
          <a:p>
            <a:endParaRPr lang="hy-AM" sz="1700" dirty="0" smtClean="0">
              <a:sym typeface="Wingdings" pitchFamily="2" charset="2"/>
            </a:endParaRPr>
          </a:p>
          <a:p>
            <a:pPr algn="ctr">
              <a:buNone/>
            </a:pPr>
            <a:r>
              <a:rPr lang="hy-AM" sz="1700" dirty="0" smtClean="0"/>
              <a:t> </a:t>
            </a:r>
            <a:endParaRPr lang="en-US" sz="17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lcohols-effect-on-body.jpg"/>
          <p:cNvPicPr>
            <a:picLocks noChangeAspect="1"/>
          </p:cNvPicPr>
          <p:nvPr/>
        </p:nvPicPr>
        <p:blipFill>
          <a:blip r:embed="rId2" cstate="print"/>
          <a:stretch>
            <a:fillRect/>
          </a:stretch>
        </p:blipFill>
        <p:spPr>
          <a:xfrm>
            <a:off x="5486400" y="1371600"/>
            <a:ext cx="2209800" cy="32004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lnSpcReduction="10000"/>
          </a:bodyPr>
          <a:lstStyle/>
          <a:p>
            <a:r>
              <a:rPr lang="hy-AM" sz="1700" b="1" dirty="0" smtClean="0"/>
              <a:t>Ethanol is a toxic drug it affects and degrades the body in many ways.  If over-consumed it may cause death and because of its affinity for water ethanol can dry out the cell by causing the protoplasm to precipitate out.  Ethanol is oxidized within the liver and though it contains energy it does not contain any vitamins, minerals or proteins.  Ingesting more ethanol than the body can take on rises the blood-ethanol level which can lead to:</a:t>
            </a:r>
          </a:p>
          <a:p>
            <a:pPr>
              <a:buFont typeface="+mj-lt"/>
              <a:buAutoNum type="arabicPeriod"/>
            </a:pPr>
            <a:r>
              <a:rPr lang="en-US" sz="1700" dirty="0" smtClean="0"/>
              <a:t>I</a:t>
            </a:r>
            <a:r>
              <a:rPr lang="hy-AM" sz="1700" dirty="0" smtClean="0"/>
              <a:t>mpaired circulation</a:t>
            </a:r>
          </a:p>
          <a:p>
            <a:pPr>
              <a:buFont typeface="+mj-lt"/>
              <a:buAutoNum type="arabicPeriod"/>
            </a:pPr>
            <a:r>
              <a:rPr lang="en-US" sz="1700" dirty="0" smtClean="0"/>
              <a:t>A</a:t>
            </a:r>
            <a:r>
              <a:rPr lang="hy-AM" sz="1700" dirty="0" smtClean="0"/>
              <a:t>ccumulation of toxins</a:t>
            </a:r>
          </a:p>
          <a:p>
            <a:pPr>
              <a:buFont typeface="+mj-lt"/>
              <a:buAutoNum type="arabicPeriod"/>
            </a:pPr>
            <a:r>
              <a:rPr lang="en-US" sz="1700" dirty="0" smtClean="0"/>
              <a:t>E</a:t>
            </a:r>
            <a:r>
              <a:rPr lang="hy-AM" sz="1700" dirty="0" smtClean="0"/>
              <a:t>xcessive loss of fluids via urination</a:t>
            </a:r>
          </a:p>
          <a:p>
            <a:pPr>
              <a:buFont typeface="+mj-lt"/>
              <a:buAutoNum type="arabicPeriod"/>
            </a:pPr>
            <a:r>
              <a:rPr lang="en-US" sz="1700" dirty="0" smtClean="0"/>
              <a:t>P</a:t>
            </a:r>
            <a:r>
              <a:rPr lang="hy-AM" sz="1700" dirty="0" smtClean="0"/>
              <a:t>roblems with digestion</a:t>
            </a:r>
          </a:p>
          <a:p>
            <a:pPr>
              <a:buFont typeface="+mj-lt"/>
              <a:buAutoNum type="arabicPeriod"/>
            </a:pPr>
            <a:r>
              <a:rPr lang="hy-AM" sz="1700" dirty="0" smtClean="0"/>
              <a:t>Partial destruction of the pancreas</a:t>
            </a:r>
          </a:p>
          <a:p>
            <a:pPr>
              <a:buFont typeface="+mj-lt"/>
              <a:buAutoNum type="arabicPeriod"/>
            </a:pPr>
            <a:r>
              <a:rPr lang="en-US" sz="1700" dirty="0" smtClean="0"/>
              <a:t>C</a:t>
            </a:r>
            <a:r>
              <a:rPr lang="hy-AM" sz="1700" dirty="0" smtClean="0"/>
              <a:t>irrhosis of the liver</a:t>
            </a:r>
          </a:p>
          <a:p>
            <a:pPr>
              <a:buFont typeface="+mj-lt"/>
              <a:buAutoNum type="arabicPeriod"/>
            </a:pPr>
            <a:r>
              <a:rPr lang="en-US" sz="1700" dirty="0" smtClean="0"/>
              <a:t>B</a:t>
            </a:r>
            <a:r>
              <a:rPr lang="hy-AM" sz="1700" dirty="0" smtClean="0"/>
              <a:t>rain cell deterioration</a:t>
            </a:r>
          </a:p>
          <a:p>
            <a:pPr>
              <a:buFont typeface="+mj-lt"/>
              <a:buAutoNum type="arabicPeriod"/>
            </a:pPr>
            <a:endParaRPr lang="hy-AM" sz="1700" dirty="0"/>
          </a:p>
          <a:p>
            <a:r>
              <a:rPr lang="hy-AM" sz="1700" b="1" dirty="0" smtClean="0"/>
              <a:t>The reason ethanol is able to do this to the body is because:</a:t>
            </a:r>
          </a:p>
          <a:p>
            <a:pPr>
              <a:buFont typeface="+mj-lt"/>
              <a:buAutoNum type="arabicPeriod"/>
            </a:pPr>
            <a:r>
              <a:rPr lang="hy-AM" sz="1700" dirty="0" smtClean="0"/>
              <a:t>Its particles are small enough to pass through the lining of the stomach to the blood stream</a:t>
            </a:r>
          </a:p>
          <a:p>
            <a:pPr>
              <a:buFont typeface="+mj-lt"/>
              <a:buAutoNum type="arabicPeriod"/>
            </a:pPr>
            <a:r>
              <a:rPr lang="hy-AM" sz="1700" dirty="0" smtClean="0"/>
              <a:t>Its effects can be felt soon after ingestion and also if the person did not eat</a:t>
            </a:r>
          </a:p>
          <a:p>
            <a:pPr>
              <a:buFont typeface="+mj-lt"/>
              <a:buAutoNum type="arabicPeriod"/>
            </a:pPr>
            <a:r>
              <a:rPr lang="hy-AM" sz="1700" dirty="0" smtClean="0"/>
              <a:t>The effects of alcohol depends on the type of drink involved and the mass of the person’s body and on the size of the person’s liver</a:t>
            </a:r>
          </a:p>
          <a:p>
            <a:pPr>
              <a:buFont typeface="+mj-lt"/>
              <a:buAutoNum type="arabicPeriod"/>
            </a:pPr>
            <a:r>
              <a:rPr lang="en-US" sz="1700" dirty="0" smtClean="0"/>
              <a:t>A</a:t>
            </a:r>
            <a:r>
              <a:rPr lang="hy-AM" sz="1700" dirty="0" smtClean="0"/>
              <a:t>lcohol is a depressant which promotes sedation.</a:t>
            </a:r>
          </a:p>
          <a:p>
            <a:pPr>
              <a:buFont typeface="+mj-lt"/>
              <a:buAutoNum type="arabicPeriod"/>
            </a:pPr>
            <a:endParaRPr lang="hy-AM" sz="1700" dirty="0"/>
          </a:p>
          <a:p>
            <a:r>
              <a:rPr lang="hy-AM" sz="1700" b="1" dirty="0" smtClean="0"/>
              <a:t>Over all alcohol is generally bad for the body if abused.</a:t>
            </a:r>
          </a:p>
          <a:p>
            <a:pPr>
              <a:buFont typeface="+mj-lt"/>
              <a:buAutoNum type="arabicPeriod"/>
            </a:pPr>
            <a:endParaRPr lang="en-US" sz="17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3338</TotalTime>
  <Words>896</Words>
  <Application>Microsoft Office PowerPoint</Application>
  <PresentationFormat>On-screen Show (4:3)</PresentationFormat>
  <Paragraphs>133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Alcohols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Alcohols</dc:title>
  <dc:creator>Pink Panta</dc:creator>
  <cp:lastModifiedBy>Samantha Blondel</cp:lastModifiedBy>
  <cp:revision>12</cp:revision>
  <dcterms:created xsi:type="dcterms:W3CDTF">2011-03-15T17:30:45Z</dcterms:created>
  <dcterms:modified xsi:type="dcterms:W3CDTF">2012-05-18T18:15:08Z</dcterms:modified>
</cp:coreProperties>
</file>