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7086600" cy="9372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58"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0CFF538-137C-4643-AE4B-81A409745B49}" type="datetimeFigureOut">
              <a:rPr lang="en-US" smtClean="0"/>
              <a:pPr/>
              <a:t>11/3/2012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62246C-2D72-40B7-A37D-E03ED652A79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CFF538-137C-4643-AE4B-81A409745B49}" type="datetimeFigureOut">
              <a:rPr lang="en-US" smtClean="0"/>
              <a:pPr/>
              <a:t>11/3/2012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62246C-2D72-40B7-A37D-E03ED652A79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CFF538-137C-4643-AE4B-81A409745B49}" type="datetimeFigureOut">
              <a:rPr lang="en-US" smtClean="0"/>
              <a:pPr/>
              <a:t>11/3/2012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62246C-2D72-40B7-A37D-E03ED652A79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CFF538-137C-4643-AE4B-81A409745B49}" type="datetimeFigureOut">
              <a:rPr lang="en-US" smtClean="0"/>
              <a:pPr/>
              <a:t>11/3/2012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62246C-2D72-40B7-A37D-E03ED652A79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CFF538-137C-4643-AE4B-81A409745B49}" type="datetimeFigureOut">
              <a:rPr lang="en-US" smtClean="0"/>
              <a:pPr/>
              <a:t>11/3/2012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62246C-2D72-40B7-A37D-E03ED652A79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0CFF538-137C-4643-AE4B-81A409745B49}" type="datetimeFigureOut">
              <a:rPr lang="en-US" smtClean="0"/>
              <a:pPr/>
              <a:t>11/3/2012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62246C-2D72-40B7-A37D-E03ED652A79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0CFF538-137C-4643-AE4B-81A409745B49}" type="datetimeFigureOut">
              <a:rPr lang="en-US" smtClean="0"/>
              <a:pPr/>
              <a:t>11/3/2012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62246C-2D72-40B7-A37D-E03ED652A79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0CFF538-137C-4643-AE4B-81A409745B49}" type="datetimeFigureOut">
              <a:rPr lang="en-US" smtClean="0"/>
              <a:pPr/>
              <a:t>11/3/2012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62246C-2D72-40B7-A37D-E03ED652A79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CFF538-137C-4643-AE4B-81A409745B49}" type="datetimeFigureOut">
              <a:rPr lang="en-US" smtClean="0"/>
              <a:pPr/>
              <a:t>11/3/2012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62246C-2D72-40B7-A37D-E03ED652A79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CFF538-137C-4643-AE4B-81A409745B49}" type="datetimeFigureOut">
              <a:rPr lang="en-US" smtClean="0"/>
              <a:pPr/>
              <a:t>11/3/2012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62246C-2D72-40B7-A37D-E03ED652A79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CFF538-137C-4643-AE4B-81A409745B49}" type="datetimeFigureOut">
              <a:rPr lang="en-US" smtClean="0"/>
              <a:pPr/>
              <a:t>11/3/2012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62246C-2D72-40B7-A37D-E03ED652A79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CFF538-137C-4643-AE4B-81A409745B49}" type="datetimeFigureOut">
              <a:rPr lang="en-US" smtClean="0"/>
              <a:pPr/>
              <a:t>11/3/2012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62246C-2D72-40B7-A37D-E03ED652A79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butter-s2.jpg"/>
          <p:cNvPicPr>
            <a:picLocks noChangeAspect="1"/>
          </p:cNvPicPr>
          <p:nvPr/>
        </p:nvPicPr>
        <p:blipFill>
          <a:blip r:embed="rId2" cstate="print"/>
          <a:stretch>
            <a:fillRect/>
          </a:stretch>
        </p:blipFill>
        <p:spPr>
          <a:xfrm>
            <a:off x="5257800" y="0"/>
            <a:ext cx="3657600" cy="2895600"/>
          </a:xfrm>
          <a:prstGeom prst="rect">
            <a:avLst/>
          </a:prstGeom>
        </p:spPr>
      </p:pic>
      <p:pic>
        <p:nvPicPr>
          <p:cNvPr id="4" name="Picture 3" descr="white-vinegar.jpg"/>
          <p:cNvPicPr>
            <a:picLocks noChangeAspect="1"/>
          </p:cNvPicPr>
          <p:nvPr/>
        </p:nvPicPr>
        <p:blipFill>
          <a:blip r:embed="rId3" cstate="print"/>
          <a:stretch>
            <a:fillRect/>
          </a:stretch>
        </p:blipFill>
        <p:spPr>
          <a:xfrm>
            <a:off x="6705600" y="3429000"/>
            <a:ext cx="2438400" cy="2667000"/>
          </a:xfrm>
          <a:prstGeom prst="rect">
            <a:avLst/>
          </a:prstGeom>
        </p:spPr>
      </p:pic>
      <p:pic>
        <p:nvPicPr>
          <p:cNvPr id="5" name="Picture 4" descr="1263409299-milk.jpg"/>
          <p:cNvPicPr>
            <a:picLocks noChangeAspect="1"/>
          </p:cNvPicPr>
          <p:nvPr/>
        </p:nvPicPr>
        <p:blipFill>
          <a:blip r:embed="rId4" cstate="print"/>
          <a:stretch>
            <a:fillRect/>
          </a:stretch>
        </p:blipFill>
        <p:spPr>
          <a:xfrm>
            <a:off x="0" y="838200"/>
            <a:ext cx="4114800" cy="5610225"/>
          </a:xfrm>
          <a:prstGeom prst="rect">
            <a:avLst/>
          </a:prstGeom>
        </p:spPr>
      </p:pic>
      <p:sp>
        <p:nvSpPr>
          <p:cNvPr id="2" name="Title 1"/>
          <p:cNvSpPr>
            <a:spLocks noGrp="1"/>
          </p:cNvSpPr>
          <p:nvPr>
            <p:ph type="ctrTitle"/>
          </p:nvPr>
        </p:nvSpPr>
        <p:spPr>
          <a:xfrm>
            <a:off x="0" y="1447800"/>
            <a:ext cx="7772400" cy="1470025"/>
          </a:xfrm>
        </p:spPr>
        <p:txBody>
          <a:bodyPr/>
          <a:lstStyle/>
          <a:p>
            <a:pPr algn="l"/>
            <a:r>
              <a:rPr lang="hy-AM" dirty="0" smtClean="0"/>
              <a:t>Organic Acids &amp; Esters</a:t>
            </a:r>
            <a:endParaRPr lang="en-US" dirty="0"/>
          </a:p>
        </p:txBody>
      </p:sp>
      <p:sp>
        <p:nvSpPr>
          <p:cNvPr id="6" name="TextBox 5"/>
          <p:cNvSpPr txBox="1"/>
          <p:nvPr/>
        </p:nvSpPr>
        <p:spPr>
          <a:xfrm>
            <a:off x="381000" y="6324600"/>
            <a:ext cx="2362201" cy="261610"/>
          </a:xfrm>
          <a:prstGeom prst="rect">
            <a:avLst/>
          </a:prstGeom>
          <a:noFill/>
        </p:spPr>
        <p:txBody>
          <a:bodyPr wrap="square" rtlCol="0">
            <a:spAutoFit/>
          </a:bodyPr>
          <a:lstStyle/>
          <a:p>
            <a:pPr algn="ctr"/>
            <a:r>
              <a:rPr lang="hy-AM" sz="800" dirty="0" smtClean="0"/>
              <a:t>Milk contains Lactic Acid </a:t>
            </a:r>
          </a:p>
          <a:p>
            <a:pPr algn="ctr"/>
            <a:r>
              <a:rPr lang="en-US" sz="300" dirty="0" smtClean="0"/>
              <a:t>http://www.chicagoreader.com/TheBlog/archives/2010/01/13/113-free-milk-at-union-station</a:t>
            </a:r>
            <a:endParaRPr lang="en-US" sz="300" dirty="0"/>
          </a:p>
        </p:txBody>
      </p:sp>
      <p:sp>
        <p:nvSpPr>
          <p:cNvPr id="7" name="TextBox 6"/>
          <p:cNvSpPr txBox="1"/>
          <p:nvPr/>
        </p:nvSpPr>
        <p:spPr>
          <a:xfrm>
            <a:off x="7239000" y="6172200"/>
            <a:ext cx="1494320" cy="261610"/>
          </a:xfrm>
          <a:prstGeom prst="rect">
            <a:avLst/>
          </a:prstGeom>
          <a:noFill/>
        </p:spPr>
        <p:txBody>
          <a:bodyPr wrap="none" rtlCol="0">
            <a:spAutoFit/>
          </a:bodyPr>
          <a:lstStyle/>
          <a:p>
            <a:r>
              <a:rPr lang="hy-AM" sz="800" dirty="0" smtClean="0"/>
              <a:t>Vinegar contains Ethanoic Acid </a:t>
            </a:r>
          </a:p>
          <a:p>
            <a:r>
              <a:rPr lang="en-US" sz="300" dirty="0" smtClean="0"/>
              <a:t>http://coffeeassistant.com/coffee-accessories/cleaning-slow-coffee-maker/</a:t>
            </a:r>
            <a:endParaRPr lang="en-US" sz="300" dirty="0"/>
          </a:p>
        </p:txBody>
      </p:sp>
      <p:sp>
        <p:nvSpPr>
          <p:cNvPr id="9" name="TextBox 8"/>
          <p:cNvSpPr txBox="1"/>
          <p:nvPr/>
        </p:nvSpPr>
        <p:spPr>
          <a:xfrm>
            <a:off x="6400800" y="2971800"/>
            <a:ext cx="1444626" cy="261610"/>
          </a:xfrm>
          <a:prstGeom prst="rect">
            <a:avLst/>
          </a:prstGeom>
          <a:noFill/>
        </p:spPr>
        <p:txBody>
          <a:bodyPr wrap="none" rtlCol="0">
            <a:spAutoFit/>
          </a:bodyPr>
          <a:lstStyle/>
          <a:p>
            <a:r>
              <a:rPr lang="hy-AM" sz="800" dirty="0" smtClean="0"/>
              <a:t>Butter contains Butanoic Acid </a:t>
            </a:r>
            <a:endParaRPr lang="hy-AM" sz="300" dirty="0" smtClean="0"/>
          </a:p>
          <a:p>
            <a:r>
              <a:rPr lang="en-US" sz="300" dirty="0" smtClean="0"/>
              <a:t>http://www.esquire.com/features/food-drink/breakfast-ingredients-0309</a:t>
            </a:r>
            <a:endParaRPr lang="en-US" sz="300" dirty="0"/>
          </a:p>
        </p:txBody>
      </p:sp>
      <p:pic>
        <p:nvPicPr>
          <p:cNvPr id="10" name="Picture 9" descr="KBYG - Final Logo.jpg"/>
          <p:cNvPicPr>
            <a:picLocks noChangeAspect="1"/>
          </p:cNvPicPr>
          <p:nvPr/>
        </p:nvPicPr>
        <p:blipFill>
          <a:blip r:embed="rId5" cstate="print"/>
          <a:stretch>
            <a:fillRect/>
          </a:stretch>
        </p:blipFill>
        <p:spPr>
          <a:xfrm>
            <a:off x="6918909" y="0"/>
            <a:ext cx="2225091" cy="4572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normAutofit fontScale="92500"/>
          </a:bodyPr>
          <a:lstStyle/>
          <a:p>
            <a:r>
              <a:rPr lang="hy-AM" sz="1700" dirty="0" smtClean="0"/>
              <a:t>Water becomes hard in 2 ways:</a:t>
            </a:r>
          </a:p>
          <a:p>
            <a:pPr>
              <a:buFont typeface="+mj-lt"/>
              <a:buAutoNum type="arabicPeriod"/>
            </a:pPr>
            <a:r>
              <a:rPr lang="hy-AM" sz="1700" b="1" dirty="0" smtClean="0"/>
              <a:t>Hard water is a very dilute solution of calcium sulfate.  When rain water runs over gypsum and anhydrite rocks the water slowly dissolves some of the calcium sulfate out of these rocks.  Calcium sulfate is the major source of permanent hardness in water because boiling this water can not remove the dissolved calcium ions permanently.</a:t>
            </a:r>
          </a:p>
          <a:p>
            <a:pPr>
              <a:buFont typeface="+mj-lt"/>
              <a:buAutoNum type="arabicPeriod"/>
            </a:pPr>
            <a:endParaRPr lang="hy-AM" sz="1700" b="1" dirty="0"/>
          </a:p>
          <a:p>
            <a:pPr>
              <a:buFont typeface="+mj-lt"/>
              <a:buAutoNum type="arabicPeriod"/>
            </a:pPr>
            <a:r>
              <a:rPr lang="hy-AM" sz="1700" b="1" dirty="0" smtClean="0"/>
              <a:t>Rain water has a pH of less than 7 because it contains dissolved carbon dioxide and other acidic gases.  When rain water falls on chalk, limestone or marble it reacts with some of the materials in it to produce a dilute solution of calcium hydrogencarbonate according to the equation:</a:t>
            </a:r>
            <a:br>
              <a:rPr lang="hy-AM" sz="1700" b="1" dirty="0" smtClean="0"/>
            </a:br>
            <a:r>
              <a:rPr lang="hy-AM" sz="1700" b="1" dirty="0" smtClean="0"/>
              <a:t>                           CaCO</a:t>
            </a:r>
            <a:r>
              <a:rPr lang="hy-AM" sz="1700" b="1" baseline="-25000" dirty="0" smtClean="0"/>
              <a:t>3(s)</a:t>
            </a:r>
            <a:r>
              <a:rPr lang="hy-AM" sz="1700" b="1" dirty="0" smtClean="0"/>
              <a:t> + H</a:t>
            </a:r>
            <a:r>
              <a:rPr lang="hy-AM" sz="1700" b="1" baseline="-25000" dirty="0" smtClean="0"/>
              <a:t>2</a:t>
            </a:r>
            <a:r>
              <a:rPr lang="hy-AM" sz="1700" b="1" dirty="0" smtClean="0"/>
              <a:t>O</a:t>
            </a:r>
            <a:r>
              <a:rPr lang="hy-AM" sz="1700" b="1" baseline="-25000" dirty="0" smtClean="0"/>
              <a:t>(l)</a:t>
            </a:r>
            <a:r>
              <a:rPr lang="hy-AM" sz="1700" b="1" dirty="0" smtClean="0"/>
              <a:t> + CO</a:t>
            </a:r>
            <a:r>
              <a:rPr lang="hy-AM" sz="1700" b="1" baseline="-25000" dirty="0" smtClean="0"/>
              <a:t>2(g)</a:t>
            </a:r>
            <a:r>
              <a:rPr lang="hy-AM" sz="1700" b="1" dirty="0" smtClean="0"/>
              <a:t> </a:t>
            </a:r>
            <a:r>
              <a:rPr lang="hy-AM" sz="1700" b="1" dirty="0" smtClean="0">
                <a:sym typeface="Wingdings" pitchFamily="2" charset="2"/>
              </a:rPr>
              <a:t> Ca(HCO</a:t>
            </a:r>
            <a:r>
              <a:rPr lang="hy-AM" sz="1700" b="1" baseline="-25000" dirty="0" smtClean="0">
                <a:sym typeface="Wingdings" pitchFamily="2" charset="2"/>
              </a:rPr>
              <a:t>3</a:t>
            </a:r>
            <a:r>
              <a:rPr lang="hy-AM" sz="1700" b="1" dirty="0" smtClean="0">
                <a:sym typeface="Wingdings" pitchFamily="2" charset="2"/>
              </a:rPr>
              <a:t>)</a:t>
            </a:r>
            <a:r>
              <a:rPr lang="hy-AM" sz="1700" b="1" baseline="-25000" dirty="0" smtClean="0">
                <a:sym typeface="Wingdings" pitchFamily="2" charset="2"/>
              </a:rPr>
              <a:t>2(aq)</a:t>
            </a:r>
          </a:p>
          <a:p>
            <a:pPr>
              <a:buNone/>
            </a:pPr>
            <a:r>
              <a:rPr lang="hy-AM" sz="1700" b="1" dirty="0" smtClean="0">
                <a:sym typeface="Wingdings" pitchFamily="2" charset="2"/>
              </a:rPr>
              <a:t>        Dissolved calcium hydrogencarbonate is the source of temporary hardness in water.  This action is responsible for the formation of caves in limestone areas.</a:t>
            </a:r>
          </a:p>
          <a:p>
            <a:pPr>
              <a:buNone/>
            </a:pPr>
            <a:endParaRPr lang="hy-AM" sz="1700" dirty="0">
              <a:sym typeface="Wingdings" pitchFamily="2" charset="2"/>
            </a:endParaRPr>
          </a:p>
          <a:p>
            <a:r>
              <a:rPr lang="hy-AM" sz="1700" dirty="0" smtClean="0">
                <a:sym typeface="Wingdings" pitchFamily="2" charset="2"/>
              </a:rPr>
              <a:t>The soap molecule can be represented as NaSt (sodium stearate).  Sodium stearate is soluble in water but calcium stearate CaSt</a:t>
            </a:r>
            <a:r>
              <a:rPr lang="hy-AM" sz="1700" baseline="-25000" dirty="0" smtClean="0">
                <a:sym typeface="Wingdings" pitchFamily="2" charset="2"/>
              </a:rPr>
              <a:t>2</a:t>
            </a:r>
            <a:r>
              <a:rPr lang="hy-AM" sz="1700" dirty="0" smtClean="0">
                <a:sym typeface="Wingdings" pitchFamily="2" charset="2"/>
              </a:rPr>
              <a:t> is not.  When soap (soapy detergent) is first added to water, the reaction which takes place is depicted below:</a:t>
            </a:r>
          </a:p>
          <a:p>
            <a:pPr algn="ctr">
              <a:buNone/>
            </a:pPr>
            <a:r>
              <a:rPr lang="hy-AM" sz="1700" dirty="0" smtClean="0">
                <a:sym typeface="Wingdings" pitchFamily="2" charset="2"/>
              </a:rPr>
              <a:t>2NaSt</a:t>
            </a:r>
            <a:r>
              <a:rPr lang="hy-AM" sz="1700" baseline="-25000" dirty="0" smtClean="0">
                <a:sym typeface="Wingdings" pitchFamily="2" charset="2"/>
              </a:rPr>
              <a:t>(aq)</a:t>
            </a:r>
            <a:r>
              <a:rPr lang="hy-AM" sz="1700" dirty="0" smtClean="0">
                <a:sym typeface="Wingdings" pitchFamily="2" charset="2"/>
              </a:rPr>
              <a:t> + Ca</a:t>
            </a:r>
            <a:r>
              <a:rPr lang="hy-AM" sz="1700" baseline="30000" dirty="0" smtClean="0">
                <a:sym typeface="Wingdings" pitchFamily="2" charset="2"/>
              </a:rPr>
              <a:t>2+</a:t>
            </a:r>
            <a:r>
              <a:rPr lang="hy-AM" sz="1700" baseline="-25000" dirty="0" smtClean="0">
                <a:sym typeface="Wingdings" pitchFamily="2" charset="2"/>
              </a:rPr>
              <a:t>(aq)</a:t>
            </a:r>
            <a:r>
              <a:rPr lang="hy-AM" sz="1700" dirty="0" smtClean="0">
                <a:sym typeface="Wingdings" pitchFamily="2" charset="2"/>
              </a:rPr>
              <a:t> from the water  CaSt</a:t>
            </a:r>
            <a:r>
              <a:rPr lang="hy-AM" sz="1700" baseline="-25000" dirty="0" smtClean="0">
                <a:sym typeface="Wingdings" pitchFamily="2" charset="2"/>
              </a:rPr>
              <a:t>2(s)</a:t>
            </a:r>
            <a:r>
              <a:rPr lang="hy-AM" sz="1700" dirty="0" smtClean="0">
                <a:sym typeface="Wingdings" pitchFamily="2" charset="2"/>
              </a:rPr>
              <a:t> + 2Na</a:t>
            </a:r>
            <a:r>
              <a:rPr lang="hy-AM" sz="1700" baseline="30000" dirty="0" smtClean="0">
                <a:sym typeface="Wingdings" pitchFamily="2" charset="2"/>
              </a:rPr>
              <a:t>+</a:t>
            </a:r>
            <a:r>
              <a:rPr lang="hy-AM" sz="1700" baseline="-25000" dirty="0" smtClean="0">
                <a:sym typeface="Wingdings" pitchFamily="2" charset="2"/>
              </a:rPr>
              <a:t>(aq)</a:t>
            </a:r>
          </a:p>
          <a:p>
            <a:pPr>
              <a:buNone/>
            </a:pPr>
            <a:r>
              <a:rPr lang="hy-AM" sz="1700" dirty="0">
                <a:sym typeface="Wingdings" pitchFamily="2" charset="2"/>
              </a:rPr>
              <a:t> </a:t>
            </a:r>
            <a:r>
              <a:rPr lang="hy-AM" sz="1700" dirty="0" smtClean="0">
                <a:sym typeface="Wingdings" pitchFamily="2" charset="2"/>
              </a:rPr>
              <a:t>       The insoluble calcium stearate is formed.  When all the calcium ions have been deposited as calcium stearate the water begins to lather.  Hard water wastes soap.</a:t>
            </a:r>
          </a:p>
          <a:p>
            <a:pPr>
              <a:buNone/>
            </a:pPr>
            <a:endParaRPr lang="hy-AM" sz="1700" dirty="0">
              <a:sym typeface="Wingdings" pitchFamily="2" charset="2"/>
            </a:endParaRPr>
          </a:p>
          <a:p>
            <a:r>
              <a:rPr lang="hy-AM" sz="1700" dirty="0" smtClean="0">
                <a:sym typeface="Wingdings" pitchFamily="2" charset="2"/>
              </a:rPr>
              <a:t>By contrast soapless detergents are not affected by the presence of calcium ions.  Therefore it is more economical to use soapless detergents if the water for doing laundry is hard.</a:t>
            </a:r>
          </a:p>
          <a:p>
            <a:pPr>
              <a:buNone/>
            </a:pPr>
            <a:endParaRPr lang="hy-AM" sz="1700" dirty="0">
              <a:sym typeface="Wingdings" pitchFamily="2" charset="2"/>
            </a:endParaRPr>
          </a:p>
          <a:p>
            <a:pPr>
              <a:buNone/>
            </a:pPr>
            <a:endParaRPr lang="hy-AM" sz="1700" dirty="0">
              <a:sym typeface="Wingdings" pitchFamily="2" charset="2"/>
            </a:endParaRPr>
          </a:p>
          <a:p>
            <a:pPr>
              <a:buNone/>
            </a:pPr>
            <a:endParaRPr lang="en-US" sz="17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28600"/>
            <a:ext cx="8229600" cy="6400800"/>
          </a:xfrm>
        </p:spPr>
        <p:txBody>
          <a:bodyPr>
            <a:normAutofit lnSpcReduction="10000"/>
          </a:bodyPr>
          <a:lstStyle/>
          <a:p>
            <a:r>
              <a:rPr lang="hy-AM" sz="1600" b="1" dirty="0" smtClean="0"/>
              <a:t>Why is water, by itself, not an effective cleanser?</a:t>
            </a:r>
          </a:p>
          <a:p>
            <a:endParaRPr lang="hy-AM" sz="1600" dirty="0"/>
          </a:p>
          <a:p>
            <a:endParaRPr lang="hy-AM" sz="1600" dirty="0" smtClean="0"/>
          </a:p>
          <a:p>
            <a:endParaRPr lang="hy-AM" sz="1600" dirty="0"/>
          </a:p>
          <a:p>
            <a:r>
              <a:rPr lang="hy-AM" sz="1600" dirty="0" smtClean="0"/>
              <a:t>Detergents work by lowering the surface tension of water and are able to disperse soilants.</a:t>
            </a:r>
          </a:p>
          <a:p>
            <a:endParaRPr lang="hy-AM" sz="1600" dirty="0"/>
          </a:p>
          <a:p>
            <a:r>
              <a:rPr lang="hy-AM" sz="1600" dirty="0" smtClean="0"/>
              <a:t>They remove grease and dirt by forming emulsions with grease or oils.  </a:t>
            </a:r>
          </a:p>
          <a:p>
            <a:endParaRPr lang="hy-AM" sz="1600" dirty="0"/>
          </a:p>
          <a:p>
            <a:r>
              <a:rPr lang="hy-AM" sz="1600" dirty="0" smtClean="0"/>
              <a:t>Soapy and soapless detergents can be thought of as having a polar water-loving (hydrophilic) head and a non-polar grease-loving (hydrophobic) tail.</a:t>
            </a:r>
          </a:p>
          <a:p>
            <a:endParaRPr lang="hy-AM" sz="1600" dirty="0">
              <a:solidFill>
                <a:schemeClr val="tx2"/>
              </a:solidFill>
            </a:endParaRPr>
          </a:p>
          <a:p>
            <a:endParaRPr lang="hy-AM" sz="1600" dirty="0" smtClean="0">
              <a:solidFill>
                <a:schemeClr val="tx2"/>
              </a:solidFill>
            </a:endParaRPr>
          </a:p>
          <a:p>
            <a:endParaRPr lang="hy-AM" sz="1600" dirty="0" smtClean="0">
              <a:solidFill>
                <a:schemeClr val="tx2"/>
              </a:solidFill>
            </a:endParaRPr>
          </a:p>
          <a:p>
            <a:endParaRPr lang="hy-AM" sz="1600" dirty="0">
              <a:solidFill>
                <a:schemeClr val="tx2"/>
              </a:solidFill>
            </a:endParaRPr>
          </a:p>
          <a:p>
            <a:endParaRPr lang="hy-AM" sz="1600" dirty="0" smtClean="0">
              <a:solidFill>
                <a:schemeClr val="tx2"/>
              </a:solidFill>
            </a:endParaRPr>
          </a:p>
          <a:p>
            <a:r>
              <a:rPr lang="hy-AM" sz="1600" dirty="0" smtClean="0"/>
              <a:t>Detergents work because their hydrophilic heads of the detergent are able to attach itself to water whereas the hydrophobic tails attach themselves to the soilants.  The soilants are lifted off and is completely surrounded by detergent molecules, and floats away as part of the detergent-grease emulsion.</a:t>
            </a:r>
          </a:p>
          <a:p>
            <a:endParaRPr lang="hy-AM" sz="1600" dirty="0"/>
          </a:p>
          <a:p>
            <a:r>
              <a:rPr lang="hy-AM" sz="1600" dirty="0" smtClean="0"/>
              <a:t>The hydrophilic heads of the detergent molecule has a dual function:</a:t>
            </a:r>
          </a:p>
          <a:p>
            <a:pPr>
              <a:buFont typeface="+mj-lt"/>
              <a:buAutoNum type="arabicPeriod"/>
            </a:pPr>
            <a:r>
              <a:rPr lang="en-US" sz="1600" dirty="0" smtClean="0"/>
              <a:t>T</a:t>
            </a:r>
            <a:r>
              <a:rPr lang="hy-AM" sz="1600" dirty="0" smtClean="0"/>
              <a:t>o make the detergent sufficiently soluble in water</a:t>
            </a:r>
          </a:p>
          <a:p>
            <a:pPr>
              <a:buFont typeface="+mj-lt"/>
              <a:buAutoNum type="arabicPeriod"/>
            </a:pPr>
            <a:r>
              <a:rPr lang="hy-AM" sz="1600" dirty="0" smtClean="0"/>
              <a:t>To ensure that the detergent-soilant combination (emulsion) can be washed away by rinsing.</a:t>
            </a:r>
            <a:endParaRPr lang="en-US" sz="1600" dirty="0"/>
          </a:p>
        </p:txBody>
      </p:sp>
      <p:sp>
        <p:nvSpPr>
          <p:cNvPr id="4" name="Oval 3"/>
          <p:cNvSpPr/>
          <p:nvPr/>
        </p:nvSpPr>
        <p:spPr>
          <a:xfrm>
            <a:off x="2514600" y="3429000"/>
            <a:ext cx="914400" cy="76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a:stCxn id="4" idx="6"/>
          </p:cNvCxnSpPr>
          <p:nvPr/>
        </p:nvCxnSpPr>
        <p:spPr>
          <a:xfrm>
            <a:off x="3429000" y="3810000"/>
            <a:ext cx="2895600"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914400" y="3810000"/>
            <a:ext cx="1451038" cy="338554"/>
          </a:xfrm>
          <a:prstGeom prst="rect">
            <a:avLst/>
          </a:prstGeom>
          <a:noFill/>
        </p:spPr>
        <p:txBody>
          <a:bodyPr wrap="none" rtlCol="0">
            <a:spAutoFit/>
          </a:bodyPr>
          <a:lstStyle/>
          <a:p>
            <a:r>
              <a:rPr lang="hy-AM" sz="800" dirty="0"/>
              <a:t>h</a:t>
            </a:r>
            <a:r>
              <a:rPr lang="hy-AM" sz="800" dirty="0" smtClean="0"/>
              <a:t>ydrophilic head</a:t>
            </a:r>
            <a:br>
              <a:rPr lang="hy-AM" sz="800" dirty="0" smtClean="0"/>
            </a:br>
            <a:r>
              <a:rPr lang="hy-AM" sz="800" dirty="0" smtClean="0"/>
              <a:t>(think in terms of ‘licks’ water)</a:t>
            </a:r>
            <a:endParaRPr lang="en-US" sz="800" dirty="0"/>
          </a:p>
        </p:txBody>
      </p:sp>
      <p:cxnSp>
        <p:nvCxnSpPr>
          <p:cNvPr id="9" name="Straight Arrow Connector 8"/>
          <p:cNvCxnSpPr/>
          <p:nvPr/>
        </p:nvCxnSpPr>
        <p:spPr>
          <a:xfrm flipV="1">
            <a:off x="1981200" y="3810000"/>
            <a:ext cx="457200"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a:off x="5981700" y="3467100"/>
            <a:ext cx="3048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486400" y="3048000"/>
            <a:ext cx="2032929" cy="338554"/>
          </a:xfrm>
          <a:prstGeom prst="rect">
            <a:avLst/>
          </a:prstGeom>
          <a:noFill/>
        </p:spPr>
        <p:txBody>
          <a:bodyPr wrap="none" rtlCol="0">
            <a:spAutoFit/>
          </a:bodyPr>
          <a:lstStyle/>
          <a:p>
            <a:r>
              <a:rPr lang="en-US" sz="800" dirty="0" smtClean="0"/>
              <a:t>H</a:t>
            </a:r>
            <a:r>
              <a:rPr lang="hy-AM" sz="800" dirty="0" smtClean="0"/>
              <a:t>ydrophobic tail</a:t>
            </a:r>
          </a:p>
          <a:p>
            <a:r>
              <a:rPr lang="hy-AM" sz="800" dirty="0" smtClean="0"/>
              <a:t>(think in terms of having a phobia for water)</a:t>
            </a:r>
            <a:endParaRPr lang="en-US" sz="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04800"/>
            <a:ext cx="8229600" cy="6324600"/>
          </a:xfrm>
        </p:spPr>
        <p:txBody>
          <a:bodyPr>
            <a:normAutofit/>
          </a:bodyPr>
          <a:lstStyle/>
          <a:p>
            <a:r>
              <a:rPr lang="hy-AM" sz="1600" dirty="0" smtClean="0"/>
              <a:t>Excess soap in laundry or industrial effluents can be</a:t>
            </a:r>
          </a:p>
          <a:p>
            <a:pPr>
              <a:buFont typeface="+mj-lt"/>
              <a:buAutoNum type="arabicPeriod"/>
            </a:pPr>
            <a:r>
              <a:rPr lang="en-US" sz="1600" dirty="0" smtClean="0"/>
              <a:t>P</a:t>
            </a:r>
            <a:r>
              <a:rPr lang="hy-AM" sz="1600" dirty="0" smtClean="0"/>
              <a:t>recipitated as calcium and magnesium salts</a:t>
            </a:r>
          </a:p>
          <a:p>
            <a:pPr>
              <a:buFont typeface="+mj-lt"/>
              <a:buAutoNum type="arabicPeriod"/>
            </a:pPr>
            <a:r>
              <a:rPr lang="en-US" sz="1600" dirty="0" smtClean="0"/>
              <a:t>D</a:t>
            </a:r>
            <a:r>
              <a:rPr lang="hy-AM" sz="1600" dirty="0" smtClean="0"/>
              <a:t>egraded by bacteria</a:t>
            </a:r>
          </a:p>
          <a:p>
            <a:pPr>
              <a:buFont typeface="+mj-lt"/>
              <a:buAutoNum type="arabicPeriod"/>
            </a:pPr>
            <a:endParaRPr lang="hy-AM" sz="1600" dirty="0"/>
          </a:p>
          <a:p>
            <a:r>
              <a:rPr lang="hy-AM" sz="1600" b="1" dirty="0" smtClean="0"/>
              <a:t>Can anyone explain to me why phosphates in detergents at too high a level are not good for the environment?</a:t>
            </a:r>
          </a:p>
          <a:p>
            <a:endParaRPr lang="hy-AM" sz="1600" b="1" dirty="0"/>
          </a:p>
          <a:p>
            <a:endParaRPr lang="hy-AM" sz="1600" b="1" dirty="0" smtClean="0"/>
          </a:p>
          <a:p>
            <a:endParaRPr lang="hy-AM" sz="1600" b="1" dirty="0"/>
          </a:p>
          <a:p>
            <a:endParaRPr lang="hy-AM" sz="1600" b="1" dirty="0" smtClean="0"/>
          </a:p>
          <a:p>
            <a:r>
              <a:rPr lang="en-US" sz="1600" dirty="0"/>
              <a:t>T</a:t>
            </a:r>
            <a:r>
              <a:rPr lang="hy-AM" sz="1600" dirty="0" smtClean="0"/>
              <a:t>he 1950’s generation of synthetic detergents were not biodegradable because of the presence of phosphates.  </a:t>
            </a:r>
            <a:r>
              <a:rPr lang="hy-AM" sz="1600" b="1" dirty="0" smtClean="0"/>
              <a:t>What does biodegradable mean?</a:t>
            </a:r>
          </a:p>
          <a:p>
            <a:endParaRPr lang="hy-AM" sz="1600" b="1" dirty="0" smtClean="0"/>
          </a:p>
          <a:p>
            <a:endParaRPr lang="hy-AM" sz="1600" dirty="0"/>
          </a:p>
          <a:p>
            <a:r>
              <a:rPr lang="hy-AM" sz="1600" dirty="0" smtClean="0"/>
              <a:t>Bacteria were unable to breakdown the branching on detergent tails.  </a:t>
            </a:r>
            <a:r>
              <a:rPr lang="en-US" sz="1600" dirty="0" smtClean="0"/>
              <a:t>S</a:t>
            </a:r>
            <a:r>
              <a:rPr lang="hy-AM" sz="1600" dirty="0" smtClean="0"/>
              <a:t>o the hydrocarbon chain was modified to have less branching because this made it more biodegradable.  </a:t>
            </a:r>
            <a:r>
              <a:rPr lang="en-US" sz="1600" dirty="0" smtClean="0"/>
              <a:t>T</a:t>
            </a:r>
            <a:r>
              <a:rPr lang="hy-AM" sz="1600" dirty="0" smtClean="0"/>
              <a:t>his cause less foaming.  Doing this cause consumers to pay more for detergents because more expensive materials were needed for detergent manufacture modification.</a:t>
            </a:r>
          </a:p>
          <a:p>
            <a:endParaRPr lang="hy-AM" sz="1600" dirty="0"/>
          </a:p>
          <a:p>
            <a:r>
              <a:rPr lang="hy-AM" sz="1600" dirty="0" smtClean="0"/>
              <a:t>Owing to what transpired in the 1950’s it was established that detergents should be 90% biodegradable in sewage treatment plants.</a:t>
            </a:r>
            <a:endParaRPr lang="en-US" sz="1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28600"/>
            <a:ext cx="8229600" cy="5897563"/>
          </a:xfrm>
        </p:spPr>
        <p:txBody>
          <a:bodyPr>
            <a:normAutofit/>
          </a:bodyPr>
          <a:lstStyle/>
          <a:p>
            <a:r>
              <a:rPr lang="hy-AM" sz="1700" dirty="0" smtClean="0"/>
              <a:t>The general formula of organic acid is C</a:t>
            </a:r>
            <a:r>
              <a:rPr lang="hy-AM" sz="1700" baseline="-25000" dirty="0" smtClean="0"/>
              <a:t>n</a:t>
            </a:r>
            <a:r>
              <a:rPr lang="hy-AM" sz="1700" dirty="0" smtClean="0"/>
              <a:t>H</a:t>
            </a:r>
            <a:r>
              <a:rPr lang="hy-AM" sz="1700" baseline="-25000" dirty="0" smtClean="0"/>
              <a:t>2n+1</a:t>
            </a:r>
            <a:r>
              <a:rPr lang="hy-AM" sz="1700" dirty="0" smtClean="0"/>
              <a:t>COOH.</a:t>
            </a:r>
          </a:p>
          <a:p>
            <a:endParaRPr lang="hy-AM" sz="1700" dirty="0"/>
          </a:p>
          <a:p>
            <a:r>
              <a:rPr lang="hy-AM" sz="1700" dirty="0" smtClean="0"/>
              <a:t>The structural formula resembles R-</a:t>
            </a:r>
            <a:r>
              <a:rPr lang="hy-AM" sz="1700" b="1" dirty="0" smtClean="0"/>
              <a:t>COOH</a:t>
            </a:r>
            <a:r>
              <a:rPr lang="hy-AM" sz="1700" dirty="0" smtClean="0"/>
              <a:t>.</a:t>
            </a:r>
          </a:p>
          <a:p>
            <a:endParaRPr lang="hy-AM" sz="1700" dirty="0"/>
          </a:p>
          <a:p>
            <a:r>
              <a:rPr lang="hy-AM" sz="1700" b="1" dirty="0" smtClean="0"/>
              <a:t>COOH</a:t>
            </a:r>
            <a:r>
              <a:rPr lang="hy-AM" sz="1700" dirty="0" smtClean="0"/>
              <a:t> referred to as the </a:t>
            </a:r>
            <a:r>
              <a:rPr lang="hy-AM" sz="1700" b="1" dirty="0" smtClean="0"/>
              <a:t>carboxyl group</a:t>
            </a:r>
            <a:r>
              <a:rPr lang="hy-AM" sz="1700" dirty="0" smtClean="0"/>
              <a:t> is the functional group of the organic acid.</a:t>
            </a:r>
          </a:p>
          <a:p>
            <a:endParaRPr lang="hy-AM" sz="1700" dirty="0"/>
          </a:p>
          <a:p>
            <a:r>
              <a:rPr lang="hy-AM" sz="1700" dirty="0" smtClean="0"/>
              <a:t>The carboxyl group is responsible for the high boiling temperatures and solubility of water.  </a:t>
            </a:r>
            <a:r>
              <a:rPr lang="hy-AM" sz="1700" b="1" dirty="0" smtClean="0"/>
              <a:t>Why?</a:t>
            </a:r>
          </a:p>
          <a:p>
            <a:endParaRPr lang="hy-AM" sz="1700" b="1" dirty="0"/>
          </a:p>
          <a:p>
            <a:endParaRPr lang="hy-AM" sz="1700" b="1" dirty="0" smtClean="0"/>
          </a:p>
          <a:p>
            <a:r>
              <a:rPr lang="hy-AM" sz="1700" dirty="0" smtClean="0"/>
              <a:t>Organic acids with 3-6 carbon atoms are present in nature as depicted on the cover of this handout.</a:t>
            </a:r>
            <a:r>
              <a:rPr lang="hy-AM" sz="1700" b="1" dirty="0" smtClean="0"/>
              <a:t>  The IUPAC names for lactic and tartaric acid are 2-hydroxypropanoic acid and 2,3-dihydroxybutanedioic acid respectively.  Can you draw these?</a:t>
            </a:r>
            <a:r>
              <a:rPr lang="hy-AM" sz="1700" dirty="0" smtClean="0"/>
              <a:t> </a:t>
            </a:r>
          </a:p>
          <a:p>
            <a:endParaRPr lang="hy-AM" sz="1700" dirty="0"/>
          </a:p>
          <a:p>
            <a:endParaRPr lang="hy-AM" sz="1700" dirty="0" smtClean="0"/>
          </a:p>
          <a:p>
            <a:endParaRPr lang="hy-AM" sz="1700" dirty="0"/>
          </a:p>
          <a:p>
            <a:endParaRPr lang="hy-AM" sz="1700" dirty="0"/>
          </a:p>
          <a:p>
            <a:endParaRPr lang="hy-AM" sz="1700" dirty="0" smtClean="0"/>
          </a:p>
          <a:p>
            <a:endParaRPr lang="hy-AM" sz="1700" dirty="0"/>
          </a:p>
          <a:p>
            <a:endParaRPr lang="en-US" sz="17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frangipani.jpg"/>
          <p:cNvPicPr>
            <a:picLocks noChangeAspect="1"/>
          </p:cNvPicPr>
          <p:nvPr/>
        </p:nvPicPr>
        <p:blipFill>
          <a:blip r:embed="rId2" cstate="print"/>
          <a:stretch>
            <a:fillRect/>
          </a:stretch>
        </p:blipFill>
        <p:spPr>
          <a:xfrm>
            <a:off x="7772400" y="1143000"/>
            <a:ext cx="990600" cy="838200"/>
          </a:xfrm>
          <a:prstGeom prst="rect">
            <a:avLst/>
          </a:prstGeom>
        </p:spPr>
      </p:pic>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52400"/>
            <a:ext cx="8229600" cy="6553200"/>
          </a:xfrm>
        </p:spPr>
        <p:txBody>
          <a:bodyPr>
            <a:normAutofit fontScale="92500" lnSpcReduction="10000"/>
          </a:bodyPr>
          <a:lstStyle/>
          <a:p>
            <a:r>
              <a:rPr lang="hy-AM" sz="1700" dirty="0" smtClean="0"/>
              <a:t>Longer chained organic acids that contain 12-22 carbon atoms occur combined as esters in fats and oils.</a:t>
            </a:r>
          </a:p>
          <a:p>
            <a:endParaRPr lang="hy-AM" sz="1700" dirty="0" smtClean="0"/>
          </a:p>
          <a:p>
            <a:r>
              <a:rPr lang="en-US" sz="1700" dirty="0" smtClean="0"/>
              <a:t>E</a:t>
            </a:r>
            <a:r>
              <a:rPr lang="hy-AM" sz="1700" dirty="0" smtClean="0"/>
              <a:t>sters with lower boiling point and molecular mass are responsible for the flavours and fragrances of the flowers and fruits of many plants.</a:t>
            </a:r>
          </a:p>
          <a:p>
            <a:endParaRPr lang="hy-AM" sz="1700" dirty="0"/>
          </a:p>
          <a:p>
            <a:r>
              <a:rPr lang="hy-AM" sz="1700" dirty="0" smtClean="0"/>
              <a:t>Simple organic acids are weak monobasic acids.  </a:t>
            </a:r>
            <a:r>
              <a:rPr lang="hy-AM" sz="1700" b="1" dirty="0" smtClean="0"/>
              <a:t>What does this mean?  Draw the dissociation of ethanoic acid.</a:t>
            </a:r>
          </a:p>
          <a:p>
            <a:endParaRPr lang="hy-AM" sz="1700" b="1" dirty="0" smtClean="0"/>
          </a:p>
          <a:p>
            <a:endParaRPr lang="hy-AM" sz="1700" dirty="0"/>
          </a:p>
          <a:p>
            <a:r>
              <a:rPr lang="hy-AM" sz="1700" dirty="0" smtClean="0"/>
              <a:t>Chapter 28 follows ethanoic acid as a nifty guide for carboxylic acid reactions.  </a:t>
            </a:r>
            <a:r>
              <a:rPr lang="hy-AM" sz="1700" b="1" dirty="0" smtClean="0"/>
              <a:t>How do you suppose ethanoic acid may be prepared?</a:t>
            </a:r>
          </a:p>
          <a:p>
            <a:endParaRPr lang="hy-AM" sz="1700" b="1" dirty="0" smtClean="0"/>
          </a:p>
          <a:p>
            <a:endParaRPr lang="hy-AM" sz="1700" b="1" dirty="0"/>
          </a:p>
          <a:p>
            <a:endParaRPr lang="hy-AM" sz="1700" b="1" dirty="0" smtClean="0"/>
          </a:p>
          <a:p>
            <a:r>
              <a:rPr lang="hy-AM" sz="1700" b="1" dirty="0" smtClean="0"/>
              <a:t>Organic acids undergo reactions with:  metals, metal oxides and hydroxides, carbonates and hydrogencarbonates &amp; alcohols.</a:t>
            </a:r>
          </a:p>
          <a:p>
            <a:endParaRPr lang="hy-AM" sz="1700" b="1" dirty="0" smtClean="0"/>
          </a:p>
          <a:p>
            <a:pPr>
              <a:buFont typeface="Wingdings" pitchFamily="2" charset="2"/>
              <a:buChar char="v"/>
            </a:pPr>
            <a:r>
              <a:rPr lang="hy-AM" sz="1700" b="1" dirty="0" smtClean="0"/>
              <a:t>WITH METALS:</a:t>
            </a:r>
          </a:p>
          <a:p>
            <a:pPr>
              <a:buFont typeface="+mj-lt"/>
              <a:buAutoNum type="arabicPeriod"/>
            </a:pPr>
            <a:endParaRPr lang="hy-AM" sz="1700" dirty="0" smtClean="0"/>
          </a:p>
          <a:p>
            <a:r>
              <a:rPr lang="hy-AM" sz="1700" dirty="0"/>
              <a:t>o</a:t>
            </a:r>
            <a:r>
              <a:rPr lang="hy-AM" sz="1700" dirty="0" smtClean="0"/>
              <a:t>rganic acid + metal </a:t>
            </a:r>
            <a:r>
              <a:rPr lang="hy-AM" sz="1700" dirty="0" smtClean="0">
                <a:sym typeface="Wingdings" pitchFamily="2" charset="2"/>
              </a:rPr>
              <a:t> salt of the organic acid + hydrogen gas</a:t>
            </a:r>
          </a:p>
          <a:p>
            <a:r>
              <a:rPr lang="en-US" sz="1700" dirty="0" smtClean="0">
                <a:sym typeface="Wingdings" pitchFamily="2" charset="2"/>
              </a:rPr>
              <a:t>E</a:t>
            </a:r>
            <a:r>
              <a:rPr lang="hy-AM" sz="1700" dirty="0" smtClean="0">
                <a:sym typeface="Wingdings" pitchFamily="2" charset="2"/>
              </a:rPr>
              <a:t>g.  2CH</a:t>
            </a:r>
            <a:r>
              <a:rPr lang="hy-AM" sz="1700" baseline="-25000" dirty="0" smtClean="0">
                <a:sym typeface="Wingdings" pitchFamily="2" charset="2"/>
              </a:rPr>
              <a:t>3</a:t>
            </a:r>
            <a:r>
              <a:rPr lang="hy-AM" sz="1700" dirty="0" smtClean="0">
                <a:sym typeface="Wingdings" pitchFamily="2" charset="2"/>
              </a:rPr>
              <a:t>COOH</a:t>
            </a:r>
            <a:r>
              <a:rPr lang="hy-AM" sz="1700" baseline="-25000" dirty="0" smtClean="0">
                <a:sym typeface="Wingdings" pitchFamily="2" charset="2"/>
              </a:rPr>
              <a:t>(aq)</a:t>
            </a:r>
            <a:r>
              <a:rPr lang="hy-AM" sz="1700" dirty="0" smtClean="0">
                <a:sym typeface="Wingdings" pitchFamily="2" charset="2"/>
              </a:rPr>
              <a:t> + 2Na</a:t>
            </a:r>
            <a:r>
              <a:rPr lang="hy-AM" sz="1700" baseline="30000" dirty="0" smtClean="0">
                <a:sym typeface="Wingdings" pitchFamily="2" charset="2"/>
              </a:rPr>
              <a:t>0</a:t>
            </a:r>
            <a:r>
              <a:rPr lang="hy-AM" sz="1700" baseline="-25000" dirty="0" smtClean="0">
                <a:sym typeface="Wingdings" pitchFamily="2" charset="2"/>
              </a:rPr>
              <a:t>(s)</a:t>
            </a:r>
            <a:r>
              <a:rPr lang="hy-AM" sz="1700" dirty="0" smtClean="0">
                <a:sym typeface="Wingdings" pitchFamily="2" charset="2"/>
              </a:rPr>
              <a:t>  2CH</a:t>
            </a:r>
            <a:r>
              <a:rPr lang="hy-AM" sz="1700" baseline="-25000" dirty="0" smtClean="0">
                <a:sym typeface="Wingdings" pitchFamily="2" charset="2"/>
              </a:rPr>
              <a:t>3</a:t>
            </a:r>
            <a:r>
              <a:rPr lang="hy-AM" sz="1700" dirty="0" smtClean="0">
                <a:sym typeface="Wingdings" pitchFamily="2" charset="2"/>
              </a:rPr>
              <a:t>COONa</a:t>
            </a:r>
            <a:r>
              <a:rPr lang="hy-AM" sz="1700" baseline="-25000" dirty="0" smtClean="0">
                <a:sym typeface="Wingdings" pitchFamily="2" charset="2"/>
              </a:rPr>
              <a:t>(aq)</a:t>
            </a:r>
            <a:r>
              <a:rPr lang="hy-AM" sz="1700" dirty="0" smtClean="0">
                <a:sym typeface="Wingdings" pitchFamily="2" charset="2"/>
              </a:rPr>
              <a:t> + H</a:t>
            </a:r>
            <a:r>
              <a:rPr lang="hy-AM" sz="1700" baseline="-25000" dirty="0" smtClean="0">
                <a:sym typeface="Wingdings" pitchFamily="2" charset="2"/>
              </a:rPr>
              <a:t>2(g)</a:t>
            </a:r>
            <a:r>
              <a:rPr lang="hy-AM" sz="1700" dirty="0" smtClean="0">
                <a:sym typeface="Wingdings" pitchFamily="2" charset="2"/>
              </a:rPr>
              <a:t/>
            </a:r>
            <a:br>
              <a:rPr lang="hy-AM" sz="1700" dirty="0" smtClean="0">
                <a:sym typeface="Wingdings" pitchFamily="2" charset="2"/>
              </a:rPr>
            </a:br>
            <a:endParaRPr lang="hy-AM" sz="1700" dirty="0" smtClean="0">
              <a:sym typeface="Wingdings" pitchFamily="2" charset="2"/>
            </a:endParaRPr>
          </a:p>
          <a:p>
            <a:r>
              <a:rPr lang="hy-AM" sz="1700" dirty="0" smtClean="0">
                <a:sym typeface="Wingdings" pitchFamily="2" charset="2"/>
              </a:rPr>
              <a:t>In the above reaction ethanoic acid reacts with sodium to produce sodium ethanoate and hydrogen gas.</a:t>
            </a:r>
            <a:endParaRPr lang="hy-AM" sz="1700" dirty="0"/>
          </a:p>
          <a:p>
            <a:endParaRPr lang="hy-AM" sz="1700" b="1" dirty="0" smtClean="0"/>
          </a:p>
          <a:p>
            <a:endParaRPr lang="hy-AM" sz="1700" b="1" dirty="0" smtClean="0"/>
          </a:p>
          <a:p>
            <a:endParaRPr lang="hy-AM" sz="1700" b="1" dirty="0"/>
          </a:p>
          <a:p>
            <a:endParaRPr lang="hy-AM" sz="1700" b="1" dirty="0" smtClean="0"/>
          </a:p>
          <a:p>
            <a:endParaRPr lang="hy-AM" sz="1700" b="1" dirty="0" smtClean="0"/>
          </a:p>
          <a:p>
            <a:endParaRPr lang="en-US" sz="1700" dirty="0"/>
          </a:p>
        </p:txBody>
      </p:sp>
      <p:sp>
        <p:nvSpPr>
          <p:cNvPr id="5" name="TextBox 4"/>
          <p:cNvSpPr txBox="1"/>
          <p:nvPr/>
        </p:nvSpPr>
        <p:spPr>
          <a:xfrm>
            <a:off x="7848600" y="2057400"/>
            <a:ext cx="933269" cy="246221"/>
          </a:xfrm>
          <a:prstGeom prst="rect">
            <a:avLst/>
          </a:prstGeom>
          <a:noFill/>
        </p:spPr>
        <p:txBody>
          <a:bodyPr wrap="none" rtlCol="0">
            <a:spAutoFit/>
          </a:bodyPr>
          <a:lstStyle/>
          <a:p>
            <a:r>
              <a:rPr lang="hy-AM" sz="800" dirty="0" smtClean="0"/>
              <a:t>Frangipani Flower</a:t>
            </a:r>
          </a:p>
          <a:p>
            <a:r>
              <a:rPr lang="en-US" sz="200" dirty="0" smtClean="0"/>
              <a:t>http://www.briterwebdesign.com/photoblog/15dec07/frangipani.html</a:t>
            </a:r>
            <a:endParaRPr lang="en-US" sz="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52400"/>
            <a:ext cx="8229600" cy="6705600"/>
          </a:xfrm>
        </p:spPr>
        <p:txBody>
          <a:bodyPr>
            <a:normAutofit/>
          </a:bodyPr>
          <a:lstStyle/>
          <a:p>
            <a:r>
              <a:rPr lang="hy-AM" sz="1600" b="1" dirty="0" smtClean="0"/>
              <a:t>What do you expect the reaction of ethanoic acid with magnesium would yield?  Give the names of the products.</a:t>
            </a:r>
          </a:p>
          <a:p>
            <a:endParaRPr lang="hy-AM" sz="1600" b="1" dirty="0"/>
          </a:p>
          <a:p>
            <a:endParaRPr lang="hy-AM" sz="1600" b="1" dirty="0" smtClean="0"/>
          </a:p>
          <a:p>
            <a:endParaRPr lang="hy-AM" sz="1600" b="1" dirty="0" smtClean="0"/>
          </a:p>
          <a:p>
            <a:pPr>
              <a:buFont typeface="Wingdings" pitchFamily="2" charset="2"/>
              <a:buChar char="v"/>
            </a:pPr>
            <a:r>
              <a:rPr lang="hy-AM" sz="1600" b="1" dirty="0" smtClean="0"/>
              <a:t>WITH METAL OXIDES &amp; HYDROXIDES:</a:t>
            </a:r>
          </a:p>
          <a:p>
            <a:pPr>
              <a:buNone/>
            </a:pPr>
            <a:endParaRPr lang="hy-AM" sz="1600" b="1" dirty="0"/>
          </a:p>
          <a:p>
            <a:r>
              <a:rPr lang="hy-AM" sz="1600" dirty="0"/>
              <a:t>m</a:t>
            </a:r>
            <a:r>
              <a:rPr lang="hy-AM" sz="1600" dirty="0" smtClean="0"/>
              <a:t>etal oxide + organic acid </a:t>
            </a:r>
            <a:r>
              <a:rPr lang="hy-AM" sz="1600" dirty="0" smtClean="0">
                <a:sym typeface="Wingdings" pitchFamily="2" charset="2"/>
              </a:rPr>
              <a:t> salt of the organic acid + water</a:t>
            </a:r>
          </a:p>
          <a:p>
            <a:r>
              <a:rPr lang="hy-AM" sz="1600" dirty="0" smtClean="0">
                <a:sym typeface="Wingdings" pitchFamily="2" charset="2"/>
              </a:rPr>
              <a:t>Eg. MgO</a:t>
            </a:r>
            <a:r>
              <a:rPr lang="hy-AM" sz="1600" baseline="-25000" dirty="0" smtClean="0">
                <a:sym typeface="Wingdings" pitchFamily="2" charset="2"/>
              </a:rPr>
              <a:t>(s)</a:t>
            </a:r>
            <a:r>
              <a:rPr lang="hy-AM" sz="1600" dirty="0" smtClean="0">
                <a:sym typeface="Wingdings" pitchFamily="2" charset="2"/>
              </a:rPr>
              <a:t> + 2CH</a:t>
            </a:r>
            <a:r>
              <a:rPr lang="hy-AM" sz="1600" baseline="-25000" dirty="0" smtClean="0">
                <a:sym typeface="Wingdings" pitchFamily="2" charset="2"/>
              </a:rPr>
              <a:t>3</a:t>
            </a:r>
            <a:r>
              <a:rPr lang="hy-AM" sz="1600" dirty="0" smtClean="0">
                <a:sym typeface="Wingdings" pitchFamily="2" charset="2"/>
              </a:rPr>
              <a:t>COOH</a:t>
            </a:r>
            <a:r>
              <a:rPr lang="hy-AM" sz="1600" baseline="-25000" dirty="0" smtClean="0">
                <a:sym typeface="Wingdings" pitchFamily="2" charset="2"/>
              </a:rPr>
              <a:t>(aq)</a:t>
            </a:r>
            <a:r>
              <a:rPr lang="hy-AM" sz="1600" dirty="0" smtClean="0">
                <a:sym typeface="Wingdings" pitchFamily="2" charset="2"/>
              </a:rPr>
              <a:t>  (CH</a:t>
            </a:r>
            <a:r>
              <a:rPr lang="hy-AM" sz="1600" baseline="-25000" dirty="0" smtClean="0">
                <a:sym typeface="Wingdings" pitchFamily="2" charset="2"/>
              </a:rPr>
              <a:t>3</a:t>
            </a:r>
            <a:r>
              <a:rPr lang="hy-AM" sz="1600" dirty="0" smtClean="0">
                <a:sym typeface="Wingdings" pitchFamily="2" charset="2"/>
              </a:rPr>
              <a:t>CO</a:t>
            </a:r>
            <a:r>
              <a:rPr lang="hy-AM" sz="1600" baseline="-25000" dirty="0" smtClean="0">
                <a:sym typeface="Wingdings" pitchFamily="2" charset="2"/>
              </a:rPr>
              <a:t>2</a:t>
            </a:r>
            <a:r>
              <a:rPr lang="hy-AM" sz="1600" dirty="0" smtClean="0">
                <a:sym typeface="Wingdings" pitchFamily="2" charset="2"/>
              </a:rPr>
              <a:t>)</a:t>
            </a:r>
            <a:r>
              <a:rPr lang="hy-AM" sz="1600" baseline="-25000" dirty="0" smtClean="0">
                <a:sym typeface="Wingdings" pitchFamily="2" charset="2"/>
              </a:rPr>
              <a:t>2</a:t>
            </a:r>
            <a:r>
              <a:rPr lang="hy-AM" sz="1600" dirty="0" smtClean="0">
                <a:sym typeface="Wingdings" pitchFamily="2" charset="2"/>
              </a:rPr>
              <a:t>Mg</a:t>
            </a:r>
            <a:r>
              <a:rPr lang="hy-AM" sz="1600" baseline="-25000" dirty="0" smtClean="0">
                <a:sym typeface="Wingdings" pitchFamily="2" charset="2"/>
              </a:rPr>
              <a:t>(aq)</a:t>
            </a:r>
            <a:r>
              <a:rPr lang="hy-AM" sz="1600" dirty="0" smtClean="0">
                <a:sym typeface="Wingdings" pitchFamily="2" charset="2"/>
              </a:rPr>
              <a:t> + H</a:t>
            </a:r>
            <a:r>
              <a:rPr lang="hy-AM" sz="1600" baseline="-25000" dirty="0" smtClean="0">
                <a:sym typeface="Wingdings" pitchFamily="2" charset="2"/>
              </a:rPr>
              <a:t>2</a:t>
            </a:r>
            <a:r>
              <a:rPr lang="hy-AM" sz="1600" dirty="0" smtClean="0">
                <a:sym typeface="Wingdings" pitchFamily="2" charset="2"/>
              </a:rPr>
              <a:t>O</a:t>
            </a:r>
            <a:r>
              <a:rPr lang="hy-AM" sz="1600" baseline="-25000" dirty="0" smtClean="0">
                <a:sym typeface="Wingdings" pitchFamily="2" charset="2"/>
              </a:rPr>
              <a:t>(l)</a:t>
            </a:r>
          </a:p>
          <a:p>
            <a:r>
              <a:rPr lang="hy-AM" sz="1600" b="1" dirty="0" smtClean="0">
                <a:sym typeface="Wingdings" pitchFamily="2" charset="2"/>
              </a:rPr>
              <a:t>What is the name of the main product?  Draw out the structural formula.</a:t>
            </a:r>
          </a:p>
          <a:p>
            <a:endParaRPr lang="hy-AM" sz="1600" dirty="0">
              <a:sym typeface="Wingdings" pitchFamily="2" charset="2"/>
            </a:endParaRPr>
          </a:p>
          <a:p>
            <a:endParaRPr lang="hy-AM" sz="1600" dirty="0" smtClean="0">
              <a:sym typeface="Wingdings" pitchFamily="2" charset="2"/>
            </a:endParaRPr>
          </a:p>
          <a:p>
            <a:r>
              <a:rPr lang="hy-AM" sz="1600" b="1" dirty="0" smtClean="0">
                <a:sym typeface="Wingdings" pitchFamily="2" charset="2"/>
              </a:rPr>
              <a:t>What products do you think ethanoic acid with sodium hydroxide would yield?</a:t>
            </a:r>
          </a:p>
          <a:p>
            <a:endParaRPr lang="hy-AM" sz="1600" dirty="0">
              <a:sym typeface="Wingdings" pitchFamily="2" charset="2"/>
            </a:endParaRPr>
          </a:p>
          <a:p>
            <a:endParaRPr lang="hy-AM" sz="1600" dirty="0" smtClean="0">
              <a:sym typeface="Wingdings" pitchFamily="2" charset="2"/>
            </a:endParaRPr>
          </a:p>
          <a:p>
            <a:pPr>
              <a:buFont typeface="Wingdings" pitchFamily="2" charset="2"/>
              <a:buChar char="v"/>
            </a:pPr>
            <a:r>
              <a:rPr lang="hy-AM" sz="1600" b="1" dirty="0" smtClean="0">
                <a:sym typeface="Wingdings" pitchFamily="2" charset="2"/>
              </a:rPr>
              <a:t>WITH CARBONATES &amp; HYDROGENCARBONATES:</a:t>
            </a:r>
          </a:p>
          <a:p>
            <a:pPr>
              <a:buFont typeface="Wingdings" pitchFamily="2" charset="2"/>
              <a:buChar char="v"/>
            </a:pPr>
            <a:endParaRPr lang="hy-AM" sz="1600" dirty="0">
              <a:sym typeface="Wingdings" pitchFamily="2" charset="2"/>
            </a:endParaRPr>
          </a:p>
          <a:p>
            <a:r>
              <a:rPr lang="hy-AM" sz="1600" dirty="0" smtClean="0">
                <a:sym typeface="Wingdings" pitchFamily="2" charset="2"/>
              </a:rPr>
              <a:t>organic acid + carbonate  salt of organic acid + water + carbon dioxide</a:t>
            </a:r>
          </a:p>
          <a:p>
            <a:r>
              <a:rPr lang="en-US" sz="1600" dirty="0" smtClean="0">
                <a:sym typeface="Wingdings" pitchFamily="2" charset="2"/>
              </a:rPr>
              <a:t>E</a:t>
            </a:r>
            <a:r>
              <a:rPr lang="hy-AM" sz="1600" dirty="0" smtClean="0">
                <a:sym typeface="Wingdings" pitchFamily="2" charset="2"/>
              </a:rPr>
              <a:t>g. 2CH</a:t>
            </a:r>
            <a:r>
              <a:rPr lang="hy-AM" sz="1600" baseline="-25000" dirty="0" smtClean="0">
                <a:sym typeface="Wingdings" pitchFamily="2" charset="2"/>
              </a:rPr>
              <a:t>3</a:t>
            </a:r>
            <a:r>
              <a:rPr lang="hy-AM" sz="1600" dirty="0" smtClean="0">
                <a:sym typeface="Wingdings" pitchFamily="2" charset="2"/>
              </a:rPr>
              <a:t>COOH</a:t>
            </a:r>
            <a:r>
              <a:rPr lang="hy-AM" sz="1600" baseline="-25000" dirty="0" smtClean="0">
                <a:sym typeface="Wingdings" pitchFamily="2" charset="2"/>
              </a:rPr>
              <a:t>(aq)</a:t>
            </a:r>
            <a:r>
              <a:rPr lang="hy-AM" sz="1600" dirty="0" smtClean="0">
                <a:sym typeface="Wingdings" pitchFamily="2" charset="2"/>
              </a:rPr>
              <a:t> + Na</a:t>
            </a:r>
            <a:r>
              <a:rPr lang="hy-AM" sz="1600" baseline="-25000" dirty="0" smtClean="0">
                <a:sym typeface="Wingdings" pitchFamily="2" charset="2"/>
              </a:rPr>
              <a:t>2</a:t>
            </a:r>
            <a:r>
              <a:rPr lang="hy-AM" sz="1600" dirty="0" smtClean="0">
                <a:sym typeface="Wingdings" pitchFamily="2" charset="2"/>
              </a:rPr>
              <a:t>CO</a:t>
            </a:r>
            <a:r>
              <a:rPr lang="hy-AM" sz="1600" baseline="-25000" dirty="0" smtClean="0">
                <a:sym typeface="Wingdings" pitchFamily="2" charset="2"/>
              </a:rPr>
              <a:t>3(aq)</a:t>
            </a:r>
            <a:r>
              <a:rPr lang="hy-AM" sz="1600" dirty="0" smtClean="0">
                <a:sym typeface="Wingdings" pitchFamily="2" charset="2"/>
              </a:rPr>
              <a:t>  2CH</a:t>
            </a:r>
            <a:r>
              <a:rPr lang="hy-AM" sz="1600" baseline="-25000" dirty="0" smtClean="0">
                <a:sym typeface="Wingdings" pitchFamily="2" charset="2"/>
              </a:rPr>
              <a:t>3</a:t>
            </a:r>
            <a:r>
              <a:rPr lang="hy-AM" sz="1600" dirty="0" smtClean="0">
                <a:sym typeface="Wingdings" pitchFamily="2" charset="2"/>
              </a:rPr>
              <a:t>COONa</a:t>
            </a:r>
            <a:r>
              <a:rPr lang="hy-AM" sz="1600" baseline="-25000" dirty="0" smtClean="0">
                <a:sym typeface="Wingdings" pitchFamily="2" charset="2"/>
              </a:rPr>
              <a:t>(aq)</a:t>
            </a:r>
            <a:r>
              <a:rPr lang="hy-AM" sz="1600" dirty="0" smtClean="0">
                <a:sym typeface="Wingdings" pitchFamily="2" charset="2"/>
              </a:rPr>
              <a:t> + H</a:t>
            </a:r>
            <a:r>
              <a:rPr lang="hy-AM" sz="1600" baseline="-25000" dirty="0" smtClean="0">
                <a:sym typeface="Wingdings" pitchFamily="2" charset="2"/>
              </a:rPr>
              <a:t>2</a:t>
            </a:r>
            <a:r>
              <a:rPr lang="hy-AM" sz="1600" dirty="0" smtClean="0">
                <a:sym typeface="Wingdings" pitchFamily="2" charset="2"/>
              </a:rPr>
              <a:t>O</a:t>
            </a:r>
            <a:r>
              <a:rPr lang="hy-AM" sz="1600" baseline="-25000" dirty="0" smtClean="0">
                <a:sym typeface="Wingdings" pitchFamily="2" charset="2"/>
              </a:rPr>
              <a:t>(l)</a:t>
            </a:r>
            <a:r>
              <a:rPr lang="hy-AM" sz="1600" dirty="0" smtClean="0">
                <a:sym typeface="Wingdings" pitchFamily="2" charset="2"/>
              </a:rPr>
              <a:t> + CO</a:t>
            </a:r>
            <a:r>
              <a:rPr lang="hy-AM" sz="1600" baseline="-25000" dirty="0" smtClean="0">
                <a:sym typeface="Wingdings" pitchFamily="2" charset="2"/>
              </a:rPr>
              <a:t>2(g)</a:t>
            </a:r>
          </a:p>
          <a:p>
            <a:r>
              <a:rPr lang="hy-AM" sz="1600" b="1" dirty="0" smtClean="0">
                <a:sym typeface="Wingdings" pitchFamily="2" charset="2"/>
              </a:rPr>
              <a:t>What is the name of the main product?  Draw out the structural formula.</a:t>
            </a:r>
            <a:endParaRPr lang="hy-AM" sz="1600" b="1" dirty="0" smtClean="0"/>
          </a:p>
          <a:p>
            <a:endParaRPr lang="hy-AM" sz="1700" b="1" dirty="0"/>
          </a:p>
          <a:p>
            <a:endParaRPr lang="hy-AM" sz="1700" b="1" dirty="0" smtClean="0"/>
          </a:p>
          <a:p>
            <a:endParaRPr lang="hy-AM" sz="1700" b="1" dirty="0"/>
          </a:p>
          <a:p>
            <a:endParaRPr lang="en-US" sz="17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28600"/>
            <a:ext cx="8229600" cy="6400800"/>
          </a:xfrm>
        </p:spPr>
        <p:txBody>
          <a:bodyPr>
            <a:normAutofit fontScale="92500" lnSpcReduction="10000"/>
          </a:bodyPr>
          <a:lstStyle/>
          <a:p>
            <a:r>
              <a:rPr lang="hy-AM" sz="1600" b="1" dirty="0" smtClean="0"/>
              <a:t>What do you think reacting ethanoic acid with sodium hydrogen carbonate (NaHCO</a:t>
            </a:r>
            <a:r>
              <a:rPr lang="hy-AM" sz="1600" b="1" baseline="-25000" dirty="0" smtClean="0"/>
              <a:t>3(aq)</a:t>
            </a:r>
            <a:r>
              <a:rPr lang="hy-AM" sz="1600" b="1" dirty="0" smtClean="0"/>
              <a:t>) would yield?</a:t>
            </a:r>
          </a:p>
          <a:p>
            <a:endParaRPr lang="hy-AM" sz="1600" b="1" dirty="0"/>
          </a:p>
          <a:p>
            <a:endParaRPr lang="hy-AM" sz="1600" dirty="0" smtClean="0"/>
          </a:p>
          <a:p>
            <a:r>
              <a:rPr lang="hy-AM" sz="1600" dirty="0" smtClean="0"/>
              <a:t>Carboxylic acids will effervesce in aqueous solutions of sodium carbonate or sodium hydrogencarbonate whereas ethanol would not.</a:t>
            </a:r>
            <a:r>
              <a:rPr lang="en-US" sz="1600" dirty="0" smtClean="0">
                <a:solidFill>
                  <a:schemeClr val="tx2"/>
                </a:solidFill>
              </a:rPr>
              <a:t>  </a:t>
            </a:r>
            <a:r>
              <a:rPr lang="en-US" sz="1600" dirty="0" smtClean="0">
                <a:solidFill>
                  <a:srgbClr val="FF0000"/>
                </a:solidFill>
              </a:rPr>
              <a:t>(because it gives off a gas such as CO</a:t>
            </a:r>
            <a:r>
              <a:rPr lang="en-US" sz="1600" baseline="-25000" dirty="0" smtClean="0">
                <a:solidFill>
                  <a:srgbClr val="FF0000"/>
                </a:solidFill>
              </a:rPr>
              <a:t>2</a:t>
            </a:r>
            <a:r>
              <a:rPr lang="en-US" sz="1600" dirty="0" smtClean="0">
                <a:solidFill>
                  <a:srgbClr val="FF0000"/>
                </a:solidFill>
              </a:rPr>
              <a:t>)</a:t>
            </a:r>
            <a:endParaRPr lang="hy-AM" sz="1600" dirty="0" smtClean="0">
              <a:solidFill>
                <a:srgbClr val="FF0000"/>
              </a:solidFill>
            </a:endParaRPr>
          </a:p>
          <a:p>
            <a:endParaRPr lang="hy-AM" sz="1600" dirty="0"/>
          </a:p>
          <a:p>
            <a:pPr>
              <a:buFont typeface="Wingdings" pitchFamily="2" charset="2"/>
              <a:buChar char="v"/>
            </a:pPr>
            <a:r>
              <a:rPr lang="hy-AM" sz="1600" b="1" dirty="0" smtClean="0"/>
              <a:t>WITH ALCOHOLS:</a:t>
            </a:r>
          </a:p>
          <a:p>
            <a:pPr>
              <a:buFont typeface="Wingdings" pitchFamily="2" charset="2"/>
              <a:buChar char="v"/>
            </a:pPr>
            <a:endParaRPr lang="hy-AM" sz="1600" b="1" dirty="0"/>
          </a:p>
          <a:p>
            <a:r>
              <a:rPr lang="hy-AM" sz="1600" dirty="0"/>
              <a:t>o</a:t>
            </a:r>
            <a:r>
              <a:rPr lang="hy-AM" sz="1600" dirty="0" smtClean="0"/>
              <a:t>rganic acid + alcohol </a:t>
            </a:r>
            <a:r>
              <a:rPr lang="hy-AM" sz="1600" dirty="0" smtClean="0">
                <a:sym typeface="Wingdings" pitchFamily="2" charset="2"/>
              </a:rPr>
              <a:t> ester + water</a:t>
            </a:r>
            <a:endParaRPr lang="hy-AM" sz="1600" dirty="0" smtClean="0"/>
          </a:p>
          <a:p>
            <a:r>
              <a:rPr lang="en-US" sz="1600" dirty="0" smtClean="0"/>
              <a:t>E</a:t>
            </a:r>
            <a:r>
              <a:rPr lang="hy-AM" sz="1600" dirty="0" smtClean="0"/>
              <a:t>g. </a:t>
            </a:r>
            <a:r>
              <a:rPr lang="en-US" sz="1600" dirty="0" smtClean="0"/>
              <a:t>C</a:t>
            </a:r>
            <a:r>
              <a:rPr lang="hy-AM" sz="1600" dirty="0" smtClean="0"/>
              <a:t>H</a:t>
            </a:r>
            <a:r>
              <a:rPr lang="hy-AM" sz="1600" baseline="-25000" dirty="0" smtClean="0"/>
              <a:t>3</a:t>
            </a:r>
            <a:r>
              <a:rPr lang="hy-AM" sz="1600" dirty="0" smtClean="0"/>
              <a:t>COOH</a:t>
            </a:r>
            <a:r>
              <a:rPr lang="hy-AM" sz="1600" baseline="-25000" dirty="0" smtClean="0"/>
              <a:t>(aq)</a:t>
            </a:r>
            <a:r>
              <a:rPr lang="hy-AM" sz="1600" dirty="0" smtClean="0"/>
              <a:t>+ C</a:t>
            </a:r>
            <a:r>
              <a:rPr lang="hy-AM" sz="1600" baseline="-25000" dirty="0" smtClean="0"/>
              <a:t>2</a:t>
            </a:r>
            <a:r>
              <a:rPr lang="hy-AM" sz="1600" dirty="0" smtClean="0"/>
              <a:t>H</a:t>
            </a:r>
            <a:r>
              <a:rPr lang="hy-AM" sz="1600" baseline="-25000" dirty="0" smtClean="0"/>
              <a:t>5</a:t>
            </a:r>
            <a:r>
              <a:rPr lang="hy-AM" sz="1600" dirty="0" smtClean="0"/>
              <a:t>OH</a:t>
            </a:r>
            <a:r>
              <a:rPr lang="hy-AM" sz="1600" baseline="-25000" dirty="0" smtClean="0"/>
              <a:t>(aq)</a:t>
            </a:r>
            <a:r>
              <a:rPr lang="hy-AM" sz="1600" dirty="0" smtClean="0"/>
              <a:t> </a:t>
            </a:r>
            <a:r>
              <a:rPr lang="hy-AM" sz="1600" dirty="0" smtClean="0">
                <a:sym typeface="Wingdings" pitchFamily="2" charset="2"/>
              </a:rPr>
              <a:t> C</a:t>
            </a:r>
            <a:r>
              <a:rPr lang="en-US" sz="1600" baseline="-25000" dirty="0" smtClean="0">
                <a:sym typeface="Wingdings" pitchFamily="2" charset="2"/>
              </a:rPr>
              <a:t>2</a:t>
            </a:r>
            <a:r>
              <a:rPr lang="hy-AM" sz="1600" dirty="0" smtClean="0">
                <a:sym typeface="Wingdings" pitchFamily="2" charset="2"/>
              </a:rPr>
              <a:t>H</a:t>
            </a:r>
            <a:r>
              <a:rPr lang="hy-AM" sz="1600" baseline="-25000" dirty="0" smtClean="0">
                <a:sym typeface="Wingdings" pitchFamily="2" charset="2"/>
              </a:rPr>
              <a:t>3</a:t>
            </a:r>
            <a:r>
              <a:rPr lang="hy-AM" sz="1600" dirty="0" smtClean="0">
                <a:sym typeface="Wingdings" pitchFamily="2" charset="2"/>
              </a:rPr>
              <a:t>O</a:t>
            </a:r>
            <a:r>
              <a:rPr lang="hy-AM" sz="1600" baseline="-25000" dirty="0" smtClean="0">
                <a:sym typeface="Wingdings" pitchFamily="2" charset="2"/>
              </a:rPr>
              <a:t>2</a:t>
            </a:r>
            <a:r>
              <a:rPr lang="hy-AM" sz="1600" dirty="0" smtClean="0">
                <a:sym typeface="Wingdings" pitchFamily="2" charset="2"/>
              </a:rPr>
              <a:t>C</a:t>
            </a:r>
            <a:r>
              <a:rPr lang="hy-AM" sz="1600" baseline="-25000" dirty="0" smtClean="0">
                <a:sym typeface="Wingdings" pitchFamily="2" charset="2"/>
              </a:rPr>
              <a:t>2</a:t>
            </a:r>
            <a:r>
              <a:rPr lang="hy-AM" sz="1600" dirty="0" smtClean="0">
                <a:sym typeface="Wingdings" pitchFamily="2" charset="2"/>
              </a:rPr>
              <a:t>H</a:t>
            </a:r>
            <a:r>
              <a:rPr lang="hy-AM" sz="1600" baseline="-25000" dirty="0" smtClean="0">
                <a:sym typeface="Wingdings" pitchFamily="2" charset="2"/>
              </a:rPr>
              <a:t>5(aq)</a:t>
            </a:r>
            <a:r>
              <a:rPr lang="hy-AM" sz="1600" dirty="0" smtClean="0">
                <a:sym typeface="Wingdings" pitchFamily="2" charset="2"/>
              </a:rPr>
              <a:t> + H</a:t>
            </a:r>
            <a:r>
              <a:rPr lang="hy-AM" sz="1600" baseline="-25000" dirty="0" smtClean="0">
                <a:sym typeface="Wingdings" pitchFamily="2" charset="2"/>
              </a:rPr>
              <a:t>2</a:t>
            </a:r>
            <a:r>
              <a:rPr lang="hy-AM" sz="1600" dirty="0" smtClean="0">
                <a:sym typeface="Wingdings" pitchFamily="2" charset="2"/>
              </a:rPr>
              <a:t>O</a:t>
            </a:r>
            <a:r>
              <a:rPr lang="hy-AM" sz="1600" baseline="-25000" dirty="0" smtClean="0">
                <a:sym typeface="Wingdings" pitchFamily="2" charset="2"/>
              </a:rPr>
              <a:t>(l)</a:t>
            </a:r>
          </a:p>
          <a:p>
            <a:r>
              <a:rPr lang="hy-AM" sz="1600" b="1" dirty="0" smtClean="0">
                <a:sym typeface="Wingdings" pitchFamily="2" charset="2"/>
              </a:rPr>
              <a:t>Draw the structural formula of the major product and name it.</a:t>
            </a:r>
          </a:p>
          <a:p>
            <a:endParaRPr lang="hy-AM" sz="1600" dirty="0">
              <a:sym typeface="Wingdings" pitchFamily="2" charset="2"/>
            </a:endParaRPr>
          </a:p>
          <a:p>
            <a:endParaRPr lang="hy-AM" sz="1600" dirty="0" smtClean="0">
              <a:sym typeface="Wingdings" pitchFamily="2" charset="2"/>
            </a:endParaRPr>
          </a:p>
          <a:p>
            <a:endParaRPr lang="hy-AM" sz="1600" dirty="0" smtClean="0">
              <a:sym typeface="Wingdings" pitchFamily="2" charset="2"/>
            </a:endParaRPr>
          </a:p>
          <a:p>
            <a:r>
              <a:rPr lang="hy-AM" sz="1600" b="1" dirty="0" smtClean="0">
                <a:sym typeface="Wingdings" pitchFamily="2" charset="2"/>
              </a:rPr>
              <a:t>What do you expect the product would be if ethanoic acid and butanol reacted with each other?  Give the structural formula and the name of it.</a:t>
            </a:r>
            <a:endParaRPr lang="hy-AM" sz="1600" b="1" dirty="0"/>
          </a:p>
          <a:p>
            <a:endParaRPr lang="hy-AM" sz="1700" dirty="0" smtClean="0"/>
          </a:p>
          <a:p>
            <a:endParaRPr lang="hy-AM" sz="1700" dirty="0"/>
          </a:p>
          <a:p>
            <a:endParaRPr lang="hy-AM" sz="1700" dirty="0" smtClean="0"/>
          </a:p>
          <a:p>
            <a:endParaRPr lang="hy-AM" sz="1700" dirty="0"/>
          </a:p>
          <a:p>
            <a:r>
              <a:rPr lang="hy-AM" sz="1700" dirty="0" smtClean="0"/>
              <a:t>This reaction is referred to as the esterification reaction because of the ester linkage bond formed.   </a:t>
            </a:r>
            <a:r>
              <a:rPr lang="hy-AM" sz="1700" b="1" dirty="0" smtClean="0"/>
              <a:t>Can you determine where the ester linkage is in the above picture?  Circle it.  </a:t>
            </a:r>
          </a:p>
          <a:p>
            <a:endParaRPr lang="hy-AM" sz="1700" b="1" dirty="0"/>
          </a:p>
          <a:p>
            <a:r>
              <a:rPr lang="hy-AM" sz="1700" b="1" dirty="0" smtClean="0"/>
              <a:t>Because water is lost what type of reaction is this?</a:t>
            </a:r>
          </a:p>
          <a:p>
            <a:endParaRPr lang="en-US" sz="17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28600"/>
            <a:ext cx="8229600" cy="5897563"/>
          </a:xfrm>
        </p:spPr>
        <p:txBody>
          <a:bodyPr>
            <a:normAutofit/>
          </a:bodyPr>
          <a:lstStyle/>
          <a:p>
            <a:r>
              <a:rPr lang="hy-AM" sz="1700" dirty="0" smtClean="0"/>
              <a:t>Condensation reactions involve the loss of water, ammonia or hydrogen chloride.</a:t>
            </a:r>
          </a:p>
          <a:p>
            <a:endParaRPr lang="hy-AM" sz="1700" dirty="0"/>
          </a:p>
          <a:p>
            <a:r>
              <a:rPr lang="hy-AM" sz="1700" b="1" dirty="0" smtClean="0"/>
              <a:t>Give the name, and write the structure of the ester formed when the following pairs of substances react:</a:t>
            </a:r>
          </a:p>
          <a:p>
            <a:pPr>
              <a:buFont typeface="+mj-lt"/>
              <a:buAutoNum type="arabicPeriod"/>
            </a:pPr>
            <a:r>
              <a:rPr lang="hy-AM" sz="1700" dirty="0" smtClean="0"/>
              <a:t>Ethanoic acid and butanol</a:t>
            </a:r>
          </a:p>
          <a:p>
            <a:pPr>
              <a:buFont typeface="+mj-lt"/>
              <a:buAutoNum type="arabicPeriod"/>
            </a:pPr>
            <a:r>
              <a:rPr lang="en-US" sz="1700" dirty="0" smtClean="0"/>
              <a:t>M</a:t>
            </a:r>
            <a:r>
              <a:rPr lang="hy-AM" sz="1700" dirty="0" smtClean="0"/>
              <a:t>ethanol and propanoic acid</a:t>
            </a:r>
          </a:p>
          <a:p>
            <a:pPr>
              <a:buFont typeface="+mj-lt"/>
              <a:buAutoNum type="arabicPeriod"/>
            </a:pPr>
            <a:r>
              <a:rPr lang="hy-AM" sz="1700" dirty="0" smtClean="0"/>
              <a:t>Butanoic acid and ethanol</a:t>
            </a:r>
          </a:p>
          <a:p>
            <a:pPr>
              <a:buFont typeface="+mj-lt"/>
              <a:buAutoNum type="arabicPeriod"/>
            </a:pPr>
            <a:r>
              <a:rPr lang="en-US" sz="1700" dirty="0" smtClean="0"/>
              <a:t>P</a:t>
            </a:r>
            <a:r>
              <a:rPr lang="hy-AM" sz="1700" dirty="0" smtClean="0"/>
              <a:t>ropanol and butanoic acid</a:t>
            </a:r>
          </a:p>
          <a:p>
            <a:pPr>
              <a:buFont typeface="+mj-lt"/>
              <a:buAutoNum type="arabicPeriod"/>
            </a:pPr>
            <a:endParaRPr lang="hy-AM" sz="1700" dirty="0"/>
          </a:p>
          <a:p>
            <a:pPr>
              <a:buFont typeface="+mj-lt"/>
              <a:buAutoNum type="arabicPeriod"/>
            </a:pPr>
            <a:endParaRPr lang="hy-AM" sz="1700" dirty="0" smtClean="0"/>
          </a:p>
          <a:p>
            <a:pPr>
              <a:buFont typeface="+mj-lt"/>
              <a:buAutoNum type="arabicPeriod"/>
            </a:pPr>
            <a:endParaRPr lang="hy-AM" sz="1700" dirty="0"/>
          </a:p>
          <a:p>
            <a:pPr>
              <a:buFont typeface="+mj-lt"/>
              <a:buAutoNum type="arabicPeriod"/>
            </a:pPr>
            <a:endParaRPr lang="hy-AM" sz="1700" dirty="0" smtClean="0"/>
          </a:p>
          <a:p>
            <a:pPr>
              <a:buFont typeface="+mj-lt"/>
              <a:buAutoNum type="arabicPeriod"/>
            </a:pPr>
            <a:endParaRPr lang="hy-AM" sz="1700" dirty="0"/>
          </a:p>
          <a:p>
            <a:pPr>
              <a:buFont typeface="+mj-lt"/>
              <a:buAutoNum type="arabicPeriod"/>
            </a:pPr>
            <a:endParaRPr lang="hy-AM" sz="1700" dirty="0" smtClean="0"/>
          </a:p>
          <a:p>
            <a:pPr>
              <a:buNone/>
            </a:pPr>
            <a:endParaRPr lang="hy-AM" sz="1700" dirty="0"/>
          </a:p>
          <a:p>
            <a:pPr>
              <a:buNone/>
            </a:pPr>
            <a:endParaRPr lang="hy-AM" sz="17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28600"/>
            <a:ext cx="8229600" cy="5897563"/>
          </a:xfrm>
        </p:spPr>
        <p:txBody>
          <a:bodyPr>
            <a:normAutofit/>
          </a:bodyPr>
          <a:lstStyle/>
          <a:p>
            <a:r>
              <a:rPr lang="hy-AM" sz="1600" dirty="0" smtClean="0"/>
              <a:t>Esters can be hydrolysed.  </a:t>
            </a:r>
          </a:p>
          <a:p>
            <a:endParaRPr lang="hy-AM" sz="1600" dirty="0"/>
          </a:p>
          <a:p>
            <a:r>
              <a:rPr lang="hy-AM" sz="1600" dirty="0" smtClean="0"/>
              <a:t>Since the ester linkage is formed by the elimination of water under acidic conditions it can be broken by the addition of water under alkaline conditions know as hydrolysis.  </a:t>
            </a:r>
            <a:r>
              <a:rPr lang="hy-AM" sz="1600" b="1" dirty="0" smtClean="0"/>
              <a:t>Ethyl ethanoate under alkaline conditions of being refluxed with excess NaOH produces what?  Draw it out.  </a:t>
            </a:r>
          </a:p>
          <a:p>
            <a:endParaRPr lang="hy-AM" sz="1600" dirty="0"/>
          </a:p>
          <a:p>
            <a:endParaRPr lang="hy-AM" sz="1600" dirty="0" smtClean="0"/>
          </a:p>
          <a:p>
            <a:endParaRPr lang="hy-AM" sz="1600" dirty="0"/>
          </a:p>
          <a:p>
            <a:endParaRPr lang="hy-AM" sz="1600" dirty="0" smtClean="0"/>
          </a:p>
          <a:p>
            <a:endParaRPr lang="hy-AM" sz="1600" dirty="0"/>
          </a:p>
          <a:p>
            <a:r>
              <a:rPr lang="hy-AM" sz="1600" dirty="0" smtClean="0"/>
              <a:t>The hydrolysis process may be obtained via a reflux setup followed by distillation.</a:t>
            </a:r>
          </a:p>
          <a:p>
            <a:endParaRPr lang="hy-AM" sz="1600" dirty="0"/>
          </a:p>
          <a:p>
            <a:r>
              <a:rPr lang="hy-AM" sz="1600" dirty="0" smtClean="0"/>
              <a:t>Esters may be used in the preparation of soap.  Soap manufacture is the second most important use of fats and oils.</a:t>
            </a:r>
          </a:p>
          <a:p>
            <a:endParaRPr lang="hy-AM" sz="1600" dirty="0"/>
          </a:p>
          <a:p>
            <a:r>
              <a:rPr lang="hy-AM" sz="1600" dirty="0" smtClean="0"/>
              <a:t>Fats and oils are esters formed in nature by reaction between the trialcohol propane-1,2,3-triol (commonly called glycerol) and long-chain organic acids.</a:t>
            </a:r>
            <a:endParaRPr lang="en-US" sz="1600" dirty="0"/>
          </a:p>
        </p:txBody>
      </p:sp>
      <p:pic>
        <p:nvPicPr>
          <p:cNvPr id="4" name="Picture 3" descr="glycerol.gif"/>
          <p:cNvPicPr>
            <a:picLocks noChangeAspect="1"/>
          </p:cNvPicPr>
          <p:nvPr/>
        </p:nvPicPr>
        <p:blipFill>
          <a:blip r:embed="rId2" cstate="print"/>
          <a:srcRect r="17391" b="27778"/>
          <a:stretch>
            <a:fillRect/>
          </a:stretch>
        </p:blipFill>
        <p:spPr>
          <a:xfrm>
            <a:off x="3429000" y="5334000"/>
            <a:ext cx="1447800" cy="990600"/>
          </a:xfrm>
          <a:prstGeom prst="rect">
            <a:avLst/>
          </a:prstGeom>
        </p:spPr>
      </p:pic>
      <p:sp>
        <p:nvSpPr>
          <p:cNvPr id="5" name="TextBox 4"/>
          <p:cNvSpPr txBox="1"/>
          <p:nvPr/>
        </p:nvSpPr>
        <p:spPr>
          <a:xfrm>
            <a:off x="2971800" y="6324600"/>
            <a:ext cx="2767104" cy="338554"/>
          </a:xfrm>
          <a:prstGeom prst="rect">
            <a:avLst/>
          </a:prstGeom>
          <a:noFill/>
        </p:spPr>
        <p:txBody>
          <a:bodyPr wrap="none" rtlCol="0">
            <a:spAutoFit/>
          </a:bodyPr>
          <a:lstStyle/>
          <a:p>
            <a:pPr algn="ctr"/>
            <a:r>
              <a:rPr lang="hy-AM" sz="800" dirty="0" smtClean="0"/>
              <a:t>Glycerol/Propane-1,2,3-triol </a:t>
            </a:r>
          </a:p>
          <a:p>
            <a:pPr algn="ctr"/>
            <a:r>
              <a:rPr lang="en-US" sz="800" dirty="0" smtClean="0"/>
              <a:t>http://www.cic-caracas.org/departments/science/Topic2.php</a:t>
            </a:r>
            <a:endParaRPr lang="en-US" sz="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28600"/>
            <a:ext cx="8229600" cy="6400800"/>
          </a:xfrm>
        </p:spPr>
        <p:txBody>
          <a:bodyPr>
            <a:normAutofit lnSpcReduction="10000"/>
          </a:bodyPr>
          <a:lstStyle/>
          <a:p>
            <a:r>
              <a:rPr lang="hy-AM" sz="1700" dirty="0" smtClean="0"/>
              <a:t>A fatty acid may be represented as :</a:t>
            </a:r>
          </a:p>
          <a:p>
            <a:endParaRPr lang="hy-AM" sz="1700" dirty="0"/>
          </a:p>
          <a:p>
            <a:endParaRPr lang="hy-AM" sz="1700" dirty="0" smtClean="0"/>
          </a:p>
          <a:p>
            <a:endParaRPr lang="hy-AM" sz="1700" dirty="0"/>
          </a:p>
          <a:p>
            <a:endParaRPr lang="hy-AM" sz="1700" dirty="0" smtClean="0"/>
          </a:p>
          <a:p>
            <a:endParaRPr lang="hy-AM" sz="1700" dirty="0"/>
          </a:p>
          <a:p>
            <a:r>
              <a:rPr lang="hy-AM" sz="1700" dirty="0" smtClean="0"/>
              <a:t>Where A is derived from glycerol.  </a:t>
            </a:r>
          </a:p>
          <a:p>
            <a:r>
              <a:rPr lang="hy-AM" sz="1700" dirty="0" smtClean="0"/>
              <a:t>B, C and D are derived from long-chain organic (fatty) acids.  </a:t>
            </a:r>
          </a:p>
          <a:p>
            <a:r>
              <a:rPr lang="hy-AM" sz="1700" dirty="0" smtClean="0"/>
              <a:t>B, C and D may be different or the same.  They usually contain between 12 and 20 carbon atoms.</a:t>
            </a:r>
          </a:p>
          <a:p>
            <a:endParaRPr lang="hy-AM" sz="1700" dirty="0"/>
          </a:p>
          <a:p>
            <a:r>
              <a:rPr lang="hy-AM" sz="1700" dirty="0" smtClean="0"/>
              <a:t>Some of the long-chain organic acids commonly combined in fats are:</a:t>
            </a:r>
          </a:p>
          <a:p>
            <a:pPr>
              <a:buFont typeface="+mj-lt"/>
              <a:buAutoNum type="arabicPeriod"/>
            </a:pPr>
            <a:r>
              <a:rPr lang="hy-AM" sz="1700" dirty="0" smtClean="0"/>
              <a:t>C</a:t>
            </a:r>
            <a:r>
              <a:rPr lang="hy-AM" sz="1700" baseline="-25000" dirty="0" smtClean="0"/>
              <a:t>15</a:t>
            </a:r>
            <a:r>
              <a:rPr lang="hy-AM" sz="1700" dirty="0" smtClean="0"/>
              <a:t>H</a:t>
            </a:r>
            <a:r>
              <a:rPr lang="hy-AM" sz="1700" baseline="-25000" dirty="0" smtClean="0"/>
              <a:t>31</a:t>
            </a:r>
            <a:r>
              <a:rPr lang="hy-AM" sz="1700" dirty="0" smtClean="0"/>
              <a:t>COOH – palmitic acid (a saturated acid)</a:t>
            </a:r>
          </a:p>
          <a:p>
            <a:pPr>
              <a:buFont typeface="+mj-lt"/>
              <a:buAutoNum type="arabicPeriod"/>
            </a:pPr>
            <a:r>
              <a:rPr lang="hy-AM" sz="1700" dirty="0" smtClean="0"/>
              <a:t>C</a:t>
            </a:r>
            <a:r>
              <a:rPr lang="hy-AM" sz="1700" baseline="-25000" dirty="0" smtClean="0"/>
              <a:t>17</a:t>
            </a:r>
            <a:r>
              <a:rPr lang="hy-AM" sz="1700" dirty="0" smtClean="0"/>
              <a:t>H</a:t>
            </a:r>
            <a:r>
              <a:rPr lang="hy-AM" sz="1700" baseline="-25000" dirty="0" smtClean="0"/>
              <a:t>35</a:t>
            </a:r>
            <a:r>
              <a:rPr lang="hy-AM" sz="1700" dirty="0" smtClean="0"/>
              <a:t>COOH – stearic acid (a saturated acid)</a:t>
            </a:r>
          </a:p>
          <a:p>
            <a:pPr>
              <a:buFont typeface="+mj-lt"/>
              <a:buAutoNum type="arabicPeriod"/>
            </a:pPr>
            <a:r>
              <a:rPr lang="hy-AM" sz="1700" dirty="0" smtClean="0"/>
              <a:t>C</a:t>
            </a:r>
            <a:r>
              <a:rPr lang="hy-AM" sz="1700" baseline="-25000" dirty="0" smtClean="0"/>
              <a:t>17</a:t>
            </a:r>
            <a:r>
              <a:rPr lang="hy-AM" sz="1700" dirty="0" smtClean="0"/>
              <a:t>H</a:t>
            </a:r>
            <a:r>
              <a:rPr lang="hy-AM" sz="1700" baseline="-25000" dirty="0" smtClean="0"/>
              <a:t>33</a:t>
            </a:r>
            <a:r>
              <a:rPr lang="hy-AM" sz="1700" dirty="0" smtClean="0"/>
              <a:t>COOH – oleic acid (an unsaturated acid)</a:t>
            </a:r>
          </a:p>
          <a:p>
            <a:pPr>
              <a:buNone/>
            </a:pPr>
            <a:endParaRPr lang="hy-AM" sz="1700" dirty="0"/>
          </a:p>
          <a:p>
            <a:r>
              <a:rPr lang="hy-AM" sz="1700" b="1" dirty="0" smtClean="0"/>
              <a:t>Do you remember what being saturated and unsaturated means?</a:t>
            </a:r>
          </a:p>
          <a:p>
            <a:pPr>
              <a:buFont typeface="+mj-lt"/>
              <a:buAutoNum type="arabicPeriod"/>
            </a:pPr>
            <a:endParaRPr lang="hy-AM" sz="1700" dirty="0"/>
          </a:p>
          <a:p>
            <a:r>
              <a:rPr lang="hy-AM" sz="1700" dirty="0" smtClean="0"/>
              <a:t>When fats are hydrolysed </a:t>
            </a:r>
            <a:r>
              <a:rPr lang="hy-AM" sz="1700" b="1" dirty="0" smtClean="0"/>
              <a:t>(saponified)</a:t>
            </a:r>
            <a:r>
              <a:rPr lang="hy-AM" sz="1700" dirty="0" smtClean="0"/>
              <a:t>, the products are glycerol and the sodium salts of the long chain organic acids.</a:t>
            </a:r>
          </a:p>
          <a:p>
            <a:pPr algn="ctr">
              <a:buNone/>
            </a:pPr>
            <a:r>
              <a:rPr lang="hy-AM" sz="1700" dirty="0" smtClean="0"/>
              <a:t>	fats/oils + NaOH </a:t>
            </a:r>
            <a:r>
              <a:rPr lang="hy-AM" sz="1700" dirty="0" smtClean="0">
                <a:sym typeface="Wingdings" pitchFamily="2" charset="2"/>
              </a:rPr>
              <a:t> glycerol + the sodium salt of the acid (soap)</a:t>
            </a:r>
          </a:p>
          <a:p>
            <a:pPr>
              <a:buNone/>
            </a:pPr>
            <a:r>
              <a:rPr lang="hy-AM" sz="1700" dirty="0" smtClean="0"/>
              <a:t> </a:t>
            </a:r>
            <a:endParaRPr lang="en-US" sz="1700" dirty="0"/>
          </a:p>
        </p:txBody>
      </p:sp>
      <p:sp>
        <p:nvSpPr>
          <p:cNvPr id="4" name="Rectangle 3"/>
          <p:cNvSpPr/>
          <p:nvPr/>
        </p:nvSpPr>
        <p:spPr>
          <a:xfrm>
            <a:off x="1676400" y="609600"/>
            <a:ext cx="381000" cy="1295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y-AM" dirty="0" smtClean="0"/>
              <a:t>A</a:t>
            </a:r>
            <a:endParaRPr lang="en-US" dirty="0"/>
          </a:p>
        </p:txBody>
      </p:sp>
      <p:sp>
        <p:nvSpPr>
          <p:cNvPr id="5" name="Rectangle 4"/>
          <p:cNvSpPr/>
          <p:nvPr/>
        </p:nvSpPr>
        <p:spPr>
          <a:xfrm>
            <a:off x="2057400" y="609600"/>
            <a:ext cx="28956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y-AM" dirty="0" smtClean="0"/>
              <a:t>B</a:t>
            </a:r>
            <a:endParaRPr lang="en-US" dirty="0"/>
          </a:p>
        </p:txBody>
      </p:sp>
      <p:sp>
        <p:nvSpPr>
          <p:cNvPr id="6" name="Rectangle 5"/>
          <p:cNvSpPr/>
          <p:nvPr/>
        </p:nvSpPr>
        <p:spPr>
          <a:xfrm>
            <a:off x="2057400" y="1143000"/>
            <a:ext cx="28956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y-AM" dirty="0" smtClean="0"/>
              <a:t>C</a:t>
            </a:r>
            <a:endParaRPr lang="en-US" dirty="0"/>
          </a:p>
        </p:txBody>
      </p:sp>
      <p:sp>
        <p:nvSpPr>
          <p:cNvPr id="7" name="Rectangle 6"/>
          <p:cNvSpPr/>
          <p:nvPr/>
        </p:nvSpPr>
        <p:spPr>
          <a:xfrm>
            <a:off x="2057400" y="1676400"/>
            <a:ext cx="28956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y-AM" dirty="0" smtClean="0"/>
              <a:t>D</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28600"/>
            <a:ext cx="8229600" cy="5897563"/>
          </a:xfrm>
        </p:spPr>
        <p:txBody>
          <a:bodyPr>
            <a:normAutofit/>
          </a:bodyPr>
          <a:lstStyle/>
          <a:p>
            <a:r>
              <a:rPr lang="hy-AM" sz="1700" b="1" dirty="0" smtClean="0"/>
              <a:t>What are detergents used for</a:t>
            </a:r>
            <a:r>
              <a:rPr lang="hy-AM" sz="1700" dirty="0" smtClean="0"/>
              <a:t>?</a:t>
            </a:r>
          </a:p>
          <a:p>
            <a:endParaRPr lang="hy-AM" sz="1700" dirty="0"/>
          </a:p>
          <a:p>
            <a:endParaRPr lang="hy-AM" sz="1700" dirty="0" smtClean="0"/>
          </a:p>
          <a:p>
            <a:r>
              <a:rPr lang="hy-AM" sz="1700" dirty="0" smtClean="0"/>
              <a:t>Detergents may be soapy or soapless.</a:t>
            </a:r>
          </a:p>
          <a:p>
            <a:endParaRPr lang="hy-AM" sz="1700" dirty="0"/>
          </a:p>
          <a:p>
            <a:r>
              <a:rPr lang="hy-AM" sz="1700" dirty="0" smtClean="0"/>
              <a:t>Soapless detergents are also called synthetic detergents or ‘syndets’.</a:t>
            </a:r>
          </a:p>
          <a:p>
            <a:endParaRPr lang="hy-AM" sz="1700" dirty="0"/>
          </a:p>
          <a:p>
            <a:r>
              <a:rPr lang="hy-AM" sz="1700" dirty="0" smtClean="0"/>
              <a:t>The below figure demonstrates some difference between soapy and soapless detergents.</a:t>
            </a:r>
          </a:p>
          <a:p>
            <a:endParaRPr lang="hy-AM" sz="1700" dirty="0"/>
          </a:p>
          <a:p>
            <a:pPr>
              <a:buNone/>
            </a:pPr>
            <a:endParaRPr lang="en-US" sz="1700" dirty="0"/>
          </a:p>
        </p:txBody>
      </p:sp>
      <p:graphicFrame>
        <p:nvGraphicFramePr>
          <p:cNvPr id="4" name="Table 3"/>
          <p:cNvGraphicFramePr>
            <a:graphicFrameLocks noGrp="1"/>
          </p:cNvGraphicFramePr>
          <p:nvPr/>
        </p:nvGraphicFramePr>
        <p:xfrm>
          <a:off x="1524000" y="3124200"/>
          <a:ext cx="6096000" cy="2646680"/>
        </p:xfrm>
        <a:graphic>
          <a:graphicData uri="http://schemas.openxmlformats.org/drawingml/2006/table">
            <a:tbl>
              <a:tblPr firstRow="1" bandRow="1">
                <a:tableStyleId>{5C22544A-7EE6-4342-B048-85BDC9FD1C3A}</a:tableStyleId>
              </a:tblPr>
              <a:tblGrid>
                <a:gridCol w="3048000"/>
                <a:gridCol w="3048000"/>
              </a:tblGrid>
              <a:tr h="370840">
                <a:tc gridSpan="2">
                  <a:txBody>
                    <a:bodyPr/>
                    <a:lstStyle/>
                    <a:p>
                      <a:pPr algn="ctr"/>
                      <a:r>
                        <a:rPr lang="hy-AM" sz="1000" dirty="0" smtClean="0"/>
                        <a:t>Detergents</a:t>
                      </a:r>
                      <a:endParaRPr lang="en-US" sz="1000" dirty="0"/>
                    </a:p>
                  </a:txBody>
                  <a:tcPr/>
                </a:tc>
                <a:tc hMerge="1">
                  <a:txBody>
                    <a:bodyPr/>
                    <a:lstStyle/>
                    <a:p>
                      <a:endParaRPr lang="en-US" sz="1000" dirty="0"/>
                    </a:p>
                  </a:txBody>
                  <a:tcPr/>
                </a:tc>
              </a:tr>
              <a:tr h="370840">
                <a:tc>
                  <a:txBody>
                    <a:bodyPr/>
                    <a:lstStyle/>
                    <a:p>
                      <a:r>
                        <a:rPr lang="hy-AM" sz="1000" dirty="0" smtClean="0"/>
                        <a:t>soapy</a:t>
                      </a:r>
                      <a:r>
                        <a:rPr lang="hy-AM" sz="1000" baseline="0" dirty="0" smtClean="0"/>
                        <a:t> detergents</a:t>
                      </a:r>
                      <a:endParaRPr lang="en-US" sz="1000" dirty="0"/>
                    </a:p>
                  </a:txBody>
                  <a:tcPr/>
                </a:tc>
                <a:tc>
                  <a:txBody>
                    <a:bodyPr/>
                    <a:lstStyle/>
                    <a:p>
                      <a:r>
                        <a:rPr lang="hy-AM" sz="1000" dirty="0" smtClean="0"/>
                        <a:t>soapless detergents</a:t>
                      </a:r>
                      <a:endParaRPr lang="en-US" sz="1000" dirty="0"/>
                    </a:p>
                  </a:txBody>
                  <a:tcPr/>
                </a:tc>
              </a:tr>
              <a:tr h="370840">
                <a:tc>
                  <a:txBody>
                    <a:bodyPr/>
                    <a:lstStyle/>
                    <a:p>
                      <a:r>
                        <a:rPr lang="en-US" sz="1000" dirty="0" smtClean="0"/>
                        <a:t>M</a:t>
                      </a:r>
                      <a:r>
                        <a:rPr lang="hy-AM" sz="1000" dirty="0" smtClean="0"/>
                        <a:t>ade from hydrolysis of fats</a:t>
                      </a:r>
                      <a:endParaRPr lang="en-US" sz="1000" dirty="0"/>
                    </a:p>
                  </a:txBody>
                  <a:tcPr/>
                </a:tc>
                <a:tc>
                  <a:txBody>
                    <a:bodyPr/>
                    <a:lstStyle/>
                    <a:p>
                      <a:r>
                        <a:rPr lang="en-US" sz="1000" dirty="0" smtClean="0"/>
                        <a:t>M</a:t>
                      </a:r>
                      <a:r>
                        <a:rPr lang="hy-AM" sz="1000" dirty="0" smtClean="0"/>
                        <a:t>ade from petroleum</a:t>
                      </a:r>
                      <a:endParaRPr lang="en-US" sz="1000" dirty="0"/>
                    </a:p>
                  </a:txBody>
                  <a:tcPr/>
                </a:tc>
              </a:tr>
              <a:tr h="370840">
                <a:tc>
                  <a:txBody>
                    <a:bodyPr/>
                    <a:lstStyle/>
                    <a:p>
                      <a:r>
                        <a:rPr lang="en-US" sz="1000" dirty="0" smtClean="0"/>
                        <a:t>B</a:t>
                      </a:r>
                      <a:r>
                        <a:rPr lang="hy-AM" sz="1000" dirty="0" smtClean="0"/>
                        <a:t>iodegradeable</a:t>
                      </a:r>
                      <a:endParaRPr lang="en-US" sz="1000" dirty="0"/>
                    </a:p>
                  </a:txBody>
                  <a:tcPr/>
                </a:tc>
                <a:tc>
                  <a:txBody>
                    <a:bodyPr/>
                    <a:lstStyle/>
                    <a:p>
                      <a:r>
                        <a:rPr lang="en-US" sz="1000" dirty="0" smtClean="0"/>
                        <a:t>M</a:t>
                      </a:r>
                      <a:r>
                        <a:rPr lang="hy-AM" sz="1000" dirty="0" smtClean="0"/>
                        <a:t>any are non-biodegradable</a:t>
                      </a:r>
                      <a:endParaRPr lang="en-US" sz="1000" dirty="0"/>
                    </a:p>
                  </a:txBody>
                  <a:tcPr/>
                </a:tc>
              </a:tr>
              <a:tr h="370840">
                <a:tc>
                  <a:txBody>
                    <a:bodyPr/>
                    <a:lstStyle/>
                    <a:p>
                      <a:r>
                        <a:rPr lang="en-US" sz="1000" dirty="0" smtClean="0"/>
                        <a:t>C</a:t>
                      </a:r>
                      <a:r>
                        <a:rPr lang="hy-AM" sz="1000" dirty="0" smtClean="0"/>
                        <a:t>ause scum formation with hard water</a:t>
                      </a:r>
                      <a:endParaRPr lang="en-US" sz="1000" dirty="0"/>
                    </a:p>
                  </a:txBody>
                  <a:tcPr/>
                </a:tc>
                <a:tc>
                  <a:txBody>
                    <a:bodyPr/>
                    <a:lstStyle/>
                    <a:p>
                      <a:r>
                        <a:rPr lang="en-US" sz="1000" dirty="0" smtClean="0"/>
                        <a:t>D</a:t>
                      </a:r>
                      <a:r>
                        <a:rPr lang="hy-AM" sz="1000" dirty="0" smtClean="0"/>
                        <a:t>oes not cause scum</a:t>
                      </a:r>
                      <a:r>
                        <a:rPr lang="hy-AM" sz="1000" baseline="0" dirty="0" smtClean="0"/>
                        <a:t> with hard water</a:t>
                      </a:r>
                      <a:endParaRPr lang="en-US" sz="1000" dirty="0"/>
                    </a:p>
                  </a:txBody>
                  <a:tcPr/>
                </a:tc>
              </a:tr>
              <a:tr h="370840">
                <a:tc>
                  <a:txBody>
                    <a:bodyPr/>
                    <a:lstStyle/>
                    <a:p>
                      <a:r>
                        <a:rPr lang="en-US" sz="1000" dirty="0" smtClean="0"/>
                        <a:t>E</a:t>
                      </a:r>
                      <a:r>
                        <a:rPr lang="hy-AM" sz="1000" dirty="0" smtClean="0"/>
                        <a:t>xcellent for laundering if water is soft</a:t>
                      </a:r>
                      <a:endParaRPr lang="en-US" sz="1000" dirty="0"/>
                    </a:p>
                  </a:txBody>
                  <a:tcPr/>
                </a:tc>
                <a:tc>
                  <a:txBody>
                    <a:bodyPr/>
                    <a:lstStyle/>
                    <a:p>
                      <a:r>
                        <a:rPr lang="en-US" sz="1000" dirty="0" smtClean="0"/>
                        <a:t>E</a:t>
                      </a:r>
                      <a:r>
                        <a:rPr lang="hy-AM" sz="1000" dirty="0" smtClean="0"/>
                        <a:t>ffectiveness and cleaning</a:t>
                      </a:r>
                      <a:r>
                        <a:rPr lang="hy-AM" sz="1000" baseline="0" dirty="0" smtClean="0"/>
                        <a:t> power are not affected by hard water</a:t>
                      </a:r>
                      <a:endParaRPr lang="en-US" sz="1000" dirty="0"/>
                    </a:p>
                  </a:txBody>
                  <a:tcPr/>
                </a:tc>
              </a:tr>
              <a:tr h="370840">
                <a:tc>
                  <a:txBody>
                    <a:bodyPr/>
                    <a:lstStyle/>
                    <a:p>
                      <a:r>
                        <a:rPr lang="en-US" sz="1000" dirty="0" smtClean="0"/>
                        <a:t>C</a:t>
                      </a:r>
                      <a:r>
                        <a:rPr lang="hy-AM" sz="1000" dirty="0" smtClean="0"/>
                        <a:t>ontinued use in laundry leads to loss of fabric colour</a:t>
                      </a:r>
                      <a:endParaRPr lang="en-US" sz="1000" dirty="0"/>
                    </a:p>
                  </a:txBody>
                  <a:tcPr/>
                </a:tc>
                <a:tc>
                  <a:txBody>
                    <a:bodyPr/>
                    <a:lstStyle/>
                    <a:p>
                      <a:r>
                        <a:rPr lang="en-US" sz="1000" dirty="0" smtClean="0"/>
                        <a:t>I</a:t>
                      </a:r>
                      <a:r>
                        <a:rPr lang="hy-AM" sz="1000" dirty="0" smtClean="0"/>
                        <a:t>ndustrial uses include: textile cleaning, softening of leather and as a dust suppressing agent in mining.</a:t>
                      </a:r>
                      <a:endParaRPr lang="en-US" sz="1000" dirty="0"/>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1386</TotalTime>
  <Words>1389</Words>
  <Application>Microsoft Office PowerPoint</Application>
  <PresentationFormat>On-screen Show (4:3)</PresentationFormat>
  <Paragraphs>210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Organic Acids &amp; Esters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Pink Panta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Organic Acids &amp; Esters</dc:title>
  <dc:creator>Pink Panta</dc:creator>
  <cp:lastModifiedBy>Samantha Blondel</cp:lastModifiedBy>
  <cp:revision>19</cp:revision>
  <dcterms:created xsi:type="dcterms:W3CDTF">2011-03-19T00:29:12Z</dcterms:created>
  <dcterms:modified xsi:type="dcterms:W3CDTF">2012-11-03T17:40:48Z</dcterms:modified>
</cp:coreProperties>
</file>