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F59CB-7E2E-4A22-BF8B-58A9FABAEDE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A2D7-8851-4B4F-98ED-9A1505781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tto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914400"/>
            <a:ext cx="3276600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6705600" cy="1470025"/>
          </a:xfrm>
        </p:spPr>
        <p:txBody>
          <a:bodyPr/>
          <a:lstStyle/>
          <a:p>
            <a:pPr algn="l"/>
            <a:r>
              <a:rPr lang="hy-AM" dirty="0" smtClean="0"/>
              <a:t>Polymers &amp; Plastics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4648200"/>
            <a:ext cx="2047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800" dirty="0" smtClean="0"/>
              <a:t>A cotton tree (a naturally occurring polymer)</a:t>
            </a:r>
          </a:p>
          <a:p>
            <a:pPr algn="ctr"/>
            <a:r>
              <a:rPr lang="en-US" sz="800" dirty="0" smtClean="0"/>
              <a:t>http://pt2zxr.com/html/mein_qth.html</a:t>
            </a:r>
            <a:endParaRPr lang="en-US" sz="800" dirty="0"/>
          </a:p>
        </p:txBody>
      </p:sp>
      <p:pic>
        <p:nvPicPr>
          <p:cNvPr id="6" name="Picture 5" descr="plastic-bottle-recycl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95600"/>
            <a:ext cx="3352799" cy="251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5562600"/>
            <a:ext cx="29578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800" dirty="0" smtClean="0"/>
              <a:t>Plastic bottles (a man-made polymer)</a:t>
            </a:r>
          </a:p>
          <a:p>
            <a:pPr algn="ctr"/>
            <a:r>
              <a:rPr lang="en-US" sz="800" dirty="0" smtClean="0"/>
              <a:t>http://1800recycling.com/2011/03/history-plastic-bottles-recycle/</a:t>
            </a:r>
            <a:endParaRPr lang="en-US" sz="800" dirty="0"/>
          </a:p>
        </p:txBody>
      </p:sp>
      <p:pic>
        <p:nvPicPr>
          <p:cNvPr id="8" name="Picture 7" descr="KBYG - Final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hy-AM" sz="1700" dirty="0" smtClean="0"/>
              <a:t>Polymers exist in two groups:  </a:t>
            </a:r>
            <a:r>
              <a:rPr lang="hy-AM" sz="1700" b="1" dirty="0" smtClean="0"/>
              <a:t>naturally</a:t>
            </a:r>
            <a:r>
              <a:rPr lang="hy-AM" sz="1700" dirty="0" smtClean="0"/>
              <a:t> and </a:t>
            </a:r>
            <a:r>
              <a:rPr lang="hy-AM" sz="1700" b="1" dirty="0" smtClean="0"/>
              <a:t>synthetically</a:t>
            </a:r>
            <a:r>
              <a:rPr lang="hy-AM" sz="1700" dirty="0" smtClean="0"/>
              <a:t> as giant molecules.  </a:t>
            </a:r>
            <a:r>
              <a:rPr lang="hy-AM" sz="1700" b="1" dirty="0" smtClean="0"/>
              <a:t>What does this mean?</a:t>
            </a:r>
          </a:p>
          <a:p>
            <a:endParaRPr lang="hy-AM" sz="1700" b="1" dirty="0"/>
          </a:p>
          <a:p>
            <a:endParaRPr lang="hy-AM" sz="1700" dirty="0"/>
          </a:p>
          <a:p>
            <a:r>
              <a:rPr lang="hy-AM" sz="1700" b="1" dirty="0" smtClean="0"/>
              <a:t>What does the word polymer mean?</a:t>
            </a:r>
          </a:p>
          <a:p>
            <a:endParaRPr lang="hy-AM" sz="1700" dirty="0" smtClean="0"/>
          </a:p>
          <a:p>
            <a:endParaRPr lang="hy-AM" sz="1700" dirty="0"/>
          </a:p>
          <a:p>
            <a:r>
              <a:rPr lang="hy-AM" sz="1700" dirty="0" smtClean="0"/>
              <a:t>When several thousand monomers link up they form a polymer chain.</a:t>
            </a:r>
          </a:p>
          <a:p>
            <a:endParaRPr lang="hy-AM" sz="1700" dirty="0"/>
          </a:p>
          <a:p>
            <a:r>
              <a:rPr lang="hy-AM" sz="1700" dirty="0" smtClean="0"/>
              <a:t>Naming polymers are simple.  If you have a polymer made from ethene monomers then that chain will be referred to as polyethene. </a:t>
            </a:r>
            <a:r>
              <a:rPr lang="hy-AM" sz="1700" b="1" dirty="0" smtClean="0"/>
              <a:t> So, if you have a polymer made from styrene monomers what will it be called? </a:t>
            </a:r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 smtClean="0"/>
          </a:p>
          <a:p>
            <a:endParaRPr lang="hy-AM" sz="1700" b="1" dirty="0" smtClean="0"/>
          </a:p>
          <a:p>
            <a:endParaRPr lang="hy-AM" sz="1700" dirty="0"/>
          </a:p>
          <a:p>
            <a:endParaRPr lang="en-US" sz="1700" dirty="0"/>
          </a:p>
        </p:txBody>
      </p:sp>
      <p:sp>
        <p:nvSpPr>
          <p:cNvPr id="4" name="Rectangle 3"/>
          <p:cNvSpPr/>
          <p:nvPr/>
        </p:nvSpPr>
        <p:spPr>
          <a:xfrm>
            <a:off x="3886200" y="41148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dirty="0"/>
              <a:t>g</a:t>
            </a:r>
            <a:r>
              <a:rPr lang="hy-AM" dirty="0" smtClean="0"/>
              <a:t>iant molecules (polymers)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48006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dirty="0" smtClean="0"/>
              <a:t>synthetic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81800" y="4800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dirty="0"/>
              <a:t>n</a:t>
            </a:r>
            <a:r>
              <a:rPr lang="hy-AM" dirty="0" smtClean="0"/>
              <a:t>atural origin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2"/>
            <a:endCxn id="5" idx="3"/>
          </p:cNvCxnSpPr>
          <p:nvPr/>
        </p:nvCxnSpPr>
        <p:spPr>
          <a:xfrm rot="5400000">
            <a:off x="3714750" y="4057650"/>
            <a:ext cx="4191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  <a:endCxn id="6" idx="1"/>
          </p:cNvCxnSpPr>
          <p:nvPr/>
        </p:nvCxnSpPr>
        <p:spPr>
          <a:xfrm rot="16200000" flipH="1">
            <a:off x="5581650" y="3943350"/>
            <a:ext cx="4191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</p:cNvCxnSpPr>
          <p:nvPr/>
        </p:nvCxnSpPr>
        <p:spPr>
          <a:xfrm rot="5400000">
            <a:off x="1962150" y="5657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</p:cNvCxnSpPr>
          <p:nvPr/>
        </p:nvCxnSpPr>
        <p:spPr>
          <a:xfrm rot="5400000">
            <a:off x="7372350" y="5657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5800" y="5867400"/>
            <a:ext cx="3581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r>
              <a:rPr lang="hy-AM" dirty="0" smtClean="0"/>
              <a:t>olyethene, PVC, polystyrene, nylons, polyesters, rubbers(synthetic)...etc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105400" y="5867400"/>
            <a:ext cx="3810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hy-AM" dirty="0" smtClean="0"/>
              <a:t>arbohydrates, proteins, rubbers(natural)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hy-AM" sz="1700" dirty="0" smtClean="0"/>
              <a:t>Polymers may be classified according to the type of reaction they were formed from:  </a:t>
            </a:r>
            <a:r>
              <a:rPr lang="hy-AM" sz="1700" b="1" dirty="0" smtClean="0"/>
              <a:t>addition polymers</a:t>
            </a:r>
            <a:r>
              <a:rPr lang="hy-AM" sz="1700" dirty="0" smtClean="0"/>
              <a:t> which are formed in addition reactions and </a:t>
            </a:r>
            <a:r>
              <a:rPr lang="hy-AM" sz="1700" b="1" dirty="0" smtClean="0"/>
              <a:t>condensation polymers</a:t>
            </a:r>
            <a:r>
              <a:rPr lang="hy-AM" sz="1700" dirty="0" smtClean="0"/>
              <a:t> that are formed in condensation reactions.</a:t>
            </a:r>
          </a:p>
          <a:p>
            <a:endParaRPr lang="hy-AM" sz="1700" dirty="0"/>
          </a:p>
          <a:p>
            <a:r>
              <a:rPr lang="hy-AM" sz="1700" dirty="0" smtClean="0"/>
              <a:t>Polymers made via addition reactions include, polyethene, polypropene, polyvinyl chloride and polystyrene.</a:t>
            </a:r>
          </a:p>
          <a:p>
            <a:endParaRPr lang="hy-AM" sz="1700" dirty="0"/>
          </a:p>
          <a:p>
            <a:r>
              <a:rPr lang="hy-AM" sz="1700" dirty="0" smtClean="0"/>
              <a:t>Polymers made via condensation reactions include nylons, polyesters, carbohydrates and proteins.</a:t>
            </a:r>
          </a:p>
          <a:p>
            <a:endParaRPr lang="hy-AM" sz="1700" dirty="0"/>
          </a:p>
          <a:p>
            <a:r>
              <a:rPr lang="hy-AM" sz="1700" b="1" dirty="0" smtClean="0"/>
              <a:t>What do you think the process by which polymers are formed is called?</a:t>
            </a:r>
          </a:p>
          <a:p>
            <a:endParaRPr lang="hy-AM" sz="1700" b="1" dirty="0" smtClean="0"/>
          </a:p>
          <a:p>
            <a:endParaRPr lang="hy-AM" sz="1700" b="1" dirty="0"/>
          </a:p>
          <a:p>
            <a:r>
              <a:rPr lang="hy-AM" sz="1700" dirty="0" smtClean="0"/>
              <a:t>Within the process mentioned above many monomer units of the same type or of different types may link up to form a polymer chain.</a:t>
            </a:r>
            <a:endParaRPr lang="hy-AM" sz="1700" dirty="0"/>
          </a:p>
          <a:p>
            <a:endParaRPr lang="hy-AM" sz="1700" b="1" dirty="0" smtClean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dirty="0" smtClean="0"/>
          </a:p>
          <a:p>
            <a:r>
              <a:rPr lang="hy-AM" sz="1700" dirty="0" smtClean="0"/>
              <a:t>Your body is a collection of polymer molecules:  starch, cellulose and proteins are all polymers.</a:t>
            </a:r>
            <a:endParaRPr lang="en-US" sz="1700" dirty="0"/>
          </a:p>
        </p:txBody>
      </p:sp>
      <p:sp>
        <p:nvSpPr>
          <p:cNvPr id="4" name="Oval 3"/>
          <p:cNvSpPr/>
          <p:nvPr/>
        </p:nvSpPr>
        <p:spPr>
          <a:xfrm>
            <a:off x="2209800" y="48768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48768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48768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48768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9800" y="57912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048000" y="5715000"/>
            <a:ext cx="4572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6200" y="57912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724400" y="5715000"/>
            <a:ext cx="4572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>
            <a:stCxn id="4" idx="6"/>
            <a:endCxn id="5" idx="2"/>
          </p:cNvCxnSpPr>
          <p:nvPr/>
        </p:nvCxnSpPr>
        <p:spPr>
          <a:xfrm>
            <a:off x="2667000" y="49911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6"/>
            <a:endCxn id="6" idx="2"/>
          </p:cNvCxnSpPr>
          <p:nvPr/>
        </p:nvCxnSpPr>
        <p:spPr>
          <a:xfrm>
            <a:off x="3429000" y="4991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4267200" y="4991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6"/>
            <a:endCxn id="9" idx="1"/>
          </p:cNvCxnSpPr>
          <p:nvPr/>
        </p:nvCxnSpPr>
        <p:spPr>
          <a:xfrm flipV="1">
            <a:off x="2667000" y="5831423"/>
            <a:ext cx="381000" cy="74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4"/>
            <a:endCxn id="10" idx="2"/>
          </p:cNvCxnSpPr>
          <p:nvPr/>
        </p:nvCxnSpPr>
        <p:spPr>
          <a:xfrm>
            <a:off x="3505200" y="5831423"/>
            <a:ext cx="381000" cy="74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6"/>
            <a:endCxn id="11" idx="1"/>
          </p:cNvCxnSpPr>
          <p:nvPr/>
        </p:nvCxnSpPr>
        <p:spPr>
          <a:xfrm flipV="1">
            <a:off x="4343400" y="5831423"/>
            <a:ext cx="381000" cy="74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1600" y="4953000"/>
            <a:ext cx="13436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800" dirty="0"/>
              <a:t>m</a:t>
            </a:r>
            <a:r>
              <a:rPr lang="hy-AM" sz="800" dirty="0" smtClean="0"/>
              <a:t>onomers of the same unit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7800" y="5791200"/>
            <a:ext cx="13676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800" dirty="0"/>
              <a:t>m</a:t>
            </a:r>
            <a:r>
              <a:rPr lang="hy-AM" sz="800" dirty="0" smtClean="0"/>
              <a:t>onomers of different units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hy-AM" sz="1700" b="1" dirty="0" smtClean="0"/>
              <a:t>ADDITION POLYMERS</a:t>
            </a:r>
            <a:r>
              <a:rPr lang="hy-AM" sz="1700" dirty="0" smtClean="0"/>
              <a:t>:  this is achieved via the use of alkenes, the application of heat and pressure in the presence of a catalyst.  The reaction involves an alkene whose double bond breaks apart into a single bond leaving two highly reactive free electrons to react with another alkene of the same or of a different monomer.</a:t>
            </a:r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r>
              <a:rPr lang="hy-AM" sz="1700" dirty="0" smtClean="0"/>
              <a:t>The general representation of a monomer is 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HC=CHX let’s draw this out:</a:t>
            </a:r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dirty="0" smtClean="0"/>
              <a:t>Where:</a:t>
            </a:r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69669"/>
              </p:ext>
            </p:extLst>
          </p:nvPr>
        </p:nvGraphicFramePr>
        <p:xfrm>
          <a:off x="1524000" y="4419600"/>
          <a:ext cx="6096000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85874">
                <a:tc>
                  <a:txBody>
                    <a:bodyPr/>
                    <a:lstStyle/>
                    <a:p>
                      <a:pPr algn="l"/>
                      <a:r>
                        <a:rPr lang="hy-AM" sz="1000" dirty="0" smtClean="0"/>
                        <a:t>if x is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y-AM" sz="1000" dirty="0" smtClean="0"/>
                        <a:t>the monomer is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y-AM" sz="1000" dirty="0" smtClean="0"/>
                        <a:t>and the polymer is</a:t>
                      </a:r>
                      <a:endParaRPr lang="en-US" sz="1000" dirty="0"/>
                    </a:p>
                  </a:txBody>
                  <a:tcPr/>
                </a:tc>
              </a:tr>
              <a:tr h="385874"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C</a:t>
                      </a:r>
                      <a:r>
                        <a:rPr lang="en-US" sz="1000" baseline="-25000" dirty="0" smtClean="0"/>
                        <a:t>2</a:t>
                      </a:r>
                      <a:r>
                        <a:rPr lang="hy-AM" sz="1000" dirty="0" smtClean="0"/>
                        <a:t>H</a:t>
                      </a:r>
                      <a:r>
                        <a:rPr lang="en-US" sz="1000" baseline="-25000" dirty="0" smtClean="0"/>
                        <a:t>4</a:t>
                      </a:r>
                      <a:endParaRPr lang="en-US" sz="1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propene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polypropene</a:t>
                      </a:r>
                      <a:endParaRPr lang="en-US" sz="1000" dirty="0"/>
                    </a:p>
                  </a:txBody>
                  <a:tcPr/>
                </a:tc>
              </a:tr>
              <a:tr h="412304"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chlorine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</a:t>
                      </a:r>
                      <a:r>
                        <a:rPr lang="hy-AM" sz="1000" dirty="0" smtClean="0"/>
                        <a:t>inyl chloride or chloroethene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polyvinyl chloride (PVC) or polychloroethene</a:t>
                      </a:r>
                      <a:endParaRPr lang="en-US" sz="1000" dirty="0"/>
                    </a:p>
                  </a:txBody>
                  <a:tcPr/>
                </a:tc>
              </a:tr>
              <a:tr h="385874">
                <a:tc>
                  <a:txBody>
                    <a:bodyPr/>
                    <a:lstStyle/>
                    <a:p>
                      <a:r>
                        <a:rPr lang="hy-AM" sz="1000" baseline="0" dirty="0" smtClean="0"/>
                        <a:t>a benzene ring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phenylethene</a:t>
                      </a:r>
                      <a:r>
                        <a:rPr lang="hy-AM" sz="1000" baseline="0" dirty="0" smtClean="0"/>
                        <a:t> or styrene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polyphenylethene</a:t>
                      </a:r>
                      <a:r>
                        <a:rPr lang="hy-AM" sz="1000" baseline="0" dirty="0" smtClean="0"/>
                        <a:t> or polystyrene</a:t>
                      </a:r>
                      <a:endParaRPr lang="en-US" sz="1000" dirty="0"/>
                    </a:p>
                  </a:txBody>
                  <a:tcPr/>
                </a:tc>
              </a:tr>
              <a:tr h="385874"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OH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vinylalcohol or ethenol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polyvinylalcohol or polyethenol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hy-AM" sz="1700" dirty="0" smtClean="0"/>
              <a:t>The preparation of an addition polymer such as polyethene occurs in two forms:</a:t>
            </a:r>
          </a:p>
          <a:p>
            <a:pPr>
              <a:buFont typeface="+mj-lt"/>
              <a:buAutoNum type="arabicPeriod"/>
            </a:pPr>
            <a:r>
              <a:rPr lang="en-US" sz="1700" b="1" dirty="0" smtClean="0"/>
              <a:t>L</a:t>
            </a:r>
            <a:r>
              <a:rPr lang="hy-AM" sz="1700" b="1" dirty="0" smtClean="0"/>
              <a:t>ow density polyethene:  </a:t>
            </a:r>
            <a:r>
              <a:rPr lang="hy-AM" sz="1700" dirty="0" smtClean="0"/>
              <a:t>this includes high pressure polymerization at 200</a:t>
            </a:r>
            <a:r>
              <a:rPr lang="hy-AM" sz="1700" baseline="30000" dirty="0" smtClean="0"/>
              <a:t>o</a:t>
            </a:r>
            <a:r>
              <a:rPr lang="hy-AM" sz="1700" dirty="0" smtClean="0"/>
              <a:t>C and 1000atm.</a:t>
            </a:r>
          </a:p>
          <a:p>
            <a:pPr>
              <a:buFont typeface="+mj-lt"/>
              <a:buAutoNum type="arabicPeriod"/>
            </a:pPr>
            <a:r>
              <a:rPr lang="en-US" sz="1700" b="1" dirty="0" smtClean="0"/>
              <a:t>H</a:t>
            </a:r>
            <a:r>
              <a:rPr lang="hy-AM" sz="1700" b="1" dirty="0" smtClean="0"/>
              <a:t>igh density polyethene:  </a:t>
            </a:r>
            <a:r>
              <a:rPr lang="hy-AM" sz="1700" dirty="0" smtClean="0"/>
              <a:t>this includes low pressure polymerization at 150</a:t>
            </a:r>
            <a:r>
              <a:rPr lang="hy-AM" sz="1700" baseline="30000" dirty="0" smtClean="0"/>
              <a:t>o</a:t>
            </a:r>
            <a:r>
              <a:rPr lang="hy-AM" sz="1700" dirty="0" smtClean="0"/>
              <a:t>C, 30atm with a Cr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O</a:t>
            </a:r>
            <a:r>
              <a:rPr lang="hy-AM" sz="1700" baseline="-25000" dirty="0" smtClean="0"/>
              <a:t>3 </a:t>
            </a:r>
            <a:r>
              <a:rPr lang="hy-AM" sz="1700" dirty="0" smtClean="0"/>
              <a:t>catalyst or at low pressure polymerization at 75</a:t>
            </a:r>
            <a:r>
              <a:rPr lang="hy-AM" sz="1700" baseline="30000" dirty="0" smtClean="0"/>
              <a:t>o</a:t>
            </a:r>
            <a:r>
              <a:rPr lang="hy-AM" sz="1700" dirty="0" smtClean="0"/>
              <a:t>C, 5atm with at Zeigler-type catalyst(Al(C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H</a:t>
            </a:r>
            <a:r>
              <a:rPr lang="hy-AM" sz="1700" baseline="-25000" dirty="0" smtClean="0"/>
              <a:t>5</a:t>
            </a:r>
            <a:r>
              <a:rPr lang="hy-AM" sz="1700" dirty="0" smtClean="0"/>
              <a:t>)</a:t>
            </a:r>
            <a:r>
              <a:rPr lang="hy-AM" sz="1700" baseline="-25000" dirty="0" smtClean="0"/>
              <a:t>3</a:t>
            </a:r>
            <a:r>
              <a:rPr lang="hy-AM" sz="1700" dirty="0" smtClean="0"/>
              <a:t>)</a:t>
            </a:r>
          </a:p>
          <a:p>
            <a:pPr>
              <a:buFont typeface="+mj-lt"/>
              <a:buAutoNum type="arabicPeriod"/>
            </a:pPr>
            <a:endParaRPr lang="hy-AM" sz="1700" dirty="0"/>
          </a:p>
          <a:p>
            <a:r>
              <a:rPr lang="hy-AM" sz="1700" b="1" dirty="0" smtClean="0"/>
              <a:t>What do you think would happen if we subject vinyl chloride, chloroethene</a:t>
            </a:r>
            <a:r>
              <a:rPr lang="hy-AM" sz="1700" b="1" dirty="0"/>
              <a:t>,</a:t>
            </a:r>
            <a:r>
              <a:rPr lang="hy-AM" sz="1700" b="1" dirty="0" smtClean="0"/>
              <a:t> to being heated in warm water while subjected to pressure?  </a:t>
            </a:r>
            <a:endParaRPr lang="hy-AM" sz="1700" b="1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dirty="0" smtClean="0"/>
              <a:t>Now that you’ve become a pro at drawing out and determining polymerization reactions what do you think would happen if we subject styrene, phenylethene, to boiling and water?</a:t>
            </a:r>
          </a:p>
          <a:p>
            <a:pPr>
              <a:buFont typeface="+mj-lt"/>
              <a:buAutoNum type="arabicPeriod"/>
            </a:pPr>
            <a:endParaRPr lang="hy-AM" sz="1700" b="1" dirty="0"/>
          </a:p>
          <a:p>
            <a:pPr>
              <a:buFont typeface="+mj-lt"/>
              <a:buAutoNum type="arabicPeriod"/>
            </a:pPr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r>
              <a:rPr lang="hy-AM" sz="1700" b="1" dirty="0" smtClean="0"/>
              <a:t>CONDENSATION POLYMERIZATION:</a:t>
            </a:r>
            <a:r>
              <a:rPr lang="hy-AM" sz="1700" dirty="0" smtClean="0"/>
              <a:t> involves the loss of water therefore the polymer one ends up with loses atoms it started with.  Such reactions produced form either </a:t>
            </a:r>
            <a:r>
              <a:rPr lang="hy-AM" sz="1700" b="1" dirty="0" smtClean="0"/>
              <a:t>ester (COO)</a:t>
            </a:r>
            <a:r>
              <a:rPr lang="hy-AM" sz="1700" dirty="0" smtClean="0"/>
              <a:t> or </a:t>
            </a:r>
            <a:r>
              <a:rPr lang="hy-AM" sz="1700" b="1" dirty="0" smtClean="0"/>
              <a:t>amide  (NHCO)</a:t>
            </a:r>
            <a:r>
              <a:rPr lang="hy-AM" sz="1700" dirty="0" smtClean="0"/>
              <a:t>linkages.   </a:t>
            </a:r>
            <a:r>
              <a:rPr lang="hy-AM" sz="1700" b="1" dirty="0" smtClean="0"/>
              <a:t>Can we draw these out?</a:t>
            </a:r>
            <a:r>
              <a:rPr lang="hy-AM" sz="1700" dirty="0" smtClean="0"/>
              <a:t> </a:t>
            </a:r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dirty="0" smtClean="0"/>
              <a:t>Polyesters</a:t>
            </a:r>
            <a:r>
              <a:rPr lang="hy-AM" sz="1700" dirty="0" smtClean="0"/>
              <a:t> are polymers which contain many ester linkages.  They are formed in condensation reactions between diacids and dialcohols/diols.  </a:t>
            </a:r>
            <a:r>
              <a:rPr lang="hy-AM" sz="1700" b="1" dirty="0" smtClean="0"/>
              <a:t>Let’s try to draw benzene-1,4-dicarboxylic acid (terephthalic) and ethane-1,2-diol.</a:t>
            </a:r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dirty="0" smtClean="0"/>
              <a:t>Now let’s react the two together.  What’s happening here?</a:t>
            </a:r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r>
              <a:rPr lang="hy-AM" sz="1700" dirty="0" smtClean="0"/>
              <a:t>The name of the product you drew above is referred to as Terylene whose molecular mass ranges between 10,000 – 20,000</a:t>
            </a:r>
            <a:r>
              <a:rPr lang="en-US" sz="1700" dirty="0" smtClean="0"/>
              <a:t> g/</a:t>
            </a:r>
            <a:r>
              <a:rPr lang="en-US" sz="1700" dirty="0" err="1" smtClean="0"/>
              <a:t>mol</a:t>
            </a:r>
            <a:endParaRPr lang="hy-AM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hy-AM" sz="1700" b="1" dirty="0" smtClean="0"/>
              <a:t>Polyamides</a:t>
            </a:r>
            <a:r>
              <a:rPr lang="hy-AM" sz="1700" dirty="0" smtClean="0"/>
              <a:t> are polymers that contain many amide linkages which can also be referred to as a peptide linkage.  We drew this out on the previous page.  </a:t>
            </a:r>
          </a:p>
          <a:p>
            <a:endParaRPr lang="hy-AM" sz="1700" dirty="0"/>
          </a:p>
          <a:p>
            <a:r>
              <a:rPr lang="hy-AM" sz="1700" dirty="0" smtClean="0"/>
              <a:t>Nylon is an example of a polyamide and can be prepared via the reaction of the diacid HOOC(CH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)</a:t>
            </a:r>
            <a:r>
              <a:rPr lang="hy-AM" sz="1700" baseline="-25000" dirty="0" smtClean="0"/>
              <a:t>4</a:t>
            </a:r>
            <a:r>
              <a:rPr lang="hy-AM" sz="1700" dirty="0" smtClean="0"/>
              <a:t>COOH and the diamine H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N(CH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)</a:t>
            </a:r>
            <a:r>
              <a:rPr lang="hy-AM" sz="1700" baseline="-25000" dirty="0" smtClean="0"/>
              <a:t>6</a:t>
            </a:r>
            <a:r>
              <a:rPr lang="hy-AM" sz="1700" dirty="0" smtClean="0"/>
              <a:t>NH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.  </a:t>
            </a:r>
            <a:r>
              <a:rPr lang="hy-AM" sz="1700" b="1" dirty="0" smtClean="0"/>
              <a:t>Can we draw these out?</a:t>
            </a:r>
            <a:r>
              <a:rPr lang="hy-AM" sz="1700" dirty="0" smtClean="0"/>
              <a:t>  Remember there is a loss of H</a:t>
            </a:r>
            <a:r>
              <a:rPr lang="hy-AM" sz="1700" baseline="-25000" dirty="0" smtClean="0"/>
              <a:t>2</a:t>
            </a:r>
            <a:r>
              <a:rPr lang="hy-AM" sz="1700" dirty="0" smtClean="0"/>
              <a:t>O, water.</a:t>
            </a:r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dirty="0" smtClean="0"/>
              <a:t>Now can we react these two together?</a:t>
            </a:r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hy-AM" sz="1700" dirty="0" smtClean="0"/>
              <a:t>Polymers are usually made into plastics which can be classified as </a:t>
            </a:r>
            <a:r>
              <a:rPr lang="hy-AM" sz="1700" b="1" dirty="0" smtClean="0"/>
              <a:t>thermoplastics</a:t>
            </a:r>
            <a:r>
              <a:rPr lang="hy-AM" sz="1700" dirty="0" smtClean="0"/>
              <a:t> or </a:t>
            </a:r>
            <a:r>
              <a:rPr lang="hy-AM" sz="1700" b="1" dirty="0" smtClean="0"/>
              <a:t>thermosets</a:t>
            </a:r>
            <a:r>
              <a:rPr lang="hy-AM" sz="1700" dirty="0" smtClean="0"/>
              <a:t> depending on their behaviour when heated.</a:t>
            </a:r>
          </a:p>
          <a:p>
            <a:endParaRPr lang="hy-AM" sz="1700" dirty="0"/>
          </a:p>
          <a:p>
            <a:r>
              <a:rPr lang="hy-AM" sz="1700" b="1" dirty="0" smtClean="0"/>
              <a:t>Thermoplastics</a:t>
            </a:r>
            <a:r>
              <a:rPr lang="hy-AM" sz="1700" dirty="0" smtClean="0"/>
              <a:t> are pliable and they soften upon warming but do not decompose.  They consist of long, thin, flexible polymer chains.  Examples include polyethene, nylon and PVC.</a:t>
            </a:r>
          </a:p>
          <a:p>
            <a:endParaRPr lang="hy-AM" sz="1700" dirty="0"/>
          </a:p>
          <a:p>
            <a:r>
              <a:rPr lang="hy-AM" sz="1700" b="1" dirty="0" smtClean="0"/>
              <a:t>Thermosets</a:t>
            </a:r>
            <a:r>
              <a:rPr lang="hy-AM" sz="1700" dirty="0" smtClean="0"/>
              <a:t> are stronger and very rigid to the touch.  They decompose upon being strongly heated and consist of long chains which are crosslinked or interlinked.  Examples include bakelite and urea-formaldehyde.</a:t>
            </a:r>
          </a:p>
          <a:p>
            <a:endParaRPr lang="hy-AM" sz="1700" dirty="0"/>
          </a:p>
          <a:p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14162"/>
              </p:ext>
            </p:extLst>
          </p:nvPr>
        </p:nvGraphicFramePr>
        <p:xfrm>
          <a:off x="1600200" y="3276600"/>
          <a:ext cx="6248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124200"/>
              </a:tblGrid>
              <a:tr h="214596"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Plastic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Major uses/comments</a:t>
                      </a:r>
                      <a:endParaRPr lang="en-US" sz="1000" dirty="0"/>
                    </a:p>
                  </a:txBody>
                  <a:tcPr/>
                </a:tc>
              </a:tr>
              <a:tr h="34871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oly</a:t>
                      </a:r>
                      <a:r>
                        <a:rPr lang="en-US" sz="1000" dirty="0" smtClean="0"/>
                        <a:t>e</a:t>
                      </a:r>
                      <a:r>
                        <a:rPr lang="hy-AM" sz="1000" dirty="0" smtClean="0"/>
                        <a:t>thene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Low density:</a:t>
                      </a:r>
                      <a:r>
                        <a:rPr lang="hy-AM" sz="1000" baseline="0" dirty="0" smtClean="0"/>
                        <a:t>  containers (softer)</a:t>
                      </a:r>
                    </a:p>
                    <a:p>
                      <a:r>
                        <a:rPr lang="hy-AM" sz="1000" baseline="0" dirty="0" smtClean="0"/>
                        <a:t>High density:  container (rigid)</a:t>
                      </a:r>
                      <a:endParaRPr lang="en-US" sz="1000" dirty="0"/>
                    </a:p>
                  </a:txBody>
                  <a:tcPr/>
                </a:tc>
              </a:tr>
              <a:tr h="34871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olypropene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Car accessories</a:t>
                      </a:r>
                      <a:r>
                        <a:rPr lang="hy-AM" sz="1000" baseline="0" dirty="0" smtClean="0"/>
                        <a:t> eg, battery housing, making toys, shoe heels, crates and carpets</a:t>
                      </a:r>
                      <a:endParaRPr lang="en-US" sz="1000" dirty="0"/>
                    </a:p>
                  </a:txBody>
                  <a:tcPr/>
                </a:tc>
              </a:tr>
              <a:tr h="348718"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PVC(polychloroethene)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sz="1000" dirty="0" smtClean="0"/>
                        <a:t>Artificial leather,</a:t>
                      </a:r>
                      <a:r>
                        <a:rPr lang="hy-AM" sz="1000" baseline="0" dirty="0" smtClean="0"/>
                        <a:t> records, water pipes, floor tiles and wires</a:t>
                      </a:r>
                      <a:endParaRPr lang="en-US" sz="1000" dirty="0"/>
                    </a:p>
                  </a:txBody>
                  <a:tcPr/>
                </a:tc>
              </a:tr>
              <a:tr h="34871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erspex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</a:t>
                      </a:r>
                      <a:r>
                        <a:rPr lang="hy-AM" sz="1000" dirty="0" smtClean="0"/>
                        <a:t>afety</a:t>
                      </a:r>
                      <a:r>
                        <a:rPr lang="hy-AM" sz="1000" baseline="0" dirty="0" smtClean="0"/>
                        <a:t> glass eg. </a:t>
                      </a:r>
                      <a:r>
                        <a:rPr lang="en-US" sz="1000" baseline="0" dirty="0" smtClean="0"/>
                        <a:t>W</a:t>
                      </a:r>
                      <a:r>
                        <a:rPr lang="hy-AM" sz="1000" baseline="0" dirty="0" smtClean="0"/>
                        <a:t>indshield glass, lighting fittings, contact lens and traffic signs</a:t>
                      </a:r>
                      <a:endParaRPr lang="en-US" sz="1000" dirty="0"/>
                    </a:p>
                  </a:txBody>
                  <a:tcPr/>
                </a:tc>
              </a:tr>
              <a:tr h="34871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olystyrene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</a:t>
                      </a:r>
                      <a:r>
                        <a:rPr lang="hy-AM" sz="1000" dirty="0" smtClean="0"/>
                        <a:t>oys, packaging materials, bottle caps and measuring</a:t>
                      </a:r>
                      <a:r>
                        <a:rPr lang="hy-AM" sz="1000" baseline="0" dirty="0" smtClean="0"/>
                        <a:t> jugs</a:t>
                      </a:r>
                      <a:endParaRPr lang="en-US" sz="1000" dirty="0"/>
                    </a:p>
                  </a:txBody>
                  <a:tcPr/>
                </a:tc>
              </a:tr>
              <a:tr h="21459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</a:t>
                      </a:r>
                      <a:r>
                        <a:rPr lang="hy-AM" sz="1000" dirty="0" smtClean="0"/>
                        <a:t>ylon, polyamide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</a:t>
                      </a:r>
                      <a:r>
                        <a:rPr lang="hy-AM" sz="1000" dirty="0" smtClean="0"/>
                        <a:t>ope, textiles, carpets and</a:t>
                      </a:r>
                      <a:r>
                        <a:rPr lang="hy-AM" sz="1000" baseline="0" dirty="0" smtClean="0"/>
                        <a:t> trolley wheels</a:t>
                      </a:r>
                      <a:endParaRPr lang="en-US" sz="1000" dirty="0"/>
                    </a:p>
                  </a:txBody>
                  <a:tcPr/>
                </a:tc>
              </a:tr>
              <a:tr h="21459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</a:t>
                      </a:r>
                      <a:r>
                        <a:rPr lang="hy-AM" sz="1000" dirty="0" smtClean="0"/>
                        <a:t>erylene, polyester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r>
                        <a:rPr lang="hy-AM" sz="1000" dirty="0" smtClean="0"/>
                        <a:t>lothing</a:t>
                      </a:r>
                      <a:r>
                        <a:rPr lang="hy-AM" sz="1000" baseline="0" dirty="0" smtClean="0"/>
                        <a:t> and ropes</a:t>
                      </a:r>
                      <a:endParaRPr lang="en-US" sz="1000" dirty="0"/>
                    </a:p>
                  </a:txBody>
                  <a:tcPr/>
                </a:tc>
              </a:tr>
              <a:tr h="21459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oly(ethenol), poly(vinylalcohol)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 water soluble adhesive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6400800"/>
            <a:ext cx="20730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800" dirty="0" smtClean="0"/>
              <a:t>Table demonstrating uses of selected plastics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hy-AM" sz="1700" b="1" dirty="0" smtClean="0"/>
              <a:t>Why are synthetic giant molecules desired in society?</a:t>
            </a:r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r>
              <a:rPr lang="hy-AM" sz="1700" b="1" dirty="0" smtClean="0"/>
              <a:t>How do synthetic giant molecules affect our society and why? </a:t>
            </a:r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906</Words>
  <Application>Microsoft Office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Polymers &amp; Plastics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Pink Panta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Polymers &amp; Plastics</dc:title>
  <dc:creator>Pink Panta</dc:creator>
  <cp:lastModifiedBy>Samantha Blondel</cp:lastModifiedBy>
  <cp:revision>10</cp:revision>
  <dcterms:created xsi:type="dcterms:W3CDTF">2011-03-21T17:50:19Z</dcterms:created>
  <dcterms:modified xsi:type="dcterms:W3CDTF">2012-05-18T18:25:42Z</dcterms:modified>
</cp:coreProperties>
</file>