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69" r:id="rId16"/>
    <p:sldId id="271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F43-FFB6-4A39-B324-C04FBA40F53C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5F077-9099-48C4-A1DF-9861B940B7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F43-FFB6-4A39-B324-C04FBA40F53C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5F077-9099-48C4-A1DF-9861B940B7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F43-FFB6-4A39-B324-C04FBA40F53C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5F077-9099-48C4-A1DF-9861B940B7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F43-FFB6-4A39-B324-C04FBA40F53C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5F077-9099-48C4-A1DF-9861B940B7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F43-FFB6-4A39-B324-C04FBA40F53C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5F077-9099-48C4-A1DF-9861B940B7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F43-FFB6-4A39-B324-C04FBA40F53C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5F077-9099-48C4-A1DF-9861B940B7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F43-FFB6-4A39-B324-C04FBA40F53C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5F077-9099-48C4-A1DF-9861B940B7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F43-FFB6-4A39-B324-C04FBA40F53C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5F077-9099-48C4-A1DF-9861B940B7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F43-FFB6-4A39-B324-C04FBA40F53C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5F077-9099-48C4-A1DF-9861B940B7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F43-FFB6-4A39-B324-C04FBA40F53C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5F077-9099-48C4-A1DF-9861B940B7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6F43-FFB6-4A39-B324-C04FBA40F53C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5F077-9099-48C4-A1DF-9861B940B7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E6F43-FFB6-4A39-B324-C04FBA40F53C}" type="datetimeFigureOut">
              <a:rPr lang="en-US" smtClean="0"/>
              <a:pPr/>
              <a:t>8/9/2018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5F077-9099-48C4-A1DF-9861B940B7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72" name="Picture 12" descr="Image result for filtr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9125" y="3971924"/>
            <a:ext cx="2657475" cy="2886076"/>
          </a:xfrm>
          <a:prstGeom prst="rect">
            <a:avLst/>
          </a:prstGeom>
          <a:noFill/>
        </p:spPr>
      </p:pic>
      <p:pic>
        <p:nvPicPr>
          <p:cNvPr id="15368" name="Picture 8" descr="Related image"/>
          <p:cNvPicPr>
            <a:picLocks noChangeAspect="1" noChangeArrowheads="1"/>
          </p:cNvPicPr>
          <p:nvPr/>
        </p:nvPicPr>
        <p:blipFill>
          <a:blip r:embed="rId3" cstate="print"/>
          <a:srcRect t="12500"/>
          <a:stretch>
            <a:fillRect/>
          </a:stretch>
        </p:blipFill>
        <p:spPr bwMode="auto">
          <a:xfrm>
            <a:off x="0" y="914400"/>
            <a:ext cx="4059757" cy="2667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720975"/>
            <a:ext cx="7772400" cy="1470025"/>
          </a:xfrm>
        </p:spPr>
        <p:txBody>
          <a:bodyPr/>
          <a:lstStyle/>
          <a:p>
            <a:r>
              <a:rPr lang="en-US" dirty="0" smtClean="0"/>
              <a:t>Mixtures and Separations</a:t>
            </a:r>
            <a:endParaRPr lang="en-US" dirty="0"/>
          </a:p>
        </p:txBody>
      </p:sp>
      <p:pic>
        <p:nvPicPr>
          <p:cNvPr id="15366" name="Picture 6" descr="Image result for filtrati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4226494"/>
            <a:ext cx="2895600" cy="2555306"/>
          </a:xfrm>
          <a:prstGeom prst="rect">
            <a:avLst/>
          </a:prstGeom>
          <a:noFill/>
        </p:spPr>
      </p:pic>
      <p:pic>
        <p:nvPicPr>
          <p:cNvPr id="15370" name="Picture 10" descr="Image result for filtration"/>
          <p:cNvPicPr>
            <a:picLocks noChangeAspect="1" noChangeArrowheads="1"/>
          </p:cNvPicPr>
          <p:nvPr/>
        </p:nvPicPr>
        <p:blipFill>
          <a:blip r:embed="rId5" cstate="print"/>
          <a:srcRect l="39216"/>
          <a:stretch>
            <a:fillRect/>
          </a:stretch>
        </p:blipFill>
        <p:spPr bwMode="auto">
          <a:xfrm>
            <a:off x="6553200" y="206504"/>
            <a:ext cx="2362200" cy="2917696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609600" y="3657600"/>
            <a:ext cx="17556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entury Gothic" pitchFamily="34" charset="0"/>
              </a:rPr>
              <a:t>Separating Funnel</a:t>
            </a:r>
            <a:endParaRPr lang="en-US" sz="1400" dirty="0">
              <a:latin typeface="Century Gothic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53200" y="3807023"/>
            <a:ext cx="16514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entury Gothic" pitchFamily="34" charset="0"/>
              </a:rPr>
              <a:t>Simple Distillation</a:t>
            </a:r>
            <a:endParaRPr lang="en-US" sz="1400" dirty="0">
              <a:latin typeface="Century Gothic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62800" y="0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entury Gothic" pitchFamily="34" charset="0"/>
              </a:rPr>
              <a:t>Filtration</a:t>
            </a:r>
            <a:endParaRPr lang="en-US" sz="1400" dirty="0">
              <a:latin typeface="Century Gothic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200" y="606623"/>
            <a:ext cx="19447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entury Gothic" pitchFamily="34" charset="0"/>
              </a:rPr>
              <a:t>Fractional Distillation</a:t>
            </a:r>
            <a:endParaRPr lang="en-US" sz="1400" dirty="0">
              <a:latin typeface="Century Gothic" pitchFamily="34" charset="0"/>
            </a:endParaRPr>
          </a:p>
        </p:txBody>
      </p:sp>
      <p:pic>
        <p:nvPicPr>
          <p:cNvPr id="15374" name="Picture 14" descr="Image result for paper chromatography"/>
          <p:cNvPicPr>
            <a:picLocks noChangeAspect="1" noChangeArrowheads="1"/>
          </p:cNvPicPr>
          <p:nvPr/>
        </p:nvPicPr>
        <p:blipFill>
          <a:blip r:embed="rId6" cstate="print"/>
          <a:srcRect t="19231"/>
          <a:stretch>
            <a:fillRect/>
          </a:stretch>
        </p:blipFill>
        <p:spPr bwMode="auto">
          <a:xfrm>
            <a:off x="2286000" y="282966"/>
            <a:ext cx="3200400" cy="1827921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2590800" y="76200"/>
            <a:ext cx="28953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entury Gothic" pitchFamily="34" charset="0"/>
              </a:rPr>
              <a:t>Simple Paper Chromatography</a:t>
            </a:r>
            <a:endParaRPr lang="en-US" sz="1400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Solutions, Suspensions and Colloids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solution is a </a:t>
            </a:r>
            <a:r>
              <a:rPr lang="en-US" b="1" dirty="0" smtClean="0"/>
              <a:t>uniform</a:t>
            </a:r>
            <a:r>
              <a:rPr lang="en-US" dirty="0" smtClean="0"/>
              <a:t> mixture or </a:t>
            </a:r>
            <a:r>
              <a:rPr lang="en-US" b="1" dirty="0" smtClean="0"/>
              <a:t>homogeneous</a:t>
            </a:r>
            <a:r>
              <a:rPr lang="en-US" dirty="0" smtClean="0"/>
              <a:t> mixture of two or more substances. 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 solute is a substance that is dissolved in a solvent.  It can be a solid, liquid or a gas.</a:t>
            </a:r>
          </a:p>
          <a:p>
            <a:endParaRPr lang="en-US" dirty="0"/>
          </a:p>
          <a:p>
            <a:r>
              <a:rPr lang="en-US" dirty="0" smtClean="0"/>
              <a:t>A solvent is a substance that dissolves a solute.  It can also be a solid, liquid or a gas.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solutions the particles can not be seen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solution is transparent, light passes through them</a:t>
            </a:r>
          </a:p>
          <a:p>
            <a:endParaRPr lang="en-US" dirty="0"/>
          </a:p>
          <a:p>
            <a:r>
              <a:rPr lang="en-US" dirty="0" smtClean="0"/>
              <a:t>Particles in a solution can not be separated via filtration nor does the solute separate from the solvent if it is left to stand</a:t>
            </a:r>
            <a:r>
              <a:rPr lang="en-US" dirty="0" smtClean="0"/>
              <a:t>.  However some types of solutions can be separated by </a:t>
            </a:r>
            <a:r>
              <a:rPr lang="en-US" b="1" dirty="0" smtClean="0"/>
              <a:t>simple</a:t>
            </a:r>
            <a:r>
              <a:rPr lang="en-US" dirty="0" smtClean="0"/>
              <a:t> or </a:t>
            </a:r>
            <a:r>
              <a:rPr lang="en-US" b="1" dirty="0" smtClean="0"/>
              <a:t>fractional</a:t>
            </a:r>
            <a:r>
              <a:rPr lang="en-US" dirty="0" smtClean="0"/>
              <a:t> distillation.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Solutions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42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5400"/>
                <a:gridCol w="1295400"/>
                <a:gridCol w="563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Solute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Solvent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Solid</a:t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Liquid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Seawater (salt</a:t>
                      </a:r>
                      <a:r>
                        <a:rPr lang="en-US" baseline="0" dirty="0" smtClean="0"/>
                        <a:t> dissolved in water)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Solid</a:t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Solid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Bronze (tin</a:t>
                      </a:r>
                      <a:r>
                        <a:rPr lang="en-US" baseline="0" dirty="0" smtClean="0"/>
                        <a:t> dissolved in copper)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Gas</a:t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Liquid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Carbonated water</a:t>
                      </a:r>
                      <a:r>
                        <a:rPr lang="en-US" baseline="0" dirty="0" smtClean="0"/>
                        <a:t> (carbon dioxide dissolved in water)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Liquid</a:t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Liquid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Rum (ethanol dissolved in a mixture of liquids)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Gas</a:t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Gas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Air (mixture of nitrogen, oxygen and other gases)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Suspensions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suspension is a mixture of small particles dispersed in another substance.  If left to stand the small particles would settle to the bottom of the mixture.  This settling is referred to as </a:t>
            </a:r>
            <a:r>
              <a:rPr lang="en-US" b="1" dirty="0" smtClean="0"/>
              <a:t>sedimentation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particles are large enough to be seen.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Suspensions are opaque and scatters light.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particles </a:t>
            </a:r>
            <a:r>
              <a:rPr lang="en-US" b="1" dirty="0" smtClean="0"/>
              <a:t>can</a:t>
            </a:r>
            <a:r>
              <a:rPr lang="en-US" dirty="0" smtClean="0"/>
              <a:t> be separated by filtration.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</a:t>
            </a:r>
            <a:r>
              <a:rPr lang="en-US" dirty="0" smtClean="0"/>
              <a:t>of </a:t>
            </a:r>
            <a:r>
              <a:rPr lang="en-US" dirty="0" smtClean="0"/>
              <a:t>Suspensions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43000" y="1813560"/>
          <a:ext cx="6934200" cy="23774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09800"/>
                <a:gridCol w="4724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Nature</a:t>
                      </a:r>
                      <a:r>
                        <a:rPr lang="en-US" baseline="0" dirty="0" smtClean="0"/>
                        <a:t> of the Suspension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endParaRPr lang="en-US" dirty="0" smtClean="0"/>
                    </a:p>
                    <a:p>
                      <a:r>
                        <a:rPr lang="en-US" dirty="0" smtClean="0"/>
                        <a:t>Solid in Liquid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1.  Dirt in water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2.  Sand in water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3.  Rocks</a:t>
                      </a:r>
                      <a:r>
                        <a:rPr lang="en-US" baseline="0" dirty="0" smtClean="0"/>
                        <a:t> in water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4.  Particles in liquid medication</a:t>
                      </a:r>
                      <a:br>
                        <a:rPr lang="en-US" baseline="0" dirty="0" smtClean="0"/>
                      </a:b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Colloids consist of one type of particle (solid, liquid or gas) dispersed throughout another.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In colloids the particles are larger than those of a solution but smaller than those of a suspension.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Colloids are opaque and scatter light.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They can </a:t>
            </a:r>
            <a:r>
              <a:rPr lang="en-US" b="1" dirty="0" smtClean="0"/>
              <a:t>NOT</a:t>
            </a:r>
            <a:r>
              <a:rPr lang="en-US" dirty="0" smtClean="0"/>
              <a:t> be separated by filtration.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particles do </a:t>
            </a:r>
            <a:r>
              <a:rPr lang="en-US" b="1" dirty="0" smtClean="0"/>
              <a:t>NOT</a:t>
            </a:r>
            <a:r>
              <a:rPr lang="en-US" dirty="0" smtClean="0"/>
              <a:t> </a:t>
            </a:r>
            <a:r>
              <a:rPr lang="en-US" dirty="0" smtClean="0"/>
              <a:t>settle to the bottom of the mixture.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Colloids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42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Nature of colloid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 of colloid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Solid dispersed in gas</a:t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Aerosol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Smoke</a:t>
                      </a:r>
                      <a:r>
                        <a:rPr lang="en-US" baseline="0" dirty="0" smtClean="0"/>
                        <a:t> particles in air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Gas dispersed in liquid</a:t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Foam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Whipped cream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Liquid dispersed in liquid</a:t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Emulsion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Milk (fat in water)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Solid dispersed in liquid</a:t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Paint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Liquid trapped</a:t>
                      </a:r>
                      <a:r>
                        <a:rPr lang="en-US" baseline="0" dirty="0" smtClean="0"/>
                        <a:t> in solid</a:t>
                      </a:r>
                      <a:br>
                        <a:rPr lang="en-US" baseline="0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Gel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Jelly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Quizlet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1.  Which one of the following is an element?</a:t>
            </a:r>
            <a:br>
              <a:rPr lang="en-US" dirty="0" smtClean="0"/>
            </a:br>
            <a:r>
              <a:rPr lang="en-US" dirty="0" smtClean="0"/>
              <a:t>a.  H</a:t>
            </a:r>
            <a:r>
              <a:rPr lang="en-US" baseline="-25000" dirty="0" smtClean="0"/>
              <a:t>2</a:t>
            </a:r>
            <a:r>
              <a:rPr lang="en-US" dirty="0" smtClean="0"/>
              <a:t>O		b.  CO</a:t>
            </a:r>
            <a:r>
              <a:rPr lang="en-US" baseline="-25000" dirty="0" smtClean="0"/>
              <a:t>2</a:t>
            </a:r>
            <a:r>
              <a:rPr lang="en-US" dirty="0" smtClean="0"/>
              <a:t>		c.  O</a:t>
            </a:r>
            <a:r>
              <a:rPr lang="en-US" baseline="-25000" dirty="0" smtClean="0"/>
              <a:t>3</a:t>
            </a:r>
            <a:r>
              <a:rPr lang="en-US" dirty="0" smtClean="0"/>
              <a:t>		d.  H</a:t>
            </a:r>
            <a:r>
              <a:rPr lang="en-US" baseline="-25000" dirty="0" smtClean="0"/>
              <a:t>2</a:t>
            </a:r>
            <a:r>
              <a:rPr lang="en-US" dirty="0" smtClean="0"/>
              <a:t>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2.  Sublimation is</a:t>
            </a:r>
            <a:br>
              <a:rPr lang="en-US" dirty="0" smtClean="0"/>
            </a:br>
            <a:r>
              <a:rPr lang="en-US" dirty="0" smtClean="0"/>
              <a:t>a.  Solid </a:t>
            </a:r>
            <a:r>
              <a:rPr lang="en-US" dirty="0" smtClean="0">
                <a:sym typeface="Wingdings" pitchFamily="2" charset="2"/>
              </a:rPr>
              <a:t> gas		b.  Solid  liquid	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c.  Liquid  gas		d.  Gas  liquid</a:t>
            </a:r>
            <a:br>
              <a:rPr lang="en-US" dirty="0" smtClean="0">
                <a:sym typeface="Wingdings" pitchFamily="2" charset="2"/>
              </a:rPr>
            </a:b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3.  All of the following are diatomic molecules </a:t>
            </a:r>
            <a:r>
              <a:rPr lang="en-US" b="1" dirty="0" smtClean="0">
                <a:sym typeface="Wingdings" pitchFamily="2" charset="2"/>
              </a:rPr>
              <a:t>EXCEPT</a:t>
            </a:r>
            <a:r>
              <a:rPr lang="en-US" dirty="0" smtClean="0">
                <a:sym typeface="Wingdings" pitchFamily="2" charset="2"/>
              </a:rPr>
              <a:t>: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a.  O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			b.  Ne		c.  F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		d.  I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4.  Which of the following is a </a:t>
            </a:r>
            <a:r>
              <a:rPr lang="en-US" b="1" dirty="0" smtClean="0">
                <a:sym typeface="Wingdings" pitchFamily="2" charset="2"/>
              </a:rPr>
              <a:t>colloid</a:t>
            </a:r>
            <a:r>
              <a:rPr lang="en-US" dirty="0" smtClean="0">
                <a:sym typeface="Wingdings" pitchFamily="2" charset="2"/>
              </a:rPr>
              <a:t>?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a.  Salty water			b.  Jelly	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c.  Carbonated beverage	d.  Sand in water</a:t>
            </a:r>
            <a:br>
              <a:rPr lang="en-US" dirty="0" smtClean="0">
                <a:sym typeface="Wingdings" pitchFamily="2" charset="2"/>
              </a:rPr>
            </a:b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5.  Bronze is an alloy, which is a mixture of copper and tin and it is a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a.  Suspension		b.  Solution	c.  Colloid	d.  Emulsion </a:t>
            </a:r>
            <a:br>
              <a:rPr lang="en-US" dirty="0" smtClean="0">
                <a:sym typeface="Wingdings" pitchFamily="2" charset="2"/>
              </a:rPr>
            </a:b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Quizlet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ym typeface="Wingdings" pitchFamily="2" charset="2"/>
              </a:rPr>
              <a:t>6.  Filtration can be used to separate the components of a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a.  Solution		b.  Suspension	c.  Colloid	d.  Gel</a:t>
            </a:r>
            <a:br>
              <a:rPr lang="en-US" dirty="0" smtClean="0">
                <a:sym typeface="Wingdings" pitchFamily="2" charset="2"/>
              </a:rPr>
            </a:b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7.  All of the following ions are cations </a:t>
            </a:r>
            <a:r>
              <a:rPr lang="en-US" b="1" dirty="0" smtClean="0">
                <a:sym typeface="Wingdings" pitchFamily="2" charset="2"/>
              </a:rPr>
              <a:t>EXCEPT</a:t>
            </a: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a.  Na</a:t>
            </a:r>
            <a:r>
              <a:rPr lang="en-US" baseline="30000" dirty="0" smtClean="0">
                <a:sym typeface="Wingdings" pitchFamily="2" charset="2"/>
              </a:rPr>
              <a:t>+</a:t>
            </a:r>
            <a:r>
              <a:rPr lang="en-US" dirty="0" smtClean="0">
                <a:sym typeface="Wingdings" pitchFamily="2" charset="2"/>
              </a:rPr>
              <a:t>		b.  Ca</a:t>
            </a:r>
            <a:r>
              <a:rPr lang="en-US" baseline="30000" dirty="0" smtClean="0">
                <a:sym typeface="Wingdings" pitchFamily="2" charset="2"/>
              </a:rPr>
              <a:t>2+</a:t>
            </a:r>
            <a:r>
              <a:rPr lang="en-US" dirty="0" smtClean="0">
                <a:sym typeface="Wingdings" pitchFamily="2" charset="2"/>
              </a:rPr>
              <a:t>		c.  Li</a:t>
            </a:r>
            <a:r>
              <a:rPr lang="en-US" baseline="30000" dirty="0" smtClean="0">
                <a:sym typeface="Wingdings" pitchFamily="2" charset="2"/>
              </a:rPr>
              <a:t>+</a:t>
            </a:r>
            <a:r>
              <a:rPr lang="en-US" dirty="0" smtClean="0">
                <a:sym typeface="Wingdings" pitchFamily="2" charset="2"/>
              </a:rPr>
              <a:t>		d.  </a:t>
            </a:r>
            <a:r>
              <a:rPr lang="en-US" dirty="0" err="1" smtClean="0">
                <a:sym typeface="Wingdings" pitchFamily="2" charset="2"/>
              </a:rPr>
              <a:t>Cl</a:t>
            </a:r>
            <a:r>
              <a:rPr lang="en-US" baseline="30000" dirty="0" smtClean="0">
                <a:sym typeface="Wingdings" pitchFamily="2" charset="2"/>
              </a:rPr>
              <a:t>-</a:t>
            </a: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8.  Which of the following represents a polyatomic ion?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a.  NH</a:t>
            </a:r>
            <a:r>
              <a:rPr lang="en-US" baseline="-25000" dirty="0" smtClean="0">
                <a:sym typeface="Wingdings" pitchFamily="2" charset="2"/>
              </a:rPr>
              <a:t>4</a:t>
            </a:r>
            <a:r>
              <a:rPr lang="en-US" baseline="30000" dirty="0" smtClean="0">
                <a:sym typeface="Wingdings" pitchFamily="2" charset="2"/>
              </a:rPr>
              <a:t>+</a:t>
            </a:r>
            <a:r>
              <a:rPr lang="en-US" dirty="0" smtClean="0">
                <a:sym typeface="Wingdings" pitchFamily="2" charset="2"/>
              </a:rPr>
              <a:t>		b.  F</a:t>
            </a:r>
            <a:r>
              <a:rPr lang="en-US" baseline="30000" dirty="0" smtClean="0">
                <a:sym typeface="Wingdings" pitchFamily="2" charset="2"/>
              </a:rPr>
              <a:t>-</a:t>
            </a:r>
            <a:r>
              <a:rPr lang="en-US" dirty="0" smtClean="0">
                <a:sym typeface="Wingdings" pitchFamily="2" charset="2"/>
              </a:rPr>
              <a:t>		c.  O</a:t>
            </a:r>
            <a:r>
              <a:rPr lang="en-US" baseline="30000" dirty="0" smtClean="0">
                <a:sym typeface="Wingdings" pitchFamily="2" charset="2"/>
              </a:rPr>
              <a:t>2-	</a:t>
            </a:r>
            <a:r>
              <a:rPr lang="en-US" dirty="0" smtClean="0">
                <a:sym typeface="Wingdings" pitchFamily="2" charset="2"/>
              </a:rPr>
              <a:t>	d.  N</a:t>
            </a:r>
            <a:r>
              <a:rPr lang="en-US" baseline="30000" dirty="0" smtClean="0">
                <a:sym typeface="Wingdings" pitchFamily="2" charset="2"/>
              </a:rPr>
              <a:t>3-</a:t>
            </a: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9.  When a gas transitions into a liquid it is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a.  Melting		b.  Evaporating	c.  Condensing	d.  Freezing</a:t>
            </a:r>
            <a:br>
              <a:rPr lang="en-US" dirty="0" smtClean="0">
                <a:sym typeface="Wingdings" pitchFamily="2" charset="2"/>
              </a:rPr>
            </a:b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10.  Air is a fluid made up of many different types of gases.  Which gas has the greatest composition in air?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a.  Oxygen		b.  Neon	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c.  Carbon dioxide 	d.  nitrogen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 element is a substance made up of only one type of atom.</a:t>
            </a:r>
          </a:p>
          <a:p>
            <a:endParaRPr lang="en-US" dirty="0"/>
          </a:p>
          <a:p>
            <a:r>
              <a:rPr lang="en-US" dirty="0" smtClean="0"/>
              <a:t>Elements can NOT be broken down into anything simpler by chemical reactions.</a:t>
            </a:r>
          </a:p>
          <a:p>
            <a:endParaRPr lang="en-US" dirty="0"/>
          </a:p>
          <a:p>
            <a:r>
              <a:rPr lang="en-US" dirty="0" smtClean="0"/>
              <a:t>Examples of elements include:</a:t>
            </a:r>
            <a:br>
              <a:rPr lang="en-US" dirty="0" smtClean="0"/>
            </a:br>
            <a:r>
              <a:rPr lang="en-US" dirty="0" smtClean="0"/>
              <a:t>Helium</a:t>
            </a:r>
            <a:r>
              <a:rPr lang="en-US" dirty="0" smtClean="0"/>
              <a:t>, </a:t>
            </a:r>
            <a:r>
              <a:rPr lang="en-US" dirty="0" smtClean="0"/>
              <a:t>H</a:t>
            </a:r>
            <a:r>
              <a:rPr lang="en-US" dirty="0" smtClean="0"/>
              <a:t>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Oxygen, O</a:t>
            </a:r>
            <a:r>
              <a:rPr lang="en-US" baseline="-25000" dirty="0" smtClean="0"/>
              <a:t>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Chlo</a:t>
            </a:r>
            <a:r>
              <a:rPr lang="en-US" dirty="0" smtClean="0"/>
              <a:t>rine</a:t>
            </a:r>
            <a:r>
              <a:rPr lang="en-US" dirty="0" smtClean="0"/>
              <a:t>, </a:t>
            </a:r>
            <a:r>
              <a:rPr lang="en-US" dirty="0" smtClean="0"/>
              <a:t>Cl</a:t>
            </a:r>
            <a:r>
              <a:rPr lang="en-US" baseline="-25000" dirty="0" smtClean="0"/>
              <a:t>2</a:t>
            </a:r>
            <a:endParaRPr lang="en-US" baseline="-25000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14338" name="Picture 2" descr="Image result for neon atom simulation"/>
          <p:cNvPicPr>
            <a:picLocks noChangeAspect="1" noChangeArrowheads="1"/>
          </p:cNvPicPr>
          <p:nvPr/>
        </p:nvPicPr>
        <p:blipFill>
          <a:blip r:embed="rId2" cstate="print"/>
          <a:srcRect t="5136" r="82000" b="66613"/>
          <a:stretch>
            <a:fillRect/>
          </a:stretch>
        </p:blipFill>
        <p:spPr bwMode="auto">
          <a:xfrm>
            <a:off x="3276600" y="4953000"/>
            <a:ext cx="1371600" cy="1676400"/>
          </a:xfrm>
          <a:prstGeom prst="rect">
            <a:avLst/>
          </a:prstGeom>
          <a:noFill/>
        </p:spPr>
      </p:pic>
      <p:pic>
        <p:nvPicPr>
          <p:cNvPr id="14340" name="Picture 4" descr="Image result for neon atom simulation"/>
          <p:cNvPicPr>
            <a:picLocks noChangeAspect="1" noChangeArrowheads="1"/>
          </p:cNvPicPr>
          <p:nvPr/>
        </p:nvPicPr>
        <p:blipFill>
          <a:blip r:embed="rId2" cstate="print"/>
          <a:srcRect l="44958" t="7544" r="29042" b="65490"/>
          <a:stretch>
            <a:fillRect/>
          </a:stretch>
        </p:blipFill>
        <p:spPr bwMode="auto">
          <a:xfrm>
            <a:off x="4876800" y="5105400"/>
            <a:ext cx="1981200" cy="1600200"/>
          </a:xfrm>
          <a:prstGeom prst="rect">
            <a:avLst/>
          </a:prstGeom>
          <a:noFill/>
        </p:spPr>
      </p:pic>
      <p:pic>
        <p:nvPicPr>
          <p:cNvPr id="14342" name="Picture 6" descr="Image result for neon atom simulation"/>
          <p:cNvPicPr>
            <a:picLocks noChangeAspect="1" noChangeArrowheads="1"/>
          </p:cNvPicPr>
          <p:nvPr/>
        </p:nvPicPr>
        <p:blipFill>
          <a:blip r:embed="rId2" cstate="print"/>
          <a:srcRect l="71958" t="7544" b="65490"/>
          <a:stretch>
            <a:fillRect/>
          </a:stretch>
        </p:blipFill>
        <p:spPr bwMode="auto">
          <a:xfrm>
            <a:off x="7007225" y="5105400"/>
            <a:ext cx="2136775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4724400"/>
            <a:ext cx="1897305" cy="1066800"/>
          </a:xfrm>
          <a:prstGeom prst="rect">
            <a:avLst/>
          </a:prstGeom>
          <a:noFill/>
        </p:spPr>
      </p:pic>
      <p:pic>
        <p:nvPicPr>
          <p:cNvPr id="13314" name="Picture 2" descr="Image result for neon atom simulation"/>
          <p:cNvPicPr>
            <a:picLocks noChangeAspect="1" noChangeArrowheads="1"/>
          </p:cNvPicPr>
          <p:nvPr/>
        </p:nvPicPr>
        <p:blipFill>
          <a:blip r:embed="rId3" cstate="print"/>
          <a:srcRect l="5000" t="37239" r="63000" b="25522"/>
          <a:stretch>
            <a:fillRect/>
          </a:stretch>
        </p:blipFill>
        <p:spPr bwMode="auto">
          <a:xfrm>
            <a:off x="5576548" y="3544125"/>
            <a:ext cx="1028793" cy="932343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 compound is a substance made up of two or more different atom (or ions) joined together by bonds.</a:t>
            </a:r>
          </a:p>
          <a:p>
            <a:endParaRPr lang="en-US" dirty="0"/>
          </a:p>
          <a:p>
            <a:r>
              <a:rPr lang="en-US" dirty="0" smtClean="0"/>
              <a:t>There are two main groups of compounds:</a:t>
            </a:r>
            <a:br>
              <a:rPr lang="en-US" dirty="0" smtClean="0"/>
            </a:br>
            <a:r>
              <a:rPr lang="en-US" dirty="0" smtClean="0"/>
              <a:t>1.  Molecular or giant molecular (atoms are chemically bonded together </a:t>
            </a:r>
            <a:r>
              <a:rPr lang="en-US" b="1" dirty="0" smtClean="0">
                <a:solidFill>
                  <a:srgbClr val="FF0000"/>
                </a:solidFill>
              </a:rPr>
              <a:t>covalently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2.  Ionic (positive or negative ions are chemically bonded </a:t>
            </a:r>
            <a:r>
              <a:rPr lang="en-US" b="1" dirty="0" smtClean="0">
                <a:solidFill>
                  <a:srgbClr val="0070C0"/>
                </a:solidFill>
              </a:rPr>
              <a:t>ionically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7030A0"/>
                </a:solidFill>
              </a:rPr>
              <a:t>Chemical bonds</a:t>
            </a:r>
            <a:r>
              <a:rPr lang="en-US" dirty="0" smtClean="0"/>
              <a:t> a strong forces holding the atoms together.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b="1" dirty="0" smtClean="0"/>
              <a:t>Physical properties</a:t>
            </a:r>
            <a:r>
              <a:rPr lang="en-US" dirty="0" smtClean="0"/>
              <a:t> do </a:t>
            </a:r>
            <a:r>
              <a:rPr lang="en-US" dirty="0" smtClean="0"/>
              <a:t>NOT</a:t>
            </a:r>
            <a:r>
              <a:rPr lang="en-US" dirty="0" smtClean="0"/>
              <a:t> </a:t>
            </a:r>
            <a:r>
              <a:rPr lang="en-US" dirty="0" smtClean="0"/>
              <a:t>depend on the amount of substance present.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Examples of physical properties are:</a:t>
            </a:r>
            <a:br>
              <a:rPr lang="en-US" dirty="0" smtClean="0"/>
            </a:br>
            <a:r>
              <a:rPr lang="en-US" b="1" dirty="0" smtClean="0">
                <a:solidFill>
                  <a:srgbClr val="7030A0"/>
                </a:solidFill>
              </a:rPr>
              <a:t>melting and boiling points</a:t>
            </a:r>
            <a:br>
              <a:rPr lang="en-US" b="1" dirty="0" smtClean="0">
                <a:solidFill>
                  <a:srgbClr val="7030A0"/>
                </a:solidFill>
              </a:rPr>
            </a:br>
            <a:r>
              <a:rPr lang="en-US" b="1" dirty="0" smtClean="0">
                <a:solidFill>
                  <a:srgbClr val="FFCC00"/>
                </a:solidFill>
              </a:rPr>
              <a:t>density</a:t>
            </a:r>
            <a:br>
              <a:rPr lang="en-US" b="1" dirty="0" smtClean="0">
                <a:solidFill>
                  <a:srgbClr val="FFCC00"/>
                </a:solidFill>
              </a:rPr>
            </a:br>
            <a:r>
              <a:rPr lang="en-US" b="1" dirty="0" smtClean="0">
                <a:solidFill>
                  <a:srgbClr val="FF0066"/>
                </a:solidFill>
              </a:rPr>
              <a:t>strength</a:t>
            </a:r>
            <a:br>
              <a:rPr lang="en-US" b="1" dirty="0" smtClean="0">
                <a:solidFill>
                  <a:srgbClr val="FF0066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hardness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electrical and thermal conductivity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Chemical properties</a:t>
            </a:r>
            <a:r>
              <a:rPr lang="en-US" dirty="0" smtClean="0"/>
              <a:t> describe how elements and compounds react with other substances.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Examples of chemical properties are:</a:t>
            </a:r>
            <a:br>
              <a:rPr lang="en-US" dirty="0" smtClean="0"/>
            </a:br>
            <a:r>
              <a:rPr lang="en-US" dirty="0" smtClean="0"/>
              <a:t>1. 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methane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+ oxygen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  carbon dioxide + water</a:t>
            </a:r>
            <a:br>
              <a:rPr lang="en-US" sz="2800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2.  </a:t>
            </a:r>
            <a:r>
              <a:rPr lang="en-US" sz="2800" dirty="0" smtClean="0">
                <a:solidFill>
                  <a:srgbClr val="FF0066"/>
                </a:solidFill>
                <a:sym typeface="Wingdings" pitchFamily="2" charset="2"/>
              </a:rPr>
              <a:t>sodium </a:t>
            </a:r>
            <a:r>
              <a:rPr lang="en-US" sz="2800" dirty="0" smtClean="0">
                <a:solidFill>
                  <a:srgbClr val="FF0066"/>
                </a:solidFill>
                <a:sym typeface="Wingdings" pitchFamily="2" charset="2"/>
              </a:rPr>
              <a:t>+ water    sodium hydroxide + hydrogen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Pure Substances and Mixtures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If a substance is </a:t>
            </a:r>
            <a:r>
              <a:rPr lang="en-US" b="1" dirty="0" smtClean="0"/>
              <a:t>pure</a:t>
            </a:r>
            <a:r>
              <a:rPr lang="en-US" dirty="0" smtClean="0"/>
              <a:t> it can not be separated into any other parts by physical means.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example, </a:t>
            </a:r>
            <a:r>
              <a:rPr lang="en-US" b="1" dirty="0" smtClean="0"/>
              <a:t>pure</a:t>
            </a:r>
            <a:r>
              <a:rPr lang="en-US" dirty="0" smtClean="0"/>
              <a:t> water has </a:t>
            </a:r>
            <a:r>
              <a:rPr lang="en-US" b="1" dirty="0" smtClean="0"/>
              <a:t>ONLY</a:t>
            </a:r>
            <a:r>
              <a:rPr lang="en-US" dirty="0" smtClean="0"/>
              <a:t> water molecules in it.</a:t>
            </a:r>
          </a:p>
          <a:p>
            <a:endParaRPr lang="en-US" dirty="0"/>
          </a:p>
          <a:p>
            <a:r>
              <a:rPr lang="en-US" dirty="0" smtClean="0"/>
              <a:t>If a substance is </a:t>
            </a:r>
            <a:r>
              <a:rPr lang="en-US" b="1" dirty="0" smtClean="0"/>
              <a:t>impure</a:t>
            </a:r>
            <a:r>
              <a:rPr lang="en-US" dirty="0" smtClean="0"/>
              <a:t> it is referred to as a mixture.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mixture contains two or more different components.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example, water mixed with salt would contain water </a:t>
            </a:r>
            <a:r>
              <a:rPr lang="en-US" dirty="0" smtClean="0"/>
              <a:t>molecules (H</a:t>
            </a:r>
            <a:r>
              <a:rPr lang="en-US" baseline="-25000" dirty="0" smtClean="0"/>
              <a:t>2</a:t>
            </a:r>
            <a:r>
              <a:rPr lang="en-US" dirty="0" smtClean="0"/>
              <a:t>O), </a:t>
            </a:r>
            <a:r>
              <a:rPr lang="en-US" dirty="0" smtClean="0"/>
              <a:t>sodium </a:t>
            </a:r>
            <a:r>
              <a:rPr lang="en-US" dirty="0" smtClean="0"/>
              <a:t>(Na</a:t>
            </a:r>
            <a:r>
              <a:rPr lang="en-US" baseline="30000" dirty="0" smtClean="0"/>
              <a:t>+</a:t>
            </a:r>
            <a:r>
              <a:rPr lang="en-US" dirty="0" smtClean="0"/>
              <a:t>) and chloride (</a:t>
            </a:r>
            <a:r>
              <a:rPr lang="en-US" dirty="0" err="1" smtClean="0"/>
              <a:t>Cl</a:t>
            </a:r>
            <a:r>
              <a:rPr lang="en-US" baseline="30000" dirty="0" smtClean="0"/>
              <a:t>-</a:t>
            </a:r>
            <a:r>
              <a:rPr lang="en-US" dirty="0" smtClean="0"/>
              <a:t>) </a:t>
            </a:r>
            <a:r>
              <a:rPr lang="en-US" dirty="0" smtClean="0"/>
              <a:t>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Pure Substances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Pure substances have sharp melting and boiling points.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melting/freezing point of pure water is</a:t>
            </a:r>
            <a:br>
              <a:rPr lang="en-US" dirty="0" smtClean="0"/>
            </a:br>
            <a:r>
              <a:rPr lang="en-US" b="1" dirty="0" smtClean="0">
                <a:solidFill>
                  <a:srgbClr val="FF0066"/>
                </a:solidFill>
              </a:rPr>
              <a:t>0 </a:t>
            </a:r>
            <a:r>
              <a:rPr lang="en-US" b="1" baseline="30000" dirty="0" err="1" smtClean="0">
                <a:solidFill>
                  <a:srgbClr val="FF0066"/>
                </a:solidFill>
              </a:rPr>
              <a:t>o</a:t>
            </a:r>
            <a:r>
              <a:rPr lang="en-US" b="1" dirty="0" err="1" smtClean="0">
                <a:solidFill>
                  <a:srgbClr val="FF0066"/>
                </a:solidFill>
              </a:rPr>
              <a:t>C</a:t>
            </a:r>
            <a:r>
              <a:rPr lang="en-US" dirty="0" smtClean="0"/>
              <a:t> while its boiling point is </a:t>
            </a:r>
            <a:r>
              <a:rPr lang="en-US" b="1" dirty="0" smtClean="0">
                <a:solidFill>
                  <a:srgbClr val="00B050"/>
                </a:solidFill>
              </a:rPr>
              <a:t>100 </a:t>
            </a:r>
            <a:r>
              <a:rPr lang="en-US" b="1" baseline="30000" dirty="0" err="1" smtClean="0">
                <a:solidFill>
                  <a:srgbClr val="00B050"/>
                </a:solidFill>
              </a:rPr>
              <a:t>o</a:t>
            </a:r>
            <a:r>
              <a:rPr lang="en-US" b="1" dirty="0" err="1" smtClean="0">
                <a:solidFill>
                  <a:srgbClr val="00B050"/>
                </a:solidFill>
              </a:rPr>
              <a:t>C</a:t>
            </a:r>
            <a:r>
              <a:rPr lang="en-US" dirty="0" err="1" smtClean="0"/>
              <a:t>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Impurities in a pure substance:</a:t>
            </a:r>
            <a:br>
              <a:rPr lang="en-US" dirty="0" smtClean="0"/>
            </a:br>
            <a:r>
              <a:rPr lang="en-US" dirty="0" smtClean="0"/>
              <a:t>a.  Raises its boiling </a:t>
            </a:r>
            <a:r>
              <a:rPr lang="en-US" dirty="0" smtClean="0"/>
              <a:t>point </a:t>
            </a:r>
            <a:r>
              <a:rPr lang="en-US" dirty="0" err="1" smtClean="0"/>
              <a:t>eg</a:t>
            </a:r>
            <a:r>
              <a:rPr lang="en-US" dirty="0" smtClean="0"/>
              <a:t>. 100</a:t>
            </a:r>
            <a:r>
              <a:rPr lang="en-US" baseline="30000" dirty="0" smtClean="0"/>
              <a:t>o</a:t>
            </a:r>
            <a:r>
              <a:rPr lang="en-US" dirty="0" smtClean="0"/>
              <a:t>C </a:t>
            </a:r>
            <a:r>
              <a:rPr lang="en-US" dirty="0" smtClean="0">
                <a:sym typeface="Wingdings" pitchFamily="2" charset="2"/>
              </a:rPr>
              <a:t> 104</a:t>
            </a:r>
            <a:r>
              <a:rPr lang="en-US" baseline="30000" dirty="0" smtClean="0">
                <a:sym typeface="Wingdings" pitchFamily="2" charset="2"/>
              </a:rPr>
              <a:t>o</a:t>
            </a:r>
            <a:r>
              <a:rPr lang="en-US" dirty="0" smtClean="0">
                <a:sym typeface="Wingdings" pitchFamily="2" charset="2"/>
              </a:rPr>
              <a:t>C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&amp;</a:t>
            </a:r>
            <a:br>
              <a:rPr lang="en-US" dirty="0" smtClean="0"/>
            </a:br>
            <a:r>
              <a:rPr lang="en-US" dirty="0" smtClean="0"/>
              <a:t>b.  Lowers its melting/freezing </a:t>
            </a:r>
            <a:r>
              <a:rPr lang="en-US" dirty="0" smtClean="0"/>
              <a:t>point 0</a:t>
            </a:r>
            <a:r>
              <a:rPr lang="en-US" baseline="30000" dirty="0" smtClean="0"/>
              <a:t>o</a:t>
            </a:r>
            <a:r>
              <a:rPr lang="en-US" dirty="0" smtClean="0"/>
              <a:t>C </a:t>
            </a:r>
            <a:r>
              <a:rPr lang="en-US" dirty="0" smtClean="0">
                <a:sym typeface="Wingdings" pitchFamily="2" charset="2"/>
              </a:rPr>
              <a:t> -2</a:t>
            </a:r>
            <a:r>
              <a:rPr lang="en-US" baseline="30000" dirty="0" smtClean="0">
                <a:sym typeface="Wingdings" pitchFamily="2" charset="2"/>
              </a:rPr>
              <a:t>o</a:t>
            </a:r>
            <a:r>
              <a:rPr lang="en-US" dirty="0" smtClean="0">
                <a:sym typeface="Wingdings" pitchFamily="2" charset="2"/>
              </a:rPr>
              <a:t>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Mixtures can be separated by physical means such as:</a:t>
            </a:r>
            <a:br>
              <a:rPr lang="en-US" dirty="0" smtClean="0"/>
            </a:br>
            <a:r>
              <a:rPr lang="en-US" dirty="0" smtClean="0"/>
              <a:t>a.  Filtration </a:t>
            </a:r>
            <a:br>
              <a:rPr lang="en-US" dirty="0" smtClean="0"/>
            </a:br>
            <a:r>
              <a:rPr lang="en-US" dirty="0" smtClean="0"/>
              <a:t>OR</a:t>
            </a:r>
            <a:br>
              <a:rPr lang="en-US" dirty="0" smtClean="0"/>
            </a:br>
            <a:r>
              <a:rPr lang="en-US" dirty="0" smtClean="0"/>
              <a:t>b.  Distillation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10" descr="Image result for filtration"/>
          <p:cNvPicPr>
            <a:picLocks noChangeAspect="1" noChangeArrowheads="1"/>
          </p:cNvPicPr>
          <p:nvPr/>
        </p:nvPicPr>
        <p:blipFill>
          <a:blip r:embed="rId2" cstate="print"/>
          <a:srcRect l="39216"/>
          <a:stretch>
            <a:fillRect/>
          </a:stretch>
        </p:blipFill>
        <p:spPr bwMode="auto">
          <a:xfrm>
            <a:off x="5562600" y="2209800"/>
            <a:ext cx="2362200" cy="2917696"/>
          </a:xfrm>
          <a:prstGeom prst="rect">
            <a:avLst/>
          </a:prstGeom>
          <a:noFill/>
        </p:spPr>
      </p:pic>
      <p:pic>
        <p:nvPicPr>
          <p:cNvPr id="5" name="Picture 6" descr="Image result for filtra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4114800"/>
            <a:ext cx="2895600" cy="25553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Comparing Compounds and Mixtures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62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Compound</a:t>
                      </a:r>
                      <a:r>
                        <a:rPr lang="en-US" baseline="0" dirty="0" smtClean="0"/>
                        <a:t> (pure substance)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Mixture</a:t>
                      </a:r>
                      <a:r>
                        <a:rPr lang="en-US" baseline="0" dirty="0" smtClean="0"/>
                        <a:t> (impure substance)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Fixed</a:t>
                      </a:r>
                      <a:r>
                        <a:rPr lang="en-US" baseline="0" dirty="0" smtClean="0"/>
                        <a:t> composition</a:t>
                      </a:r>
                      <a:br>
                        <a:rPr lang="en-US" baseline="0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Variable</a:t>
                      </a:r>
                      <a:r>
                        <a:rPr lang="en-US" baseline="0" dirty="0" smtClean="0"/>
                        <a:t> composition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Can</a:t>
                      </a:r>
                      <a:r>
                        <a:rPr lang="en-US" b="1" dirty="0" smtClean="0"/>
                        <a:t>not</a:t>
                      </a:r>
                      <a:r>
                        <a:rPr lang="en-US" baseline="0" dirty="0" smtClean="0"/>
                        <a:t> be separated by physical means</a:t>
                      </a:r>
                      <a:br>
                        <a:rPr lang="en-US" baseline="0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Can</a:t>
                      </a:r>
                      <a:r>
                        <a:rPr lang="en-US" baseline="0" dirty="0" smtClean="0"/>
                        <a:t> be separated by physical means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Physical properties</a:t>
                      </a:r>
                      <a:r>
                        <a:rPr lang="en-US" baseline="0" dirty="0" smtClean="0"/>
                        <a:t> are different from the elements from which they are made</a:t>
                      </a:r>
                      <a:br>
                        <a:rPr lang="en-US" baseline="0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Physical</a:t>
                      </a:r>
                      <a:r>
                        <a:rPr lang="en-US" baseline="0" dirty="0" smtClean="0"/>
                        <a:t> properties, e.g. colour and density, are the average of the substances in the mixture</a:t>
                      </a:r>
                      <a:br>
                        <a:rPr lang="en-US" baseline="0" dirty="0" smtClean="0"/>
                      </a:b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4878</TotalTime>
  <Words>317</Words>
  <Application>Microsoft Office PowerPoint</Application>
  <PresentationFormat>On-screen Show (4:3)</PresentationFormat>
  <Paragraphs>129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Mixtures and Separations</vt:lpstr>
      <vt:lpstr>Elements</vt:lpstr>
      <vt:lpstr>Compounds</vt:lpstr>
      <vt:lpstr>Physical Properties</vt:lpstr>
      <vt:lpstr>Chemical Properties</vt:lpstr>
      <vt:lpstr>Pure Substances and Mixtures</vt:lpstr>
      <vt:lpstr>Pure Substances</vt:lpstr>
      <vt:lpstr>Mixtures</vt:lpstr>
      <vt:lpstr>Comparing Compounds and Mixtures</vt:lpstr>
      <vt:lpstr>Solutions, Suspensions and Colloids</vt:lpstr>
      <vt:lpstr>Solutions</vt:lpstr>
      <vt:lpstr>Types of Solutions</vt:lpstr>
      <vt:lpstr>Suspensions</vt:lpstr>
      <vt:lpstr>Type of Suspensions</vt:lpstr>
      <vt:lpstr>Colloids</vt:lpstr>
      <vt:lpstr>Examples of Colloids</vt:lpstr>
      <vt:lpstr>Quizlet</vt:lpstr>
      <vt:lpstr>Quizlet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Mixtures and Separations</dc:title>
  <dc:creator>Samantha</dc:creator>
  <cp:lastModifiedBy>Samantha</cp:lastModifiedBy>
  <cp:revision>6</cp:revision>
  <dcterms:created xsi:type="dcterms:W3CDTF">2017-09-23T00:03:54Z</dcterms:created>
  <dcterms:modified xsi:type="dcterms:W3CDTF">2018-08-13T01:37:38Z</dcterms:modified>
</cp:coreProperties>
</file>