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58" r:id="rId7"/>
    <p:sldId id="264" r:id="rId8"/>
    <p:sldId id="262" r:id="rId9"/>
    <p:sldId id="263" r:id="rId10"/>
    <p:sldId id="265" r:id="rId11"/>
    <p:sldId id="266" r:id="rId12"/>
    <p:sldId id="271" r:id="rId13"/>
    <p:sldId id="272" r:id="rId14"/>
    <p:sldId id="273" r:id="rId15"/>
    <p:sldId id="268" r:id="rId16"/>
    <p:sldId id="270" r:id="rId17"/>
    <p:sldId id="267" r:id="rId18"/>
    <p:sldId id="274" r:id="rId19"/>
    <p:sldId id="277" r:id="rId20"/>
    <p:sldId id="275" r:id="rId21"/>
    <p:sldId id="276" r:id="rId22"/>
    <p:sldId id="279" r:id="rId23"/>
    <p:sldId id="278" r:id="rId24"/>
    <p:sldId id="281" r:id="rId25"/>
    <p:sldId id="282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E11B-D3DF-474F-89B7-E38BAC2BE00B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76701-C2F0-4127-9ECA-64221AA20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E11B-D3DF-474F-89B7-E38BAC2BE00B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76701-C2F0-4127-9ECA-64221AA20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E11B-D3DF-474F-89B7-E38BAC2BE00B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76701-C2F0-4127-9ECA-64221AA20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E11B-D3DF-474F-89B7-E38BAC2BE00B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76701-C2F0-4127-9ECA-64221AA20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E11B-D3DF-474F-89B7-E38BAC2BE00B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76701-C2F0-4127-9ECA-64221AA20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E11B-D3DF-474F-89B7-E38BAC2BE00B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76701-C2F0-4127-9ECA-64221AA20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E11B-D3DF-474F-89B7-E38BAC2BE00B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76701-C2F0-4127-9ECA-64221AA20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E11B-D3DF-474F-89B7-E38BAC2BE00B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76701-C2F0-4127-9ECA-64221AA20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E11B-D3DF-474F-89B7-E38BAC2BE00B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76701-C2F0-4127-9ECA-64221AA20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E11B-D3DF-474F-89B7-E38BAC2BE00B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76701-C2F0-4127-9ECA-64221AA20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E11B-D3DF-474F-89B7-E38BAC2BE00B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76701-C2F0-4127-9ECA-64221AA20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4E11B-D3DF-474F-89B7-E38BAC2BE00B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76701-C2F0-4127-9ECA-64221AA20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4" name="Picture 8" descr="Image result for milk cart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0"/>
            <a:ext cx="2857500" cy="2857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Acids and Alkalis</a:t>
            </a:r>
            <a:endParaRPr lang="en-US" dirty="0"/>
          </a:p>
        </p:txBody>
      </p:sp>
      <p:pic>
        <p:nvPicPr>
          <p:cNvPr id="34818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 b="17143"/>
          <a:stretch>
            <a:fillRect/>
          </a:stretch>
        </p:blipFill>
        <p:spPr bwMode="auto">
          <a:xfrm>
            <a:off x="0" y="0"/>
            <a:ext cx="2724150" cy="2209800"/>
          </a:xfrm>
          <a:prstGeom prst="rect">
            <a:avLst/>
          </a:prstGeom>
          <a:noFill/>
        </p:spPr>
      </p:pic>
      <p:pic>
        <p:nvPicPr>
          <p:cNvPr id="34820" name="Picture 4" descr="Image result for tea in a cup cartoon"/>
          <p:cNvPicPr>
            <a:picLocks noChangeAspect="1" noChangeArrowheads="1"/>
          </p:cNvPicPr>
          <p:nvPr/>
        </p:nvPicPr>
        <p:blipFill>
          <a:blip r:embed="rId4" cstate="print"/>
          <a:srcRect b="23858"/>
          <a:stretch>
            <a:fillRect/>
          </a:stretch>
        </p:blipFill>
        <p:spPr bwMode="auto">
          <a:xfrm>
            <a:off x="4724400" y="3223616"/>
            <a:ext cx="4419600" cy="3634384"/>
          </a:xfrm>
          <a:prstGeom prst="rect">
            <a:avLst/>
          </a:prstGeom>
          <a:noFill/>
        </p:spPr>
      </p:pic>
      <p:pic>
        <p:nvPicPr>
          <p:cNvPr id="34822" name="Picture 6" descr="Image result for shampoo cartoon"/>
          <p:cNvPicPr>
            <a:picLocks noChangeAspect="1" noChangeArrowheads="1"/>
          </p:cNvPicPr>
          <p:nvPr/>
        </p:nvPicPr>
        <p:blipFill>
          <a:blip r:embed="rId5" cstate="print"/>
          <a:srcRect b="8951"/>
          <a:stretch>
            <a:fillRect/>
          </a:stretch>
        </p:blipFill>
        <p:spPr bwMode="auto">
          <a:xfrm>
            <a:off x="457200" y="3474720"/>
            <a:ext cx="2743200" cy="2697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Neutral Substances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Neutral substances react with neither acids nor bases.</a:t>
            </a:r>
          </a:p>
          <a:p>
            <a:endParaRPr lang="en-US" dirty="0"/>
          </a:p>
          <a:p>
            <a:r>
              <a:rPr lang="en-US" dirty="0" smtClean="0"/>
              <a:t>Neutral substances: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  tend to be harmless.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 do not affect litmus paper.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3.  have a pH value of 7.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4.  do not cause any colour change in universal indicator.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5.  vary in taste when ingested.  (pure drinking water has no taste.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water cartoon"/>
          <p:cNvPicPr>
            <a:picLocks noChangeAspect="1" noChangeArrowheads="1"/>
          </p:cNvPicPr>
          <p:nvPr/>
        </p:nvPicPr>
        <p:blipFill>
          <a:blip r:embed="rId2" cstate="print"/>
          <a:srcRect l="12308" b="5714"/>
          <a:stretch>
            <a:fillRect/>
          </a:stretch>
        </p:blipFill>
        <p:spPr bwMode="auto">
          <a:xfrm>
            <a:off x="6781800" y="3962400"/>
            <a:ext cx="2171700" cy="2514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Neutral Substances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examples of neutral substances are: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a.  water  (H</a:t>
            </a:r>
            <a:r>
              <a:rPr lang="en-US" baseline="-25000" dirty="0" smtClean="0"/>
              <a:t>2</a:t>
            </a:r>
            <a:r>
              <a:rPr lang="en-US" dirty="0" smtClean="0"/>
              <a:t>O)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b.  </a:t>
            </a:r>
            <a:r>
              <a:rPr lang="en-US" dirty="0"/>
              <a:t>s</a:t>
            </a:r>
            <a:r>
              <a:rPr lang="en-US" dirty="0" smtClean="0"/>
              <a:t>odium chloride solution (</a:t>
            </a:r>
            <a:r>
              <a:rPr lang="en-US" dirty="0" err="1" smtClean="0"/>
              <a:t>NaCl</a:t>
            </a:r>
            <a:r>
              <a:rPr lang="en-US" dirty="0" smtClean="0"/>
              <a:t> in H</a:t>
            </a:r>
            <a:r>
              <a:rPr lang="en-US" baseline="-25000" dirty="0" smtClean="0"/>
              <a:t>2</a:t>
            </a:r>
            <a:r>
              <a:rPr lang="en-US" dirty="0" smtClean="0"/>
              <a:t>O)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c.  sugar solution  (C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 in H</a:t>
            </a:r>
            <a:r>
              <a:rPr lang="en-US" baseline="-25000" dirty="0" smtClean="0"/>
              <a:t>2</a:t>
            </a:r>
            <a:r>
              <a:rPr lang="en-US" dirty="0" smtClean="0"/>
              <a:t>O)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Indicators are used to tell whether or not a particular liquid is acidic or alkaline based on colour changes.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Examples of indicators include: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a.  Litmus paper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b.  Universal indicators (mixture of dyes)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c.  Methyl Orange.</a:t>
            </a:r>
            <a:endParaRPr lang="en-US" dirty="0"/>
          </a:p>
        </p:txBody>
      </p:sp>
      <p:pic>
        <p:nvPicPr>
          <p:cNvPr id="10242" name="Picture 2" descr="Image result for litmus paper"/>
          <p:cNvPicPr>
            <a:picLocks noChangeAspect="1" noChangeArrowheads="1"/>
          </p:cNvPicPr>
          <p:nvPr/>
        </p:nvPicPr>
        <p:blipFill>
          <a:blip r:embed="rId2" cstate="print"/>
          <a:srcRect l="24000" t="24000" r="28000" b="26400"/>
          <a:stretch>
            <a:fillRect/>
          </a:stretch>
        </p:blipFill>
        <p:spPr bwMode="auto">
          <a:xfrm rot="1383238">
            <a:off x="6553200" y="2743200"/>
            <a:ext cx="1524000" cy="1574800"/>
          </a:xfrm>
          <a:prstGeom prst="rect">
            <a:avLst/>
          </a:prstGeom>
          <a:noFill/>
        </p:spPr>
      </p:pic>
      <p:pic>
        <p:nvPicPr>
          <p:cNvPr id="10244" name="Picture 4" descr="Image result for universal indicato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029200"/>
            <a:ext cx="2819400" cy="1585913"/>
          </a:xfrm>
          <a:prstGeom prst="rect">
            <a:avLst/>
          </a:prstGeom>
          <a:noFill/>
        </p:spPr>
      </p:pic>
      <p:pic>
        <p:nvPicPr>
          <p:cNvPr id="10246" name="Picture 6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5094862"/>
            <a:ext cx="1104900" cy="1763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334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hy-AM" dirty="0" smtClean="0"/>
              <a:t>The table below shows the colour changes of some common indicators</a:t>
            </a:r>
            <a:br>
              <a:rPr lang="hy-AM" dirty="0" smtClean="0"/>
            </a:br>
            <a:r>
              <a:rPr lang="hy-AM" sz="12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hy-AM" sz="12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hy-AM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hy-AM" sz="1200" dirty="0"/>
          </a:p>
          <a:p>
            <a:endParaRPr lang="hy-AM" sz="1200" dirty="0" smtClean="0"/>
          </a:p>
          <a:p>
            <a:endParaRPr lang="hy-AM" sz="1200" dirty="0"/>
          </a:p>
          <a:p>
            <a:endParaRPr lang="hy-AM" sz="1200" dirty="0" smtClean="0"/>
          </a:p>
          <a:p>
            <a:endParaRPr lang="hy-AM" sz="1200" dirty="0"/>
          </a:p>
          <a:p>
            <a:endParaRPr lang="en-US" sz="1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3281306"/>
          <a:ext cx="8382000" cy="2281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635374">
                <a:tc>
                  <a:txBody>
                    <a:bodyPr/>
                    <a:lstStyle/>
                    <a:p>
                      <a:pPr algn="ctr"/>
                      <a:r>
                        <a:rPr lang="hy-AM" sz="1600" dirty="0" smtClean="0"/>
                        <a:t>Indicator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600" dirty="0" smtClean="0"/>
                        <a:t>Litmus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600" dirty="0" smtClean="0"/>
                        <a:t>Methyl</a:t>
                      </a:r>
                      <a:r>
                        <a:rPr lang="hy-AM" sz="1600" baseline="0" dirty="0" smtClean="0"/>
                        <a:t> Orange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600" dirty="0" smtClean="0"/>
                        <a:t>Screened Methyl Orange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sz="1600" dirty="0" smtClean="0"/>
                        <a:t>Phenolphthalein</a:t>
                      </a:r>
                      <a:endParaRPr lang="en-US" sz="1600" dirty="0"/>
                    </a:p>
                  </a:txBody>
                  <a:tcPr/>
                </a:tc>
              </a:tr>
              <a:tr h="36811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/>
                      </a:r>
                      <a:br>
                        <a:rPr lang="en-US" sz="1600" b="1" dirty="0" smtClean="0"/>
                      </a:br>
                      <a:r>
                        <a:rPr lang="hy-AM" sz="1600" b="1" dirty="0" smtClean="0"/>
                        <a:t>Colour with acid</a:t>
                      </a:r>
                      <a:r>
                        <a:rPr lang="en-US" sz="1600" b="1" dirty="0" smtClean="0"/>
                        <a:t/>
                      </a:r>
                      <a:br>
                        <a:rPr lang="en-US" sz="1600" b="1" dirty="0" smtClean="0"/>
                      </a:b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hy-AM" sz="1600" b="1" dirty="0" smtClean="0">
                          <a:solidFill>
                            <a:srgbClr val="C00000"/>
                          </a:solidFill>
                        </a:rPr>
                        <a:t>ed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hy-AM" sz="1600" b="1" dirty="0" smtClean="0">
                          <a:solidFill>
                            <a:srgbClr val="C00000"/>
                          </a:solidFill>
                        </a:rPr>
                        <a:t>ed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hy-AM" sz="1600" b="1" dirty="0" smtClean="0">
                          <a:solidFill>
                            <a:srgbClr val="FF0000"/>
                          </a:solidFill>
                        </a:rPr>
                        <a:t>ight red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/>
                      </a:r>
                      <a:br>
                        <a:rPr lang="en-US" sz="1600" b="1" dirty="0" smtClean="0"/>
                      </a:b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r>
                        <a:rPr lang="hy-AM" sz="1600" b="1" dirty="0" smtClean="0">
                          <a:solidFill>
                            <a:schemeClr val="bg1"/>
                          </a:solidFill>
                        </a:rPr>
                        <a:t>olourless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6811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/>
                      </a:r>
                      <a:br>
                        <a:rPr lang="en-US" sz="1600" b="1" dirty="0" smtClean="0"/>
                      </a:br>
                      <a:r>
                        <a:rPr lang="hy-AM" sz="1600" b="1" dirty="0" smtClean="0"/>
                        <a:t>Colour with base</a:t>
                      </a:r>
                      <a:r>
                        <a:rPr lang="en-US" sz="1600" b="1" dirty="0" smtClean="0"/>
                        <a:t/>
                      </a:r>
                      <a:br>
                        <a:rPr lang="en-US" sz="1600" b="1" dirty="0" smtClean="0"/>
                      </a:b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rgbClr val="002060"/>
                          </a:solidFill>
                        </a:rPr>
                      </a:br>
                      <a:r>
                        <a:rPr lang="hy-AM" sz="1600" b="1" dirty="0" smtClean="0">
                          <a:solidFill>
                            <a:srgbClr val="002060"/>
                          </a:solidFill>
                        </a:rPr>
                        <a:t>Blue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C000"/>
                          </a:solidFill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rgbClr val="FFC000"/>
                          </a:solidFill>
                        </a:rPr>
                      </a:br>
                      <a:r>
                        <a:rPr lang="hy-AM" sz="1600" b="1" dirty="0" smtClean="0">
                          <a:solidFill>
                            <a:srgbClr val="FFC000"/>
                          </a:solidFill>
                        </a:rPr>
                        <a:t>Yellow</a:t>
                      </a:r>
                      <a:endParaRPr lang="en-US" sz="16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rgbClr val="00B050"/>
                          </a:solidFill>
                        </a:rPr>
                      </a:br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G</a:t>
                      </a:r>
                      <a:r>
                        <a:rPr lang="hy-AM" sz="1600" b="1" dirty="0" smtClean="0">
                          <a:solidFill>
                            <a:srgbClr val="00B050"/>
                          </a:solidFill>
                        </a:rPr>
                        <a:t>reen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66"/>
                          </a:solidFill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rgbClr val="FF0066"/>
                          </a:solidFill>
                        </a:rPr>
                      </a:br>
                      <a:r>
                        <a:rPr lang="en-US" sz="1600" b="1" dirty="0" smtClean="0">
                          <a:solidFill>
                            <a:srgbClr val="FF0066"/>
                          </a:solidFill>
                        </a:rPr>
                        <a:t>P</a:t>
                      </a:r>
                      <a:r>
                        <a:rPr lang="hy-AM" sz="1600" b="1" dirty="0" smtClean="0">
                          <a:solidFill>
                            <a:srgbClr val="FF0066"/>
                          </a:solidFill>
                        </a:rPr>
                        <a:t>ink</a:t>
                      </a:r>
                      <a:endParaRPr lang="en-US" sz="1600" b="1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Indicators</a:t>
            </a:r>
            <a:br>
              <a:rPr lang="en-US" dirty="0" smtClean="0"/>
            </a:br>
            <a:r>
              <a:rPr lang="en-US" dirty="0" smtClean="0"/>
              <a:t>Universal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 smtClean="0"/>
              <a:t>You can find the pH of any solution using universal indicators.</a:t>
            </a:r>
            <a:br>
              <a:rPr lang="en-US" sz="4000" dirty="0" smtClean="0"/>
            </a:br>
            <a:endParaRPr lang="en-US" sz="4000" dirty="0" smtClean="0"/>
          </a:p>
          <a:p>
            <a:r>
              <a:rPr lang="en-US" sz="4000" dirty="0" smtClean="0"/>
              <a:t>The pH of a solution is the measure of hydrogen ion concentration within a substance.  The more hydrogen ions present in a substance the more acidic it is.</a:t>
            </a:r>
            <a:br>
              <a:rPr lang="en-US" sz="4000" dirty="0" smtClean="0"/>
            </a:br>
            <a:endParaRPr lang="en-US" sz="4000" dirty="0" smtClean="0"/>
          </a:p>
          <a:p>
            <a:r>
              <a:rPr lang="en-US" sz="4000" dirty="0" smtClean="0"/>
              <a:t>Universal indicator changes from green to a different colour depending on the pH of the solution you place it in.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pH sc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696211"/>
            <a:ext cx="6361970" cy="416179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257800"/>
          </a:xfrm>
        </p:spPr>
        <p:txBody>
          <a:bodyPr>
            <a:normAutofit/>
          </a:bodyPr>
          <a:lstStyle/>
          <a:p>
            <a:r>
              <a:rPr lang="hy-AM" dirty="0" smtClean="0"/>
              <a:t>The pH scale is a number scale</a:t>
            </a:r>
            <a:r>
              <a:rPr lang="en-US" dirty="0" smtClean="0"/>
              <a:t>, going from 0 – 14,</a:t>
            </a:r>
            <a:r>
              <a:rPr lang="hy-AM" dirty="0" smtClean="0"/>
              <a:t> which indicates whether a solution is alkaline, acidic or neutral.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can be used to measure pH precisely?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</p:spPr>
        <p:txBody>
          <a:bodyPr>
            <a:normAutofit/>
          </a:bodyPr>
          <a:lstStyle/>
          <a:p>
            <a:endParaRPr lang="hy-AM" sz="12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hy-AM" dirty="0" smtClean="0"/>
              <a:t>The pH meter measures the pH of a solution precisely.</a:t>
            </a:r>
          </a:p>
          <a:p>
            <a:endParaRPr lang="hy-AM" sz="1800" dirty="0">
              <a:solidFill>
                <a:schemeClr val="tx2">
                  <a:lumMod val="50000"/>
                </a:schemeClr>
              </a:solidFill>
            </a:endParaRPr>
          </a:p>
          <a:p>
            <a:endParaRPr lang="hy-AM" sz="1200" dirty="0"/>
          </a:p>
          <a:p>
            <a:endParaRPr lang="hy-AM" sz="1200" dirty="0" smtClean="0"/>
          </a:p>
          <a:p>
            <a:endParaRPr lang="hy-AM" sz="1200" dirty="0"/>
          </a:p>
          <a:p>
            <a:endParaRPr lang="hy-AM" sz="1200" dirty="0" smtClean="0"/>
          </a:p>
          <a:p>
            <a:endParaRPr lang="hy-AM" sz="1200" dirty="0"/>
          </a:p>
          <a:p>
            <a:endParaRPr lang="en-US" sz="1200" dirty="0"/>
          </a:p>
        </p:txBody>
      </p:sp>
      <p:pic>
        <p:nvPicPr>
          <p:cNvPr id="25602" name="Picture 2" descr="Image result for pH me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8194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When an acid and an alkali are added together they react to form a salt and water.</a:t>
            </a:r>
            <a:br>
              <a:rPr lang="en-US" sz="4400" dirty="0" smtClean="0"/>
            </a:br>
            <a:endParaRPr lang="en-US" sz="4400" dirty="0" smtClean="0"/>
          </a:p>
          <a:p>
            <a:r>
              <a:rPr lang="en-US" sz="4400" dirty="0" smtClean="0"/>
              <a:t>The formation of water makes it a neutralization reaction.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Neutralization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Anti-acids are used to relieve indigestion.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Farmers add lime to their soil when it is too acidic.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Hair relaxers are alkaline and so the neutralizing shampoo used is acidic.</a:t>
            </a:r>
          </a:p>
          <a:p>
            <a:endParaRPr lang="en-US" dirty="0"/>
          </a:p>
          <a:p>
            <a:r>
              <a:rPr lang="en-US" dirty="0" smtClean="0"/>
              <a:t>Tooth pastes are alkaline so that they could neutralize the acid formed from the bacteria on the teeth.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Salts can be made by </a:t>
            </a:r>
            <a:r>
              <a:rPr lang="en-US" smtClean="0"/>
              <a:t>reacting an </a:t>
            </a:r>
            <a:r>
              <a:rPr lang="en-US" dirty="0" smtClean="0"/>
              <a:t>acid with an alkali:</a:t>
            </a:r>
            <a:br>
              <a:rPr lang="en-US" dirty="0" smtClean="0"/>
            </a:br>
            <a:r>
              <a:rPr lang="en-US" dirty="0" smtClean="0"/>
              <a:t>                </a:t>
            </a:r>
            <a:r>
              <a:rPr lang="en-US" b="1" dirty="0" smtClean="0"/>
              <a:t>acid  +  alkali  </a:t>
            </a:r>
            <a:r>
              <a:rPr lang="en-US" b="1" dirty="0" smtClean="0">
                <a:sym typeface="Wingdings" pitchFamily="2" charset="2"/>
              </a:rPr>
              <a:t>  salt  +  water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Image result for sa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"/>
            <a:ext cx="2819400" cy="2819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Salts are present around us.  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 smtClean="0"/>
              <a:t>We use it to add taste to our eggs and chicken.  We also taste it when we take a dip within the ocean.</a:t>
            </a:r>
            <a:br>
              <a:rPr lang="en-US" sz="3600" dirty="0" smtClean="0"/>
            </a:br>
            <a:endParaRPr lang="en-US" sz="3600" dirty="0"/>
          </a:p>
          <a:p>
            <a:r>
              <a:rPr lang="en-US" sz="3600" dirty="0" smtClean="0"/>
              <a:t>There are many different types of salts; chlorides, nitrates, sulphates, carbonates and phosphates.</a:t>
            </a:r>
          </a:p>
        </p:txBody>
      </p:sp>
      <p:sp>
        <p:nvSpPr>
          <p:cNvPr id="4098" name="AutoShape 2" descr="Image result for sal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Image result for sal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Image result for sal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an ACID?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An acid has a lot of hydrogen ions in it.  (H</a:t>
            </a:r>
            <a:r>
              <a:rPr lang="en-US" sz="5400" baseline="30000" dirty="0" smtClean="0"/>
              <a:t>+</a:t>
            </a:r>
            <a:r>
              <a:rPr lang="en-US" sz="5400" dirty="0" smtClean="0"/>
              <a:t>)</a:t>
            </a:r>
          </a:p>
          <a:p>
            <a:endParaRPr lang="en-US" sz="5400" dirty="0"/>
          </a:p>
          <a:p>
            <a:r>
              <a:rPr lang="en-US" sz="5400" dirty="0" smtClean="0"/>
              <a:t>Acids exist as a liquid.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Salts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Examples of salts are: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a.  Sodium Chloride		-  </a:t>
            </a:r>
            <a:r>
              <a:rPr lang="en-US" dirty="0" err="1" smtClean="0"/>
              <a:t>NaCl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b.  Magnesium Sulphate	-  MgSO</a:t>
            </a:r>
            <a:r>
              <a:rPr lang="en-US" baseline="-25000" dirty="0" smtClean="0"/>
              <a:t>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c.  Calcium Carbonate	-  CaCO</a:t>
            </a:r>
            <a:r>
              <a:rPr lang="en-US" baseline="-25000" dirty="0" smtClean="0"/>
              <a:t>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d.  Ammonium Nitrate	-  NH</a:t>
            </a:r>
            <a:r>
              <a:rPr lang="en-US" baseline="-25000" dirty="0" smtClean="0"/>
              <a:t>4</a:t>
            </a:r>
            <a:r>
              <a:rPr lang="en-US" dirty="0" smtClean="0"/>
              <a:t>NO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making salts"/>
          <p:cNvPicPr>
            <a:picLocks noChangeAspect="1" noChangeArrowheads="1"/>
          </p:cNvPicPr>
          <p:nvPr/>
        </p:nvPicPr>
        <p:blipFill>
          <a:blip r:embed="rId2" cstate="print"/>
          <a:srcRect t="14712" b="4368"/>
          <a:stretch>
            <a:fillRect/>
          </a:stretch>
        </p:blipFill>
        <p:spPr bwMode="auto">
          <a:xfrm>
            <a:off x="5461000" y="1905000"/>
            <a:ext cx="3683000" cy="167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Making Salt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 various ways of making salts.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Below are some methods: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a.  acid  +  alkaline  </a:t>
            </a:r>
            <a:r>
              <a:rPr lang="en-US" dirty="0" smtClean="0">
                <a:sym typeface="Wingdings" pitchFamily="2" charset="2"/>
              </a:rPr>
              <a:t>  salt  +  water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/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b.  acid  +  metal    salt  +  hydrogen gas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/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c.  </a:t>
            </a:r>
            <a:r>
              <a:rPr lang="en-US" sz="2400" dirty="0" smtClean="0">
                <a:sym typeface="Wingdings" pitchFamily="2" charset="2"/>
              </a:rPr>
              <a:t>acid  +  carbonate    salt  +  carbon dioxide  +  water</a:t>
            </a:r>
            <a:r>
              <a:rPr lang="en-US" sz="2400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 and Alkali Reaction Map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19200" y="1447800"/>
          <a:ext cx="67056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3352800"/>
              </a:tblGrid>
              <a:tr h="8839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 of acid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 of salt</a:t>
                      </a:r>
                      <a:r>
                        <a:rPr lang="en-US" baseline="0" dirty="0" smtClean="0"/>
                        <a:t> formed</a:t>
                      </a:r>
                      <a:endParaRPr lang="en-US" dirty="0"/>
                    </a:p>
                  </a:txBody>
                  <a:tcPr/>
                </a:tc>
              </a:tr>
              <a:tr h="8839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Hydrochloric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Chloride</a:t>
                      </a:r>
                      <a:endParaRPr lang="en-US" dirty="0"/>
                    </a:p>
                  </a:txBody>
                  <a:tcPr/>
                </a:tc>
              </a:tr>
              <a:tr h="8839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Sulphuric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Sulphate</a:t>
                      </a:r>
                      <a:endParaRPr lang="en-US" dirty="0"/>
                    </a:p>
                  </a:txBody>
                  <a:tcPr/>
                </a:tc>
              </a:tr>
              <a:tr h="8839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Nitric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Nitrate</a:t>
                      </a:r>
                      <a:endParaRPr lang="en-US" dirty="0"/>
                    </a:p>
                  </a:txBody>
                  <a:tcPr/>
                </a:tc>
              </a:tr>
              <a:tr h="8839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Phosphoric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phosphate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Methods of Making Salt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a.  acid  +  alkaline  </a:t>
            </a:r>
            <a:r>
              <a:rPr lang="en-US" dirty="0" smtClean="0">
                <a:sym typeface="Wingdings" pitchFamily="2" charset="2"/>
              </a:rPr>
              <a:t>  salt  +  water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/>
            </a:r>
            <a:br>
              <a:rPr lang="en-US" dirty="0" smtClean="0">
                <a:sym typeface="Wingdings" pitchFamily="2" charset="2"/>
              </a:rPr>
            </a:br>
            <a:r>
              <a:rPr lang="en-US" sz="2000" dirty="0" smtClean="0">
                <a:sym typeface="Wingdings" pitchFamily="2" charset="2"/>
              </a:rPr>
              <a:t>hydrochloric acid  +  sodium hydroxide    sodium chloride  +  water</a:t>
            </a:r>
            <a:br>
              <a:rPr lang="en-US" sz="2000" dirty="0" smtClean="0">
                <a:sym typeface="Wingdings" pitchFamily="2" charset="2"/>
              </a:rPr>
            </a:br>
            <a:endParaRPr lang="en-US" sz="2000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b.  acid  +  metal    salt  +  hydrogen gas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/>
            </a:r>
            <a:br>
              <a:rPr lang="en-US" dirty="0" smtClean="0">
                <a:sym typeface="Wingdings" pitchFamily="2" charset="2"/>
              </a:rPr>
            </a:br>
            <a:r>
              <a:rPr lang="en-US" sz="2000" dirty="0" smtClean="0">
                <a:sym typeface="Wingdings" pitchFamily="2" charset="2"/>
              </a:rPr>
              <a:t>hydrochloric acid  +  sodium    sodium chloride  +  hydrogen gas</a:t>
            </a:r>
            <a:br>
              <a:rPr lang="en-US" sz="2000" dirty="0" smtClean="0">
                <a:sym typeface="Wingdings" pitchFamily="2" charset="2"/>
              </a:rPr>
            </a:br>
            <a:endParaRPr lang="en-US" sz="2000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c.  </a:t>
            </a:r>
            <a:r>
              <a:rPr lang="en-US" sz="2400" dirty="0" smtClean="0">
                <a:sym typeface="Wingdings" pitchFamily="2" charset="2"/>
              </a:rPr>
              <a:t>acid  +  carbonate    salt  +  carbon dioxide  +  water</a:t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dirty="0" smtClean="0">
                <a:sym typeface="Wingdings" pitchFamily="2" charset="2"/>
              </a:rPr>
              <a:t/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1600" dirty="0" smtClean="0">
                <a:sym typeface="Wingdings" pitchFamily="2" charset="2"/>
              </a:rPr>
              <a:t>hydrochloric acid  +  sodium carbonate    sodium chloride  +  carbon dioxide  +  water</a:t>
            </a:r>
            <a:r>
              <a:rPr lang="en-US" sz="1600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Comprehension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Give 2 examples of acids.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Give 2 examples of alkalis.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Give 2 examples of neutral substances.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What type of acid is present in:</a:t>
            </a:r>
            <a:br>
              <a:rPr lang="en-US" dirty="0" smtClean="0"/>
            </a:br>
            <a:r>
              <a:rPr lang="en-US" dirty="0" smtClean="0"/>
              <a:t>a.  Lemons?</a:t>
            </a:r>
            <a:br>
              <a:rPr lang="en-US" dirty="0" smtClean="0"/>
            </a:br>
            <a:r>
              <a:rPr lang="en-US" dirty="0" smtClean="0"/>
              <a:t>b.  Vinegar?</a:t>
            </a:r>
            <a:br>
              <a:rPr lang="en-US" dirty="0" smtClean="0"/>
            </a:br>
            <a:r>
              <a:rPr lang="en-US" dirty="0" smtClean="0"/>
              <a:t>c.  Milk?</a:t>
            </a:r>
            <a:br>
              <a:rPr lang="en-US" dirty="0" smtClean="0"/>
            </a:br>
            <a:r>
              <a:rPr lang="en-US" dirty="0" smtClean="0"/>
              <a:t>d.  Grapes?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Comprehension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can be used to detect an acid?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What colour does litmus paper turn in tannic acid?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Name an indicator.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What is an:</a:t>
            </a:r>
            <a:br>
              <a:rPr lang="en-US" dirty="0" smtClean="0"/>
            </a:br>
            <a:r>
              <a:rPr lang="en-US" dirty="0" smtClean="0"/>
              <a:t>a.  Acid		b.  Alkali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Define pH?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Comprehension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Complete the following word equations to show the formation of salts.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a.  Hydrochloric acid  +  zinc  </a:t>
            </a:r>
            <a:r>
              <a:rPr lang="en-US" sz="2800" dirty="0" smtClean="0">
                <a:sym typeface="Wingdings" pitchFamily="2" charset="2"/>
              </a:rPr>
              <a:t>  ______  +  ______</a:t>
            </a:r>
            <a:br>
              <a:rPr lang="en-US" sz="2800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/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/>
            </a:r>
            <a:br>
              <a:rPr lang="en-US" dirty="0" smtClean="0">
                <a:sym typeface="Wingdings" pitchFamily="2" charset="2"/>
              </a:rPr>
            </a:br>
            <a:r>
              <a:rPr lang="en-US" sz="2400" dirty="0" smtClean="0">
                <a:sym typeface="Wingdings" pitchFamily="2" charset="2"/>
              </a:rPr>
              <a:t>b.  Nitric acid  +  _____   potassium nitrate  +  water</a:t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dirty="0" smtClean="0">
                <a:sym typeface="Wingdings" pitchFamily="2" charset="2"/>
              </a:rPr>
              <a:t/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dirty="0" smtClean="0">
                <a:sym typeface="Wingdings" pitchFamily="2" charset="2"/>
              </a:rPr>
              <a:t/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1800" dirty="0" smtClean="0">
                <a:sym typeface="Wingdings" pitchFamily="2" charset="2"/>
              </a:rPr>
              <a:t>c.  magnesium carbonate  +  ______    magnesium sulphate  +  carbon dioxide  + water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lemon cartoon"/>
          <p:cNvPicPr>
            <a:picLocks noChangeAspect="1" noChangeArrowheads="1"/>
          </p:cNvPicPr>
          <p:nvPr/>
        </p:nvPicPr>
        <p:blipFill>
          <a:blip r:embed="rId2" cstate="print"/>
          <a:srcRect t="11429" b="20000"/>
          <a:stretch>
            <a:fillRect/>
          </a:stretch>
        </p:blipFill>
        <p:spPr bwMode="auto">
          <a:xfrm rot="299778">
            <a:off x="6248400" y="3048000"/>
            <a:ext cx="2476500" cy="1828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Acids are everywhere around us.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Very strong acids are corrosive and they fume which makes them dangerous.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Weaker acids are not dangerous.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They are sour tasting and may be found in lemons as citric acid, vinegar as acetic acid and even in rainwater due to high carbon dioxide content.</a:t>
            </a:r>
            <a:endParaRPr lang="en-US" dirty="0"/>
          </a:p>
        </p:txBody>
      </p:sp>
      <p:pic>
        <p:nvPicPr>
          <p:cNvPr id="19460" name="Picture 4" descr="Image result for vinegar cartoon"/>
          <p:cNvPicPr>
            <a:picLocks noChangeAspect="1" noChangeArrowheads="1"/>
          </p:cNvPicPr>
          <p:nvPr/>
        </p:nvPicPr>
        <p:blipFill>
          <a:blip r:embed="rId3" cstate="print"/>
          <a:srcRect b="15314"/>
          <a:stretch>
            <a:fillRect/>
          </a:stretch>
        </p:blipFill>
        <p:spPr bwMode="auto">
          <a:xfrm>
            <a:off x="7086600" y="0"/>
            <a:ext cx="1778253" cy="2252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Acids:</a:t>
            </a:r>
          </a:p>
          <a:p>
            <a:r>
              <a:rPr lang="en-US" dirty="0" smtClean="0"/>
              <a:t>1.  can be corrosive.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2.  turn blue litmus red.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3.  have a pH of less than 7.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4.  turn universal indicator from green to red, yellow or orange.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5.  have a sour taste</a:t>
            </a:r>
            <a:endParaRPr lang="en-US" dirty="0"/>
          </a:p>
        </p:txBody>
      </p:sp>
      <p:pic>
        <p:nvPicPr>
          <p:cNvPr id="21506" name="Picture 2" descr="Related imag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3166" y="2209800"/>
            <a:ext cx="3910834" cy="2200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 numCol="2"/>
          <a:lstStyle/>
          <a:p>
            <a:r>
              <a:rPr lang="en-US" b="1" dirty="0" smtClean="0"/>
              <a:t>Everyday Acids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a.  Vinegar (ethanoic acid)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b.  Lemon juice (citric acid)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c.  Milk (lactic acid)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d.  Tea (tannic acid)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e.  Fruit and vegetable (ascorbic acid)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f.  Stomach (hydrochloric acid)</a:t>
            </a:r>
          </a:p>
          <a:p>
            <a:r>
              <a:rPr lang="en-US" b="1" dirty="0" smtClean="0"/>
              <a:t>Laboratory Acids</a:t>
            </a:r>
            <a:br>
              <a:rPr lang="en-US" b="1" dirty="0" smtClean="0"/>
            </a:br>
            <a:r>
              <a:rPr lang="en-US" sz="2400" dirty="0" smtClean="0"/>
              <a:t>a.  Hydrochloric acid (</a:t>
            </a:r>
            <a:r>
              <a:rPr lang="en-US" sz="2400" dirty="0" err="1" smtClean="0"/>
              <a:t>HCl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b.  Nitric acid (HNO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c.  Sulphuric acid (H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</a:t>
            </a:r>
            <a:r>
              <a:rPr lang="en-US" sz="2400" b="1" dirty="0" smtClean="0"/>
              <a:t>These are very strong acids</a:t>
            </a:r>
            <a:endParaRPr lang="en-US" b="1" dirty="0"/>
          </a:p>
        </p:txBody>
      </p:sp>
      <p:pic>
        <p:nvPicPr>
          <p:cNvPr id="2048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351027"/>
            <a:ext cx="3429000" cy="250697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0" y="6488668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an ALKALI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An alkali does not have a lot of hydrogen ions in it.</a:t>
            </a:r>
          </a:p>
          <a:p>
            <a:endParaRPr lang="en-US" sz="5400" dirty="0"/>
          </a:p>
          <a:p>
            <a:r>
              <a:rPr lang="en-US" sz="5400" dirty="0" smtClean="0"/>
              <a:t>Alkalis exist as a soluble base.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Alkalis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Alkalis are also referred to as bases.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Bases </a:t>
            </a:r>
            <a:r>
              <a:rPr lang="en-US" dirty="0" smtClean="0"/>
              <a:t>are </a:t>
            </a:r>
            <a:r>
              <a:rPr lang="en-US" dirty="0" smtClean="0"/>
              <a:t>referred to as alkalis when they dissolve </a:t>
            </a:r>
            <a:r>
              <a:rPr lang="en-US" dirty="0" smtClean="0"/>
              <a:t>in </a:t>
            </a:r>
            <a:r>
              <a:rPr lang="en-US" dirty="0" smtClean="0"/>
              <a:t>water.  However, some bases are unable to dissolve in water.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Metal oxides and hydroxides tend to be bases.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 example of a metal oxide is sodium oxide while an example of a metal hydroxide is sodium hydroxide.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soap cartoon"/>
          <p:cNvPicPr>
            <a:picLocks noChangeAspect="1" noChangeArrowheads="1"/>
          </p:cNvPicPr>
          <p:nvPr/>
        </p:nvPicPr>
        <p:blipFill>
          <a:blip r:embed="rId2" cstate="print"/>
          <a:srcRect t="6354" b="20386"/>
          <a:stretch>
            <a:fillRect/>
          </a:stretch>
        </p:blipFill>
        <p:spPr bwMode="auto">
          <a:xfrm>
            <a:off x="5105400" y="2133600"/>
            <a:ext cx="3733800" cy="2133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Alkalis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Alkalis:</a:t>
            </a:r>
          </a:p>
          <a:p>
            <a:r>
              <a:rPr lang="en-US" dirty="0" smtClean="0"/>
              <a:t>1.  can be corrosive if concentrated.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2.  turn red litmus blue.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3.  have a pH of more than 7.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4.  turn universal indicator from green to blue or purple.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5.  have a bitter taste.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6.  feel soapy to the touch.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Alkalis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 numCol="1"/>
          <a:lstStyle/>
          <a:p>
            <a:r>
              <a:rPr lang="en-US" b="1" dirty="0" smtClean="0"/>
              <a:t>Laboratory Alkalis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400" dirty="0" smtClean="0"/>
              <a:t>a.  Sodium hydroxide (</a:t>
            </a:r>
            <a:r>
              <a:rPr lang="en-US" sz="2400" dirty="0" err="1" smtClean="0"/>
              <a:t>NaOH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b.  Ammonium hydroxide (NH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OH)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c.  Calcium hydroxide (Ca(OH)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d.  Magnesium hydroxide (Mg(OH)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e.  Potassium hydroxide (KOH)</a:t>
            </a:r>
            <a:br>
              <a:rPr lang="en-US" sz="2400" dirty="0" smtClean="0"/>
            </a:b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356</Words>
  <Application>Microsoft Office PowerPoint</Application>
  <PresentationFormat>On-screen Show (4:3)</PresentationFormat>
  <Paragraphs>128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Acids and Alkalis</vt:lpstr>
      <vt:lpstr>What’s an ACID?</vt:lpstr>
      <vt:lpstr>Overview of Acids</vt:lpstr>
      <vt:lpstr>Properties of Acids</vt:lpstr>
      <vt:lpstr>Examples of Acids</vt:lpstr>
      <vt:lpstr>What’s an ALKALI</vt:lpstr>
      <vt:lpstr>Overview of Alkalis</vt:lpstr>
      <vt:lpstr>Properties of Alkalis</vt:lpstr>
      <vt:lpstr>Examples of Alkalis</vt:lpstr>
      <vt:lpstr>Properties of Neutral Substances</vt:lpstr>
      <vt:lpstr>Examples of Neutral Substances</vt:lpstr>
      <vt:lpstr>Indicators</vt:lpstr>
      <vt:lpstr>Indicators</vt:lpstr>
      <vt:lpstr>Indicators Universal</vt:lpstr>
      <vt:lpstr>The pH Scale</vt:lpstr>
      <vt:lpstr>What can be used to measure pH precisely?</vt:lpstr>
      <vt:lpstr>Neutralization</vt:lpstr>
      <vt:lpstr>Examples of Neutralization Reactions</vt:lpstr>
      <vt:lpstr>Salts</vt:lpstr>
      <vt:lpstr>Examples of Salts</vt:lpstr>
      <vt:lpstr>Methods of Making Salt</vt:lpstr>
      <vt:lpstr>Acid and Alkali Reaction Map</vt:lpstr>
      <vt:lpstr>Examples of Methods of Making Salt</vt:lpstr>
      <vt:lpstr>Comprehension</vt:lpstr>
      <vt:lpstr>Comprehension</vt:lpstr>
      <vt:lpstr>Comprehension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Acids and Alkalis</dc:title>
  <dc:creator>Samantha</dc:creator>
  <cp:lastModifiedBy>Samantha</cp:lastModifiedBy>
  <cp:revision>8</cp:revision>
  <dcterms:created xsi:type="dcterms:W3CDTF">2019-02-03T01:49:27Z</dcterms:created>
  <dcterms:modified xsi:type="dcterms:W3CDTF">2019-02-27T16:08:13Z</dcterms:modified>
</cp:coreProperties>
</file>