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9" r:id="rId12"/>
    <p:sldId id="266" r:id="rId13"/>
    <p:sldId id="267" r:id="rId14"/>
    <p:sldId id="268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0FDA-777A-4295-8E36-8AF7751E05CD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FA22-A76F-4BEC-888E-978BA8188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0FDA-777A-4295-8E36-8AF7751E05CD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FA22-A76F-4BEC-888E-978BA8188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0FDA-777A-4295-8E36-8AF7751E05CD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FA22-A76F-4BEC-888E-978BA8188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0FDA-777A-4295-8E36-8AF7751E05CD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FA22-A76F-4BEC-888E-978BA8188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0FDA-777A-4295-8E36-8AF7751E05CD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FA22-A76F-4BEC-888E-978BA8188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0FDA-777A-4295-8E36-8AF7751E05CD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FA22-A76F-4BEC-888E-978BA8188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0FDA-777A-4295-8E36-8AF7751E05CD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FA22-A76F-4BEC-888E-978BA8188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0FDA-777A-4295-8E36-8AF7751E05CD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FA22-A76F-4BEC-888E-978BA8188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0FDA-777A-4295-8E36-8AF7751E05CD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FA22-A76F-4BEC-888E-978BA8188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0FDA-777A-4295-8E36-8AF7751E05CD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FA22-A76F-4BEC-888E-978BA8188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0FDA-777A-4295-8E36-8AF7751E05CD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FA22-A76F-4BEC-888E-978BA8188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70FDA-777A-4295-8E36-8AF7751E05CD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FA22-A76F-4BEC-888E-978BA8188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lated image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7797" y="2016"/>
            <a:ext cx="6916979" cy="685598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54175"/>
            <a:ext cx="7772400" cy="1470025"/>
          </a:xfrm>
        </p:spPr>
        <p:txBody>
          <a:bodyPr/>
          <a:lstStyle/>
          <a:p>
            <a:r>
              <a:rPr lang="en-US" dirty="0" smtClean="0"/>
              <a:t>Exploring the Environment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Quantities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quantity has it own unit.  Units indicate what you are measuring. </a:t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371600"/>
          <a:ext cx="8153400" cy="5131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1778000"/>
                <a:gridCol w="3657600"/>
              </a:tblGrid>
              <a:tr h="738554">
                <a:tc>
                  <a:txBody>
                    <a:bodyPr/>
                    <a:lstStyle/>
                    <a:p>
                      <a:r>
                        <a:rPr lang="en-US" dirty="0" smtClean="0"/>
                        <a:t>Basic Quantity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 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 types of units that can be used </a:t>
                      </a:r>
                      <a:endParaRPr lang="en-US" dirty="0"/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r>
                        <a:rPr lang="en-US" dirty="0" smtClean="0"/>
                        <a:t>Mass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kilogram</a:t>
                      </a:r>
                      <a:r>
                        <a:rPr lang="en-US" baseline="0" dirty="0" smtClean="0"/>
                        <a:t> (kg)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grams (g),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pounds (lbs),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tonnes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, ounces (oz.)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r>
                        <a:rPr lang="en-US" dirty="0" smtClean="0"/>
                        <a:t>Length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 (m)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centimeters</a:t>
                      </a:r>
                      <a:r>
                        <a:rPr lang="en-US" baseline="0" dirty="0" smtClean="0"/>
                        <a:t> (cm), inches (in), miles (ml), millimeters (ml),  kilometers (km), hectometers (</a:t>
                      </a:r>
                      <a:r>
                        <a:rPr lang="en-US" baseline="0" dirty="0" err="1" smtClean="0"/>
                        <a:t>hm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kelvin</a:t>
                      </a:r>
                      <a:r>
                        <a:rPr lang="en-US" dirty="0" smtClean="0"/>
                        <a:t> (K)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Fahrenheit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30000" dirty="0" err="1" smtClean="0"/>
                        <a:t>o</a:t>
                      </a:r>
                      <a:r>
                        <a:rPr lang="en-US" baseline="0" dirty="0" err="1" smtClean="0"/>
                        <a:t>F</a:t>
                      </a:r>
                      <a:r>
                        <a:rPr lang="en-US" baseline="0" dirty="0" smtClean="0"/>
                        <a:t>), </a:t>
                      </a:r>
                      <a:r>
                        <a:rPr lang="en-US" baseline="0" dirty="0" err="1" smtClean="0"/>
                        <a:t>Celcius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30000" dirty="0" err="1" smtClean="0"/>
                        <a:t>o</a:t>
                      </a:r>
                      <a:r>
                        <a:rPr lang="en-US" baseline="0" dirty="0" err="1" smtClean="0"/>
                        <a:t>C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seconds 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minutes (</a:t>
                      </a:r>
                      <a:r>
                        <a:rPr lang="en-US" dirty="0" err="1" smtClean="0"/>
                        <a:t>mins</a:t>
                      </a:r>
                      <a:r>
                        <a:rPr lang="en-US" dirty="0" smtClean="0"/>
                        <a:t>), hours (hrs), years (yrs), nanoseconds (ns), days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dys</a:t>
                      </a:r>
                      <a:r>
                        <a:rPr lang="en-US" baseline="0" dirty="0" smtClean="0"/>
                        <a:t>), weeks, centuries, decades</a:t>
                      </a:r>
                      <a:endParaRPr lang="en-US" dirty="0"/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amperes (A)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milliamperes</a:t>
                      </a:r>
                      <a:r>
                        <a:rPr lang="en-US" baseline="0" dirty="0" smtClean="0"/>
                        <a:t>  (</a:t>
                      </a:r>
                      <a:r>
                        <a:rPr lang="en-US" baseline="0" dirty="0" err="1" smtClean="0"/>
                        <a:t>mA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r>
                        <a:rPr lang="en-US" dirty="0" smtClean="0"/>
                        <a:t>Luminosity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candela (</a:t>
                      </a:r>
                      <a:r>
                        <a:rPr lang="en-US" dirty="0" err="1" smtClean="0"/>
                        <a:t>cd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r>
                        <a:rPr lang="en-US" dirty="0" smtClean="0"/>
                        <a:t>Amount of Substance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mole (mol)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millimoles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mM</a:t>
                      </a:r>
                      <a:r>
                        <a:rPr lang="en-US" dirty="0" smtClean="0"/>
                        <a:t>)</a:t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Quantities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quantity has it own unit.  Units indicate what you are measuring. </a:t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524000"/>
          <a:ext cx="8153400" cy="4919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1778000"/>
                <a:gridCol w="3657600"/>
              </a:tblGrid>
              <a:tr h="738554">
                <a:tc>
                  <a:txBody>
                    <a:bodyPr/>
                    <a:lstStyle/>
                    <a:p>
                      <a:r>
                        <a:rPr lang="en-US" dirty="0" smtClean="0"/>
                        <a:t>Basic Quantity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 Unit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 types of units that can be used </a:t>
                      </a:r>
                      <a:endParaRPr lang="en-US" dirty="0"/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r>
                        <a:rPr lang="en-US" dirty="0" smtClean="0"/>
                        <a:t>Mass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kilogram</a:t>
                      </a:r>
                      <a:r>
                        <a:rPr lang="en-US" baseline="0" dirty="0" smtClean="0"/>
                        <a:t> (kg)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gram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s (g)</a:t>
                      </a:r>
                      <a:r>
                        <a:rPr lang="en-US" baseline="0" dirty="0" smtClean="0"/>
                        <a:t>, ounce (oz.), pounds (lbs),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milligrams (mg)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r>
                        <a:rPr lang="en-US" dirty="0" smtClean="0"/>
                        <a:t>Length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 (m)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Centimeters (cm), kilometers (km), feet (ft.), inches (in.), miles (ml),</a:t>
                      </a:r>
                      <a:r>
                        <a:rPr lang="en-US" baseline="0" dirty="0" smtClean="0"/>
                        <a:t> millimeters (mm)</a:t>
                      </a:r>
                      <a:endParaRPr lang="en-US" dirty="0"/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kelvin</a:t>
                      </a:r>
                      <a:r>
                        <a:rPr lang="en-US" dirty="0" smtClean="0"/>
                        <a:t> (K)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Celcius</a:t>
                      </a:r>
                      <a:r>
                        <a:rPr lang="en-US" dirty="0" smtClean="0"/>
                        <a:t> (</a:t>
                      </a:r>
                      <a:r>
                        <a:rPr lang="en-US" baseline="30000" dirty="0" err="1" smtClean="0"/>
                        <a:t>o</a:t>
                      </a:r>
                      <a:r>
                        <a:rPr lang="en-US" dirty="0" err="1" smtClean="0"/>
                        <a:t>C</a:t>
                      </a:r>
                      <a:r>
                        <a:rPr lang="en-US" dirty="0" smtClean="0"/>
                        <a:t>), Fahrenheit (</a:t>
                      </a:r>
                      <a:r>
                        <a:rPr lang="en-US" baseline="30000" dirty="0" err="1" smtClean="0"/>
                        <a:t>o</a:t>
                      </a:r>
                      <a:r>
                        <a:rPr lang="en-US" dirty="0" err="1" smtClean="0"/>
                        <a:t>F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seconds (s)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Minutes (</a:t>
                      </a:r>
                      <a:r>
                        <a:rPr lang="en-US" dirty="0" err="1" smtClean="0"/>
                        <a:t>mins</a:t>
                      </a:r>
                      <a:r>
                        <a:rPr lang="en-US" dirty="0" smtClean="0"/>
                        <a:t>), hours (hrs), days,</a:t>
                      </a:r>
                      <a:r>
                        <a:rPr lang="en-US" baseline="0" dirty="0" smtClean="0"/>
                        <a:t> years (yrs.), nanoseconds (ns), milliseconds (ms)</a:t>
                      </a:r>
                      <a:endParaRPr lang="en-US" dirty="0"/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amperes (A)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Milliamps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mA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r>
                        <a:rPr lang="en-US" dirty="0" smtClean="0"/>
                        <a:t>Luminosity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candela (</a:t>
                      </a:r>
                      <a:r>
                        <a:rPr lang="en-US" dirty="0" err="1" smtClean="0"/>
                        <a:t>cd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r>
                        <a:rPr lang="en-US" dirty="0" smtClean="0"/>
                        <a:t>Amount of Substance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mole (mol)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Millimoles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mmols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Measuring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Rulers, measuring tapes or meter rules are used to measure length.</a:t>
            </a:r>
          </a:p>
          <a:p>
            <a:endParaRPr lang="en-US" dirty="0" smtClean="0"/>
          </a:p>
          <a:p>
            <a:r>
              <a:rPr lang="en-US" dirty="0" smtClean="0"/>
              <a:t>A meter is the same length in any part of the world.</a:t>
            </a:r>
          </a:p>
          <a:p>
            <a:endParaRPr lang="en-US" dirty="0" smtClean="0"/>
          </a:p>
          <a:p>
            <a:r>
              <a:rPr lang="en-US" dirty="0" smtClean="0"/>
              <a:t>The other units of length are all related to the metre.  For example:</a:t>
            </a:r>
          </a:p>
          <a:p>
            <a:pPr>
              <a:buNone/>
            </a:pPr>
            <a:r>
              <a:rPr lang="en-US" dirty="0" smtClean="0"/>
              <a:t>	1000 meters (m) =  1 kilometer (km)</a:t>
            </a:r>
            <a:br>
              <a:rPr lang="en-US" dirty="0" smtClean="0"/>
            </a:br>
            <a:r>
              <a:rPr lang="en-US" dirty="0" smtClean="0"/>
              <a:t>100 centimeters (cm)	=  1 meter (m)</a:t>
            </a:r>
            <a:br>
              <a:rPr lang="en-US" dirty="0" smtClean="0"/>
            </a:br>
            <a:r>
              <a:rPr lang="en-US" dirty="0" smtClean="0"/>
              <a:t>1000 millimeters (mm)  =  1 meter (m)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Measuring Height Using a Metre Rule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82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4191000"/>
              </a:tblGrid>
              <a:tr h="518160">
                <a:tc>
                  <a:txBody>
                    <a:bodyPr/>
                    <a:lstStyle/>
                    <a:p>
                      <a:r>
                        <a:rPr lang="en-US" dirty="0" smtClean="0"/>
                        <a:t>Name of Student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Height of Student (cm)</a:t>
                      </a:r>
                      <a:endParaRPr lang="en-US" dirty="0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4303455"/>
            <a:ext cx="8915400" cy="255454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000" dirty="0" smtClean="0"/>
              <a:t>1.  Who is the shortest person in the class?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2.  Who is the tallest person in the class?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3.  How many persons have the same height?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4.  What is the average height of the:</a:t>
            </a:r>
            <a:br>
              <a:rPr lang="en-US" sz="2000" dirty="0" smtClean="0"/>
            </a:br>
            <a:r>
              <a:rPr lang="en-US" sz="2000" dirty="0" smtClean="0"/>
              <a:t>a.  BOYS?</a:t>
            </a:r>
            <a:br>
              <a:rPr lang="en-US" sz="2000" dirty="0" smtClean="0"/>
            </a:br>
            <a:r>
              <a:rPr lang="en-US" sz="2000" dirty="0" smtClean="0"/>
              <a:t>b.  GIRLS?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5.  Which sex was experimentally determined to be taller?</a:t>
            </a:r>
          </a:p>
          <a:p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143000"/>
            <a:ext cx="4327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Table 1.  Height of Students in Form ______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Matter is everything around us and takes up space.  It is made up of atoms.</a:t>
            </a:r>
          </a:p>
          <a:p>
            <a:endParaRPr lang="en-US" dirty="0" smtClean="0"/>
          </a:p>
          <a:p>
            <a:r>
              <a:rPr lang="en-US" dirty="0" smtClean="0"/>
              <a:t>Mass is the measure of the amount of matter in an object.</a:t>
            </a:r>
          </a:p>
          <a:p>
            <a:endParaRPr lang="en-US" dirty="0" smtClean="0"/>
          </a:p>
          <a:p>
            <a:r>
              <a:rPr lang="en-US" dirty="0" smtClean="0"/>
              <a:t>Mass may be measured by using an electrical balance, beam balance and platform scale.</a:t>
            </a:r>
          </a:p>
          <a:p>
            <a:endParaRPr lang="en-US" dirty="0" smtClean="0"/>
          </a:p>
          <a:p>
            <a:r>
              <a:rPr lang="en-US" dirty="0" smtClean="0"/>
              <a:t>A kilogram (kg) is the base unit of mass.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the Mass of Students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r>
                        <a:rPr lang="en-US" baseline="0" dirty="0" smtClean="0"/>
                        <a:t> of Student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Mass of Student in (kg)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Mass of Student in (lb)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1143000"/>
            <a:ext cx="4198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Table 2.  Mass of Students in Form ______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3718679"/>
            <a:ext cx="8763000" cy="313932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dirty="0" smtClean="0"/>
              <a:t>1.  Fill the table with all of the names of the students in your class.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 Record the mass of each student in units of kilograms (kg) in column 2.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3.  Convert the mass of each student from kilograms to pounds if:</a:t>
            </a:r>
            <a:br>
              <a:rPr lang="en-US" dirty="0" smtClean="0"/>
            </a:br>
            <a:r>
              <a:rPr lang="en-US" dirty="0" smtClean="0"/>
              <a:t>     </a:t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en-US" b="1" dirty="0" smtClean="0"/>
              <a:t>1 kg  =  2.205 lbs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4.  What is the average mass of the:</a:t>
            </a:r>
            <a:br>
              <a:rPr lang="en-US" dirty="0" smtClean="0"/>
            </a:br>
            <a:r>
              <a:rPr lang="en-US" dirty="0" smtClean="0"/>
              <a:t>a.  GIRLS</a:t>
            </a:r>
            <a:br>
              <a:rPr lang="en-US" dirty="0" smtClean="0"/>
            </a:br>
            <a:r>
              <a:rPr lang="en-US" dirty="0" smtClean="0"/>
              <a:t>b.  BOYS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5.  Which sex was heavier?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Volume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Volume is the amount of space occupied by an object.</a:t>
            </a:r>
          </a:p>
          <a:p>
            <a:endParaRPr lang="en-US" dirty="0" smtClean="0"/>
          </a:p>
          <a:p>
            <a:r>
              <a:rPr lang="en-US" dirty="0" smtClean="0"/>
              <a:t>To measure the volume of a liquid we use a measuring cylinder, beaker, burette and pipette.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litre</a:t>
            </a:r>
            <a:r>
              <a:rPr lang="en-US" dirty="0" smtClean="0"/>
              <a:t> (L) is the base unit of volume.  The other units of volume are related to the </a:t>
            </a:r>
            <a:r>
              <a:rPr lang="en-US" dirty="0" err="1" smtClean="0"/>
              <a:t>litre</a:t>
            </a:r>
            <a:r>
              <a:rPr lang="en-US" dirty="0" smtClean="0"/>
              <a:t> for example:  </a:t>
            </a:r>
            <a:br>
              <a:rPr lang="en-US" dirty="0" smtClean="0"/>
            </a:br>
            <a:r>
              <a:rPr lang="en-US" dirty="0" smtClean="0"/>
              <a:t>1000 </a:t>
            </a:r>
            <a:r>
              <a:rPr lang="en-US" dirty="0" err="1" smtClean="0"/>
              <a:t>millimetres</a:t>
            </a:r>
            <a:r>
              <a:rPr lang="en-US" dirty="0" smtClean="0"/>
              <a:t> (</a:t>
            </a:r>
            <a:r>
              <a:rPr lang="en-US" dirty="0" err="1" smtClean="0"/>
              <a:t>mL</a:t>
            </a:r>
            <a:r>
              <a:rPr lang="en-US" dirty="0" smtClean="0"/>
              <a:t>)  =  1 </a:t>
            </a:r>
            <a:r>
              <a:rPr lang="en-US" dirty="0" err="1" smtClean="0"/>
              <a:t>litre</a:t>
            </a:r>
            <a:r>
              <a:rPr lang="en-US" dirty="0" smtClean="0"/>
              <a:t> (L)</a:t>
            </a:r>
            <a:br>
              <a:rPr lang="en-US" dirty="0" smtClean="0"/>
            </a:br>
            <a:r>
              <a:rPr lang="en-US" dirty="0" smtClean="0"/>
              <a:t>1000 cubic </a:t>
            </a:r>
            <a:r>
              <a:rPr lang="en-US" dirty="0" err="1" smtClean="0"/>
              <a:t>centimetres</a:t>
            </a:r>
            <a:r>
              <a:rPr lang="en-US" dirty="0" smtClean="0"/>
              <a:t> (cm</a:t>
            </a:r>
            <a:r>
              <a:rPr lang="en-US" baseline="30000" dirty="0" smtClean="0"/>
              <a:t>3</a:t>
            </a:r>
            <a:r>
              <a:rPr lang="en-US" dirty="0" smtClean="0"/>
              <a:t>)  = 1 </a:t>
            </a:r>
            <a:r>
              <a:rPr lang="en-US" dirty="0" err="1" smtClean="0"/>
              <a:t>litre</a:t>
            </a:r>
            <a:r>
              <a:rPr lang="en-US" dirty="0" smtClean="0"/>
              <a:t> (L)</a:t>
            </a:r>
            <a:br>
              <a:rPr lang="en-US" dirty="0" smtClean="0"/>
            </a:br>
            <a:r>
              <a:rPr lang="en-US" dirty="0" smtClean="0"/>
              <a:t>1 </a:t>
            </a:r>
            <a:r>
              <a:rPr lang="en-US" dirty="0" err="1" smtClean="0"/>
              <a:t>mL</a:t>
            </a:r>
            <a:r>
              <a:rPr lang="en-US" dirty="0" smtClean="0"/>
              <a:t>  =  1 cm</a:t>
            </a:r>
            <a:r>
              <a:rPr lang="en-US" baseline="30000" dirty="0" smtClean="0"/>
              <a:t>3</a:t>
            </a:r>
          </a:p>
          <a:p>
            <a:endParaRPr lang="en-US" baseline="30000" dirty="0" smtClean="0"/>
          </a:p>
          <a:p>
            <a:r>
              <a:rPr lang="en-US" dirty="0" smtClean="0"/>
              <a:t>To find the volume of a regular shape object the following formula may be used: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length × width × height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SI unit of time is the second, s.</a:t>
            </a:r>
          </a:p>
          <a:p>
            <a:endParaRPr lang="en-US" dirty="0" smtClean="0"/>
          </a:p>
          <a:p>
            <a:r>
              <a:rPr lang="en-US" dirty="0" smtClean="0"/>
              <a:t>Instruments used to measure time are clocks, watches and stop watches.</a:t>
            </a:r>
          </a:p>
          <a:p>
            <a:endParaRPr lang="en-US" dirty="0" smtClean="0"/>
          </a:p>
          <a:p>
            <a:r>
              <a:rPr lang="en-US" dirty="0" smtClean="0"/>
              <a:t>Other units that are related to the second are: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60 seconds (s)  =  1 minute (min)</a:t>
            </a:r>
            <a:br>
              <a:rPr lang="en-US" dirty="0" smtClean="0"/>
            </a:br>
            <a:r>
              <a:rPr lang="en-US" dirty="0" smtClean="0"/>
              <a:t>60 minutes (</a:t>
            </a:r>
            <a:r>
              <a:rPr lang="en-US" dirty="0" err="1" smtClean="0"/>
              <a:t>mins</a:t>
            </a:r>
            <a:r>
              <a:rPr lang="en-US" dirty="0" smtClean="0"/>
              <a:t>) = 1 hour (hr)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our Senses to Observe &amp; Explore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Scientists use their senses to observe.  Today you will be given words to describe which senses you may use for that word.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3413760"/>
          <a:ext cx="6096000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Sense(s) used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Rough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Sight, touch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Square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Touch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Heavy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Touch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Cloudy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Sight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Touch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Sticky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Touch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our Senses to Observe &amp; Explore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the name of five objects and describe their properties.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3048000"/>
          <a:ext cx="6096000" cy="2768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 of Object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 using sense of touch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 using sense of sight alone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Soft, Smooth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Green, round, old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our Senses to Observe and Explore a Plant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Observe a plant carefully and record date using a table.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824480"/>
          <a:ext cx="6096000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Parts</a:t>
                      </a:r>
                      <a:r>
                        <a:rPr lang="en-US" sz="1200" baseline="0" dirty="0" smtClean="0"/>
                        <a:t> of a Plant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Question(s) to ask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Observations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Leaves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What colour are they?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Is the upper surface the same colour as the lower surface?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How many leaves</a:t>
                      </a:r>
                      <a:r>
                        <a:rPr lang="en-US" sz="1200" baseline="0" dirty="0" smtClean="0"/>
                        <a:t> are there?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Is the stem soft </a:t>
                      </a:r>
                      <a:r>
                        <a:rPr lang="en-US" sz="1200" smtClean="0"/>
                        <a:t>or hard?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How long is the whole plant?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Root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How long is the root?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What colour</a:t>
                      </a:r>
                      <a:r>
                        <a:rPr lang="en-US" sz="1200" baseline="0" dirty="0" smtClean="0"/>
                        <a:t> is it?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Are the roots all the same thickness?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Picture 2" descr="Image result for growing plant 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953000"/>
            <a:ext cx="1219200" cy="13735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Image result for lizard walking gif cartoon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685800"/>
            <a:ext cx="1371600" cy="10287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our Senses to Observe and Explore an Animal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Observe an animal carefully and record date using a table.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133600"/>
          <a:ext cx="8077200" cy="416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32004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Parts</a:t>
                      </a:r>
                      <a:r>
                        <a:rPr lang="en-US" sz="1200" baseline="0" dirty="0" smtClean="0"/>
                        <a:t> of a Animal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Question(s) to ask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Observations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200" b="1" dirty="0" smtClean="0"/>
                        <a:t>Whole</a:t>
                      </a:r>
                      <a:r>
                        <a:rPr lang="en-US" sz="1200" b="1" baseline="0" dirty="0" smtClean="0"/>
                        <a:t> animal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How many different parts</a:t>
                      </a:r>
                      <a:r>
                        <a:rPr lang="en-US" sz="1200" baseline="0" dirty="0" smtClean="0"/>
                        <a:t> can you find?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What colour is the animal?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sz="1200" b="1" dirty="0" smtClean="0"/>
                        <a:t>Head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What shape is the</a:t>
                      </a:r>
                      <a:r>
                        <a:rPr lang="en-US" sz="1200" baseline="0" dirty="0" smtClean="0"/>
                        <a:t> head?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Is there a head?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Are there eyes?  Where?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Are there any other parts on the head?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200" b="1" dirty="0" smtClean="0"/>
                        <a:t>Body or Abdomen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How long is it?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Is it divided into parts?  How many?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sz="1200" b="1" dirty="0" smtClean="0"/>
                        <a:t>Legs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How many legs does it have?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On what part of the body are they found?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How many parts does each leg have?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our Senses to Observe a Growing Plant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Here is an activity you can do at home in your spare time.</a:t>
            </a:r>
          </a:p>
          <a:p>
            <a:endParaRPr lang="en-US" dirty="0" smtClean="0"/>
          </a:p>
          <a:p>
            <a:r>
              <a:rPr lang="en-US" dirty="0" smtClean="0"/>
              <a:t>Collect 5 red beans and 5 maize/corn grains.</a:t>
            </a:r>
          </a:p>
          <a:p>
            <a:endParaRPr lang="en-US" dirty="0" smtClean="0"/>
          </a:p>
          <a:p>
            <a:r>
              <a:rPr lang="en-US" dirty="0" smtClean="0"/>
              <a:t>Soak them in some water overnight.</a:t>
            </a:r>
          </a:p>
          <a:p>
            <a:endParaRPr lang="en-US" dirty="0" smtClean="0"/>
          </a:p>
          <a:p>
            <a:r>
              <a:rPr lang="en-US" dirty="0" smtClean="0"/>
              <a:t>Dampen a tissue and place it in a container.</a:t>
            </a:r>
          </a:p>
          <a:p>
            <a:endParaRPr lang="en-US" dirty="0" smtClean="0"/>
          </a:p>
          <a:p>
            <a:r>
              <a:rPr lang="en-US" dirty="0" smtClean="0"/>
              <a:t>On the dampened tissue place the soaked seeds.</a:t>
            </a:r>
          </a:p>
          <a:p>
            <a:endParaRPr lang="en-US" dirty="0" smtClean="0"/>
          </a:p>
          <a:p>
            <a:r>
              <a:rPr lang="en-US" dirty="0" smtClean="0"/>
              <a:t>Write down what you observe over time.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 smtClean="0">
                <a:solidFill>
                  <a:srgbClr val="FFC000"/>
                </a:solidFill>
                <a:latin typeface="Silver South Script Alt" pitchFamily="2" charset="0"/>
              </a:rPr>
              <a:t>Measuring</a:t>
            </a:r>
            <a:endParaRPr lang="en-US" sz="8800" dirty="0">
              <a:solidFill>
                <a:srgbClr val="FFC000"/>
              </a:solidFill>
              <a:latin typeface="Silver South Script Al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 use special tools or instruments to measure quantities accurately while exploring the environment.</a:t>
            </a:r>
          </a:p>
          <a:p>
            <a:endParaRPr lang="en-US" dirty="0" smtClean="0"/>
          </a:p>
          <a:p>
            <a:r>
              <a:rPr lang="en-US" dirty="0" smtClean="0"/>
              <a:t>Standard units have the same value in any part of the world.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6" name="Picture 12" descr="Image result for stop wat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3657600"/>
            <a:ext cx="1695450" cy="1695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Quantities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seven basic quantities:</a:t>
            </a:r>
            <a:br>
              <a:rPr lang="en-US" dirty="0" smtClean="0"/>
            </a:br>
            <a:r>
              <a:rPr lang="en-US" dirty="0" smtClean="0"/>
              <a:t>1.  Mass</a:t>
            </a:r>
            <a:br>
              <a:rPr lang="en-US" dirty="0" smtClean="0"/>
            </a:br>
            <a:r>
              <a:rPr lang="en-US" dirty="0" smtClean="0"/>
              <a:t>2.  Length</a:t>
            </a:r>
            <a:br>
              <a:rPr lang="en-US" dirty="0" smtClean="0"/>
            </a:br>
            <a:r>
              <a:rPr lang="en-US" dirty="0" smtClean="0"/>
              <a:t>3.  Temperature</a:t>
            </a:r>
            <a:br>
              <a:rPr lang="en-US" dirty="0" smtClean="0"/>
            </a:br>
            <a:r>
              <a:rPr lang="en-US" dirty="0" smtClean="0"/>
              <a:t>4.  Time</a:t>
            </a:r>
            <a:br>
              <a:rPr lang="en-US" dirty="0" smtClean="0"/>
            </a:br>
            <a:r>
              <a:rPr lang="en-US" dirty="0" smtClean="0"/>
              <a:t>5.  Current</a:t>
            </a:r>
            <a:br>
              <a:rPr lang="en-US" dirty="0" smtClean="0"/>
            </a:br>
            <a:r>
              <a:rPr lang="en-US" dirty="0" smtClean="0"/>
              <a:t>6.  Luminosity</a:t>
            </a:r>
            <a:br>
              <a:rPr lang="en-US" dirty="0" smtClean="0"/>
            </a:br>
            <a:r>
              <a:rPr lang="en-US" dirty="0" smtClean="0"/>
              <a:t>7.  Amount of Substance</a:t>
            </a:r>
          </a:p>
        </p:txBody>
      </p:sp>
      <p:pic>
        <p:nvPicPr>
          <p:cNvPr id="6148" name="Picture 4" descr="Image result for rul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362200"/>
            <a:ext cx="1219200" cy="1219200"/>
          </a:xfrm>
          <a:prstGeom prst="rect">
            <a:avLst/>
          </a:prstGeom>
          <a:noFill/>
        </p:spPr>
      </p:pic>
      <p:pic>
        <p:nvPicPr>
          <p:cNvPr id="6150" name="Picture 6" descr="Image result for sca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1371600"/>
            <a:ext cx="1600200" cy="1600200"/>
          </a:xfrm>
          <a:prstGeom prst="rect">
            <a:avLst/>
          </a:prstGeom>
          <a:noFill/>
        </p:spPr>
      </p:pic>
      <p:pic>
        <p:nvPicPr>
          <p:cNvPr id="6154" name="Picture 10" descr="Related imag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2971800"/>
            <a:ext cx="1771650" cy="1771650"/>
          </a:xfrm>
          <a:prstGeom prst="rect">
            <a:avLst/>
          </a:prstGeom>
          <a:noFill/>
        </p:spPr>
      </p:pic>
      <p:pic>
        <p:nvPicPr>
          <p:cNvPr id="6158" name="Picture 14" descr="Image result for ammete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34200" y="4724400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6377</TotalTime>
  <Words>959</Words>
  <Application>Microsoft Office PowerPoint</Application>
  <PresentationFormat>On-screen Show (4:3)</PresentationFormat>
  <Paragraphs>171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Exploring the Environment</vt:lpstr>
      <vt:lpstr>Using our Senses to Observe &amp; Explore</vt:lpstr>
      <vt:lpstr>Using our Senses to Observe &amp; Explore</vt:lpstr>
      <vt:lpstr>Using our Senses to Observe and Explore a Plant</vt:lpstr>
      <vt:lpstr>Using our Senses to Observe and Explore an Animal</vt:lpstr>
      <vt:lpstr>Using our Senses to Observe a Growing Plant</vt:lpstr>
      <vt:lpstr>Measuring</vt:lpstr>
      <vt:lpstr>Measuring Length</vt:lpstr>
      <vt:lpstr>Basic Quantities</vt:lpstr>
      <vt:lpstr>Basic Quantities</vt:lpstr>
      <vt:lpstr>Basic Quantities</vt:lpstr>
      <vt:lpstr>Measuring Length</vt:lpstr>
      <vt:lpstr>Measuring Height Using a Metre Rule</vt:lpstr>
      <vt:lpstr>Measuring Mass</vt:lpstr>
      <vt:lpstr>Measuring the Mass of Students</vt:lpstr>
      <vt:lpstr>Measuring Volume</vt:lpstr>
      <vt:lpstr>Measuring Time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the Environment</dc:title>
  <dc:creator>Samantha</dc:creator>
  <cp:lastModifiedBy>Samantha</cp:lastModifiedBy>
  <cp:revision>15</cp:revision>
  <dcterms:created xsi:type="dcterms:W3CDTF">2019-09-10T15:48:40Z</dcterms:created>
  <dcterms:modified xsi:type="dcterms:W3CDTF">2019-09-30T15:29:39Z</dcterms:modified>
</cp:coreProperties>
</file>