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7" r:id="rId3"/>
    <p:sldId id="298" r:id="rId4"/>
    <p:sldId id="299" r:id="rId5"/>
    <p:sldId id="300" r:id="rId6"/>
    <p:sldId id="302" r:id="rId7"/>
    <p:sldId id="303" r:id="rId8"/>
    <p:sldId id="304" r:id="rId9"/>
    <p:sldId id="305" r:id="rId10"/>
    <p:sldId id="306" r:id="rId11"/>
    <p:sldId id="308" r:id="rId12"/>
    <p:sldId id="309" r:id="rId13"/>
    <p:sldId id="310" r:id="rId14"/>
    <p:sldId id="307" r:id="rId15"/>
    <p:sldId id="311" r:id="rId16"/>
    <p:sldId id="313" r:id="rId17"/>
    <p:sldId id="314" r:id="rId18"/>
    <p:sldId id="315" r:id="rId19"/>
    <p:sldId id="316" r:id="rId20"/>
    <p:sldId id="263" r:id="rId21"/>
    <p:sldId id="264" r:id="rId22"/>
    <p:sldId id="319" r:id="rId23"/>
    <p:sldId id="318" r:id="rId24"/>
    <p:sldId id="265" r:id="rId25"/>
    <p:sldId id="266" r:id="rId26"/>
    <p:sldId id="268" r:id="rId27"/>
    <p:sldId id="267" r:id="rId28"/>
    <p:sldId id="269" r:id="rId29"/>
    <p:sldId id="270" r:id="rId30"/>
    <p:sldId id="271" r:id="rId31"/>
    <p:sldId id="272" r:id="rId32"/>
    <p:sldId id="320" r:id="rId33"/>
    <p:sldId id="326" r:id="rId34"/>
    <p:sldId id="327" r:id="rId35"/>
    <p:sldId id="328" r:id="rId36"/>
    <p:sldId id="323" r:id="rId37"/>
    <p:sldId id="321" r:id="rId38"/>
    <p:sldId id="322" r:id="rId39"/>
    <p:sldId id="274" r:id="rId40"/>
    <p:sldId id="273" r:id="rId41"/>
    <p:sldId id="275" r:id="rId42"/>
    <p:sldId id="276" r:id="rId43"/>
    <p:sldId id="324" r:id="rId44"/>
    <p:sldId id="329" r:id="rId45"/>
    <p:sldId id="277" r:id="rId46"/>
    <p:sldId id="330" r:id="rId47"/>
    <p:sldId id="278" r:id="rId48"/>
    <p:sldId id="355" r:id="rId49"/>
    <p:sldId id="356" r:id="rId50"/>
    <p:sldId id="325" r:id="rId51"/>
    <p:sldId id="341" r:id="rId52"/>
    <p:sldId id="342" r:id="rId53"/>
    <p:sldId id="279" r:id="rId54"/>
    <p:sldId id="331" r:id="rId55"/>
    <p:sldId id="280" r:id="rId56"/>
    <p:sldId id="335" r:id="rId57"/>
    <p:sldId id="336" r:id="rId58"/>
    <p:sldId id="337" r:id="rId59"/>
    <p:sldId id="334" r:id="rId60"/>
    <p:sldId id="282" r:id="rId61"/>
    <p:sldId id="333" r:id="rId62"/>
    <p:sldId id="332" r:id="rId63"/>
    <p:sldId id="338" r:id="rId64"/>
    <p:sldId id="284" r:id="rId65"/>
    <p:sldId id="285" r:id="rId66"/>
    <p:sldId id="339" r:id="rId67"/>
    <p:sldId id="286" r:id="rId68"/>
    <p:sldId id="340" r:id="rId69"/>
    <p:sldId id="287" r:id="rId70"/>
    <p:sldId id="288" r:id="rId71"/>
    <p:sldId id="289" r:id="rId72"/>
    <p:sldId id="290" r:id="rId73"/>
    <p:sldId id="291" r:id="rId74"/>
    <p:sldId id="349" r:id="rId75"/>
    <p:sldId id="350" r:id="rId76"/>
    <p:sldId id="344" r:id="rId77"/>
    <p:sldId id="346" r:id="rId78"/>
    <p:sldId id="343" r:id="rId79"/>
    <p:sldId id="351" r:id="rId80"/>
    <p:sldId id="292" r:id="rId81"/>
    <p:sldId id="352" r:id="rId82"/>
    <p:sldId id="353" r:id="rId83"/>
    <p:sldId id="347" r:id="rId84"/>
    <p:sldId id="348" r:id="rId85"/>
    <p:sldId id="293" r:id="rId86"/>
  </p:sldIdLst>
  <p:sldSz cx="9144000" cy="6858000" type="screen4x3"/>
  <p:notesSz cx="7086600" cy="9372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40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5AA1D-4053-4BDD-8131-AC012601481B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AF2E4-0EC5-4E57-8150-185AE0DB31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74459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5AA1D-4053-4BDD-8131-AC012601481B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AF2E4-0EC5-4E57-8150-185AE0DB31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47463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5AA1D-4053-4BDD-8131-AC012601481B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AF2E4-0EC5-4E57-8150-185AE0DB31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29191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5AA1D-4053-4BDD-8131-AC012601481B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AF2E4-0EC5-4E57-8150-185AE0DB31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45672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5AA1D-4053-4BDD-8131-AC012601481B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AF2E4-0EC5-4E57-8150-185AE0DB31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07637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5AA1D-4053-4BDD-8131-AC012601481B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AF2E4-0EC5-4E57-8150-185AE0DB31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27058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5AA1D-4053-4BDD-8131-AC012601481B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AF2E4-0EC5-4E57-8150-185AE0DB31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27810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5AA1D-4053-4BDD-8131-AC012601481B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AF2E4-0EC5-4E57-8150-185AE0DB31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10035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5AA1D-4053-4BDD-8131-AC012601481B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AF2E4-0EC5-4E57-8150-185AE0DB31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30604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5AA1D-4053-4BDD-8131-AC012601481B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AF2E4-0EC5-4E57-8150-185AE0DB31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4443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5AA1D-4053-4BDD-8131-AC012601481B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AF2E4-0EC5-4E57-8150-185AE0DB31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41243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5AA1D-4053-4BDD-8131-AC012601481B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AF2E4-0EC5-4E57-8150-185AE0DB31B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2145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microsoft.com/office/2007/relationships/hdphoto" Target="../media/hdphoto9.wdp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Image result for plan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048001"/>
          </a:xfrm>
          <a:prstGeom prst="rect">
            <a:avLst/>
          </a:prstGeom>
          <a:noFill/>
        </p:spPr>
      </p:pic>
      <p:pic>
        <p:nvPicPr>
          <p:cNvPr id="50178" name="Picture 2" descr="Related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038475"/>
            <a:ext cx="6124049" cy="374332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44775"/>
            <a:ext cx="7772400" cy="1470025"/>
          </a:xfrm>
        </p:spPr>
        <p:txBody>
          <a:bodyPr/>
          <a:lstStyle/>
          <a:p>
            <a:r>
              <a:rPr lang="en-US" dirty="0" smtClean="0"/>
              <a:t>Speed, Velocity and Acceleration</a:t>
            </a:r>
            <a:endParaRPr lang="en-US" dirty="0"/>
          </a:p>
        </p:txBody>
      </p:sp>
      <p:pic>
        <p:nvPicPr>
          <p:cNvPr id="50182" name="Picture 6" descr="Image result for human sprint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0"/>
            <a:ext cx="3200400" cy="3200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0723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Devices Used to Analyse Motion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There are a number of different devices that are useful for analysing motion in the laboratory.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Such devices include:</a:t>
            </a:r>
            <a:br>
              <a:rPr lang="en-US" dirty="0" smtClean="0"/>
            </a:br>
            <a:r>
              <a:rPr lang="en-US" dirty="0" smtClean="0"/>
              <a:t>1.  Motion Sensors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2.  Tickertape Timers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3.  Photogate timers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en-US" dirty="0" smtClean="0"/>
              <a:t>Motion Sensors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Motion sensors</a:t>
            </a:r>
            <a:r>
              <a:rPr lang="en-US" dirty="0" smtClean="0"/>
              <a:t> use an</a:t>
            </a:r>
            <a:br>
              <a:rPr lang="en-US" dirty="0" smtClean="0"/>
            </a:br>
            <a:r>
              <a:rPr lang="en-US" dirty="0" smtClean="0"/>
              <a:t>ultrasonic technique to</a:t>
            </a:r>
            <a:br>
              <a:rPr lang="en-US" dirty="0" smtClean="0"/>
            </a:br>
            <a:r>
              <a:rPr lang="en-US" dirty="0" smtClean="0"/>
              <a:t>determine the distance</a:t>
            </a:r>
            <a:br>
              <a:rPr lang="en-US" dirty="0" smtClean="0"/>
            </a:br>
            <a:r>
              <a:rPr lang="en-US" dirty="0" smtClean="0"/>
              <a:t>of an object for the sensor.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Connection of a data logger and a computer to the motion sensor then enables a distance-time graph to be plotted directly.</a:t>
            </a:r>
          </a:p>
          <a:p>
            <a:endParaRPr lang="en-US" dirty="0" smtClean="0"/>
          </a:p>
          <a:p>
            <a:r>
              <a:rPr lang="en-US" dirty="0" smtClean="0"/>
              <a:t>Further data analysis by the computer allows a velocity-time graph to be obtained.</a:t>
            </a:r>
            <a:endParaRPr lang="en-US" dirty="0"/>
          </a:p>
        </p:txBody>
      </p:sp>
      <p:pic>
        <p:nvPicPr>
          <p:cNvPr id="5" name="Picture 4" descr="motion sensor.jpg"/>
          <p:cNvPicPr>
            <a:picLocks noChangeAspect="1"/>
          </p:cNvPicPr>
          <p:nvPr/>
        </p:nvPicPr>
        <p:blipFill>
          <a:blip r:embed="rId2" cstate="print"/>
          <a:srcRect l="54314" t="3333" r="4036" b="73334"/>
          <a:stretch>
            <a:fillRect/>
          </a:stretch>
        </p:blipFill>
        <p:spPr>
          <a:xfrm>
            <a:off x="5333999" y="769620"/>
            <a:ext cx="3352801" cy="2430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Image result for ticker tape tim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381000"/>
            <a:ext cx="3400159" cy="42672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Tickertape Timers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 </a:t>
            </a:r>
            <a:r>
              <a:rPr lang="en-US" dirty="0" smtClean="0">
                <a:solidFill>
                  <a:srgbClr val="FF0066"/>
                </a:solidFill>
              </a:rPr>
              <a:t>tickertape timer</a:t>
            </a:r>
            <a:r>
              <a:rPr lang="en-US" dirty="0" smtClean="0"/>
              <a:t> enables</a:t>
            </a:r>
            <a:br>
              <a:rPr lang="en-US" dirty="0" smtClean="0"/>
            </a:br>
            <a:r>
              <a:rPr lang="en-US" dirty="0" smtClean="0"/>
              <a:t>us to measure speeds and</a:t>
            </a:r>
            <a:br>
              <a:rPr lang="en-US" dirty="0" smtClean="0"/>
            </a:br>
            <a:r>
              <a:rPr lang="en-US" dirty="0" smtClean="0"/>
              <a:t>hence accelerations.</a:t>
            </a:r>
          </a:p>
          <a:p>
            <a:endParaRPr lang="en-US" dirty="0" smtClean="0"/>
          </a:p>
          <a:p>
            <a:r>
              <a:rPr lang="en-US" dirty="0" smtClean="0"/>
              <a:t>One type of tickertape timer has a marker which vibrates 50 times a second.  A dot is made at 1/50 s intervals on the paper tape being pulled through it.</a:t>
            </a:r>
          </a:p>
          <a:p>
            <a:endParaRPr lang="en-US" dirty="0" smtClean="0"/>
          </a:p>
          <a:p>
            <a:r>
              <a:rPr lang="en-US" dirty="0" smtClean="0"/>
              <a:t>A 1/50 s is referred to as a tick.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/>
          <a:lstStyle/>
          <a:p>
            <a:r>
              <a:rPr lang="en-US" dirty="0" smtClean="0"/>
              <a:t>Photogate Timers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Photogate timers</a:t>
            </a:r>
            <a:r>
              <a:rPr lang="en-US" dirty="0" smtClean="0"/>
              <a:t> may</a:t>
            </a:r>
            <a:br>
              <a:rPr lang="en-US" dirty="0" smtClean="0"/>
            </a:br>
            <a:r>
              <a:rPr lang="en-US" dirty="0" smtClean="0"/>
              <a:t>be used to record the</a:t>
            </a:r>
            <a:br>
              <a:rPr lang="en-US" dirty="0" smtClean="0"/>
            </a:br>
            <a:r>
              <a:rPr lang="en-US" dirty="0" smtClean="0"/>
              <a:t>time taken for a trolley or</a:t>
            </a:r>
            <a:br>
              <a:rPr lang="en-US" dirty="0" smtClean="0"/>
            </a:br>
            <a:r>
              <a:rPr lang="en-US" dirty="0" smtClean="0"/>
              <a:t>glider to pass through the gate.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If the length of the ‘interrupt card’ on the trolley is measured, the velocity of the trolley can then be calculated.</a:t>
            </a:r>
          </a:p>
          <a:p>
            <a:endParaRPr lang="en-US" dirty="0" smtClean="0"/>
          </a:p>
          <a:p>
            <a:r>
              <a:rPr lang="en-US" dirty="0" smtClean="0"/>
              <a:t>Photogates are most useful in experiments where the velocity at only one or two positions is needed for example in measurements of </a:t>
            </a:r>
            <a:r>
              <a:rPr lang="en-US" b="1" dirty="0" smtClean="0"/>
              <a:t>momentum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38914" name="Picture 2" descr="Image result for photogate tim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990600"/>
            <a:ext cx="4572000" cy="1724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Bolt’s top speed was</a:t>
            </a:r>
            <a:br>
              <a:rPr lang="en-US" dirty="0" smtClean="0"/>
            </a:br>
            <a:r>
              <a:rPr lang="en-US" dirty="0" smtClean="0"/>
              <a:t>10.43 </a:t>
            </a:r>
            <a:r>
              <a:rPr lang="en-US" dirty="0" smtClean="0"/>
              <a:t>m/s in a male</a:t>
            </a:r>
            <a:br>
              <a:rPr lang="en-US" dirty="0" smtClean="0"/>
            </a:br>
            <a:r>
              <a:rPr lang="en-US" dirty="0" smtClean="0"/>
              <a:t>100 m dash.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Using the information</a:t>
            </a:r>
            <a:br>
              <a:rPr lang="en-US" dirty="0" smtClean="0"/>
            </a:br>
            <a:r>
              <a:rPr lang="en-US" dirty="0" smtClean="0"/>
              <a:t>above determine how</a:t>
            </a:r>
            <a:br>
              <a:rPr lang="en-US" dirty="0" smtClean="0"/>
            </a:br>
            <a:r>
              <a:rPr lang="en-US" dirty="0" smtClean="0"/>
              <a:t>much time it took</a:t>
            </a:r>
            <a:br>
              <a:rPr lang="en-US" dirty="0" smtClean="0"/>
            </a:br>
            <a:r>
              <a:rPr lang="en-US" dirty="0" smtClean="0"/>
              <a:t>Bolt to complete</a:t>
            </a:r>
            <a:br>
              <a:rPr lang="en-US" dirty="0" smtClean="0"/>
            </a:br>
            <a:r>
              <a:rPr lang="en-US" dirty="0" smtClean="0"/>
              <a:t>the male 100 m dash.</a:t>
            </a:r>
            <a:endParaRPr lang="en-US" dirty="0"/>
          </a:p>
        </p:txBody>
      </p:sp>
      <p:pic>
        <p:nvPicPr>
          <p:cNvPr id="4" name="Picture 2" descr="Image result for Usain bol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30924" y="1600201"/>
            <a:ext cx="4513076" cy="312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3038476"/>
            <a:ext cx="3048000" cy="186309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Classwork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the average speed in m/s of (put the answers in SI units):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a.  a car which travels 400 m in 20 s?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b.  an athlete who runs 1500 m</a:t>
            </a:r>
            <a:br>
              <a:rPr lang="en-US" dirty="0" smtClean="0"/>
            </a:br>
            <a:r>
              <a:rPr lang="en-US" dirty="0" smtClean="0"/>
              <a:t>      in 4 minutes?</a:t>
            </a:r>
            <a:endParaRPr lang="en-US" dirty="0"/>
          </a:p>
        </p:txBody>
      </p:sp>
      <p:pic>
        <p:nvPicPr>
          <p:cNvPr id="5" name="Picture 6" descr="Image result for human sprin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4419600"/>
            <a:ext cx="2438400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4638"/>
            <a:ext cx="8229600" cy="1143000"/>
          </a:xfrm>
        </p:spPr>
        <p:txBody>
          <a:bodyPr/>
          <a:lstStyle/>
          <a:p>
            <a:r>
              <a:rPr lang="en-US" dirty="0" err="1" smtClean="0"/>
              <a:t>Classwork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ym typeface="Wingdings" pitchFamily="2" charset="2"/>
              </a:rPr>
              <a:t>A train increases its speed steadily from 10 m/s to 20 m/s in 1 minute.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/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/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/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/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a.  what is its average speed during this time in m/s?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/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b. how far does it travel while increasing its speed?</a:t>
            </a:r>
            <a:br>
              <a:rPr lang="en-US" dirty="0" smtClean="0">
                <a:sym typeface="Wingdings" pitchFamily="2" charset="2"/>
              </a:rPr>
            </a:br>
            <a:endParaRPr lang="en-US" dirty="0"/>
          </a:p>
        </p:txBody>
      </p:sp>
      <p:pic>
        <p:nvPicPr>
          <p:cNvPr id="64514" name="Picture 2" descr="Image result for tra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2438400"/>
            <a:ext cx="4191000" cy="17212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Classwork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ym typeface="Wingdings" pitchFamily="2" charset="2"/>
              </a:rPr>
              <a:t>The tape in Figure 11.8 was pulled through a timer by a trolley travelling down a runway.  It was marked off in tentick lengths.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/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/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/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/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a.  what can you say about the trolley’s motion?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/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b.  find its acceleration in cm/s</a:t>
            </a:r>
            <a:r>
              <a:rPr lang="en-US" baseline="30000" dirty="0" smtClean="0">
                <a:sym typeface="Wingdings" pitchFamily="2" charset="2"/>
              </a:rPr>
              <a:t>2</a:t>
            </a:r>
            <a:r>
              <a:rPr lang="en-US" dirty="0" smtClean="0">
                <a:sym typeface="Wingdings" pitchFamily="2" charset="2"/>
              </a:rPr>
              <a:t>.  Remember </a:t>
            </a:r>
            <a:br>
              <a:rPr lang="en-US" dirty="0" smtClean="0">
                <a:sym typeface="Wingdings" pitchFamily="2" charset="2"/>
              </a:rPr>
            </a:br>
            <a:r>
              <a:rPr lang="en-US" sz="2200" dirty="0" smtClean="0">
                <a:solidFill>
                  <a:srgbClr val="FF0000"/>
                </a:solidFill>
                <a:sym typeface="Wingdings" pitchFamily="2" charset="2"/>
              </a:rPr>
              <a:t>acceleration = change of speed ÷ time taken</a:t>
            </a:r>
            <a:endParaRPr lang="en-US" sz="2200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6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567" t="2857" r="10260" b="86032"/>
          <a:stretch/>
        </p:blipFill>
        <p:spPr>
          <a:xfrm rot="10800000">
            <a:off x="566057" y="3200400"/>
            <a:ext cx="8196943" cy="1506002"/>
          </a:xfrm>
          <a:prstGeom prst="rect">
            <a:avLst/>
          </a:prstGeom>
          <a:scene3d>
            <a:camera prst="orthographicFront">
              <a:rot lat="0" lon="0" rev="2154000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Classwork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ym typeface="Wingdings" pitchFamily="2" charset="2"/>
              </a:rPr>
              <a:t>Two velocities can be added by using the parallelogram law that was used in adding forces.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/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A swimmer swims across a river at a velocity of 0.8 m/s in a direction perpendicular to the river banks.  The water flows down the river at 0.6 m/s.  Find the resultant velocity of the swimmer.</a:t>
            </a:r>
            <a:br>
              <a:rPr lang="en-US" dirty="0" smtClean="0">
                <a:sym typeface="Wingdings" pitchFamily="2" charset="2"/>
              </a:rPr>
            </a:br>
            <a:endParaRPr lang="en-US" dirty="0"/>
          </a:p>
        </p:txBody>
      </p:sp>
      <p:pic>
        <p:nvPicPr>
          <p:cNvPr id="68610" name="Picture 2" descr="Image result for swimming in a riv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3644" y="5257800"/>
            <a:ext cx="2840355" cy="16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Classwork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ym typeface="Wingdings" pitchFamily="2" charset="2"/>
              </a:rPr>
              <a:t>Velocities can also be added in a straight line as well.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/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An aircraft flies at 800 km/h in stationary air.  The distance travelled is 3000 km.  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What was the wind speed if the journey actually takes 4.0 hours?  </a:t>
            </a:r>
            <a:r>
              <a:rPr lang="en-US" b="1" dirty="0" smtClean="0">
                <a:sym typeface="Wingdings" pitchFamily="2" charset="2"/>
              </a:rPr>
              <a:t/>
            </a:r>
            <a:br>
              <a:rPr lang="en-US" b="1" dirty="0" smtClean="0">
                <a:sym typeface="Wingdings" pitchFamily="2" charset="2"/>
              </a:rPr>
            </a:br>
            <a:endParaRPr lang="en-US" dirty="0"/>
          </a:p>
        </p:txBody>
      </p:sp>
      <p:pic>
        <p:nvPicPr>
          <p:cNvPr id="4" name="Picture 4" descr="Image result for plan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2362200" cy="157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Speed is the distance moved in the time taken.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It has units of metres per second </a:t>
            </a:r>
            <a:r>
              <a:rPr lang="en-US" b="1" dirty="0" smtClean="0">
                <a:solidFill>
                  <a:srgbClr val="FF0066"/>
                </a:solidFill>
              </a:rPr>
              <a:t>m/s</a:t>
            </a:r>
            <a:r>
              <a:rPr lang="en-US" b="1" dirty="0" smtClean="0"/>
              <a:t>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rgbClr val="7030A0"/>
                </a:solidFill>
              </a:rPr>
              <a:t>Average Speed = distance moved ÷ time taken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The distance moved is measured in metres while the time taken is measured in seconds.</a:t>
            </a:r>
          </a:p>
          <a:p>
            <a:endParaRPr lang="en-US" dirty="0" smtClean="0"/>
          </a:p>
          <a:p>
            <a:r>
              <a:rPr lang="en-US" b="1" dirty="0" smtClean="0"/>
              <a:t>What is the average speed of a car which travels 1000 m in 100 s?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Equations of motion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1433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63" t="40159" r="57639" b="37460"/>
          <a:stretch/>
        </p:blipFill>
        <p:spPr>
          <a:xfrm>
            <a:off x="4495800" y="2057400"/>
            <a:ext cx="4579499" cy="3810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3340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If the velocity of a </a:t>
            </a:r>
            <a:br>
              <a:rPr lang="en-US" dirty="0" smtClean="0"/>
            </a:br>
            <a:r>
              <a:rPr lang="en-US" dirty="0" smtClean="0"/>
              <a:t>body is plotted against</a:t>
            </a:r>
            <a:br>
              <a:rPr lang="en-US" dirty="0" smtClean="0"/>
            </a:br>
            <a:r>
              <a:rPr lang="en-US" dirty="0" smtClean="0"/>
              <a:t>time, a 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velocity-time graph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/>
              <a:t>will be obtained.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Such a graph provides </a:t>
            </a:r>
            <a:br>
              <a:rPr lang="en-US" dirty="0" smtClean="0"/>
            </a:br>
            <a:r>
              <a:rPr lang="en-US" dirty="0" smtClean="0"/>
              <a:t>another way of solving </a:t>
            </a:r>
            <a:br>
              <a:rPr lang="en-US" dirty="0" smtClean="0"/>
            </a:br>
            <a:r>
              <a:rPr lang="en-US" dirty="0" smtClean="0"/>
              <a:t>motion problems.</a:t>
            </a:r>
          </a:p>
          <a:p>
            <a:endParaRPr lang="en-US" sz="2400" dirty="0" smtClean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Velocity – Time Graphs</a:t>
            </a:r>
            <a:br>
              <a:rPr lang="en-US" dirty="0" smtClean="0"/>
            </a:br>
            <a:r>
              <a:rPr lang="en-US" dirty="0" smtClean="0"/>
              <a:t> Depicting Uniform Velocity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5340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638800"/>
          </a:xfrm>
        </p:spPr>
        <p:txBody>
          <a:bodyPr>
            <a:normAutofit fontScale="92500" lnSpcReduction="20000"/>
          </a:bodyPr>
          <a:lstStyle/>
          <a:p>
            <a:endParaRPr lang="en-US" sz="1800" dirty="0" smtClean="0"/>
          </a:p>
          <a:p>
            <a:r>
              <a:rPr lang="en-US" sz="2400" dirty="0" smtClean="0"/>
              <a:t>The area under a velocity-time</a:t>
            </a:r>
            <a:br>
              <a:rPr lang="en-US" sz="2400" dirty="0" smtClean="0"/>
            </a:br>
            <a:r>
              <a:rPr lang="en-US" sz="2400" dirty="0" smtClean="0"/>
              <a:t>graph measures the </a:t>
            </a:r>
            <a:r>
              <a:rPr lang="en-US" sz="2400" b="1" dirty="0" smtClean="0">
                <a:solidFill>
                  <a:srgbClr val="FF0000"/>
                </a:solidFill>
              </a:rPr>
              <a:t>distance 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dirty="0" smtClean="0"/>
              <a:t>travelled by an object.</a:t>
            </a:r>
          </a:p>
          <a:p>
            <a:endParaRPr lang="en-US" sz="2400" dirty="0" smtClean="0"/>
          </a:p>
          <a:p>
            <a:r>
              <a:rPr lang="en-US" sz="2400" dirty="0" smtClean="0"/>
              <a:t>The velocity-time graph</a:t>
            </a:r>
            <a:br>
              <a:rPr lang="en-US" sz="2400" dirty="0" smtClean="0"/>
            </a:br>
            <a:r>
              <a:rPr lang="en-US" sz="2400" dirty="0" smtClean="0"/>
              <a:t>depicts that of a moving</a:t>
            </a:r>
            <a:br>
              <a:rPr lang="en-US" sz="2400" dirty="0" smtClean="0"/>
            </a:br>
            <a:r>
              <a:rPr lang="en-US" sz="2400" dirty="0" smtClean="0"/>
              <a:t>body at </a:t>
            </a:r>
            <a:r>
              <a:rPr lang="en-US" sz="2400" b="1" dirty="0" smtClean="0">
                <a:solidFill>
                  <a:srgbClr val="00B050"/>
                </a:solidFill>
              </a:rPr>
              <a:t>uniform velocity</a:t>
            </a:r>
            <a:r>
              <a:rPr lang="en-US" sz="2400" u="sng" dirty="0" smtClean="0"/>
              <a:t/>
            </a:r>
            <a:br>
              <a:rPr lang="en-US" sz="2400" u="sng" dirty="0" smtClean="0"/>
            </a:br>
            <a:r>
              <a:rPr lang="en-US" sz="2400" dirty="0" smtClean="0"/>
              <a:t>of ____________ m/s.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 smtClean="0"/>
              <a:t>Looking at the graph what</a:t>
            </a:r>
            <a:br>
              <a:rPr lang="en-US" sz="2400" dirty="0" smtClean="0"/>
            </a:br>
            <a:r>
              <a:rPr lang="en-US" sz="2400" dirty="0" smtClean="0"/>
              <a:t>is the distance that the body</a:t>
            </a:r>
            <a:br>
              <a:rPr lang="en-US" sz="2400" dirty="0" smtClean="0"/>
            </a:br>
            <a:r>
              <a:rPr lang="en-US" sz="2400" dirty="0" smtClean="0"/>
              <a:t>has moved after 5 s since</a:t>
            </a:r>
            <a:br>
              <a:rPr lang="en-US" sz="2400" dirty="0" smtClean="0"/>
            </a:br>
            <a:r>
              <a:rPr lang="en-US" sz="2400" b="1" dirty="0" smtClean="0"/>
              <a:t>distance = average velocity x time?  ______ m.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>
                <a:solidFill>
                  <a:srgbClr val="7030A0"/>
                </a:solidFill>
              </a:rPr>
              <a:t>*</a:t>
            </a:r>
            <a:r>
              <a:rPr lang="en-US" sz="2400" b="1" dirty="0" smtClean="0">
                <a:solidFill>
                  <a:srgbClr val="7030A0"/>
                </a:solidFill>
              </a:rPr>
              <a:t>The distance is the area</a:t>
            </a:r>
            <a:br>
              <a:rPr lang="en-US" sz="2400" b="1" dirty="0" smtClean="0">
                <a:solidFill>
                  <a:srgbClr val="7030A0"/>
                </a:solidFill>
              </a:rPr>
            </a:br>
            <a:r>
              <a:rPr lang="en-US" sz="2400" b="1" dirty="0" smtClean="0">
                <a:solidFill>
                  <a:srgbClr val="7030A0"/>
                </a:solidFill>
              </a:rPr>
              <a:t>of the shaded region under the graph.</a:t>
            </a:r>
            <a:br>
              <a:rPr lang="en-US" sz="2400" b="1" dirty="0" smtClean="0">
                <a:solidFill>
                  <a:srgbClr val="7030A0"/>
                </a:solidFill>
              </a:rPr>
            </a:br>
            <a:endParaRPr lang="en-US" sz="2400" b="1" u="sng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63" t="40159" r="57639" b="37460"/>
          <a:stretch/>
        </p:blipFill>
        <p:spPr>
          <a:xfrm>
            <a:off x="4854661" y="1981200"/>
            <a:ext cx="4213139" cy="35052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Velocity – Time Graphs</a:t>
            </a:r>
            <a:br>
              <a:rPr lang="en-US" dirty="0" smtClean="0"/>
            </a:br>
            <a:r>
              <a:rPr lang="en-US" dirty="0" smtClean="0"/>
              <a:t>Depicting Uniform Velocity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5340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638800"/>
          </a:xfrm>
        </p:spPr>
        <p:txBody>
          <a:bodyPr>
            <a:normAutofit/>
          </a:bodyPr>
          <a:lstStyle/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The gradient or slope of </a:t>
            </a:r>
            <a:br>
              <a:rPr lang="en-US" sz="2400" dirty="0" smtClean="0"/>
            </a:br>
            <a:r>
              <a:rPr lang="en-US" sz="2400" dirty="0" smtClean="0"/>
              <a:t>a velocity-time graph represents</a:t>
            </a:r>
            <a:br>
              <a:rPr lang="en-US" sz="2400" dirty="0" smtClean="0"/>
            </a:br>
            <a:r>
              <a:rPr lang="en-US" sz="2400" dirty="0" smtClean="0"/>
              <a:t>the acceleration of the body.</a:t>
            </a:r>
            <a:br>
              <a:rPr lang="en-US" sz="2400" dirty="0" smtClean="0"/>
            </a:b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>Given that information find the</a:t>
            </a:r>
            <a:br>
              <a:rPr lang="en-US" sz="2400" dirty="0" smtClean="0"/>
            </a:br>
            <a:r>
              <a:rPr lang="en-US" sz="2400" b="1" dirty="0" smtClean="0">
                <a:solidFill>
                  <a:srgbClr val="FF0066"/>
                </a:solidFill>
              </a:rPr>
              <a:t>acceleration</a:t>
            </a:r>
            <a:r>
              <a:rPr lang="en-US" sz="2400" dirty="0" smtClean="0"/>
              <a:t> of the moving body</a:t>
            </a:r>
            <a:br>
              <a:rPr lang="en-US" sz="2400" dirty="0" smtClean="0"/>
            </a:br>
            <a:r>
              <a:rPr lang="en-US" sz="2400" dirty="0" smtClean="0"/>
              <a:t>that the graph is depicting.</a:t>
            </a:r>
            <a:br>
              <a:rPr lang="en-US" sz="2400" dirty="0" smtClean="0"/>
            </a:br>
            <a:r>
              <a:rPr lang="en-US" sz="1200" dirty="0" smtClean="0">
                <a:solidFill>
                  <a:srgbClr val="FF0066"/>
                </a:solidFill>
              </a:rPr>
              <a:t/>
            </a:r>
            <a:br>
              <a:rPr lang="en-US" sz="1200" dirty="0" smtClean="0">
                <a:solidFill>
                  <a:srgbClr val="FF0066"/>
                </a:solidFill>
              </a:rPr>
            </a:br>
            <a:endParaRPr lang="en-US" sz="1200" u="sng" dirty="0">
              <a:solidFill>
                <a:srgbClr val="FF0066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63" t="40159" r="57639" b="37460"/>
          <a:stretch/>
        </p:blipFill>
        <p:spPr>
          <a:xfrm>
            <a:off x="4930861" y="2133600"/>
            <a:ext cx="4213139" cy="35052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Velocity – Time Graphs</a:t>
            </a:r>
            <a:br>
              <a:rPr lang="en-US" dirty="0" smtClean="0"/>
            </a:br>
            <a:r>
              <a:rPr lang="en-US" dirty="0" smtClean="0"/>
              <a:t> Depicting Uniform Velocity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5340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289" t="13334" r="17692" b="65079"/>
          <a:stretch/>
        </p:blipFill>
        <p:spPr>
          <a:xfrm>
            <a:off x="4521573" y="1981200"/>
            <a:ext cx="4622427" cy="3810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5486400"/>
          </a:xfrm>
        </p:spPr>
        <p:txBody>
          <a:bodyPr>
            <a:normAutofit/>
          </a:bodyPr>
          <a:lstStyle/>
          <a:p>
            <a:endParaRPr lang="en-US" sz="1200" dirty="0" smtClean="0"/>
          </a:p>
          <a:p>
            <a:r>
              <a:rPr lang="en-US" sz="1800" dirty="0" smtClean="0"/>
              <a:t>The </a:t>
            </a:r>
            <a:r>
              <a:rPr lang="en-US" sz="1800" dirty="0"/>
              <a:t>velocity-time </a:t>
            </a:r>
            <a:r>
              <a:rPr lang="en-US" sz="1800" dirty="0" smtClean="0"/>
              <a:t>graph depicts</a:t>
            </a:r>
            <a:br>
              <a:rPr lang="en-US" sz="1800" dirty="0" smtClean="0"/>
            </a:br>
            <a:r>
              <a:rPr lang="en-US" sz="1800" dirty="0" smtClean="0"/>
              <a:t>that </a:t>
            </a:r>
            <a:r>
              <a:rPr lang="en-US" sz="1800" dirty="0"/>
              <a:t>of a moving body </a:t>
            </a:r>
            <a:r>
              <a:rPr lang="en-US" sz="1800" dirty="0" smtClean="0"/>
              <a:t>at</a:t>
            </a:r>
            <a:br>
              <a:rPr lang="en-US" sz="1800" dirty="0" smtClean="0"/>
            </a:br>
            <a:r>
              <a:rPr lang="en-US" sz="1800" b="1" dirty="0" smtClean="0">
                <a:solidFill>
                  <a:srgbClr val="FF0066"/>
                </a:solidFill>
              </a:rPr>
              <a:t>uniform acceleration</a:t>
            </a:r>
            <a:r>
              <a:rPr lang="en-US" sz="1800" dirty="0" smtClean="0"/>
              <a:t>.</a:t>
            </a:r>
            <a:r>
              <a:rPr lang="en-US" sz="1800" dirty="0"/>
              <a:t/>
            </a:r>
            <a:br>
              <a:rPr lang="en-US" sz="1800" dirty="0"/>
            </a:br>
            <a:endParaRPr lang="en-US" sz="1800" dirty="0" smtClean="0"/>
          </a:p>
          <a:p>
            <a:r>
              <a:rPr lang="en-US" sz="1800" dirty="0" smtClean="0"/>
              <a:t>At the start of the timing the velocity is </a:t>
            </a:r>
            <a:br>
              <a:rPr lang="en-US" sz="1800" dirty="0" smtClean="0"/>
            </a:br>
            <a:r>
              <a:rPr lang="en-US" sz="1800" dirty="0" smtClean="0"/>
              <a:t>_____ m/s and it increases steadily</a:t>
            </a:r>
            <a:br>
              <a:rPr lang="en-US" sz="1800" dirty="0" smtClean="0"/>
            </a:br>
            <a:r>
              <a:rPr lang="en-US" sz="1800" dirty="0" smtClean="0"/>
              <a:t>to _____ m/s after  _____ s.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endParaRPr lang="en-US" sz="1800" b="1" dirty="0" smtClean="0"/>
          </a:p>
          <a:p>
            <a:r>
              <a:rPr lang="en-US" sz="1800" b="1" dirty="0" smtClean="0">
                <a:solidFill>
                  <a:schemeClr val="accent3">
                    <a:lumMod val="75000"/>
                  </a:schemeClr>
                </a:solidFill>
              </a:rPr>
              <a:t>How do you propose one may find the area</a:t>
            </a:r>
            <a:br>
              <a:rPr lang="en-US" sz="1800" b="1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 sz="1800" b="1" dirty="0" smtClean="0">
                <a:solidFill>
                  <a:schemeClr val="accent3">
                    <a:lumMod val="75000"/>
                  </a:schemeClr>
                </a:solidFill>
              </a:rPr>
              <a:t>of the shaded region of the graph below?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endParaRPr lang="en-US" sz="1800" b="1" dirty="0" smtClean="0"/>
          </a:p>
          <a:p>
            <a:r>
              <a:rPr lang="en-US" sz="1800" dirty="0" smtClean="0"/>
              <a:t>The </a:t>
            </a:r>
            <a:r>
              <a:rPr lang="en-US" sz="1800" b="1" dirty="0" smtClean="0"/>
              <a:t>gradient or slope</a:t>
            </a:r>
            <a:r>
              <a:rPr lang="en-US" sz="1800" dirty="0" smtClean="0"/>
              <a:t> of a velocity-time graph</a:t>
            </a:r>
            <a:br>
              <a:rPr lang="en-US" sz="1800" dirty="0" smtClean="0"/>
            </a:br>
            <a:r>
              <a:rPr lang="en-US" sz="1800" b="1" dirty="0" smtClean="0"/>
              <a:t>represents</a:t>
            </a:r>
            <a:r>
              <a:rPr lang="en-US" sz="1800" dirty="0" smtClean="0"/>
              <a:t> the </a:t>
            </a:r>
            <a:r>
              <a:rPr lang="en-US" sz="1800" b="1" dirty="0" smtClean="0">
                <a:solidFill>
                  <a:srgbClr val="FF0066"/>
                </a:solidFill>
              </a:rPr>
              <a:t>acceleration</a:t>
            </a:r>
            <a:r>
              <a:rPr lang="en-US" sz="1800" dirty="0" smtClean="0"/>
              <a:t> of the moving body.</a:t>
            </a:r>
            <a:br>
              <a:rPr lang="en-US" sz="1800" dirty="0" smtClean="0"/>
            </a:br>
            <a:r>
              <a:rPr lang="en-US" sz="1800" dirty="0"/>
              <a:t>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b="1" dirty="0" smtClean="0"/>
              <a:t>Given that information find the acceleration</a:t>
            </a:r>
            <a:br>
              <a:rPr lang="en-US" sz="1800" b="1" dirty="0" smtClean="0"/>
            </a:br>
            <a:r>
              <a:rPr lang="en-US" sz="1800" b="1" dirty="0" smtClean="0"/>
              <a:t>of the moving body that the graph above is</a:t>
            </a:r>
            <a:br>
              <a:rPr lang="en-US" sz="1800" b="1" dirty="0" smtClean="0"/>
            </a:br>
            <a:r>
              <a:rPr lang="en-US" sz="1800" b="1" dirty="0" smtClean="0"/>
              <a:t>depicting.</a:t>
            </a:r>
            <a:br>
              <a:rPr lang="en-US" sz="1800" b="1" dirty="0" smtClean="0"/>
            </a:br>
            <a:endParaRPr lang="en-US" sz="1800" b="1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Velocity – Time Graphs</a:t>
            </a:r>
            <a:br>
              <a:rPr lang="en-US" dirty="0" smtClean="0"/>
            </a:br>
            <a:r>
              <a:rPr lang="en-US" dirty="0" smtClean="0"/>
              <a:t> Depicting Uniform Acceleration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6171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5410200"/>
          </a:xfrm>
        </p:spPr>
        <p:txBody>
          <a:bodyPr>
            <a:normAutofit fontScale="92500" lnSpcReduction="10000"/>
          </a:bodyPr>
          <a:lstStyle/>
          <a:p>
            <a:endParaRPr lang="en-US" sz="1200" dirty="0" smtClean="0"/>
          </a:p>
          <a:p>
            <a:r>
              <a:rPr lang="en-US" sz="2400" dirty="0" smtClean="0"/>
              <a:t>A body travelling with uniform</a:t>
            </a:r>
            <a:br>
              <a:rPr lang="en-US" sz="2400" dirty="0" smtClean="0"/>
            </a:br>
            <a:r>
              <a:rPr lang="en-US" sz="2400" dirty="0" smtClean="0"/>
              <a:t>velocity covers equal distances</a:t>
            </a:r>
            <a:br>
              <a:rPr lang="en-US" sz="2400" dirty="0" smtClean="0"/>
            </a:br>
            <a:r>
              <a:rPr lang="en-US" sz="2400" dirty="0" smtClean="0"/>
              <a:t>in equal times.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 smtClean="0"/>
              <a:t>Its displacement-time graph</a:t>
            </a:r>
            <a:br>
              <a:rPr lang="en-US" sz="2400" dirty="0" smtClean="0"/>
            </a:br>
            <a:r>
              <a:rPr lang="en-US" sz="2400" dirty="0" smtClean="0"/>
              <a:t>is a straight line.</a:t>
            </a:r>
          </a:p>
          <a:p>
            <a:endParaRPr lang="en-US" sz="2400" dirty="0" smtClean="0"/>
          </a:p>
          <a:p>
            <a:r>
              <a:rPr lang="en-US" sz="2400" dirty="0" smtClean="0"/>
              <a:t>The gradient or slope of a</a:t>
            </a:r>
            <a:br>
              <a:rPr lang="en-US" sz="2400" dirty="0" smtClean="0"/>
            </a:br>
            <a:r>
              <a:rPr lang="en-US" sz="2400" dirty="0" smtClean="0"/>
              <a:t>displacement-time graph</a:t>
            </a:r>
            <a:br>
              <a:rPr lang="en-US" sz="2400" dirty="0" smtClean="0"/>
            </a:br>
            <a:r>
              <a:rPr lang="en-US" sz="2400" dirty="0" smtClean="0"/>
              <a:t>represents the </a:t>
            </a:r>
            <a:r>
              <a:rPr lang="en-US" sz="2400" b="1" dirty="0" smtClean="0">
                <a:solidFill>
                  <a:srgbClr val="FF0066"/>
                </a:solidFill>
              </a:rPr>
              <a:t>velocity</a:t>
            </a:r>
            <a:r>
              <a:rPr lang="en-US" sz="2400" dirty="0" smtClean="0"/>
              <a:t> of</a:t>
            </a:r>
            <a:br>
              <a:rPr lang="en-US" sz="2400" dirty="0" smtClean="0"/>
            </a:br>
            <a:r>
              <a:rPr lang="en-US" sz="2400" dirty="0" smtClean="0"/>
              <a:t>the body.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b="1" dirty="0" smtClean="0"/>
              <a:t>Given the information above determine the velocity</a:t>
            </a:r>
            <a:br>
              <a:rPr lang="en-US" sz="2400" b="1" dirty="0" smtClean="0"/>
            </a:br>
            <a:r>
              <a:rPr lang="en-US" sz="2400" b="1" dirty="0" smtClean="0"/>
              <a:t>of the moving body that the graph depicts below.</a:t>
            </a:r>
            <a:br>
              <a:rPr lang="en-US" sz="2400" b="1" dirty="0" smtClean="0"/>
            </a:br>
            <a:r>
              <a:rPr lang="en-US" sz="1200" b="1" dirty="0" smtClean="0"/>
              <a:t/>
            </a:r>
            <a:br>
              <a:rPr lang="en-US" sz="1200" b="1" dirty="0" smtClean="0"/>
            </a:br>
            <a:endParaRPr lang="en-US" sz="1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4584" t="71275" r="10002" b="6349"/>
          <a:stretch/>
        </p:blipFill>
        <p:spPr>
          <a:xfrm rot="10800000">
            <a:off x="5257800" y="1752600"/>
            <a:ext cx="3858372" cy="33528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Displacement – Time Graphs</a:t>
            </a:r>
            <a:br>
              <a:rPr lang="en-US" dirty="0" smtClean="0"/>
            </a:br>
            <a:r>
              <a:rPr lang="en-US" dirty="0" smtClean="0"/>
              <a:t> Depicting Uniform Velocity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60218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 noRot="1" noChangeAspect="1" noMove="1" noResize="1" noEditPoints="1" noAdjustHandles="1" noChangeArrowheads="1" noChangeShapeType="1" noTextEdit="1"/>
          </p:cNvSpPr>
          <p:nvPr>
            <p:ph idx="1"/>
          </p:nvPr>
        </p:nvSpPr>
        <p:spPr>
          <a:xfrm>
            <a:off x="0" y="0"/>
            <a:ext cx="9144000" cy="6858000"/>
          </a:xfrm>
          <a:blipFill rotWithShape="1"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/>
          <a:p>
            <a:r>
              <a:rPr lang="en-US" sz="5400">
                <a:noFill/>
              </a:rPr>
              <a:t> </a:t>
            </a:r>
          </a:p>
        </p:txBody>
      </p:sp>
    </p:spTree>
    <p:extLst>
      <p:ext uri="{BB962C8B-B14F-4D97-AF65-F5344CB8AC3E}">
        <p14:creationId xmlns="" xmlns:p14="http://schemas.microsoft.com/office/powerpoint/2010/main" val="197099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6388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1200" b="1" dirty="0" smtClean="0">
              <a:sym typeface="Wingdings" pitchFamily="2" charset="2"/>
            </a:endParaRPr>
          </a:p>
          <a:p>
            <a:r>
              <a:rPr lang="en-US" sz="2400" dirty="0" smtClean="0">
                <a:sym typeface="Wingdings" pitchFamily="2" charset="2"/>
              </a:rPr>
              <a:t>A car starting from rest with uniform acceleration reaches a velocity of 10 m/s in 10 s and travels with this velocity for 20 s.  It then decelerates steadily and comes to rest 50 s after starting.  </a:t>
            </a:r>
            <a:br>
              <a:rPr lang="en-US" sz="2400" dirty="0" smtClean="0">
                <a:sym typeface="Wingdings" pitchFamily="2" charset="2"/>
              </a:rPr>
            </a:br>
            <a:r>
              <a:rPr lang="en-US" sz="2400" dirty="0" smtClean="0">
                <a:sym typeface="Wingdings" pitchFamily="2" charset="2"/>
              </a:rPr>
              <a:t/>
            </a:r>
            <a:br>
              <a:rPr lang="en-US" sz="2400" dirty="0" smtClean="0">
                <a:sym typeface="Wingdings" pitchFamily="2" charset="2"/>
              </a:rPr>
            </a:br>
            <a:r>
              <a:rPr lang="en-US" sz="2400" dirty="0" smtClean="0">
                <a:sym typeface="Wingdings" pitchFamily="2" charset="2"/>
              </a:rPr>
              <a:t>Find from the given graph:</a:t>
            </a:r>
            <a:br>
              <a:rPr lang="en-US" sz="2400" dirty="0" smtClean="0">
                <a:sym typeface="Wingdings" pitchFamily="2" charset="2"/>
              </a:rPr>
            </a:br>
            <a:r>
              <a:rPr lang="en-US" sz="2400" dirty="0" smtClean="0">
                <a:sym typeface="Wingdings" pitchFamily="2" charset="2"/>
              </a:rPr>
              <a:t>a.  the acceleration</a:t>
            </a:r>
            <a:br>
              <a:rPr lang="en-US" sz="2400" dirty="0" smtClean="0">
                <a:sym typeface="Wingdings" pitchFamily="2" charset="2"/>
              </a:rPr>
            </a:br>
            <a:r>
              <a:rPr lang="en-US" sz="2400" dirty="0" smtClean="0">
                <a:sym typeface="Wingdings" pitchFamily="2" charset="2"/>
              </a:rPr>
              <a:t>b.  the deceleration</a:t>
            </a:r>
            <a:br>
              <a:rPr lang="en-US" sz="2400" dirty="0" smtClean="0">
                <a:sym typeface="Wingdings" pitchFamily="2" charset="2"/>
              </a:rPr>
            </a:br>
            <a:r>
              <a:rPr lang="en-US" sz="2400" dirty="0" smtClean="0">
                <a:sym typeface="Wingdings" pitchFamily="2" charset="2"/>
              </a:rPr>
              <a:t>c.  the total distance travelled</a:t>
            </a:r>
            <a:br>
              <a:rPr lang="en-US" sz="2400" dirty="0" smtClean="0">
                <a:sym typeface="Wingdings" pitchFamily="2" charset="2"/>
              </a:rPr>
            </a:br>
            <a:r>
              <a:rPr lang="en-US" sz="1200" b="1" dirty="0" smtClean="0">
                <a:sym typeface="Wingdings" pitchFamily="2" charset="2"/>
              </a:rPr>
              <a:t/>
            </a:r>
            <a:br>
              <a:rPr lang="en-US" sz="1200" b="1" dirty="0" smtClean="0">
                <a:sym typeface="Wingdings" pitchFamily="2" charset="2"/>
              </a:rPr>
            </a:br>
            <a:endParaRPr lang="en-US" sz="1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895" t="38546" r="11067" b="43333"/>
          <a:stretch/>
        </p:blipFill>
        <p:spPr>
          <a:xfrm rot="10800000">
            <a:off x="4353191" y="2786742"/>
            <a:ext cx="4790809" cy="361405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dirty="0" err="1" smtClean="0"/>
              <a:t>Classwork</a:t>
            </a:r>
            <a:endParaRPr lang="en-US" dirty="0"/>
          </a:p>
        </p:txBody>
      </p:sp>
      <p:pic>
        <p:nvPicPr>
          <p:cNvPr id="29698" name="Picture 2" descr="Image result for ca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575" y="4495799"/>
            <a:ext cx="4857750" cy="2286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6250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638800"/>
          </a:xfrm>
        </p:spPr>
        <p:txBody>
          <a:bodyPr>
            <a:normAutofit/>
          </a:bodyPr>
          <a:lstStyle/>
          <a:p>
            <a:endParaRPr lang="en-US" sz="2400" dirty="0" smtClean="0">
              <a:sym typeface="Wingdings" pitchFamily="2" charset="2"/>
            </a:endParaRPr>
          </a:p>
          <a:p>
            <a:r>
              <a:rPr lang="en-US" sz="2400" dirty="0" smtClean="0">
                <a:sym typeface="Wingdings" pitchFamily="2" charset="2"/>
              </a:rPr>
              <a:t>A cyclist starts from rest and</a:t>
            </a:r>
            <a:br>
              <a:rPr lang="en-US" sz="2400" dirty="0" smtClean="0">
                <a:sym typeface="Wingdings" pitchFamily="2" charset="2"/>
              </a:rPr>
            </a:br>
            <a:r>
              <a:rPr lang="en-US" sz="2400" dirty="0" smtClean="0">
                <a:sym typeface="Wingdings" pitchFamily="2" charset="2"/>
              </a:rPr>
              <a:t>accelerates at 1 m/s</a:t>
            </a:r>
            <a:r>
              <a:rPr lang="en-US" sz="2400" baseline="30000" dirty="0" smtClean="0">
                <a:sym typeface="Wingdings" pitchFamily="2" charset="2"/>
              </a:rPr>
              <a:t>2</a:t>
            </a:r>
            <a:r>
              <a:rPr lang="en-US" sz="2400" dirty="0" smtClean="0">
                <a:sym typeface="Wingdings" pitchFamily="2" charset="2"/>
              </a:rPr>
              <a:t> for 20 seconds.</a:t>
            </a:r>
            <a:br>
              <a:rPr lang="en-US" sz="2400" dirty="0" smtClean="0">
                <a:sym typeface="Wingdings" pitchFamily="2" charset="2"/>
              </a:rPr>
            </a:br>
            <a:r>
              <a:rPr lang="en-US" sz="2400" dirty="0" smtClean="0">
                <a:sym typeface="Wingdings" pitchFamily="2" charset="2"/>
              </a:rPr>
              <a:t>He then travels at a constant speed</a:t>
            </a:r>
            <a:br>
              <a:rPr lang="en-US" sz="2400" dirty="0" smtClean="0">
                <a:sym typeface="Wingdings" pitchFamily="2" charset="2"/>
              </a:rPr>
            </a:br>
            <a:r>
              <a:rPr lang="en-US" sz="2400" dirty="0" smtClean="0">
                <a:sym typeface="Wingdings" pitchFamily="2" charset="2"/>
              </a:rPr>
              <a:t>for 1 minute and finally decelerates</a:t>
            </a:r>
            <a:br>
              <a:rPr lang="en-US" sz="2400" dirty="0" smtClean="0">
                <a:sym typeface="Wingdings" pitchFamily="2" charset="2"/>
              </a:rPr>
            </a:br>
            <a:r>
              <a:rPr lang="en-US" sz="2400" dirty="0" smtClean="0">
                <a:sym typeface="Wingdings" pitchFamily="2" charset="2"/>
              </a:rPr>
              <a:t>at 2 m/s</a:t>
            </a:r>
            <a:r>
              <a:rPr lang="en-US" sz="2400" baseline="30000" dirty="0" smtClean="0">
                <a:sym typeface="Wingdings" pitchFamily="2" charset="2"/>
              </a:rPr>
              <a:t>2</a:t>
            </a:r>
            <a:r>
              <a:rPr lang="en-US" sz="2400" dirty="0" smtClean="0">
                <a:sym typeface="Wingdings" pitchFamily="2" charset="2"/>
              </a:rPr>
              <a:t> until he stops.  </a:t>
            </a:r>
            <a:br>
              <a:rPr lang="en-US" sz="2400" dirty="0" smtClean="0">
                <a:sym typeface="Wingdings" pitchFamily="2" charset="2"/>
              </a:rPr>
            </a:br>
            <a:r>
              <a:rPr lang="en-US" sz="2400" dirty="0" smtClean="0">
                <a:sym typeface="Wingdings" pitchFamily="2" charset="2"/>
              </a:rPr>
              <a:t/>
            </a:r>
            <a:br>
              <a:rPr lang="en-US" sz="2400" dirty="0" smtClean="0">
                <a:sym typeface="Wingdings" pitchFamily="2" charset="2"/>
              </a:rPr>
            </a:br>
            <a:r>
              <a:rPr lang="en-US" sz="2400" b="1" dirty="0" smtClean="0">
                <a:solidFill>
                  <a:srgbClr val="FF0066"/>
                </a:solidFill>
                <a:sym typeface="Wingdings" pitchFamily="2" charset="2"/>
              </a:rPr>
              <a:t>a.  Find the maximum speed of the cyclist.</a:t>
            </a:r>
            <a:r>
              <a:rPr lang="en-US" sz="2400" dirty="0" smtClean="0">
                <a:sym typeface="Wingdings" pitchFamily="2" charset="2"/>
              </a:rPr>
              <a:t/>
            </a:r>
            <a:br>
              <a:rPr lang="en-US" sz="2400" dirty="0" smtClean="0">
                <a:sym typeface="Wingdings" pitchFamily="2" charset="2"/>
              </a:rPr>
            </a:br>
            <a:r>
              <a:rPr lang="en-US" sz="2400" dirty="0" smtClean="0">
                <a:sym typeface="Wingdings" pitchFamily="2" charset="2"/>
              </a:rPr>
              <a:t/>
            </a:r>
            <a:br>
              <a:rPr lang="en-US" sz="2400" dirty="0" smtClean="0">
                <a:sym typeface="Wingdings" pitchFamily="2" charset="2"/>
              </a:rPr>
            </a:br>
            <a:r>
              <a:rPr lang="en-US" sz="2400" b="1" dirty="0" smtClean="0">
                <a:solidFill>
                  <a:srgbClr val="00B0F0"/>
                </a:solidFill>
                <a:sym typeface="Wingdings" pitchFamily="2" charset="2"/>
              </a:rPr>
              <a:t>b.  Determine the time it takes for the cyclist to decelerate.</a:t>
            </a:r>
            <a:br>
              <a:rPr lang="en-US" sz="2400" b="1" dirty="0" smtClean="0">
                <a:solidFill>
                  <a:srgbClr val="00B0F0"/>
                </a:solidFill>
                <a:sym typeface="Wingdings" pitchFamily="2" charset="2"/>
              </a:rPr>
            </a:br>
            <a:r>
              <a:rPr lang="en-US" sz="2400" dirty="0" smtClean="0">
                <a:sym typeface="Wingdings" pitchFamily="2" charset="2"/>
              </a:rPr>
              <a:t/>
            </a:r>
            <a:br>
              <a:rPr lang="en-US" sz="2400" dirty="0" smtClean="0">
                <a:sym typeface="Wingdings" pitchFamily="2" charset="2"/>
              </a:rPr>
            </a:br>
            <a:r>
              <a:rPr lang="en-US" sz="2400" b="1" dirty="0" smtClean="0">
                <a:solidFill>
                  <a:srgbClr val="7030A0"/>
                </a:solidFill>
                <a:sym typeface="Wingdings" pitchFamily="2" charset="2"/>
              </a:rPr>
              <a:t>c. Try to draw this scenario out as if it were a graph then determine the total distance the cyclist covered in meters.</a:t>
            </a:r>
            <a:endParaRPr lang="en-US" sz="2400" b="1" dirty="0">
              <a:solidFill>
                <a:srgbClr val="7030A0"/>
              </a:solidFill>
            </a:endParaRPr>
          </a:p>
        </p:txBody>
      </p:sp>
      <p:pic>
        <p:nvPicPr>
          <p:cNvPr id="27650" name="Picture 2" descr="Image result for cycli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1244600"/>
            <a:ext cx="3962400" cy="2641600"/>
          </a:xfrm>
          <a:prstGeom prst="rect">
            <a:avLst/>
          </a:prstGeom>
          <a:noFill/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dirty="0" err="1" smtClean="0"/>
              <a:t>Classwork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0946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53340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ym typeface="Wingdings" pitchFamily="2" charset="2"/>
              </a:rPr>
              <a:t>A car accelerates from 4 m/s to 20 m/s in 8 s.  </a:t>
            </a:r>
            <a:br>
              <a:rPr lang="en-US" sz="2400" dirty="0" smtClean="0">
                <a:sym typeface="Wingdings" pitchFamily="2" charset="2"/>
              </a:rPr>
            </a:br>
            <a:r>
              <a:rPr lang="en-US" sz="2400" dirty="0" smtClean="0">
                <a:sym typeface="Wingdings" pitchFamily="2" charset="2"/>
              </a:rPr>
              <a:t/>
            </a:r>
            <a:br>
              <a:rPr lang="en-US" sz="2400" dirty="0" smtClean="0">
                <a:sym typeface="Wingdings" pitchFamily="2" charset="2"/>
              </a:rPr>
            </a:br>
            <a:r>
              <a:rPr lang="en-US" sz="2400" dirty="0" smtClean="0">
                <a:sym typeface="Wingdings" pitchFamily="2" charset="2"/>
              </a:rPr>
              <a:t>How far does it travel in this</a:t>
            </a:r>
            <a:br>
              <a:rPr lang="en-US" sz="2400" dirty="0" smtClean="0">
                <a:sym typeface="Wingdings" pitchFamily="2" charset="2"/>
              </a:rPr>
            </a:br>
            <a:r>
              <a:rPr lang="en-US" sz="2400" dirty="0" smtClean="0">
                <a:sym typeface="Wingdings" pitchFamily="2" charset="2"/>
              </a:rPr>
              <a:t>time?</a:t>
            </a:r>
            <a:endParaRPr lang="en-US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dirty="0" err="1" smtClean="0"/>
              <a:t>Classwork</a:t>
            </a:r>
            <a:endParaRPr lang="en-US" dirty="0"/>
          </a:p>
        </p:txBody>
      </p:sp>
      <p:pic>
        <p:nvPicPr>
          <p:cNvPr id="26628" name="Picture 4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7822" y="2387600"/>
            <a:ext cx="4696178" cy="2641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873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car’s average speed changes once traffic and other obstacles are involved . 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However, a car can maintain its average speed on a straight, traffic-free road.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What is meant by </a:t>
            </a:r>
            <a:r>
              <a:rPr lang="en-US" b="1" dirty="0" smtClean="0"/>
              <a:t>other obstacles</a:t>
            </a:r>
            <a:r>
              <a:rPr lang="en-US" dirty="0" smtClean="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Falling bodies</a:t>
            </a:r>
            <a:endParaRPr lang="en-US" dirty="0"/>
          </a:p>
        </p:txBody>
      </p:sp>
      <p:pic>
        <p:nvPicPr>
          <p:cNvPr id="25602" name="Picture 2" descr="Image result for projectiles"/>
          <p:cNvPicPr>
            <a:picLocks noChangeAspect="1" noChangeArrowheads="1"/>
          </p:cNvPicPr>
          <p:nvPr/>
        </p:nvPicPr>
        <p:blipFill>
          <a:blip r:embed="rId2" cstate="print"/>
          <a:srcRect t="11111"/>
          <a:stretch>
            <a:fillRect/>
          </a:stretch>
        </p:blipFill>
        <p:spPr bwMode="auto">
          <a:xfrm>
            <a:off x="1901429" y="3505200"/>
            <a:ext cx="5566171" cy="25146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924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sz="2800" b="1" dirty="0" smtClean="0"/>
              <a:t>In air which one falls faster, a coin or a piece of paper?</a:t>
            </a:r>
            <a:br>
              <a:rPr lang="en-US" sz="2800" b="1" dirty="0" smtClean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endParaRPr lang="en-US" sz="2800" b="1" dirty="0" smtClean="0"/>
          </a:p>
          <a:p>
            <a:r>
              <a:rPr lang="en-US" sz="2800" dirty="0" smtClean="0"/>
              <a:t>In a vacuum both the coin and the piece of paper falls at the same time.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The cause of this is due to air </a:t>
            </a:r>
            <a:br>
              <a:rPr lang="en-US" sz="2800" dirty="0" smtClean="0"/>
            </a:br>
            <a:r>
              <a:rPr lang="en-US" sz="2800" dirty="0" smtClean="0"/>
              <a:t>resistance which has a much</a:t>
            </a:r>
            <a:br>
              <a:rPr lang="en-US" sz="2800" dirty="0" smtClean="0"/>
            </a:br>
            <a:r>
              <a:rPr lang="en-US" sz="2800" dirty="0" smtClean="0"/>
              <a:t>greater effect on lighter bodies</a:t>
            </a:r>
            <a:br>
              <a:rPr lang="en-US" sz="2800" dirty="0" smtClean="0"/>
            </a:br>
            <a:r>
              <a:rPr lang="en-US" sz="2800" dirty="0" smtClean="0"/>
              <a:t>than heavier ones.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b="1" dirty="0" smtClean="0"/>
              <a:t>What is a vacuum?</a:t>
            </a:r>
            <a:br>
              <a:rPr lang="en-US" sz="2800" b="1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endParaRPr lang="en-US" sz="1200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dirty="0" smtClean="0"/>
              <a:t>Which one falls faster?</a:t>
            </a:r>
            <a:endParaRPr lang="en-US" dirty="0"/>
          </a:p>
        </p:txBody>
      </p:sp>
      <p:pic>
        <p:nvPicPr>
          <p:cNvPr id="24578" name="Picture 2" descr="Image result for feather and coin experim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5950" y="3245790"/>
            <a:ext cx="1847850" cy="35360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5418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2" name="Picture 8" descr="Image result for ear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0" y="1524000"/>
            <a:ext cx="2362200" cy="23622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382000" cy="5410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All bodies falling freely under the force</a:t>
            </a:r>
            <a:br>
              <a:rPr lang="en-US" sz="2800" dirty="0" smtClean="0"/>
            </a:br>
            <a:r>
              <a:rPr lang="en-US" sz="2800" dirty="0" smtClean="0"/>
              <a:t>of gravity do so with uniform acceleration</a:t>
            </a:r>
            <a:br>
              <a:rPr lang="en-US" sz="2800" dirty="0" smtClean="0"/>
            </a:br>
            <a:r>
              <a:rPr lang="en-US" sz="2800" dirty="0" smtClean="0"/>
              <a:t>if air resistance is negligible (</a:t>
            </a:r>
            <a:r>
              <a:rPr lang="en-US" sz="2800" dirty="0" smtClean="0">
                <a:solidFill>
                  <a:srgbClr val="FF0000"/>
                </a:solidFill>
              </a:rPr>
              <a:t>if there is</a:t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rgbClr val="FF0000"/>
                </a:solidFill>
              </a:rPr>
              <a:t>NO air</a:t>
            </a:r>
            <a:r>
              <a:rPr lang="en-US" sz="2800" dirty="0" smtClean="0"/>
              <a:t>).</a:t>
            </a:r>
            <a:br>
              <a:rPr lang="en-US" sz="2800" dirty="0" smtClean="0"/>
            </a:br>
            <a:endParaRPr lang="en-US" sz="2800" dirty="0" smtClean="0"/>
          </a:p>
          <a:p>
            <a:r>
              <a:rPr lang="en-US" sz="2800" dirty="0" smtClean="0"/>
              <a:t>This </a:t>
            </a:r>
            <a:r>
              <a:rPr lang="en-US" sz="2800" b="1" dirty="0" smtClean="0">
                <a:solidFill>
                  <a:srgbClr val="FF0000"/>
                </a:solidFill>
              </a:rPr>
              <a:t>acceleration</a:t>
            </a:r>
            <a:r>
              <a:rPr lang="en-US" sz="2800" dirty="0" smtClean="0"/>
              <a:t>, called the acceleration</a:t>
            </a:r>
            <a:br>
              <a:rPr lang="en-US" sz="2800" dirty="0" smtClean="0"/>
            </a:br>
            <a:r>
              <a:rPr lang="en-US" sz="2800" dirty="0" smtClean="0"/>
              <a:t>due to </a:t>
            </a:r>
            <a:r>
              <a:rPr lang="en-US" sz="2800" b="1" dirty="0" smtClean="0"/>
              <a:t>gravity</a:t>
            </a:r>
            <a:r>
              <a:rPr lang="en-US" sz="2800" dirty="0" smtClean="0"/>
              <a:t>, is denoted by the italic letter </a:t>
            </a:r>
            <a:r>
              <a:rPr lang="en-US" sz="2800" b="1" dirty="0" smtClean="0"/>
              <a:t>g</a:t>
            </a:r>
            <a:r>
              <a:rPr lang="en-US" sz="2800" dirty="0" smtClean="0"/>
              <a:t>.  </a:t>
            </a:r>
            <a:br>
              <a:rPr lang="en-US" sz="2800" dirty="0" smtClean="0"/>
            </a:br>
            <a:endParaRPr lang="en-US" sz="2800" dirty="0" smtClean="0"/>
          </a:p>
          <a:p>
            <a:r>
              <a:rPr lang="en-US" sz="2800" dirty="0" smtClean="0"/>
              <a:t>The value of gravity varies over the earth.  In the Caribbean it is 9.78 m/s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 or near enough to 10 m/s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. 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dirty="0" smtClean="0"/>
              <a:t>Acceleration Due to Gravity</a:t>
            </a:r>
            <a:endParaRPr lang="en-US" dirty="0"/>
          </a:p>
        </p:txBody>
      </p:sp>
      <p:sp>
        <p:nvSpPr>
          <p:cNvPr id="72706" name="AutoShape 2" descr="Image result for eart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08" name="AutoShape 4" descr="Image result for eart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10" name="AutoShape 6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5418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8077200" cy="54864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The velocity of a free falling body therefore increases by 10 m/s every second </a:t>
            </a:r>
            <a:r>
              <a:rPr lang="en-US" sz="2800" b="1" dirty="0" smtClean="0"/>
              <a:t>because there are NO other forces acting on it but </a:t>
            </a:r>
            <a:r>
              <a:rPr lang="en-US" sz="2800" b="1" u="sng" dirty="0" smtClean="0">
                <a:solidFill>
                  <a:srgbClr val="FF0000"/>
                </a:solidFill>
              </a:rPr>
              <a:t>gravity</a:t>
            </a:r>
            <a:r>
              <a:rPr lang="en-US" sz="2800" dirty="0" smtClean="0"/>
              <a:t>.  </a:t>
            </a:r>
          </a:p>
          <a:p>
            <a:endParaRPr lang="en-US" sz="2800" dirty="0" smtClean="0"/>
          </a:p>
          <a:p>
            <a:r>
              <a:rPr lang="en-US" sz="2800" dirty="0" smtClean="0"/>
              <a:t>Hence </a:t>
            </a:r>
            <a:r>
              <a:rPr lang="en-US" sz="2800" b="1" u="sng" dirty="0" smtClean="0">
                <a:solidFill>
                  <a:srgbClr val="FF0000"/>
                </a:solidFill>
              </a:rPr>
              <a:t>ALL</a:t>
            </a:r>
            <a:r>
              <a:rPr lang="en-US" sz="2800" dirty="0" smtClean="0"/>
              <a:t> free falling objects</a:t>
            </a:r>
            <a:br>
              <a:rPr lang="en-US" sz="2800" dirty="0" smtClean="0"/>
            </a:br>
            <a:r>
              <a:rPr lang="en-US" sz="2800" dirty="0" smtClean="0"/>
              <a:t>fall towards earth with an</a:t>
            </a:r>
            <a:br>
              <a:rPr lang="en-US" sz="2800" dirty="0" smtClean="0"/>
            </a:br>
            <a:r>
              <a:rPr lang="en-US" sz="2800" dirty="0" smtClean="0"/>
              <a:t>acceleration of 10 m/s</a:t>
            </a:r>
            <a:r>
              <a:rPr lang="en-US" sz="2800" baseline="30000" dirty="0" smtClean="0"/>
              <a:t>2</a:t>
            </a:r>
            <a:br>
              <a:rPr lang="en-US" sz="2800" baseline="30000" dirty="0" smtClean="0"/>
            </a:br>
            <a:r>
              <a:rPr lang="en-US" sz="2800" dirty="0" smtClean="0"/>
              <a:t>once air resistance is negligible.</a:t>
            </a:r>
          </a:p>
          <a:p>
            <a:endParaRPr lang="en-US" sz="2800" dirty="0" smtClean="0"/>
          </a:p>
          <a:p>
            <a:r>
              <a:rPr lang="en-US" sz="2800" dirty="0" smtClean="0"/>
              <a:t>On earth lighter objects fall slower</a:t>
            </a:r>
            <a:br>
              <a:rPr lang="en-US" sz="2800" dirty="0" smtClean="0"/>
            </a:br>
            <a:r>
              <a:rPr lang="en-US" sz="2800" dirty="0" smtClean="0"/>
              <a:t>than heavier objects because of </a:t>
            </a:r>
            <a:br>
              <a:rPr lang="en-US" sz="2800" dirty="0" smtClean="0"/>
            </a:br>
            <a:r>
              <a:rPr lang="en-US" sz="2800" dirty="0" smtClean="0"/>
              <a:t>the presence of air.  Without air</a:t>
            </a:r>
            <a:br>
              <a:rPr lang="en-US" sz="2800" dirty="0" smtClean="0"/>
            </a:br>
            <a:r>
              <a:rPr lang="en-US" sz="2800" dirty="0" smtClean="0"/>
              <a:t>the previous point can be observed.  </a:t>
            </a:r>
          </a:p>
          <a:p>
            <a:endParaRPr lang="en-US" sz="2400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dirty="0" smtClean="0"/>
              <a:t>Acceleration Due to Gravity</a:t>
            </a:r>
            <a:endParaRPr lang="en-US" dirty="0"/>
          </a:p>
        </p:txBody>
      </p:sp>
      <p:sp>
        <p:nvSpPr>
          <p:cNvPr id="72706" name="AutoShape 2" descr="Image result for eart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08" name="AutoShape 4" descr="Image result for eart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10" name="AutoShape 6" descr="Related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Image result for tennis ball being dropp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2438400"/>
            <a:ext cx="2438400" cy="3657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5418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7325" y="2209800"/>
            <a:ext cx="4996674" cy="289559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Acceleration Due to Gravity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0000" lnSpcReduction="20000"/>
          </a:bodyPr>
          <a:lstStyle/>
          <a:p>
            <a:pPr fontAlgn="base"/>
            <a:r>
              <a:rPr lang="en-US" dirty="0" smtClean="0"/>
              <a:t>Lots of places state that the </a:t>
            </a:r>
            <a:r>
              <a:rPr lang="en-US" b="1" dirty="0" smtClean="0"/>
              <a:t>Earth's gravity</a:t>
            </a:r>
            <a:r>
              <a:rPr lang="en-US" dirty="0" smtClean="0"/>
              <a:t> is </a:t>
            </a:r>
            <a:r>
              <a:rPr lang="en-US" b="1" dirty="0" smtClean="0"/>
              <a:t>stronger</a:t>
            </a:r>
            <a:r>
              <a:rPr lang="en-US" dirty="0" smtClean="0"/>
              <a:t> at the poles than the equator for two reasons: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1.  The poles are closer to the </a:t>
            </a:r>
            <a:br>
              <a:rPr lang="en-US" dirty="0" smtClean="0"/>
            </a:br>
            <a:r>
              <a:rPr lang="en-US" dirty="0" smtClean="0"/>
              <a:t>center of the Earth due to the</a:t>
            </a:r>
            <a:br>
              <a:rPr lang="en-US" dirty="0" smtClean="0"/>
            </a:br>
            <a:r>
              <a:rPr lang="en-US" dirty="0" smtClean="0"/>
              <a:t>equatorial bulge. This</a:t>
            </a:r>
            <a:br>
              <a:rPr lang="en-US" dirty="0" smtClean="0"/>
            </a:br>
            <a:r>
              <a:rPr lang="en-US" dirty="0" smtClean="0"/>
              <a:t>strengthens gravitation at the</a:t>
            </a:r>
            <a:br>
              <a:rPr lang="en-US" dirty="0" smtClean="0"/>
            </a:br>
            <a:r>
              <a:rPr lang="en-US" dirty="0" smtClean="0"/>
              <a:t>poles and weakens it at the</a:t>
            </a:r>
            <a:br>
              <a:rPr lang="en-US" dirty="0" smtClean="0"/>
            </a:br>
            <a:r>
              <a:rPr lang="en-US" dirty="0" smtClean="0"/>
              <a:t>equator.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2.  The Earth is rotating, so an</a:t>
            </a:r>
            <a:br>
              <a:rPr lang="en-US" dirty="0" smtClean="0"/>
            </a:br>
            <a:r>
              <a:rPr lang="en-US" dirty="0" smtClean="0"/>
              <a:t>Earth-bound observer sees a</a:t>
            </a:r>
            <a:br>
              <a:rPr lang="en-US" dirty="0" smtClean="0"/>
            </a:br>
            <a:r>
              <a:rPr lang="en-US" dirty="0" smtClean="0"/>
              <a:t>centrifugal force. This has no effect at the poles and weakens</a:t>
            </a:r>
            <a:br>
              <a:rPr lang="en-US" dirty="0" smtClean="0"/>
            </a:br>
            <a:r>
              <a:rPr lang="en-US" dirty="0" smtClean="0"/>
              <a:t>gravitation at the equator. In physics, centrifugal</a:t>
            </a:r>
            <a:r>
              <a:rPr lang="en-US" b="1" dirty="0" smtClean="0"/>
              <a:t> force</a:t>
            </a:r>
            <a:r>
              <a:rPr lang="en-US" dirty="0" smtClean="0"/>
              <a:t> is the force that makes objects move outwards when they are spinning around something or travelling in a curve.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Acceleration Due to Gravity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fontAlgn="base"/>
            <a:endParaRPr lang="en-US" dirty="0"/>
          </a:p>
        </p:txBody>
      </p:sp>
      <p:pic>
        <p:nvPicPr>
          <p:cNvPr id="4" name="Picture 2" descr="Image result for Earth's bul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025" y="1162049"/>
            <a:ext cx="8181975" cy="5543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382000" cy="54102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 calculations using the equation of motion, gravity </a:t>
            </a:r>
            <a:r>
              <a:rPr lang="en-US" sz="3600" b="1" dirty="0" smtClean="0"/>
              <a:t>replaces</a:t>
            </a:r>
            <a:r>
              <a:rPr lang="en-US" sz="3600" dirty="0" smtClean="0"/>
              <a:t> acceleration.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Gravity is given a </a:t>
            </a:r>
            <a:r>
              <a:rPr lang="en-US" sz="3600" b="1" dirty="0" smtClean="0">
                <a:solidFill>
                  <a:srgbClr val="FF0066"/>
                </a:solidFill>
              </a:rPr>
              <a:t>positive sign</a:t>
            </a:r>
            <a:r>
              <a:rPr lang="en-US" sz="3600" dirty="0" smtClean="0"/>
              <a:t> for falling bodies and therefore a ______________ </a:t>
            </a:r>
            <a:r>
              <a:rPr lang="en-US" sz="3600" b="1" dirty="0" smtClean="0">
                <a:solidFill>
                  <a:srgbClr val="00B050"/>
                </a:solidFill>
              </a:rPr>
              <a:t>sign</a:t>
            </a:r>
            <a:r>
              <a:rPr lang="en-US" sz="3600" dirty="0" smtClean="0"/>
              <a:t> of rising bodies since they are decelerating.</a:t>
            </a:r>
            <a:br>
              <a:rPr lang="en-US" sz="3600" dirty="0" smtClean="0"/>
            </a:br>
            <a:endParaRPr lang="en-US" sz="3600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dirty="0" smtClean="0"/>
              <a:t>Acceleration Due to Gravity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5418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5410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To measure </a:t>
            </a:r>
            <a:r>
              <a:rPr lang="en-US" sz="2800" b="1" dirty="0" smtClean="0"/>
              <a:t>g</a:t>
            </a:r>
            <a:r>
              <a:rPr lang="en-US" sz="2800" dirty="0" smtClean="0"/>
              <a:t> the following equation may be used: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b="1" dirty="0" smtClean="0"/>
              <a:t>s = ½ gt</a:t>
            </a:r>
            <a:r>
              <a:rPr lang="en-US" sz="2800" b="1" baseline="30000" dirty="0" smtClean="0"/>
              <a:t>2</a:t>
            </a:r>
            <a:r>
              <a:rPr lang="en-US" sz="2800" b="1" dirty="0" smtClean="0"/>
              <a:t>      or    g = ?</a:t>
            </a:r>
            <a:br>
              <a:rPr lang="en-US" sz="2800" b="1" dirty="0" smtClean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dirty="0" smtClean="0"/>
              <a:t>Where:</a:t>
            </a:r>
            <a:br>
              <a:rPr lang="en-US" sz="2800" dirty="0" smtClean="0"/>
            </a:br>
            <a:r>
              <a:rPr lang="en-US" sz="2800" b="1" dirty="0" smtClean="0"/>
              <a:t>s</a:t>
            </a:r>
            <a:r>
              <a:rPr lang="en-US" sz="2800" dirty="0" smtClean="0"/>
              <a:t> is the distance fallen in metres(m),</a:t>
            </a:r>
            <a:br>
              <a:rPr lang="en-US" sz="2800" dirty="0" smtClean="0"/>
            </a:br>
            <a:r>
              <a:rPr lang="en-US" sz="2800" b="1" dirty="0" smtClean="0"/>
              <a:t>t</a:t>
            </a:r>
            <a:r>
              <a:rPr lang="en-US" sz="2800" dirty="0" smtClean="0"/>
              <a:t> is the time taken in seconds (s)</a:t>
            </a:r>
            <a:br>
              <a:rPr lang="en-US" sz="2800" dirty="0" smtClean="0"/>
            </a:br>
            <a:r>
              <a:rPr lang="en-US" sz="2800" dirty="0" smtClean="0"/>
              <a:t>and</a:t>
            </a:r>
            <a:br>
              <a:rPr lang="en-US" sz="2800" dirty="0" smtClean="0"/>
            </a:br>
            <a:r>
              <a:rPr lang="en-US" sz="2800" b="1" dirty="0" smtClean="0"/>
              <a:t>a</a:t>
            </a:r>
            <a:r>
              <a:rPr lang="en-US" sz="2800" dirty="0" smtClean="0"/>
              <a:t>, acceleration = g, gravity in metres per squared seconds (m/s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)</a:t>
            </a:r>
            <a:endParaRPr lang="en-US" sz="2800" b="1" u="sng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dirty="0" smtClean="0"/>
              <a:t>Measuring gravity, g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5418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1200"/>
            <a:ext cx="9144000" cy="48768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ym typeface="Wingdings" pitchFamily="2" charset="2"/>
              </a:rPr>
              <a:t>For a body falling freely from rest we have :  s = ½ gt</a:t>
            </a:r>
            <a:r>
              <a:rPr lang="en-US" sz="2800" baseline="30000" dirty="0" smtClean="0">
                <a:sym typeface="Wingdings" pitchFamily="2" charset="2"/>
              </a:rPr>
              <a:t>2</a:t>
            </a:r>
            <a:r>
              <a:rPr lang="en-US" sz="2800" dirty="0" smtClean="0">
                <a:sym typeface="Wingdings" pitchFamily="2" charset="2"/>
              </a:rPr>
              <a:t/>
            </a:r>
            <a:br>
              <a:rPr lang="en-US" sz="2800" dirty="0" smtClean="0">
                <a:sym typeface="Wingdings" pitchFamily="2" charset="2"/>
              </a:rPr>
            </a:br>
            <a:r>
              <a:rPr lang="en-US" sz="2800" dirty="0" smtClean="0">
                <a:sym typeface="Wingdings" pitchFamily="2" charset="2"/>
              </a:rPr>
              <a:t/>
            </a:r>
            <a:br>
              <a:rPr lang="en-US" sz="2800" dirty="0" smtClean="0">
                <a:sym typeface="Wingdings" pitchFamily="2" charset="2"/>
              </a:rPr>
            </a:br>
            <a:r>
              <a:rPr lang="en-US" sz="2800" dirty="0" smtClean="0">
                <a:sym typeface="Wingdings" pitchFamily="2" charset="2"/>
              </a:rPr>
              <a:t>A graph of </a:t>
            </a:r>
            <a:r>
              <a:rPr lang="en-US" sz="2800" b="1" dirty="0" smtClean="0">
                <a:sym typeface="Wingdings" pitchFamily="2" charset="2"/>
              </a:rPr>
              <a:t>s</a:t>
            </a:r>
            <a:r>
              <a:rPr lang="en-US" sz="2800" dirty="0" smtClean="0">
                <a:sym typeface="Wingdings" pitchFamily="2" charset="2"/>
              </a:rPr>
              <a:t> against </a:t>
            </a:r>
            <a:r>
              <a:rPr lang="en-US" sz="2800" b="1" dirty="0" smtClean="0">
                <a:sym typeface="Wingdings" pitchFamily="2" charset="2"/>
              </a:rPr>
              <a:t>t</a:t>
            </a:r>
            <a:r>
              <a:rPr lang="en-US" sz="2800" dirty="0" smtClean="0">
                <a:sym typeface="Wingdings" pitchFamily="2" charset="2"/>
              </a:rPr>
              <a:t> gives a curved graph going upwards and a graph of </a:t>
            </a:r>
            <a:r>
              <a:rPr lang="en-US" sz="2800" b="1" dirty="0" smtClean="0">
                <a:sym typeface="Wingdings" pitchFamily="2" charset="2"/>
              </a:rPr>
              <a:t>s</a:t>
            </a:r>
            <a:r>
              <a:rPr lang="en-US" sz="2800" dirty="0" smtClean="0">
                <a:sym typeface="Wingdings" pitchFamily="2" charset="2"/>
              </a:rPr>
              <a:t> against </a:t>
            </a:r>
            <a:r>
              <a:rPr lang="en-US" sz="2800" b="1" dirty="0" smtClean="0">
                <a:sym typeface="Wingdings" pitchFamily="2" charset="2"/>
              </a:rPr>
              <a:t>t</a:t>
            </a:r>
            <a:r>
              <a:rPr lang="en-US" sz="2800" b="1" baseline="30000" dirty="0" smtClean="0">
                <a:sym typeface="Wingdings" pitchFamily="2" charset="2"/>
              </a:rPr>
              <a:t>2</a:t>
            </a:r>
            <a:r>
              <a:rPr lang="en-US" sz="2800" dirty="0" smtClean="0">
                <a:sym typeface="Wingdings" pitchFamily="2" charset="2"/>
              </a:rPr>
              <a:t> produces a straight line, </a:t>
            </a:r>
            <a:r>
              <a:rPr lang="en-US" sz="2800" b="1" dirty="0" smtClean="0">
                <a:sym typeface="Wingdings" pitchFamily="2" charset="2"/>
              </a:rPr>
              <a:t>g</a:t>
            </a:r>
            <a:r>
              <a:rPr lang="en-US" sz="2800" dirty="0" smtClean="0">
                <a:sym typeface="Wingdings" pitchFamily="2" charset="2"/>
              </a:rPr>
              <a:t> being constant at one place.</a:t>
            </a:r>
            <a:br>
              <a:rPr lang="en-US" sz="2800" dirty="0" smtClean="0">
                <a:sym typeface="Wingdings" pitchFamily="2" charset="2"/>
              </a:rPr>
            </a:br>
            <a:r>
              <a:rPr lang="en-US" sz="1200" b="1" dirty="0" smtClean="0">
                <a:sym typeface="Wingdings" pitchFamily="2" charset="2"/>
              </a:rPr>
              <a:t/>
            </a:r>
            <a:br>
              <a:rPr lang="en-US" sz="1200" b="1" dirty="0" smtClean="0">
                <a:sym typeface="Wingdings" pitchFamily="2" charset="2"/>
              </a:rPr>
            </a:br>
            <a:endParaRPr lang="en-US" sz="1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285" t="22128" r="11590" b="63601"/>
          <a:stretch/>
        </p:blipFill>
        <p:spPr>
          <a:xfrm rot="10800000">
            <a:off x="304800" y="4876800"/>
            <a:ext cx="2873831" cy="1872345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6069" b="8759"/>
          <a:stretch/>
        </p:blipFill>
        <p:spPr bwMode="auto">
          <a:xfrm>
            <a:off x="3962400" y="4876802"/>
            <a:ext cx="2871787" cy="1872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3198" r="71199"/>
          <a:stretch/>
        </p:blipFill>
        <p:spPr bwMode="auto">
          <a:xfrm>
            <a:off x="3429000" y="6542097"/>
            <a:ext cx="827087" cy="281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dirty="0" smtClean="0"/>
              <a:t>Distance – Time Graphs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1749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5486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If a ball is thrown horizontally from</a:t>
            </a:r>
            <a:br>
              <a:rPr lang="en-US" sz="2400" dirty="0" smtClean="0"/>
            </a:br>
            <a:r>
              <a:rPr lang="en-US" sz="2400" dirty="0" smtClean="0"/>
              <a:t>the top of a cliff and takes 3 s to reach</a:t>
            </a:r>
            <a:br>
              <a:rPr lang="en-US" sz="2400" dirty="0" smtClean="0"/>
            </a:br>
            <a:r>
              <a:rPr lang="en-US" sz="2400" dirty="0" smtClean="0"/>
              <a:t>the beach below, we can calculate the</a:t>
            </a:r>
            <a:br>
              <a:rPr lang="en-US" sz="2400" dirty="0" smtClean="0"/>
            </a:br>
            <a:r>
              <a:rPr lang="en-US" sz="2400" dirty="0" smtClean="0"/>
              <a:t>height of the cliff by considering the</a:t>
            </a:r>
            <a:br>
              <a:rPr lang="en-US" sz="2400" dirty="0" smtClean="0"/>
            </a:br>
            <a:r>
              <a:rPr lang="en-US" sz="2400" dirty="0" smtClean="0"/>
              <a:t>vertical motion only.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We have:</a:t>
            </a:r>
            <a:br>
              <a:rPr lang="en-US" sz="2400" dirty="0" smtClean="0"/>
            </a:br>
            <a:r>
              <a:rPr lang="en-US" sz="2400" i="1" dirty="0" smtClean="0"/>
              <a:t>u</a:t>
            </a:r>
            <a:r>
              <a:rPr lang="en-US" sz="2400" dirty="0" smtClean="0"/>
              <a:t> = 0 (since the ball has no vertical velocity</a:t>
            </a:r>
            <a:br>
              <a:rPr lang="en-US" sz="2400" dirty="0" smtClean="0"/>
            </a:br>
            <a:r>
              <a:rPr lang="en-US" sz="2400" dirty="0" smtClean="0"/>
              <a:t>           initially)</a:t>
            </a:r>
            <a:br>
              <a:rPr lang="en-US" sz="2400" dirty="0" smtClean="0"/>
            </a:br>
            <a:r>
              <a:rPr lang="en-US" sz="2400" i="1" dirty="0" smtClean="0"/>
              <a:t>a</a:t>
            </a:r>
            <a:r>
              <a:rPr lang="en-US" sz="2400" dirty="0" smtClean="0"/>
              <a:t> = g = +10 m/s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and</a:t>
            </a:r>
            <a:br>
              <a:rPr lang="en-US" sz="2400" dirty="0" smtClean="0"/>
            </a:br>
            <a:r>
              <a:rPr lang="en-US" sz="2400" i="1" dirty="0" smtClean="0"/>
              <a:t>t</a:t>
            </a:r>
            <a:r>
              <a:rPr lang="en-US" sz="2400" dirty="0" smtClean="0"/>
              <a:t> = 3 s</a:t>
            </a:r>
            <a:br>
              <a:rPr lang="en-US" sz="2400" dirty="0" smtClean="0"/>
            </a:br>
            <a:r>
              <a:rPr lang="en-US" sz="2400" dirty="0" smtClean="0"/>
              <a:t>The height </a:t>
            </a:r>
            <a:r>
              <a:rPr lang="en-US" sz="2400" b="1" dirty="0" smtClean="0"/>
              <a:t>s</a:t>
            </a:r>
            <a:r>
              <a:rPr lang="en-US" sz="2400" dirty="0" smtClean="0"/>
              <a:t> of the cliff is given by: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i="1" dirty="0" smtClean="0"/>
              <a:t>s</a:t>
            </a:r>
            <a:r>
              <a:rPr lang="en-US" sz="2400" dirty="0" smtClean="0"/>
              <a:t> =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ut</a:t>
            </a:r>
            <a:r>
              <a:rPr lang="en-US" sz="2400" i="1" dirty="0" smtClean="0"/>
              <a:t> </a:t>
            </a:r>
            <a:r>
              <a:rPr lang="en-US" sz="2400" dirty="0" smtClean="0"/>
              <a:t>+ ½ </a:t>
            </a:r>
            <a:r>
              <a:rPr lang="en-US" sz="2400" i="1" dirty="0" smtClean="0"/>
              <a:t>at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= ______________________</a:t>
            </a:r>
            <a:endParaRPr lang="en-US" sz="2400" b="1" u="sng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059" t="45873" r="7137" b="18962"/>
          <a:stretch/>
        </p:blipFill>
        <p:spPr bwMode="auto">
          <a:xfrm>
            <a:off x="5867400" y="1905000"/>
            <a:ext cx="28194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38800" y="5410200"/>
            <a:ext cx="3326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The horizontal and vertical motions of a body are</a:t>
            </a:r>
            <a:br>
              <a:rPr lang="en-US" sz="1200" b="1" dirty="0" smtClean="0"/>
            </a:br>
            <a:r>
              <a:rPr lang="en-US" sz="1200" b="1" dirty="0" smtClean="0"/>
              <a:t>independent and can be treated separately.</a:t>
            </a:r>
            <a:endParaRPr lang="en-US" sz="1200" b="1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dirty="0" smtClean="0"/>
              <a:t>Projectiles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6842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Velocity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While speed is the distance travelled in unit time; velocity is the distance travelled in unit time </a:t>
            </a:r>
            <a:r>
              <a:rPr lang="en-US" b="1" dirty="0" smtClean="0"/>
              <a:t>in a stated direction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b="1" dirty="0" smtClean="0"/>
              <a:t>Velocity is a vector quantity</a:t>
            </a:r>
            <a:r>
              <a:rPr lang="en-US" dirty="0" smtClean="0"/>
              <a:t> because it has size and direction while </a:t>
            </a:r>
            <a:r>
              <a:rPr lang="en-US" b="1" dirty="0" smtClean="0"/>
              <a:t>speed is a scalar quantity</a:t>
            </a:r>
            <a:r>
              <a:rPr lang="en-US" dirty="0" smtClean="0"/>
              <a:t> because it only has size.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Image result for person throwing a ball up into the sk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9950" y="2409825"/>
            <a:ext cx="5734050" cy="4448175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5410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ym typeface="Wingdings" pitchFamily="2" charset="2"/>
              </a:rPr>
              <a:t>A ball is thrown vertically upwards with an initial velocity of 30 m/s.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Find: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/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a.  Its maximum height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/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b.  The time taken to return to its starting point.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      Neglect air resistance and take g = 10 m/s</a:t>
            </a:r>
            <a:br>
              <a:rPr lang="en-US" dirty="0" smtClean="0">
                <a:sym typeface="Wingdings" pitchFamily="2" charset="2"/>
              </a:rPr>
            </a:br>
            <a:r>
              <a:rPr lang="en-US" sz="1200" b="1" dirty="0" smtClean="0">
                <a:sym typeface="Wingdings" pitchFamily="2" charset="2"/>
              </a:rPr>
              <a:t/>
            </a:r>
            <a:br>
              <a:rPr lang="en-US" sz="1200" b="1" dirty="0" smtClean="0">
                <a:sym typeface="Wingdings" pitchFamily="2" charset="2"/>
              </a:rPr>
            </a:br>
            <a:r>
              <a:rPr lang="en-US" sz="1200" b="1" dirty="0" smtClean="0">
                <a:sym typeface="Wingdings" pitchFamily="2" charset="2"/>
              </a:rPr>
              <a:t/>
            </a:r>
            <a:br>
              <a:rPr lang="en-US" sz="1200" b="1" dirty="0" smtClean="0">
                <a:sym typeface="Wingdings" pitchFamily="2" charset="2"/>
              </a:rPr>
            </a:br>
            <a:r>
              <a:rPr lang="en-US" sz="1200" b="1" dirty="0" smtClean="0">
                <a:sym typeface="Wingdings" pitchFamily="2" charset="2"/>
              </a:rPr>
              <a:t/>
            </a:r>
            <a:br>
              <a:rPr lang="en-US" sz="1200" b="1" dirty="0" smtClean="0">
                <a:sym typeface="Wingdings" pitchFamily="2" charset="2"/>
              </a:rPr>
            </a:br>
            <a:r>
              <a:rPr lang="en-US" sz="1200" b="1" dirty="0" smtClean="0">
                <a:sym typeface="Wingdings" pitchFamily="2" charset="2"/>
              </a:rPr>
              <a:t/>
            </a:r>
            <a:br>
              <a:rPr lang="en-US" sz="1200" b="1" dirty="0" smtClean="0">
                <a:sym typeface="Wingdings" pitchFamily="2" charset="2"/>
              </a:rPr>
            </a:br>
            <a:r>
              <a:rPr lang="en-US" sz="1200" b="1" dirty="0" smtClean="0">
                <a:sym typeface="Wingdings" pitchFamily="2" charset="2"/>
              </a:rPr>
              <a:t/>
            </a:r>
            <a:br>
              <a:rPr lang="en-US" sz="1200" b="1" dirty="0" smtClean="0">
                <a:sym typeface="Wingdings" pitchFamily="2" charset="2"/>
              </a:rPr>
            </a:br>
            <a:r>
              <a:rPr lang="en-US" sz="1200" b="1" dirty="0" smtClean="0">
                <a:sym typeface="Wingdings" pitchFamily="2" charset="2"/>
              </a:rPr>
              <a:t/>
            </a:r>
            <a:br>
              <a:rPr lang="en-US" sz="1200" b="1" dirty="0" smtClean="0">
                <a:sym typeface="Wingdings" pitchFamily="2" charset="2"/>
              </a:rPr>
            </a:br>
            <a:r>
              <a:rPr lang="en-US" sz="1200" b="1" dirty="0" smtClean="0">
                <a:sym typeface="Wingdings" pitchFamily="2" charset="2"/>
              </a:rPr>
              <a:t/>
            </a:r>
            <a:br>
              <a:rPr lang="en-US" sz="1200" b="1" dirty="0" smtClean="0">
                <a:sym typeface="Wingdings" pitchFamily="2" charset="2"/>
              </a:rPr>
            </a:br>
            <a:r>
              <a:rPr lang="en-US" sz="1200" b="1" dirty="0" smtClean="0">
                <a:sym typeface="Wingdings" pitchFamily="2" charset="2"/>
              </a:rPr>
              <a:t/>
            </a:r>
            <a:br>
              <a:rPr lang="en-US" sz="1200" b="1" dirty="0" smtClean="0">
                <a:sym typeface="Wingdings" pitchFamily="2" charset="2"/>
              </a:rPr>
            </a:br>
            <a:r>
              <a:rPr lang="en-US" sz="1200" b="1" dirty="0" smtClean="0">
                <a:sym typeface="Wingdings" pitchFamily="2" charset="2"/>
              </a:rPr>
              <a:t/>
            </a:r>
            <a:br>
              <a:rPr lang="en-US" sz="1200" b="1" dirty="0" smtClean="0">
                <a:sym typeface="Wingdings" pitchFamily="2" charset="2"/>
              </a:rPr>
            </a:br>
            <a:r>
              <a:rPr lang="en-US" sz="1200" b="1" dirty="0" smtClean="0">
                <a:sym typeface="Wingdings" pitchFamily="2" charset="2"/>
              </a:rPr>
              <a:t/>
            </a:r>
            <a:br>
              <a:rPr lang="en-US" sz="1200" b="1" dirty="0" smtClean="0">
                <a:sym typeface="Wingdings" pitchFamily="2" charset="2"/>
              </a:rPr>
            </a:br>
            <a:r>
              <a:rPr lang="en-US" sz="1200" b="1" dirty="0" smtClean="0">
                <a:sym typeface="Wingdings" pitchFamily="2" charset="2"/>
              </a:rPr>
              <a:t/>
            </a:r>
            <a:br>
              <a:rPr lang="en-US" sz="1200" b="1" dirty="0" smtClean="0">
                <a:sym typeface="Wingdings" pitchFamily="2" charset="2"/>
              </a:rPr>
            </a:br>
            <a:r>
              <a:rPr lang="en-US" sz="1200" b="1" dirty="0" smtClean="0">
                <a:sym typeface="Wingdings" pitchFamily="2" charset="2"/>
              </a:rPr>
              <a:t/>
            </a:r>
            <a:br>
              <a:rPr lang="en-US" sz="1200" b="1" dirty="0" smtClean="0">
                <a:sym typeface="Wingdings" pitchFamily="2" charset="2"/>
              </a:rPr>
            </a:br>
            <a:r>
              <a:rPr lang="en-US" sz="1200" b="1" dirty="0" smtClean="0">
                <a:sym typeface="Wingdings" pitchFamily="2" charset="2"/>
              </a:rPr>
              <a:t/>
            </a:r>
            <a:br>
              <a:rPr lang="en-US" sz="1200" b="1" dirty="0" smtClean="0">
                <a:sym typeface="Wingdings" pitchFamily="2" charset="2"/>
              </a:rPr>
            </a:br>
            <a:r>
              <a:rPr lang="en-US" sz="1200" b="1" dirty="0" smtClean="0">
                <a:sym typeface="Wingdings" pitchFamily="2" charset="2"/>
              </a:rPr>
              <a:t/>
            </a:r>
            <a:br>
              <a:rPr lang="en-US" sz="1200" b="1" dirty="0" smtClean="0">
                <a:sym typeface="Wingdings" pitchFamily="2" charset="2"/>
              </a:rPr>
            </a:br>
            <a:r>
              <a:rPr lang="en-US" sz="1200" b="1" dirty="0" smtClean="0">
                <a:sym typeface="Wingdings" pitchFamily="2" charset="2"/>
              </a:rPr>
              <a:t/>
            </a:r>
            <a:br>
              <a:rPr lang="en-US" sz="1200" b="1" dirty="0" smtClean="0">
                <a:sym typeface="Wingdings" pitchFamily="2" charset="2"/>
              </a:rPr>
            </a:br>
            <a:r>
              <a:rPr lang="en-US" sz="1200" b="1" dirty="0" smtClean="0">
                <a:sym typeface="Wingdings" pitchFamily="2" charset="2"/>
              </a:rPr>
              <a:t/>
            </a:r>
            <a:br>
              <a:rPr lang="en-US" sz="1200" b="1" dirty="0" smtClean="0">
                <a:sym typeface="Wingdings" pitchFamily="2" charset="2"/>
              </a:rPr>
            </a:br>
            <a:endParaRPr lang="en-US" sz="1200" b="1" dirty="0" smtClean="0">
              <a:sym typeface="Wingdings" pitchFamily="2" charset="2"/>
            </a:endParaRPr>
          </a:p>
          <a:p>
            <a:endParaRPr lang="en-US" sz="1200" b="1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dirty="0" err="1" smtClean="0"/>
              <a:t>Classwork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1749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Newton’s laws of motion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60544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305800" cy="53340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1st Law:  </a:t>
            </a:r>
            <a:r>
              <a:rPr lang="en-US" sz="2400" b="1" dirty="0" smtClean="0">
                <a:solidFill>
                  <a:srgbClr val="FF0066"/>
                </a:solidFill>
              </a:rPr>
              <a:t>A body stays at rest, or if moving it continues to move with uniform velocity, unless an external force makes it behave differently.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 smtClean="0"/>
              <a:t>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Law:  </a:t>
            </a:r>
            <a:r>
              <a:rPr lang="en-US" sz="2400" b="1" dirty="0" smtClean="0">
                <a:solidFill>
                  <a:srgbClr val="00B0F0"/>
                </a:solidFill>
              </a:rPr>
              <a:t>One newton is defined as the force which gives a mass of 1 kg an acceleration of 1 m/s</a:t>
            </a:r>
            <a:r>
              <a:rPr lang="en-US" sz="2400" b="1" baseline="30000" dirty="0" smtClean="0">
                <a:solidFill>
                  <a:srgbClr val="00B0F0"/>
                </a:solidFill>
              </a:rPr>
              <a:t>2</a:t>
            </a:r>
            <a:r>
              <a:rPr lang="en-US" sz="2400" b="1" dirty="0" smtClean="0">
                <a:solidFill>
                  <a:srgbClr val="00B0F0"/>
                </a:solidFill>
              </a:rPr>
              <a:t> where F = ma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i="1" dirty="0" smtClean="0"/>
              <a:t>F</a:t>
            </a:r>
            <a:r>
              <a:rPr lang="en-US" sz="2400" dirty="0" smtClean="0"/>
              <a:t> stands for force in units of Newton, N</a:t>
            </a:r>
            <a:br>
              <a:rPr lang="en-US" sz="2400" dirty="0" smtClean="0"/>
            </a:br>
            <a:r>
              <a:rPr lang="en-US" sz="2400" b="1" i="1" dirty="0" smtClean="0"/>
              <a:t>m</a:t>
            </a:r>
            <a:r>
              <a:rPr lang="en-US" sz="2400" dirty="0" smtClean="0"/>
              <a:t> stands for mass in units of kilogram, kg</a:t>
            </a:r>
            <a:br>
              <a:rPr lang="en-US" sz="2400" dirty="0" smtClean="0"/>
            </a:br>
            <a:r>
              <a:rPr lang="en-US" sz="2400" b="1" i="1" dirty="0" smtClean="0"/>
              <a:t>a</a:t>
            </a:r>
            <a:r>
              <a:rPr lang="en-US" sz="2400" dirty="0" smtClean="0"/>
              <a:t> stands for acceleration in units of metres per second        squared, m/s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 smtClean="0"/>
              <a:t>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 Law:  </a:t>
            </a:r>
            <a:r>
              <a:rPr lang="en-US" sz="2400" b="1" dirty="0" smtClean="0">
                <a:solidFill>
                  <a:srgbClr val="002060"/>
                </a:solidFill>
              </a:rPr>
              <a:t>If a body A exerts a force on body B, then body B exerts an equal but opposite force on body A.</a:t>
            </a:r>
            <a:r>
              <a:rPr lang="en-US" sz="2400" dirty="0" smtClean="0">
                <a:solidFill>
                  <a:srgbClr val="002060"/>
                </a:solidFill>
              </a:rPr>
              <a:t/>
            </a:r>
            <a:br>
              <a:rPr lang="en-US" sz="2400" dirty="0" smtClean="0">
                <a:solidFill>
                  <a:srgbClr val="002060"/>
                </a:solidFill>
              </a:rPr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endParaRPr lang="en-US" sz="1200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/>
          <a:lstStyle/>
          <a:p>
            <a:r>
              <a:rPr lang="en-US" dirty="0" smtClean="0"/>
              <a:t>Newton’s Three Laws of Motion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2659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54864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What two things cause a car to come to rest when the engine is switched off?</a:t>
            </a:r>
            <a:br>
              <a:rPr lang="en-US" sz="2800" b="1" dirty="0" smtClean="0"/>
            </a:br>
            <a:endParaRPr lang="en-US" sz="2800" b="1" dirty="0" smtClean="0"/>
          </a:p>
          <a:p>
            <a:endParaRPr lang="en-US" sz="2800" b="1" dirty="0" smtClean="0"/>
          </a:p>
          <a:p>
            <a:r>
              <a:rPr lang="en-US" sz="2800" dirty="0" smtClean="0"/>
              <a:t>If those two forces were absent it is believed that a body once set in motion would go on forever with a constant speed in a straight line.</a:t>
            </a:r>
            <a:br>
              <a:rPr lang="en-US" sz="2800" dirty="0" smtClean="0"/>
            </a:br>
            <a:endParaRPr lang="en-US" sz="2800" dirty="0" smtClean="0"/>
          </a:p>
          <a:p>
            <a:r>
              <a:rPr lang="en-US" sz="2800" dirty="0" smtClean="0"/>
              <a:t>The smaller the external force opposing a moving body the smaller is the force needed to keep it moving with uniform velocity.</a:t>
            </a:r>
            <a:br>
              <a:rPr lang="en-US" sz="28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endParaRPr lang="en-US" sz="12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Explaining Newton’s First Law of Motion</a:t>
            </a:r>
            <a:endParaRPr lang="en-US" dirty="0"/>
          </a:p>
        </p:txBody>
      </p:sp>
      <p:pic>
        <p:nvPicPr>
          <p:cNvPr id="5" name="Picture 2" descr="Image result for c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526" y="1828800"/>
            <a:ext cx="3400424" cy="1600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2659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5486400"/>
          </a:xfrm>
        </p:spPr>
        <p:txBody>
          <a:bodyPr>
            <a:normAutofit/>
          </a:bodyPr>
          <a:lstStyle/>
          <a:p>
            <a:r>
              <a:rPr lang="en-US" sz="2000" b="1" dirty="0" smtClean="0"/>
              <a:t>Mass and inertia</a:t>
            </a:r>
            <a:br>
              <a:rPr lang="en-US" sz="2000" b="1" dirty="0" smtClean="0"/>
            </a:br>
            <a:r>
              <a:rPr lang="en-US" sz="2000" dirty="0" smtClean="0"/>
              <a:t>The first law is also another way of saying that all matter has a built-in opposition to being moved if it is at rest or if it is moving, to having its motion changed.  This property is called inertia.  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Inertia is from the Latin word for</a:t>
            </a:r>
            <a:br>
              <a:rPr lang="en-US" sz="2000" dirty="0" smtClean="0"/>
            </a:br>
            <a:r>
              <a:rPr lang="en-US" sz="2000" dirty="0" smtClean="0"/>
              <a:t>laziness.</a:t>
            </a:r>
            <a:br>
              <a:rPr lang="en-US" sz="2000" dirty="0" smtClean="0"/>
            </a:br>
            <a:endParaRPr lang="en-US" sz="2000" dirty="0" smtClean="0"/>
          </a:p>
          <a:p>
            <a:r>
              <a:rPr lang="en-US" sz="2000" b="1" dirty="0" smtClean="0"/>
              <a:t>Give an example of inertia occurring.</a:t>
            </a:r>
            <a:br>
              <a:rPr lang="en-US" sz="2000" b="1" dirty="0" smtClean="0"/>
            </a:br>
            <a:endParaRPr lang="en-US" sz="2000" b="1" dirty="0" smtClean="0"/>
          </a:p>
          <a:p>
            <a:r>
              <a:rPr lang="en-US" sz="2000" b="1" dirty="0" smtClean="0"/>
              <a:t>The larger the mass of a body the</a:t>
            </a:r>
            <a:br>
              <a:rPr lang="en-US" sz="2000" b="1" dirty="0" smtClean="0"/>
            </a:br>
            <a:r>
              <a:rPr lang="en-US" sz="2000" b="1" dirty="0" smtClean="0"/>
              <a:t>greater is its inertia.  Why?</a:t>
            </a:r>
            <a:br>
              <a:rPr lang="en-US" sz="2000" b="1" dirty="0" smtClean="0"/>
            </a:br>
            <a:endParaRPr lang="en-US" sz="2000" b="1" dirty="0" smtClean="0"/>
          </a:p>
          <a:p>
            <a:r>
              <a:rPr lang="en-US" sz="2000" dirty="0" smtClean="0"/>
              <a:t>The mass of a body measures its inertia.</a:t>
            </a:r>
            <a:br>
              <a:rPr lang="en-US" sz="2000" dirty="0" smtClean="0"/>
            </a:br>
            <a:r>
              <a:rPr lang="en-US" sz="2000" dirty="0" smtClean="0"/>
              <a:t>The mass of a body is also the amount of matter it contains.</a:t>
            </a:r>
            <a:endParaRPr lang="en-US" sz="20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Explaining Newton’s First Law of Motion</a:t>
            </a:r>
            <a:endParaRPr lang="en-US" dirty="0"/>
          </a:p>
        </p:txBody>
      </p:sp>
      <p:pic>
        <p:nvPicPr>
          <p:cNvPr id="77826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3600" y="2438400"/>
            <a:ext cx="4470400" cy="3352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2659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562600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F = ma</a:t>
            </a:r>
            <a:r>
              <a:rPr lang="en-US" sz="2800" dirty="0" smtClean="0"/>
              <a:t> is the equation which describes the second law of motion where </a:t>
            </a:r>
            <a:r>
              <a:rPr lang="en-US" sz="2800" b="1" dirty="0" smtClean="0">
                <a:solidFill>
                  <a:srgbClr val="FF0000"/>
                </a:solidFill>
              </a:rPr>
              <a:t>a</a:t>
            </a:r>
            <a:r>
              <a:rPr lang="en-US" sz="2800" dirty="0" smtClean="0"/>
              <a:t> is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(i)  directly proportional to the applied force F for a fixed mass, that is </a:t>
            </a:r>
            <a:r>
              <a:rPr lang="en-US" sz="2800" i="1" dirty="0" smtClean="0"/>
              <a:t>a</a:t>
            </a:r>
            <a:r>
              <a:rPr lang="en-US" sz="2800" dirty="0" smtClean="0"/>
              <a:t> </a:t>
            </a:r>
            <a:r>
              <a:rPr lang="el-GR" sz="2800" dirty="0" smtClean="0"/>
              <a:t>α</a:t>
            </a:r>
            <a:r>
              <a:rPr lang="en-US" sz="2800" dirty="0" smtClean="0"/>
              <a:t>  </a:t>
            </a:r>
            <a:r>
              <a:rPr lang="en-US" sz="2800" i="1" dirty="0" smtClean="0"/>
              <a:t>F</a:t>
            </a:r>
            <a:r>
              <a:rPr lang="en-US" sz="2800" dirty="0" smtClean="0"/>
              <a:t>, and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(ii) inversely proportional to the mass m for a fixed force, that is </a:t>
            </a:r>
            <a:r>
              <a:rPr lang="en-US" sz="2800" i="1" dirty="0" smtClean="0"/>
              <a:t>a</a:t>
            </a:r>
            <a:r>
              <a:rPr lang="en-US" sz="2800" dirty="0" smtClean="0"/>
              <a:t> </a:t>
            </a:r>
            <a:r>
              <a:rPr lang="el-GR" sz="2800" dirty="0"/>
              <a:t>α </a:t>
            </a:r>
            <a:r>
              <a:rPr lang="en-US" sz="2800" dirty="0" smtClean="0"/>
              <a:t> 1/</a:t>
            </a:r>
            <a:r>
              <a:rPr lang="en-US" sz="2800" i="1" dirty="0" smtClean="0"/>
              <a:t>m</a:t>
            </a:r>
            <a:r>
              <a:rPr lang="en-US" sz="2800" dirty="0" smtClean="0"/>
              <a:t> </a:t>
            </a:r>
            <a:br>
              <a:rPr lang="en-US" sz="2800" dirty="0" smtClean="0"/>
            </a:br>
            <a:endParaRPr lang="en-US" sz="2800" dirty="0" smtClean="0"/>
          </a:p>
          <a:p>
            <a:r>
              <a:rPr lang="en-US" sz="2800" dirty="0" smtClean="0"/>
              <a:t>One newton is defined as the force which gives a mass of 1 kg an acceleration of 1 m/s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.</a:t>
            </a:r>
            <a:br>
              <a:rPr lang="en-US" sz="2800" dirty="0" smtClean="0"/>
            </a:br>
            <a:endParaRPr lang="en-US" sz="2800" dirty="0" smtClean="0"/>
          </a:p>
          <a:p>
            <a:r>
              <a:rPr lang="en-US" sz="2800" dirty="0" smtClean="0"/>
              <a:t>When using Newton’s second law of motion one must always note:</a:t>
            </a:r>
            <a:br>
              <a:rPr lang="en-US" sz="2800" dirty="0" smtClean="0"/>
            </a:br>
            <a:r>
              <a:rPr lang="en-US" sz="2800" dirty="0" smtClean="0"/>
              <a:t>1.  </a:t>
            </a:r>
            <a:r>
              <a:rPr lang="en-US" sz="2800" i="1" dirty="0" smtClean="0"/>
              <a:t>F</a:t>
            </a:r>
            <a:r>
              <a:rPr lang="en-US" sz="2800" dirty="0" smtClean="0"/>
              <a:t> is the resultant or unbalanced force causing the acceleration </a:t>
            </a:r>
            <a:r>
              <a:rPr lang="en-US" sz="2800" i="1" dirty="0" smtClean="0"/>
              <a:t>a</a:t>
            </a:r>
            <a:r>
              <a:rPr lang="en-US" sz="2800" dirty="0" smtClean="0"/>
              <a:t>.</a:t>
            </a:r>
            <a:br>
              <a:rPr lang="en-US" sz="2800" dirty="0" smtClean="0"/>
            </a:br>
            <a:r>
              <a:rPr lang="en-US" sz="2800" dirty="0" smtClean="0"/>
              <a:t>2.  </a:t>
            </a:r>
            <a:r>
              <a:rPr lang="en-US" sz="2800" i="1" dirty="0" smtClean="0"/>
              <a:t>F</a:t>
            </a:r>
            <a:r>
              <a:rPr lang="en-US" sz="2800" dirty="0" smtClean="0"/>
              <a:t> must be in newtons, m in kilograms and a in metres per second squared.</a:t>
            </a:r>
            <a:br>
              <a:rPr lang="en-US" sz="28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endParaRPr lang="en-US" sz="1200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Explaining Newton’s Second Law of Motion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7030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5626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CLASSWORK </a:t>
            </a:r>
            <a:r>
              <a:rPr lang="en-US" sz="2800" b="1" dirty="0" smtClean="0">
                <a:sym typeface="Wingdings" pitchFamily="2" charset="2"/>
              </a:rPr>
              <a:t></a:t>
            </a:r>
            <a:br>
              <a:rPr lang="en-US" sz="2800" b="1" dirty="0" smtClean="0">
                <a:sym typeface="Wingdings" pitchFamily="2" charset="2"/>
              </a:rPr>
            </a:br>
            <a:r>
              <a:rPr lang="en-US" sz="2800" dirty="0" smtClean="0">
                <a:sym typeface="Wingdings" pitchFamily="2" charset="2"/>
              </a:rPr>
              <a:t>1.  A block of mass 2 kg is pushed along a table with a constant velocity by a force of 5 N.  When the push is increased to 9 N what is</a:t>
            </a:r>
            <a:br>
              <a:rPr lang="en-US" sz="2800" dirty="0" smtClean="0">
                <a:sym typeface="Wingdings" pitchFamily="2" charset="2"/>
              </a:rPr>
            </a:br>
            <a:r>
              <a:rPr lang="en-US" sz="2800" dirty="0" smtClean="0">
                <a:sym typeface="Wingdings" pitchFamily="2" charset="2"/>
              </a:rPr>
              <a:t>a.  the resultant force</a:t>
            </a:r>
            <a:br>
              <a:rPr lang="en-US" sz="2800" dirty="0" smtClean="0">
                <a:sym typeface="Wingdings" pitchFamily="2" charset="2"/>
              </a:rPr>
            </a:br>
            <a:r>
              <a:rPr lang="en-US" sz="2800" dirty="0" smtClean="0">
                <a:sym typeface="Wingdings" pitchFamily="2" charset="2"/>
              </a:rPr>
              <a:t>b.  the acceleration</a:t>
            </a:r>
            <a:br>
              <a:rPr lang="en-US" sz="2800" dirty="0" smtClean="0">
                <a:sym typeface="Wingdings" pitchFamily="2" charset="2"/>
              </a:rPr>
            </a:br>
            <a:endParaRPr lang="en-US" sz="2800" dirty="0" smtClean="0">
              <a:sym typeface="Wingdings" pitchFamily="2" charset="2"/>
            </a:endParaRPr>
          </a:p>
          <a:p>
            <a:r>
              <a:rPr lang="en-US" sz="2800" dirty="0" smtClean="0">
                <a:sym typeface="Wingdings" pitchFamily="2" charset="2"/>
              </a:rPr>
              <a:t>2.  A car of mass 1200 kg travelling at 72 km/h is brought to rest in 4 s.  Find</a:t>
            </a:r>
            <a:br>
              <a:rPr lang="en-US" sz="2800" dirty="0" smtClean="0">
                <a:sym typeface="Wingdings" pitchFamily="2" charset="2"/>
              </a:rPr>
            </a:br>
            <a:r>
              <a:rPr lang="en-US" sz="2800" dirty="0" smtClean="0">
                <a:sym typeface="Wingdings" pitchFamily="2" charset="2"/>
              </a:rPr>
              <a:t>a.  the average deceleration</a:t>
            </a:r>
            <a:br>
              <a:rPr lang="en-US" sz="2800" dirty="0" smtClean="0">
                <a:sym typeface="Wingdings" pitchFamily="2" charset="2"/>
              </a:rPr>
            </a:br>
            <a:r>
              <a:rPr lang="en-US" sz="2800" dirty="0" smtClean="0">
                <a:sym typeface="Wingdings" pitchFamily="2" charset="2"/>
              </a:rPr>
              <a:t>b.  the average braking force</a:t>
            </a:r>
            <a:br>
              <a:rPr lang="en-US" sz="2800" dirty="0" smtClean="0">
                <a:sym typeface="Wingdings" pitchFamily="2" charset="2"/>
              </a:rPr>
            </a:br>
            <a:r>
              <a:rPr lang="en-US" sz="2800" dirty="0" smtClean="0">
                <a:sym typeface="Wingdings" pitchFamily="2" charset="2"/>
              </a:rPr>
              <a:t>c.  the distance moved during the deceleration.</a:t>
            </a:r>
            <a:endParaRPr lang="en-US" sz="28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Explaining Newton’s Second Law of Motion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7030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5334000"/>
          </a:xfrm>
        </p:spPr>
        <p:txBody>
          <a:bodyPr>
            <a:normAutofit/>
          </a:bodyPr>
          <a:lstStyle/>
          <a:p>
            <a:r>
              <a:rPr lang="en-US" sz="2400" b="1" u="sng" dirty="0" smtClean="0"/>
              <a:t>Third Law</a:t>
            </a:r>
            <a:br>
              <a:rPr lang="en-US" sz="2400" b="1" u="sng" dirty="0" smtClean="0"/>
            </a:br>
            <a:r>
              <a:rPr lang="en-US" sz="2400" dirty="0" smtClean="0"/>
              <a:t>This law states that forces never occur singly</a:t>
            </a:r>
            <a:br>
              <a:rPr lang="en-US" sz="2400" dirty="0" smtClean="0"/>
            </a:br>
            <a:r>
              <a:rPr lang="en-US" sz="2400" dirty="0" smtClean="0"/>
              <a:t>but always in pairs as a result of the action</a:t>
            </a:r>
            <a:br>
              <a:rPr lang="en-US" sz="2400" dirty="0" smtClean="0"/>
            </a:br>
            <a:r>
              <a:rPr lang="en-US" sz="2400" dirty="0" smtClean="0"/>
              <a:t>between two bodies.  </a:t>
            </a:r>
            <a:r>
              <a:rPr lang="en-US" sz="2400" b="1" dirty="0" smtClean="0"/>
              <a:t>Try giving three</a:t>
            </a:r>
            <a:br>
              <a:rPr lang="en-US" sz="2400" b="1" dirty="0" smtClean="0"/>
            </a:br>
            <a:r>
              <a:rPr lang="en-US" sz="2400" b="1" dirty="0" smtClean="0"/>
              <a:t>examples of this law that occurs in everyday life.</a:t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endParaRPr lang="en-US" sz="2400" b="1" dirty="0" smtClean="0"/>
          </a:p>
          <a:p>
            <a:pPr>
              <a:buNone/>
            </a:pPr>
            <a:r>
              <a:rPr lang="en-US" sz="1200" b="1" dirty="0" smtClean="0"/>
              <a:t/>
            </a:r>
            <a:br>
              <a:rPr lang="en-US" sz="1200" b="1" dirty="0" smtClean="0"/>
            </a:br>
            <a:endParaRPr lang="en-US" sz="1200" b="1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Explaining Newton’s Third Law of Motion</a:t>
            </a:r>
            <a:endParaRPr lang="en-US" dirty="0"/>
          </a:p>
        </p:txBody>
      </p:sp>
      <p:pic>
        <p:nvPicPr>
          <p:cNvPr id="20482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1649718"/>
            <a:ext cx="2438400" cy="2846082"/>
          </a:xfrm>
          <a:prstGeom prst="rect">
            <a:avLst/>
          </a:prstGeom>
          <a:noFill/>
        </p:spPr>
      </p:pic>
      <p:pic>
        <p:nvPicPr>
          <p:cNvPr id="20484" name="Picture 4" descr="Related 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3810000"/>
            <a:ext cx="2895600" cy="2838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7805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Comprehension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5257800"/>
          </a:xfrm>
        </p:spPr>
        <p:txBody>
          <a:bodyPr/>
          <a:lstStyle/>
          <a:p>
            <a:r>
              <a:rPr lang="en-US" dirty="0" smtClean="0"/>
              <a:t>1.  What is the speed of an ant if it covers 2 metres in 1.5 minutes?  Give answer in SI units.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2.  What is the difference between velocity and speed?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Comprehension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5257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3.   What is Newton’s second law of motion?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4.  Complete the following equations on forces in motion below:</a:t>
            </a:r>
          </a:p>
          <a:p>
            <a:r>
              <a:rPr lang="en-US" dirty="0" smtClean="0"/>
              <a:t> </a:t>
            </a:r>
          </a:p>
          <a:p>
            <a:r>
              <a:rPr lang="en-US" dirty="0" smtClean="0"/>
              <a:t>(a)  v =  ______  + at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(b)  _______  =  u</a:t>
            </a:r>
            <a:r>
              <a:rPr lang="en-US" baseline="30000" dirty="0" smtClean="0"/>
              <a:t>2</a:t>
            </a:r>
            <a:r>
              <a:rPr lang="en-US" dirty="0" smtClean="0"/>
              <a:t> +  _______as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(c)  s =  u_____ + ½ at</a:t>
            </a:r>
            <a:r>
              <a:rPr lang="en-US" baseline="30000" dirty="0" smtClean="0"/>
              <a:t>2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(d)  2s  =  (u + v) ______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Velocity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The unit of velocity is metres per second, </a:t>
            </a:r>
            <a:r>
              <a:rPr lang="en-US" b="1" dirty="0" smtClean="0">
                <a:solidFill>
                  <a:srgbClr val="FF0066"/>
                </a:solidFill>
              </a:rPr>
              <a:t>m/s</a:t>
            </a:r>
            <a:r>
              <a:rPr lang="en-US" dirty="0" smtClean="0"/>
              <a:t>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400" b="1" dirty="0" smtClean="0">
                <a:solidFill>
                  <a:srgbClr val="FF0066"/>
                </a:solidFill>
              </a:rPr>
              <a:t>Velocity = distance moved in stated direction ÷ time taken</a:t>
            </a: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>
                <a:solidFill>
                  <a:srgbClr val="0070C0"/>
                </a:solidFill>
              </a:rPr>
              <a:t>Velocity = displacement ÷ time taken</a:t>
            </a:r>
            <a:br>
              <a:rPr lang="en-US" sz="2400" b="1" dirty="0" smtClean="0">
                <a:solidFill>
                  <a:srgbClr val="0070C0"/>
                </a:solidFill>
              </a:rPr>
            </a:br>
            <a:endParaRPr lang="en-US" sz="2400" b="1" dirty="0" smtClean="0">
              <a:solidFill>
                <a:srgbClr val="0070C0"/>
              </a:solidFill>
            </a:endParaRPr>
          </a:p>
          <a:p>
            <a:r>
              <a:rPr lang="en-US" dirty="0" smtClean="0"/>
              <a:t>Displacement is the shortest distance between two points.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Distance moved in a</a:t>
            </a:r>
            <a:br>
              <a:rPr lang="en-US" dirty="0" smtClean="0"/>
            </a:br>
            <a:r>
              <a:rPr lang="en-US" dirty="0" smtClean="0"/>
              <a:t>stated direction is </a:t>
            </a:r>
            <a:br>
              <a:rPr lang="en-US" dirty="0" smtClean="0"/>
            </a:br>
            <a:r>
              <a:rPr lang="en-US" dirty="0" smtClean="0"/>
              <a:t>also referred to as</a:t>
            </a:r>
            <a:br>
              <a:rPr lang="en-US" dirty="0" smtClean="0"/>
            </a:br>
            <a:r>
              <a:rPr lang="en-US" dirty="0" smtClean="0"/>
              <a:t>displacement.</a:t>
            </a:r>
          </a:p>
          <a:p>
            <a:endParaRPr lang="en-US" sz="2400" dirty="0"/>
          </a:p>
        </p:txBody>
      </p:sp>
      <p:sp>
        <p:nvSpPr>
          <p:cNvPr id="1026" name="AutoShape 2" descr="Image result for displaceme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Image result for displaceme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Image result for displacemen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8" descr="Image result for displacem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09462" y="3962400"/>
            <a:ext cx="4553538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5334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Gravity is an invisible, action at-a-distance force (</a:t>
            </a:r>
            <a:r>
              <a:rPr lang="en-US" sz="3600" b="1" dirty="0" smtClean="0">
                <a:solidFill>
                  <a:srgbClr val="FF0000"/>
                </a:solidFill>
              </a:rPr>
              <a:t>non-contact force</a:t>
            </a:r>
            <a:r>
              <a:rPr lang="en-US" sz="3600" dirty="0" smtClean="0"/>
              <a:t>).</a:t>
            </a:r>
            <a:br>
              <a:rPr lang="en-US" sz="3600" dirty="0" smtClean="0"/>
            </a:br>
            <a:endParaRPr lang="en-US" sz="3600" dirty="0" smtClean="0"/>
          </a:p>
          <a:p>
            <a:r>
              <a:rPr lang="en-US" sz="3600" dirty="0" smtClean="0"/>
              <a:t>Earth is surrounded by a gravitational field which exerts a force on any body in the field.</a:t>
            </a:r>
            <a:br>
              <a:rPr lang="en-US" sz="3600" dirty="0" smtClean="0"/>
            </a:br>
            <a:endParaRPr lang="en-US" sz="3600" dirty="0" smtClean="0"/>
          </a:p>
          <a:p>
            <a:r>
              <a:rPr lang="en-US" sz="3600" dirty="0" smtClean="0"/>
              <a:t>The strength of a gravitational field is defined as the force acting on unit mass in the field.</a:t>
            </a:r>
            <a:br>
              <a:rPr lang="en-US" sz="3600" dirty="0" smtClean="0"/>
            </a:br>
            <a:endParaRPr lang="en-US" sz="3600" dirty="0" smtClean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Gravitational Field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7805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53340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Gravity is either measured in </a:t>
            </a:r>
            <a:r>
              <a:rPr lang="en-US" sz="2400" b="1" dirty="0" smtClean="0">
                <a:solidFill>
                  <a:srgbClr val="FF0000"/>
                </a:solidFill>
              </a:rPr>
              <a:t>N/kg</a:t>
            </a:r>
            <a:r>
              <a:rPr lang="en-US" sz="2400" dirty="0" smtClean="0"/>
              <a:t> or </a:t>
            </a:r>
            <a:r>
              <a:rPr lang="en-US" sz="2400" b="1" dirty="0" smtClean="0">
                <a:solidFill>
                  <a:srgbClr val="FF0000"/>
                </a:solidFill>
              </a:rPr>
              <a:t>m/s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2</a:t>
            </a:r>
            <a:r>
              <a:rPr lang="en-US" sz="2400" dirty="0" smtClean="0"/>
              <a:t> it has a value of approximately </a:t>
            </a:r>
            <a:r>
              <a:rPr lang="en-US" sz="2400" b="1" dirty="0" smtClean="0">
                <a:solidFill>
                  <a:srgbClr val="FF0000"/>
                </a:solidFill>
              </a:rPr>
              <a:t>10</a:t>
            </a:r>
            <a:r>
              <a:rPr lang="en-US" sz="2400" dirty="0" smtClean="0"/>
              <a:t>.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 smtClean="0"/>
              <a:t>Measurement shows that on the earth’s surface a mass of 1 kg experiences a force of 10 N, that is its weight is 10 N.  The strength of the earth’s field is therefore 10 N/kg.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400" dirty="0" smtClean="0"/>
              <a:t>There are </a:t>
            </a:r>
            <a:r>
              <a:rPr lang="en-US" sz="2400" b="1" dirty="0" smtClean="0"/>
              <a:t>two</a:t>
            </a:r>
            <a:r>
              <a:rPr lang="en-US" sz="2400" dirty="0" smtClean="0"/>
              <a:t> ways of regarding </a:t>
            </a:r>
            <a:r>
              <a:rPr lang="en-US" sz="2400" b="1" dirty="0" smtClean="0"/>
              <a:t>g</a:t>
            </a:r>
            <a:r>
              <a:rPr lang="en-US" sz="2400" dirty="0" smtClean="0"/>
              <a:t>:</a:t>
            </a:r>
            <a:br>
              <a:rPr lang="en-US" sz="2400" dirty="0" smtClean="0"/>
            </a:br>
            <a:r>
              <a:rPr lang="en-US" sz="2400" b="1" dirty="0" smtClean="0">
                <a:solidFill>
                  <a:srgbClr val="7030A0"/>
                </a:solidFill>
              </a:rPr>
              <a:t>(i)   when considering bodies that are falling freely it then has an acceleration of </a:t>
            </a:r>
            <a:r>
              <a:rPr lang="en-US" sz="2400" b="1" dirty="0" smtClean="0">
                <a:solidFill>
                  <a:srgbClr val="FF0000"/>
                </a:solidFill>
              </a:rPr>
              <a:t>10 m/s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2</a:t>
            </a:r>
            <a:r>
              <a:rPr lang="en-US" sz="2400" b="1" dirty="0" smtClean="0">
                <a:solidFill>
                  <a:srgbClr val="7030A0"/>
                </a:solidFill>
              </a:rPr>
              <a:t/>
            </a:r>
            <a:br>
              <a:rPr lang="en-US" sz="2400" b="1" dirty="0" smtClean="0">
                <a:solidFill>
                  <a:srgbClr val="7030A0"/>
                </a:solidFill>
              </a:rPr>
            </a:br>
            <a:r>
              <a:rPr lang="en-US" sz="2400" b="1" dirty="0" smtClean="0"/>
              <a:t/>
            </a:r>
            <a:br>
              <a:rPr lang="en-US" sz="2400" b="1" dirty="0" smtClean="0"/>
            </a:br>
            <a:r>
              <a:rPr lang="en-US" sz="2400" b="1" dirty="0" smtClean="0">
                <a:solidFill>
                  <a:srgbClr val="00B050"/>
                </a:solidFill>
              </a:rPr>
              <a:t>(ii)  when the body of known mass is at rest and we wish to know the force of gravity (in N) acting on it we think of g as the earth’s gravitational field strength of </a:t>
            </a:r>
            <a:r>
              <a:rPr lang="en-US" sz="2400" b="1" dirty="0" smtClean="0">
                <a:solidFill>
                  <a:srgbClr val="FF0000"/>
                </a:solidFill>
              </a:rPr>
              <a:t>10 N/kg</a:t>
            </a:r>
            <a:r>
              <a:rPr lang="en-US" sz="2400" b="1" dirty="0" smtClean="0">
                <a:solidFill>
                  <a:srgbClr val="00B050"/>
                </a:solidFill>
              </a:rPr>
              <a:t/>
            </a:r>
            <a:br>
              <a:rPr lang="en-US" sz="2400" b="1" dirty="0" smtClean="0">
                <a:solidFill>
                  <a:srgbClr val="00B050"/>
                </a:solidFill>
              </a:rPr>
            </a:br>
            <a:r>
              <a:rPr lang="en-US" sz="1200" b="1" dirty="0" smtClean="0"/>
              <a:t/>
            </a:r>
            <a:br>
              <a:rPr lang="en-US" sz="1200" b="1" dirty="0" smtClean="0"/>
            </a:br>
            <a:endParaRPr lang="en-US" sz="1200" b="1" u="sng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Gravitational Field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27805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5486400"/>
          </a:xfrm>
        </p:spPr>
        <p:txBody>
          <a:bodyPr>
            <a:normAutofit lnSpcReduction="10000"/>
          </a:bodyPr>
          <a:lstStyle/>
          <a:p>
            <a:r>
              <a:rPr lang="en-US" sz="4000" dirty="0" smtClean="0"/>
              <a:t>Fluid friction is the opposition to an object when it moves in a liquid or gas.</a:t>
            </a:r>
            <a:br>
              <a:rPr lang="en-US" sz="4000" dirty="0" smtClean="0"/>
            </a:br>
            <a:endParaRPr lang="en-US" sz="4000" dirty="0" smtClean="0"/>
          </a:p>
          <a:p>
            <a:r>
              <a:rPr lang="en-US" sz="4000" dirty="0" smtClean="0"/>
              <a:t>In air, fluid friction is negligible for small dense objects, example ball-bearings falling a short distance.  And as we have read, these fall with a constant acceleration of 10 m/s</a:t>
            </a:r>
            <a:r>
              <a:rPr lang="en-US" sz="4000" baseline="30000" dirty="0" smtClean="0"/>
              <a:t>2</a:t>
            </a:r>
            <a:r>
              <a:rPr lang="en-US" sz="4000" dirty="0" smtClean="0"/>
              <a:t>.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1200" dirty="0" smtClean="0"/>
              <a:t/>
            </a:r>
            <a:br>
              <a:rPr lang="en-US" sz="1200" dirty="0" smtClean="0"/>
            </a:br>
            <a:endParaRPr lang="en-US" sz="1200" b="1" u="sng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Fluid Friction</a:t>
            </a:r>
            <a:br>
              <a:rPr lang="en-US" dirty="0" smtClean="0"/>
            </a:br>
            <a:r>
              <a:rPr lang="en-US" dirty="0" smtClean="0"/>
              <a:t>Terminal Velocity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4481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54864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Terminal velocity is easily observed for objects that are light, example, </a:t>
            </a:r>
            <a:r>
              <a:rPr lang="en-US" sz="2400" b="1" dirty="0" smtClean="0">
                <a:solidFill>
                  <a:srgbClr val="FF0000"/>
                </a:solidFill>
              </a:rPr>
              <a:t>raindrops</a:t>
            </a:r>
            <a:r>
              <a:rPr lang="en-US" sz="2400" dirty="0" smtClean="0"/>
              <a:t>, or have a large surface area example </a:t>
            </a:r>
            <a:r>
              <a:rPr lang="en-US" sz="2400" b="1" dirty="0" smtClean="0">
                <a:solidFill>
                  <a:srgbClr val="FF0000"/>
                </a:solidFill>
              </a:rPr>
              <a:t>parachutes </a:t>
            </a:r>
            <a:r>
              <a:rPr lang="en-US" sz="2400" dirty="0" smtClean="0"/>
              <a:t>or </a:t>
            </a:r>
            <a:r>
              <a:rPr lang="en-US" sz="2400" b="1" dirty="0" smtClean="0">
                <a:solidFill>
                  <a:srgbClr val="FF0000"/>
                </a:solidFill>
              </a:rPr>
              <a:t>sky divers </a:t>
            </a:r>
            <a:r>
              <a:rPr lang="en-US" sz="2400" dirty="0" smtClean="0"/>
              <a:t>in free fall.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In these cases, as the falling object speeds up, air friction increases and reduces its acceleration.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Eventually the upward frictional</a:t>
            </a:r>
            <a:br>
              <a:rPr lang="en-US" sz="2400" dirty="0" smtClean="0"/>
            </a:br>
            <a:r>
              <a:rPr lang="en-US" sz="2400" dirty="0" smtClean="0"/>
              <a:t>force equals the weight of the</a:t>
            </a:r>
            <a:br>
              <a:rPr lang="en-US" sz="2400" dirty="0" smtClean="0"/>
            </a:br>
            <a:r>
              <a:rPr lang="en-US" sz="2400" dirty="0" smtClean="0"/>
              <a:t>object acting downwards.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The resultant force is then zero</a:t>
            </a:r>
            <a:br>
              <a:rPr lang="en-US" sz="2400" dirty="0" smtClean="0"/>
            </a:br>
            <a:r>
              <a:rPr lang="en-US" sz="2400" dirty="0" smtClean="0"/>
              <a:t>and the object falls with a</a:t>
            </a:r>
            <a:br>
              <a:rPr lang="en-US" sz="2400" dirty="0" smtClean="0"/>
            </a:br>
            <a:r>
              <a:rPr lang="en-US" sz="2400" dirty="0" smtClean="0"/>
              <a:t>constant velocity called its</a:t>
            </a:r>
            <a:br>
              <a:rPr lang="en-US" sz="2400" dirty="0" smtClean="0"/>
            </a:br>
            <a:r>
              <a:rPr lang="en-US" sz="2400" b="1" dirty="0" smtClean="0"/>
              <a:t>terminal velocity</a:t>
            </a:r>
            <a:r>
              <a:rPr lang="en-US" sz="2400" dirty="0" smtClean="0"/>
              <a:t>.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Objects moving in viscous</a:t>
            </a:r>
            <a:br>
              <a:rPr lang="en-US" sz="2400" dirty="0" smtClean="0"/>
            </a:br>
            <a:r>
              <a:rPr lang="en-US" sz="2400" dirty="0" smtClean="0"/>
              <a:t> liquids, example, motor oil, behave similarly.</a:t>
            </a:r>
            <a:br>
              <a:rPr lang="en-US" sz="24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endParaRPr lang="en-US" sz="1200" b="1" u="sng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Fluid Friction</a:t>
            </a:r>
            <a:br>
              <a:rPr lang="en-US" dirty="0" smtClean="0"/>
            </a:br>
            <a:r>
              <a:rPr lang="en-US" dirty="0" smtClean="0"/>
              <a:t>Terminal Velocity</a:t>
            </a:r>
            <a:endParaRPr lang="en-US" dirty="0"/>
          </a:p>
        </p:txBody>
      </p:sp>
      <p:pic>
        <p:nvPicPr>
          <p:cNvPr id="25602" name="Picture 2" descr="Image result for terminal veloci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6700" y="3048000"/>
            <a:ext cx="5067300" cy="2962276"/>
          </a:xfrm>
          <a:prstGeom prst="rect">
            <a:avLst/>
          </a:prstGeom>
          <a:noFill/>
        </p:spPr>
      </p:pic>
      <p:pic>
        <p:nvPicPr>
          <p:cNvPr id="25604" name="Picture 4" descr="Image result for parachut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1794243" cy="1371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4481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5486400"/>
          </a:xfrm>
        </p:spPr>
        <p:txBody>
          <a:bodyPr>
            <a:normAutofit/>
          </a:bodyPr>
          <a:lstStyle/>
          <a:p>
            <a:r>
              <a:rPr lang="en-US" dirty="0" smtClean="0"/>
              <a:t>In your spear time research:</a:t>
            </a:r>
            <a:br>
              <a:rPr lang="en-US" dirty="0" smtClean="0"/>
            </a:br>
            <a:r>
              <a:rPr lang="en-US" dirty="0" smtClean="0"/>
              <a:t>a.  Aristotle (384 – 322 B.C.)</a:t>
            </a:r>
            <a:br>
              <a:rPr lang="en-US" dirty="0" smtClean="0"/>
            </a:br>
            <a:r>
              <a:rPr lang="en-US" dirty="0" smtClean="0"/>
              <a:t>b.  Galileo (1564 – 1642)</a:t>
            </a:r>
            <a:br>
              <a:rPr lang="en-US" dirty="0" smtClean="0"/>
            </a:br>
            <a:r>
              <a:rPr lang="en-US" dirty="0" smtClean="0"/>
              <a:t>c.  Newton (1642 – 1727)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(Make sure this is done as you will be tested on such material)</a:t>
            </a:r>
            <a:endParaRPr lang="en-US" b="1" u="sng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Who were Aristotle, Galileo and Newton?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4481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      Momentum</a:t>
            </a:r>
            <a:endParaRPr lang="en-US" dirty="0"/>
          </a:p>
        </p:txBody>
      </p:sp>
      <p:pic>
        <p:nvPicPr>
          <p:cNvPr id="17410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3314700"/>
            <a:ext cx="4724400" cy="3543300"/>
          </a:xfrm>
          <a:prstGeom prst="rect">
            <a:avLst/>
          </a:prstGeom>
          <a:noFill/>
        </p:spPr>
      </p:pic>
      <p:pic>
        <p:nvPicPr>
          <p:cNvPr id="17412" name="Picture 4" descr="Image result for colliding bodi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543697" cy="2834958"/>
          </a:xfrm>
          <a:prstGeom prst="rect">
            <a:avLst/>
          </a:prstGeom>
          <a:noFill/>
        </p:spPr>
      </p:pic>
      <p:pic>
        <p:nvPicPr>
          <p:cNvPr id="17414" name="Picture 6" descr="Image result for car accide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0"/>
            <a:ext cx="3810000" cy="23812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6127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Momentum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Momentum is a useful quantity to consider when bodies are involved in collisions and explosions.</a:t>
            </a:r>
          </a:p>
          <a:p>
            <a:endParaRPr lang="en-US" dirty="0" smtClean="0"/>
          </a:p>
          <a:p>
            <a:r>
              <a:rPr lang="en-US" sz="2800" b="1" dirty="0" smtClean="0"/>
              <a:t>Momentum (kg m/s) = mass (kg)  ×  velocity (m/s)</a:t>
            </a:r>
          </a:p>
          <a:p>
            <a:endParaRPr lang="en-US" sz="2800" b="1" dirty="0" smtClean="0"/>
          </a:p>
          <a:p>
            <a:r>
              <a:rPr lang="en-US" sz="2800" dirty="0" smtClean="0"/>
              <a:t>It is defined as the mass of the body multiplied by its velocity and is measured (kg m/s)  where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1 kg m/s = 1 N/s</a:t>
            </a:r>
          </a:p>
          <a:p>
            <a:endParaRPr lang="en-US" sz="2800" dirty="0" smtClean="0"/>
          </a:p>
          <a:p>
            <a:r>
              <a:rPr lang="en-US" sz="2800" b="1" dirty="0" smtClean="0"/>
              <a:t>What is the momentum of a 2 kg mass  moving at        10 m/s?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Conservation of Momentum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two or more objects act on one another, as in a collision, the total momentum of the bodies remain constant, provided no external forces act on it, for example friction.</a:t>
            </a:r>
          </a:p>
          <a:p>
            <a:endParaRPr lang="en-US" dirty="0" smtClean="0"/>
          </a:p>
          <a:p>
            <a:r>
              <a:rPr lang="en-US" dirty="0" smtClean="0"/>
              <a:t>The above statement is called the principle of conservation of momentum:</a:t>
            </a:r>
            <a:br>
              <a:rPr lang="en-US" dirty="0" smtClean="0"/>
            </a:br>
            <a:r>
              <a:rPr lang="en-US" b="1" dirty="0" smtClean="0"/>
              <a:t>m</a:t>
            </a:r>
            <a:r>
              <a:rPr lang="en-US" b="1" baseline="-25000" dirty="0" smtClean="0"/>
              <a:t>1</a:t>
            </a:r>
            <a:r>
              <a:rPr lang="en-US" b="1" dirty="0" smtClean="0"/>
              <a:t>v</a:t>
            </a:r>
            <a:r>
              <a:rPr lang="en-US" b="1" baseline="-25000" dirty="0" smtClean="0"/>
              <a:t>1</a:t>
            </a:r>
            <a:r>
              <a:rPr lang="en-US" b="1" dirty="0" smtClean="0"/>
              <a:t> + m</a:t>
            </a:r>
            <a:r>
              <a:rPr lang="en-US" b="1" baseline="-25000" dirty="0" smtClean="0"/>
              <a:t>2</a:t>
            </a:r>
            <a:r>
              <a:rPr lang="en-US" b="1" dirty="0" smtClean="0"/>
              <a:t>v</a:t>
            </a:r>
            <a:r>
              <a:rPr lang="en-US" b="1" baseline="-25000" dirty="0" smtClean="0"/>
              <a:t>2</a:t>
            </a:r>
            <a:r>
              <a:rPr lang="en-US" b="1" dirty="0" smtClean="0"/>
              <a:t> = (m</a:t>
            </a:r>
            <a:r>
              <a:rPr lang="en-US" b="1" baseline="-25000" dirty="0" smtClean="0"/>
              <a:t>1</a:t>
            </a:r>
            <a:r>
              <a:rPr lang="en-US" b="1" dirty="0" smtClean="0"/>
              <a:t>+m</a:t>
            </a:r>
            <a:r>
              <a:rPr lang="en-US" b="1" baseline="-25000" dirty="0" smtClean="0"/>
              <a:t>2</a:t>
            </a:r>
            <a:r>
              <a:rPr lang="en-US" b="1" dirty="0" smtClean="0"/>
              <a:t>)</a:t>
            </a:r>
            <a:r>
              <a:rPr lang="en-US" b="1" dirty="0" err="1" smtClean="0"/>
              <a:t>v</a:t>
            </a:r>
            <a:r>
              <a:rPr lang="en-US" b="1" baseline="-25000" dirty="0" err="1" smtClean="0"/>
              <a:t>f</a:t>
            </a:r>
            <a:endParaRPr lang="en-US" b="1" baseline="-25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Conservation of Momentum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a truck of mass 60 kg moving with a velocity of 3 m/s collides and couples with a stationary truck of mass 30 kg the two move off together.  What is their final velocity?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263" t="78095" r="11579" b="9206"/>
          <a:stretch/>
        </p:blipFill>
        <p:spPr>
          <a:xfrm rot="10800000">
            <a:off x="2209802" y="3828660"/>
            <a:ext cx="5105399" cy="21149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Two Types of Collision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perfectly </a:t>
            </a:r>
            <a:r>
              <a:rPr lang="en-US" b="1" dirty="0" smtClean="0"/>
              <a:t>elastic collision</a:t>
            </a:r>
            <a:r>
              <a:rPr lang="en-US" dirty="0" smtClean="0"/>
              <a:t> is defined as one in which there is </a:t>
            </a:r>
            <a:r>
              <a:rPr lang="en-US" b="1" dirty="0" smtClean="0">
                <a:solidFill>
                  <a:srgbClr val="FF0000"/>
                </a:solidFill>
              </a:rPr>
              <a:t>NO</a:t>
            </a:r>
            <a:r>
              <a:rPr lang="en-US" dirty="0" smtClean="0"/>
              <a:t> loss of kinetic energy in the </a:t>
            </a:r>
            <a:r>
              <a:rPr lang="en-US" b="1" dirty="0" smtClean="0"/>
              <a:t>collision</a:t>
            </a:r>
            <a:r>
              <a:rPr lang="en-US" dirty="0" smtClean="0"/>
              <a:t>. </a:t>
            </a:r>
          </a:p>
          <a:p>
            <a:endParaRPr lang="en-US" dirty="0" smtClean="0"/>
          </a:p>
          <a:p>
            <a:r>
              <a:rPr lang="en-US" dirty="0" smtClean="0"/>
              <a:t>An </a:t>
            </a:r>
            <a:r>
              <a:rPr lang="en-US" b="1" dirty="0" smtClean="0"/>
              <a:t>inelastic collision</a:t>
            </a:r>
            <a:r>
              <a:rPr lang="en-US" dirty="0" smtClean="0"/>
              <a:t> is one in which part of the kinetic energy is changed to some other form of energy in the </a:t>
            </a:r>
            <a:r>
              <a:rPr lang="en-US" b="1" dirty="0" smtClean="0"/>
              <a:t>collision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Velocity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If two cars travel due north at 20 m/s they have the:</a:t>
            </a:r>
            <a:br>
              <a:rPr lang="en-US" dirty="0" smtClean="0"/>
            </a:br>
            <a:r>
              <a:rPr lang="en-US" dirty="0" smtClean="0"/>
              <a:t>same </a:t>
            </a:r>
            <a:r>
              <a:rPr lang="en-US" b="1" dirty="0" smtClean="0">
                <a:solidFill>
                  <a:srgbClr val="00B050"/>
                </a:solidFill>
              </a:rPr>
              <a:t>speed</a:t>
            </a:r>
            <a:r>
              <a:rPr lang="en-US" dirty="0" smtClean="0"/>
              <a:t> of 20 m/s</a:t>
            </a:r>
            <a:br>
              <a:rPr lang="en-US" dirty="0" smtClean="0"/>
            </a:br>
            <a:r>
              <a:rPr lang="en-US" dirty="0" smtClean="0"/>
              <a:t>and the</a:t>
            </a:r>
            <a:br>
              <a:rPr lang="en-US" dirty="0" smtClean="0"/>
            </a:br>
            <a:r>
              <a:rPr lang="en-US" dirty="0" smtClean="0"/>
              <a:t>same </a:t>
            </a:r>
            <a:r>
              <a:rPr lang="en-US" b="1" dirty="0" smtClean="0">
                <a:solidFill>
                  <a:srgbClr val="FF0066"/>
                </a:solidFill>
              </a:rPr>
              <a:t>velocity</a:t>
            </a:r>
            <a:r>
              <a:rPr lang="en-US" dirty="0" smtClean="0"/>
              <a:t> of 20 m/s due north</a:t>
            </a:r>
            <a:br>
              <a:rPr lang="en-US" dirty="0" smtClean="0"/>
            </a:br>
            <a:endParaRPr lang="en-US" b="1" dirty="0" smtClean="0">
              <a:solidFill>
                <a:srgbClr val="7030A0"/>
              </a:solidFill>
            </a:endParaRPr>
          </a:p>
          <a:p>
            <a:r>
              <a:rPr lang="en-US" dirty="0" smtClean="0"/>
              <a:t>The velocity of a body is uniform or constant if it moves with a steady speed in a straight line.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5410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Momentum like velocity, is a vector since it has both magnitude and direction.</a:t>
            </a:r>
            <a:br>
              <a:rPr lang="en-US" sz="2800" dirty="0" smtClean="0"/>
            </a:br>
            <a:endParaRPr lang="en-US" sz="2800" dirty="0" smtClean="0"/>
          </a:p>
          <a:p>
            <a:r>
              <a:rPr lang="en-US" sz="2800" dirty="0" smtClean="0"/>
              <a:t>Vectors can </a:t>
            </a:r>
            <a:r>
              <a:rPr lang="en-US" sz="2800" b="1" dirty="0" smtClean="0">
                <a:solidFill>
                  <a:srgbClr val="FF0000"/>
                </a:solidFill>
              </a:rPr>
              <a:t>not</a:t>
            </a:r>
            <a:r>
              <a:rPr lang="en-US" sz="2800" dirty="0" smtClean="0"/>
              <a:t> be added by ordinary addition unless they act in the same direction.</a:t>
            </a:r>
            <a:br>
              <a:rPr lang="en-US" sz="2800" dirty="0" smtClean="0"/>
            </a:br>
            <a:endParaRPr lang="en-US" sz="2800" dirty="0" smtClean="0"/>
          </a:p>
          <a:p>
            <a:r>
              <a:rPr lang="en-US" sz="2800" dirty="0" smtClean="0"/>
              <a:t>If they act in exactly opposite direction, example east and west, the smaller subtracts from the greater; if they are equal they cancel out.</a:t>
            </a:r>
            <a:br>
              <a:rPr lang="en-US" sz="2800" dirty="0" smtClean="0"/>
            </a:br>
            <a:endParaRPr lang="en-US" sz="2800" dirty="0" smtClean="0"/>
          </a:p>
          <a:p>
            <a:endParaRPr lang="en-US" sz="1200" b="1" u="sng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Momentum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8410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5410200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 smtClean="0"/>
              <a:t>Momentum is conserved in an explosion such</a:t>
            </a:r>
            <a:br>
              <a:rPr lang="en-US" sz="1800" dirty="0" smtClean="0"/>
            </a:br>
            <a:r>
              <a:rPr lang="en-US" sz="1800" dirty="0" smtClean="0"/>
              <a:t>as occurs when a rifle is fired.  Before firing,</a:t>
            </a:r>
            <a:br>
              <a:rPr lang="en-US" sz="1800" dirty="0" smtClean="0"/>
            </a:br>
            <a:r>
              <a:rPr lang="en-US" sz="1800" dirty="0" smtClean="0"/>
              <a:t>the total momentum is zero since both rifle</a:t>
            </a:r>
            <a:br>
              <a:rPr lang="en-US" sz="1800" dirty="0" smtClean="0"/>
            </a:br>
            <a:r>
              <a:rPr lang="en-US" sz="1800" dirty="0" smtClean="0"/>
              <a:t>and bullet are al rest.  </a:t>
            </a:r>
          </a:p>
          <a:p>
            <a:endParaRPr lang="en-US" sz="1800" dirty="0" smtClean="0"/>
          </a:p>
          <a:p>
            <a:r>
              <a:rPr lang="en-US" sz="1800" dirty="0" smtClean="0"/>
              <a:t>During firing, the rifle and bullet receive equal</a:t>
            </a:r>
            <a:br>
              <a:rPr lang="en-US" sz="1800" dirty="0" smtClean="0"/>
            </a:br>
            <a:r>
              <a:rPr lang="en-US" sz="1800" dirty="0" smtClean="0"/>
              <a:t>but opposite amounts of momentum so that</a:t>
            </a:r>
            <a:br>
              <a:rPr lang="en-US" sz="1800" dirty="0" smtClean="0"/>
            </a:br>
            <a:r>
              <a:rPr lang="en-US" sz="1800" dirty="0" smtClean="0"/>
              <a:t>the total momentum after firing is zero.</a:t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1800" dirty="0" smtClean="0"/>
              <a:t>For example if a rifle fires a bullet of mass 0.01</a:t>
            </a:r>
            <a:br>
              <a:rPr lang="en-US" sz="1800" dirty="0" smtClean="0"/>
            </a:br>
            <a:r>
              <a:rPr lang="en-US" sz="1800" dirty="0" smtClean="0"/>
              <a:t>kg with a velocity of 300 m/s then:</a:t>
            </a:r>
            <a:br>
              <a:rPr lang="en-US" sz="1800" dirty="0" smtClean="0"/>
            </a:b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b="1" dirty="0" smtClean="0"/>
              <a:t>Forward momentum of bullet</a:t>
            </a:r>
            <a:br>
              <a:rPr lang="en-US" sz="1800" b="1" dirty="0" smtClean="0"/>
            </a:br>
            <a:r>
              <a:rPr lang="en-US" sz="1800" b="1" dirty="0" smtClean="0"/>
              <a:t>=  0.01 kg  x  300 m/s  = _______________</a:t>
            </a:r>
            <a:br>
              <a:rPr lang="en-US" sz="1800" b="1" dirty="0" smtClean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>:. Backward momentum of rifle</a:t>
            </a:r>
            <a:br>
              <a:rPr lang="en-US" sz="1800" b="1" dirty="0" smtClean="0"/>
            </a:br>
            <a:r>
              <a:rPr lang="en-US" sz="1800" b="1" dirty="0" smtClean="0"/>
              <a:t>=  _____________________</a:t>
            </a:r>
            <a:br>
              <a:rPr lang="en-US" sz="1800" b="1" dirty="0" smtClean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>If the rifle has mass m, it recoils (kicks back)</a:t>
            </a:r>
            <a:br>
              <a:rPr lang="en-US" sz="1800" b="1" dirty="0" smtClean="0"/>
            </a:br>
            <a:r>
              <a:rPr lang="en-US" sz="1800" b="1" dirty="0" smtClean="0"/>
              <a:t>with a velocity </a:t>
            </a:r>
            <a:r>
              <a:rPr lang="en-US" sz="1800" b="1" i="1" dirty="0" smtClean="0"/>
              <a:t>v</a:t>
            </a:r>
            <a:r>
              <a:rPr lang="en-US" sz="1800" b="1" dirty="0" smtClean="0"/>
              <a:t> such that</a:t>
            </a:r>
            <a:br>
              <a:rPr lang="en-US" sz="1800" b="1" dirty="0" smtClean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>m</a:t>
            </a:r>
            <a:r>
              <a:rPr lang="en-US" sz="1800" i="1" dirty="0" smtClean="0"/>
              <a:t>v</a:t>
            </a:r>
            <a:r>
              <a:rPr lang="en-US" sz="1800" b="1" dirty="0" smtClean="0"/>
              <a:t> = 3 kg m/s</a:t>
            </a:r>
            <a:br>
              <a:rPr lang="en-US" sz="1800" b="1" dirty="0" smtClean="0"/>
            </a:b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>Taking m = 6 kg gives </a:t>
            </a:r>
            <a:r>
              <a:rPr lang="en-US" sz="1800" i="1" dirty="0" smtClean="0"/>
              <a:t>v</a:t>
            </a:r>
            <a:r>
              <a:rPr lang="en-US" sz="1800" b="1" dirty="0" smtClean="0"/>
              <a:t> =  _______________.</a:t>
            </a:r>
          </a:p>
          <a:p>
            <a:endParaRPr lang="en-US" sz="1200" b="1" u="sng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Rifles and Explosions</a:t>
            </a:r>
            <a:endParaRPr lang="en-US" dirty="0"/>
          </a:p>
        </p:txBody>
      </p:sp>
      <p:pic>
        <p:nvPicPr>
          <p:cNvPr id="79874" name="Picture 2" descr="Image result for shooting a rif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797547"/>
            <a:ext cx="4495800" cy="30030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8410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5486400"/>
          </a:xfrm>
        </p:spPr>
        <p:txBody>
          <a:bodyPr>
            <a:normAutofit/>
          </a:bodyPr>
          <a:lstStyle/>
          <a:p>
            <a:r>
              <a:rPr lang="en-US" sz="2400" b="1" u="sng" dirty="0" smtClean="0"/>
              <a:t>Rockets and jets</a:t>
            </a:r>
            <a:br>
              <a:rPr lang="en-US" sz="2400" b="1" u="sng" dirty="0" smtClean="0"/>
            </a:br>
            <a:r>
              <a:rPr lang="en-US" sz="2400" b="1" dirty="0" smtClean="0"/>
              <a:t>If you release an inflated balloon </a:t>
            </a:r>
            <a:br>
              <a:rPr lang="en-US" sz="2400" b="1" dirty="0" smtClean="0"/>
            </a:br>
            <a:r>
              <a:rPr lang="en-US" sz="2400" b="1" dirty="0" smtClean="0"/>
              <a:t>with its neck open what will happen?</a:t>
            </a:r>
            <a:br>
              <a:rPr lang="en-US" sz="2400" b="1" dirty="0" smtClean="0"/>
            </a:br>
            <a:endParaRPr lang="en-US" sz="2400" b="1" dirty="0" smtClean="0"/>
          </a:p>
          <a:p>
            <a:r>
              <a:rPr lang="en-US" sz="2400" dirty="0" smtClean="0"/>
              <a:t>This is the principle of rockets</a:t>
            </a:r>
            <a:br>
              <a:rPr lang="en-US" sz="2400" dirty="0" smtClean="0"/>
            </a:br>
            <a:r>
              <a:rPr lang="en-US" sz="2400" dirty="0" smtClean="0"/>
              <a:t>and jet engines.  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In both, a high-velocity stream of </a:t>
            </a:r>
            <a:br>
              <a:rPr lang="en-US" sz="2400" dirty="0" smtClean="0"/>
            </a:br>
            <a:r>
              <a:rPr lang="en-US" sz="2400" dirty="0" smtClean="0"/>
              <a:t>hot gas is produced by burning fuel</a:t>
            </a:r>
            <a:br>
              <a:rPr lang="en-US" sz="2400" dirty="0" smtClean="0"/>
            </a:br>
            <a:r>
              <a:rPr lang="en-US" sz="2400" dirty="0" smtClean="0"/>
              <a:t>and leaves the exhaust with large</a:t>
            </a:r>
            <a:br>
              <a:rPr lang="en-US" sz="2400" dirty="0" smtClean="0"/>
            </a:br>
            <a:r>
              <a:rPr lang="en-US" sz="2400" dirty="0" smtClean="0"/>
              <a:t>momentum.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The rocket or jet engine itself acquires</a:t>
            </a:r>
            <a:br>
              <a:rPr lang="en-US" sz="2400" dirty="0" smtClean="0"/>
            </a:br>
            <a:r>
              <a:rPr lang="en-US" sz="2400" dirty="0" smtClean="0"/>
              <a:t>an equal forward momentum.</a:t>
            </a:r>
            <a:endParaRPr lang="en-US" sz="2400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121" t="68889" r="53711" b="20635"/>
          <a:stretch/>
        </p:blipFill>
        <p:spPr>
          <a:xfrm rot="10800000">
            <a:off x="5306292" y="1219200"/>
            <a:ext cx="3611414" cy="12954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Rockets and Jets</a:t>
            </a:r>
            <a:endParaRPr lang="en-US" dirty="0"/>
          </a:p>
        </p:txBody>
      </p:sp>
      <p:pic>
        <p:nvPicPr>
          <p:cNvPr id="80898" name="Picture 2" descr="Image result for rocke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2625200"/>
            <a:ext cx="3352800" cy="4232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8410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Classwork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ym typeface="Wingdings" pitchFamily="2" charset="2"/>
              </a:rPr>
              <a:t>Using the following equation: </a:t>
            </a:r>
            <a:br>
              <a:rPr lang="en-US" dirty="0" smtClean="0">
                <a:sym typeface="Wingdings" pitchFamily="2" charset="2"/>
              </a:rPr>
            </a:br>
            <a:r>
              <a:rPr lang="en-US" b="1" i="1" dirty="0" smtClean="0">
                <a:sym typeface="Wingdings" pitchFamily="2" charset="2"/>
              </a:rPr>
              <a:t>m</a:t>
            </a:r>
            <a:r>
              <a:rPr lang="en-US" b="1" baseline="-25000" dirty="0" smtClean="0">
                <a:sym typeface="Wingdings" pitchFamily="2" charset="2"/>
              </a:rPr>
              <a:t>1</a:t>
            </a:r>
            <a:r>
              <a:rPr lang="en-US" b="1" i="1" dirty="0" smtClean="0">
                <a:sym typeface="Wingdings" pitchFamily="2" charset="2"/>
              </a:rPr>
              <a:t>v</a:t>
            </a:r>
            <a:r>
              <a:rPr lang="en-US" b="1" baseline="-25000" dirty="0" smtClean="0">
                <a:sym typeface="Wingdings" pitchFamily="2" charset="2"/>
              </a:rPr>
              <a:t>1</a:t>
            </a:r>
            <a:r>
              <a:rPr lang="en-US" b="1" dirty="0" smtClean="0">
                <a:sym typeface="Wingdings" pitchFamily="2" charset="2"/>
              </a:rPr>
              <a:t>  + </a:t>
            </a:r>
            <a:r>
              <a:rPr lang="en-US" b="1" i="1" dirty="0" smtClean="0">
                <a:sym typeface="Wingdings" pitchFamily="2" charset="2"/>
              </a:rPr>
              <a:t> m</a:t>
            </a:r>
            <a:r>
              <a:rPr lang="en-US" b="1" baseline="-25000" dirty="0" smtClean="0">
                <a:sym typeface="Wingdings" pitchFamily="2" charset="2"/>
              </a:rPr>
              <a:t>2</a:t>
            </a:r>
            <a:r>
              <a:rPr lang="en-US" b="1" i="1" dirty="0" smtClean="0">
                <a:sym typeface="Wingdings" pitchFamily="2" charset="2"/>
              </a:rPr>
              <a:t>v</a:t>
            </a:r>
            <a:r>
              <a:rPr lang="en-US" b="1" baseline="-25000" dirty="0" smtClean="0">
                <a:sym typeface="Wingdings" pitchFamily="2" charset="2"/>
              </a:rPr>
              <a:t>2</a:t>
            </a:r>
            <a:r>
              <a:rPr lang="en-US" b="1" dirty="0" smtClean="0">
                <a:sym typeface="Wingdings" pitchFamily="2" charset="2"/>
              </a:rPr>
              <a:t>  =  (</a:t>
            </a:r>
            <a:r>
              <a:rPr lang="en-US" b="1" i="1" dirty="0" smtClean="0">
                <a:sym typeface="Wingdings" pitchFamily="2" charset="2"/>
              </a:rPr>
              <a:t>m</a:t>
            </a:r>
            <a:r>
              <a:rPr lang="en-US" b="1" baseline="-25000" dirty="0" smtClean="0">
                <a:sym typeface="Wingdings" pitchFamily="2" charset="2"/>
              </a:rPr>
              <a:t>1</a:t>
            </a:r>
            <a:r>
              <a:rPr lang="en-US" b="1" dirty="0" smtClean="0">
                <a:sym typeface="Wingdings" pitchFamily="2" charset="2"/>
              </a:rPr>
              <a:t> + </a:t>
            </a:r>
            <a:r>
              <a:rPr lang="en-US" b="1" i="1" dirty="0" smtClean="0">
                <a:sym typeface="Wingdings" pitchFamily="2" charset="2"/>
              </a:rPr>
              <a:t>m</a:t>
            </a:r>
            <a:r>
              <a:rPr lang="en-US" b="1" baseline="-25000" dirty="0" smtClean="0">
                <a:sym typeface="Wingdings" pitchFamily="2" charset="2"/>
              </a:rPr>
              <a:t>2</a:t>
            </a:r>
            <a:r>
              <a:rPr lang="en-US" b="1" dirty="0" smtClean="0">
                <a:sym typeface="Wingdings" pitchFamily="2" charset="2"/>
              </a:rPr>
              <a:t>)</a:t>
            </a:r>
            <a:r>
              <a:rPr lang="en-US" b="1" i="1" dirty="0" err="1" smtClean="0">
                <a:sym typeface="Wingdings" pitchFamily="2" charset="2"/>
              </a:rPr>
              <a:t>v</a:t>
            </a:r>
            <a:r>
              <a:rPr lang="en-US" b="1" i="1" baseline="-25000" dirty="0" err="1" smtClean="0">
                <a:sym typeface="Wingdings" pitchFamily="2" charset="2"/>
              </a:rPr>
              <a:t>f</a:t>
            </a:r>
            <a:r>
              <a:rPr lang="en-US" b="1" i="1" dirty="0" smtClean="0">
                <a:sym typeface="Wingdings" pitchFamily="2" charset="2"/>
              </a:rPr>
              <a:t/>
            </a:r>
            <a:br>
              <a:rPr lang="en-US" b="1" i="1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solve the following question: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/>
            </a:r>
            <a:br>
              <a:rPr lang="en-US" dirty="0" smtClean="0">
                <a:sym typeface="Wingdings" pitchFamily="2" charset="2"/>
              </a:rPr>
            </a:br>
            <a:r>
              <a:rPr lang="en-US" b="1" dirty="0" smtClean="0">
                <a:sym typeface="Wingdings" pitchFamily="2" charset="2"/>
              </a:rPr>
              <a:t>A trolley of mass 2 kg collides with a stationary trolley of mass 1 kg and sticks to it.  If they move off together with a velocity of 4 m/s, what was the original velocity of the 2 kg trolley?</a:t>
            </a:r>
            <a:endParaRPr lang="en-US" b="1" dirty="0" smtClean="0"/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Kinetic and potential energy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6616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5486400"/>
          </a:xfrm>
        </p:spPr>
        <p:txBody>
          <a:bodyPr>
            <a:normAutofit/>
          </a:bodyPr>
          <a:lstStyle/>
          <a:p>
            <a:r>
              <a:rPr lang="en-US" sz="2000" b="1" u="sng" dirty="0" smtClean="0"/>
              <a:t>Kinetic energy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Kinetic energy is the energy a body has because of its motion.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Kinetic energy = E</a:t>
            </a:r>
            <a:r>
              <a:rPr lang="en-US" sz="2000" baseline="-25000" dirty="0" smtClean="0"/>
              <a:t>k</a:t>
            </a:r>
            <a:r>
              <a:rPr lang="en-US" sz="2000" dirty="0" smtClean="0"/>
              <a:t> = ½ </a:t>
            </a:r>
            <a:r>
              <a:rPr lang="en-US" sz="2000" i="1" dirty="0" smtClean="0"/>
              <a:t>mv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Where:</a:t>
            </a:r>
            <a:br>
              <a:rPr lang="en-US" sz="2000" dirty="0" smtClean="0"/>
            </a:br>
            <a:r>
              <a:rPr lang="en-US" sz="2000" i="1" dirty="0" smtClean="0"/>
              <a:t>m </a:t>
            </a:r>
            <a:r>
              <a:rPr lang="en-US" sz="2000" dirty="0" smtClean="0"/>
              <a:t>means mass and</a:t>
            </a:r>
            <a:r>
              <a:rPr lang="en-US" sz="2000" i="1" dirty="0" smtClean="0"/>
              <a:t> </a:t>
            </a:r>
            <a:r>
              <a:rPr lang="en-US" sz="2000" dirty="0" smtClean="0"/>
              <a:t>has units of kg</a:t>
            </a:r>
            <a:br>
              <a:rPr lang="en-US" sz="2000" dirty="0" smtClean="0"/>
            </a:br>
            <a:r>
              <a:rPr lang="en-US" sz="2000" i="1" dirty="0" smtClean="0"/>
              <a:t>v</a:t>
            </a:r>
            <a:r>
              <a:rPr lang="en-US" sz="2000" dirty="0" smtClean="0"/>
              <a:t> means velocity and has units of m/s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k.e.,  </a:t>
            </a:r>
            <a:r>
              <a:rPr lang="en-US" sz="2000" dirty="0"/>
              <a:t>E</a:t>
            </a:r>
            <a:r>
              <a:rPr lang="en-US" sz="2000" baseline="-25000" dirty="0"/>
              <a:t>k 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means</a:t>
            </a:r>
            <a:r>
              <a:rPr lang="en-US" sz="2000" baseline="-25000" dirty="0" smtClean="0"/>
              <a:t> </a:t>
            </a:r>
            <a:r>
              <a:rPr lang="en-US" sz="2000" dirty="0" smtClean="0"/>
              <a:t>kinetic energy, has units of J</a:t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b="1" dirty="0" smtClean="0"/>
              <a:t>CLASSWORK </a:t>
            </a:r>
            <a:r>
              <a:rPr lang="en-US" sz="2000" b="1" dirty="0" smtClean="0">
                <a:sym typeface="Wingdings" pitchFamily="2" charset="2"/>
              </a:rPr>
              <a:t></a:t>
            </a:r>
            <a:br>
              <a:rPr lang="en-US" sz="2000" b="1" dirty="0" smtClean="0">
                <a:sym typeface="Wingdings" pitchFamily="2" charset="2"/>
              </a:rPr>
            </a:br>
            <a:r>
              <a:rPr lang="en-US" sz="2000" b="1" dirty="0" smtClean="0">
                <a:sym typeface="Wingdings" pitchFamily="2" charset="2"/>
              </a:rPr>
              <a:t>What is the kinetic energy of a cricket ball that has a mass of 200 g which has a moving velocity of 20 m/s?</a:t>
            </a:r>
            <a:br>
              <a:rPr lang="en-US" sz="2000" b="1" dirty="0" smtClean="0">
                <a:sym typeface="Wingdings" pitchFamily="2" charset="2"/>
              </a:rPr>
            </a:br>
            <a:r>
              <a:rPr lang="en-US" sz="1200" b="1" dirty="0" smtClean="0">
                <a:sym typeface="Wingdings" pitchFamily="2" charset="2"/>
              </a:rPr>
              <a:t/>
            </a:r>
            <a:br>
              <a:rPr lang="en-US" sz="1200" b="1" dirty="0" smtClean="0">
                <a:sym typeface="Wingdings" pitchFamily="2" charset="2"/>
              </a:rPr>
            </a:br>
            <a:r>
              <a:rPr lang="en-US" sz="1200" b="1" dirty="0" smtClean="0">
                <a:sym typeface="Wingdings" pitchFamily="2" charset="2"/>
              </a:rPr>
              <a:t/>
            </a:r>
            <a:br>
              <a:rPr lang="en-US" sz="1200" b="1" dirty="0" smtClean="0">
                <a:sym typeface="Wingdings" pitchFamily="2" charset="2"/>
              </a:rPr>
            </a:br>
            <a:r>
              <a:rPr lang="en-US" sz="1200" b="1" dirty="0" smtClean="0">
                <a:sym typeface="Wingdings" pitchFamily="2" charset="2"/>
              </a:rPr>
              <a:t/>
            </a:r>
            <a:br>
              <a:rPr lang="en-US" sz="1200" b="1" dirty="0" smtClean="0">
                <a:sym typeface="Wingdings" pitchFamily="2" charset="2"/>
              </a:rPr>
            </a:br>
            <a:r>
              <a:rPr lang="en-US" sz="1200" b="1" dirty="0" smtClean="0">
                <a:sym typeface="Wingdings" pitchFamily="2" charset="2"/>
              </a:rPr>
              <a:t/>
            </a:r>
            <a:br>
              <a:rPr lang="en-US" sz="1200" b="1" dirty="0" smtClean="0">
                <a:sym typeface="Wingdings" pitchFamily="2" charset="2"/>
              </a:rPr>
            </a:br>
            <a:endParaRPr lang="en-US" sz="1200" b="1" dirty="0" smtClean="0">
              <a:sym typeface="Wingdings" pitchFamily="2" charset="2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Kinetic Energy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0342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5486400"/>
          </a:xfrm>
        </p:spPr>
        <p:txBody>
          <a:bodyPr>
            <a:normAutofit/>
          </a:bodyPr>
          <a:lstStyle/>
          <a:p>
            <a:r>
              <a:rPr lang="en-US" sz="2000" b="1" u="sng" dirty="0" smtClean="0">
                <a:sym typeface="Wingdings" pitchFamily="2" charset="2"/>
              </a:rPr>
              <a:t>Potential energy</a:t>
            </a:r>
            <a:br>
              <a:rPr lang="en-US" sz="2000" b="1" u="sng" dirty="0" smtClean="0">
                <a:sym typeface="Wingdings" pitchFamily="2" charset="2"/>
              </a:rPr>
            </a:br>
            <a:r>
              <a:rPr lang="en-US" sz="2000" dirty="0" smtClean="0">
                <a:sym typeface="Wingdings" pitchFamily="2" charset="2"/>
              </a:rPr>
              <a:t>Potential energy is the energy a body has because of its position or condition.</a:t>
            </a:r>
            <a:br>
              <a:rPr lang="en-US" sz="2000" dirty="0" smtClean="0">
                <a:sym typeface="Wingdings" pitchFamily="2" charset="2"/>
              </a:rPr>
            </a:br>
            <a:r>
              <a:rPr lang="en-US" sz="2000" dirty="0" smtClean="0">
                <a:sym typeface="Wingdings" pitchFamily="2" charset="2"/>
              </a:rPr>
              <a:t/>
            </a:r>
            <a:br>
              <a:rPr lang="en-US" sz="2000" dirty="0" smtClean="0">
                <a:sym typeface="Wingdings" pitchFamily="2" charset="2"/>
              </a:rPr>
            </a:br>
            <a:r>
              <a:rPr lang="en-US" sz="2000" dirty="0" smtClean="0">
                <a:sym typeface="Wingdings" pitchFamily="2" charset="2"/>
              </a:rPr>
              <a:t>Potential energy = </a:t>
            </a:r>
            <a:r>
              <a:rPr lang="el-GR" sz="2000" dirty="0" smtClean="0">
                <a:sym typeface="Wingdings" pitchFamily="2" charset="2"/>
              </a:rPr>
              <a:t>Δ</a:t>
            </a:r>
            <a:r>
              <a:rPr lang="en-US" sz="2000" dirty="0" smtClean="0">
                <a:sym typeface="Wingdings" pitchFamily="2" charset="2"/>
              </a:rPr>
              <a:t>E</a:t>
            </a:r>
            <a:r>
              <a:rPr lang="en-US" sz="2000" baseline="-25000" dirty="0" smtClean="0">
                <a:sym typeface="Wingdings" pitchFamily="2" charset="2"/>
              </a:rPr>
              <a:t>p</a:t>
            </a:r>
            <a:r>
              <a:rPr lang="en-US" sz="2000" dirty="0" smtClean="0">
                <a:sym typeface="Wingdings" pitchFamily="2" charset="2"/>
              </a:rPr>
              <a:t> = </a:t>
            </a:r>
            <a:r>
              <a:rPr lang="en-US" sz="2000" i="1" dirty="0" smtClean="0">
                <a:sym typeface="Wingdings" pitchFamily="2" charset="2"/>
              </a:rPr>
              <a:t>m</a:t>
            </a:r>
            <a:r>
              <a:rPr lang="en-US" sz="2000" dirty="0" smtClean="0">
                <a:sym typeface="Wingdings" pitchFamily="2" charset="2"/>
              </a:rPr>
              <a:t>gh</a:t>
            </a:r>
            <a:br>
              <a:rPr lang="en-US" sz="2000" dirty="0" smtClean="0">
                <a:sym typeface="Wingdings" pitchFamily="2" charset="2"/>
              </a:rPr>
            </a:br>
            <a:r>
              <a:rPr lang="en-US" sz="2000" dirty="0" smtClean="0">
                <a:sym typeface="Wingdings" pitchFamily="2" charset="2"/>
              </a:rPr>
              <a:t/>
            </a:r>
            <a:br>
              <a:rPr lang="en-US" sz="2000" dirty="0" smtClean="0">
                <a:sym typeface="Wingdings" pitchFamily="2" charset="2"/>
              </a:rPr>
            </a:br>
            <a:r>
              <a:rPr lang="en-US" sz="2000" dirty="0" smtClean="0">
                <a:sym typeface="Wingdings" pitchFamily="2" charset="2"/>
              </a:rPr>
              <a:t>Where:</a:t>
            </a:r>
            <a:br>
              <a:rPr lang="en-US" sz="2000" dirty="0" smtClean="0">
                <a:sym typeface="Wingdings" pitchFamily="2" charset="2"/>
              </a:rPr>
            </a:br>
            <a:r>
              <a:rPr lang="en-US" sz="2000" i="1" dirty="0" smtClean="0">
                <a:sym typeface="Wingdings" pitchFamily="2" charset="2"/>
              </a:rPr>
              <a:t>m</a:t>
            </a:r>
            <a:r>
              <a:rPr lang="en-US" sz="2000" dirty="0" smtClean="0">
                <a:sym typeface="Wingdings" pitchFamily="2" charset="2"/>
              </a:rPr>
              <a:t> means mass and has units of kg</a:t>
            </a:r>
            <a:br>
              <a:rPr lang="en-US" sz="2000" dirty="0" smtClean="0">
                <a:sym typeface="Wingdings" pitchFamily="2" charset="2"/>
              </a:rPr>
            </a:br>
            <a:r>
              <a:rPr lang="en-US" sz="2000" dirty="0" smtClean="0">
                <a:sym typeface="Wingdings" pitchFamily="2" charset="2"/>
              </a:rPr>
              <a:t>g means gravity and has units of N/kg  or  m/s</a:t>
            </a:r>
            <a:r>
              <a:rPr lang="en-US" sz="2000" baseline="30000" dirty="0" smtClean="0">
                <a:sym typeface="Wingdings" pitchFamily="2" charset="2"/>
              </a:rPr>
              <a:t>2</a:t>
            </a:r>
            <a:r>
              <a:rPr lang="en-US" sz="2000" dirty="0" smtClean="0">
                <a:sym typeface="Wingdings" pitchFamily="2" charset="2"/>
              </a:rPr>
              <a:t/>
            </a:r>
            <a:br>
              <a:rPr lang="en-US" sz="2000" dirty="0" smtClean="0">
                <a:sym typeface="Wingdings" pitchFamily="2" charset="2"/>
              </a:rPr>
            </a:br>
            <a:r>
              <a:rPr lang="en-US" sz="2000" i="1" dirty="0" smtClean="0">
                <a:sym typeface="Wingdings" pitchFamily="2" charset="2"/>
              </a:rPr>
              <a:t>h</a:t>
            </a:r>
            <a:r>
              <a:rPr lang="en-US" sz="2000" dirty="0" smtClean="0">
                <a:sym typeface="Wingdings" pitchFamily="2" charset="2"/>
              </a:rPr>
              <a:t> means height and has units of m</a:t>
            </a:r>
            <a:br>
              <a:rPr lang="en-US" sz="2000" dirty="0" smtClean="0">
                <a:sym typeface="Wingdings" pitchFamily="2" charset="2"/>
              </a:rPr>
            </a:br>
            <a:r>
              <a:rPr lang="en-US" sz="2000" dirty="0" err="1" smtClean="0">
                <a:sym typeface="Wingdings" pitchFamily="2" charset="2"/>
              </a:rPr>
              <a:t>p.e.</a:t>
            </a:r>
            <a:r>
              <a:rPr lang="en-US" sz="2000" dirty="0" smtClean="0">
                <a:sym typeface="Wingdings" pitchFamily="2" charset="2"/>
              </a:rPr>
              <a:t>, E</a:t>
            </a:r>
            <a:r>
              <a:rPr lang="en-US" sz="2000" baseline="-25000" dirty="0" smtClean="0">
                <a:sym typeface="Wingdings" pitchFamily="2" charset="2"/>
              </a:rPr>
              <a:t>p</a:t>
            </a:r>
            <a:r>
              <a:rPr lang="en-US" sz="2000" dirty="0" smtClean="0">
                <a:sym typeface="Wingdings" pitchFamily="2" charset="2"/>
              </a:rPr>
              <a:t> means potential energy, has units of J</a:t>
            </a:r>
            <a:br>
              <a:rPr lang="en-US" sz="2000" dirty="0" smtClean="0">
                <a:sym typeface="Wingdings" pitchFamily="2" charset="2"/>
              </a:rPr>
            </a:br>
            <a:r>
              <a:rPr lang="en-US" sz="2000" dirty="0" smtClean="0">
                <a:sym typeface="Wingdings" pitchFamily="2" charset="2"/>
              </a:rPr>
              <a:t/>
            </a:r>
            <a:br>
              <a:rPr lang="en-US" sz="2000" dirty="0" smtClean="0">
                <a:sym typeface="Wingdings" pitchFamily="2" charset="2"/>
              </a:rPr>
            </a:br>
            <a:r>
              <a:rPr lang="en-US" sz="2000" b="1" dirty="0" smtClean="0">
                <a:sym typeface="Wingdings" pitchFamily="2" charset="2"/>
              </a:rPr>
              <a:t>CLASSWORK </a:t>
            </a:r>
            <a:br>
              <a:rPr lang="en-US" sz="2000" b="1" dirty="0" smtClean="0">
                <a:sym typeface="Wingdings" pitchFamily="2" charset="2"/>
              </a:rPr>
            </a:br>
            <a:r>
              <a:rPr lang="en-US" sz="2000" b="1" dirty="0" smtClean="0">
                <a:sym typeface="Wingdings" pitchFamily="2" charset="2"/>
              </a:rPr>
              <a:t>If g = 10 N/kg what is the </a:t>
            </a:r>
            <a:r>
              <a:rPr lang="en-US" sz="2000" b="1" dirty="0" err="1" smtClean="0">
                <a:sym typeface="Wingdings" pitchFamily="2" charset="2"/>
              </a:rPr>
              <a:t>p.e.</a:t>
            </a:r>
            <a:r>
              <a:rPr lang="en-US" sz="2000" b="1" dirty="0" smtClean="0">
                <a:sym typeface="Wingdings" pitchFamily="2" charset="2"/>
              </a:rPr>
              <a:t> gained by the system when a 100 g mass is raised vertically by 1 m.</a:t>
            </a:r>
            <a:r>
              <a:rPr lang="en-US" sz="2000" dirty="0" smtClean="0">
                <a:sym typeface="Wingdings" pitchFamily="2" charset="2"/>
              </a:rPr>
              <a:t/>
            </a:r>
            <a:br>
              <a:rPr lang="en-US" sz="2000" dirty="0" smtClean="0">
                <a:sym typeface="Wingdings" pitchFamily="2" charset="2"/>
              </a:rPr>
            </a:br>
            <a:endParaRPr lang="en-US" sz="2000" b="1" u="sng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Potential Energy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0342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1965" t="14445" r="9614" b="63174"/>
          <a:stretch/>
        </p:blipFill>
        <p:spPr>
          <a:xfrm>
            <a:off x="5677170" y="3775797"/>
            <a:ext cx="3466830" cy="277740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8534400" cy="5562600"/>
          </a:xfrm>
        </p:spPr>
        <p:txBody>
          <a:bodyPr>
            <a:normAutofit/>
          </a:bodyPr>
          <a:lstStyle/>
          <a:p>
            <a:r>
              <a:rPr lang="en-US" sz="1400" b="1" dirty="0" smtClean="0"/>
              <a:t>Explain in terms of kinetic and potential energy what</a:t>
            </a:r>
            <a:br>
              <a:rPr lang="en-US" sz="1400" b="1" dirty="0" smtClean="0"/>
            </a:br>
            <a:r>
              <a:rPr lang="en-US" sz="1400" b="1" dirty="0" smtClean="0"/>
              <a:t>happens when a ball falls from your hand to the ground.</a:t>
            </a:r>
            <a:br>
              <a:rPr lang="en-US" sz="1400" b="1" dirty="0" smtClean="0"/>
            </a:br>
            <a:endParaRPr lang="en-US" sz="1400" b="1" dirty="0" smtClean="0"/>
          </a:p>
          <a:p>
            <a:r>
              <a:rPr lang="en-US" sz="1400" dirty="0" smtClean="0"/>
              <a:t>If an object that falls starts from rest and air resistance is</a:t>
            </a:r>
            <a:br>
              <a:rPr lang="en-US" sz="1400" dirty="0" smtClean="0"/>
            </a:br>
            <a:r>
              <a:rPr lang="en-US" sz="1400" dirty="0" smtClean="0"/>
              <a:t>negligible, its k.e. on reaching the ground equals the</a:t>
            </a:r>
            <a:br>
              <a:rPr lang="en-US" sz="1400" dirty="0" smtClean="0"/>
            </a:br>
            <a:r>
              <a:rPr lang="en-US" sz="1400" dirty="0" err="1" smtClean="0"/>
              <a:t>p.e</a:t>
            </a:r>
            <a:r>
              <a:rPr lang="en-US" sz="1400" dirty="0" smtClean="0"/>
              <a:t>. lost by the mass.</a:t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b="1" dirty="0" smtClean="0"/>
              <a:t>k.e.  =  </a:t>
            </a:r>
            <a:r>
              <a:rPr lang="en-US" sz="1400" b="1" dirty="0" err="1" smtClean="0"/>
              <a:t>p.e</a:t>
            </a:r>
            <a:r>
              <a:rPr lang="en-US" sz="1400" b="1" dirty="0" smtClean="0"/>
              <a:t>.</a:t>
            </a:r>
            <a:br>
              <a:rPr lang="en-US" sz="1400" b="1" dirty="0" smtClean="0"/>
            </a:br>
            <a:r>
              <a:rPr lang="en-US" sz="1400" b="1" dirty="0" smtClean="0"/>
              <a:t>where</a:t>
            </a:r>
            <a:br>
              <a:rPr lang="en-US" sz="1400" b="1" dirty="0" smtClean="0"/>
            </a:br>
            <a:r>
              <a:rPr lang="en-US" sz="1400" b="1" dirty="0" smtClean="0"/>
              <a:t>½ </a:t>
            </a:r>
            <a:r>
              <a:rPr lang="en-US" sz="1400" b="1" i="1" dirty="0" smtClean="0"/>
              <a:t>mv</a:t>
            </a:r>
            <a:r>
              <a:rPr lang="en-US" sz="1400" b="1" baseline="30000" dirty="0" smtClean="0"/>
              <a:t>2</a:t>
            </a:r>
            <a:r>
              <a:rPr lang="en-US" sz="1400" b="1" dirty="0" smtClean="0"/>
              <a:t> = </a:t>
            </a:r>
            <a:r>
              <a:rPr lang="en-US" sz="1400" b="1" i="1" dirty="0" smtClean="0"/>
              <a:t>m</a:t>
            </a:r>
            <a:r>
              <a:rPr lang="en-US" sz="1400" b="1" dirty="0" smtClean="0"/>
              <a:t>g</a:t>
            </a:r>
            <a:r>
              <a:rPr lang="en-US" sz="1400" b="1" i="1" dirty="0" smtClean="0"/>
              <a:t>h</a:t>
            </a:r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en-US" sz="1400" b="1" dirty="0" smtClean="0"/>
              <a:t/>
            </a:r>
            <a:br>
              <a:rPr lang="en-US" sz="1400" b="1" dirty="0" smtClean="0"/>
            </a:br>
            <a:r>
              <a:rPr lang="en-US" sz="1400" b="1" dirty="0" smtClean="0"/>
              <a:t>:.  loss of </a:t>
            </a:r>
            <a:r>
              <a:rPr lang="en-US" sz="1400" b="1" dirty="0" err="1" smtClean="0"/>
              <a:t>p.e.</a:t>
            </a:r>
            <a:r>
              <a:rPr lang="en-US" sz="1400" b="1" dirty="0" smtClean="0"/>
              <a:t>  =  gain of k.e.</a:t>
            </a:r>
            <a:br>
              <a:rPr lang="en-US" sz="1400" b="1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This is the principle of conservation of energy</a:t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endParaRPr lang="en-US" sz="1400" dirty="0" smtClean="0"/>
          </a:p>
          <a:p>
            <a:r>
              <a:rPr lang="en-US" sz="1400" dirty="0" smtClean="0"/>
              <a:t>In a pendulum, k.e. and </a:t>
            </a:r>
            <a:r>
              <a:rPr lang="en-US" sz="1400" dirty="0" err="1" smtClean="0"/>
              <a:t>p.e.</a:t>
            </a:r>
            <a:r>
              <a:rPr lang="en-US" sz="1400" dirty="0" smtClean="0"/>
              <a:t> are interchanged continually.  </a:t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The energy of the bob is all </a:t>
            </a:r>
            <a:r>
              <a:rPr lang="en-US" sz="1400" dirty="0" err="1" smtClean="0"/>
              <a:t>p.e.</a:t>
            </a:r>
            <a:r>
              <a:rPr lang="en-US" sz="1400" dirty="0" smtClean="0"/>
              <a:t> at the end of the swing and all </a:t>
            </a:r>
            <a:br>
              <a:rPr lang="en-US" sz="1400" dirty="0" smtClean="0"/>
            </a:br>
            <a:r>
              <a:rPr lang="en-US" sz="1400" dirty="0" err="1" smtClean="0"/>
              <a:t>k.e</a:t>
            </a:r>
            <a:r>
              <a:rPr lang="en-US" sz="1400" dirty="0" smtClean="0"/>
              <a:t>. as it passed through its central position. </a:t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In other positions it has both </a:t>
            </a:r>
            <a:r>
              <a:rPr lang="en-US" sz="1400" dirty="0" err="1" smtClean="0"/>
              <a:t>p.e.</a:t>
            </a:r>
            <a:r>
              <a:rPr lang="en-US" sz="1400" dirty="0" smtClean="0"/>
              <a:t> and k.e.  </a:t>
            </a:r>
            <a:br>
              <a:rPr lang="en-US" sz="1400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Eventually all the energy is changed to heat as a result of overcoming</a:t>
            </a:r>
            <a:br>
              <a:rPr lang="en-US" sz="1400" dirty="0" smtClean="0"/>
            </a:br>
            <a:r>
              <a:rPr lang="en-US" sz="1400" dirty="0" smtClean="0"/>
              <a:t>air resistance.</a:t>
            </a:r>
          </a:p>
          <a:p>
            <a:endParaRPr lang="en-US" sz="1200" u="sng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741" t="69365" r="58077" b="9524"/>
          <a:stretch/>
        </p:blipFill>
        <p:spPr>
          <a:xfrm>
            <a:off x="5943600" y="1219200"/>
            <a:ext cx="2667000" cy="2333625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Conservation of Energy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6537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5486400"/>
          </a:xfrm>
        </p:spPr>
        <p:txBody>
          <a:bodyPr>
            <a:normAutofit/>
          </a:bodyPr>
          <a:lstStyle/>
          <a:p>
            <a:endParaRPr lang="en-US" sz="1200" u="sng" dirty="0"/>
          </a:p>
          <a:p>
            <a:r>
              <a:rPr lang="en-US" sz="2400" b="1" u="sng" dirty="0" smtClean="0"/>
              <a:t>Elastic and inelastic collisions</a:t>
            </a:r>
            <a:br>
              <a:rPr lang="en-US" sz="2400" b="1" u="sng" dirty="0" smtClean="0"/>
            </a:br>
            <a:r>
              <a:rPr lang="en-US" sz="2400" dirty="0" smtClean="0"/>
              <a:t>In all collisions (where no external force acts) momentum is conserved but there is normally a loss of </a:t>
            </a:r>
            <a:r>
              <a:rPr lang="en-US" sz="2400" dirty="0" err="1" smtClean="0"/>
              <a:t>k.e</a:t>
            </a:r>
            <a:r>
              <a:rPr lang="en-US" sz="2400" dirty="0" smtClean="0"/>
              <a:t>.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b="1" dirty="0" smtClean="0"/>
              <a:t>Where do you think this k.e. goes?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The greater the proportion of k.e. lost the less </a:t>
            </a:r>
            <a:r>
              <a:rPr lang="en-US" sz="2400" b="1" dirty="0" smtClean="0">
                <a:solidFill>
                  <a:srgbClr val="FF0000"/>
                </a:solidFill>
              </a:rPr>
              <a:t>elastic</a:t>
            </a:r>
            <a:r>
              <a:rPr lang="en-US" sz="2400" dirty="0" smtClean="0"/>
              <a:t> is the collision, that is the more </a:t>
            </a:r>
            <a:r>
              <a:rPr lang="en-US" sz="2400" b="1" dirty="0" smtClean="0">
                <a:solidFill>
                  <a:srgbClr val="00B050"/>
                </a:solidFill>
              </a:rPr>
              <a:t>inelastic</a:t>
            </a:r>
            <a:r>
              <a:rPr lang="en-US" sz="2400" dirty="0" smtClean="0"/>
              <a:t> it is.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In a perfectly </a:t>
            </a:r>
            <a:r>
              <a:rPr lang="en-US" sz="2400" b="1" dirty="0" smtClean="0">
                <a:solidFill>
                  <a:srgbClr val="FF0000"/>
                </a:solidFill>
              </a:rPr>
              <a:t>elastic</a:t>
            </a:r>
            <a:r>
              <a:rPr lang="en-US" sz="2400" dirty="0" smtClean="0"/>
              <a:t> collision</a:t>
            </a:r>
            <a:br>
              <a:rPr lang="en-US" sz="2400" dirty="0" smtClean="0"/>
            </a:br>
            <a:r>
              <a:rPr lang="en-US" sz="2400" dirty="0" smtClean="0"/>
              <a:t>kinetic energy is conserved.</a:t>
            </a:r>
            <a:endParaRPr lang="en-US" sz="2400" b="1" u="sng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Elastic and Inelastic Collisions</a:t>
            </a:r>
            <a:endParaRPr lang="en-US" dirty="0"/>
          </a:p>
        </p:txBody>
      </p:sp>
      <p:pic>
        <p:nvPicPr>
          <p:cNvPr id="84994" name="Picture 2" descr="Image result for newton's crad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4343399"/>
            <a:ext cx="3429000" cy="2286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56537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 fontScale="85000" lnSpcReduction="20000"/>
          </a:bodyPr>
          <a:lstStyle/>
          <a:p>
            <a:r>
              <a:rPr lang="en-US" sz="4600" b="1" dirty="0" smtClean="0">
                <a:sym typeface="Wingdings" pitchFamily="2" charset="2"/>
              </a:rPr>
              <a:t>1.  A boulder of mass 4 kg rolls over a cliff and reaches the beach below with a velocity of 20 m/s.</a:t>
            </a:r>
            <a:br>
              <a:rPr lang="en-US" sz="4600" b="1" dirty="0" smtClean="0">
                <a:sym typeface="Wingdings" pitchFamily="2" charset="2"/>
              </a:rPr>
            </a:br>
            <a:r>
              <a:rPr lang="en-US" sz="4600" b="1" dirty="0" smtClean="0">
                <a:sym typeface="Wingdings" pitchFamily="2" charset="2"/>
              </a:rPr>
              <a:t/>
            </a:r>
            <a:br>
              <a:rPr lang="en-US" sz="4600" b="1" dirty="0" smtClean="0">
                <a:sym typeface="Wingdings" pitchFamily="2" charset="2"/>
              </a:rPr>
            </a:br>
            <a:r>
              <a:rPr lang="en-US" sz="4600" dirty="0" smtClean="0">
                <a:sym typeface="Wingdings" pitchFamily="2" charset="2"/>
              </a:rPr>
              <a:t>a.  What is the k.e. of the boulder just before it lands?</a:t>
            </a:r>
            <a:br>
              <a:rPr lang="en-US" sz="4600" dirty="0" smtClean="0">
                <a:sym typeface="Wingdings" pitchFamily="2" charset="2"/>
              </a:rPr>
            </a:br>
            <a:r>
              <a:rPr lang="en-US" sz="4600" dirty="0" smtClean="0">
                <a:sym typeface="Wingdings" pitchFamily="2" charset="2"/>
              </a:rPr>
              <a:t/>
            </a:r>
            <a:br>
              <a:rPr lang="en-US" sz="4600" dirty="0" smtClean="0">
                <a:sym typeface="Wingdings" pitchFamily="2" charset="2"/>
              </a:rPr>
            </a:br>
            <a:r>
              <a:rPr lang="en-US" sz="4600" dirty="0" smtClean="0">
                <a:sym typeface="Wingdings" pitchFamily="2" charset="2"/>
              </a:rPr>
              <a:t>b.  What is its </a:t>
            </a:r>
            <a:r>
              <a:rPr lang="en-US" sz="4600" dirty="0" err="1" smtClean="0">
                <a:sym typeface="Wingdings" pitchFamily="2" charset="2"/>
              </a:rPr>
              <a:t>p.e.</a:t>
            </a:r>
            <a:r>
              <a:rPr lang="en-US" sz="4600" dirty="0" smtClean="0">
                <a:sym typeface="Wingdings" pitchFamily="2" charset="2"/>
              </a:rPr>
              <a:t> on the cliff?</a:t>
            </a:r>
            <a:br>
              <a:rPr lang="en-US" sz="4600" dirty="0" smtClean="0">
                <a:sym typeface="Wingdings" pitchFamily="2" charset="2"/>
              </a:rPr>
            </a:br>
            <a:r>
              <a:rPr lang="en-US" sz="4600" dirty="0" smtClean="0">
                <a:sym typeface="Wingdings" pitchFamily="2" charset="2"/>
              </a:rPr>
              <a:t/>
            </a:r>
            <a:br>
              <a:rPr lang="en-US" sz="4600" dirty="0" smtClean="0">
                <a:sym typeface="Wingdings" pitchFamily="2" charset="2"/>
              </a:rPr>
            </a:br>
            <a:r>
              <a:rPr lang="en-US" sz="4600" dirty="0" smtClean="0">
                <a:sym typeface="Wingdings" pitchFamily="2" charset="2"/>
              </a:rPr>
              <a:t>c.  How high is the cliff?</a:t>
            </a:r>
            <a:r>
              <a:rPr lang="en-US" sz="1200" dirty="0" smtClean="0">
                <a:sym typeface="Wingdings" pitchFamily="2" charset="2"/>
              </a:rPr>
              <a:t/>
            </a:r>
            <a:br>
              <a:rPr lang="en-US" sz="1200" dirty="0" smtClean="0">
                <a:sym typeface="Wingdings" pitchFamily="2" charset="2"/>
              </a:rPr>
            </a:br>
            <a:r>
              <a:rPr lang="en-US" sz="1200" b="1" dirty="0" smtClean="0">
                <a:sym typeface="Wingdings" pitchFamily="2" charset="2"/>
              </a:rPr>
              <a:t/>
            </a:r>
            <a:br>
              <a:rPr lang="en-US" sz="1200" b="1" dirty="0" smtClean="0">
                <a:sym typeface="Wingdings" pitchFamily="2" charset="2"/>
              </a:rPr>
            </a:br>
            <a:endParaRPr lang="en-US" sz="1200" b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5221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 and Velocity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r>
              <a:rPr lang="en-US" dirty="0" smtClean="0"/>
              <a:t>The units of speed and velocity are the same: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meters per second, </a:t>
            </a:r>
            <a:r>
              <a:rPr lang="en-US" b="1" dirty="0" smtClean="0">
                <a:solidFill>
                  <a:srgbClr val="FF0066"/>
                </a:solidFill>
              </a:rPr>
              <a:t>m/s</a:t>
            </a:r>
            <a:r>
              <a:rPr lang="en-US" dirty="0" smtClean="0"/>
              <a:t> or </a:t>
            </a:r>
            <a:r>
              <a:rPr lang="en-US" b="1" dirty="0" smtClean="0">
                <a:solidFill>
                  <a:srgbClr val="FF0066"/>
                </a:solidFill>
              </a:rPr>
              <a:t>m s</a:t>
            </a:r>
            <a:r>
              <a:rPr lang="en-US" b="1" baseline="30000" dirty="0" smtClean="0">
                <a:solidFill>
                  <a:srgbClr val="FF0066"/>
                </a:solidFill>
              </a:rPr>
              <a:t>-1</a:t>
            </a:r>
            <a:r>
              <a:rPr lang="en-US" baseline="30000" dirty="0" smtClean="0"/>
              <a:t/>
            </a:r>
            <a:br>
              <a:rPr lang="en-US" baseline="30000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OR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kilometers per hour, </a:t>
            </a:r>
            <a:r>
              <a:rPr lang="en-US" b="1" dirty="0" smtClean="0">
                <a:solidFill>
                  <a:srgbClr val="7030A0"/>
                </a:solidFill>
              </a:rPr>
              <a:t>km/h</a:t>
            </a:r>
            <a:r>
              <a:rPr lang="en-US" dirty="0" smtClean="0"/>
              <a:t> or </a:t>
            </a:r>
            <a:r>
              <a:rPr lang="en-US" b="1" dirty="0" smtClean="0">
                <a:solidFill>
                  <a:srgbClr val="7030A0"/>
                </a:solidFill>
              </a:rPr>
              <a:t>km h</a:t>
            </a:r>
            <a:r>
              <a:rPr lang="en-US" b="1" baseline="30000" dirty="0" smtClean="0">
                <a:solidFill>
                  <a:srgbClr val="7030A0"/>
                </a:solidFill>
              </a:rPr>
              <a:t>-1</a:t>
            </a:r>
            <a:br>
              <a:rPr lang="en-US" b="1" baseline="30000" dirty="0" smtClean="0">
                <a:solidFill>
                  <a:srgbClr val="7030A0"/>
                </a:solidFill>
              </a:rPr>
            </a:br>
            <a:r>
              <a:rPr lang="en-US" b="1" baseline="30000" dirty="0" smtClean="0">
                <a:solidFill>
                  <a:srgbClr val="7030A0"/>
                </a:solidFill>
              </a:rPr>
              <a:t/>
            </a:r>
            <a:br>
              <a:rPr lang="en-US" b="1" baseline="30000" dirty="0" smtClean="0">
                <a:solidFill>
                  <a:srgbClr val="7030A0"/>
                </a:solidFill>
              </a:rPr>
            </a:br>
            <a:r>
              <a:rPr lang="en-US" sz="2000" b="1" dirty="0" smtClean="0"/>
              <a:t>*To convert from </a:t>
            </a:r>
            <a:r>
              <a:rPr lang="en-US" sz="2000" b="1" dirty="0" smtClean="0">
                <a:solidFill>
                  <a:srgbClr val="7030A0"/>
                </a:solidFill>
              </a:rPr>
              <a:t>km/h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smtClean="0"/>
              <a:t>to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smtClean="0">
                <a:solidFill>
                  <a:srgbClr val="FF0066"/>
                </a:solidFill>
              </a:rPr>
              <a:t>m/s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en-US" sz="2000" b="1" dirty="0" smtClean="0"/>
              <a:t>simply </a:t>
            </a:r>
            <a:r>
              <a:rPr lang="en-US" sz="2000" b="1" u="sng" dirty="0" smtClean="0"/>
              <a:t>multiply</a:t>
            </a:r>
            <a:r>
              <a:rPr lang="en-US" sz="2000" b="1" dirty="0" smtClean="0"/>
              <a:t> by </a:t>
            </a:r>
            <a:r>
              <a:rPr lang="en-US" sz="2000" b="1" dirty="0" smtClean="0">
                <a:solidFill>
                  <a:srgbClr val="C00000"/>
                </a:solidFill>
              </a:rPr>
              <a:t>(5/18)</a:t>
            </a:r>
            <a:br>
              <a:rPr lang="en-US" sz="2000" b="1" dirty="0" smtClean="0">
                <a:solidFill>
                  <a:srgbClr val="C00000"/>
                </a:solidFill>
              </a:rPr>
            </a:br>
            <a:r>
              <a:rPr lang="en-US" sz="2000" b="1" dirty="0" smtClean="0">
                <a:solidFill>
                  <a:srgbClr val="C00000"/>
                </a:solidFill>
              </a:rPr>
              <a:t/>
            </a:r>
            <a:br>
              <a:rPr lang="en-US" sz="2000" b="1" dirty="0" smtClean="0">
                <a:solidFill>
                  <a:srgbClr val="C00000"/>
                </a:solidFill>
              </a:rPr>
            </a:br>
            <a:r>
              <a:rPr lang="en-US" sz="2000" b="1" dirty="0" smtClean="0"/>
              <a:t>*To convert from </a:t>
            </a:r>
            <a:r>
              <a:rPr lang="en-US" sz="2000" b="1" dirty="0" smtClean="0">
                <a:solidFill>
                  <a:srgbClr val="FF0066"/>
                </a:solidFill>
              </a:rPr>
              <a:t>m/s</a:t>
            </a:r>
            <a:r>
              <a:rPr lang="en-US" sz="2000" b="1" dirty="0" smtClean="0"/>
              <a:t> to </a:t>
            </a:r>
            <a:r>
              <a:rPr lang="en-US" sz="2000" b="1" dirty="0" smtClean="0">
                <a:solidFill>
                  <a:srgbClr val="7030A0"/>
                </a:solidFill>
              </a:rPr>
              <a:t>km/h</a:t>
            </a:r>
            <a:r>
              <a:rPr lang="en-US" sz="2000" b="1" dirty="0" smtClean="0"/>
              <a:t> simply </a:t>
            </a:r>
            <a:r>
              <a:rPr lang="en-US" sz="2000" b="1" u="sng" dirty="0" smtClean="0"/>
              <a:t>divide</a:t>
            </a:r>
            <a:r>
              <a:rPr lang="en-US" sz="2000" b="1" dirty="0" smtClean="0"/>
              <a:t> by</a:t>
            </a:r>
            <a:r>
              <a:rPr lang="en-US" sz="2000" b="1" dirty="0" smtClean="0">
                <a:solidFill>
                  <a:srgbClr val="C00000"/>
                </a:solidFill>
              </a:rPr>
              <a:t> (5/18)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ym typeface="Wingdings" pitchFamily="2" charset="2"/>
              </a:rPr>
              <a:t>2.  A 100 g steel ball falls from a height of 1.8 m on to a plate and rebounds to a height of 1.25 m.</a:t>
            </a:r>
            <a:br>
              <a:rPr lang="en-US" sz="2400" b="1" dirty="0" smtClean="0">
                <a:sym typeface="Wingdings" pitchFamily="2" charset="2"/>
              </a:rPr>
            </a:br>
            <a:r>
              <a:rPr lang="en-US" sz="2400" b="1" dirty="0" smtClean="0">
                <a:sym typeface="Wingdings" pitchFamily="2" charset="2"/>
              </a:rPr>
              <a:t/>
            </a:r>
            <a:br>
              <a:rPr lang="en-US" sz="2400" b="1" dirty="0" smtClean="0">
                <a:sym typeface="Wingdings" pitchFamily="2" charset="2"/>
              </a:rPr>
            </a:br>
            <a:r>
              <a:rPr lang="en-US" sz="2400" b="1" dirty="0" smtClean="0">
                <a:sym typeface="Wingdings" pitchFamily="2" charset="2"/>
              </a:rPr>
              <a:t>Find:</a:t>
            </a:r>
            <a:br>
              <a:rPr lang="en-US" sz="2400" b="1" dirty="0" smtClean="0">
                <a:sym typeface="Wingdings" pitchFamily="2" charset="2"/>
              </a:rPr>
            </a:br>
            <a:r>
              <a:rPr lang="en-US" sz="2400" dirty="0" smtClean="0">
                <a:sym typeface="Wingdings" pitchFamily="2" charset="2"/>
              </a:rPr>
              <a:t>a.   the </a:t>
            </a:r>
            <a:r>
              <a:rPr lang="en-US" sz="2400" dirty="0" err="1" smtClean="0">
                <a:sym typeface="Wingdings" pitchFamily="2" charset="2"/>
              </a:rPr>
              <a:t>p.e</a:t>
            </a:r>
            <a:r>
              <a:rPr lang="en-US" sz="2400" dirty="0" smtClean="0">
                <a:sym typeface="Wingdings" pitchFamily="2" charset="2"/>
              </a:rPr>
              <a:t>. of the ball before the fall,</a:t>
            </a:r>
            <a:br>
              <a:rPr lang="en-US" sz="2400" dirty="0" smtClean="0">
                <a:sym typeface="Wingdings" pitchFamily="2" charset="2"/>
              </a:rPr>
            </a:br>
            <a:r>
              <a:rPr lang="en-US" sz="2400" dirty="0" smtClean="0">
                <a:sym typeface="Wingdings" pitchFamily="2" charset="2"/>
              </a:rPr>
              <a:t/>
            </a:r>
            <a:br>
              <a:rPr lang="en-US" sz="2400" dirty="0" smtClean="0">
                <a:sym typeface="Wingdings" pitchFamily="2" charset="2"/>
              </a:rPr>
            </a:br>
            <a:r>
              <a:rPr lang="en-US" sz="2400" dirty="0" smtClean="0">
                <a:sym typeface="Wingdings" pitchFamily="2" charset="2"/>
              </a:rPr>
              <a:t>b.   its k.e. as it hits the plate,</a:t>
            </a:r>
            <a:br>
              <a:rPr lang="en-US" sz="2400" dirty="0" smtClean="0">
                <a:sym typeface="Wingdings" pitchFamily="2" charset="2"/>
              </a:rPr>
            </a:br>
            <a:r>
              <a:rPr lang="en-US" sz="2400" dirty="0" smtClean="0">
                <a:sym typeface="Wingdings" pitchFamily="2" charset="2"/>
              </a:rPr>
              <a:t/>
            </a:r>
            <a:br>
              <a:rPr lang="en-US" sz="2400" dirty="0" smtClean="0">
                <a:sym typeface="Wingdings" pitchFamily="2" charset="2"/>
              </a:rPr>
            </a:br>
            <a:r>
              <a:rPr lang="en-US" sz="2400" dirty="0" smtClean="0">
                <a:sym typeface="Wingdings" pitchFamily="2" charset="2"/>
              </a:rPr>
              <a:t>c.   its velocity on hitting the plate</a:t>
            </a:r>
            <a:br>
              <a:rPr lang="en-US" sz="2400" dirty="0" smtClean="0">
                <a:sym typeface="Wingdings" pitchFamily="2" charset="2"/>
              </a:rPr>
            </a:br>
            <a:r>
              <a:rPr lang="en-US" sz="2400" dirty="0" smtClean="0">
                <a:sym typeface="Wingdings" pitchFamily="2" charset="2"/>
              </a:rPr>
              <a:t/>
            </a:r>
            <a:br>
              <a:rPr lang="en-US" sz="2400" dirty="0" smtClean="0">
                <a:sym typeface="Wingdings" pitchFamily="2" charset="2"/>
              </a:rPr>
            </a:br>
            <a:r>
              <a:rPr lang="en-US" sz="2400" dirty="0" smtClean="0">
                <a:sym typeface="Wingdings" pitchFamily="2" charset="2"/>
              </a:rPr>
              <a:t>d.  its k.e. as it leaves the plate on the rebound,</a:t>
            </a:r>
            <a:br>
              <a:rPr lang="en-US" sz="2400" dirty="0" smtClean="0">
                <a:sym typeface="Wingdings" pitchFamily="2" charset="2"/>
              </a:rPr>
            </a:br>
            <a:r>
              <a:rPr lang="en-US" sz="2400" dirty="0" smtClean="0">
                <a:sym typeface="Wingdings" pitchFamily="2" charset="2"/>
              </a:rPr>
              <a:t/>
            </a:r>
            <a:br>
              <a:rPr lang="en-US" sz="2400" dirty="0" smtClean="0">
                <a:sym typeface="Wingdings" pitchFamily="2" charset="2"/>
              </a:rPr>
            </a:br>
            <a:r>
              <a:rPr lang="en-US" sz="2400" dirty="0" smtClean="0">
                <a:sym typeface="Wingdings" pitchFamily="2" charset="2"/>
              </a:rPr>
              <a:t>e.  its velocity of rebound.</a:t>
            </a:r>
            <a:endParaRPr lang="en-US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2690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ym typeface="Wingdings" pitchFamily="2" charset="2"/>
              </a:rPr>
              <a:t>3.  It is estimated that 7 x 10</a:t>
            </a:r>
            <a:r>
              <a:rPr lang="en-US" sz="3600" b="1" baseline="30000" dirty="0" smtClean="0">
                <a:sym typeface="Wingdings" pitchFamily="2" charset="2"/>
              </a:rPr>
              <a:t>6</a:t>
            </a:r>
            <a:r>
              <a:rPr lang="en-US" sz="3600" b="1" dirty="0" smtClean="0">
                <a:sym typeface="Wingdings" pitchFamily="2" charset="2"/>
              </a:rPr>
              <a:t> kg of water pours over the Niagara Falls every second.  </a:t>
            </a:r>
            <a:br>
              <a:rPr lang="en-US" sz="3600" b="1" dirty="0" smtClean="0">
                <a:sym typeface="Wingdings" pitchFamily="2" charset="2"/>
              </a:rPr>
            </a:br>
            <a:r>
              <a:rPr lang="en-US" sz="3600" b="1" dirty="0" smtClean="0">
                <a:sym typeface="Wingdings" pitchFamily="2" charset="2"/>
              </a:rPr>
              <a:t/>
            </a:r>
            <a:br>
              <a:rPr lang="en-US" sz="3600" b="1" dirty="0" smtClean="0">
                <a:sym typeface="Wingdings" pitchFamily="2" charset="2"/>
              </a:rPr>
            </a:br>
            <a:r>
              <a:rPr lang="en-US" sz="3600" b="1" dirty="0" smtClean="0">
                <a:sym typeface="Wingdings" pitchFamily="2" charset="2"/>
              </a:rPr>
              <a:t>If the Falls are 50 m high, and if all the energy of the falling water could be harnessed, what power would be available?</a:t>
            </a:r>
            <a:endParaRPr lang="en-US" sz="3600" b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0030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circular mo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648075" cy="364807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447800" y="3505200"/>
            <a:ext cx="7772400" cy="1470025"/>
          </a:xfrm>
        </p:spPr>
        <p:txBody>
          <a:bodyPr/>
          <a:lstStyle/>
          <a:p>
            <a:r>
              <a:rPr lang="en-US" dirty="0" smtClean="0"/>
              <a:t>Circular motion</a:t>
            </a:r>
            <a:endParaRPr lang="en-US" dirty="0"/>
          </a:p>
        </p:txBody>
      </p:sp>
      <p:pic>
        <p:nvPicPr>
          <p:cNvPr id="6148" name="Picture 4" descr="Image result for satellite orbiting eart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841182"/>
            <a:ext cx="4571999" cy="3016818"/>
          </a:xfrm>
          <a:prstGeom prst="rect">
            <a:avLst/>
          </a:prstGeom>
          <a:noFill/>
        </p:spPr>
      </p:pic>
      <p:pic>
        <p:nvPicPr>
          <p:cNvPr id="6150" name="Picture 6" descr="Image result for swinging a pail of water around a hea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53000" y="0"/>
            <a:ext cx="4191000" cy="3824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5329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5334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Give some examples of everyday things that go in circular motion.</a:t>
            </a:r>
          </a:p>
          <a:p>
            <a:endParaRPr lang="en-US" b="1" dirty="0" smtClean="0"/>
          </a:p>
          <a:p>
            <a:r>
              <a:rPr lang="en-US" dirty="0" smtClean="0"/>
              <a:t>Objects moving in a circular motion do this due to a </a:t>
            </a:r>
            <a:r>
              <a:rPr lang="en-US" b="1" dirty="0" smtClean="0"/>
              <a:t>centripetal force</a:t>
            </a:r>
            <a:r>
              <a:rPr lang="en-US" dirty="0" smtClean="0"/>
              <a:t> acting on it.</a:t>
            </a:r>
          </a:p>
          <a:p>
            <a:endParaRPr lang="en-US" b="1" dirty="0" smtClean="0"/>
          </a:p>
          <a:p>
            <a:r>
              <a:rPr lang="en-US" dirty="0" smtClean="0"/>
              <a:t>From Newton’s first law of motion, if a body is moving in a circle then it is accelerating, so there must be an unbalanced force acting on it to cause the acceleration.</a:t>
            </a:r>
            <a:br>
              <a:rPr lang="en-US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endParaRPr lang="en-US" sz="1200" u="sng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Circular Motion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4387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3186" name="Picture 2" descr="Image result for what is the centripetal force responsible for a loop de lo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52400"/>
            <a:ext cx="8923663" cy="617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on Centripetal Force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A Centripetal force is not a unique type of force.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b="1" dirty="0" smtClean="0">
                <a:solidFill>
                  <a:srgbClr val="00B050"/>
                </a:solidFill>
              </a:rPr>
              <a:t>Centripetal forces always arise from other forces.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b="1" dirty="0" smtClean="0">
                <a:solidFill>
                  <a:srgbClr val="FFC000"/>
                </a:solidFill>
              </a:rPr>
              <a:t>You can always identify the real force which is causing the centripetal acceleration.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b="1" dirty="0" smtClean="0">
                <a:solidFill>
                  <a:srgbClr val="FF0066"/>
                </a:solidFill>
              </a:rPr>
              <a:t>Nearly any kind of force can act as a centripetal force.</a:t>
            </a:r>
          </a:p>
          <a:p>
            <a:endParaRPr lang="en-US" b="1" dirty="0" smtClean="0"/>
          </a:p>
          <a:p>
            <a:r>
              <a:rPr lang="en-US" b="1" dirty="0" smtClean="0">
                <a:solidFill>
                  <a:srgbClr val="7030A0"/>
                </a:solidFill>
              </a:rPr>
              <a:t>Centripetal forces cause objects to move in a circular path.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5334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In the case of the whirling ball it is reasonable to say the force provided by the string, </a:t>
            </a:r>
            <a:r>
              <a:rPr lang="en-US" sz="2400" b="1" dirty="0" smtClean="0">
                <a:solidFill>
                  <a:srgbClr val="0070C0"/>
                </a:solidFill>
              </a:rPr>
              <a:t>tension</a:t>
            </a:r>
            <a:r>
              <a:rPr lang="en-US" sz="2400" dirty="0" smtClean="0"/>
              <a:t>, pulls inwards on the ball.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Like the acceleration, the force acts towards the centre of the circle and keeps the body at a fixed distance from the centre.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If the ball is swung round faster or has a greater mass, a larger force is need.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b="1" dirty="0" smtClean="0"/>
              <a:t>What will happen to</a:t>
            </a:r>
            <a:br>
              <a:rPr lang="en-US" sz="2400" b="1" dirty="0" smtClean="0"/>
            </a:br>
            <a:r>
              <a:rPr lang="en-US" sz="2400" b="1" dirty="0" smtClean="0"/>
              <a:t>the string if the force</a:t>
            </a:r>
            <a:br>
              <a:rPr lang="en-US" sz="2400" b="1" dirty="0" smtClean="0"/>
            </a:br>
            <a:r>
              <a:rPr lang="en-US" sz="2400" b="1" dirty="0" smtClean="0"/>
              <a:t>is greater than it can</a:t>
            </a:r>
            <a:br>
              <a:rPr lang="en-US" sz="2400" b="1" dirty="0" smtClean="0"/>
            </a:br>
            <a:r>
              <a:rPr lang="en-US" sz="2400" b="1" dirty="0" smtClean="0"/>
              <a:t>bear?</a:t>
            </a:r>
            <a:endParaRPr lang="en-US" sz="1200" u="sng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Circular Motion</a:t>
            </a:r>
            <a:br>
              <a:rPr lang="en-US" dirty="0" smtClean="0"/>
            </a:br>
            <a:r>
              <a:rPr lang="en-US" b="1" dirty="0" smtClean="0">
                <a:solidFill>
                  <a:srgbClr val="00B050"/>
                </a:solidFill>
              </a:rPr>
              <a:t>Ball on a Rope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5124" name="Picture 4" descr="Image result for ball on a str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4410074"/>
            <a:ext cx="5715000" cy="24479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4387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5410200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 smtClean="0"/>
              <a:t>When a car rounds a bend a </a:t>
            </a:r>
            <a:r>
              <a:rPr lang="en-US" sz="3600" b="1" dirty="0" smtClean="0">
                <a:solidFill>
                  <a:srgbClr val="0070C0"/>
                </a:solidFill>
              </a:rPr>
              <a:t>frictional force</a:t>
            </a:r>
            <a:r>
              <a:rPr lang="en-US" sz="3600" dirty="0" smtClean="0"/>
              <a:t> is exerted inwards by the road on the car’s tyres so providing the centripetal</a:t>
            </a:r>
            <a:br>
              <a:rPr lang="en-US" sz="3600" dirty="0" smtClean="0"/>
            </a:br>
            <a:r>
              <a:rPr lang="en-US" sz="3600" dirty="0" smtClean="0"/>
              <a:t>force needed to keep it in</a:t>
            </a:r>
            <a:br>
              <a:rPr lang="en-US" sz="3600" dirty="0" smtClean="0"/>
            </a:br>
            <a:r>
              <a:rPr lang="en-US" sz="3600" dirty="0" smtClean="0"/>
              <a:t>its curved path.  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Here </a:t>
            </a:r>
            <a:r>
              <a:rPr lang="en-US" sz="3600" b="1" dirty="0" smtClean="0"/>
              <a:t>friction</a:t>
            </a:r>
            <a:r>
              <a:rPr lang="en-US" sz="3600" dirty="0" smtClean="0"/>
              <a:t> acts as an </a:t>
            </a:r>
            <a:br>
              <a:rPr lang="en-US" sz="3600" dirty="0" smtClean="0"/>
            </a:br>
            <a:r>
              <a:rPr lang="en-US" sz="3600" dirty="0" smtClean="0"/>
              <a:t>accelerating force, </a:t>
            </a:r>
            <a:r>
              <a:rPr lang="en-US" sz="3600" b="1" dirty="0" smtClean="0"/>
              <a:t>towards</a:t>
            </a:r>
            <a:br>
              <a:rPr lang="en-US" sz="3600" b="1" dirty="0" smtClean="0"/>
            </a:br>
            <a:r>
              <a:rPr lang="en-US" sz="3600" b="1" dirty="0" smtClean="0"/>
              <a:t>the centre of the circle</a:t>
            </a:r>
            <a:r>
              <a:rPr lang="en-US" sz="3600" dirty="0" smtClean="0"/>
              <a:t>, </a:t>
            </a:r>
            <a:br>
              <a:rPr lang="en-US" sz="3600" dirty="0" smtClean="0"/>
            </a:br>
            <a:r>
              <a:rPr lang="en-US" sz="3600" dirty="0" smtClean="0"/>
              <a:t>rather than a retarding</a:t>
            </a:r>
            <a:br>
              <a:rPr lang="en-US" sz="3600" dirty="0" smtClean="0"/>
            </a:br>
            <a:r>
              <a:rPr lang="en-US" sz="3600" dirty="0" smtClean="0"/>
              <a:t>force.</a:t>
            </a:r>
            <a:endParaRPr lang="en-US" sz="2000" b="1" u="sng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Circular Motion</a:t>
            </a:r>
            <a:br>
              <a:rPr lang="en-US" dirty="0" smtClean="0"/>
            </a:br>
            <a:r>
              <a:rPr lang="en-US" b="1" dirty="0" smtClean="0">
                <a:solidFill>
                  <a:srgbClr val="FF0066"/>
                </a:solidFill>
              </a:rPr>
              <a:t>Rounding a Bend</a:t>
            </a:r>
            <a:endParaRPr lang="en-US" b="1" dirty="0">
              <a:solidFill>
                <a:srgbClr val="FF0066"/>
              </a:solidFill>
            </a:endParaRPr>
          </a:p>
        </p:txBody>
      </p:sp>
      <p:pic>
        <p:nvPicPr>
          <p:cNvPr id="89090" name="Picture 2" descr="Image result for cars a bending a curv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1090" y="2971800"/>
            <a:ext cx="3532909" cy="3886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4387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5410200"/>
          </a:xfrm>
        </p:spPr>
        <p:txBody>
          <a:bodyPr>
            <a:normAutofit lnSpcReduction="10000"/>
          </a:bodyPr>
          <a:lstStyle/>
          <a:p>
            <a:r>
              <a:rPr lang="en-US" sz="2000" b="1" u="sng" dirty="0" smtClean="0"/>
              <a:t>Rounding a bend</a:t>
            </a:r>
            <a:br>
              <a:rPr lang="en-US" sz="2000" b="1" u="sng" dirty="0" smtClean="0"/>
            </a:br>
            <a:r>
              <a:rPr lang="en-US" sz="2800" dirty="0" smtClean="0"/>
              <a:t>The successful negotiation of a bend on a flat road therefore depends on the tyres and the road surface being in a condition that enables them to provide sufficiently large frictional force otherwise skidding occurs.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Safe cornering that does not rely</a:t>
            </a:r>
            <a:br>
              <a:rPr lang="en-US" sz="2800" dirty="0" smtClean="0"/>
            </a:br>
            <a:r>
              <a:rPr lang="en-US" sz="2800" dirty="0" smtClean="0"/>
              <a:t>entirely on friction is achieved</a:t>
            </a:r>
            <a:br>
              <a:rPr lang="en-US" sz="2800" dirty="0" smtClean="0"/>
            </a:br>
            <a:r>
              <a:rPr lang="en-US" sz="2800" dirty="0" smtClean="0"/>
              <a:t>by </a:t>
            </a:r>
            <a:r>
              <a:rPr lang="en-US" sz="2800" b="1" dirty="0" smtClean="0"/>
              <a:t>‘banking’</a:t>
            </a:r>
            <a:r>
              <a:rPr lang="en-US" sz="2800" dirty="0" smtClean="0"/>
              <a:t> the road.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Some of the centripetal force is</a:t>
            </a:r>
            <a:br>
              <a:rPr lang="en-US" sz="2800" dirty="0" smtClean="0"/>
            </a:br>
            <a:r>
              <a:rPr lang="en-US" sz="2800" dirty="0" smtClean="0"/>
              <a:t>then supplied by the </a:t>
            </a:r>
            <a:r>
              <a:rPr lang="en-US" sz="2800" b="1" dirty="0" smtClean="0"/>
              <a:t>contact force</a:t>
            </a:r>
            <a:br>
              <a:rPr lang="en-US" sz="2800" b="1" dirty="0" smtClean="0"/>
            </a:br>
            <a:r>
              <a:rPr lang="en-US" sz="2800" b="1" i="1" dirty="0" smtClean="0"/>
              <a:t>N</a:t>
            </a:r>
            <a:r>
              <a:rPr lang="en-US" sz="2800" dirty="0" smtClean="0"/>
              <a:t> from the road surface on the car which acts horizontally.</a:t>
            </a:r>
            <a:endParaRPr lang="en-US" sz="2800" b="1" u="sng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Circular Motion</a:t>
            </a:r>
            <a:endParaRPr lang="en-US" dirty="0"/>
          </a:p>
        </p:txBody>
      </p:sp>
      <p:pic>
        <p:nvPicPr>
          <p:cNvPr id="88066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3505200"/>
            <a:ext cx="3657600" cy="2438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4387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Normal Force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6260" name="Picture 4" descr="Related image"/>
          <p:cNvPicPr>
            <a:picLocks noChangeAspect="1" noChangeArrowheads="1"/>
          </p:cNvPicPr>
          <p:nvPr/>
        </p:nvPicPr>
        <p:blipFill>
          <a:blip r:embed="rId2" cstate="print"/>
          <a:srcRect t="17728" r="4225" b="7981"/>
          <a:stretch>
            <a:fillRect/>
          </a:stretch>
        </p:blipFill>
        <p:spPr bwMode="auto">
          <a:xfrm>
            <a:off x="302334" y="1524000"/>
            <a:ext cx="8536866" cy="49664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Acceleration is the increase of velocity in unit time.</a:t>
            </a:r>
          </a:p>
          <a:p>
            <a:endParaRPr lang="en-US" dirty="0" smtClean="0"/>
          </a:p>
          <a:p>
            <a:r>
              <a:rPr lang="en-US" dirty="0" smtClean="0"/>
              <a:t>An object accelerates when its velocity increases and also when direction changes.</a:t>
            </a:r>
          </a:p>
          <a:p>
            <a:endParaRPr lang="en-US" dirty="0" smtClean="0"/>
          </a:p>
          <a:p>
            <a:r>
              <a:rPr lang="en-US" dirty="0" smtClean="0"/>
              <a:t>It has units of metres per second squared, </a:t>
            </a:r>
            <a:r>
              <a:rPr lang="en-US" b="1" dirty="0" smtClean="0">
                <a:solidFill>
                  <a:srgbClr val="FF0000"/>
                </a:solidFill>
              </a:rPr>
              <a:t>m/s</a:t>
            </a:r>
            <a:r>
              <a:rPr lang="en-US" b="1" baseline="30000" dirty="0" smtClean="0">
                <a:solidFill>
                  <a:srgbClr val="FF0000"/>
                </a:solidFill>
              </a:rPr>
              <a:t>2 </a:t>
            </a:r>
            <a:r>
              <a:rPr lang="en-US" b="1" dirty="0" smtClean="0">
                <a:solidFill>
                  <a:srgbClr val="FF0000"/>
                </a:solidFill>
              </a:rPr>
              <a:t>or ms</a:t>
            </a:r>
            <a:r>
              <a:rPr lang="en-US" b="1" baseline="30000" dirty="0" smtClean="0">
                <a:solidFill>
                  <a:srgbClr val="FF0000"/>
                </a:solidFill>
              </a:rPr>
              <a:t>-2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002060"/>
                </a:solidFill>
              </a:rPr>
              <a:t>Acceleration = increase of velocity  ÷  time taken</a:t>
            </a:r>
            <a:endParaRPr lang="en-US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inertia swinging a pail of water overhe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9984" y="1143000"/>
            <a:ext cx="3644016" cy="44196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5410200"/>
          </a:xfrm>
        </p:spPr>
        <p:txBody>
          <a:bodyPr>
            <a:normAutofit/>
          </a:bodyPr>
          <a:lstStyle/>
          <a:p>
            <a:r>
              <a:rPr lang="en-US" dirty="0" smtClean="0"/>
              <a:t>A pilot who is not strapped</a:t>
            </a:r>
            <a:br>
              <a:rPr lang="en-US" dirty="0" smtClean="0"/>
            </a:br>
            <a:r>
              <a:rPr lang="en-US" dirty="0" smtClean="0"/>
              <a:t>into his aircraft can loop the</a:t>
            </a:r>
            <a:br>
              <a:rPr lang="en-US" dirty="0" smtClean="0"/>
            </a:br>
            <a:r>
              <a:rPr lang="en-US" dirty="0" smtClean="0"/>
              <a:t>loop without falling down-</a:t>
            </a:r>
            <a:br>
              <a:rPr lang="en-US" dirty="0" smtClean="0"/>
            </a:br>
            <a:r>
              <a:rPr lang="en-US" dirty="0" smtClean="0"/>
              <a:t>wards while at the top of the</a:t>
            </a:r>
            <a:br>
              <a:rPr lang="en-US" dirty="0" smtClean="0"/>
            </a:br>
            <a:r>
              <a:rPr lang="en-US" dirty="0" smtClean="0"/>
              <a:t>loop.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 bucket of water can be</a:t>
            </a:r>
            <a:br>
              <a:rPr lang="en-US" dirty="0" smtClean="0"/>
            </a:br>
            <a:r>
              <a:rPr lang="en-US" dirty="0" smtClean="0"/>
              <a:t>swung round in a vertical</a:t>
            </a:r>
            <a:br>
              <a:rPr lang="en-US" dirty="0" smtClean="0"/>
            </a:br>
            <a:r>
              <a:rPr lang="en-US" dirty="0" smtClean="0"/>
              <a:t>circle without spilling. 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1200" b="1" u="sng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Circular Motion</a:t>
            </a:r>
            <a:br>
              <a:rPr lang="en-US" dirty="0" smtClean="0"/>
            </a:b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Looping the Loop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929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6" name="Picture 6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9701" y="1295400"/>
            <a:ext cx="3334299" cy="3257551"/>
          </a:xfrm>
          <a:prstGeom prst="rect">
            <a:avLst/>
          </a:prstGeom>
          <a:noFill/>
        </p:spPr>
      </p:pic>
      <p:pic>
        <p:nvPicPr>
          <p:cNvPr id="97282" name="Picture 2" descr="Related image"/>
          <p:cNvPicPr>
            <a:picLocks noChangeAspect="1" noChangeArrowheads="1"/>
          </p:cNvPicPr>
          <p:nvPr/>
        </p:nvPicPr>
        <p:blipFill>
          <a:blip r:embed="rId3" cstate="print"/>
          <a:srcRect l="38334" t="37778" r="43333" b="24444"/>
          <a:stretch>
            <a:fillRect/>
          </a:stretch>
        </p:blipFill>
        <p:spPr bwMode="auto">
          <a:xfrm>
            <a:off x="6096000" y="4662055"/>
            <a:ext cx="1371600" cy="211974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Forces that keep a roller coaster in a circular path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257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 a roller coaster ride the</a:t>
            </a:r>
            <a:br>
              <a:rPr lang="en-US" dirty="0" smtClean="0"/>
            </a:br>
            <a:r>
              <a:rPr lang="en-US" b="1" dirty="0" smtClean="0">
                <a:solidFill>
                  <a:srgbClr val="FFC000"/>
                </a:solidFill>
              </a:rPr>
              <a:t>gravitational force</a:t>
            </a:r>
            <a:r>
              <a:rPr lang="en-US" dirty="0" smtClean="0"/>
              <a:t> is always</a:t>
            </a:r>
            <a:br>
              <a:rPr lang="en-US" dirty="0" smtClean="0"/>
            </a:br>
            <a:r>
              <a:rPr lang="en-US" dirty="0" smtClean="0"/>
              <a:t>downward.  This and</a:t>
            </a:r>
            <a:br>
              <a:rPr lang="en-US" dirty="0" smtClean="0"/>
            </a:br>
            <a:r>
              <a:rPr lang="en-US" smtClean="0"/>
              <a:t>inertia are the </a:t>
            </a:r>
            <a:r>
              <a:rPr lang="en-US" b="1" smtClean="0">
                <a:solidFill>
                  <a:srgbClr val="FF0066"/>
                </a:solidFill>
              </a:rPr>
              <a:t>centripetal force</a:t>
            </a:r>
            <a:br>
              <a:rPr lang="en-US" b="1" smtClean="0">
                <a:solidFill>
                  <a:srgbClr val="FF0066"/>
                </a:solidFill>
              </a:rPr>
            </a:br>
            <a:r>
              <a:rPr lang="en-US" smtClean="0"/>
              <a:t>which keeps the </a:t>
            </a:r>
            <a:r>
              <a:rPr lang="en-US" dirty="0" smtClean="0"/>
              <a:t>roller </a:t>
            </a:r>
            <a:r>
              <a:rPr lang="en-US" smtClean="0"/>
              <a:t>coaster </a:t>
            </a:r>
            <a:br>
              <a:rPr lang="en-US" smtClean="0"/>
            </a:br>
            <a:r>
              <a:rPr lang="en-US" smtClean="0"/>
              <a:t>in its circular path</a:t>
            </a:r>
            <a:r>
              <a:rPr lang="en-US" dirty="0" smtClean="0"/>
              <a:t>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At the bottom of the loop, the</a:t>
            </a:r>
            <a:br>
              <a:rPr lang="en-US" dirty="0" smtClean="0"/>
            </a:br>
            <a:r>
              <a:rPr lang="en-US" b="1" dirty="0" smtClean="0">
                <a:solidFill>
                  <a:srgbClr val="00B050"/>
                </a:solidFill>
              </a:rPr>
              <a:t>normal force</a:t>
            </a:r>
            <a:r>
              <a:rPr lang="en-US" dirty="0" smtClean="0"/>
              <a:t> due to the track</a:t>
            </a:r>
            <a:br>
              <a:rPr lang="en-US" dirty="0" smtClean="0"/>
            </a:br>
            <a:r>
              <a:rPr lang="en-US" dirty="0" smtClean="0"/>
              <a:t>acting on the car will be upward.  </a:t>
            </a:r>
            <a:br>
              <a:rPr lang="en-US" dirty="0" smtClean="0"/>
            </a:br>
            <a:endParaRPr lang="en-US" dirty="0" smtClean="0"/>
          </a:p>
          <a:p>
            <a:r>
              <a:rPr lang="en-US" b="1" dirty="0" smtClean="0">
                <a:solidFill>
                  <a:srgbClr val="7030A0"/>
                </a:solidFill>
              </a:rPr>
              <a:t>Inertia</a:t>
            </a:r>
            <a:r>
              <a:rPr lang="en-US" dirty="0" smtClean="0"/>
              <a:t> also keeps people from</a:t>
            </a:r>
            <a:br>
              <a:rPr lang="en-US" dirty="0" smtClean="0"/>
            </a:br>
            <a:r>
              <a:rPr lang="en-US" dirty="0" smtClean="0"/>
              <a:t>falling out of the carts.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Image result for Bucket being swung overhead in a circular pa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75" y="1828800"/>
            <a:ext cx="2714625" cy="234315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Forces that keep water inside of bucket being swung overhead in a circular path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A bucket that is swung overhead</a:t>
            </a:r>
            <a:br>
              <a:rPr lang="en-US" dirty="0" smtClean="0"/>
            </a:br>
            <a:r>
              <a:rPr lang="en-US" dirty="0" smtClean="0"/>
              <a:t>in a circular path remains in this</a:t>
            </a:r>
            <a:br>
              <a:rPr lang="en-US" dirty="0" smtClean="0"/>
            </a:br>
            <a:r>
              <a:rPr lang="en-US" dirty="0" smtClean="0"/>
              <a:t>path because a net force called</a:t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b="1" dirty="0" smtClean="0">
                <a:solidFill>
                  <a:srgbClr val="FFC000"/>
                </a:solidFill>
              </a:rPr>
              <a:t>centre seeking/centripetal</a:t>
            </a:r>
            <a:br>
              <a:rPr lang="en-US" b="1" dirty="0" smtClean="0">
                <a:solidFill>
                  <a:srgbClr val="FFC000"/>
                </a:solidFill>
              </a:rPr>
            </a:br>
            <a:r>
              <a:rPr lang="en-US" b="1" dirty="0" smtClean="0">
                <a:solidFill>
                  <a:srgbClr val="FFC000"/>
                </a:solidFill>
              </a:rPr>
              <a:t>force </a:t>
            </a:r>
            <a:r>
              <a:rPr lang="en-US" dirty="0" smtClean="0"/>
              <a:t>pulls the bucket towards the</a:t>
            </a:r>
            <a:br>
              <a:rPr lang="en-US" dirty="0" smtClean="0"/>
            </a:br>
            <a:r>
              <a:rPr lang="en-US" dirty="0" smtClean="0"/>
              <a:t>centre of the circle.  The centripetal</a:t>
            </a:r>
            <a:br>
              <a:rPr lang="en-US" dirty="0" smtClean="0"/>
            </a:br>
            <a:r>
              <a:rPr lang="en-US" dirty="0" smtClean="0"/>
              <a:t>force is the </a:t>
            </a:r>
            <a:r>
              <a:rPr lang="en-US" b="1" dirty="0" smtClean="0">
                <a:solidFill>
                  <a:srgbClr val="92D050"/>
                </a:solidFill>
              </a:rPr>
              <a:t>tension</a:t>
            </a:r>
            <a:r>
              <a:rPr lang="en-US" dirty="0" smtClean="0"/>
              <a:t> on whatever is </a:t>
            </a:r>
            <a:br>
              <a:rPr lang="en-US" dirty="0" smtClean="0"/>
            </a:br>
            <a:r>
              <a:rPr lang="en-US" dirty="0" smtClean="0"/>
              <a:t>holding the bucket, in this case it is</a:t>
            </a:r>
            <a:br>
              <a:rPr lang="en-US" dirty="0" smtClean="0"/>
            </a:br>
            <a:r>
              <a:rPr lang="en-US" dirty="0" smtClean="0"/>
              <a:t>the string.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Water does not leave the bucket due to </a:t>
            </a:r>
            <a:r>
              <a:rPr lang="en-US" b="1" dirty="0" smtClean="0">
                <a:solidFill>
                  <a:srgbClr val="FF0066"/>
                </a:solidFill>
              </a:rPr>
              <a:t>inertia</a:t>
            </a:r>
            <a:r>
              <a:rPr lang="en-US" dirty="0" smtClean="0"/>
              <a:t>.  The </a:t>
            </a:r>
            <a:r>
              <a:rPr lang="en-US" b="1" dirty="0" smtClean="0">
                <a:solidFill>
                  <a:srgbClr val="FF0066"/>
                </a:solidFill>
              </a:rPr>
              <a:t>force of laziness</a:t>
            </a:r>
            <a:r>
              <a:rPr lang="en-US" dirty="0" smtClean="0"/>
              <a:t>.  This force is often referred to as the </a:t>
            </a:r>
            <a:r>
              <a:rPr lang="en-US" b="1" dirty="0" smtClean="0">
                <a:solidFill>
                  <a:srgbClr val="7030A0"/>
                </a:solidFill>
              </a:rPr>
              <a:t>centre fleeing force/apparent centrifugal force</a:t>
            </a:r>
            <a:r>
              <a:rPr lang="en-US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5410200"/>
          </a:xfrm>
        </p:spPr>
        <p:txBody>
          <a:bodyPr>
            <a:normAutofit/>
          </a:bodyPr>
          <a:lstStyle/>
          <a:p>
            <a:r>
              <a:rPr lang="en-US" sz="2800" b="1" u="sng" dirty="0" smtClean="0"/>
              <a:t>Universal gravitation</a:t>
            </a:r>
            <a:br>
              <a:rPr lang="en-US" sz="2800" b="1" u="sng" dirty="0" smtClean="0"/>
            </a:br>
            <a:r>
              <a:rPr lang="en-US" sz="2800" dirty="0" smtClean="0"/>
              <a:t>Newton proposed that all objects in</a:t>
            </a:r>
            <a:br>
              <a:rPr lang="en-US" sz="2800" dirty="0" smtClean="0"/>
            </a:br>
            <a:r>
              <a:rPr lang="en-US" sz="2800" dirty="0" smtClean="0"/>
              <a:t>the universe attract each other with</a:t>
            </a:r>
            <a:br>
              <a:rPr lang="en-US" sz="2800" dirty="0" smtClean="0"/>
            </a:br>
            <a:r>
              <a:rPr lang="en-US" sz="2800" dirty="0" smtClean="0"/>
              <a:t>a force he called gravitation.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Newton regarded gravity as the</a:t>
            </a:r>
            <a:br>
              <a:rPr lang="en-US" sz="2800" dirty="0" smtClean="0"/>
            </a:br>
            <a:r>
              <a:rPr lang="en-US" sz="2800" dirty="0" smtClean="0"/>
              <a:t>gravitational attraction of</a:t>
            </a:r>
            <a:br>
              <a:rPr lang="en-US" sz="2800" dirty="0" smtClean="0"/>
            </a:br>
            <a:r>
              <a:rPr lang="en-US" sz="2800" dirty="0" smtClean="0"/>
              <a:t>the earth for nearby objects.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He saw it as being responsible for holding the moon in its </a:t>
            </a:r>
            <a:br>
              <a:rPr lang="en-US" sz="2800" dirty="0" smtClean="0"/>
            </a:br>
            <a:r>
              <a:rPr lang="en-US" sz="2800" dirty="0" smtClean="0"/>
              <a:t>orbit round the earth.</a:t>
            </a:r>
          </a:p>
          <a:p>
            <a:pPr marL="0" indent="0">
              <a:buNone/>
            </a:pPr>
            <a:r>
              <a:rPr lang="en-US" sz="1800" b="1" u="sng" dirty="0" smtClean="0"/>
              <a:t/>
            </a:r>
            <a:br>
              <a:rPr lang="en-US" sz="1800" b="1" u="sng" dirty="0" smtClean="0"/>
            </a:br>
            <a:endParaRPr lang="en-US" sz="1800" b="1" u="sng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Circular Motion</a:t>
            </a:r>
            <a:endParaRPr lang="en-US" dirty="0"/>
          </a:p>
        </p:txBody>
      </p:sp>
      <p:pic>
        <p:nvPicPr>
          <p:cNvPr id="92162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4560" y="1021975"/>
            <a:ext cx="2987040" cy="35141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7929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5410200"/>
          </a:xfrm>
        </p:spPr>
        <p:txBody>
          <a:bodyPr>
            <a:normAutofit lnSpcReduction="10000"/>
          </a:bodyPr>
          <a:lstStyle/>
          <a:p>
            <a:r>
              <a:rPr lang="en-US" sz="2400" b="1" u="sng" dirty="0" smtClean="0"/>
              <a:t>Satellite motion</a:t>
            </a:r>
            <a:br>
              <a:rPr lang="en-US" sz="2400" b="1" u="sng" dirty="0" smtClean="0"/>
            </a:br>
            <a:r>
              <a:rPr lang="en-US" sz="2400" dirty="0" smtClean="0"/>
              <a:t>To put an artificial satellite in</a:t>
            </a:r>
            <a:br>
              <a:rPr lang="en-US" sz="2400" dirty="0" smtClean="0"/>
            </a:br>
            <a:r>
              <a:rPr lang="en-US" sz="2400" dirty="0" smtClean="0"/>
              <a:t>orbit at a certain height above</a:t>
            </a:r>
            <a:br>
              <a:rPr lang="en-US" sz="2400" dirty="0" smtClean="0"/>
            </a:br>
            <a:r>
              <a:rPr lang="en-US" sz="2400" dirty="0" smtClean="0"/>
              <a:t>the earth it must enter the orbit</a:t>
            </a:r>
            <a:br>
              <a:rPr lang="en-US" sz="2400" dirty="0" smtClean="0"/>
            </a:br>
            <a:r>
              <a:rPr lang="en-US" sz="2400" dirty="0" smtClean="0"/>
              <a:t>at the correct speed.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If it does not, the force of gravity,</a:t>
            </a:r>
            <a:br>
              <a:rPr lang="en-US" sz="2400" dirty="0" smtClean="0"/>
            </a:br>
            <a:r>
              <a:rPr lang="en-US" sz="2400" dirty="0" smtClean="0"/>
              <a:t>which decreases with height, will not be equal to the centripetal</a:t>
            </a:r>
            <a:br>
              <a:rPr lang="en-US" sz="2400" dirty="0" smtClean="0"/>
            </a:br>
            <a:r>
              <a:rPr lang="en-US" sz="2400" dirty="0" smtClean="0"/>
              <a:t>force needed for the orbit.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Geostationary satellites go round the equator at the same rate</a:t>
            </a:r>
            <a:br>
              <a:rPr lang="en-US" sz="2400" dirty="0" smtClean="0"/>
            </a:br>
            <a:r>
              <a:rPr lang="en-US" sz="2400" dirty="0" smtClean="0"/>
              <a:t>as the earth spins, and so appear at rest from the ground.</a:t>
            </a:r>
            <a:br>
              <a:rPr lang="en-US" sz="2400" dirty="0" smtClean="0"/>
            </a:b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>
                <a:sym typeface="Wingdings" pitchFamily="2" charset="2"/>
              </a:rPr>
              <a:t/>
            </a:r>
            <a:br>
              <a:rPr lang="en-US" sz="1200" dirty="0" smtClean="0">
                <a:sym typeface="Wingdings" pitchFamily="2" charset="2"/>
              </a:rPr>
            </a:br>
            <a:r>
              <a:rPr lang="en-US" sz="1200" dirty="0" smtClean="0">
                <a:sym typeface="Wingdings" pitchFamily="2" charset="2"/>
              </a:rPr>
              <a:t/>
            </a:r>
            <a:br>
              <a:rPr lang="en-US" sz="1200" dirty="0" smtClean="0">
                <a:sym typeface="Wingdings" pitchFamily="2" charset="2"/>
              </a:rPr>
            </a:br>
            <a:r>
              <a:rPr lang="en-US" sz="1200" dirty="0" smtClean="0">
                <a:sym typeface="Wingdings" pitchFamily="2" charset="2"/>
              </a:rPr>
              <a:t/>
            </a:r>
            <a:br>
              <a:rPr lang="en-US" sz="1200" dirty="0" smtClean="0">
                <a:sym typeface="Wingdings" pitchFamily="2" charset="2"/>
              </a:rPr>
            </a:br>
            <a:r>
              <a:rPr lang="en-US" sz="1200" dirty="0" smtClean="0">
                <a:sym typeface="Wingdings" pitchFamily="2" charset="2"/>
              </a:rPr>
              <a:t/>
            </a:r>
            <a:br>
              <a:rPr lang="en-US" sz="1200" dirty="0" smtClean="0">
                <a:sym typeface="Wingdings" pitchFamily="2" charset="2"/>
              </a:rPr>
            </a:br>
            <a:endParaRPr lang="en-US" sz="1200" b="1" u="sng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/>
              <a:t>Circular Motion</a:t>
            </a:r>
            <a:endParaRPr lang="en-US" dirty="0"/>
          </a:p>
        </p:txBody>
      </p:sp>
      <p:pic>
        <p:nvPicPr>
          <p:cNvPr id="94210" name="Picture 2" descr="Image result for satelli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1335" y="1447800"/>
            <a:ext cx="4402665" cy="1981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7929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5410200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CLASSWORK </a:t>
            </a:r>
            <a:r>
              <a:rPr lang="en-US" sz="2400" b="1" dirty="0" smtClean="0">
                <a:sym typeface="Wingdings" pitchFamily="2" charset="2"/>
              </a:rPr>
              <a:t></a:t>
            </a:r>
            <a:br>
              <a:rPr lang="en-US" sz="2400" b="1" dirty="0" smtClean="0">
                <a:sym typeface="Wingdings" pitchFamily="2" charset="2"/>
              </a:rPr>
            </a:br>
            <a:r>
              <a:rPr lang="en-US" sz="2400" b="1" dirty="0" smtClean="0">
                <a:sym typeface="Wingdings" pitchFamily="2" charset="2"/>
              </a:rPr>
              <a:t>1.  An apple is whirled round in a horizontal circle on the end of a string which is tied to the stalk.  It is whirled faster and faster and at a certain speed the apple is torn from the stalk.  Why?</a:t>
            </a:r>
            <a:br>
              <a:rPr lang="en-US" sz="2400" b="1" dirty="0" smtClean="0">
                <a:sym typeface="Wingdings" pitchFamily="2" charset="2"/>
              </a:rPr>
            </a:br>
            <a:endParaRPr lang="en-US" sz="2400" b="1" dirty="0" smtClean="0"/>
          </a:p>
          <a:p>
            <a:endParaRPr lang="en-US" sz="2400" b="1" dirty="0" smtClean="0"/>
          </a:p>
          <a:p>
            <a:r>
              <a:rPr lang="en-US" sz="2400" b="1" dirty="0" smtClean="0"/>
              <a:t>CLASSWORK </a:t>
            </a:r>
            <a:r>
              <a:rPr lang="en-US" sz="2400" b="1" dirty="0" smtClean="0">
                <a:sym typeface="Wingdings" pitchFamily="2" charset="2"/>
              </a:rPr>
              <a:t></a:t>
            </a:r>
            <a:br>
              <a:rPr lang="en-US" sz="2400" b="1" dirty="0" smtClean="0">
                <a:sym typeface="Wingdings" pitchFamily="2" charset="2"/>
              </a:rPr>
            </a:br>
            <a:r>
              <a:rPr lang="en-US" sz="2400" b="1" dirty="0" smtClean="0">
                <a:sym typeface="Wingdings" pitchFamily="2" charset="2"/>
              </a:rPr>
              <a:t>2.  What provides the centripetal force for</a:t>
            </a:r>
            <a:br>
              <a:rPr lang="en-US" sz="2400" b="1" dirty="0" smtClean="0">
                <a:sym typeface="Wingdings" pitchFamily="2" charset="2"/>
              </a:rPr>
            </a:br>
            <a:r>
              <a:rPr lang="en-US" sz="2400" b="1" dirty="0" smtClean="0">
                <a:sym typeface="Wingdings" pitchFamily="2" charset="2"/>
              </a:rPr>
              <a:t>a.  A coin placed on a rotating turntable,</a:t>
            </a:r>
            <a:br>
              <a:rPr lang="en-US" sz="2400" b="1" dirty="0" smtClean="0">
                <a:sym typeface="Wingdings" pitchFamily="2" charset="2"/>
              </a:rPr>
            </a:br>
            <a:r>
              <a:rPr lang="en-US" sz="2400" b="1" dirty="0" smtClean="0">
                <a:sym typeface="Wingdings" pitchFamily="2" charset="2"/>
              </a:rPr>
              <a:t>b.  A space capsule circling the earth?</a:t>
            </a:r>
            <a:endParaRPr lang="en-US" sz="2400" b="1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err="1" smtClean="0"/>
              <a:t>Classwork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7497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The speeds of an accelerating car after successive seconds are given in the following table.  Acquaint yourself with the table and answer the following questions below.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Every second the speed increases by   ______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Is the acceleration uniform?   _______</a:t>
            </a:r>
          </a:p>
          <a:p>
            <a:endParaRPr lang="en-US" dirty="0" smtClean="0"/>
          </a:p>
          <a:p>
            <a:r>
              <a:rPr lang="en-US" dirty="0" smtClean="0"/>
              <a:t>If the speed of the car decreased by 5 m/s every second, it would have a deceleration or retardation of   _______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066800" y="2799080"/>
          <a:ext cx="70866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1100"/>
                <a:gridCol w="1181100"/>
                <a:gridCol w="1181100"/>
                <a:gridCol w="1181100"/>
                <a:gridCol w="1181100"/>
                <a:gridCol w="11811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Time (s)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Speed (m/s)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12508</TotalTime>
  <Words>1385</Words>
  <Application>Microsoft Office PowerPoint</Application>
  <PresentationFormat>On-screen Show (4:3)</PresentationFormat>
  <Paragraphs>290</Paragraphs>
  <Slides>85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6" baseType="lpstr">
      <vt:lpstr>Office Theme</vt:lpstr>
      <vt:lpstr>Speed, Velocity and Acceleration</vt:lpstr>
      <vt:lpstr>Speed</vt:lpstr>
      <vt:lpstr>Speed</vt:lpstr>
      <vt:lpstr>Velocity</vt:lpstr>
      <vt:lpstr>Velocity</vt:lpstr>
      <vt:lpstr>Velocity</vt:lpstr>
      <vt:lpstr>Speed and Velocity</vt:lpstr>
      <vt:lpstr>Acceleration</vt:lpstr>
      <vt:lpstr>Acceleration</vt:lpstr>
      <vt:lpstr>Devices Used to Analyse Motion</vt:lpstr>
      <vt:lpstr>Motion Sensors</vt:lpstr>
      <vt:lpstr>Tickertape Timers</vt:lpstr>
      <vt:lpstr>Photogate Timers</vt:lpstr>
      <vt:lpstr>Class Work</vt:lpstr>
      <vt:lpstr>Classwork</vt:lpstr>
      <vt:lpstr>Classwork</vt:lpstr>
      <vt:lpstr>Classwork</vt:lpstr>
      <vt:lpstr>Classwork</vt:lpstr>
      <vt:lpstr>Classwork</vt:lpstr>
      <vt:lpstr>Equations of motion</vt:lpstr>
      <vt:lpstr>Velocity – Time Graphs  Depicting Uniform Velocity</vt:lpstr>
      <vt:lpstr>Velocity – Time Graphs Depicting Uniform Velocity</vt:lpstr>
      <vt:lpstr>Velocity – Time Graphs  Depicting Uniform Velocity</vt:lpstr>
      <vt:lpstr>Velocity – Time Graphs  Depicting Uniform Acceleration</vt:lpstr>
      <vt:lpstr>Displacement – Time Graphs  Depicting Uniform Velocity</vt:lpstr>
      <vt:lpstr>Slide 26</vt:lpstr>
      <vt:lpstr>Classwork</vt:lpstr>
      <vt:lpstr>Classwork</vt:lpstr>
      <vt:lpstr>Classwork</vt:lpstr>
      <vt:lpstr>Falling bodies</vt:lpstr>
      <vt:lpstr>Which one falls faster?</vt:lpstr>
      <vt:lpstr>Acceleration Due to Gravity</vt:lpstr>
      <vt:lpstr>Acceleration Due to Gravity</vt:lpstr>
      <vt:lpstr>Acceleration Due to Gravity</vt:lpstr>
      <vt:lpstr>Acceleration Due to Gravity</vt:lpstr>
      <vt:lpstr>Acceleration Due to Gravity</vt:lpstr>
      <vt:lpstr>Measuring gravity, g</vt:lpstr>
      <vt:lpstr>Distance – Time Graphs</vt:lpstr>
      <vt:lpstr>Projectiles</vt:lpstr>
      <vt:lpstr>Classwork</vt:lpstr>
      <vt:lpstr>Newton’s laws of motion</vt:lpstr>
      <vt:lpstr>Newton’s Three Laws of Motion</vt:lpstr>
      <vt:lpstr>Explaining Newton’s First Law of Motion</vt:lpstr>
      <vt:lpstr>Explaining Newton’s First Law of Motion</vt:lpstr>
      <vt:lpstr>Explaining Newton’s Second Law of Motion</vt:lpstr>
      <vt:lpstr>Explaining Newton’s Second Law of Motion</vt:lpstr>
      <vt:lpstr>Explaining Newton’s Third Law of Motion</vt:lpstr>
      <vt:lpstr>Comprehension</vt:lpstr>
      <vt:lpstr>Comprehension</vt:lpstr>
      <vt:lpstr>Gravitational Field</vt:lpstr>
      <vt:lpstr>Gravitational Field</vt:lpstr>
      <vt:lpstr>Fluid Friction Terminal Velocity</vt:lpstr>
      <vt:lpstr>Fluid Friction Terminal Velocity</vt:lpstr>
      <vt:lpstr>Who were Aristotle, Galileo and Newton?</vt:lpstr>
      <vt:lpstr>      Momentum</vt:lpstr>
      <vt:lpstr>Momentum</vt:lpstr>
      <vt:lpstr>Conservation of Momentum</vt:lpstr>
      <vt:lpstr>Conservation of Momentum</vt:lpstr>
      <vt:lpstr>Two Types of Collision</vt:lpstr>
      <vt:lpstr>Momentum</vt:lpstr>
      <vt:lpstr>Rifles and Explosions</vt:lpstr>
      <vt:lpstr>Rockets and Jets</vt:lpstr>
      <vt:lpstr>Classwork</vt:lpstr>
      <vt:lpstr>Kinetic and potential energy</vt:lpstr>
      <vt:lpstr>Kinetic Energy</vt:lpstr>
      <vt:lpstr>Potential Energy</vt:lpstr>
      <vt:lpstr>Conservation of Energy</vt:lpstr>
      <vt:lpstr>Elastic and Inelastic Collisions</vt:lpstr>
      <vt:lpstr>Questions</vt:lpstr>
      <vt:lpstr>Questions</vt:lpstr>
      <vt:lpstr>Questions</vt:lpstr>
      <vt:lpstr>Circular motion</vt:lpstr>
      <vt:lpstr>Circular Motion</vt:lpstr>
      <vt:lpstr>Slide 74</vt:lpstr>
      <vt:lpstr>More on Centripetal Force</vt:lpstr>
      <vt:lpstr>Circular Motion Ball on a Rope</vt:lpstr>
      <vt:lpstr>Circular Motion Rounding a Bend</vt:lpstr>
      <vt:lpstr>Circular Motion</vt:lpstr>
      <vt:lpstr>Normal Force</vt:lpstr>
      <vt:lpstr>Circular Motion Looping the Loop</vt:lpstr>
      <vt:lpstr>Forces that keep a roller coaster in a circular path</vt:lpstr>
      <vt:lpstr>Forces that keep water inside of bucket being swung overhead in a circular path </vt:lpstr>
      <vt:lpstr>Circular Motion</vt:lpstr>
      <vt:lpstr>Circular Motion</vt:lpstr>
      <vt:lpstr>Classwork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Velocity and acceleration</dc:title>
  <dc:creator>Samantha Blondel</dc:creator>
  <cp:lastModifiedBy>Samantha</cp:lastModifiedBy>
  <cp:revision>37</cp:revision>
  <cp:lastPrinted>2012-10-01T01:02:30Z</cp:lastPrinted>
  <dcterms:created xsi:type="dcterms:W3CDTF">2012-08-19T23:31:58Z</dcterms:created>
  <dcterms:modified xsi:type="dcterms:W3CDTF">2020-03-04T19:36:29Z</dcterms:modified>
</cp:coreProperties>
</file>