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8288000" cy="10287000"/>
  <p:notesSz cx="6858000" cy="9144000"/>
  <p:embeddedFontLst>
    <p:embeddedFont>
      <p:font typeface="Gagalin" charset="0"/>
      <p:regular r:id="rId30"/>
    </p:embeddedFont>
    <p:embeddedFont>
      <p:font typeface="Calibri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-82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6150" y="1126660"/>
            <a:ext cx="4579074" cy="2816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42"/>
              </a:lnSpc>
            </a:pPr>
            <a:r>
              <a:rPr lang="en-US" sz="16530">
                <a:solidFill>
                  <a:srgbClr val="000000"/>
                </a:solidFill>
                <a:latin typeface="Gagalin"/>
              </a:rPr>
              <a:t>Frac</a:t>
            </a:r>
          </a:p>
        </p:txBody>
      </p:sp>
      <p:grpSp>
        <p:nvGrpSpPr>
          <p:cNvPr id="3" name="Group 3"/>
          <p:cNvGrpSpPr/>
          <p:nvPr/>
        </p:nvGrpSpPr>
        <p:grpSpPr>
          <a:xfrm rot="-1818178">
            <a:off x="385214" y="4017366"/>
            <a:ext cx="8215075" cy="1599392"/>
            <a:chOff x="0" y="0"/>
            <a:chExt cx="2935437" cy="571500"/>
          </a:xfrm>
        </p:grpSpPr>
        <p:sp>
          <p:nvSpPr>
            <p:cNvPr id="4" name="Freeform 4"/>
            <p:cNvSpPr/>
            <p:nvPr/>
          </p:nvSpPr>
          <p:spPr>
            <a:xfrm>
              <a:off x="0" y="255270"/>
              <a:ext cx="2935437" cy="69850"/>
            </a:xfrm>
            <a:custGeom>
              <a:avLst/>
              <a:gdLst/>
              <a:ahLst/>
              <a:cxnLst/>
              <a:rect l="l" t="t" r="r" b="b"/>
              <a:pathLst>
                <a:path w="2935437" h="69850">
                  <a:moveTo>
                    <a:pt x="264460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935437" y="69850"/>
                  </a:lnTo>
                  <a:lnTo>
                    <a:pt x="2935437" y="0"/>
                  </a:lnTo>
                  <a:close/>
                </a:path>
              </a:pathLst>
            </a:custGeom>
            <a:solidFill>
              <a:srgbClr val="66C2F4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458171" y="1450510"/>
            <a:ext cx="7336999" cy="73369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2097856">
            <a:off x="791469" y="666461"/>
            <a:ext cx="1694687" cy="3622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1774096">
            <a:off x="5535544" y="8917422"/>
            <a:ext cx="1694687" cy="3622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56969" y="8794855"/>
            <a:ext cx="1474800" cy="87934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492752" y="4854237"/>
            <a:ext cx="4799315" cy="2816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42"/>
              </a:lnSpc>
            </a:pPr>
            <a:r>
              <a:rPr lang="en-US" sz="16530">
                <a:solidFill>
                  <a:srgbClr val="000000"/>
                </a:solidFill>
                <a:latin typeface="Gagalin"/>
              </a:rPr>
              <a:t>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47845" y="1538749"/>
            <a:ext cx="2837254" cy="131932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184095" y="745617"/>
            <a:ext cx="11804057" cy="7723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endParaRPr/>
          </a:p>
          <a:p>
            <a:pPr algn="ctr">
              <a:lnSpc>
                <a:spcPts val="7700"/>
              </a:lnSpc>
            </a:pPr>
            <a:endParaRPr/>
          </a:p>
          <a:p>
            <a:pPr algn="ctr">
              <a:lnSpc>
                <a:spcPts val="7700"/>
              </a:lnSpc>
            </a:pPr>
            <a:r>
              <a:rPr lang="en-US" sz="5500">
                <a:solidFill>
                  <a:srgbClr val="000000"/>
                </a:solidFill>
                <a:latin typeface="Adigiana Toybox"/>
              </a:rPr>
              <a:t>Simplify 6/10</a:t>
            </a:r>
          </a:p>
          <a:p>
            <a:pPr algn="ctr">
              <a:lnSpc>
                <a:spcPts val="7700"/>
              </a:lnSpc>
            </a:pPr>
            <a:endParaRPr/>
          </a:p>
          <a:p>
            <a:pPr algn="ctr">
              <a:lnSpc>
                <a:spcPts val="7700"/>
              </a:lnSpc>
            </a:pPr>
            <a:r>
              <a:rPr lang="en-US" sz="5500">
                <a:solidFill>
                  <a:srgbClr val="000000"/>
                </a:solidFill>
                <a:latin typeface="Adigiana Toybox"/>
              </a:rPr>
              <a:t>Factors of six, 6:  </a:t>
            </a:r>
            <a:r>
              <a:rPr lang="en-US" sz="5500">
                <a:solidFill>
                  <a:srgbClr val="FFFFDC"/>
                </a:solidFill>
                <a:latin typeface="Adigiana Toybox"/>
              </a:rPr>
              <a:t>1, 2, 3, 6</a:t>
            </a:r>
          </a:p>
          <a:p>
            <a:pPr algn="ctr">
              <a:lnSpc>
                <a:spcPts val="7700"/>
              </a:lnSpc>
            </a:pPr>
            <a:endParaRPr/>
          </a:p>
          <a:p>
            <a:pPr algn="ctr">
              <a:lnSpc>
                <a:spcPts val="7700"/>
              </a:lnSpc>
            </a:pPr>
            <a:r>
              <a:rPr lang="en-US" sz="5500">
                <a:solidFill>
                  <a:srgbClr val="000000"/>
                </a:solidFill>
                <a:latin typeface="Adigiana Toybox"/>
              </a:rPr>
              <a:t>Factors of ten, 10:  </a:t>
            </a:r>
            <a:r>
              <a:rPr lang="en-US" sz="5500">
                <a:solidFill>
                  <a:srgbClr val="FFFFDC"/>
                </a:solidFill>
                <a:latin typeface="Adigiana Toybox"/>
              </a:rPr>
              <a:t>1, 2, 5, 10</a:t>
            </a:r>
          </a:p>
          <a:p>
            <a:pPr algn="ctr">
              <a:lnSpc>
                <a:spcPts val="7700"/>
              </a:lnSpc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1776209"/>
            <a:ext cx="6500117" cy="85107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3657600" cy="17007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47845" y="1538749"/>
            <a:ext cx="2837254" cy="131932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207161" y="-243166"/>
            <a:ext cx="11804057" cy="9663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endParaRPr/>
          </a:p>
          <a:p>
            <a:pPr algn="ctr">
              <a:lnSpc>
                <a:spcPts val="7700"/>
              </a:lnSpc>
            </a:pPr>
            <a:endParaRPr/>
          </a:p>
          <a:p>
            <a:pPr algn="ctr">
              <a:lnSpc>
                <a:spcPts val="7700"/>
              </a:lnSpc>
            </a:pPr>
            <a:r>
              <a:rPr lang="en-US" sz="5500">
                <a:solidFill>
                  <a:srgbClr val="000000"/>
                </a:solidFill>
                <a:latin typeface="Adigiana Toybox"/>
              </a:rPr>
              <a:t>Simplify 6/10</a:t>
            </a:r>
          </a:p>
          <a:p>
            <a:pPr algn="ctr">
              <a:lnSpc>
                <a:spcPts val="7700"/>
              </a:lnSpc>
            </a:pPr>
            <a:endParaRPr/>
          </a:p>
          <a:p>
            <a:pPr algn="ctr">
              <a:lnSpc>
                <a:spcPts val="7700"/>
              </a:lnSpc>
            </a:pPr>
            <a:r>
              <a:rPr lang="en-US" sz="5500">
                <a:solidFill>
                  <a:srgbClr val="000000"/>
                </a:solidFill>
                <a:latin typeface="Adigiana Toybox"/>
              </a:rPr>
              <a:t>Factors of 6:  </a:t>
            </a:r>
            <a:r>
              <a:rPr lang="en-US" sz="5500">
                <a:solidFill>
                  <a:srgbClr val="DFAF3F"/>
                </a:solidFill>
                <a:latin typeface="Adigiana Toybox"/>
              </a:rPr>
              <a:t>1</a:t>
            </a:r>
            <a:r>
              <a:rPr lang="en-US" sz="5500">
                <a:solidFill>
                  <a:srgbClr val="000000"/>
                </a:solidFill>
                <a:latin typeface="Adigiana Toybox"/>
              </a:rPr>
              <a:t>,</a:t>
            </a:r>
            <a:r>
              <a:rPr lang="en-US" sz="5500">
                <a:solidFill>
                  <a:srgbClr val="DFAF3F"/>
                </a:solidFill>
                <a:latin typeface="Adigiana Toybox"/>
              </a:rPr>
              <a:t> 2</a:t>
            </a:r>
            <a:r>
              <a:rPr lang="en-US" sz="5500">
                <a:solidFill>
                  <a:srgbClr val="000000"/>
                </a:solidFill>
                <a:latin typeface="Adigiana Toybox"/>
              </a:rPr>
              <a:t>, 3, 6</a:t>
            </a:r>
          </a:p>
          <a:p>
            <a:pPr algn="ctr">
              <a:lnSpc>
                <a:spcPts val="7700"/>
              </a:lnSpc>
            </a:pPr>
            <a:endParaRPr/>
          </a:p>
          <a:p>
            <a:pPr algn="ctr">
              <a:lnSpc>
                <a:spcPts val="7700"/>
              </a:lnSpc>
            </a:pPr>
            <a:r>
              <a:rPr lang="en-US" sz="5500">
                <a:solidFill>
                  <a:srgbClr val="000000"/>
                </a:solidFill>
                <a:latin typeface="Adigiana Toybox"/>
              </a:rPr>
              <a:t>Factors of 10:  </a:t>
            </a:r>
            <a:r>
              <a:rPr lang="en-US" sz="5500">
                <a:solidFill>
                  <a:srgbClr val="DFAF3F"/>
                </a:solidFill>
                <a:latin typeface="Adigiana Toybox"/>
              </a:rPr>
              <a:t>1</a:t>
            </a:r>
            <a:r>
              <a:rPr lang="en-US" sz="5500">
                <a:solidFill>
                  <a:srgbClr val="000000"/>
                </a:solidFill>
                <a:latin typeface="Adigiana Toybox"/>
              </a:rPr>
              <a:t>,</a:t>
            </a:r>
            <a:r>
              <a:rPr lang="en-US" sz="5500">
                <a:solidFill>
                  <a:srgbClr val="DFAF3F"/>
                </a:solidFill>
                <a:latin typeface="Adigiana Toybox"/>
              </a:rPr>
              <a:t> 2</a:t>
            </a:r>
            <a:r>
              <a:rPr lang="en-US" sz="5500">
                <a:solidFill>
                  <a:srgbClr val="000000"/>
                </a:solidFill>
                <a:latin typeface="Adigiana Toybox"/>
              </a:rPr>
              <a:t>, 5, 10</a:t>
            </a:r>
          </a:p>
          <a:p>
            <a:pPr algn="ctr">
              <a:lnSpc>
                <a:spcPts val="7700"/>
              </a:lnSpc>
            </a:pPr>
            <a:endParaRPr/>
          </a:p>
          <a:p>
            <a:pPr algn="ctr">
              <a:lnSpc>
                <a:spcPts val="7700"/>
              </a:lnSpc>
            </a:pPr>
            <a:r>
              <a:rPr lang="en-US" sz="5500">
                <a:solidFill>
                  <a:srgbClr val="000000"/>
                </a:solidFill>
                <a:latin typeface="Adigiana Toybox"/>
              </a:rPr>
              <a:t>Common factors:  </a:t>
            </a:r>
            <a:r>
              <a:rPr lang="en-US" sz="5500">
                <a:solidFill>
                  <a:srgbClr val="DFAF3F"/>
                </a:solidFill>
                <a:latin typeface="Adigiana Toybox"/>
              </a:rPr>
              <a:t>1</a:t>
            </a:r>
            <a:r>
              <a:rPr lang="en-US" sz="5500">
                <a:solidFill>
                  <a:srgbClr val="000000"/>
                </a:solidFill>
                <a:latin typeface="Adigiana Toybox"/>
              </a:rPr>
              <a:t>,</a:t>
            </a:r>
            <a:r>
              <a:rPr lang="en-US" sz="5500">
                <a:solidFill>
                  <a:srgbClr val="DFAF3F"/>
                </a:solidFill>
                <a:latin typeface="Adigiana Toybox"/>
              </a:rPr>
              <a:t> 2</a:t>
            </a:r>
          </a:p>
          <a:p>
            <a:pPr algn="ctr">
              <a:lnSpc>
                <a:spcPts val="7700"/>
              </a:lnSpc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1776209"/>
            <a:ext cx="6500117" cy="85107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3657600" cy="17007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47845" y="1538749"/>
            <a:ext cx="2837254" cy="131932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161030" y="-827809"/>
            <a:ext cx="11804057" cy="1111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endParaRPr/>
          </a:p>
          <a:p>
            <a:pPr algn="ctr">
              <a:lnSpc>
                <a:spcPts val="6299"/>
              </a:lnSpc>
            </a:pPr>
            <a:endParaRPr/>
          </a:p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Adigiana Toybox"/>
              </a:rPr>
              <a:t>Simplify 6/10</a:t>
            </a:r>
          </a:p>
          <a:p>
            <a:pPr algn="ctr">
              <a:lnSpc>
                <a:spcPts val="6299"/>
              </a:lnSpc>
            </a:pPr>
            <a:endParaRPr/>
          </a:p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Adigiana Toybox"/>
              </a:rPr>
              <a:t>Factors of 6:  </a:t>
            </a:r>
            <a:r>
              <a:rPr lang="en-US" sz="4500">
                <a:solidFill>
                  <a:srgbClr val="DFAF3F"/>
                </a:solidFill>
                <a:latin typeface="Adigiana Toybox"/>
              </a:rPr>
              <a:t>1</a:t>
            </a:r>
            <a:r>
              <a:rPr lang="en-US" sz="4500">
                <a:solidFill>
                  <a:srgbClr val="000000"/>
                </a:solidFill>
                <a:latin typeface="Adigiana Toybox"/>
              </a:rPr>
              <a:t>,</a:t>
            </a:r>
            <a:r>
              <a:rPr lang="en-US" sz="4500">
                <a:solidFill>
                  <a:srgbClr val="DFAF3F"/>
                </a:solidFill>
                <a:latin typeface="Adigiana Toybox"/>
              </a:rPr>
              <a:t> 2</a:t>
            </a:r>
            <a:r>
              <a:rPr lang="en-US" sz="4500">
                <a:solidFill>
                  <a:srgbClr val="000000"/>
                </a:solidFill>
                <a:latin typeface="Adigiana Toybox"/>
              </a:rPr>
              <a:t>, 3, 6</a:t>
            </a:r>
          </a:p>
          <a:p>
            <a:pPr algn="ctr">
              <a:lnSpc>
                <a:spcPts val="6299"/>
              </a:lnSpc>
            </a:pPr>
            <a:endParaRPr/>
          </a:p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Adigiana Toybox"/>
              </a:rPr>
              <a:t>Factors of 10:  </a:t>
            </a:r>
            <a:r>
              <a:rPr lang="en-US" sz="4500">
                <a:solidFill>
                  <a:srgbClr val="DFAF3F"/>
                </a:solidFill>
                <a:latin typeface="Adigiana Toybox"/>
              </a:rPr>
              <a:t>1</a:t>
            </a:r>
            <a:r>
              <a:rPr lang="en-US" sz="4500">
                <a:solidFill>
                  <a:srgbClr val="000000"/>
                </a:solidFill>
                <a:latin typeface="Adigiana Toybox"/>
              </a:rPr>
              <a:t>,</a:t>
            </a:r>
            <a:r>
              <a:rPr lang="en-US" sz="4500">
                <a:solidFill>
                  <a:srgbClr val="DFAF3F"/>
                </a:solidFill>
                <a:latin typeface="Adigiana Toybox"/>
              </a:rPr>
              <a:t> 2</a:t>
            </a:r>
            <a:r>
              <a:rPr lang="en-US" sz="4500">
                <a:solidFill>
                  <a:srgbClr val="000000"/>
                </a:solidFill>
                <a:latin typeface="Adigiana Toybox"/>
              </a:rPr>
              <a:t>, 5, 10</a:t>
            </a:r>
          </a:p>
          <a:p>
            <a:pPr algn="ctr">
              <a:lnSpc>
                <a:spcPts val="6299"/>
              </a:lnSpc>
            </a:pPr>
            <a:endParaRPr/>
          </a:p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Adigiana Toybox"/>
              </a:rPr>
              <a:t>Common factors:  </a:t>
            </a:r>
            <a:r>
              <a:rPr lang="en-US" sz="4500">
                <a:solidFill>
                  <a:srgbClr val="DFAF3F"/>
                </a:solidFill>
                <a:latin typeface="Adigiana Toybox"/>
              </a:rPr>
              <a:t>1</a:t>
            </a:r>
            <a:r>
              <a:rPr lang="en-US" sz="4500">
                <a:solidFill>
                  <a:srgbClr val="000000"/>
                </a:solidFill>
                <a:latin typeface="Adigiana Toybox"/>
              </a:rPr>
              <a:t>,</a:t>
            </a:r>
            <a:r>
              <a:rPr lang="en-US" sz="4500">
                <a:solidFill>
                  <a:srgbClr val="DFAF3F"/>
                </a:solidFill>
                <a:latin typeface="Adigiana Toybox"/>
              </a:rPr>
              <a:t> 2</a:t>
            </a:r>
          </a:p>
          <a:p>
            <a:pPr algn="ctr">
              <a:lnSpc>
                <a:spcPts val="6299"/>
              </a:lnSpc>
            </a:pPr>
            <a:endParaRPr/>
          </a:p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378E66"/>
                </a:solidFill>
                <a:latin typeface="Adigiana Toybox"/>
              </a:rPr>
              <a:t>Greatest Common Factor:</a:t>
            </a:r>
            <a:r>
              <a:rPr lang="en-US" sz="4500">
                <a:solidFill>
                  <a:srgbClr val="DFAF3F"/>
                </a:solidFill>
                <a:latin typeface="Adigiana Toybox"/>
              </a:rPr>
              <a:t>  2</a:t>
            </a:r>
          </a:p>
          <a:p>
            <a:pPr algn="ctr">
              <a:lnSpc>
                <a:spcPts val="6299"/>
              </a:lnSpc>
            </a:pPr>
            <a:endParaRPr/>
          </a:p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Adigiana Toybox"/>
              </a:rPr>
              <a:t>Hence:  (6/</a:t>
            </a:r>
            <a:r>
              <a:rPr lang="en-US" sz="4500">
                <a:solidFill>
                  <a:srgbClr val="EFBC3D"/>
                </a:solidFill>
                <a:latin typeface="Adigiana Toybox"/>
              </a:rPr>
              <a:t>2</a:t>
            </a:r>
            <a:r>
              <a:rPr lang="en-US" sz="4500">
                <a:solidFill>
                  <a:srgbClr val="000000"/>
                </a:solidFill>
                <a:latin typeface="Adigiana Toybox"/>
              </a:rPr>
              <a:t>) / (10/</a:t>
            </a:r>
            <a:r>
              <a:rPr lang="en-US" sz="4500">
                <a:solidFill>
                  <a:srgbClr val="EFBC3D"/>
                </a:solidFill>
                <a:latin typeface="Adigiana Toybox"/>
              </a:rPr>
              <a:t>2</a:t>
            </a:r>
            <a:r>
              <a:rPr lang="en-US" sz="4500">
                <a:solidFill>
                  <a:srgbClr val="000000"/>
                </a:solidFill>
                <a:latin typeface="Adigiana Toybox"/>
              </a:rPr>
              <a:t>)  =  3/5</a:t>
            </a:r>
          </a:p>
          <a:p>
            <a:pPr algn="ctr">
              <a:lnSpc>
                <a:spcPts val="6299"/>
              </a:lnSpc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1776209"/>
            <a:ext cx="6500117" cy="85107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3657600" cy="170078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47845" y="1538749"/>
            <a:ext cx="2837254" cy="131932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253291" y="-827809"/>
            <a:ext cx="11804057" cy="1111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endParaRPr/>
          </a:p>
          <a:p>
            <a:pPr algn="ctr">
              <a:lnSpc>
                <a:spcPts val="6299"/>
              </a:lnSpc>
            </a:pPr>
            <a:endParaRPr/>
          </a:p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Adigiana Toybox"/>
              </a:rPr>
              <a:t>Simplify 9/15</a:t>
            </a:r>
          </a:p>
          <a:p>
            <a:pPr algn="ctr">
              <a:lnSpc>
                <a:spcPts val="6299"/>
              </a:lnSpc>
            </a:pPr>
            <a:endParaRPr/>
          </a:p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Adigiana Toybox"/>
              </a:rPr>
              <a:t>Factors of 9:  </a:t>
            </a:r>
            <a:r>
              <a:rPr lang="en-US" sz="4500">
                <a:solidFill>
                  <a:srgbClr val="F16D7E"/>
                </a:solidFill>
                <a:latin typeface="Adigiana Toybox"/>
              </a:rPr>
              <a:t>1</a:t>
            </a:r>
            <a:r>
              <a:rPr lang="en-US" sz="4500">
                <a:solidFill>
                  <a:srgbClr val="000000"/>
                </a:solidFill>
                <a:latin typeface="Adigiana Toybox"/>
              </a:rPr>
              <a:t>, </a:t>
            </a:r>
            <a:r>
              <a:rPr lang="en-US" sz="4500">
                <a:solidFill>
                  <a:srgbClr val="F16D7E"/>
                </a:solidFill>
                <a:latin typeface="Adigiana Toybox"/>
              </a:rPr>
              <a:t>3</a:t>
            </a:r>
            <a:r>
              <a:rPr lang="en-US" sz="4500">
                <a:solidFill>
                  <a:srgbClr val="000000"/>
                </a:solidFill>
                <a:latin typeface="Adigiana Toybox"/>
              </a:rPr>
              <a:t>, 9</a:t>
            </a:r>
          </a:p>
          <a:p>
            <a:pPr algn="ctr">
              <a:lnSpc>
                <a:spcPts val="6299"/>
              </a:lnSpc>
            </a:pPr>
            <a:endParaRPr/>
          </a:p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Adigiana Toybox"/>
              </a:rPr>
              <a:t>Factors of 15:  </a:t>
            </a:r>
            <a:r>
              <a:rPr lang="en-US" sz="4500">
                <a:solidFill>
                  <a:srgbClr val="F16D7E"/>
                </a:solidFill>
                <a:latin typeface="Adigiana Toybox"/>
              </a:rPr>
              <a:t>1</a:t>
            </a:r>
            <a:r>
              <a:rPr lang="en-US" sz="4500">
                <a:solidFill>
                  <a:srgbClr val="000000"/>
                </a:solidFill>
                <a:latin typeface="Adigiana Toybox"/>
              </a:rPr>
              <a:t>, </a:t>
            </a:r>
            <a:r>
              <a:rPr lang="en-US" sz="4500">
                <a:solidFill>
                  <a:srgbClr val="F16D7E"/>
                </a:solidFill>
                <a:latin typeface="Adigiana Toybox"/>
              </a:rPr>
              <a:t>3</a:t>
            </a:r>
            <a:r>
              <a:rPr lang="en-US" sz="4500">
                <a:solidFill>
                  <a:srgbClr val="000000"/>
                </a:solidFill>
                <a:latin typeface="Adigiana Toybox"/>
              </a:rPr>
              <a:t>, 5, 15</a:t>
            </a:r>
          </a:p>
          <a:p>
            <a:pPr algn="ctr">
              <a:lnSpc>
                <a:spcPts val="6299"/>
              </a:lnSpc>
            </a:pPr>
            <a:endParaRPr/>
          </a:p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Adigiana Toybox"/>
              </a:rPr>
              <a:t>Common factors:  </a:t>
            </a:r>
            <a:r>
              <a:rPr lang="en-US" sz="4500">
                <a:solidFill>
                  <a:srgbClr val="F16D7E"/>
                </a:solidFill>
                <a:latin typeface="Adigiana Toybox"/>
              </a:rPr>
              <a:t>1</a:t>
            </a:r>
            <a:r>
              <a:rPr lang="en-US" sz="4500">
                <a:solidFill>
                  <a:srgbClr val="000000"/>
                </a:solidFill>
                <a:latin typeface="Adigiana Toybox"/>
              </a:rPr>
              <a:t>,</a:t>
            </a:r>
            <a:r>
              <a:rPr lang="en-US" sz="4500">
                <a:solidFill>
                  <a:srgbClr val="DFAF3F"/>
                </a:solidFill>
                <a:latin typeface="Adigiana Toybox"/>
              </a:rPr>
              <a:t> </a:t>
            </a:r>
            <a:r>
              <a:rPr lang="en-US" sz="4500">
                <a:solidFill>
                  <a:srgbClr val="F16D7E"/>
                </a:solidFill>
                <a:latin typeface="Adigiana Toybox"/>
              </a:rPr>
              <a:t>3</a:t>
            </a:r>
          </a:p>
          <a:p>
            <a:pPr algn="ctr">
              <a:lnSpc>
                <a:spcPts val="6299"/>
              </a:lnSpc>
            </a:pPr>
            <a:endParaRPr/>
          </a:p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FABA09"/>
                </a:solidFill>
                <a:latin typeface="Adigiana Toybox"/>
              </a:rPr>
              <a:t>Greatest Common Factor:</a:t>
            </a:r>
            <a:r>
              <a:rPr lang="en-US" sz="4500">
                <a:solidFill>
                  <a:srgbClr val="DFAF3F"/>
                </a:solidFill>
                <a:latin typeface="Adigiana Toybox"/>
              </a:rPr>
              <a:t>  </a:t>
            </a:r>
            <a:r>
              <a:rPr lang="en-US" sz="4500">
                <a:solidFill>
                  <a:srgbClr val="F16D7E"/>
                </a:solidFill>
                <a:latin typeface="Adigiana Toybox"/>
              </a:rPr>
              <a:t>3</a:t>
            </a:r>
          </a:p>
          <a:p>
            <a:pPr algn="ctr">
              <a:lnSpc>
                <a:spcPts val="6299"/>
              </a:lnSpc>
            </a:pPr>
            <a:endParaRPr/>
          </a:p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Adigiana Toybox"/>
              </a:rPr>
              <a:t>Hence:  (9/</a:t>
            </a:r>
            <a:r>
              <a:rPr lang="en-US" sz="4500">
                <a:solidFill>
                  <a:srgbClr val="F47198"/>
                </a:solidFill>
                <a:latin typeface="Adigiana Toybox"/>
              </a:rPr>
              <a:t>3</a:t>
            </a:r>
            <a:r>
              <a:rPr lang="en-US" sz="4500">
                <a:solidFill>
                  <a:srgbClr val="000000"/>
                </a:solidFill>
                <a:latin typeface="Adigiana Toybox"/>
              </a:rPr>
              <a:t>) / (15/</a:t>
            </a:r>
            <a:r>
              <a:rPr lang="en-US" sz="4500">
                <a:solidFill>
                  <a:srgbClr val="F47198"/>
                </a:solidFill>
                <a:latin typeface="Adigiana Toybox"/>
              </a:rPr>
              <a:t>3</a:t>
            </a:r>
            <a:r>
              <a:rPr lang="en-US" sz="4500">
                <a:solidFill>
                  <a:srgbClr val="000000"/>
                </a:solidFill>
                <a:latin typeface="Adigiana Toybox"/>
              </a:rPr>
              <a:t>)  =  3/5</a:t>
            </a:r>
          </a:p>
          <a:p>
            <a:pPr algn="ctr">
              <a:lnSpc>
                <a:spcPts val="6299"/>
              </a:lnSpc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1776209"/>
            <a:ext cx="6500117" cy="85107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3657600" cy="170078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172020" y="3164795"/>
            <a:ext cx="9039655" cy="6314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>
                <a:solidFill>
                  <a:srgbClr val="000000"/>
                </a:solidFill>
                <a:latin typeface="Adigiana Toybox"/>
              </a:rPr>
              <a:t>1/5 + 3/5 </a:t>
            </a:r>
          </a:p>
          <a:p>
            <a:pPr algn="ctr">
              <a:lnSpc>
                <a:spcPts val="16800"/>
              </a:lnSpc>
            </a:pPr>
            <a:r>
              <a:rPr lang="en-US" sz="12000">
                <a:solidFill>
                  <a:srgbClr val="000000"/>
                </a:solidFill>
                <a:latin typeface="Adigiana Toybox"/>
              </a:rPr>
              <a:t>= (1+3)/5</a:t>
            </a:r>
          </a:p>
          <a:p>
            <a:pPr algn="ctr">
              <a:lnSpc>
                <a:spcPts val="16800"/>
              </a:lnSpc>
            </a:pPr>
            <a:r>
              <a:rPr lang="en-US" sz="12000">
                <a:solidFill>
                  <a:srgbClr val="000000"/>
                </a:solidFill>
                <a:latin typeface="Adigiana Toybox"/>
              </a:rPr>
              <a:t>= 4/5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80975" y="-209550"/>
            <a:ext cx="14244867" cy="1978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253"/>
              </a:lnSpc>
            </a:pPr>
            <a:r>
              <a:rPr lang="en-US" sz="11609">
                <a:solidFill>
                  <a:srgbClr val="000000"/>
                </a:solidFill>
                <a:latin typeface="Adigiana Toybox"/>
              </a:rPr>
              <a:t>Adding Fractions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36805" y="2236776"/>
            <a:ext cx="7274218" cy="7901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</a:pPr>
            <a:r>
              <a:rPr lang="en-US" sz="6400">
                <a:solidFill>
                  <a:srgbClr val="000000"/>
                </a:solidFill>
                <a:latin typeface="Adigiana Toybox"/>
              </a:rPr>
              <a:t>If the denominators of the fractions being added are the </a:t>
            </a:r>
            <a:r>
              <a:rPr lang="en-US" sz="6400">
                <a:solidFill>
                  <a:srgbClr val="214D64"/>
                </a:solidFill>
                <a:latin typeface="Adigiana Toybox"/>
              </a:rPr>
              <a:t>SAME</a:t>
            </a:r>
            <a:r>
              <a:rPr lang="en-US" sz="6400">
                <a:solidFill>
                  <a:srgbClr val="000000"/>
                </a:solidFill>
                <a:latin typeface="Adigiana Toybox"/>
              </a:rPr>
              <a:t> number then simply add the numerators.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375848" y="7607820"/>
            <a:ext cx="2912152" cy="267918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3476781" y="-636491"/>
            <a:ext cx="4651499" cy="481085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811023" y="3649455"/>
            <a:ext cx="9039655" cy="4804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500">
                <a:solidFill>
                  <a:srgbClr val="000000"/>
                </a:solidFill>
                <a:latin typeface="Adigiana Toybox"/>
              </a:rPr>
              <a:t>a.  3/10 + 6/10 =</a:t>
            </a:r>
          </a:p>
          <a:p>
            <a:pPr>
              <a:lnSpc>
                <a:spcPts val="7699"/>
              </a:lnSpc>
            </a:pPr>
            <a:endParaRPr/>
          </a:p>
          <a:p>
            <a:pPr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Adigiana Toybox"/>
              </a:rPr>
              <a:t>b.  5/16 + 2/16 =</a:t>
            </a:r>
          </a:p>
          <a:p>
            <a:pPr>
              <a:lnSpc>
                <a:spcPts val="7699"/>
              </a:lnSpc>
            </a:pPr>
            <a:endParaRPr/>
          </a:p>
          <a:p>
            <a:pPr>
              <a:lnSpc>
                <a:spcPts val="7700"/>
              </a:lnSpc>
            </a:pPr>
            <a:r>
              <a:rPr lang="en-US" sz="5499">
                <a:solidFill>
                  <a:srgbClr val="000000"/>
                </a:solidFill>
                <a:latin typeface="Adigiana Toybox"/>
              </a:rPr>
              <a:t>c.  4/13 + 8/13 =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80975" y="-209550"/>
            <a:ext cx="14244867" cy="1978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253"/>
              </a:lnSpc>
            </a:pPr>
            <a:r>
              <a:rPr lang="en-US" sz="11609">
                <a:solidFill>
                  <a:srgbClr val="000000"/>
                </a:solidFill>
                <a:latin typeface="Adigiana Toybox"/>
              </a:rPr>
              <a:t>Adding Fractions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36805" y="3265476"/>
            <a:ext cx="7274218" cy="5632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</a:pPr>
            <a:r>
              <a:rPr lang="en-US" sz="6400">
                <a:solidFill>
                  <a:srgbClr val="000000"/>
                </a:solidFill>
                <a:latin typeface="Adigiana Toybox"/>
              </a:rPr>
              <a:t>Here are some more examples of adding fractions with the same denominator.....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375848" y="7607820"/>
            <a:ext cx="2912152" cy="267918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3476781" y="-636491"/>
            <a:ext cx="4651499" cy="481085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92269" y="3713318"/>
            <a:ext cx="9039655" cy="4804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500">
                <a:solidFill>
                  <a:srgbClr val="000000"/>
                </a:solidFill>
                <a:latin typeface="Adigiana Toybox"/>
              </a:rPr>
              <a:t>a.  3/10 + 6/10 =  </a:t>
            </a:r>
            <a:r>
              <a:rPr lang="en-US" sz="5500">
                <a:solidFill>
                  <a:srgbClr val="E74341"/>
                </a:solidFill>
                <a:latin typeface="Adigiana Toybox"/>
              </a:rPr>
              <a:t>9/10</a:t>
            </a:r>
          </a:p>
          <a:p>
            <a:pPr>
              <a:lnSpc>
                <a:spcPts val="7699"/>
              </a:lnSpc>
            </a:pPr>
            <a:endParaRPr/>
          </a:p>
          <a:p>
            <a:pPr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Adigiana Toybox"/>
              </a:rPr>
              <a:t>b.  5/16 + 2/16 =  </a:t>
            </a:r>
            <a:r>
              <a:rPr lang="en-US" sz="5499">
                <a:solidFill>
                  <a:srgbClr val="E74341"/>
                </a:solidFill>
                <a:latin typeface="Adigiana Toybox"/>
              </a:rPr>
              <a:t>7/16</a:t>
            </a:r>
          </a:p>
          <a:p>
            <a:pPr>
              <a:lnSpc>
                <a:spcPts val="7699"/>
              </a:lnSpc>
            </a:pPr>
            <a:endParaRPr/>
          </a:p>
          <a:p>
            <a:pPr>
              <a:lnSpc>
                <a:spcPts val="7700"/>
              </a:lnSpc>
            </a:pPr>
            <a:r>
              <a:rPr lang="en-US" sz="5499">
                <a:solidFill>
                  <a:srgbClr val="000000"/>
                </a:solidFill>
                <a:latin typeface="Adigiana Toybox"/>
              </a:rPr>
              <a:t>c.  4/13 + 8/13 =  </a:t>
            </a:r>
            <a:r>
              <a:rPr lang="en-US" sz="5499">
                <a:solidFill>
                  <a:srgbClr val="E74341"/>
                </a:solidFill>
                <a:latin typeface="Adigiana Toybox"/>
              </a:rPr>
              <a:t>12/13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80975" y="-209550"/>
            <a:ext cx="14244867" cy="1978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253"/>
              </a:lnSpc>
            </a:pPr>
            <a:r>
              <a:rPr lang="en-US" sz="11609">
                <a:solidFill>
                  <a:srgbClr val="000000"/>
                </a:solidFill>
                <a:latin typeface="Adigiana Toybox"/>
              </a:rPr>
              <a:t>Adding Fractions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36805" y="3132126"/>
            <a:ext cx="7274218" cy="5632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</a:pPr>
            <a:r>
              <a:rPr lang="en-US" sz="6400">
                <a:solidFill>
                  <a:srgbClr val="000000"/>
                </a:solidFill>
                <a:latin typeface="Adigiana Toybox"/>
              </a:rPr>
              <a:t>Here are some more examples of adding fractions with the same denominator.....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375848" y="7607820"/>
            <a:ext cx="2912152" cy="267918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3476781" y="-636491"/>
            <a:ext cx="4651499" cy="481085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50017" y="3069408"/>
            <a:ext cx="7034953" cy="5538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Adigiana Toybox"/>
              </a:rPr>
              <a:t>1/5 + 1/4</a:t>
            </a:r>
          </a:p>
          <a:p>
            <a:pPr algn="ctr">
              <a:lnSpc>
                <a:spcPts val="6299"/>
              </a:lnSpc>
            </a:pPr>
            <a:endParaRPr/>
          </a:p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Adigiana Toybox"/>
              </a:rPr>
              <a:t>= (1x4)/(5x4) + (1x5)/(4x5)</a:t>
            </a:r>
          </a:p>
          <a:p>
            <a:pPr algn="ctr">
              <a:lnSpc>
                <a:spcPts val="6299"/>
              </a:lnSpc>
            </a:pPr>
            <a:endParaRPr/>
          </a:p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Adigiana Toybox"/>
              </a:rPr>
              <a:t>= (4 + 5)/20</a:t>
            </a:r>
          </a:p>
          <a:p>
            <a:pPr algn="ctr">
              <a:lnSpc>
                <a:spcPts val="6299"/>
              </a:lnSpc>
            </a:pPr>
            <a:endParaRPr/>
          </a:p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Adigiana Toybox"/>
              </a:rPr>
              <a:t>= 9/20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0" y="-209550"/>
            <a:ext cx="14244867" cy="1978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253"/>
              </a:lnSpc>
            </a:pPr>
            <a:r>
              <a:rPr lang="en-US" sz="11609">
                <a:solidFill>
                  <a:srgbClr val="000000"/>
                </a:solidFill>
                <a:latin typeface="Adigiana Toybox"/>
              </a:rPr>
              <a:t>Adding Fractions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95072" y="2190000"/>
            <a:ext cx="7399417" cy="7859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39"/>
              </a:lnSpc>
            </a:pPr>
            <a:r>
              <a:rPr lang="en-US" sz="5600">
                <a:solidFill>
                  <a:srgbClr val="000000"/>
                </a:solidFill>
                <a:latin typeface="Adigiana Toybox"/>
              </a:rPr>
              <a:t>If the denominators of the fractions being added are </a:t>
            </a:r>
            <a:r>
              <a:rPr lang="en-US" sz="5600">
                <a:solidFill>
                  <a:srgbClr val="235906"/>
                </a:solidFill>
                <a:latin typeface="Adigiana Toybox"/>
              </a:rPr>
              <a:t>DIFFERENT</a:t>
            </a:r>
            <a:r>
              <a:rPr lang="en-US" sz="5600">
                <a:solidFill>
                  <a:srgbClr val="000000"/>
                </a:solidFill>
                <a:latin typeface="Adigiana Toybox"/>
              </a:rPr>
              <a:t>  then a multiple, common to all numbers involved in the addition, has to be determined first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034977" y="6172200"/>
            <a:ext cx="4253023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967912" y="9258300"/>
            <a:ext cx="1964105" cy="1028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6295980" y="-9525"/>
            <a:ext cx="1487207" cy="289480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91461" y="2169968"/>
            <a:ext cx="7034953" cy="7928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>
                <a:solidFill>
                  <a:srgbClr val="235906"/>
                </a:solidFill>
                <a:latin typeface="Adigiana Toybox"/>
              </a:rPr>
              <a:t>Here's another example</a:t>
            </a:r>
          </a:p>
          <a:p>
            <a:pPr>
              <a:lnSpc>
                <a:spcPts val="6299"/>
              </a:lnSpc>
            </a:pPr>
            <a:endParaRPr/>
          </a:p>
          <a:p>
            <a:pPr>
              <a:lnSpc>
                <a:spcPts val="6299"/>
              </a:lnSpc>
            </a:pPr>
            <a:r>
              <a:rPr lang="en-US" sz="4500">
                <a:solidFill>
                  <a:srgbClr val="235906"/>
                </a:solidFill>
                <a:latin typeface="Adigiana Toybox"/>
              </a:rPr>
              <a:t>a.  6/11  +  3/22 </a:t>
            </a:r>
          </a:p>
          <a:p>
            <a:pPr>
              <a:lnSpc>
                <a:spcPts val="6299"/>
              </a:lnSpc>
            </a:pPr>
            <a:endParaRPr/>
          </a:p>
          <a:p>
            <a:pPr>
              <a:lnSpc>
                <a:spcPts val="6299"/>
              </a:lnSpc>
            </a:pPr>
            <a:r>
              <a:rPr lang="en-US" sz="4500">
                <a:solidFill>
                  <a:srgbClr val="235906"/>
                </a:solidFill>
                <a:latin typeface="Adigiana Toybox"/>
              </a:rPr>
              <a:t>=  (6x2)/(11x2)  +  3/22</a:t>
            </a:r>
          </a:p>
          <a:p>
            <a:pPr>
              <a:lnSpc>
                <a:spcPts val="6299"/>
              </a:lnSpc>
            </a:pPr>
            <a:endParaRPr/>
          </a:p>
          <a:p>
            <a:pPr>
              <a:lnSpc>
                <a:spcPts val="6299"/>
              </a:lnSpc>
            </a:pPr>
            <a:r>
              <a:rPr lang="en-US" sz="4500">
                <a:solidFill>
                  <a:srgbClr val="235906"/>
                </a:solidFill>
                <a:latin typeface="Adigiana Toybox"/>
              </a:rPr>
              <a:t>=  12/22  +  3/22</a:t>
            </a:r>
          </a:p>
          <a:p>
            <a:pPr>
              <a:lnSpc>
                <a:spcPts val="6299"/>
              </a:lnSpc>
            </a:pPr>
            <a:endParaRPr/>
          </a:p>
          <a:p>
            <a:pPr>
              <a:lnSpc>
                <a:spcPts val="6299"/>
              </a:lnSpc>
            </a:pPr>
            <a:r>
              <a:rPr lang="en-US" sz="4500">
                <a:solidFill>
                  <a:srgbClr val="235906"/>
                </a:solidFill>
                <a:latin typeface="Adigiana Toybox"/>
              </a:rPr>
              <a:t>=  15/22</a:t>
            </a:r>
          </a:p>
          <a:p>
            <a:pPr>
              <a:lnSpc>
                <a:spcPts val="6299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0" y="-209550"/>
            <a:ext cx="14244867" cy="1978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253"/>
              </a:lnSpc>
            </a:pPr>
            <a:r>
              <a:rPr lang="en-US" sz="11609">
                <a:solidFill>
                  <a:srgbClr val="000000"/>
                </a:solidFill>
                <a:latin typeface="Adigiana Toybox"/>
              </a:rPr>
              <a:t>Adding Fractions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034977" y="6172200"/>
            <a:ext cx="4253023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967912" y="9258300"/>
            <a:ext cx="1964105" cy="1028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6295980" y="-9525"/>
            <a:ext cx="1487207" cy="289480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4521" y="-394071"/>
            <a:ext cx="14244867" cy="1978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253"/>
              </a:lnSpc>
            </a:pPr>
            <a:r>
              <a:rPr lang="en-US" sz="11609">
                <a:solidFill>
                  <a:srgbClr val="000000"/>
                </a:solidFill>
                <a:latin typeface="Adigiana Toybox"/>
              </a:rPr>
              <a:t>Adding Fractions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501741" y="1426038"/>
            <a:ext cx="8575741" cy="10318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>
                <a:solidFill>
                  <a:srgbClr val="404F7C"/>
                </a:solidFill>
                <a:latin typeface="Adigiana Toybox"/>
              </a:rPr>
              <a:t>Let's try this one as well . . .</a:t>
            </a:r>
          </a:p>
          <a:p>
            <a:pPr>
              <a:lnSpc>
                <a:spcPts val="6299"/>
              </a:lnSpc>
            </a:pPr>
            <a:endParaRPr/>
          </a:p>
          <a:p>
            <a:pPr>
              <a:lnSpc>
                <a:spcPts val="6299"/>
              </a:lnSpc>
            </a:pPr>
            <a:r>
              <a:rPr lang="en-US" sz="4500">
                <a:solidFill>
                  <a:srgbClr val="404F7C"/>
                </a:solidFill>
                <a:latin typeface="Adigiana Toybox"/>
              </a:rPr>
              <a:t>b.  1/6 + 3/9</a:t>
            </a:r>
          </a:p>
          <a:p>
            <a:pPr>
              <a:lnSpc>
                <a:spcPts val="6299"/>
              </a:lnSpc>
            </a:pPr>
            <a:endParaRPr/>
          </a:p>
          <a:p>
            <a:pPr>
              <a:lnSpc>
                <a:spcPts val="6299"/>
              </a:lnSpc>
            </a:pPr>
            <a:r>
              <a:rPr lang="en-US" sz="4500">
                <a:solidFill>
                  <a:srgbClr val="404F7C"/>
                </a:solidFill>
                <a:latin typeface="Adigiana Toybox"/>
              </a:rPr>
              <a:t>=  (1x9)/(6x9)  +  (3x6)/(9x6)</a:t>
            </a:r>
          </a:p>
          <a:p>
            <a:pPr>
              <a:lnSpc>
                <a:spcPts val="6299"/>
              </a:lnSpc>
            </a:pPr>
            <a:endParaRPr/>
          </a:p>
          <a:p>
            <a:pPr>
              <a:lnSpc>
                <a:spcPts val="6299"/>
              </a:lnSpc>
            </a:pPr>
            <a:r>
              <a:rPr lang="en-US" sz="4500">
                <a:solidFill>
                  <a:srgbClr val="404F7C"/>
                </a:solidFill>
                <a:latin typeface="Adigiana Toybox"/>
              </a:rPr>
              <a:t>= 9/54  +  18/54</a:t>
            </a:r>
          </a:p>
          <a:p>
            <a:pPr>
              <a:lnSpc>
                <a:spcPts val="6299"/>
              </a:lnSpc>
            </a:pPr>
            <a:endParaRPr/>
          </a:p>
          <a:p>
            <a:pPr>
              <a:lnSpc>
                <a:spcPts val="6299"/>
              </a:lnSpc>
            </a:pPr>
            <a:r>
              <a:rPr lang="en-US" sz="4500">
                <a:solidFill>
                  <a:srgbClr val="404F7C"/>
                </a:solidFill>
                <a:latin typeface="Adigiana Toybox"/>
              </a:rPr>
              <a:t>=  27/54   </a:t>
            </a:r>
          </a:p>
          <a:p>
            <a:pPr>
              <a:lnSpc>
                <a:spcPts val="6299"/>
              </a:lnSpc>
            </a:pPr>
            <a:endParaRPr/>
          </a:p>
          <a:p>
            <a:pPr>
              <a:lnSpc>
                <a:spcPts val="6299"/>
              </a:lnSpc>
            </a:pPr>
            <a:r>
              <a:rPr lang="en-US" sz="4500">
                <a:solidFill>
                  <a:srgbClr val="404F7C"/>
                </a:solidFill>
                <a:latin typeface="Adigiana Toybox"/>
              </a:rPr>
              <a:t>=  1/2</a:t>
            </a:r>
          </a:p>
          <a:p>
            <a:pPr>
              <a:lnSpc>
                <a:spcPts val="6299"/>
              </a:lnSpc>
            </a:pPr>
            <a:endParaRPr/>
          </a:p>
          <a:p>
            <a:pPr>
              <a:lnSpc>
                <a:spcPts val="6299"/>
              </a:lnSpc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034977" y="6172200"/>
            <a:ext cx="4253023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967912" y="9258300"/>
            <a:ext cx="1964105" cy="1028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6295980" y="-9525"/>
            <a:ext cx="1487207" cy="28948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rcRect t="8506" b="722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3929" y="-123825"/>
            <a:ext cx="7975471" cy="4474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33"/>
              </a:lnSpc>
            </a:pPr>
            <a:r>
              <a:rPr lang="en-US" sz="6381">
                <a:solidFill>
                  <a:srgbClr val="000000"/>
                </a:solidFill>
                <a:latin typeface="Adigiana Toybox"/>
              </a:rPr>
              <a:t>A fraction is </a:t>
            </a:r>
            <a:r>
              <a:rPr lang="en-US" sz="6381">
                <a:solidFill>
                  <a:srgbClr val="235906"/>
                </a:solidFill>
                <a:latin typeface="Adigiana Toybox"/>
              </a:rPr>
              <a:t>part</a:t>
            </a:r>
            <a:r>
              <a:rPr lang="en-US" sz="6381">
                <a:solidFill>
                  <a:srgbClr val="000000"/>
                </a:solidFill>
                <a:latin typeface="Adigiana Toybox"/>
              </a:rPr>
              <a:t> of a </a:t>
            </a:r>
            <a:r>
              <a:rPr lang="en-US" sz="6381">
                <a:solidFill>
                  <a:srgbClr val="E740A7"/>
                </a:solidFill>
                <a:latin typeface="Adigiana Toybox"/>
              </a:rPr>
              <a:t>whole</a:t>
            </a:r>
            <a:r>
              <a:rPr lang="en-US" sz="6381">
                <a:solidFill>
                  <a:srgbClr val="000000"/>
                </a:solidFill>
                <a:latin typeface="Adigiana Toybox"/>
              </a:rPr>
              <a:t> number.</a:t>
            </a:r>
          </a:p>
          <a:p>
            <a:pPr algn="ctr">
              <a:lnSpc>
                <a:spcPts val="8933"/>
              </a:lnSpc>
            </a:pPr>
            <a:endParaRPr/>
          </a:p>
          <a:p>
            <a:pPr algn="ctr">
              <a:lnSpc>
                <a:spcPts val="8933"/>
              </a:lnSpc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CD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64061" y="5163619"/>
            <a:ext cx="7715250" cy="51435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359149" y="3124023"/>
            <a:ext cx="7034953" cy="4907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74"/>
              </a:lnSpc>
            </a:pPr>
            <a:r>
              <a:rPr lang="en-US" sz="9338">
                <a:solidFill>
                  <a:srgbClr val="000000"/>
                </a:solidFill>
                <a:latin typeface="Adigiana Toybox"/>
              </a:rPr>
              <a:t>4/5 - 1/5</a:t>
            </a:r>
          </a:p>
          <a:p>
            <a:pPr algn="ctr">
              <a:lnSpc>
                <a:spcPts val="13074"/>
              </a:lnSpc>
            </a:pPr>
            <a:r>
              <a:rPr lang="en-US" sz="9338">
                <a:solidFill>
                  <a:srgbClr val="000000"/>
                </a:solidFill>
                <a:latin typeface="Adigiana Toybox"/>
              </a:rPr>
              <a:t>= (4-1)/5 </a:t>
            </a:r>
          </a:p>
          <a:p>
            <a:pPr algn="ctr">
              <a:lnSpc>
                <a:spcPts val="13074"/>
              </a:lnSpc>
            </a:pPr>
            <a:r>
              <a:rPr lang="en-US" sz="9338">
                <a:solidFill>
                  <a:srgbClr val="000000"/>
                </a:solidFill>
                <a:latin typeface="Adigiana Toybox"/>
              </a:rPr>
              <a:t>= 3/5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0" y="-209550"/>
            <a:ext cx="15580314" cy="1978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253"/>
              </a:lnSpc>
            </a:pPr>
            <a:r>
              <a:rPr lang="en-US" sz="11609">
                <a:solidFill>
                  <a:srgbClr val="000000"/>
                </a:solidFill>
                <a:latin typeface="Adigiana Toybox"/>
              </a:rPr>
              <a:t>Subtracting Fractions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13147" y="2354462"/>
            <a:ext cx="7399417" cy="2923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39"/>
              </a:lnSpc>
            </a:pPr>
            <a:r>
              <a:rPr lang="en-US" sz="5600">
                <a:solidFill>
                  <a:srgbClr val="000000"/>
                </a:solidFill>
                <a:latin typeface="Adigiana Toybox"/>
              </a:rPr>
              <a:t>Subtracting fractions can be done in the same way...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63565" y="3626431"/>
            <a:ext cx="10519635" cy="4393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Adigiana Toybox"/>
              </a:rPr>
              <a:t>2/5 - 1/6</a:t>
            </a: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Adigiana Toybox"/>
              </a:rPr>
              <a:t>= (2 x 6)/(5 x 6)  -  (1 x 5)/(5 x 6)</a:t>
            </a: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Adigiana Toybox"/>
              </a:rPr>
              <a:t>= (12 - 5)/30</a:t>
            </a: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Adigiana Toybox"/>
              </a:rPr>
              <a:t>= 7/30</a:t>
            </a:r>
          </a:p>
          <a:p>
            <a:pPr algn="ctr">
              <a:lnSpc>
                <a:spcPts val="70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0" y="-209550"/>
            <a:ext cx="15580314" cy="1978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253"/>
              </a:lnSpc>
            </a:pPr>
            <a:r>
              <a:rPr lang="en-US" sz="11609">
                <a:solidFill>
                  <a:srgbClr val="000000"/>
                </a:solidFill>
                <a:latin typeface="Adigiana Toybox"/>
              </a:rPr>
              <a:t>Subtracting Fractions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409" y="8020342"/>
            <a:ext cx="1855826" cy="22666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881235" y="8483290"/>
            <a:ext cx="1424931" cy="180371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90234" y="2481503"/>
            <a:ext cx="6546733" cy="5309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36"/>
              </a:lnSpc>
            </a:pPr>
            <a:r>
              <a:rPr lang="en-US" sz="4954" dirty="0">
                <a:solidFill>
                  <a:srgbClr val="000000"/>
                </a:solidFill>
                <a:latin typeface="Adigiana Toybox"/>
              </a:rPr>
              <a:t>To subtract fractions with unlike denominators, simply find a common multiple </a:t>
            </a:r>
            <a:r>
              <a:rPr lang="en-US" sz="4954" dirty="0" smtClean="0">
                <a:solidFill>
                  <a:srgbClr val="000000"/>
                </a:solidFill>
                <a:latin typeface="Adigiana Toybox"/>
              </a:rPr>
              <a:t>for </a:t>
            </a:r>
            <a:r>
              <a:rPr lang="en-US" sz="4954" dirty="0">
                <a:solidFill>
                  <a:srgbClr val="000000"/>
                </a:solidFill>
                <a:latin typeface="Adigiana Toybox"/>
              </a:rPr>
              <a:t>both numbers and proceed...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C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05588" y="-209550"/>
            <a:ext cx="15580314" cy="1978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253"/>
              </a:lnSpc>
            </a:pPr>
            <a:r>
              <a:rPr lang="en-US" sz="11609">
                <a:solidFill>
                  <a:srgbClr val="000000"/>
                </a:solidFill>
                <a:latin typeface="Adigiana Toybox"/>
              </a:rPr>
              <a:t>Improper Fractions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658386" y="5276850"/>
            <a:ext cx="10519635" cy="4907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74"/>
              </a:lnSpc>
            </a:pPr>
            <a:r>
              <a:rPr lang="en-US" sz="9338">
                <a:solidFill>
                  <a:srgbClr val="000000"/>
                </a:solidFill>
                <a:latin typeface="Adigiana Toybox"/>
              </a:rPr>
              <a:t>a.  55/6</a:t>
            </a:r>
          </a:p>
          <a:p>
            <a:pPr algn="ctr">
              <a:lnSpc>
                <a:spcPts val="13074"/>
              </a:lnSpc>
            </a:pPr>
            <a:r>
              <a:rPr lang="en-US" sz="9338">
                <a:solidFill>
                  <a:srgbClr val="000000"/>
                </a:solidFill>
                <a:latin typeface="Adigiana Toybox"/>
              </a:rPr>
              <a:t>b.  60/7</a:t>
            </a:r>
          </a:p>
          <a:p>
            <a:pPr algn="ctr">
              <a:lnSpc>
                <a:spcPts val="13074"/>
              </a:lnSpc>
            </a:pPr>
            <a:r>
              <a:rPr lang="en-US" sz="9338">
                <a:solidFill>
                  <a:srgbClr val="000000"/>
                </a:solidFill>
                <a:latin typeface="Adigiana Toybox"/>
              </a:rPr>
              <a:t>c.  24/5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72848" y="1635588"/>
            <a:ext cx="15448886" cy="4574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000000"/>
                </a:solidFill>
                <a:latin typeface="Adigiana Toybox"/>
              </a:rPr>
              <a:t>These are fractions with numerators that are </a:t>
            </a:r>
            <a:r>
              <a:rPr lang="en-US" sz="6500">
                <a:solidFill>
                  <a:srgbClr val="EF3638"/>
                </a:solidFill>
                <a:latin typeface="Adigiana Toybox"/>
              </a:rPr>
              <a:t>larger</a:t>
            </a:r>
            <a:r>
              <a:rPr lang="en-US" sz="6500">
                <a:solidFill>
                  <a:srgbClr val="000000"/>
                </a:solidFill>
                <a:latin typeface="Adigiana Toybox"/>
              </a:rPr>
              <a:t> than their denominators.  Below are some examples</a:t>
            </a:r>
          </a:p>
          <a:p>
            <a:pPr algn="ctr">
              <a:lnSpc>
                <a:spcPts val="9100"/>
              </a:lnSpc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8B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150" y="-209550"/>
            <a:ext cx="15580314" cy="1978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253"/>
              </a:lnSpc>
            </a:pPr>
            <a:r>
              <a:rPr lang="en-US" sz="11609">
                <a:solidFill>
                  <a:srgbClr val="000000"/>
                </a:solidFill>
                <a:latin typeface="Adigiana Toybox"/>
              </a:rPr>
              <a:t>Mixed Fractions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95169" y="1645113"/>
            <a:ext cx="10519635" cy="3364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6400">
                <a:solidFill>
                  <a:srgbClr val="000000"/>
                </a:solidFill>
                <a:latin typeface="Adigiana Toybox"/>
              </a:rPr>
              <a:t>Mixed fractions can be converted from improper fractions.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95169" y="5212601"/>
            <a:ext cx="10519635" cy="4907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074"/>
              </a:lnSpc>
            </a:pPr>
            <a:r>
              <a:rPr lang="en-US" sz="9338">
                <a:solidFill>
                  <a:srgbClr val="000000"/>
                </a:solidFill>
                <a:latin typeface="Adigiana Toybox"/>
              </a:rPr>
              <a:t>a.  55/6  =  9 1/6</a:t>
            </a:r>
          </a:p>
          <a:p>
            <a:pPr>
              <a:lnSpc>
                <a:spcPts val="13074"/>
              </a:lnSpc>
            </a:pPr>
            <a:r>
              <a:rPr lang="en-US" sz="9338">
                <a:solidFill>
                  <a:srgbClr val="000000"/>
                </a:solidFill>
                <a:latin typeface="Adigiana Toybox"/>
              </a:rPr>
              <a:t>b.  60/7  =  8 4/7</a:t>
            </a:r>
          </a:p>
          <a:p>
            <a:pPr>
              <a:lnSpc>
                <a:spcPts val="13074"/>
              </a:lnSpc>
            </a:pPr>
            <a:r>
              <a:rPr lang="en-US" sz="9338">
                <a:solidFill>
                  <a:srgbClr val="000000"/>
                </a:solidFill>
                <a:latin typeface="Adigiana Toybox"/>
              </a:rPr>
              <a:t>c.  24/5  =  4 4/5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293282" y="0"/>
            <a:ext cx="4254023" cy="41148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3043024" y="9063722"/>
            <a:ext cx="3916429" cy="1056347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5201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2214294" y="5009400"/>
            <a:ext cx="4165195" cy="51106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A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93346" y="-209550"/>
            <a:ext cx="15580314" cy="1978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253"/>
              </a:lnSpc>
            </a:pPr>
            <a:r>
              <a:rPr lang="en-US" sz="11609">
                <a:solidFill>
                  <a:srgbClr val="000000"/>
                </a:solidFill>
                <a:latin typeface="Adigiana Toybox"/>
              </a:rPr>
              <a:t>Mixed Fractions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01428" y="1349838"/>
            <a:ext cx="15285145" cy="2229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6400">
                <a:solidFill>
                  <a:srgbClr val="000000"/>
                </a:solidFill>
                <a:latin typeface="Adigiana Toybox"/>
              </a:rPr>
              <a:t>This is how mixed fractions can be converted from improper fractions.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011114" y="3798860"/>
            <a:ext cx="14743486" cy="7131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Adigiana Toybox"/>
              </a:rPr>
              <a:t>a.  55/6</a:t>
            </a:r>
          </a:p>
          <a:p>
            <a:pPr algn="ctr">
              <a:lnSpc>
                <a:spcPts val="6299"/>
              </a:lnSpc>
            </a:pPr>
            <a:r>
              <a:rPr lang="en-US" sz="4500" dirty="0">
                <a:solidFill>
                  <a:srgbClr val="214D64"/>
                </a:solidFill>
                <a:latin typeface="Adigiana Toybox"/>
              </a:rPr>
              <a:t> </a:t>
            </a:r>
          </a:p>
          <a:p>
            <a:pPr algn="ctr">
              <a:lnSpc>
                <a:spcPts val="6299"/>
              </a:lnSpc>
            </a:pPr>
            <a:r>
              <a:rPr lang="en-US" sz="4500" dirty="0">
                <a:solidFill>
                  <a:srgbClr val="214D64"/>
                </a:solidFill>
                <a:latin typeface="Adigiana Toybox"/>
              </a:rPr>
              <a:t>6 can go into 55 nine whole times</a:t>
            </a:r>
          </a:p>
          <a:p>
            <a:pPr algn="ctr">
              <a:lnSpc>
                <a:spcPts val="6299"/>
              </a:lnSpc>
            </a:pPr>
            <a:r>
              <a:rPr lang="en-US" sz="4500" dirty="0">
                <a:solidFill>
                  <a:srgbClr val="214D64"/>
                </a:solidFill>
                <a:latin typeface="Adigiana Toybox"/>
              </a:rPr>
              <a:t>9</a:t>
            </a:r>
          </a:p>
          <a:p>
            <a:pPr algn="ctr">
              <a:lnSpc>
                <a:spcPts val="6299"/>
              </a:lnSpc>
            </a:pPr>
            <a:r>
              <a:rPr lang="en-US" sz="4500" dirty="0">
                <a:solidFill>
                  <a:srgbClr val="214D64"/>
                </a:solidFill>
                <a:latin typeface="Adigiana Toybox"/>
              </a:rPr>
              <a:t>leaving a remainder of 1 which you will place over the 6.  The whole number 9 is placed to the left of the fraction, 1/6 </a:t>
            </a:r>
          </a:p>
          <a:p>
            <a:pPr algn="ctr">
              <a:lnSpc>
                <a:spcPts val="6299"/>
              </a:lnSpc>
            </a:pPr>
            <a:r>
              <a:rPr lang="en-US" sz="4500" dirty="0">
                <a:solidFill>
                  <a:srgbClr val="214D64"/>
                </a:solidFill>
                <a:latin typeface="Adigiana Toybox"/>
              </a:rPr>
              <a:t>9 1/6</a:t>
            </a:r>
          </a:p>
          <a:p>
            <a:pPr algn="r">
              <a:lnSpc>
                <a:spcPts val="6299"/>
              </a:lnSpc>
            </a:pPr>
            <a:endParaRPr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1198526" y="6115050"/>
            <a:ext cx="4454452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9077325"/>
            <a:ext cx="1366864" cy="12096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5762874" y="111633"/>
            <a:ext cx="2464365" cy="289712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984334" y="293502"/>
            <a:ext cx="7829406" cy="2230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33"/>
              </a:lnSpc>
            </a:pPr>
            <a:r>
              <a:rPr lang="en-US" sz="6381">
                <a:solidFill>
                  <a:srgbClr val="000000"/>
                </a:solidFill>
                <a:latin typeface="Adigiana Toybox"/>
              </a:rPr>
              <a:t>Fractions can be multiplied: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02709" y="2891222"/>
            <a:ext cx="7051883" cy="716836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1048619">
            <a:off x="-523112" y="870680"/>
            <a:ext cx="7315200" cy="132588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481446" y="3159643"/>
            <a:ext cx="6835183" cy="4898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235906"/>
                </a:solidFill>
                <a:latin typeface="Adigiana Toybox"/>
              </a:rPr>
              <a:t>3/5 x 4/6</a:t>
            </a:r>
          </a:p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235906"/>
                </a:solidFill>
                <a:latin typeface="Adigiana Toybox"/>
              </a:rPr>
              <a:t>=  (3 x 4) / (5 x 6)</a:t>
            </a:r>
          </a:p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235906"/>
                </a:solidFill>
                <a:latin typeface="Adigiana Toybox"/>
              </a:rPr>
              <a:t>=  12/30</a:t>
            </a:r>
          </a:p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235906"/>
                </a:solidFill>
                <a:latin typeface="Adigiana Toybox"/>
              </a:rPr>
              <a:t>=  6/15</a:t>
            </a:r>
          </a:p>
          <a:p>
            <a:pPr algn="ctr">
              <a:lnSpc>
                <a:spcPts val="7839"/>
              </a:lnSpc>
            </a:pPr>
            <a:r>
              <a:rPr lang="en-US" sz="5600">
                <a:solidFill>
                  <a:srgbClr val="235906"/>
                </a:solidFill>
                <a:latin typeface="Adigiana Toybox"/>
              </a:rPr>
              <a:t>= 2/5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984334" y="293502"/>
            <a:ext cx="7829406" cy="2230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33"/>
              </a:lnSpc>
            </a:pPr>
            <a:r>
              <a:rPr lang="en-US" sz="6381">
                <a:solidFill>
                  <a:srgbClr val="000000"/>
                </a:solidFill>
                <a:latin typeface="Adigiana Toybox"/>
              </a:rPr>
              <a:t>Let's try another multiplication . . 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02709" y="2891222"/>
            <a:ext cx="7051883" cy="716836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1048619">
            <a:off x="-523112" y="870680"/>
            <a:ext cx="7315200" cy="132588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481446" y="4266771"/>
            <a:ext cx="6835183" cy="3911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E740A7"/>
                </a:solidFill>
                <a:latin typeface="Adigiana Toybox"/>
              </a:rPr>
              <a:t>3/7 x 3/4</a:t>
            </a:r>
          </a:p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E740A7"/>
                </a:solidFill>
                <a:latin typeface="Adigiana Toybox"/>
              </a:rPr>
              <a:t>=  (3 x 3) / (7 x 4)</a:t>
            </a:r>
          </a:p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E740A7"/>
                </a:solidFill>
                <a:latin typeface="Adigiana Toybox"/>
              </a:rPr>
              <a:t>=  9/28</a:t>
            </a:r>
          </a:p>
          <a:p>
            <a:pPr algn="ctr">
              <a:lnSpc>
                <a:spcPts val="7839"/>
              </a:lnSpc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610781" y="276605"/>
            <a:ext cx="10274315" cy="2789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00000"/>
                </a:solidFill>
                <a:latin typeface="Adigiana Toybox"/>
              </a:rPr>
              <a:t>Fractions can be divided: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588287" y="3430886"/>
            <a:ext cx="6835183" cy="6001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dirty="0">
                <a:solidFill>
                  <a:srgbClr val="235906"/>
                </a:solidFill>
                <a:latin typeface="Adigiana Toybox"/>
              </a:rPr>
              <a:t>3/5 / 4/6</a:t>
            </a:r>
          </a:p>
          <a:p>
            <a:pPr algn="ctr">
              <a:lnSpc>
                <a:spcPts val="7840"/>
              </a:lnSpc>
            </a:pPr>
            <a:r>
              <a:rPr lang="en-US" sz="5600" dirty="0">
                <a:solidFill>
                  <a:srgbClr val="235906"/>
                </a:solidFill>
                <a:latin typeface="Adigiana Toybox"/>
              </a:rPr>
              <a:t>=  3/5  x  </a:t>
            </a:r>
            <a:r>
              <a:rPr lang="en-US" sz="5600" dirty="0" smtClean="0">
                <a:solidFill>
                  <a:srgbClr val="235906"/>
                </a:solidFill>
                <a:latin typeface="Adigiana Toybox"/>
              </a:rPr>
              <a:t>6/4</a:t>
            </a:r>
            <a:br>
              <a:rPr lang="en-US" sz="5600" dirty="0" smtClean="0">
                <a:solidFill>
                  <a:srgbClr val="235906"/>
                </a:solidFill>
                <a:latin typeface="Adigiana Toybox"/>
              </a:rPr>
            </a:br>
            <a:r>
              <a:rPr lang="en-US" sz="5600" dirty="0" smtClean="0">
                <a:solidFill>
                  <a:srgbClr val="235906"/>
                </a:solidFill>
                <a:latin typeface="Adigiana Toybox"/>
              </a:rPr>
              <a:t>= (3x6) / (5x4)</a:t>
            </a:r>
            <a:endParaRPr lang="en-US" sz="5600" dirty="0">
              <a:solidFill>
                <a:srgbClr val="235906"/>
              </a:solidFill>
              <a:latin typeface="Adigiana Toybox"/>
            </a:endParaRPr>
          </a:p>
          <a:p>
            <a:pPr algn="ctr">
              <a:lnSpc>
                <a:spcPts val="7840"/>
              </a:lnSpc>
            </a:pPr>
            <a:r>
              <a:rPr lang="en-US" sz="5600" dirty="0">
                <a:solidFill>
                  <a:srgbClr val="235906"/>
                </a:solidFill>
                <a:latin typeface="Adigiana Toybox"/>
              </a:rPr>
              <a:t>=  </a:t>
            </a:r>
            <a:r>
              <a:rPr lang="en-US" sz="5600" dirty="0" smtClean="0">
                <a:solidFill>
                  <a:srgbClr val="235906"/>
                </a:solidFill>
                <a:latin typeface="Adigiana Toybox"/>
              </a:rPr>
              <a:t>18</a:t>
            </a:r>
            <a:r>
              <a:rPr lang="en-US" sz="5600" dirty="0" smtClean="0">
                <a:solidFill>
                  <a:srgbClr val="235906"/>
                </a:solidFill>
                <a:latin typeface="Adigiana Toybox"/>
              </a:rPr>
              <a:t>/20</a:t>
            </a:r>
            <a:endParaRPr lang="en-US" sz="5600" dirty="0">
              <a:solidFill>
                <a:srgbClr val="235906"/>
              </a:solidFill>
              <a:latin typeface="Adigiana Toybox"/>
            </a:endParaRPr>
          </a:p>
          <a:p>
            <a:pPr algn="ctr">
              <a:lnSpc>
                <a:spcPts val="7840"/>
              </a:lnSpc>
            </a:pPr>
            <a:r>
              <a:rPr lang="en-US" sz="5600" dirty="0">
                <a:solidFill>
                  <a:srgbClr val="235906"/>
                </a:solidFill>
                <a:latin typeface="Adigiana Toybox"/>
              </a:rPr>
              <a:t>=  </a:t>
            </a:r>
            <a:r>
              <a:rPr lang="en-US" sz="5600" dirty="0" smtClean="0">
                <a:solidFill>
                  <a:srgbClr val="235906"/>
                </a:solidFill>
                <a:latin typeface="Adigiana Toybox"/>
              </a:rPr>
              <a:t>9/10</a:t>
            </a:r>
            <a:endParaRPr lang="en-US" sz="5600" dirty="0">
              <a:solidFill>
                <a:srgbClr val="235906"/>
              </a:solidFill>
              <a:latin typeface="Adigiana Toybox"/>
            </a:endParaRPr>
          </a:p>
          <a:p>
            <a:pPr algn="ctr">
              <a:lnSpc>
                <a:spcPts val="7839"/>
              </a:lnSpc>
            </a:pPr>
            <a:endParaRPr lang="en-US" sz="5600" dirty="0">
              <a:solidFill>
                <a:srgbClr val="235906"/>
              </a:solidFill>
              <a:latin typeface="Adigiana Toybox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-10650765">
            <a:off x="13728733" y="3675180"/>
            <a:ext cx="1385587" cy="64256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2207955" y="3388039"/>
            <a:ext cx="1514142" cy="117277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87558" y="4617921"/>
            <a:ext cx="5930222" cy="631154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2653245" y="3612063"/>
            <a:ext cx="6835183" cy="592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25201F"/>
                </a:solidFill>
                <a:latin typeface="Adigiana Toybox"/>
              </a:rPr>
              <a:t>This Flips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481446" y="3159643"/>
            <a:ext cx="6835183" cy="4898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E740A7"/>
                </a:solidFill>
                <a:latin typeface="Adigiana Toybox"/>
              </a:rPr>
              <a:t>2/7 / 1/14</a:t>
            </a:r>
          </a:p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E740A7"/>
                </a:solidFill>
                <a:latin typeface="Adigiana Toybox"/>
              </a:rPr>
              <a:t>=  2/7  x  14/1</a:t>
            </a:r>
          </a:p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E740A7"/>
                </a:solidFill>
                <a:latin typeface="Adigiana Toybox"/>
              </a:rPr>
              <a:t>=  (2 x 14)/(7 x 1)</a:t>
            </a:r>
          </a:p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E740A7"/>
                </a:solidFill>
                <a:latin typeface="Adigiana Toybox"/>
              </a:rPr>
              <a:t>=  (2 x 2)/1</a:t>
            </a:r>
          </a:p>
          <a:p>
            <a:pPr algn="ctr">
              <a:lnSpc>
                <a:spcPts val="7839"/>
              </a:lnSpc>
            </a:pPr>
            <a:r>
              <a:rPr lang="en-US" sz="5600">
                <a:solidFill>
                  <a:srgbClr val="E740A7"/>
                </a:solidFill>
                <a:latin typeface="Adigiana Toybox"/>
              </a:rPr>
              <a:t>= 4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-10650765">
            <a:off x="14700283" y="3294180"/>
            <a:ext cx="1385587" cy="6425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3077531" y="2948372"/>
            <a:ext cx="1695187" cy="131299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07465" y="565507"/>
            <a:ext cx="8936535" cy="2789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00000"/>
                </a:solidFill>
                <a:latin typeface="Adigiana Toybox"/>
              </a:rPr>
              <a:t>Let's try another division . . 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691470" y="3288213"/>
            <a:ext cx="6835183" cy="592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378E66"/>
                </a:solidFill>
                <a:latin typeface="Adigiana Toybox"/>
              </a:rPr>
              <a:t>This Flips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87558" y="4617921"/>
            <a:ext cx="5930222" cy="63115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808010" y="293502"/>
            <a:ext cx="10135924" cy="4499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33"/>
              </a:lnSpc>
            </a:pPr>
            <a:r>
              <a:rPr lang="en-US" sz="6381">
                <a:solidFill>
                  <a:srgbClr val="000000"/>
                </a:solidFill>
                <a:latin typeface="Adigiana Toybox"/>
              </a:rPr>
              <a:t>Fractions are referred to as </a:t>
            </a:r>
            <a:r>
              <a:rPr lang="en-US" sz="6381">
                <a:solidFill>
                  <a:srgbClr val="E740A7"/>
                </a:solidFill>
                <a:latin typeface="Adigiana Toybox"/>
              </a:rPr>
              <a:t>rational numbers</a:t>
            </a:r>
            <a:r>
              <a:rPr lang="en-US" sz="6381">
                <a:solidFill>
                  <a:srgbClr val="000000"/>
                </a:solidFill>
                <a:latin typeface="Adigiana Toybox"/>
              </a:rPr>
              <a:t>.  There are </a:t>
            </a:r>
            <a:r>
              <a:rPr lang="en-US" sz="6381">
                <a:solidFill>
                  <a:srgbClr val="F09A1D"/>
                </a:solidFill>
                <a:latin typeface="Adigiana Toybox"/>
              </a:rPr>
              <a:t>three</a:t>
            </a:r>
            <a:r>
              <a:rPr lang="en-US" sz="6381">
                <a:solidFill>
                  <a:srgbClr val="000000"/>
                </a:solidFill>
                <a:latin typeface="Adigiana Toybox"/>
              </a:rPr>
              <a:t> different types of fractions: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496586" y="5459478"/>
            <a:ext cx="10791414" cy="4038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6"/>
              </a:lnSpc>
            </a:pPr>
            <a:r>
              <a:rPr lang="en-US" sz="7718">
                <a:solidFill>
                  <a:srgbClr val="235906"/>
                </a:solidFill>
                <a:latin typeface="Adigiana Toybox"/>
              </a:rPr>
              <a:t>a.  Proper</a:t>
            </a:r>
          </a:p>
          <a:p>
            <a:pPr algn="ctr">
              <a:lnSpc>
                <a:spcPts val="10806"/>
              </a:lnSpc>
            </a:pPr>
            <a:r>
              <a:rPr lang="en-US" sz="7718">
                <a:solidFill>
                  <a:srgbClr val="235906"/>
                </a:solidFill>
                <a:latin typeface="Adigiana Toybox"/>
              </a:rPr>
              <a:t>b.  Improper &amp;</a:t>
            </a:r>
          </a:p>
          <a:p>
            <a:pPr algn="ctr">
              <a:lnSpc>
                <a:spcPts val="10806"/>
              </a:lnSpc>
            </a:pPr>
            <a:r>
              <a:rPr lang="en-US" sz="7718">
                <a:solidFill>
                  <a:srgbClr val="235906"/>
                </a:solidFill>
                <a:latin typeface="Adigiana Toybox"/>
              </a:rPr>
              <a:t>c.  Mixed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822380" y="2996639"/>
            <a:ext cx="5302559" cy="68567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54592" y="293502"/>
            <a:ext cx="10673863" cy="4499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33"/>
              </a:lnSpc>
            </a:pPr>
            <a:r>
              <a:rPr lang="en-US" sz="6381">
                <a:solidFill>
                  <a:srgbClr val="000000"/>
                </a:solidFill>
                <a:latin typeface="Adigiana Toybox"/>
              </a:rPr>
              <a:t>A proper and improper fraction have a </a:t>
            </a:r>
            <a:r>
              <a:rPr lang="en-US" sz="6381">
                <a:solidFill>
                  <a:srgbClr val="E740A7"/>
                </a:solidFill>
                <a:latin typeface="Adigiana Toybox"/>
              </a:rPr>
              <a:t>numerator</a:t>
            </a:r>
            <a:r>
              <a:rPr lang="en-US" sz="6381">
                <a:solidFill>
                  <a:srgbClr val="000000"/>
                </a:solidFill>
                <a:latin typeface="Adigiana Toybox"/>
              </a:rPr>
              <a:t> and a </a:t>
            </a:r>
            <a:r>
              <a:rPr lang="en-US" sz="6381">
                <a:solidFill>
                  <a:srgbClr val="235906"/>
                </a:solidFill>
                <a:latin typeface="Adigiana Toybox"/>
              </a:rPr>
              <a:t>denominator</a:t>
            </a:r>
            <a:r>
              <a:rPr lang="en-US" sz="6381">
                <a:solidFill>
                  <a:srgbClr val="000000"/>
                </a:solidFill>
                <a:latin typeface="Adigiana Toybox"/>
              </a:rPr>
              <a:t> which are  written like this:  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-2044764">
            <a:off x="11963571" y="6017299"/>
            <a:ext cx="1733312" cy="80382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972550" y="6165944"/>
            <a:ext cx="7829406" cy="2464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60"/>
              </a:lnSpc>
            </a:pPr>
            <a:r>
              <a:rPr lang="en-US" sz="14400" dirty="0">
                <a:solidFill>
                  <a:srgbClr val="000000"/>
                </a:solidFill>
                <a:latin typeface="Adigiana Toybox"/>
              </a:rPr>
              <a:t>a/b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687420">
            <a:off x="13781666" y="8384388"/>
            <a:ext cx="1733312" cy="80382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71974" y="6346919"/>
            <a:ext cx="9194277" cy="3864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5"/>
              </a:lnSpc>
            </a:pPr>
            <a:r>
              <a:rPr lang="en-US" sz="5496">
                <a:solidFill>
                  <a:srgbClr val="000000"/>
                </a:solidFill>
                <a:latin typeface="Adigiana Toybox"/>
              </a:rPr>
              <a:t>A </a:t>
            </a:r>
            <a:r>
              <a:rPr lang="en-US" sz="5496">
                <a:solidFill>
                  <a:srgbClr val="F09A1D"/>
                </a:solidFill>
                <a:latin typeface="Adigiana Toybox"/>
              </a:rPr>
              <a:t>fraction bar</a:t>
            </a:r>
            <a:r>
              <a:rPr lang="en-US" sz="5496">
                <a:solidFill>
                  <a:srgbClr val="000000"/>
                </a:solidFill>
                <a:latin typeface="Adigiana Toybox"/>
              </a:rPr>
              <a:t> separates the numerator from the denominator.  It is the symbol for division.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734800">
            <a:off x="3703684" y="2604969"/>
            <a:ext cx="2694182" cy="23944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-1241534" y="-1028700"/>
            <a:ext cx="4540469" cy="41148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2861401" y="8793826"/>
            <a:ext cx="7829406" cy="616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235906"/>
                </a:solidFill>
                <a:latin typeface="Adigiana Toybox"/>
              </a:rPr>
              <a:t>denominator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820400" y="5524500"/>
            <a:ext cx="7829406" cy="616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E740A7"/>
                </a:solidFill>
                <a:latin typeface="Adigiana Toybox"/>
              </a:rPr>
              <a:t>numerator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7727061">
            <a:off x="11138586" y="8548728"/>
            <a:ext cx="1733312" cy="803823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386065" y="9473079"/>
            <a:ext cx="7829406" cy="616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09A1D"/>
                </a:solidFill>
                <a:latin typeface="Adigiana Toybox"/>
              </a:rPr>
              <a:t>fraction bar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324398" y="-39873"/>
            <a:ext cx="11804057" cy="56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33"/>
              </a:lnSpc>
            </a:pPr>
            <a:r>
              <a:rPr lang="en-US" sz="6381">
                <a:solidFill>
                  <a:srgbClr val="000000"/>
                </a:solidFill>
                <a:latin typeface="Adigiana Toybox"/>
              </a:rPr>
              <a:t>Mixed number fractions have a  </a:t>
            </a:r>
            <a:r>
              <a:rPr lang="en-US" sz="6381">
                <a:solidFill>
                  <a:srgbClr val="F09A1D"/>
                </a:solidFill>
                <a:latin typeface="Adigiana Toybox"/>
              </a:rPr>
              <a:t>whole number</a:t>
            </a:r>
            <a:r>
              <a:rPr lang="en-US" sz="6381">
                <a:solidFill>
                  <a:srgbClr val="000000"/>
                </a:solidFill>
                <a:latin typeface="Adigiana Toybox"/>
              </a:rPr>
              <a:t> located to the left of a </a:t>
            </a:r>
            <a:r>
              <a:rPr lang="en-US" sz="6381">
                <a:solidFill>
                  <a:srgbClr val="E740A7"/>
                </a:solidFill>
                <a:latin typeface="Adigiana Toybox"/>
              </a:rPr>
              <a:t>numerator</a:t>
            </a:r>
            <a:r>
              <a:rPr lang="en-US" sz="6381">
                <a:solidFill>
                  <a:srgbClr val="000000"/>
                </a:solidFill>
                <a:latin typeface="Adigiana Toybox"/>
              </a:rPr>
              <a:t> and a </a:t>
            </a:r>
            <a:r>
              <a:rPr lang="en-US" sz="6381">
                <a:solidFill>
                  <a:srgbClr val="235906"/>
                </a:solidFill>
                <a:latin typeface="Adigiana Toybox"/>
              </a:rPr>
              <a:t>denominator</a:t>
            </a:r>
            <a:r>
              <a:rPr lang="en-US" sz="6381">
                <a:solidFill>
                  <a:srgbClr val="000000"/>
                </a:solidFill>
                <a:latin typeface="Adigiana Toybox"/>
              </a:rPr>
              <a:t> and can be written like this:  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-2044764">
            <a:off x="12573170" y="6093499"/>
            <a:ext cx="1733312" cy="80382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972550" y="6165944"/>
            <a:ext cx="7829406" cy="2464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60"/>
              </a:lnSpc>
            </a:pPr>
            <a:r>
              <a:rPr lang="en-US" sz="14400" dirty="0" err="1">
                <a:solidFill>
                  <a:srgbClr val="000000"/>
                </a:solidFill>
                <a:latin typeface="Adigiana Toybox"/>
              </a:rPr>
              <a:t>Xa</a:t>
            </a:r>
            <a:r>
              <a:rPr lang="en-US" sz="14400" dirty="0">
                <a:solidFill>
                  <a:srgbClr val="000000"/>
                </a:solidFill>
                <a:latin typeface="Adigiana Toybox"/>
              </a:rPr>
              <a:t>/b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687420">
            <a:off x="14793728" y="8019168"/>
            <a:ext cx="1733312" cy="80382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8830750">
            <a:off x="9292838" y="8163694"/>
            <a:ext cx="1733312" cy="80382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1127261" y="4327585"/>
            <a:ext cx="8543965" cy="59594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-389927" y="793410"/>
            <a:ext cx="2837254" cy="131932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302252" y="-604329"/>
            <a:ext cx="5627077" cy="41148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2861401" y="8793826"/>
            <a:ext cx="7829406" cy="616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235906"/>
                </a:solidFill>
                <a:latin typeface="Adigiana Toybox"/>
              </a:rPr>
              <a:t>denominator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430000" y="5448300"/>
            <a:ext cx="7829406" cy="616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E740A7"/>
                </a:solidFill>
                <a:latin typeface="Adigiana Toybox"/>
              </a:rPr>
              <a:t>numerator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095689" y="8849827"/>
            <a:ext cx="7829406" cy="616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09A1D"/>
                </a:solidFill>
                <a:latin typeface="Adigiana Toybox"/>
              </a:rPr>
              <a:t>whole number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47845" y="1538749"/>
            <a:ext cx="2837254" cy="131932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278268" y="-3819"/>
            <a:ext cx="11804057" cy="10170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33"/>
              </a:lnSpc>
            </a:pPr>
            <a:r>
              <a:rPr lang="en-US" sz="6381">
                <a:solidFill>
                  <a:srgbClr val="000000"/>
                </a:solidFill>
                <a:latin typeface="Adigiana Toybox"/>
              </a:rPr>
              <a:t>Proper fractions should always be written in their lowest/simplest form:</a:t>
            </a:r>
          </a:p>
          <a:p>
            <a:pPr algn="ctr">
              <a:lnSpc>
                <a:spcPts val="8933"/>
              </a:lnSpc>
            </a:pPr>
            <a:endParaRPr/>
          </a:p>
          <a:p>
            <a:pPr algn="ctr">
              <a:lnSpc>
                <a:spcPts val="8933"/>
              </a:lnSpc>
            </a:pPr>
            <a:r>
              <a:rPr lang="en-US" sz="6381">
                <a:solidFill>
                  <a:srgbClr val="000000"/>
                </a:solidFill>
                <a:latin typeface="Adigiana Toybox"/>
              </a:rPr>
              <a:t>a.  2/4 = 1/2</a:t>
            </a:r>
          </a:p>
          <a:p>
            <a:pPr algn="ctr">
              <a:lnSpc>
                <a:spcPts val="8933"/>
              </a:lnSpc>
            </a:pPr>
            <a:endParaRPr/>
          </a:p>
          <a:p>
            <a:pPr algn="ctr">
              <a:lnSpc>
                <a:spcPts val="8933"/>
              </a:lnSpc>
            </a:pPr>
            <a:r>
              <a:rPr lang="en-US" sz="6381">
                <a:solidFill>
                  <a:srgbClr val="000000"/>
                </a:solidFill>
                <a:latin typeface="Adigiana Toybox"/>
              </a:rPr>
              <a:t>b.  5/25 = 1/5</a:t>
            </a:r>
          </a:p>
          <a:p>
            <a:pPr algn="ctr">
              <a:lnSpc>
                <a:spcPts val="8933"/>
              </a:lnSpc>
            </a:pPr>
            <a:endParaRPr/>
          </a:p>
          <a:p>
            <a:pPr algn="ctr">
              <a:lnSpc>
                <a:spcPts val="8933"/>
              </a:lnSpc>
            </a:pPr>
            <a:r>
              <a:rPr lang="en-US" sz="6381">
                <a:solidFill>
                  <a:srgbClr val="000000"/>
                </a:solidFill>
                <a:latin typeface="Adigiana Toybox"/>
              </a:rPr>
              <a:t>c.  14/36 = 7/18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1776209"/>
            <a:ext cx="6500117" cy="85107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3657600" cy="17007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47845" y="1538749"/>
            <a:ext cx="2837254" cy="131932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085099" y="48998"/>
            <a:ext cx="11043356" cy="10874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Adigiana Toybox"/>
              </a:rPr>
              <a:t>Factors are numbers that can be multiplied together to form another number.  For example the factors of:</a:t>
            </a:r>
          </a:p>
          <a:p>
            <a:pPr>
              <a:lnSpc>
                <a:spcPts val="6159"/>
              </a:lnSpc>
            </a:pPr>
            <a:endParaRPr/>
          </a:p>
          <a:p>
            <a:pPr>
              <a:lnSpc>
                <a:spcPts val="6159"/>
              </a:lnSpc>
            </a:pPr>
            <a:r>
              <a:rPr lang="en-US" sz="4400">
                <a:solidFill>
                  <a:srgbClr val="000000"/>
                </a:solidFill>
                <a:latin typeface="Adigiana Toybox"/>
              </a:rPr>
              <a:t>a.  </a:t>
            </a:r>
            <a:r>
              <a:rPr lang="en-US" sz="4400">
                <a:solidFill>
                  <a:srgbClr val="E740A7"/>
                </a:solidFill>
                <a:latin typeface="Adigiana Toybox"/>
              </a:rPr>
              <a:t>FOUR</a:t>
            </a:r>
            <a:r>
              <a:rPr lang="en-US" sz="4400">
                <a:solidFill>
                  <a:srgbClr val="000000"/>
                </a:solidFill>
                <a:latin typeface="Adigiana Toybox"/>
              </a:rPr>
              <a:t> are </a:t>
            </a:r>
            <a:r>
              <a:rPr lang="en-US" sz="4400">
                <a:solidFill>
                  <a:srgbClr val="E740A7"/>
                </a:solidFill>
                <a:latin typeface="Adigiana Toybox"/>
              </a:rPr>
              <a:t>1</a:t>
            </a:r>
            <a:r>
              <a:rPr lang="en-US" sz="4400">
                <a:solidFill>
                  <a:srgbClr val="000000"/>
                </a:solidFill>
                <a:latin typeface="Adigiana Toybox"/>
              </a:rPr>
              <a:t>, </a:t>
            </a:r>
            <a:r>
              <a:rPr lang="en-US" sz="4400">
                <a:solidFill>
                  <a:srgbClr val="E740A7"/>
                </a:solidFill>
                <a:latin typeface="Adigiana Toybox"/>
              </a:rPr>
              <a:t>2</a:t>
            </a:r>
            <a:r>
              <a:rPr lang="en-US" sz="4400">
                <a:solidFill>
                  <a:srgbClr val="000000"/>
                </a:solidFill>
                <a:latin typeface="Adigiana Toybox"/>
              </a:rPr>
              <a:t> and </a:t>
            </a:r>
            <a:r>
              <a:rPr lang="en-US" sz="4400">
                <a:solidFill>
                  <a:srgbClr val="E740A7"/>
                </a:solidFill>
                <a:latin typeface="Adigiana Toybox"/>
              </a:rPr>
              <a:t>4</a:t>
            </a:r>
            <a:r>
              <a:rPr lang="en-US" sz="4400">
                <a:solidFill>
                  <a:srgbClr val="000000"/>
                </a:solidFill>
                <a:latin typeface="Adigiana Toybox"/>
              </a:rPr>
              <a:t> </a:t>
            </a:r>
          </a:p>
          <a:p>
            <a:pPr>
              <a:lnSpc>
                <a:spcPts val="6159"/>
              </a:lnSpc>
            </a:pPr>
            <a:r>
              <a:rPr lang="en-US" sz="4400">
                <a:solidFill>
                  <a:srgbClr val="000000"/>
                </a:solidFill>
                <a:latin typeface="Adigiana Toybox"/>
              </a:rPr>
              <a:t>2 x 2 = 4</a:t>
            </a:r>
          </a:p>
          <a:p>
            <a:pPr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Adigiana Toybox"/>
              </a:rPr>
              <a:t>and</a:t>
            </a:r>
          </a:p>
          <a:p>
            <a:pPr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Adigiana Toybox"/>
              </a:rPr>
              <a:t>1 x 4 = 4</a:t>
            </a:r>
          </a:p>
          <a:p>
            <a:pPr>
              <a:lnSpc>
                <a:spcPts val="6160"/>
              </a:lnSpc>
            </a:pPr>
            <a:endParaRPr/>
          </a:p>
          <a:p>
            <a:pPr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Adigiana Toybox"/>
              </a:rPr>
              <a:t>b.  </a:t>
            </a:r>
            <a:r>
              <a:rPr lang="en-US" sz="4400">
                <a:solidFill>
                  <a:srgbClr val="FABA09"/>
                </a:solidFill>
                <a:latin typeface="Adigiana Toybox"/>
              </a:rPr>
              <a:t>TEN</a:t>
            </a:r>
            <a:r>
              <a:rPr lang="en-US" sz="4400">
                <a:solidFill>
                  <a:srgbClr val="000000"/>
                </a:solidFill>
                <a:latin typeface="Adigiana Toybox"/>
              </a:rPr>
              <a:t> are </a:t>
            </a:r>
            <a:r>
              <a:rPr lang="en-US" sz="4400">
                <a:solidFill>
                  <a:srgbClr val="FABA09"/>
                </a:solidFill>
                <a:latin typeface="Adigiana Toybox"/>
              </a:rPr>
              <a:t>1</a:t>
            </a:r>
            <a:r>
              <a:rPr lang="en-US" sz="4400">
                <a:solidFill>
                  <a:srgbClr val="000000"/>
                </a:solidFill>
                <a:latin typeface="Adigiana Toybox"/>
              </a:rPr>
              <a:t>, </a:t>
            </a:r>
            <a:r>
              <a:rPr lang="en-US" sz="4400">
                <a:solidFill>
                  <a:srgbClr val="FABA09"/>
                </a:solidFill>
                <a:latin typeface="Adigiana Toybox"/>
              </a:rPr>
              <a:t>2</a:t>
            </a:r>
            <a:r>
              <a:rPr lang="en-US" sz="4400">
                <a:solidFill>
                  <a:srgbClr val="000000"/>
                </a:solidFill>
                <a:latin typeface="Adigiana Toybox"/>
              </a:rPr>
              <a:t>, </a:t>
            </a:r>
            <a:r>
              <a:rPr lang="en-US" sz="4400">
                <a:solidFill>
                  <a:srgbClr val="FABA09"/>
                </a:solidFill>
                <a:latin typeface="Adigiana Toybox"/>
              </a:rPr>
              <a:t>5</a:t>
            </a:r>
            <a:r>
              <a:rPr lang="en-US" sz="4400">
                <a:solidFill>
                  <a:srgbClr val="000000"/>
                </a:solidFill>
                <a:latin typeface="Adigiana Toybox"/>
              </a:rPr>
              <a:t> and </a:t>
            </a:r>
            <a:r>
              <a:rPr lang="en-US" sz="4400">
                <a:solidFill>
                  <a:srgbClr val="FABA09"/>
                </a:solidFill>
                <a:latin typeface="Adigiana Toybox"/>
              </a:rPr>
              <a:t>10</a:t>
            </a:r>
          </a:p>
          <a:p>
            <a:pPr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Adigiana Toybox"/>
              </a:rPr>
              <a:t>2 x 5 = 10</a:t>
            </a:r>
          </a:p>
          <a:p>
            <a:pPr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Adigiana Toybox"/>
              </a:rPr>
              <a:t>and</a:t>
            </a:r>
          </a:p>
          <a:p>
            <a:pPr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Adigiana Toybox"/>
              </a:rPr>
              <a:t>1 x 10 = 10</a:t>
            </a:r>
          </a:p>
          <a:p>
            <a:pPr algn="l">
              <a:lnSpc>
                <a:spcPts val="6160"/>
              </a:lnSpc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1776209"/>
            <a:ext cx="6500117" cy="85107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3657600" cy="17007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47845" y="1538749"/>
            <a:ext cx="2837254" cy="131932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483943" y="202911"/>
            <a:ext cx="11804057" cy="9814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Adigiana Toybox"/>
              </a:rPr>
              <a:t>To simplify proper fractions the </a:t>
            </a:r>
            <a:r>
              <a:rPr lang="en-US" sz="3500">
                <a:solidFill>
                  <a:srgbClr val="FABA09"/>
                </a:solidFill>
                <a:latin typeface="Adigiana Toybox"/>
              </a:rPr>
              <a:t>greatest common factor</a:t>
            </a:r>
            <a:r>
              <a:rPr lang="en-US" sz="3500">
                <a:solidFill>
                  <a:srgbClr val="000000"/>
                </a:solidFill>
                <a:latin typeface="Adigiana Toybox"/>
              </a:rPr>
              <a:t> of both numbers should be determined.  Let's try the fraction below</a:t>
            </a:r>
          </a:p>
          <a:p>
            <a:pPr algn="ctr">
              <a:lnSpc>
                <a:spcPts val="4900"/>
              </a:lnSpc>
            </a:pPr>
            <a:endParaRPr/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Adigiana Toybox"/>
              </a:rPr>
              <a:t>a.  4/10</a:t>
            </a:r>
          </a:p>
          <a:p>
            <a:pPr algn="ctr">
              <a:lnSpc>
                <a:spcPts val="4900"/>
              </a:lnSpc>
            </a:pPr>
            <a:endParaRPr/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Adigiana Toybox"/>
              </a:rPr>
              <a:t>Factors of 4:     </a:t>
            </a:r>
            <a:r>
              <a:rPr lang="en-US" sz="3500">
                <a:solidFill>
                  <a:srgbClr val="FABA09"/>
                </a:solidFill>
                <a:latin typeface="Adigiana Toybox"/>
              </a:rPr>
              <a:t>1, 2,</a:t>
            </a:r>
            <a:r>
              <a:rPr lang="en-US" sz="3500">
                <a:solidFill>
                  <a:srgbClr val="000000"/>
                </a:solidFill>
                <a:latin typeface="Adigiana Toybox"/>
              </a:rPr>
              <a:t> 4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Adigiana Toybox"/>
              </a:rPr>
              <a:t>Factors of 10:     </a:t>
            </a:r>
            <a:r>
              <a:rPr lang="en-US" sz="3500">
                <a:solidFill>
                  <a:srgbClr val="FABA09"/>
                </a:solidFill>
                <a:latin typeface="Adigiana Toybox"/>
              </a:rPr>
              <a:t>1, 2,</a:t>
            </a:r>
            <a:r>
              <a:rPr lang="en-US" sz="3500">
                <a:solidFill>
                  <a:srgbClr val="000000"/>
                </a:solidFill>
                <a:latin typeface="Adigiana Toybox"/>
              </a:rPr>
              <a:t> 5, 10</a:t>
            </a:r>
          </a:p>
          <a:p>
            <a:pPr algn="ctr">
              <a:lnSpc>
                <a:spcPts val="4900"/>
              </a:lnSpc>
            </a:pPr>
            <a:endParaRPr/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Adigiana Toybox"/>
              </a:rPr>
              <a:t>The </a:t>
            </a:r>
            <a:r>
              <a:rPr lang="en-US" sz="3500">
                <a:solidFill>
                  <a:srgbClr val="66C2F4"/>
                </a:solidFill>
                <a:latin typeface="Adigiana Toybox"/>
              </a:rPr>
              <a:t>common factors</a:t>
            </a:r>
            <a:r>
              <a:rPr lang="en-US" sz="3500">
                <a:solidFill>
                  <a:srgbClr val="000000"/>
                </a:solidFill>
                <a:latin typeface="Adigiana Toybox"/>
              </a:rPr>
              <a:t> of 4 and 10 are:  1 and 2</a:t>
            </a:r>
          </a:p>
          <a:p>
            <a:pPr algn="ctr">
              <a:lnSpc>
                <a:spcPts val="4900"/>
              </a:lnSpc>
            </a:pPr>
            <a:endParaRPr/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Adigiana Toybox"/>
              </a:rPr>
              <a:t>The </a:t>
            </a:r>
            <a:r>
              <a:rPr lang="en-US" sz="3500">
                <a:solidFill>
                  <a:srgbClr val="E740A7"/>
                </a:solidFill>
                <a:latin typeface="Adigiana Toybox"/>
              </a:rPr>
              <a:t>greatest common</a:t>
            </a:r>
            <a:r>
              <a:rPr lang="en-US" sz="3500">
                <a:solidFill>
                  <a:srgbClr val="000000"/>
                </a:solidFill>
                <a:latin typeface="Adigiana Toybox"/>
              </a:rPr>
              <a:t> factor of 4 and 10 is:  </a:t>
            </a:r>
            <a:r>
              <a:rPr lang="en-US" sz="3500">
                <a:solidFill>
                  <a:srgbClr val="FABA09"/>
                </a:solidFill>
                <a:latin typeface="Adigiana Toybox"/>
              </a:rPr>
              <a:t>2</a:t>
            </a:r>
            <a:r>
              <a:rPr lang="en-US" sz="3500">
                <a:solidFill>
                  <a:srgbClr val="000000"/>
                </a:solidFill>
                <a:latin typeface="Adigiana Toybox"/>
              </a:rPr>
              <a:t> </a:t>
            </a:r>
          </a:p>
          <a:p>
            <a:pPr algn="ctr">
              <a:lnSpc>
                <a:spcPts val="4900"/>
              </a:lnSpc>
            </a:pPr>
            <a:endParaRPr/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Adigiana Toybox"/>
              </a:rPr>
              <a:t>Hence 4/10 written in its lowest form would be:</a:t>
            </a:r>
          </a:p>
          <a:p>
            <a:pPr algn="ctr">
              <a:lnSpc>
                <a:spcPts val="4900"/>
              </a:lnSpc>
            </a:pPr>
            <a:endParaRPr/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Adigiana Toybox"/>
              </a:rPr>
              <a:t>(4/2) / (10/2)  =  2/5  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1776209"/>
            <a:ext cx="6500117" cy="85107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3657600" cy="17007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47845" y="1538749"/>
            <a:ext cx="2837254" cy="131932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483943" y="3408971"/>
            <a:ext cx="11804057" cy="3051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Adigiana Toybox"/>
              </a:rPr>
              <a:t>Let's try two more</a:t>
            </a:r>
          </a:p>
          <a:p>
            <a:pPr algn="ctr">
              <a:lnSpc>
                <a:spcPts val="4900"/>
              </a:lnSpc>
            </a:pPr>
            <a:endParaRPr/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Adigiana Toybox"/>
              </a:rPr>
              <a:t>Simplify 6/10 and 9/15</a:t>
            </a:r>
          </a:p>
          <a:p>
            <a:pPr algn="ctr">
              <a:lnSpc>
                <a:spcPts val="4900"/>
              </a:lnSpc>
            </a:pPr>
            <a:endParaRPr/>
          </a:p>
          <a:p>
            <a:pPr algn="ctr">
              <a:lnSpc>
                <a:spcPts val="4900"/>
              </a:lnSpc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1776209"/>
            <a:ext cx="6500117" cy="85107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3657600" cy="17007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908</Words>
  <Application>Microsoft Office PowerPoint</Application>
  <PresentationFormat>Custom</PresentationFormat>
  <Paragraphs>197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Gagalin</vt:lpstr>
      <vt:lpstr>Adigiana Toybox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Fractions</dc:title>
  <dc:creator>Samantha</dc:creator>
  <cp:lastModifiedBy>Samantha</cp:lastModifiedBy>
  <cp:revision>2</cp:revision>
  <dcterms:created xsi:type="dcterms:W3CDTF">2006-08-16T00:00:00Z</dcterms:created>
  <dcterms:modified xsi:type="dcterms:W3CDTF">2020-10-17T12:16:53Z</dcterms:modified>
  <dc:identifier>DAEIK0ik2Uc</dc:identifier>
</cp:coreProperties>
</file>