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64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BDD12-8274-4902-A890-3792D540DB3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CCF4B-17D1-4CEF-B0F3-5D5BA5CDA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filt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246113"/>
            <a:ext cx="2286000" cy="26118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3787775"/>
            <a:ext cx="7772400" cy="1470025"/>
          </a:xfrm>
        </p:spPr>
        <p:txBody>
          <a:bodyPr/>
          <a:lstStyle/>
          <a:p>
            <a:r>
              <a:rPr lang="hy-AM" dirty="0" smtClean="0"/>
              <a:t>Purifying Matter – Separating Mixtures</a:t>
            </a:r>
            <a:endParaRPr lang="en-US" dirty="0"/>
          </a:p>
        </p:txBody>
      </p:sp>
      <p:pic>
        <p:nvPicPr>
          <p:cNvPr id="7" name="Picture 6" descr="KBYG - Final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0"/>
            <a:ext cx="1752600" cy="457200"/>
          </a:xfrm>
          <a:prstGeom prst="rect">
            <a:avLst/>
          </a:prstGeom>
        </p:spPr>
      </p:pic>
      <p:pic>
        <p:nvPicPr>
          <p:cNvPr id="10242" name="Picture 2" descr="Image result for sugar from cane fie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829300" cy="3886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362200"/>
            <a:ext cx="4305300" cy="344705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Sucrose from Sugar Cane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done on an industrial scale since it is difficult to accomplish in a school lab.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Juice is extracted from sugar juice via a shredder and a crusher.  </a:t>
            </a:r>
            <a:r>
              <a:rPr lang="en-US" dirty="0" err="1" smtClean="0"/>
              <a:t>b</a:t>
            </a:r>
            <a:r>
              <a:rPr lang="en-US" dirty="0" err="1" smtClean="0"/>
              <a:t>agasse</a:t>
            </a:r>
            <a:r>
              <a:rPr lang="en-US" dirty="0" smtClean="0"/>
              <a:t> is removed and calcium hydroxide is added to neutralise the acidity of the juice and to remove impurities.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juice is then filtered continuously</a:t>
            </a:r>
            <a:br>
              <a:rPr lang="en-US" dirty="0" smtClean="0"/>
            </a:br>
            <a:r>
              <a:rPr lang="en-US" dirty="0" smtClean="0"/>
              <a:t>to remove non-sugar impurities.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Next the juice is made into a syrupy</a:t>
            </a:r>
            <a:br>
              <a:rPr lang="en-US" dirty="0" smtClean="0"/>
            </a:br>
            <a:r>
              <a:rPr lang="en-US" dirty="0" smtClean="0"/>
              <a:t>concentrate by using four </a:t>
            </a:r>
            <a:br>
              <a:rPr lang="en-US" dirty="0" smtClean="0"/>
            </a:br>
            <a:r>
              <a:rPr lang="en-US" dirty="0" smtClean="0"/>
              <a:t>boilers (evaporators).</a:t>
            </a:r>
          </a:p>
          <a:p>
            <a:endParaRPr lang="en-US" dirty="0" smtClean="0"/>
          </a:p>
          <a:p>
            <a:r>
              <a:rPr lang="en-US" dirty="0" smtClean="0"/>
              <a:t>Under vacuum  in a crystallisation</a:t>
            </a:r>
            <a:br>
              <a:rPr lang="en-US" dirty="0" smtClean="0"/>
            </a:br>
            <a:r>
              <a:rPr lang="en-US" dirty="0" smtClean="0"/>
              <a:t>pan the syrup is evaporated.  A few</a:t>
            </a:r>
            <a:br>
              <a:rPr lang="en-US" dirty="0" smtClean="0"/>
            </a:br>
            <a:r>
              <a:rPr lang="en-US" dirty="0" smtClean="0"/>
              <a:t>crystal of sugar are added to encourage</a:t>
            </a:r>
            <a:br>
              <a:rPr lang="en-US" dirty="0" smtClean="0"/>
            </a:br>
            <a:r>
              <a:rPr lang="en-US" dirty="0" smtClean="0"/>
              <a:t>crystallisation.  Molasses is present here.</a:t>
            </a:r>
          </a:p>
          <a:p>
            <a:endParaRPr lang="en-US" dirty="0" smtClean="0"/>
          </a:p>
          <a:p>
            <a:r>
              <a:rPr lang="en-US" dirty="0" smtClean="0"/>
              <a:t>The mixture is then centrifuged to separate</a:t>
            </a:r>
            <a:br>
              <a:rPr lang="en-US" dirty="0" smtClean="0"/>
            </a:br>
            <a:r>
              <a:rPr lang="en-US" dirty="0" smtClean="0"/>
              <a:t>raw sucrose from molasses.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ilt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264274"/>
            <a:ext cx="3733800" cy="426608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Filtration separates undissolved solids from a solution or liquid.</a:t>
            </a:r>
          </a:p>
          <a:p>
            <a:endParaRPr lang="en-US" dirty="0" smtClean="0"/>
          </a:p>
          <a:p>
            <a:r>
              <a:rPr lang="en-US" dirty="0" smtClean="0"/>
              <a:t>The solution passing through</a:t>
            </a:r>
            <a:br>
              <a:rPr lang="en-US" dirty="0" smtClean="0"/>
            </a:br>
            <a:r>
              <a:rPr lang="en-US" dirty="0" smtClean="0"/>
              <a:t>the filter paper is called the</a:t>
            </a:r>
            <a:br>
              <a:rPr lang="en-US" dirty="0" smtClean="0"/>
            </a:br>
            <a:r>
              <a:rPr lang="en-US" b="1" dirty="0" smtClean="0"/>
              <a:t>filtrate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solid remaining on the</a:t>
            </a:r>
            <a:br>
              <a:rPr lang="en-US" dirty="0" smtClean="0"/>
            </a:br>
            <a:r>
              <a:rPr lang="en-US" dirty="0" smtClean="0"/>
              <a:t>filter paper is called the </a:t>
            </a:r>
            <a:r>
              <a:rPr lang="en-US" b="1" dirty="0" smtClean="0"/>
              <a:t>residue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simple distillation set u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812387"/>
            <a:ext cx="4495800" cy="297881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Simple distillation is used to separate a liquid from a solid.</a:t>
            </a:r>
          </a:p>
          <a:p>
            <a:endParaRPr lang="en-US" dirty="0" smtClean="0"/>
          </a:p>
          <a:p>
            <a:r>
              <a:rPr lang="en-US" dirty="0" smtClean="0"/>
              <a:t>Distillation involves the</a:t>
            </a:r>
            <a:br>
              <a:rPr lang="en-US" dirty="0" smtClean="0"/>
            </a:br>
            <a:r>
              <a:rPr lang="en-US" dirty="0" smtClean="0"/>
              <a:t>processes of boiling and</a:t>
            </a:r>
            <a:br>
              <a:rPr lang="en-US" dirty="0" smtClean="0"/>
            </a:br>
            <a:r>
              <a:rPr lang="en-US" dirty="0" smtClean="0"/>
              <a:t>condensation.</a:t>
            </a:r>
          </a:p>
          <a:p>
            <a:endParaRPr lang="en-US" dirty="0" smtClean="0"/>
          </a:p>
          <a:p>
            <a:r>
              <a:rPr lang="en-US" dirty="0" smtClean="0"/>
              <a:t>It works because the</a:t>
            </a:r>
            <a:br>
              <a:rPr lang="en-US" dirty="0" smtClean="0"/>
            </a:br>
            <a:r>
              <a:rPr lang="en-US" dirty="0" smtClean="0"/>
              <a:t>components to be</a:t>
            </a:r>
            <a:br>
              <a:rPr lang="en-US" dirty="0" smtClean="0"/>
            </a:br>
            <a:r>
              <a:rPr lang="en-US" dirty="0" smtClean="0"/>
              <a:t>separated have very </a:t>
            </a:r>
            <a:br>
              <a:rPr lang="en-US" dirty="0" smtClean="0"/>
            </a:br>
            <a:r>
              <a:rPr lang="en-US" dirty="0" smtClean="0"/>
              <a:t>different boiling points.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 result for setup for fractional distill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526534"/>
            <a:ext cx="4267200" cy="41790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Fractional distillation is used to separate two or more liquids with different boiling points from each other.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method is used</a:t>
            </a:r>
            <a:br>
              <a:rPr lang="en-US" dirty="0" smtClean="0"/>
            </a:br>
            <a:r>
              <a:rPr lang="en-US" dirty="0" smtClean="0"/>
              <a:t>to separate petroleum</a:t>
            </a:r>
            <a:br>
              <a:rPr lang="en-US" dirty="0" smtClean="0"/>
            </a:br>
            <a:r>
              <a:rPr lang="en-US" dirty="0" smtClean="0"/>
              <a:t>fractions and to purify</a:t>
            </a:r>
            <a:br>
              <a:rPr lang="en-US" dirty="0" smtClean="0"/>
            </a:br>
            <a:r>
              <a:rPr lang="en-US" dirty="0" smtClean="0"/>
              <a:t>alcohol from a mixture</a:t>
            </a:r>
            <a:br>
              <a:rPr lang="en-US" dirty="0" smtClean="0"/>
            </a:br>
            <a:r>
              <a:rPr lang="en-US" dirty="0" smtClean="0"/>
              <a:t>of water and alcohol.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Fractional Distillation on an Industrial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5_fractional_distill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3825" y="1524000"/>
            <a:ext cx="5793775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5602" name="Picture 2" descr="Image result for crystallis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87475"/>
            <a:ext cx="8280417" cy="5241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chromatography is used to separate a mixture of different dissolved substances.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method is often</a:t>
            </a:r>
            <a:br>
              <a:rPr lang="en-US" dirty="0" smtClean="0"/>
            </a:br>
            <a:r>
              <a:rPr lang="en-US" dirty="0" smtClean="0"/>
              <a:t>used to separate the</a:t>
            </a:r>
            <a:br>
              <a:rPr lang="en-US" dirty="0" smtClean="0"/>
            </a:br>
            <a:r>
              <a:rPr lang="en-US" dirty="0" smtClean="0"/>
              <a:t>different pigments</a:t>
            </a:r>
            <a:br>
              <a:rPr lang="en-US" dirty="0" smtClean="0"/>
            </a:br>
            <a:r>
              <a:rPr lang="en-US" dirty="0" smtClean="0"/>
              <a:t>present in food</a:t>
            </a:r>
            <a:br>
              <a:rPr lang="en-US" dirty="0" smtClean="0"/>
            </a:br>
            <a:r>
              <a:rPr lang="en-US" dirty="0" smtClean="0"/>
              <a:t>colourings and inks.</a:t>
            </a:r>
            <a:endParaRPr lang="en-US" dirty="0"/>
          </a:p>
        </p:txBody>
      </p:sp>
      <p:pic>
        <p:nvPicPr>
          <p:cNvPr id="27650" name="Picture 2" descr="Image result for paper chromatograp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114675"/>
            <a:ext cx="4762500" cy="3367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486400"/>
          </a:xfrm>
        </p:spPr>
        <p:txBody>
          <a:bodyPr>
            <a:noAutofit/>
          </a:bodyPr>
          <a:lstStyle/>
          <a:p>
            <a:r>
              <a:rPr lang="hy-AM" sz="1400" b="1" dirty="0" smtClean="0"/>
              <a:t>The </a:t>
            </a:r>
            <a:r>
              <a:rPr lang="hy-AM" sz="1400" b="1" dirty="0" smtClean="0"/>
              <a:t>Importance of the R</a:t>
            </a:r>
            <a:r>
              <a:rPr lang="hy-AM" sz="1400" b="1" baseline="-25000" dirty="0" smtClean="0"/>
              <a:t>f</a:t>
            </a:r>
            <a:r>
              <a:rPr lang="hy-AM" sz="1400" b="1" dirty="0" smtClean="0"/>
              <a:t> Value:</a:t>
            </a:r>
            <a:br>
              <a:rPr lang="hy-AM" sz="1400" b="1" dirty="0" smtClean="0"/>
            </a:br>
            <a:r>
              <a:rPr lang="hy-AM" sz="1400" dirty="0" smtClean="0"/>
              <a:t>Each substance can be recognized by a value known as a R</a:t>
            </a:r>
            <a:r>
              <a:rPr lang="hy-AM" sz="1400" baseline="-25000" dirty="0" smtClean="0"/>
              <a:t>f</a:t>
            </a:r>
            <a:r>
              <a:rPr lang="hy-AM" sz="1400" dirty="0" smtClean="0"/>
              <a:t> value, which is a constant for a given type of chromatography paper and a given solvent system.</a:t>
            </a:r>
            <a:br>
              <a:rPr lang="hy-AM" sz="1400" dirty="0" smtClean="0"/>
            </a:br>
            <a:r>
              <a:rPr lang="hy-AM" sz="1400" dirty="0" smtClean="0"/>
              <a:t/>
            </a:r>
            <a:br>
              <a:rPr lang="hy-AM" sz="1400" dirty="0" smtClean="0"/>
            </a:br>
            <a:r>
              <a:rPr lang="hy-AM" sz="1400" dirty="0" smtClean="0"/>
              <a:t>The R</a:t>
            </a:r>
            <a:r>
              <a:rPr lang="hy-AM" sz="1400" baseline="-25000" dirty="0" smtClean="0"/>
              <a:t>f</a:t>
            </a:r>
            <a:r>
              <a:rPr lang="hy-AM" sz="1400" dirty="0" smtClean="0"/>
              <a:t>, retention factor, values give the ratio of the distance travelled by the separated spot to the distance travelled by the solvent.  It is a precise value, like melting temperature or density and can be used to identify substances.</a:t>
            </a:r>
            <a:br>
              <a:rPr lang="hy-AM" sz="1400" dirty="0" smtClean="0"/>
            </a:br>
            <a:r>
              <a:rPr lang="hy-AM" sz="1400" dirty="0" smtClean="0"/>
              <a:t/>
            </a:r>
            <a:br>
              <a:rPr lang="hy-AM" sz="1400" dirty="0" smtClean="0"/>
            </a:br>
            <a:r>
              <a:rPr lang="hy-AM" sz="1400" b="1" dirty="0" smtClean="0"/>
              <a:t>R</a:t>
            </a:r>
            <a:r>
              <a:rPr lang="hy-AM" sz="1400" b="1" baseline="-25000" dirty="0" smtClean="0"/>
              <a:t>f</a:t>
            </a:r>
            <a:r>
              <a:rPr lang="hy-AM" sz="1400" b="1" dirty="0" smtClean="0"/>
              <a:t>  =  distance travelled by the separated spot  ÷  distance travelled by the solvent</a:t>
            </a:r>
            <a:br>
              <a:rPr lang="hy-AM" sz="1400" b="1" dirty="0" smtClean="0"/>
            </a:br>
            <a:r>
              <a:rPr lang="hy-AM" sz="1400" dirty="0" smtClean="0"/>
              <a:t/>
            </a:r>
            <a:br>
              <a:rPr lang="hy-AM" sz="1400" dirty="0" smtClean="0"/>
            </a:br>
            <a:r>
              <a:rPr lang="hy-AM" sz="1400" dirty="0" smtClean="0"/>
              <a:t>The diagram below depicts an example of </a:t>
            </a:r>
            <a:br>
              <a:rPr lang="hy-AM" sz="1400" dirty="0" smtClean="0"/>
            </a:br>
            <a:r>
              <a:rPr lang="hy-AM" sz="1400" dirty="0" smtClean="0"/>
              <a:t>chromatography, known as thin layer.  </a:t>
            </a:r>
            <a:r>
              <a:rPr lang="hy-AM" sz="1400" b="1" dirty="0" smtClean="0"/>
              <a:t>Can</a:t>
            </a:r>
            <a:br>
              <a:rPr lang="hy-AM" sz="1400" b="1" dirty="0" smtClean="0"/>
            </a:br>
            <a:r>
              <a:rPr lang="hy-AM" sz="1400" b="1" dirty="0" smtClean="0"/>
              <a:t>you determine which colour arrow represents the </a:t>
            </a:r>
            <a:br>
              <a:rPr lang="hy-AM" sz="1400" b="1" dirty="0" smtClean="0"/>
            </a:br>
            <a:r>
              <a:rPr lang="hy-AM" sz="1400" b="1" dirty="0" smtClean="0"/>
              <a:t>distance travelled by the separated spot and</a:t>
            </a:r>
            <a:br>
              <a:rPr lang="hy-AM" sz="1400" b="1" dirty="0" smtClean="0"/>
            </a:br>
            <a:r>
              <a:rPr lang="hy-AM" sz="1400" b="1" dirty="0" smtClean="0"/>
              <a:t>the distance travelled by the solvent?</a:t>
            </a:r>
            <a:br>
              <a:rPr lang="hy-AM" sz="1400" b="1" dirty="0" smtClean="0"/>
            </a:br>
            <a:r>
              <a:rPr lang="hy-AM" sz="1400" b="1" dirty="0" smtClean="0"/>
              <a:t/>
            </a:r>
            <a:br>
              <a:rPr lang="hy-AM" sz="1400" b="1" dirty="0" smtClean="0"/>
            </a:br>
            <a:r>
              <a:rPr lang="hy-AM" sz="1400" b="1" dirty="0" smtClean="0">
                <a:solidFill>
                  <a:srgbClr val="FF0000"/>
                </a:solidFill>
              </a:rPr>
              <a:t>Red</a:t>
            </a:r>
            <a:r>
              <a:rPr lang="hy-AM" sz="1400" b="1" dirty="0" smtClean="0"/>
              <a:t> – </a:t>
            </a:r>
            <a:br>
              <a:rPr lang="hy-AM" sz="1400" b="1" dirty="0" smtClean="0"/>
            </a:br>
            <a:r>
              <a:rPr lang="hy-AM" sz="1400" b="1" dirty="0" smtClean="0"/>
              <a:t/>
            </a:r>
            <a:br>
              <a:rPr lang="hy-AM" sz="1400" b="1" dirty="0" smtClean="0"/>
            </a:br>
            <a:r>
              <a:rPr lang="hy-AM" sz="1400" b="1" dirty="0" smtClean="0">
                <a:solidFill>
                  <a:schemeClr val="accent3">
                    <a:lumMod val="50000"/>
                  </a:schemeClr>
                </a:solidFill>
              </a:rPr>
              <a:t>Green</a:t>
            </a:r>
            <a:r>
              <a:rPr lang="hy-AM" sz="1400" b="1" dirty="0" smtClean="0"/>
              <a:t> –</a:t>
            </a:r>
            <a:br>
              <a:rPr lang="hy-AM" sz="1400" b="1" dirty="0" smtClean="0"/>
            </a:br>
            <a:r>
              <a:rPr lang="hy-AM" sz="1400" dirty="0" smtClean="0"/>
              <a:t/>
            </a:r>
            <a:br>
              <a:rPr lang="hy-AM" sz="1400" dirty="0" smtClean="0"/>
            </a:br>
            <a:r>
              <a:rPr lang="hy-AM" sz="1400" b="1" dirty="0" smtClean="0"/>
              <a:t>Determine the R</a:t>
            </a:r>
            <a:r>
              <a:rPr lang="hy-AM" sz="1400" b="1" baseline="-25000" dirty="0" smtClean="0"/>
              <a:t>f</a:t>
            </a:r>
            <a:r>
              <a:rPr lang="hy-AM" sz="1400" b="1" dirty="0" smtClean="0"/>
              <a:t> </a:t>
            </a:r>
            <a:r>
              <a:rPr lang="hy-AM" sz="1400" b="1" dirty="0" smtClean="0"/>
              <a:t>value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hy-AM" sz="1400" b="1" dirty="0" smtClean="0"/>
              <a:t>of </a:t>
            </a:r>
            <a:r>
              <a:rPr lang="hy-AM" sz="1400" b="1" dirty="0" smtClean="0"/>
              <a:t>this particular solute.</a:t>
            </a:r>
            <a:br>
              <a:rPr lang="hy-AM" sz="1400" b="1" dirty="0" smtClean="0"/>
            </a:br>
            <a:r>
              <a:rPr lang="hy-AM" sz="1400" b="1" dirty="0" smtClean="0"/>
              <a:t/>
            </a:r>
            <a:br>
              <a:rPr lang="hy-AM" sz="1400" b="1" dirty="0" smtClean="0"/>
            </a:br>
            <a:r>
              <a:rPr lang="hy-AM" sz="1400" b="1" dirty="0" smtClean="0"/>
              <a:t>R</a:t>
            </a:r>
            <a:r>
              <a:rPr lang="hy-AM" sz="1400" b="1" baseline="-25000" dirty="0" smtClean="0"/>
              <a:t>f</a:t>
            </a:r>
            <a:r>
              <a:rPr lang="hy-AM" sz="1400" b="1" dirty="0" smtClean="0"/>
              <a:t>  =  </a:t>
            </a:r>
            <a:endParaRPr lang="en-US" sz="1400" b="1" dirty="0"/>
          </a:p>
        </p:txBody>
      </p:sp>
      <p:sp>
        <p:nvSpPr>
          <p:cNvPr id="4" name="Rectangle 3"/>
          <p:cNvSpPr/>
          <p:nvPr/>
        </p:nvSpPr>
        <p:spPr>
          <a:xfrm>
            <a:off x="3886200" y="4419600"/>
            <a:ext cx="10668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86200" y="4572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810000" y="5486400"/>
            <a:ext cx="18288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10"/>
          <p:cNvSpPr/>
          <p:nvPr/>
        </p:nvSpPr>
        <p:spPr>
          <a:xfrm>
            <a:off x="4343400" y="6324600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886200" y="6400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Connector 13"/>
          <p:cNvSpPr/>
          <p:nvPr/>
        </p:nvSpPr>
        <p:spPr>
          <a:xfrm flipH="1" flipV="1">
            <a:off x="4343400" y="5257800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4" idx="7"/>
            <a:endCxn id="11" idx="2"/>
          </p:cNvCxnSpPr>
          <p:nvPr/>
        </p:nvCxnSpPr>
        <p:spPr>
          <a:xfrm rot="5400000">
            <a:off x="3829051" y="5837191"/>
            <a:ext cx="1039859" cy="1115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24400" y="4648200"/>
            <a:ext cx="1219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400" y="5562600"/>
            <a:ext cx="1447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43600" y="4495800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200" dirty="0" smtClean="0"/>
              <a:t>10 cm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791200" y="5486400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200" dirty="0" smtClean="0"/>
              <a:t>6.9 cm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953000" y="6400800"/>
            <a:ext cx="68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8800" y="632460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1200" dirty="0" smtClean="0"/>
              <a:t>origin/baseline</a:t>
            </a:r>
            <a:endParaRPr lang="en-US" sz="1200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895601"/>
            <a:ext cx="1676400" cy="304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Funnel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separating funnel is used to separate immiscible liquids that have different densities.</a:t>
            </a:r>
          </a:p>
          <a:p>
            <a:endParaRPr lang="en-US" dirty="0" smtClean="0"/>
          </a:p>
          <a:p>
            <a:r>
              <a:rPr lang="en-US" dirty="0" smtClean="0"/>
              <a:t>Immiscible liquids</a:t>
            </a:r>
            <a:br>
              <a:rPr lang="en-US" dirty="0" smtClean="0"/>
            </a:br>
            <a:r>
              <a:rPr lang="en-US" dirty="0" smtClean="0"/>
              <a:t>are liquids which</a:t>
            </a:r>
            <a:br>
              <a:rPr lang="en-US" dirty="0" smtClean="0"/>
            </a:br>
            <a:r>
              <a:rPr lang="en-US" dirty="0" smtClean="0"/>
              <a:t>do not mix.</a:t>
            </a:r>
          </a:p>
          <a:p>
            <a:endParaRPr lang="en-US" dirty="0" smtClean="0"/>
          </a:p>
          <a:p>
            <a:r>
              <a:rPr lang="en-US" dirty="0" smtClean="0"/>
              <a:t>A separating funnel</a:t>
            </a:r>
            <a:br>
              <a:rPr lang="en-US" dirty="0" smtClean="0"/>
            </a:br>
            <a:r>
              <a:rPr lang="en-US" dirty="0" smtClean="0"/>
              <a:t>may be used to separate</a:t>
            </a:r>
            <a:br>
              <a:rPr lang="en-US" dirty="0" smtClean="0"/>
            </a:br>
            <a:r>
              <a:rPr lang="en-US" dirty="0" smtClean="0"/>
              <a:t>oil from water.</a:t>
            </a:r>
            <a:endParaRPr lang="en-US" dirty="0"/>
          </a:p>
        </p:txBody>
      </p:sp>
      <p:pic>
        <p:nvPicPr>
          <p:cNvPr id="28674" name="Picture 2" descr="Image result for separating funn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590800"/>
            <a:ext cx="27432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4624</TotalTime>
  <Words>171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Purifying Matter – Separating Mixtures</vt:lpstr>
      <vt:lpstr>Filtration</vt:lpstr>
      <vt:lpstr>Simple Distillation</vt:lpstr>
      <vt:lpstr>Fractional Distillation</vt:lpstr>
      <vt:lpstr>Fractional Distillation on an Industrial Scale</vt:lpstr>
      <vt:lpstr>Crystallisation</vt:lpstr>
      <vt:lpstr>Paper Chromatography</vt:lpstr>
      <vt:lpstr>Paper Chromatography</vt:lpstr>
      <vt:lpstr>Separating Funnel</vt:lpstr>
      <vt:lpstr>Extracting Sucrose from Sugar Cane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Purifying Matter – Separating Mixtures</dc:title>
  <dc:creator>Pink Panta</dc:creator>
  <cp:lastModifiedBy>Samantha</cp:lastModifiedBy>
  <cp:revision>17</cp:revision>
  <dcterms:created xsi:type="dcterms:W3CDTF">2011-06-05T23:46:39Z</dcterms:created>
  <dcterms:modified xsi:type="dcterms:W3CDTF">2017-09-23T02:19:48Z</dcterms:modified>
</cp:coreProperties>
</file>