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824" y="-3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920067-1A38-4AC0-A552-90A6D8EF2B1F}" type="datetimeFigureOut">
              <a:rPr lang="en-US" smtClean="0"/>
              <a:pPr/>
              <a:t>11/10/2012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F9CBA-1835-455F-B223-1CFD5954EA6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920067-1A38-4AC0-A552-90A6D8EF2B1F}" type="datetimeFigureOut">
              <a:rPr lang="en-US" smtClean="0"/>
              <a:pPr/>
              <a:t>11/10/2012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F9CBA-1835-455F-B223-1CFD5954EA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920067-1A38-4AC0-A552-90A6D8EF2B1F}" type="datetimeFigureOut">
              <a:rPr lang="en-US" smtClean="0"/>
              <a:pPr/>
              <a:t>11/10/2012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F9CBA-1835-455F-B223-1CFD5954EA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920067-1A38-4AC0-A552-90A6D8EF2B1F}" type="datetimeFigureOut">
              <a:rPr lang="en-US" smtClean="0"/>
              <a:pPr/>
              <a:t>11/10/2012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F9CBA-1835-455F-B223-1CFD5954EA6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920067-1A38-4AC0-A552-90A6D8EF2B1F}" type="datetimeFigureOut">
              <a:rPr lang="en-US" smtClean="0"/>
              <a:pPr/>
              <a:t>11/10/2012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F9CBA-1835-455F-B223-1CFD5954EA6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920067-1A38-4AC0-A552-90A6D8EF2B1F}" type="datetimeFigureOut">
              <a:rPr lang="en-US" smtClean="0"/>
              <a:pPr/>
              <a:t>11/10/2012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F9CBA-1835-455F-B223-1CFD5954EA6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920067-1A38-4AC0-A552-90A6D8EF2B1F}" type="datetimeFigureOut">
              <a:rPr lang="en-US" smtClean="0"/>
              <a:pPr/>
              <a:t>11/10/2012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EF9CBA-1835-455F-B223-1CFD5954EA6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920067-1A38-4AC0-A552-90A6D8EF2B1F}" type="datetimeFigureOut">
              <a:rPr lang="en-US" smtClean="0"/>
              <a:pPr/>
              <a:t>11/10/2012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EF9CBA-1835-455F-B223-1CFD5954EA6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920067-1A38-4AC0-A552-90A6D8EF2B1F}" type="datetimeFigureOut">
              <a:rPr lang="en-US" smtClean="0"/>
              <a:pPr/>
              <a:t>11/10/2012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EF9CBA-1835-455F-B223-1CFD5954EA6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920067-1A38-4AC0-A552-90A6D8EF2B1F}" type="datetimeFigureOut">
              <a:rPr lang="en-US" smtClean="0"/>
              <a:pPr/>
              <a:t>11/10/2012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F9CBA-1835-455F-B223-1CFD5954EA6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920067-1A38-4AC0-A552-90A6D8EF2B1F}" type="datetimeFigureOut">
              <a:rPr lang="en-US" smtClean="0"/>
              <a:pPr/>
              <a:t>11/10/2012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F9CBA-1835-455F-B223-1CFD5954EA6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20067-1A38-4AC0-A552-90A6D8EF2B1F}" type="datetimeFigureOut">
              <a:rPr lang="en-US" smtClean="0"/>
              <a:pPr/>
              <a:t>11/10/2012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F9CBA-1835-455F-B223-1CFD5954EA6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bread.jpg"/>
          <p:cNvPicPr>
            <a:picLocks noChangeAspect="1"/>
          </p:cNvPicPr>
          <p:nvPr/>
        </p:nvPicPr>
        <p:blipFill>
          <a:blip r:embed="rId2" cstate="print"/>
          <a:stretch>
            <a:fillRect/>
          </a:stretch>
        </p:blipFill>
        <p:spPr>
          <a:xfrm>
            <a:off x="4648200" y="304800"/>
            <a:ext cx="4495800" cy="3505200"/>
          </a:xfrm>
          <a:prstGeom prst="rect">
            <a:avLst/>
          </a:prstGeom>
        </p:spPr>
      </p:pic>
      <p:sp>
        <p:nvSpPr>
          <p:cNvPr id="2" name="Title 1"/>
          <p:cNvSpPr>
            <a:spLocks noGrp="1"/>
          </p:cNvSpPr>
          <p:nvPr>
            <p:ph type="ctrTitle"/>
          </p:nvPr>
        </p:nvSpPr>
        <p:spPr>
          <a:xfrm>
            <a:off x="0" y="2209800"/>
            <a:ext cx="7772400" cy="1470025"/>
          </a:xfrm>
        </p:spPr>
        <p:txBody>
          <a:bodyPr/>
          <a:lstStyle/>
          <a:p>
            <a:r>
              <a:rPr lang="hy-AM" dirty="0" smtClean="0"/>
              <a:t>Carbohydrates, Proteins and Fats</a:t>
            </a:r>
            <a:endParaRPr lang="en-US" dirty="0"/>
          </a:p>
        </p:txBody>
      </p:sp>
      <p:pic>
        <p:nvPicPr>
          <p:cNvPr id="4" name="Picture 3" descr="eggs.JPG"/>
          <p:cNvPicPr>
            <a:picLocks noChangeAspect="1"/>
          </p:cNvPicPr>
          <p:nvPr/>
        </p:nvPicPr>
        <p:blipFill>
          <a:blip r:embed="rId3" cstate="print"/>
          <a:stretch>
            <a:fillRect/>
          </a:stretch>
        </p:blipFill>
        <p:spPr>
          <a:xfrm>
            <a:off x="1143000" y="3581400"/>
            <a:ext cx="3352800" cy="2514600"/>
          </a:xfrm>
          <a:prstGeom prst="rect">
            <a:avLst/>
          </a:prstGeom>
        </p:spPr>
      </p:pic>
      <p:sp>
        <p:nvSpPr>
          <p:cNvPr id="5" name="TextBox 4"/>
          <p:cNvSpPr txBox="1"/>
          <p:nvPr/>
        </p:nvSpPr>
        <p:spPr>
          <a:xfrm>
            <a:off x="1600200" y="6248400"/>
            <a:ext cx="2419252" cy="261610"/>
          </a:xfrm>
          <a:prstGeom prst="rect">
            <a:avLst/>
          </a:prstGeom>
          <a:noFill/>
        </p:spPr>
        <p:txBody>
          <a:bodyPr wrap="none" rtlCol="0">
            <a:spAutoFit/>
          </a:bodyPr>
          <a:lstStyle/>
          <a:p>
            <a:pPr algn="ctr"/>
            <a:r>
              <a:rPr lang="hy-AM" sz="800" dirty="0" smtClean="0"/>
              <a:t>Eggs are a good source of protein</a:t>
            </a:r>
          </a:p>
          <a:p>
            <a:pPr algn="ctr"/>
            <a:r>
              <a:rPr lang="en-US" sz="300" dirty="0" smtClean="0"/>
              <a:t>http://blog.sierratradingpost.com/health-exercise-workout-fitness-tips-tips/omelet-lovers-rejoice-eggs-are-healthier-than-previously-thought/</a:t>
            </a:r>
            <a:endParaRPr lang="en-US" sz="300" dirty="0"/>
          </a:p>
        </p:txBody>
      </p:sp>
      <p:sp>
        <p:nvSpPr>
          <p:cNvPr id="7" name="TextBox 6"/>
          <p:cNvSpPr txBox="1"/>
          <p:nvPr/>
        </p:nvSpPr>
        <p:spPr>
          <a:xfrm>
            <a:off x="5715000" y="3657600"/>
            <a:ext cx="3021981" cy="338554"/>
          </a:xfrm>
          <a:prstGeom prst="rect">
            <a:avLst/>
          </a:prstGeom>
          <a:noFill/>
        </p:spPr>
        <p:txBody>
          <a:bodyPr wrap="none" rtlCol="0">
            <a:spAutoFit/>
          </a:bodyPr>
          <a:lstStyle/>
          <a:p>
            <a:pPr algn="ctr"/>
            <a:r>
              <a:rPr lang="hy-AM" sz="800" dirty="0" smtClean="0"/>
              <a:t>Bread is a good source of carbohydrates</a:t>
            </a:r>
            <a:br>
              <a:rPr lang="hy-AM" sz="800" dirty="0" smtClean="0"/>
            </a:br>
            <a:r>
              <a:rPr lang="en-US" sz="800" dirty="0" smtClean="0"/>
              <a:t>http://www.diabetes1.org/forum/Eating_and_Dieting/Bread-19447</a:t>
            </a:r>
            <a:endParaRPr lang="en-US" sz="800" dirty="0"/>
          </a:p>
        </p:txBody>
      </p:sp>
      <p:pic>
        <p:nvPicPr>
          <p:cNvPr id="8" name="Picture 7" descr="fats-oils3.jpg"/>
          <p:cNvPicPr>
            <a:picLocks noChangeAspect="1"/>
          </p:cNvPicPr>
          <p:nvPr/>
        </p:nvPicPr>
        <p:blipFill>
          <a:blip r:embed="rId4" cstate="print"/>
          <a:stretch>
            <a:fillRect/>
          </a:stretch>
        </p:blipFill>
        <p:spPr>
          <a:xfrm>
            <a:off x="0" y="0"/>
            <a:ext cx="2819400" cy="2286000"/>
          </a:xfrm>
          <a:prstGeom prst="rect">
            <a:avLst/>
          </a:prstGeom>
        </p:spPr>
      </p:pic>
      <p:sp>
        <p:nvSpPr>
          <p:cNvPr id="9" name="TextBox 8"/>
          <p:cNvSpPr txBox="1"/>
          <p:nvPr/>
        </p:nvSpPr>
        <p:spPr>
          <a:xfrm>
            <a:off x="0" y="2362200"/>
            <a:ext cx="3283271" cy="338554"/>
          </a:xfrm>
          <a:prstGeom prst="rect">
            <a:avLst/>
          </a:prstGeom>
          <a:noFill/>
        </p:spPr>
        <p:txBody>
          <a:bodyPr wrap="none" rtlCol="0">
            <a:spAutoFit/>
          </a:bodyPr>
          <a:lstStyle/>
          <a:p>
            <a:pPr algn="ctr"/>
            <a:r>
              <a:rPr lang="hy-AM" sz="800" dirty="0" smtClean="0"/>
              <a:t>Vegetable &amp; Olive oil and Pears are a good source of essential fats and oils</a:t>
            </a:r>
            <a:br>
              <a:rPr lang="hy-AM" sz="800" dirty="0" smtClean="0"/>
            </a:br>
            <a:r>
              <a:rPr lang="en-US" sz="800" dirty="0" smtClean="0"/>
              <a:t>http://longvibrantlife.com/?p=44</a:t>
            </a:r>
            <a:endParaRPr lang="en-US" sz="800" dirty="0"/>
          </a:p>
        </p:txBody>
      </p:sp>
      <p:pic>
        <p:nvPicPr>
          <p:cNvPr id="10" name="Picture 9" descr="KBYG - Final Logo.jpg"/>
          <p:cNvPicPr>
            <a:picLocks noChangeAspect="1"/>
          </p:cNvPicPr>
          <p:nvPr/>
        </p:nvPicPr>
        <p:blipFill>
          <a:blip r:embed="rId5" cstate="print"/>
          <a:stretch>
            <a:fillRect/>
          </a:stretch>
        </p:blipFill>
        <p:spPr>
          <a:xfrm>
            <a:off x="7086600" y="0"/>
            <a:ext cx="2057400" cy="457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reaction.jpg"/>
          <p:cNvPicPr>
            <a:picLocks noChangeAspect="1"/>
          </p:cNvPicPr>
          <p:nvPr/>
        </p:nvPicPr>
        <p:blipFill>
          <a:blip r:embed="rId2" cstate="print"/>
          <a:stretch>
            <a:fillRect/>
          </a:stretch>
        </p:blipFill>
        <p:spPr>
          <a:xfrm>
            <a:off x="0" y="5943600"/>
            <a:ext cx="1066800" cy="914400"/>
          </a:xfrm>
          <a:prstGeom prst="rect">
            <a:avLst/>
          </a:prstGeom>
        </p:spPr>
      </p:pic>
      <p:pic>
        <p:nvPicPr>
          <p:cNvPr id="4" name="Picture 3" descr="question-mark-cartoon-face.jpg"/>
          <p:cNvPicPr>
            <a:picLocks noChangeAspect="1"/>
          </p:cNvPicPr>
          <p:nvPr/>
        </p:nvPicPr>
        <p:blipFill>
          <a:blip r:embed="rId3" cstate="print"/>
          <a:stretch>
            <a:fillRect/>
          </a:stretch>
        </p:blipFill>
        <p:spPr>
          <a:xfrm>
            <a:off x="0" y="533400"/>
            <a:ext cx="1524000" cy="1066800"/>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8229600" cy="6400800"/>
          </a:xfrm>
        </p:spPr>
        <p:txBody>
          <a:bodyPr>
            <a:normAutofit lnSpcReduction="10000"/>
          </a:bodyPr>
          <a:lstStyle/>
          <a:p>
            <a:r>
              <a:rPr lang="hy-AM" sz="1700" dirty="0" smtClean="0"/>
              <a:t>We are made up of about 15-20% protein.  </a:t>
            </a:r>
            <a:r>
              <a:rPr lang="hy-AM" sz="1700" b="1" dirty="0" smtClean="0"/>
              <a:t>Can we name some?</a:t>
            </a:r>
          </a:p>
          <a:p>
            <a:endParaRPr lang="hy-AM" sz="1700" b="1" dirty="0" smtClean="0"/>
          </a:p>
          <a:p>
            <a:endParaRPr lang="hy-AM" sz="1700" b="1" dirty="0" smtClean="0"/>
          </a:p>
          <a:p>
            <a:endParaRPr lang="hy-AM" sz="1700" b="1" dirty="0" smtClean="0"/>
          </a:p>
          <a:p>
            <a:endParaRPr lang="hy-AM" sz="1700" b="1" dirty="0" smtClean="0"/>
          </a:p>
          <a:p>
            <a:r>
              <a:rPr lang="hy-AM" sz="1700" b="1" u="sng" dirty="0" smtClean="0"/>
              <a:t>FATS</a:t>
            </a:r>
            <a:r>
              <a:rPr lang="hy-AM" sz="1700" b="1" dirty="0" smtClean="0"/>
              <a:t>:</a:t>
            </a:r>
          </a:p>
          <a:p>
            <a:pPr>
              <a:buFont typeface="+mj-lt"/>
              <a:buAutoNum type="arabicPeriod"/>
            </a:pPr>
            <a:r>
              <a:rPr lang="hy-AM" sz="1700" dirty="0" smtClean="0"/>
              <a:t>They are an essential part of cell membranes.</a:t>
            </a:r>
          </a:p>
          <a:p>
            <a:pPr>
              <a:buFont typeface="+mj-lt"/>
              <a:buAutoNum type="arabicPeriod"/>
            </a:pPr>
            <a:r>
              <a:rPr lang="hy-AM" sz="1700" dirty="0" smtClean="0"/>
              <a:t>They provide the highest energy per gram of all food nutrients.</a:t>
            </a:r>
          </a:p>
          <a:p>
            <a:pPr>
              <a:buFont typeface="+mj-lt"/>
              <a:buAutoNum type="arabicPeriod"/>
            </a:pPr>
            <a:r>
              <a:rPr lang="hy-AM" sz="1700" dirty="0" smtClean="0"/>
              <a:t>They serve as energy storage reservoirs in the body.</a:t>
            </a:r>
          </a:p>
          <a:p>
            <a:pPr>
              <a:buFont typeface="+mj-lt"/>
              <a:buAutoNum type="arabicPeriod"/>
            </a:pPr>
            <a:r>
              <a:rPr lang="hy-AM" sz="1700" dirty="0" smtClean="0"/>
              <a:t>The</a:t>
            </a:r>
            <a:r>
              <a:rPr lang="en-US" sz="1700" dirty="0" smtClean="0"/>
              <a:t>y</a:t>
            </a:r>
            <a:r>
              <a:rPr lang="hy-AM" sz="1700" dirty="0" smtClean="0"/>
              <a:t> insulate many organs of the body.</a:t>
            </a:r>
          </a:p>
          <a:p>
            <a:pPr>
              <a:buFont typeface="+mj-lt"/>
              <a:buAutoNum type="arabicPeriod"/>
            </a:pPr>
            <a:r>
              <a:rPr lang="en-US" sz="1700" dirty="0" smtClean="0"/>
              <a:t>T</a:t>
            </a:r>
            <a:r>
              <a:rPr lang="hy-AM" sz="1700" dirty="0" smtClean="0"/>
              <a:t>hey serve as protective packing for organs.</a:t>
            </a:r>
          </a:p>
          <a:p>
            <a:pPr>
              <a:buNone/>
            </a:pPr>
            <a:endParaRPr lang="hy-AM" sz="1700" dirty="0" smtClean="0"/>
          </a:p>
          <a:p>
            <a:r>
              <a:rPr lang="hy-AM" sz="1700" dirty="0" smtClean="0"/>
              <a:t>Fats are triesters.  </a:t>
            </a:r>
            <a:r>
              <a:rPr lang="hy-AM" sz="1700" b="1" dirty="0" smtClean="0"/>
              <a:t>What does this mean?  Do they go through condensation reactions?  What type of molecules are involved?</a:t>
            </a:r>
          </a:p>
          <a:p>
            <a:endParaRPr lang="hy-AM" sz="1700" b="1" dirty="0" smtClean="0"/>
          </a:p>
          <a:p>
            <a:endParaRPr lang="hy-AM" sz="1700" b="1" dirty="0" smtClean="0"/>
          </a:p>
          <a:p>
            <a:r>
              <a:rPr lang="hy-AM" sz="1700" dirty="0" smtClean="0"/>
              <a:t>Fats are </a:t>
            </a:r>
            <a:r>
              <a:rPr lang="hy-AM" sz="1700" b="1" dirty="0" smtClean="0"/>
              <a:t>NOT</a:t>
            </a:r>
            <a:r>
              <a:rPr lang="hy-AM" sz="1700" dirty="0" smtClean="0"/>
              <a:t> polymers!  </a:t>
            </a:r>
            <a:r>
              <a:rPr lang="hy-AM" sz="1700" b="1" dirty="0" smtClean="0"/>
              <a:t>Why?</a:t>
            </a:r>
            <a:r>
              <a:rPr lang="hy-AM" sz="1700" dirty="0" smtClean="0"/>
              <a:t> </a:t>
            </a:r>
          </a:p>
          <a:p>
            <a:endParaRPr lang="hy-AM" sz="1700" dirty="0" smtClean="0"/>
          </a:p>
          <a:p>
            <a:r>
              <a:rPr lang="hy-AM" sz="1700" dirty="0" smtClean="0"/>
              <a:t>When fats are digested in the body glycerol and fatty acids are produced.</a:t>
            </a:r>
          </a:p>
          <a:p>
            <a:endParaRPr lang="hy-AM" sz="1700" dirty="0" smtClean="0"/>
          </a:p>
          <a:p>
            <a:r>
              <a:rPr lang="hy-AM" sz="1700" b="1" dirty="0" smtClean="0"/>
              <a:t>Give me two tests for fats.</a:t>
            </a:r>
          </a:p>
          <a:p>
            <a:pPr>
              <a:buNone/>
            </a:pPr>
            <a:endParaRPr lang="hy-AM" sz="1700" dirty="0" smtClean="0"/>
          </a:p>
          <a:p>
            <a:pPr>
              <a:buFont typeface="+mj-lt"/>
              <a:buAutoNum type="arabicPeriod"/>
            </a:pPr>
            <a:endParaRPr lang="hy-AM" sz="1700" dirty="0" smtClean="0"/>
          </a:p>
          <a:p>
            <a:pPr>
              <a:buFont typeface="+mj-lt"/>
              <a:buAutoNum type="arabicPeriod"/>
            </a:pPr>
            <a:endParaRPr lang="hy-AM" sz="1700" dirty="0" smtClean="0"/>
          </a:p>
          <a:p>
            <a:endParaRPr lang="hy-AM" sz="1700" dirty="0" smtClean="0"/>
          </a:p>
          <a:p>
            <a:endParaRPr lang="hy-AM" sz="1700" dirty="0" smtClean="0"/>
          </a:p>
          <a:p>
            <a:endParaRPr lang="en-US" sz="17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324600"/>
          </a:xfrm>
        </p:spPr>
        <p:txBody>
          <a:bodyPr>
            <a:normAutofit/>
          </a:bodyPr>
          <a:lstStyle/>
          <a:p>
            <a:r>
              <a:rPr lang="hy-AM" sz="1700" dirty="0" smtClean="0"/>
              <a:t>Carbohydrates, proteins and fats are essential for our daily diets.</a:t>
            </a:r>
          </a:p>
          <a:p>
            <a:endParaRPr lang="hy-AM" sz="1700" dirty="0"/>
          </a:p>
          <a:p>
            <a:endParaRPr lang="hy-AM" sz="1700" dirty="0" smtClean="0"/>
          </a:p>
          <a:p>
            <a:endParaRPr lang="hy-AM" sz="1700" dirty="0"/>
          </a:p>
          <a:p>
            <a:endParaRPr lang="hy-AM" sz="1700" dirty="0" smtClean="0"/>
          </a:p>
          <a:p>
            <a:endParaRPr lang="hy-AM" sz="1700" dirty="0"/>
          </a:p>
          <a:p>
            <a:endParaRPr lang="hy-AM" sz="1700" dirty="0" smtClean="0"/>
          </a:p>
          <a:p>
            <a:endParaRPr lang="hy-AM" sz="1700" dirty="0"/>
          </a:p>
          <a:p>
            <a:endParaRPr lang="hy-AM" sz="1700" dirty="0" smtClean="0"/>
          </a:p>
          <a:p>
            <a:pPr>
              <a:buNone/>
            </a:pPr>
            <a:endParaRPr lang="hy-AM" sz="1700" dirty="0"/>
          </a:p>
          <a:p>
            <a:r>
              <a:rPr lang="hy-AM" sz="1700" dirty="0" smtClean="0"/>
              <a:t>Fats are formed by </a:t>
            </a:r>
            <a:r>
              <a:rPr lang="hy-AM" sz="1700" b="1" dirty="0" smtClean="0"/>
              <a:t>condensation reactions</a:t>
            </a:r>
            <a:r>
              <a:rPr lang="hy-AM" sz="1700" dirty="0" smtClean="0"/>
              <a:t> but they are </a:t>
            </a:r>
            <a:r>
              <a:rPr lang="hy-AM" sz="1700" b="1" dirty="0" smtClean="0"/>
              <a:t>NOT</a:t>
            </a:r>
            <a:r>
              <a:rPr lang="hy-AM" sz="1700" dirty="0" smtClean="0"/>
              <a:t> polymers.  </a:t>
            </a:r>
            <a:r>
              <a:rPr lang="hy-AM" sz="1700" b="1" dirty="0" smtClean="0"/>
              <a:t>What does this mean?</a:t>
            </a:r>
            <a:r>
              <a:rPr lang="hy-AM" sz="1700" dirty="0" smtClean="0"/>
              <a:t>  They are tri-esters formed in nature from reaction between the trialcoholglycerol and long-chain fatty (organic) acids.  Glycerol is better known as propan-1,2,3-triol.  </a:t>
            </a:r>
            <a:r>
              <a:rPr lang="hy-AM" sz="1700" b="1" dirty="0" smtClean="0"/>
              <a:t>Draw the molecule out and try reacting it with three carboxylic acids, R-COOH, R’-COOH and R”-COOH.</a:t>
            </a:r>
            <a:endParaRPr lang="en-US" sz="1700" b="1" dirty="0"/>
          </a:p>
        </p:txBody>
      </p:sp>
      <p:sp>
        <p:nvSpPr>
          <p:cNvPr id="4" name="Rectangle 3"/>
          <p:cNvSpPr/>
          <p:nvPr/>
        </p:nvSpPr>
        <p:spPr>
          <a:xfrm>
            <a:off x="228600" y="914400"/>
            <a:ext cx="1524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sz="1050" dirty="0" smtClean="0"/>
              <a:t>fats</a:t>
            </a:r>
            <a:endParaRPr lang="en-US" sz="1050" dirty="0"/>
          </a:p>
        </p:txBody>
      </p:sp>
      <p:sp>
        <p:nvSpPr>
          <p:cNvPr id="5" name="Rectangle 4"/>
          <p:cNvSpPr/>
          <p:nvPr/>
        </p:nvSpPr>
        <p:spPr>
          <a:xfrm>
            <a:off x="2590800" y="914400"/>
            <a:ext cx="1752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sz="1050" dirty="0" smtClean="0"/>
              <a:t>carbohydrates</a:t>
            </a:r>
            <a:endParaRPr lang="en-US" sz="1050" dirty="0"/>
          </a:p>
        </p:txBody>
      </p:sp>
      <p:sp>
        <p:nvSpPr>
          <p:cNvPr id="6" name="Rectangle 5"/>
          <p:cNvSpPr/>
          <p:nvPr/>
        </p:nvSpPr>
        <p:spPr>
          <a:xfrm>
            <a:off x="1447800" y="1905000"/>
            <a:ext cx="1371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E</a:t>
            </a:r>
            <a:r>
              <a:rPr lang="hy-AM" sz="1050" dirty="0" smtClean="0"/>
              <a:t>nergy for</a:t>
            </a:r>
            <a:r>
              <a:rPr lang="hy-AM" dirty="0" smtClean="0"/>
              <a:t> </a:t>
            </a:r>
            <a:r>
              <a:rPr lang="hy-AM" sz="1050" dirty="0" smtClean="0"/>
              <a:t>movement, warmth and growth</a:t>
            </a:r>
          </a:p>
          <a:p>
            <a:pPr algn="ctr"/>
            <a:endParaRPr lang="en-US" dirty="0"/>
          </a:p>
        </p:txBody>
      </p:sp>
      <p:sp>
        <p:nvSpPr>
          <p:cNvPr id="7" name="Rectangle 6"/>
          <p:cNvSpPr/>
          <p:nvPr/>
        </p:nvSpPr>
        <p:spPr>
          <a:xfrm>
            <a:off x="3505200" y="1905000"/>
            <a:ext cx="1676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G</a:t>
            </a:r>
            <a:r>
              <a:rPr lang="hy-AM" sz="1050" dirty="0" smtClean="0"/>
              <a:t>rowth and repair of tissue</a:t>
            </a:r>
            <a:endParaRPr lang="en-US" sz="1050" dirty="0"/>
          </a:p>
        </p:txBody>
      </p:sp>
      <p:sp>
        <p:nvSpPr>
          <p:cNvPr id="8" name="Rectangle 7"/>
          <p:cNvSpPr/>
          <p:nvPr/>
        </p:nvSpPr>
        <p:spPr>
          <a:xfrm>
            <a:off x="6096000" y="1905000"/>
            <a:ext cx="152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C</a:t>
            </a:r>
            <a:r>
              <a:rPr lang="hy-AM" sz="1050" dirty="0" smtClean="0"/>
              <a:t>ontrol of life processes in the body</a:t>
            </a:r>
            <a:endParaRPr lang="en-US" sz="1050" dirty="0"/>
          </a:p>
        </p:txBody>
      </p:sp>
      <p:sp>
        <p:nvSpPr>
          <p:cNvPr id="9" name="Rectangle 8"/>
          <p:cNvSpPr/>
          <p:nvPr/>
        </p:nvSpPr>
        <p:spPr>
          <a:xfrm>
            <a:off x="6019800" y="914400"/>
            <a:ext cx="1600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sz="1050" dirty="0" smtClean="0"/>
              <a:t>proteins</a:t>
            </a:r>
            <a:endParaRPr lang="en-US" sz="1050" dirty="0"/>
          </a:p>
        </p:txBody>
      </p:sp>
      <p:cxnSp>
        <p:nvCxnSpPr>
          <p:cNvPr id="11" name="Straight Arrow Connector 10"/>
          <p:cNvCxnSpPr>
            <a:stCxn id="4" idx="2"/>
          </p:cNvCxnSpPr>
          <p:nvPr/>
        </p:nvCxnSpPr>
        <p:spPr>
          <a:xfrm rot="16200000" flipH="1">
            <a:off x="952500" y="14097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6" idx="0"/>
          </p:cNvCxnSpPr>
          <p:nvPr/>
        </p:nvCxnSpPr>
        <p:spPr>
          <a:xfrm rot="10800000" flipV="1">
            <a:off x="2133600" y="1371600"/>
            <a:ext cx="9144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flipV="1">
            <a:off x="2667000" y="1371600"/>
            <a:ext cx="3352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5181600" y="1447800"/>
            <a:ext cx="1143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9" idx="2"/>
            <a:endCxn id="8" idx="0"/>
          </p:cNvCxnSpPr>
          <p:nvPr/>
        </p:nvCxnSpPr>
        <p:spPr>
          <a:xfrm rot="16200000" flipH="1">
            <a:off x="6610350" y="1657350"/>
            <a:ext cx="4572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a:bodyPr>
          <a:lstStyle/>
          <a:p>
            <a:r>
              <a:rPr lang="hy-AM" sz="1700" b="1" dirty="0" smtClean="0"/>
              <a:t>Proteins </a:t>
            </a:r>
            <a:r>
              <a:rPr lang="hy-AM" sz="1700" dirty="0" smtClean="0"/>
              <a:t>are condensation polymers which are formed in nature when amino acid molecules link up.  </a:t>
            </a:r>
            <a:r>
              <a:rPr lang="hy-AM" sz="1700" b="1" dirty="0" smtClean="0"/>
              <a:t>What are these types of links/bonds called?</a:t>
            </a:r>
          </a:p>
          <a:p>
            <a:endParaRPr lang="hy-AM" sz="1700" b="1" dirty="0" smtClean="0"/>
          </a:p>
          <a:p>
            <a:r>
              <a:rPr lang="hy-AM" sz="1700" b="1" dirty="0" smtClean="0"/>
              <a:t>Carbohydrates </a:t>
            </a:r>
            <a:r>
              <a:rPr lang="hy-AM" sz="1700" dirty="0" smtClean="0"/>
              <a:t>are compounds that</a:t>
            </a:r>
            <a:r>
              <a:rPr lang="hy-AM" sz="1700" b="1" dirty="0" smtClean="0"/>
              <a:t> </a:t>
            </a:r>
            <a:r>
              <a:rPr lang="hy-AM" sz="1700" dirty="0" smtClean="0"/>
              <a:t>occur naturally.  Their general formula is </a:t>
            </a:r>
            <a:r>
              <a:rPr lang="hy-AM" sz="1700" b="1" dirty="0" smtClean="0"/>
              <a:t>C</a:t>
            </a:r>
            <a:r>
              <a:rPr lang="hy-AM" sz="1700" b="1" baseline="-25000" dirty="0" smtClean="0"/>
              <a:t>x</a:t>
            </a:r>
            <a:r>
              <a:rPr lang="hy-AM" sz="1700" b="1" dirty="0" smtClean="0"/>
              <a:t>(H</a:t>
            </a:r>
            <a:r>
              <a:rPr lang="hy-AM" sz="1700" b="1" baseline="-25000" dirty="0" smtClean="0"/>
              <a:t>2</a:t>
            </a:r>
            <a:r>
              <a:rPr lang="hy-AM" sz="1700" b="1" dirty="0" smtClean="0"/>
              <a:t>O)</a:t>
            </a:r>
            <a:r>
              <a:rPr lang="hy-AM" sz="1700" b="1" baseline="-25000" dirty="0" smtClean="0"/>
              <a:t>y</a:t>
            </a:r>
            <a:r>
              <a:rPr lang="hy-AM" sz="1700" dirty="0" smtClean="0"/>
              <a:t>.  They are hydrates of carbon.</a:t>
            </a:r>
          </a:p>
          <a:p>
            <a:endParaRPr lang="hy-AM" sz="1700" b="1" dirty="0" smtClean="0"/>
          </a:p>
          <a:p>
            <a:r>
              <a:rPr lang="hy-AM" sz="1700" dirty="0" smtClean="0"/>
              <a:t>Glucose and fructose (</a:t>
            </a:r>
            <a:r>
              <a:rPr lang="hy-AM" sz="1700" b="1" dirty="0" smtClean="0"/>
              <a:t>C</a:t>
            </a:r>
            <a:r>
              <a:rPr lang="hy-AM" sz="1700" b="1" baseline="-25000" dirty="0" smtClean="0"/>
              <a:t>6</a:t>
            </a:r>
            <a:r>
              <a:rPr lang="hy-AM" sz="1700" b="1" dirty="0" smtClean="0"/>
              <a:t>H</a:t>
            </a:r>
            <a:r>
              <a:rPr lang="hy-AM" sz="1700" b="1" baseline="-25000" dirty="0" smtClean="0"/>
              <a:t>12</a:t>
            </a:r>
            <a:r>
              <a:rPr lang="hy-AM" sz="1700" b="1" dirty="0" smtClean="0"/>
              <a:t>O</a:t>
            </a:r>
            <a:r>
              <a:rPr lang="hy-AM" sz="1700" b="1" baseline="-25000" dirty="0" smtClean="0"/>
              <a:t>6</a:t>
            </a:r>
            <a:r>
              <a:rPr lang="hy-AM" sz="1700" dirty="0" smtClean="0"/>
              <a:t>) and sucrose and maltose (</a:t>
            </a:r>
            <a:r>
              <a:rPr lang="hy-AM" sz="1700" b="1" dirty="0" smtClean="0"/>
              <a:t>C</a:t>
            </a:r>
            <a:r>
              <a:rPr lang="hy-AM" sz="1700" b="1" baseline="-25000" dirty="0" smtClean="0"/>
              <a:t>12</a:t>
            </a:r>
            <a:r>
              <a:rPr lang="hy-AM" sz="1700" b="1" dirty="0" smtClean="0"/>
              <a:t>H</a:t>
            </a:r>
            <a:r>
              <a:rPr lang="hy-AM" sz="1700" b="1" baseline="-25000" dirty="0" smtClean="0"/>
              <a:t>22</a:t>
            </a:r>
            <a:r>
              <a:rPr lang="hy-AM" sz="1700" b="1" dirty="0" smtClean="0"/>
              <a:t>O</a:t>
            </a:r>
            <a:r>
              <a:rPr lang="hy-AM" sz="1700" b="1" baseline="-25000" dirty="0" smtClean="0"/>
              <a:t>11</a:t>
            </a:r>
            <a:r>
              <a:rPr lang="hy-AM" sz="1700" dirty="0" smtClean="0"/>
              <a:t>) are simple carbohydrate sugars.  </a:t>
            </a:r>
            <a:r>
              <a:rPr lang="hy-AM" sz="1700" b="1" dirty="0" smtClean="0"/>
              <a:t>What are glucose and fructose examples of?   Sucrose and maltose are examples of the same thing.  Can you tell me? </a:t>
            </a:r>
          </a:p>
          <a:p>
            <a:endParaRPr lang="hy-AM" sz="1700" b="1" dirty="0" smtClean="0"/>
          </a:p>
          <a:p>
            <a:endParaRPr lang="hy-AM" sz="1700" b="1" dirty="0" smtClean="0"/>
          </a:p>
          <a:p>
            <a:endParaRPr lang="hy-AM" sz="1700" b="1" dirty="0" smtClean="0"/>
          </a:p>
          <a:p>
            <a:endParaRPr lang="hy-AM" sz="1700" b="1" dirty="0" smtClean="0"/>
          </a:p>
          <a:p>
            <a:pPr>
              <a:buNone/>
            </a:pPr>
            <a:endParaRPr lang="hy-AM" sz="1700" b="1" dirty="0" smtClean="0"/>
          </a:p>
          <a:p>
            <a:pPr>
              <a:buNone/>
            </a:pPr>
            <a:endParaRPr lang="hy-AM" sz="1700" b="1" dirty="0" smtClean="0"/>
          </a:p>
          <a:p>
            <a:pPr>
              <a:buNone/>
            </a:pPr>
            <a:endParaRPr lang="hy-AM" sz="1700" b="1" dirty="0" smtClean="0"/>
          </a:p>
          <a:p>
            <a:endParaRPr lang="hy-AM" sz="1700" dirty="0" smtClean="0"/>
          </a:p>
          <a:p>
            <a:endParaRPr lang="hy-AM" sz="1700" dirty="0" smtClean="0"/>
          </a:p>
          <a:p>
            <a:endParaRPr lang="hy-AM" sz="1700" dirty="0" smtClean="0"/>
          </a:p>
          <a:p>
            <a:endParaRPr lang="hy-AM" sz="1700" dirty="0"/>
          </a:p>
          <a:p>
            <a:endParaRPr lang="en-US" sz="1700" dirty="0"/>
          </a:p>
        </p:txBody>
      </p:sp>
      <p:sp>
        <p:nvSpPr>
          <p:cNvPr id="7" name="TextBox 6"/>
          <p:cNvSpPr txBox="1"/>
          <p:nvPr/>
        </p:nvSpPr>
        <p:spPr>
          <a:xfrm>
            <a:off x="533400" y="5334000"/>
            <a:ext cx="2590800" cy="292388"/>
          </a:xfrm>
          <a:prstGeom prst="rect">
            <a:avLst/>
          </a:prstGeom>
          <a:noFill/>
        </p:spPr>
        <p:txBody>
          <a:bodyPr wrap="square" rtlCol="0">
            <a:spAutoFit/>
          </a:bodyPr>
          <a:lstStyle/>
          <a:p>
            <a:pPr algn="ctr"/>
            <a:r>
              <a:rPr lang="hy-AM" sz="900" dirty="0" smtClean="0"/>
              <a:t>Glucose and Fructose Molecule </a:t>
            </a:r>
            <a:r>
              <a:rPr lang="en-US" sz="400" dirty="0" smtClean="0"/>
              <a:t>http://www.mhhe.com/biosci/pae/botany/uno/graphics/uno01pob/vrl/</a:t>
            </a:r>
            <a:endParaRPr lang="en-US" sz="400" dirty="0"/>
          </a:p>
        </p:txBody>
      </p:sp>
      <p:pic>
        <p:nvPicPr>
          <p:cNvPr id="8" name="Picture 7" descr="fructose and glucose.gif"/>
          <p:cNvPicPr>
            <a:picLocks noChangeAspect="1"/>
          </p:cNvPicPr>
          <p:nvPr/>
        </p:nvPicPr>
        <p:blipFill>
          <a:blip r:embed="rId2" cstate="print"/>
          <a:stretch>
            <a:fillRect/>
          </a:stretch>
        </p:blipFill>
        <p:spPr>
          <a:xfrm>
            <a:off x="381000" y="2971800"/>
            <a:ext cx="3429000" cy="2362200"/>
          </a:xfrm>
          <a:prstGeom prst="rect">
            <a:avLst/>
          </a:prstGeom>
        </p:spPr>
      </p:pic>
      <p:pic>
        <p:nvPicPr>
          <p:cNvPr id="9" name="Picture 8" descr="Maltose and Sucrose.jpg"/>
          <p:cNvPicPr>
            <a:picLocks noChangeAspect="1"/>
          </p:cNvPicPr>
          <p:nvPr/>
        </p:nvPicPr>
        <p:blipFill>
          <a:blip r:embed="rId3" cstate="print"/>
          <a:stretch>
            <a:fillRect/>
          </a:stretch>
        </p:blipFill>
        <p:spPr>
          <a:xfrm>
            <a:off x="4724400" y="2971800"/>
            <a:ext cx="4038600" cy="2133600"/>
          </a:xfrm>
          <a:prstGeom prst="rect">
            <a:avLst/>
          </a:prstGeom>
        </p:spPr>
      </p:pic>
      <p:sp>
        <p:nvSpPr>
          <p:cNvPr id="10" name="TextBox 9"/>
          <p:cNvSpPr txBox="1"/>
          <p:nvPr/>
        </p:nvSpPr>
        <p:spPr>
          <a:xfrm>
            <a:off x="5638800" y="5257800"/>
            <a:ext cx="2678938" cy="353943"/>
          </a:xfrm>
          <a:prstGeom prst="rect">
            <a:avLst/>
          </a:prstGeom>
          <a:noFill/>
        </p:spPr>
        <p:txBody>
          <a:bodyPr wrap="none" rtlCol="0">
            <a:spAutoFit/>
          </a:bodyPr>
          <a:lstStyle/>
          <a:p>
            <a:pPr algn="ctr"/>
            <a:r>
              <a:rPr lang="hy-AM" sz="900" dirty="0" smtClean="0"/>
              <a:t>Mechanisms and Structures of Maltose and Sucrose</a:t>
            </a:r>
            <a:br>
              <a:rPr lang="hy-AM" sz="900" dirty="0" smtClean="0"/>
            </a:br>
            <a:r>
              <a:rPr lang="en-US" sz="800" dirty="0" smtClean="0"/>
              <a:t> </a:t>
            </a:r>
            <a:r>
              <a:rPr lang="en-US" sz="400" dirty="0" smtClean="0"/>
              <a:t>http://www.nicerweb.com/bio1151b/Locked/media/ch05/</a:t>
            </a:r>
            <a:endParaRPr lang="en-US" sz="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00800"/>
          </a:xfrm>
        </p:spPr>
        <p:txBody>
          <a:bodyPr>
            <a:normAutofit lnSpcReduction="10000"/>
          </a:bodyPr>
          <a:lstStyle/>
          <a:p>
            <a:r>
              <a:rPr lang="hy-AM" sz="1700" dirty="0" smtClean="0"/>
              <a:t>More complexed carbohydrates like glycogen, starch and cellulose are termed polysaccharides which are condensation polymers.   </a:t>
            </a:r>
            <a:r>
              <a:rPr lang="hy-AM" sz="1700" b="1" dirty="0" smtClean="0"/>
              <a:t>What does condensation polymerization mean again?   </a:t>
            </a:r>
          </a:p>
          <a:p>
            <a:endParaRPr lang="hy-AM" sz="1700" dirty="0" smtClean="0"/>
          </a:p>
          <a:p>
            <a:endParaRPr lang="hy-AM" sz="1700" dirty="0" smtClean="0"/>
          </a:p>
          <a:p>
            <a:endParaRPr lang="hy-AM" sz="1700" dirty="0" smtClean="0"/>
          </a:p>
          <a:p>
            <a:endParaRPr lang="hy-AM" sz="1700" dirty="0" smtClean="0"/>
          </a:p>
          <a:p>
            <a:endParaRPr lang="hy-AM" sz="1700" dirty="0" smtClean="0"/>
          </a:p>
          <a:p>
            <a:endParaRPr lang="hy-AM" sz="1700" dirty="0" smtClean="0"/>
          </a:p>
          <a:p>
            <a:endParaRPr lang="hy-AM" sz="1700" dirty="0" smtClean="0"/>
          </a:p>
          <a:p>
            <a:endParaRPr lang="hy-AM" sz="1700" dirty="0" smtClean="0"/>
          </a:p>
          <a:p>
            <a:endParaRPr lang="hy-AM" sz="1700" dirty="0" smtClean="0"/>
          </a:p>
          <a:p>
            <a:endParaRPr lang="hy-AM" sz="1700" dirty="0" smtClean="0"/>
          </a:p>
          <a:p>
            <a:endParaRPr lang="hy-AM" sz="1700" b="1" u="sng" dirty="0" smtClean="0"/>
          </a:p>
          <a:p>
            <a:r>
              <a:rPr lang="hy-AM" sz="1700" b="1" u="sng" dirty="0" smtClean="0"/>
              <a:t>CARBOHYDRATES</a:t>
            </a:r>
            <a:r>
              <a:rPr lang="hy-AM" sz="1700" dirty="0" smtClean="0"/>
              <a:t>:  </a:t>
            </a:r>
          </a:p>
          <a:p>
            <a:r>
              <a:rPr lang="hy-AM" sz="1700" dirty="0" smtClean="0"/>
              <a:t>Polysaccharides are made up of monosaccharide units where mono means one and saccharide means sugar.  The units are mainly glucose.</a:t>
            </a:r>
          </a:p>
          <a:p>
            <a:endParaRPr lang="hy-AM" sz="1700" dirty="0" smtClean="0"/>
          </a:p>
          <a:p>
            <a:r>
              <a:rPr lang="hy-AM" sz="1700" dirty="0" smtClean="0"/>
              <a:t>Two monosaccharides can condense to yield a disaccharide as depicted below:</a:t>
            </a:r>
          </a:p>
          <a:p>
            <a:pPr algn="ctr">
              <a:buNone/>
            </a:pPr>
            <a:r>
              <a:rPr lang="hy-AM" sz="1700" b="1" dirty="0" smtClean="0"/>
              <a:t>C</a:t>
            </a:r>
            <a:r>
              <a:rPr lang="hy-AM" sz="1700" b="1" baseline="-25000" dirty="0" smtClean="0"/>
              <a:t>6</a:t>
            </a:r>
            <a:r>
              <a:rPr lang="hy-AM" sz="1700" b="1" dirty="0" smtClean="0"/>
              <a:t>H</a:t>
            </a:r>
            <a:r>
              <a:rPr lang="hy-AM" sz="1700" b="1" baseline="-25000" dirty="0" smtClean="0"/>
              <a:t>12</a:t>
            </a:r>
            <a:r>
              <a:rPr lang="hy-AM" sz="1700" b="1" dirty="0" smtClean="0"/>
              <a:t>O</a:t>
            </a:r>
            <a:r>
              <a:rPr lang="hy-AM" sz="1700" b="1" baseline="-25000" dirty="0" smtClean="0"/>
              <a:t>6 </a:t>
            </a:r>
            <a:r>
              <a:rPr lang="hy-AM" sz="1700" b="1" dirty="0" smtClean="0"/>
              <a:t>+ C</a:t>
            </a:r>
            <a:r>
              <a:rPr lang="hy-AM" sz="1700" b="1" baseline="-25000" dirty="0" smtClean="0"/>
              <a:t>6</a:t>
            </a:r>
            <a:r>
              <a:rPr lang="hy-AM" sz="1700" b="1" dirty="0" smtClean="0"/>
              <a:t>H</a:t>
            </a:r>
            <a:r>
              <a:rPr lang="hy-AM" sz="1700" b="1" baseline="-25000" dirty="0" smtClean="0"/>
              <a:t>12</a:t>
            </a:r>
            <a:r>
              <a:rPr lang="hy-AM" sz="1700" b="1" dirty="0" smtClean="0"/>
              <a:t>O</a:t>
            </a:r>
            <a:r>
              <a:rPr lang="hy-AM" sz="1700" b="1" baseline="-25000" dirty="0" smtClean="0"/>
              <a:t>6</a:t>
            </a:r>
            <a:r>
              <a:rPr lang="hy-AM" sz="1700" b="1" dirty="0" smtClean="0"/>
              <a:t> </a:t>
            </a:r>
            <a:r>
              <a:rPr lang="hy-AM" sz="1700" b="1" dirty="0" smtClean="0">
                <a:sym typeface="Wingdings" pitchFamily="2" charset="2"/>
              </a:rPr>
              <a:t> C</a:t>
            </a:r>
            <a:r>
              <a:rPr lang="hy-AM" sz="1700" b="1" baseline="-25000" dirty="0" smtClean="0">
                <a:sym typeface="Wingdings" pitchFamily="2" charset="2"/>
              </a:rPr>
              <a:t>12</a:t>
            </a:r>
            <a:r>
              <a:rPr lang="hy-AM" sz="1700" b="1" dirty="0" smtClean="0">
                <a:sym typeface="Wingdings" pitchFamily="2" charset="2"/>
              </a:rPr>
              <a:t>H</a:t>
            </a:r>
            <a:r>
              <a:rPr lang="hy-AM" sz="1700" b="1" baseline="-25000" dirty="0" smtClean="0">
                <a:sym typeface="Wingdings" pitchFamily="2" charset="2"/>
              </a:rPr>
              <a:t>22</a:t>
            </a:r>
            <a:r>
              <a:rPr lang="hy-AM" sz="1700" b="1" dirty="0" smtClean="0">
                <a:sym typeface="Wingdings" pitchFamily="2" charset="2"/>
              </a:rPr>
              <a:t>O</a:t>
            </a:r>
            <a:r>
              <a:rPr lang="hy-AM" sz="1700" b="1" baseline="-25000" dirty="0" smtClean="0">
                <a:sym typeface="Wingdings" pitchFamily="2" charset="2"/>
              </a:rPr>
              <a:t>11</a:t>
            </a:r>
            <a:r>
              <a:rPr lang="hy-AM" sz="1700" b="1" dirty="0" smtClean="0">
                <a:sym typeface="Wingdings" pitchFamily="2" charset="2"/>
              </a:rPr>
              <a:t> + H</a:t>
            </a:r>
            <a:r>
              <a:rPr lang="hy-AM" sz="1700" b="1" baseline="-25000" dirty="0" smtClean="0">
                <a:sym typeface="Wingdings" pitchFamily="2" charset="2"/>
              </a:rPr>
              <a:t>2</a:t>
            </a:r>
            <a:r>
              <a:rPr lang="hy-AM" sz="1700" b="1" dirty="0" smtClean="0">
                <a:sym typeface="Wingdings" pitchFamily="2" charset="2"/>
              </a:rPr>
              <a:t>O</a:t>
            </a:r>
          </a:p>
          <a:p>
            <a:pPr algn="ctr">
              <a:buNone/>
            </a:pPr>
            <a:endParaRPr lang="hy-AM" sz="1700" b="1" dirty="0" smtClean="0">
              <a:sym typeface="Wingdings" pitchFamily="2" charset="2"/>
            </a:endParaRPr>
          </a:p>
          <a:p>
            <a:r>
              <a:rPr lang="hy-AM" sz="1700" dirty="0" smtClean="0">
                <a:sym typeface="Wingdings" pitchFamily="2" charset="2"/>
              </a:rPr>
              <a:t>Disaccharides and polysaccharides contain the ether linkage, the </a:t>
            </a:r>
            <a:r>
              <a:rPr lang="hy-AM" sz="1700" b="1" dirty="0" smtClean="0">
                <a:solidFill>
                  <a:srgbClr val="FF0000"/>
                </a:solidFill>
                <a:sym typeface="Wingdings" pitchFamily="2" charset="2"/>
              </a:rPr>
              <a:t>–C – O – C –</a:t>
            </a:r>
            <a:r>
              <a:rPr lang="hy-AM" sz="1700" b="1" dirty="0" smtClean="0">
                <a:sym typeface="Wingdings" pitchFamily="2" charset="2"/>
              </a:rPr>
              <a:t> </a:t>
            </a:r>
            <a:r>
              <a:rPr lang="hy-AM" sz="1700" dirty="0" smtClean="0">
                <a:sym typeface="Wingdings" pitchFamily="2" charset="2"/>
              </a:rPr>
              <a:t> linkage better known as the </a:t>
            </a:r>
            <a:r>
              <a:rPr lang="hy-AM" sz="1700" b="1" dirty="0" smtClean="0">
                <a:solidFill>
                  <a:srgbClr val="FF0000"/>
                </a:solidFill>
                <a:sym typeface="Wingdings" pitchFamily="2" charset="2"/>
              </a:rPr>
              <a:t>glycosidic</a:t>
            </a:r>
            <a:r>
              <a:rPr lang="hy-AM" sz="1700" dirty="0" smtClean="0">
                <a:solidFill>
                  <a:srgbClr val="FF0000"/>
                </a:solidFill>
                <a:sym typeface="Wingdings" pitchFamily="2" charset="2"/>
              </a:rPr>
              <a:t> </a:t>
            </a:r>
            <a:r>
              <a:rPr lang="hy-AM" sz="1700" dirty="0" smtClean="0">
                <a:sym typeface="Wingdings" pitchFamily="2" charset="2"/>
              </a:rPr>
              <a:t>linkage in biology.</a:t>
            </a:r>
            <a:endParaRPr lang="hy-AM" sz="1700" dirty="0" smtClean="0"/>
          </a:p>
          <a:p>
            <a:endParaRPr lang="hy-AM" sz="1700" dirty="0" smtClean="0"/>
          </a:p>
          <a:p>
            <a:pPr>
              <a:buNone/>
            </a:pPr>
            <a:endParaRPr lang="hy-AM" sz="1700" dirty="0" smtClean="0"/>
          </a:p>
          <a:p>
            <a:endParaRPr lang="hy-AM" sz="1700" dirty="0" smtClean="0"/>
          </a:p>
          <a:p>
            <a:endParaRPr lang="hy-AM" sz="1700" dirty="0" smtClean="0"/>
          </a:p>
          <a:p>
            <a:endParaRPr lang="hy-AM" sz="1700" dirty="0" smtClean="0"/>
          </a:p>
          <a:p>
            <a:endParaRPr lang="en-US" sz="1700" dirty="0"/>
          </a:p>
        </p:txBody>
      </p:sp>
      <p:pic>
        <p:nvPicPr>
          <p:cNvPr id="4" name="Picture 3" descr="Carb_poly - glycogen starch cellulose.gif"/>
          <p:cNvPicPr>
            <a:picLocks noChangeAspect="1"/>
          </p:cNvPicPr>
          <p:nvPr/>
        </p:nvPicPr>
        <p:blipFill>
          <a:blip r:embed="rId2" cstate="print"/>
          <a:stretch>
            <a:fillRect/>
          </a:stretch>
        </p:blipFill>
        <p:spPr>
          <a:xfrm>
            <a:off x="2438400" y="990600"/>
            <a:ext cx="3657600" cy="2438400"/>
          </a:xfrm>
          <a:prstGeom prst="rect">
            <a:avLst/>
          </a:prstGeom>
        </p:spPr>
      </p:pic>
      <p:sp>
        <p:nvSpPr>
          <p:cNvPr id="5" name="TextBox 4"/>
          <p:cNvSpPr txBox="1"/>
          <p:nvPr/>
        </p:nvSpPr>
        <p:spPr>
          <a:xfrm>
            <a:off x="3429000" y="3581400"/>
            <a:ext cx="2023311" cy="276999"/>
          </a:xfrm>
          <a:prstGeom prst="rect">
            <a:avLst/>
          </a:prstGeom>
          <a:noFill/>
        </p:spPr>
        <p:txBody>
          <a:bodyPr wrap="none" rtlCol="0">
            <a:spAutoFit/>
          </a:bodyPr>
          <a:lstStyle/>
          <a:p>
            <a:pPr algn="ctr"/>
            <a:r>
              <a:rPr lang="hy-AM" sz="800" dirty="0" smtClean="0"/>
              <a:t>Schematic of Starch, Cellulose and Glycogen</a:t>
            </a:r>
          </a:p>
          <a:p>
            <a:pPr algn="ctr"/>
            <a:r>
              <a:rPr lang="en-US" sz="400" dirty="0" smtClean="0"/>
              <a:t>http://bioweb.wku.edu/courses/biol115/wyatt/biochem/carbos.htm</a:t>
            </a:r>
            <a:endParaRPr lang="en-US" sz="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a:bodyPr>
          <a:lstStyle/>
          <a:p>
            <a:r>
              <a:rPr lang="hy-AM" sz="1700" dirty="0" smtClean="0"/>
              <a:t>Disaccharides have two very reactive </a:t>
            </a:r>
            <a:r>
              <a:rPr lang="hy-AM" sz="1700" i="1" dirty="0" smtClean="0"/>
              <a:t>end</a:t>
            </a:r>
            <a:r>
              <a:rPr lang="hy-AM" sz="1700" dirty="0" smtClean="0"/>
              <a:t> OH groups.</a:t>
            </a:r>
          </a:p>
          <a:p>
            <a:endParaRPr lang="hy-AM" sz="1700" dirty="0" smtClean="0"/>
          </a:p>
          <a:p>
            <a:r>
              <a:rPr lang="hy-AM" sz="1700" dirty="0" smtClean="0"/>
              <a:t>Disaccharides are able to undergo further condensation reactions to produce/yield trisaccharides and eventually polysaccharides.</a:t>
            </a:r>
          </a:p>
          <a:p>
            <a:endParaRPr lang="hy-AM" sz="1700" dirty="0" smtClean="0"/>
          </a:p>
          <a:p>
            <a:r>
              <a:rPr lang="hy-AM" sz="1700" dirty="0" smtClean="0"/>
              <a:t>Glucose is polymerized by plants into starch and cellulose.</a:t>
            </a:r>
          </a:p>
          <a:p>
            <a:endParaRPr lang="hy-AM" sz="1700" dirty="0" smtClean="0"/>
          </a:p>
          <a:p>
            <a:r>
              <a:rPr lang="hy-AM" sz="1700" dirty="0" smtClean="0"/>
              <a:t>Starch is the food reserve of plants and cellulose is the major building block in plants which makes up the fibrous framework of plant structure.</a:t>
            </a:r>
          </a:p>
          <a:p>
            <a:endParaRPr lang="hy-AM" sz="1700" dirty="0" smtClean="0"/>
          </a:p>
          <a:p>
            <a:r>
              <a:rPr lang="hy-AM" sz="1700" dirty="0" smtClean="0"/>
              <a:t>Glucose is the primary product of photosynthesis where leaves containing chlorophyll, the green substance, absorbs energy from sunlight and converts this energy into simple sugars and O</a:t>
            </a:r>
            <a:r>
              <a:rPr lang="hy-AM" sz="1700" baseline="-25000" dirty="0" smtClean="0"/>
              <a:t>2</a:t>
            </a:r>
            <a:r>
              <a:rPr lang="hy-AM" sz="1700" dirty="0" smtClean="0"/>
              <a:t> from CO</a:t>
            </a:r>
            <a:r>
              <a:rPr lang="hy-AM" sz="1700" baseline="-25000" dirty="0" smtClean="0"/>
              <a:t>2</a:t>
            </a:r>
            <a:r>
              <a:rPr lang="hy-AM" sz="1700" dirty="0" smtClean="0"/>
              <a:t> and H</a:t>
            </a:r>
            <a:r>
              <a:rPr lang="hy-AM" sz="1700" baseline="-25000" dirty="0" smtClean="0"/>
              <a:t>2</a:t>
            </a:r>
            <a:r>
              <a:rPr lang="hy-AM" sz="1700" dirty="0" smtClean="0"/>
              <a:t>O.</a:t>
            </a:r>
          </a:p>
          <a:p>
            <a:endParaRPr lang="hy-AM" sz="1700" dirty="0" smtClean="0"/>
          </a:p>
          <a:p>
            <a:r>
              <a:rPr lang="hy-AM" sz="1700" dirty="0" smtClean="0"/>
              <a:t>6CO</a:t>
            </a:r>
            <a:r>
              <a:rPr lang="hy-AM" sz="1700" baseline="-25000" dirty="0" smtClean="0"/>
              <a:t>2(g)</a:t>
            </a:r>
            <a:r>
              <a:rPr lang="hy-AM" sz="1700" dirty="0" smtClean="0"/>
              <a:t> + 6H</a:t>
            </a:r>
            <a:r>
              <a:rPr lang="hy-AM" sz="1700" baseline="-25000" dirty="0" smtClean="0"/>
              <a:t>2</a:t>
            </a:r>
            <a:r>
              <a:rPr lang="hy-AM" sz="1700" dirty="0" smtClean="0"/>
              <a:t>O</a:t>
            </a:r>
            <a:r>
              <a:rPr lang="hy-AM" sz="1700" baseline="-25000" dirty="0" smtClean="0"/>
              <a:t>(l)</a:t>
            </a:r>
            <a:r>
              <a:rPr lang="hy-AM" sz="1700" dirty="0" smtClean="0"/>
              <a:t> </a:t>
            </a:r>
            <a:r>
              <a:rPr lang="hy-AM" sz="1700" dirty="0" smtClean="0">
                <a:sym typeface="Wingdings" pitchFamily="2" charset="2"/>
              </a:rPr>
              <a:t> C</a:t>
            </a:r>
            <a:r>
              <a:rPr lang="hy-AM" sz="1700" baseline="-25000" dirty="0" smtClean="0">
                <a:sym typeface="Wingdings" pitchFamily="2" charset="2"/>
              </a:rPr>
              <a:t>6</a:t>
            </a:r>
            <a:r>
              <a:rPr lang="hy-AM" sz="1700" dirty="0" smtClean="0">
                <a:sym typeface="Wingdings" pitchFamily="2" charset="2"/>
              </a:rPr>
              <a:t>H</a:t>
            </a:r>
            <a:r>
              <a:rPr lang="hy-AM" sz="1700" baseline="-25000" dirty="0" smtClean="0">
                <a:sym typeface="Wingdings" pitchFamily="2" charset="2"/>
              </a:rPr>
              <a:t>12</a:t>
            </a:r>
            <a:r>
              <a:rPr lang="hy-AM" sz="1700" dirty="0" smtClean="0">
                <a:sym typeface="Wingdings" pitchFamily="2" charset="2"/>
              </a:rPr>
              <a:t>O</a:t>
            </a:r>
            <a:r>
              <a:rPr lang="hy-AM" sz="1700" baseline="-25000" dirty="0" smtClean="0">
                <a:sym typeface="Wingdings" pitchFamily="2" charset="2"/>
              </a:rPr>
              <a:t>6</a:t>
            </a:r>
            <a:r>
              <a:rPr lang="hy-AM" sz="1700" dirty="0" smtClean="0">
                <a:sym typeface="Wingdings" pitchFamily="2" charset="2"/>
              </a:rPr>
              <a:t> + 6O</a:t>
            </a:r>
            <a:r>
              <a:rPr lang="hy-AM" sz="1700" baseline="-25000" dirty="0" smtClean="0">
                <a:sym typeface="Wingdings" pitchFamily="2" charset="2"/>
              </a:rPr>
              <a:t>2(g)</a:t>
            </a:r>
          </a:p>
          <a:p>
            <a:pPr>
              <a:buNone/>
            </a:pPr>
            <a:r>
              <a:rPr lang="hy-AM" sz="1700" baseline="-25000" dirty="0" smtClean="0">
                <a:sym typeface="Wingdings" pitchFamily="2" charset="2"/>
              </a:rPr>
              <a:t> </a:t>
            </a:r>
            <a:r>
              <a:rPr lang="hy-AM" sz="1700" dirty="0" smtClean="0">
                <a:sym typeface="Wingdings" pitchFamily="2" charset="2"/>
              </a:rPr>
              <a:t>          </a:t>
            </a:r>
            <a:r>
              <a:rPr lang="hy-AM" sz="1700" baseline="-25000" dirty="0" smtClean="0">
                <a:sym typeface="Wingdings" pitchFamily="2" charset="2"/>
              </a:rPr>
              <a:t>      (conditions include light and chlorophyll)</a:t>
            </a:r>
            <a:endParaRPr lang="en-US" sz="1700" baseline="-25000" dirty="0"/>
          </a:p>
        </p:txBody>
      </p:sp>
      <p:pic>
        <p:nvPicPr>
          <p:cNvPr id="4" name="Picture 3" descr="photosynthesis2.jpg"/>
          <p:cNvPicPr>
            <a:picLocks noChangeAspect="1"/>
          </p:cNvPicPr>
          <p:nvPr/>
        </p:nvPicPr>
        <p:blipFill>
          <a:blip r:embed="rId2" cstate="print"/>
          <a:stretch>
            <a:fillRect/>
          </a:stretch>
        </p:blipFill>
        <p:spPr>
          <a:xfrm>
            <a:off x="5943600" y="3886200"/>
            <a:ext cx="2667000" cy="2590800"/>
          </a:xfrm>
          <a:prstGeom prst="rect">
            <a:avLst/>
          </a:prstGeom>
        </p:spPr>
      </p:pic>
      <p:sp>
        <p:nvSpPr>
          <p:cNvPr id="5" name="TextBox 4"/>
          <p:cNvSpPr txBox="1"/>
          <p:nvPr/>
        </p:nvSpPr>
        <p:spPr>
          <a:xfrm>
            <a:off x="5715000" y="6488668"/>
            <a:ext cx="3071675" cy="369332"/>
          </a:xfrm>
          <a:prstGeom prst="rect">
            <a:avLst/>
          </a:prstGeom>
          <a:noFill/>
        </p:spPr>
        <p:txBody>
          <a:bodyPr wrap="none" rtlCol="0">
            <a:spAutoFit/>
          </a:bodyPr>
          <a:lstStyle/>
          <a:p>
            <a:pPr algn="ctr"/>
            <a:r>
              <a:rPr lang="hy-AM" sz="1000" dirty="0" smtClean="0"/>
              <a:t>Mechanism of photosynthesis</a:t>
            </a:r>
          </a:p>
          <a:p>
            <a:pPr algn="ctr"/>
            <a:r>
              <a:rPr lang="en-US" sz="800" dirty="0" smtClean="0"/>
              <a:t>http://bioweb.wku.edu/courses/biol115/wyatt/biochem/carbos.htm</a:t>
            </a:r>
            <a:endParaRPr lang="en-US" sz="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rainbulb.jpg"/>
          <p:cNvPicPr>
            <a:picLocks noChangeAspect="1"/>
          </p:cNvPicPr>
          <p:nvPr/>
        </p:nvPicPr>
        <p:blipFill>
          <a:blip r:embed="rId2" cstate="print"/>
          <a:stretch>
            <a:fillRect/>
          </a:stretch>
        </p:blipFill>
        <p:spPr>
          <a:xfrm>
            <a:off x="0" y="5638800"/>
            <a:ext cx="990600" cy="819150"/>
          </a:xfrm>
          <a:prstGeom prst="rect">
            <a:avLst/>
          </a:prstGeom>
        </p:spPr>
      </p:pic>
      <p:pic>
        <p:nvPicPr>
          <p:cNvPr id="5" name="Picture 4" descr="star.gif"/>
          <p:cNvPicPr>
            <a:picLocks noChangeAspect="1"/>
          </p:cNvPicPr>
          <p:nvPr/>
        </p:nvPicPr>
        <p:blipFill>
          <a:blip r:embed="rId3" cstate="print"/>
          <a:stretch>
            <a:fillRect/>
          </a:stretch>
        </p:blipFill>
        <p:spPr>
          <a:xfrm>
            <a:off x="7239000" y="3962400"/>
            <a:ext cx="1371600" cy="762000"/>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00800"/>
          </a:xfrm>
        </p:spPr>
        <p:txBody>
          <a:bodyPr>
            <a:normAutofit/>
          </a:bodyPr>
          <a:lstStyle/>
          <a:p>
            <a:r>
              <a:rPr lang="hy-AM" sz="1700" dirty="0" smtClean="0"/>
              <a:t>Plants utilize sugar produced in a number of ways:</a:t>
            </a:r>
          </a:p>
          <a:p>
            <a:pPr>
              <a:buFont typeface="+mj-lt"/>
              <a:buAutoNum type="arabicPeriod"/>
            </a:pPr>
            <a:r>
              <a:rPr lang="en-US" sz="1700" dirty="0" smtClean="0"/>
              <a:t>I</a:t>
            </a:r>
            <a:r>
              <a:rPr lang="hy-AM" sz="1700" dirty="0" smtClean="0"/>
              <a:t>t is converted to starch and stored</a:t>
            </a:r>
          </a:p>
          <a:p>
            <a:pPr>
              <a:buFont typeface="+mj-lt"/>
              <a:buAutoNum type="arabicPeriod"/>
            </a:pPr>
            <a:r>
              <a:rPr lang="en-US" sz="1700" dirty="0" smtClean="0"/>
              <a:t>I</a:t>
            </a:r>
            <a:r>
              <a:rPr lang="hy-AM" sz="1700" dirty="0" smtClean="0"/>
              <a:t>t is converted to cellulose</a:t>
            </a:r>
          </a:p>
          <a:p>
            <a:pPr>
              <a:buFont typeface="+mj-lt"/>
              <a:buAutoNum type="arabicPeriod"/>
            </a:pPr>
            <a:r>
              <a:rPr lang="en-US" sz="1700" dirty="0" smtClean="0"/>
              <a:t>I</a:t>
            </a:r>
            <a:r>
              <a:rPr lang="hy-AM" sz="1700" dirty="0" smtClean="0"/>
              <a:t>t provides energy needed by growing plants and animals which feed on the plants.  This energy is released during respiration which is in some senses a reverse of the photosynthesis reaction.</a:t>
            </a:r>
          </a:p>
          <a:p>
            <a:pPr>
              <a:buFont typeface="+mj-lt"/>
              <a:buAutoNum type="arabicPeriod"/>
            </a:pPr>
            <a:endParaRPr lang="hy-AM" sz="1700" dirty="0" smtClean="0"/>
          </a:p>
          <a:p>
            <a:r>
              <a:rPr lang="hy-AM" sz="1700" dirty="0" smtClean="0"/>
              <a:t>Animals store carbohydrates in the liver as glycogen.  Glycogen contains more than 5000 glucose units and because of its size is not water soluble.  Owing to this they are not directly available as a source of energy and nutrients.  However, they can be broken down easily into disaccharides </a:t>
            </a:r>
            <a:r>
              <a:rPr lang="hy-AM" sz="1700" dirty="0" smtClean="0">
                <a:sym typeface="Wingdings" pitchFamily="2" charset="2"/>
              </a:rPr>
              <a:t> monosaccharides  CO</a:t>
            </a:r>
            <a:r>
              <a:rPr lang="hy-AM" sz="1700" baseline="-25000" dirty="0" smtClean="0">
                <a:sym typeface="Wingdings" pitchFamily="2" charset="2"/>
              </a:rPr>
              <a:t>2</a:t>
            </a:r>
            <a:r>
              <a:rPr lang="hy-AM" sz="1700" dirty="0" smtClean="0">
                <a:sym typeface="Wingdings" pitchFamily="2" charset="2"/>
              </a:rPr>
              <a:t>, H</a:t>
            </a:r>
            <a:r>
              <a:rPr lang="hy-AM" sz="1700" baseline="-25000" dirty="0" smtClean="0">
                <a:sym typeface="Wingdings" pitchFamily="2" charset="2"/>
              </a:rPr>
              <a:t>2</a:t>
            </a:r>
            <a:r>
              <a:rPr lang="hy-AM" sz="1700" dirty="0" smtClean="0">
                <a:sym typeface="Wingdings" pitchFamily="2" charset="2"/>
              </a:rPr>
              <a:t>O and energy.</a:t>
            </a:r>
          </a:p>
          <a:p>
            <a:endParaRPr lang="hy-AM" sz="1700" dirty="0" smtClean="0">
              <a:sym typeface="Wingdings" pitchFamily="2" charset="2"/>
            </a:endParaRPr>
          </a:p>
          <a:p>
            <a:r>
              <a:rPr lang="hy-AM" sz="1700" b="1" dirty="0" smtClean="0">
                <a:sym typeface="Wingdings" pitchFamily="2" charset="2"/>
              </a:rPr>
              <a:t>Can anyone tell me how they would go about testing for starch in food?  How would you know starch is present within that article of food?</a:t>
            </a:r>
          </a:p>
          <a:p>
            <a:endParaRPr lang="hy-AM" sz="1700" dirty="0" smtClean="0">
              <a:sym typeface="Wingdings" pitchFamily="2" charset="2"/>
            </a:endParaRPr>
          </a:p>
          <a:p>
            <a:endParaRPr lang="hy-AM" sz="1700" dirty="0" smtClean="0">
              <a:sym typeface="Wingdings" pitchFamily="2" charset="2"/>
            </a:endParaRPr>
          </a:p>
          <a:p>
            <a:r>
              <a:rPr lang="hy-AM" sz="1700" b="1" dirty="0" smtClean="0">
                <a:sym typeface="Wingdings" pitchFamily="2" charset="2"/>
              </a:rPr>
              <a:t>I knew that you were super smart!  So, tell me how you would go about testing for a reducing sugar and how would you know that the article of food contains that reducing sugar?</a:t>
            </a:r>
          </a:p>
          <a:p>
            <a:endParaRPr lang="hy-AM" sz="1700" dirty="0" smtClean="0">
              <a:sym typeface="Wingdings" pitchFamily="2" charset="2"/>
            </a:endParaRPr>
          </a:p>
          <a:p>
            <a:endParaRPr lang="en-US" sz="1700" dirty="0"/>
          </a:p>
        </p:txBody>
      </p:sp>
      <p:sp>
        <p:nvSpPr>
          <p:cNvPr id="6" name="TextBox 5"/>
          <p:cNvSpPr txBox="1"/>
          <p:nvPr/>
        </p:nvSpPr>
        <p:spPr>
          <a:xfrm>
            <a:off x="7355790" y="4724400"/>
            <a:ext cx="1029449" cy="276999"/>
          </a:xfrm>
          <a:prstGeom prst="rect">
            <a:avLst/>
          </a:prstGeom>
          <a:noFill/>
        </p:spPr>
        <p:txBody>
          <a:bodyPr wrap="none" rtlCol="0">
            <a:spAutoFit/>
          </a:bodyPr>
          <a:lstStyle/>
          <a:p>
            <a:pPr algn="ctr"/>
            <a:r>
              <a:rPr lang="hy-AM" sz="800" dirty="0" smtClean="0"/>
              <a:t>Star</a:t>
            </a:r>
            <a:br>
              <a:rPr lang="hy-AM" sz="800" dirty="0" smtClean="0"/>
            </a:br>
            <a:r>
              <a:rPr lang="en-US" sz="400" dirty="0" smtClean="0"/>
              <a:t>http://www.advocacysouthwest.org.au/</a:t>
            </a:r>
            <a:endParaRPr lang="en-US" sz="400" dirty="0"/>
          </a:p>
        </p:txBody>
      </p:sp>
      <p:sp>
        <p:nvSpPr>
          <p:cNvPr id="7" name="TextBox 6"/>
          <p:cNvSpPr txBox="1"/>
          <p:nvPr/>
        </p:nvSpPr>
        <p:spPr>
          <a:xfrm>
            <a:off x="0" y="6400800"/>
            <a:ext cx="1180131" cy="261610"/>
          </a:xfrm>
          <a:prstGeom prst="rect">
            <a:avLst/>
          </a:prstGeom>
          <a:noFill/>
        </p:spPr>
        <p:txBody>
          <a:bodyPr wrap="none" rtlCol="0">
            <a:spAutoFit/>
          </a:bodyPr>
          <a:lstStyle/>
          <a:p>
            <a:pPr algn="ctr"/>
            <a:r>
              <a:rPr lang="hy-AM" sz="800" dirty="0" smtClean="0"/>
              <a:t>Bulb</a:t>
            </a:r>
            <a:br>
              <a:rPr lang="hy-AM" sz="800" dirty="0" smtClean="0"/>
            </a:br>
            <a:r>
              <a:rPr lang="en-US" sz="300" dirty="0" smtClean="0"/>
              <a:t>http://sites.google.com/site/perspectivesmagazine/suggestions</a:t>
            </a:r>
            <a:endParaRPr lang="en-US" sz="3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00800"/>
          </a:xfrm>
        </p:spPr>
        <p:txBody>
          <a:bodyPr>
            <a:normAutofit fontScale="92500" lnSpcReduction="10000"/>
          </a:bodyPr>
          <a:lstStyle/>
          <a:p>
            <a:r>
              <a:rPr lang="hy-AM" sz="1700" u="sng" dirty="0" smtClean="0"/>
              <a:t>In Human Digestion</a:t>
            </a:r>
            <a:r>
              <a:rPr lang="hy-AM" sz="1700" dirty="0" smtClean="0"/>
              <a:t>:</a:t>
            </a:r>
          </a:p>
          <a:p>
            <a:pPr>
              <a:buFont typeface="+mj-lt"/>
              <a:buAutoNum type="arabicPeriod"/>
            </a:pPr>
            <a:r>
              <a:rPr lang="hy-AM" sz="1700" dirty="0" smtClean="0"/>
              <a:t>In the body:  </a:t>
            </a:r>
            <a:r>
              <a:rPr lang="en-US" sz="1700" dirty="0" smtClean="0"/>
              <a:t>L</a:t>
            </a:r>
            <a:r>
              <a:rPr lang="hy-AM" sz="1700" dirty="0" smtClean="0"/>
              <a:t>arger starchy molecules </a:t>
            </a:r>
            <a:r>
              <a:rPr lang="hy-AM" sz="1700" dirty="0" smtClean="0">
                <a:sym typeface="Wingdings" pitchFamily="2" charset="2"/>
              </a:rPr>
              <a:t> smaller molecules </a:t>
            </a:r>
            <a:r>
              <a:rPr lang="hy-AM" sz="1000" dirty="0" smtClean="0">
                <a:sym typeface="Wingdings" pitchFamily="2" charset="2"/>
              </a:rPr>
              <a:t>(conditions include enzymes)</a:t>
            </a:r>
          </a:p>
          <a:p>
            <a:pPr>
              <a:buFont typeface="+mj-lt"/>
              <a:buAutoNum type="arabicPeriod"/>
            </a:pPr>
            <a:r>
              <a:rPr lang="hy-AM" sz="1700" dirty="0" smtClean="0">
                <a:sym typeface="Wingdings" pitchFamily="2" charset="2"/>
              </a:rPr>
              <a:t>In the mouth:  maltose </a:t>
            </a:r>
            <a:r>
              <a:rPr lang="hy-AM" sz="1000" dirty="0" smtClean="0">
                <a:sym typeface="Wingdings" pitchFamily="2" charset="2"/>
              </a:rPr>
              <a:t>(</a:t>
            </a:r>
            <a:r>
              <a:rPr lang="hy-AM" sz="900" dirty="0" smtClean="0">
                <a:sym typeface="Wingdings" pitchFamily="2" charset="2"/>
              </a:rPr>
              <a:t>non-reducing sugar</a:t>
            </a:r>
            <a:r>
              <a:rPr lang="hy-AM" sz="1000" dirty="0" smtClean="0">
                <a:sym typeface="Wingdings" pitchFamily="2" charset="2"/>
              </a:rPr>
              <a:t>)</a:t>
            </a:r>
            <a:r>
              <a:rPr lang="hy-AM" sz="1700" dirty="0" smtClean="0">
                <a:sym typeface="Wingdings" pitchFamily="2" charset="2"/>
              </a:rPr>
              <a:t>  simpler sugar </a:t>
            </a:r>
            <a:r>
              <a:rPr lang="hy-AM" sz="1000" dirty="0" smtClean="0">
                <a:sym typeface="Wingdings" pitchFamily="2" charset="2"/>
              </a:rPr>
              <a:t>(reducing sugars)</a:t>
            </a:r>
            <a:r>
              <a:rPr lang="hy-AM" sz="1700" dirty="0" smtClean="0">
                <a:sym typeface="Wingdings" pitchFamily="2" charset="2"/>
              </a:rPr>
              <a:t> in the small intestine and stomach</a:t>
            </a:r>
          </a:p>
          <a:p>
            <a:pPr>
              <a:buFont typeface="+mj-lt"/>
              <a:buAutoNum type="arabicPeriod"/>
            </a:pPr>
            <a:r>
              <a:rPr lang="hy-AM" sz="1700" dirty="0" smtClean="0">
                <a:sym typeface="Wingdings" pitchFamily="2" charset="2"/>
              </a:rPr>
              <a:t>In nose o</a:t>
            </a:r>
            <a:r>
              <a:rPr lang="en-US" sz="1700" dirty="0" smtClean="0">
                <a:sym typeface="Wingdings" pitchFamily="2" charset="2"/>
              </a:rPr>
              <a:t>r</a:t>
            </a:r>
            <a:r>
              <a:rPr lang="hy-AM" sz="1700" dirty="0" smtClean="0">
                <a:sym typeface="Wingdings" pitchFamily="2" charset="2"/>
              </a:rPr>
              <a:t> mouth </a:t>
            </a:r>
            <a:r>
              <a:rPr lang="hy-AM" sz="1000" dirty="0" smtClean="0">
                <a:sym typeface="Wingdings" pitchFamily="2" charset="2"/>
              </a:rPr>
              <a:t>(act of respiration)</a:t>
            </a:r>
            <a:r>
              <a:rPr lang="hy-AM" sz="1700" dirty="0" smtClean="0">
                <a:sym typeface="Wingdings" pitchFamily="2" charset="2"/>
              </a:rPr>
              <a:t>:  simple sugars  CO</a:t>
            </a:r>
            <a:r>
              <a:rPr lang="hy-AM" sz="1700" baseline="-25000" dirty="0" smtClean="0">
                <a:sym typeface="Wingdings" pitchFamily="2" charset="2"/>
              </a:rPr>
              <a:t>2</a:t>
            </a:r>
            <a:r>
              <a:rPr lang="hy-AM" sz="1700" dirty="0" smtClean="0">
                <a:sym typeface="Wingdings" pitchFamily="2" charset="2"/>
              </a:rPr>
              <a:t> + H</a:t>
            </a:r>
            <a:r>
              <a:rPr lang="hy-AM" sz="1700" baseline="-25000" dirty="0" smtClean="0">
                <a:sym typeface="Wingdings" pitchFamily="2" charset="2"/>
              </a:rPr>
              <a:t>2</a:t>
            </a:r>
            <a:r>
              <a:rPr lang="hy-AM" sz="1700" dirty="0" smtClean="0">
                <a:sym typeface="Wingdings" pitchFamily="2" charset="2"/>
              </a:rPr>
              <a:t>O + energy</a:t>
            </a:r>
          </a:p>
          <a:p>
            <a:pPr>
              <a:buFont typeface="+mj-lt"/>
              <a:buAutoNum type="arabicPeriod"/>
            </a:pPr>
            <a:endParaRPr lang="hy-AM" sz="1700" dirty="0" smtClean="0">
              <a:sym typeface="Wingdings" pitchFamily="2" charset="2"/>
            </a:endParaRPr>
          </a:p>
          <a:p>
            <a:r>
              <a:rPr lang="hy-AM" sz="1700" u="sng" dirty="0" smtClean="0">
                <a:sym typeface="Wingdings" pitchFamily="2" charset="2"/>
              </a:rPr>
              <a:t>PROTEINS</a:t>
            </a:r>
            <a:r>
              <a:rPr lang="hy-AM" sz="1700" dirty="0" smtClean="0">
                <a:sym typeface="Wingdings" pitchFamily="2" charset="2"/>
              </a:rPr>
              <a:t>:</a:t>
            </a:r>
          </a:p>
          <a:p>
            <a:r>
              <a:rPr lang="hy-AM" sz="1700" dirty="0" smtClean="0">
                <a:sym typeface="Wingdings" pitchFamily="2" charset="2"/>
              </a:rPr>
              <a:t>Proteins perform a variety of functions.  They are biologically large molecules.</a:t>
            </a:r>
          </a:p>
          <a:p>
            <a:pPr>
              <a:buFont typeface="Wingdings" pitchFamily="2" charset="2"/>
              <a:buChar char="v"/>
            </a:pPr>
            <a:r>
              <a:rPr lang="hy-AM" sz="1700" b="1" dirty="0" smtClean="0">
                <a:sym typeface="Wingdings" pitchFamily="2" charset="2"/>
              </a:rPr>
              <a:t>As enzymes:  </a:t>
            </a:r>
          </a:p>
          <a:p>
            <a:r>
              <a:rPr lang="hy-AM" sz="1700" dirty="0" smtClean="0">
                <a:sym typeface="Wingdings" pitchFamily="2" charset="2"/>
              </a:rPr>
              <a:t>Papain is an enzyme used to tenderize meat.</a:t>
            </a:r>
          </a:p>
          <a:p>
            <a:pPr>
              <a:buFont typeface="Wingdings" pitchFamily="2" charset="2"/>
              <a:buChar char="v"/>
            </a:pPr>
            <a:r>
              <a:rPr lang="hy-AM" sz="1700" b="1" dirty="0" smtClean="0">
                <a:sym typeface="Wingdings" pitchFamily="2" charset="2"/>
              </a:rPr>
              <a:t>As structural proteins:  </a:t>
            </a:r>
          </a:p>
          <a:p>
            <a:r>
              <a:rPr lang="hy-AM" sz="1700" dirty="0" smtClean="0">
                <a:sym typeface="Wingdings" pitchFamily="2" charset="2"/>
              </a:rPr>
              <a:t>Muscles are made up of the proteins myosin and collagen.  </a:t>
            </a:r>
          </a:p>
          <a:p>
            <a:r>
              <a:rPr lang="hy-AM" sz="1700" dirty="0" smtClean="0">
                <a:sym typeface="Wingdings" pitchFamily="2" charset="2"/>
              </a:rPr>
              <a:t>Wool is made up of the protein keratin and silk is made up of the protein fibroin.</a:t>
            </a:r>
          </a:p>
          <a:p>
            <a:pPr>
              <a:buFont typeface="Wingdings" pitchFamily="2" charset="2"/>
              <a:buChar char="v"/>
            </a:pPr>
            <a:r>
              <a:rPr lang="hy-AM" sz="1700" b="1" dirty="0" smtClean="0">
                <a:sym typeface="Wingdings" pitchFamily="2" charset="2"/>
              </a:rPr>
              <a:t>As nutritive proteins:</a:t>
            </a:r>
          </a:p>
          <a:p>
            <a:r>
              <a:rPr lang="hy-AM" sz="1700" dirty="0" smtClean="0">
                <a:sym typeface="Wingdings" pitchFamily="2" charset="2"/>
              </a:rPr>
              <a:t>Egg contains the protein albumin.</a:t>
            </a:r>
          </a:p>
          <a:p>
            <a:r>
              <a:rPr lang="hy-AM" sz="1700" dirty="0" smtClean="0">
                <a:sym typeface="Wingdings" pitchFamily="2" charset="2"/>
              </a:rPr>
              <a:t>Milk contains the protein casein.</a:t>
            </a:r>
          </a:p>
          <a:p>
            <a:r>
              <a:rPr lang="hy-AM" sz="1700" dirty="0" smtClean="0">
                <a:sym typeface="Wingdings" pitchFamily="2" charset="2"/>
              </a:rPr>
              <a:t>Flour contains the protein gluten.</a:t>
            </a:r>
          </a:p>
          <a:p>
            <a:pPr>
              <a:buFont typeface="Wingdings" pitchFamily="2" charset="2"/>
              <a:buChar char="v"/>
            </a:pPr>
            <a:r>
              <a:rPr lang="hy-AM" sz="1700" b="1" dirty="0" smtClean="0">
                <a:sym typeface="Wingdings" pitchFamily="2" charset="2"/>
              </a:rPr>
              <a:t>As physiologically active proteins that regulate body processes:</a:t>
            </a:r>
          </a:p>
          <a:p>
            <a:r>
              <a:rPr lang="hy-AM" sz="1700" dirty="0" smtClean="0">
                <a:sym typeface="Wingdings" pitchFamily="2" charset="2"/>
              </a:rPr>
              <a:t>Insulin is a protein hormone that regulates sugar levels in the blood.</a:t>
            </a:r>
          </a:p>
          <a:p>
            <a:r>
              <a:rPr lang="hy-AM" sz="1700" dirty="0" smtClean="0">
                <a:sym typeface="Wingdings" pitchFamily="2" charset="2"/>
              </a:rPr>
              <a:t>Haemoglobin is protein component of blood.</a:t>
            </a:r>
          </a:p>
          <a:p>
            <a:endParaRPr lang="hy-AM" sz="1700" dirty="0" smtClean="0">
              <a:sym typeface="Wingdings" pitchFamily="2" charset="2"/>
            </a:endParaRPr>
          </a:p>
          <a:p>
            <a:r>
              <a:rPr lang="hy-AM" sz="1700" dirty="0" smtClean="0">
                <a:sym typeface="Wingdings" pitchFamily="2" charset="2"/>
              </a:rPr>
              <a:t>The building blocks of all proteins </a:t>
            </a:r>
            <a:r>
              <a:rPr lang="en-US" sz="1700" dirty="0" smtClean="0">
                <a:sym typeface="Wingdings" pitchFamily="2" charset="2"/>
              </a:rPr>
              <a:t>u</a:t>
            </a:r>
            <a:r>
              <a:rPr lang="hy-AM" sz="1700" dirty="0" smtClean="0">
                <a:sym typeface="Wingdings" pitchFamily="2" charset="2"/>
              </a:rPr>
              <a:t>se amino acids.</a:t>
            </a:r>
            <a:endParaRPr lang="en-US" sz="17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10000"/>
          </a:bodyPr>
          <a:lstStyle/>
          <a:p>
            <a:r>
              <a:rPr lang="hy-AM" sz="1700" dirty="0" smtClean="0">
                <a:sym typeface="Wingdings" pitchFamily="2" charset="2"/>
              </a:rPr>
              <a:t>Let’s consider the amino acid glycine or aminoethanoic acid.  </a:t>
            </a:r>
            <a:r>
              <a:rPr lang="hy-AM" sz="1700" b="1" dirty="0" smtClean="0">
                <a:sym typeface="Wingdings" pitchFamily="2" charset="2"/>
              </a:rPr>
              <a:t>Can we draw the structural formula out?   What are the 2 functional groups present?</a:t>
            </a:r>
          </a:p>
          <a:p>
            <a:endParaRPr lang="hy-AM" sz="1700" b="1" dirty="0" smtClean="0"/>
          </a:p>
          <a:p>
            <a:endParaRPr lang="hy-AM" sz="1700" b="1" dirty="0" smtClean="0"/>
          </a:p>
          <a:p>
            <a:endParaRPr lang="hy-AM" sz="1700" b="1" dirty="0" smtClean="0"/>
          </a:p>
          <a:p>
            <a:r>
              <a:rPr lang="hy-AM" sz="1700" b="1" dirty="0" smtClean="0"/>
              <a:t>Can we react glycine/amino</a:t>
            </a:r>
            <a:r>
              <a:rPr lang="en-US" sz="1700" b="1" dirty="0" err="1" smtClean="0"/>
              <a:t>ethan</a:t>
            </a:r>
            <a:r>
              <a:rPr lang="hy-AM" sz="1700" b="1" dirty="0" smtClean="0"/>
              <a:t>oic acid with alanine/</a:t>
            </a:r>
            <a:r>
              <a:rPr lang="en-US" sz="1700" b="1" dirty="0" smtClean="0"/>
              <a:t>2-</a:t>
            </a:r>
            <a:r>
              <a:rPr lang="hy-AM" sz="1700" b="1" dirty="0" smtClean="0"/>
              <a:t>amino</a:t>
            </a:r>
            <a:r>
              <a:rPr lang="en-US" sz="1700" b="1" dirty="0" err="1" smtClean="0"/>
              <a:t>propa</a:t>
            </a:r>
            <a:r>
              <a:rPr lang="hy-AM" sz="1700" b="1" dirty="0" smtClean="0"/>
              <a:t>noic acid?  What is happening here?  What is the name of the bond that has formed?</a:t>
            </a:r>
          </a:p>
          <a:p>
            <a:endParaRPr lang="hy-AM" sz="1700" b="1" dirty="0" smtClean="0"/>
          </a:p>
          <a:p>
            <a:endParaRPr lang="hy-AM" sz="1700" b="1" dirty="0" smtClean="0"/>
          </a:p>
          <a:p>
            <a:endParaRPr lang="hy-AM" sz="1700" b="1" dirty="0" smtClean="0"/>
          </a:p>
          <a:p>
            <a:endParaRPr lang="hy-AM" sz="1700" b="1" dirty="0" smtClean="0"/>
          </a:p>
          <a:p>
            <a:endParaRPr lang="hy-AM" sz="1700" b="1" dirty="0" smtClean="0"/>
          </a:p>
          <a:p>
            <a:r>
              <a:rPr lang="hy-AM" sz="1700" dirty="0" smtClean="0"/>
              <a:t>More than 80 amino acids are known.  26 of these occur naturally 20 of which are frequently combined in proteins.</a:t>
            </a:r>
          </a:p>
          <a:p>
            <a:endParaRPr lang="hy-AM" sz="1700" dirty="0" smtClean="0"/>
          </a:p>
          <a:p>
            <a:r>
              <a:rPr lang="hy-AM" sz="1700" dirty="0" smtClean="0"/>
              <a:t>Protein structures are very complicated.  For example, Insulin has the molecular formula C</a:t>
            </a:r>
            <a:r>
              <a:rPr lang="hy-AM" sz="1700" baseline="-25000" dirty="0" smtClean="0"/>
              <a:t>254</a:t>
            </a:r>
            <a:r>
              <a:rPr lang="hy-AM" sz="1700" dirty="0" smtClean="0"/>
              <a:t>H</a:t>
            </a:r>
            <a:r>
              <a:rPr lang="hy-AM" sz="1700" baseline="-25000" dirty="0" smtClean="0"/>
              <a:t>377</a:t>
            </a:r>
            <a:r>
              <a:rPr lang="hy-AM" sz="1700" dirty="0" smtClean="0"/>
              <a:t>N</a:t>
            </a:r>
            <a:r>
              <a:rPr lang="hy-AM" sz="1700" baseline="-25000" dirty="0" smtClean="0"/>
              <a:t>65</a:t>
            </a:r>
            <a:r>
              <a:rPr lang="hy-AM" sz="1700" dirty="0" smtClean="0"/>
              <a:t>O</a:t>
            </a:r>
            <a:r>
              <a:rPr lang="hy-AM" sz="1700" baseline="-25000" dirty="0" smtClean="0"/>
              <a:t>75</a:t>
            </a:r>
            <a:r>
              <a:rPr lang="hy-AM" sz="1700" dirty="0" smtClean="0"/>
              <a:t>S</a:t>
            </a:r>
            <a:r>
              <a:rPr lang="hy-AM" sz="1700" baseline="-25000" dirty="0" smtClean="0"/>
              <a:t>6</a:t>
            </a:r>
            <a:r>
              <a:rPr lang="hy-AM" sz="1700" dirty="0" smtClean="0"/>
              <a:t>.  A small part of the amino acid sequence is depicted below:</a:t>
            </a:r>
          </a:p>
          <a:p>
            <a:endParaRPr lang="hy-AM" sz="1700" dirty="0" smtClean="0"/>
          </a:p>
          <a:p>
            <a:endParaRPr lang="hy-AM" sz="1700" dirty="0" smtClean="0"/>
          </a:p>
          <a:p>
            <a:endParaRPr lang="hy-AM" sz="1700" dirty="0" smtClean="0"/>
          </a:p>
          <a:p>
            <a:r>
              <a:rPr lang="hy-AM" sz="1700" b="1" dirty="0" smtClean="0"/>
              <a:t>In how many ways can these five amino acids above be arranged?  Try working it out.</a:t>
            </a:r>
          </a:p>
          <a:p>
            <a:endParaRPr lang="en-US" sz="1700" dirty="0"/>
          </a:p>
        </p:txBody>
      </p:sp>
      <p:sp>
        <p:nvSpPr>
          <p:cNvPr id="4" name="Rectangle 3"/>
          <p:cNvSpPr/>
          <p:nvPr/>
        </p:nvSpPr>
        <p:spPr>
          <a:xfrm>
            <a:off x="1295400" y="4648200"/>
            <a:ext cx="1219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dirty="0" smtClean="0"/>
              <a:t>Glycine</a:t>
            </a:r>
            <a:endParaRPr lang="en-US" dirty="0"/>
          </a:p>
        </p:txBody>
      </p:sp>
      <p:sp>
        <p:nvSpPr>
          <p:cNvPr id="5" name="Rectangle 4"/>
          <p:cNvSpPr/>
          <p:nvPr/>
        </p:nvSpPr>
        <p:spPr>
          <a:xfrm>
            <a:off x="2971800" y="4648200"/>
            <a:ext cx="1066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dirty="0" smtClean="0"/>
              <a:t>Alanine</a:t>
            </a:r>
            <a:endParaRPr lang="en-US" dirty="0"/>
          </a:p>
        </p:txBody>
      </p:sp>
      <p:sp>
        <p:nvSpPr>
          <p:cNvPr id="6" name="Rectangle 5"/>
          <p:cNvSpPr/>
          <p:nvPr/>
        </p:nvSpPr>
        <p:spPr>
          <a:xfrm>
            <a:off x="4495800" y="4648200"/>
            <a:ext cx="1066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dirty="0" smtClean="0"/>
              <a:t>Valine</a:t>
            </a:r>
            <a:endParaRPr lang="en-US" dirty="0"/>
          </a:p>
        </p:txBody>
      </p:sp>
      <p:sp>
        <p:nvSpPr>
          <p:cNvPr id="7" name="Rectangle 6"/>
          <p:cNvSpPr/>
          <p:nvPr/>
        </p:nvSpPr>
        <p:spPr>
          <a:xfrm>
            <a:off x="6172200" y="4648200"/>
            <a:ext cx="1143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dirty="0" smtClean="0"/>
              <a:t>Isoleucine</a:t>
            </a:r>
            <a:endParaRPr lang="en-US" dirty="0"/>
          </a:p>
        </p:txBody>
      </p:sp>
      <p:cxnSp>
        <p:nvCxnSpPr>
          <p:cNvPr id="9" name="Straight Connector 8"/>
          <p:cNvCxnSpPr>
            <a:stCxn id="4" idx="3"/>
            <a:endCxn id="5" idx="1"/>
          </p:cNvCxnSpPr>
          <p:nvPr/>
        </p:nvCxnSpPr>
        <p:spPr>
          <a:xfrm>
            <a:off x="2514600" y="4914900"/>
            <a:ext cx="457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5" idx="3"/>
            <a:endCxn id="6" idx="1"/>
          </p:cNvCxnSpPr>
          <p:nvPr/>
        </p:nvCxnSpPr>
        <p:spPr>
          <a:xfrm>
            <a:off x="4038600" y="4914900"/>
            <a:ext cx="457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6" idx="3"/>
            <a:endCxn id="7" idx="1"/>
          </p:cNvCxnSpPr>
          <p:nvPr/>
        </p:nvCxnSpPr>
        <p:spPr>
          <a:xfrm>
            <a:off x="5562600" y="4914900"/>
            <a:ext cx="609600"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772400" y="4648200"/>
            <a:ext cx="1066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dirty="0" smtClean="0"/>
              <a:t>Serine</a:t>
            </a:r>
            <a:endParaRPr lang="en-US" dirty="0"/>
          </a:p>
        </p:txBody>
      </p:sp>
      <p:cxnSp>
        <p:nvCxnSpPr>
          <p:cNvPr id="16" name="Straight Connector 15"/>
          <p:cNvCxnSpPr>
            <a:stCxn id="7" idx="3"/>
            <a:endCxn id="14" idx="1"/>
          </p:cNvCxnSpPr>
          <p:nvPr/>
        </p:nvCxnSpPr>
        <p:spPr>
          <a:xfrm>
            <a:off x="7315200" y="4914900"/>
            <a:ext cx="457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ead.gif"/>
          <p:cNvPicPr>
            <a:picLocks noChangeAspect="1"/>
          </p:cNvPicPr>
          <p:nvPr/>
        </p:nvPicPr>
        <p:blipFill>
          <a:blip r:embed="rId2" cstate="print"/>
          <a:stretch>
            <a:fillRect/>
          </a:stretch>
        </p:blipFill>
        <p:spPr>
          <a:xfrm>
            <a:off x="-228600" y="838200"/>
            <a:ext cx="2057400" cy="1219200"/>
          </a:xfrm>
          <a:prstGeom prst="rect">
            <a:avLst/>
          </a:prstGeom>
          <a:scene3d>
            <a:camera prst="orthographicFront">
              <a:rot lat="0" lon="0" rev="2400000"/>
            </a:camera>
            <a:lightRig rig="threePt" dir="t"/>
          </a:scene3d>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304800"/>
            <a:ext cx="8229600" cy="5821363"/>
          </a:xfrm>
        </p:spPr>
        <p:txBody>
          <a:bodyPr>
            <a:normAutofit/>
          </a:bodyPr>
          <a:lstStyle/>
          <a:p>
            <a:r>
              <a:rPr lang="hy-AM" sz="1700" b="1" dirty="0" smtClean="0"/>
              <a:t>So, since we’ve all read, how would </a:t>
            </a:r>
            <a:r>
              <a:rPr lang="en-US" sz="1700" b="1" dirty="0" err="1" smtClean="0"/>
              <a:t>yo</a:t>
            </a:r>
            <a:r>
              <a:rPr lang="hy-AM" sz="1700" b="1" dirty="0" smtClean="0"/>
              <a:t>u go about testing for proteins in food?  Describe what you would see. </a:t>
            </a:r>
          </a:p>
          <a:p>
            <a:endParaRPr lang="hy-AM" sz="1700" b="1" dirty="0" smtClean="0"/>
          </a:p>
          <a:p>
            <a:endParaRPr lang="hy-AM" sz="1700" b="1" dirty="0" smtClean="0"/>
          </a:p>
          <a:p>
            <a:r>
              <a:rPr lang="hy-AM" sz="1700" b="1" dirty="0" smtClean="0"/>
              <a:t>Now, how would you go about testing for amino acids in food?  Describe what you would see.</a:t>
            </a:r>
          </a:p>
          <a:p>
            <a:endParaRPr lang="hy-AM" sz="1700" b="1" dirty="0" smtClean="0"/>
          </a:p>
          <a:p>
            <a:endParaRPr lang="hy-AM" sz="1700" b="1" dirty="0" smtClean="0"/>
          </a:p>
          <a:p>
            <a:endParaRPr lang="hy-AM" sz="1700" b="1" dirty="0" smtClean="0"/>
          </a:p>
          <a:p>
            <a:r>
              <a:rPr lang="hy-AM" sz="1700" dirty="0" smtClean="0"/>
              <a:t>Each protein is made from a different amino acid sequence.  Some proteins contain as many as 3000 amino acid units.</a:t>
            </a:r>
          </a:p>
          <a:p>
            <a:endParaRPr lang="hy-AM" sz="1700" b="1" dirty="0" smtClean="0"/>
          </a:p>
          <a:p>
            <a:r>
              <a:rPr lang="en-US" sz="1700" dirty="0" smtClean="0"/>
              <a:t>O</a:t>
            </a:r>
            <a:r>
              <a:rPr lang="hy-AM" sz="1700" dirty="0" smtClean="0"/>
              <a:t>ur digestive system breaks down the proteins we eat into amino acids.  These amino acids are then circulated throughout our bodies to cells which join them up again but in combinations that our body needs.</a:t>
            </a:r>
          </a:p>
          <a:p>
            <a:endParaRPr lang="hy-AM" sz="1700" dirty="0" smtClean="0"/>
          </a:p>
          <a:p>
            <a:r>
              <a:rPr lang="hy-AM" sz="1700" dirty="0" smtClean="0"/>
              <a:t>Unfor</a:t>
            </a:r>
            <a:r>
              <a:rPr lang="en-US" sz="1700" dirty="0" err="1" smtClean="0"/>
              <a:t>tu</a:t>
            </a:r>
            <a:r>
              <a:rPr lang="hy-AM" sz="1700" dirty="0" smtClean="0"/>
              <a:t>nately, our body is unable to make eight of the essential amino acids that our body needs.</a:t>
            </a:r>
            <a:r>
              <a:rPr lang="hy-AM" sz="1700" b="1" dirty="0" smtClean="0"/>
              <a:t>  What is done to compensate for this dilemma?</a:t>
            </a:r>
          </a:p>
          <a:p>
            <a:endParaRPr lang="hy-AM" sz="1700" b="1" dirty="0" smtClean="0"/>
          </a:p>
          <a:p>
            <a:endParaRPr lang="hy-AM" sz="1700" b="1" dirty="0" smtClean="0"/>
          </a:p>
          <a:p>
            <a:endParaRPr lang="en-US" sz="17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758</TotalTime>
  <Words>1211</Words>
  <Application>Microsoft Office PowerPoint</Application>
  <PresentationFormat>On-screen Show (4:3)</PresentationFormat>
  <Paragraphs>171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Carbohydrates, Proteins and Fats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Pink Panta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Carbohydrates, Proteins and Fats</dc:title>
  <dc:creator>Pink Panta</dc:creator>
  <cp:lastModifiedBy>Samantha Blondel</cp:lastModifiedBy>
  <cp:revision>17</cp:revision>
  <dcterms:created xsi:type="dcterms:W3CDTF">2011-03-21T22:27:23Z</dcterms:created>
  <dcterms:modified xsi:type="dcterms:W3CDTF">2012-11-10T18:27:21Z</dcterms:modified>
</cp:coreProperties>
</file>