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8C1AF-566F-4FA4-9F6D-B959FAF9DDFD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B07A-24D3-42A1-8873-0CC0241033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egg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140200" cy="568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29600" cy="1470025"/>
          </a:xfrm>
        </p:spPr>
        <p:txBody>
          <a:bodyPr>
            <a:normAutofit/>
          </a:bodyPr>
          <a:lstStyle/>
          <a:p>
            <a:pPr algn="r"/>
            <a:r>
              <a:rPr lang="hy-AM" sz="6000" dirty="0" smtClean="0"/>
              <a:t>What is Food?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andwich Selection Plat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0"/>
            <a:ext cx="2809240" cy="21069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2600" y="2209800"/>
            <a:ext cx="1217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1000" dirty="0" smtClean="0"/>
              <a:t>Sandwiches</a:t>
            </a:r>
            <a:r>
              <a:rPr lang="hy-AM" sz="400" dirty="0" smtClean="0"/>
              <a:t/>
            </a:r>
            <a:br>
              <a:rPr lang="hy-AM" sz="400" dirty="0" smtClean="0"/>
            </a:br>
            <a:r>
              <a:rPr lang="en-US" sz="400" dirty="0" smtClean="0"/>
              <a:t>http://www.gourmetdelish.com.au/Contact.html</a:t>
            </a:r>
            <a:endParaRPr lang="en-US" sz="400" dirty="0"/>
          </a:p>
        </p:txBody>
      </p:sp>
      <p:pic>
        <p:nvPicPr>
          <p:cNvPr id="6" name="Picture 5" descr="Frui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3581400"/>
            <a:ext cx="3342640" cy="23926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0" y="6096000"/>
            <a:ext cx="1217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1000" dirty="0" smtClean="0"/>
              <a:t>Fruits </a:t>
            </a:r>
          </a:p>
          <a:p>
            <a:pPr algn="ctr"/>
            <a:r>
              <a:rPr lang="en-US" sz="400" dirty="0" smtClean="0"/>
              <a:t>http://www.gourmetdelish.com.au/Contact.html</a:t>
            </a:r>
            <a:endParaRPr lang="en-US" sz="4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791200"/>
            <a:ext cx="2852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1000" dirty="0" smtClean="0"/>
              <a:t>Vegetables</a:t>
            </a:r>
          </a:p>
          <a:p>
            <a:pPr algn="ctr"/>
            <a:r>
              <a:rPr lang="en-US" sz="400" dirty="0" smtClean="0"/>
              <a:t>http://eatdrinkbetter.com/2009/08/30/three-stuffed-vegetable-dishes-fetty-tomatoes-pepper-pies-rainbow-eggplant-wonder/</a:t>
            </a:r>
            <a:endParaRPr lang="en-US" sz="400" dirty="0"/>
          </a:p>
        </p:txBody>
      </p:sp>
      <p:pic>
        <p:nvPicPr>
          <p:cNvPr id="10" name="Picture 9" descr="KBYG - Final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0"/>
            <a:ext cx="12954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hy-AM" sz="1700" b="1" dirty="0" smtClean="0"/>
              <a:t>What are some of the basic functions of food?</a:t>
            </a:r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r>
              <a:rPr lang="hy-AM" sz="1700" dirty="0" smtClean="0"/>
              <a:t>The chemical components of food which performs these functions are called nutrients.  These nutrients are called:</a:t>
            </a:r>
          </a:p>
          <a:p>
            <a:pPr>
              <a:buFont typeface="+mj-lt"/>
              <a:buAutoNum type="arabicPeriod"/>
            </a:pPr>
            <a:r>
              <a:rPr lang="en-US" sz="1700" dirty="0" smtClean="0"/>
              <a:t>P</a:t>
            </a:r>
            <a:r>
              <a:rPr lang="hy-AM" sz="1700" dirty="0" smtClean="0"/>
              <a:t>roteins</a:t>
            </a:r>
          </a:p>
          <a:p>
            <a:pPr>
              <a:buFont typeface="+mj-lt"/>
              <a:buAutoNum type="arabicPeriod"/>
            </a:pPr>
            <a:r>
              <a:rPr lang="en-US" sz="1700" dirty="0" smtClean="0"/>
              <a:t>C</a:t>
            </a:r>
            <a:r>
              <a:rPr lang="hy-AM" sz="1700" dirty="0" smtClean="0"/>
              <a:t>arbohydrates</a:t>
            </a:r>
          </a:p>
          <a:p>
            <a:pPr>
              <a:buFont typeface="+mj-lt"/>
              <a:buAutoNum type="arabicPeriod"/>
            </a:pPr>
            <a:r>
              <a:rPr lang="en-US" sz="1700" dirty="0" smtClean="0"/>
              <a:t>F</a:t>
            </a:r>
            <a:r>
              <a:rPr lang="hy-AM" sz="1700" dirty="0" smtClean="0"/>
              <a:t>ats..... </a:t>
            </a:r>
            <a:r>
              <a:rPr lang="hy-AM" sz="1700" b="1" dirty="0" smtClean="0"/>
              <a:t>Do you know of any others?</a:t>
            </a:r>
          </a:p>
          <a:p>
            <a:pPr>
              <a:buFont typeface="+mj-lt"/>
              <a:buAutoNum type="arabicPeriod"/>
            </a:pPr>
            <a:endParaRPr lang="hy-AM" sz="1700" b="1" dirty="0"/>
          </a:p>
          <a:p>
            <a:pPr>
              <a:buFont typeface="+mj-lt"/>
              <a:buAutoNum type="arabicPeriod"/>
            </a:pPr>
            <a:endParaRPr lang="hy-AM" sz="1700" b="1" dirty="0"/>
          </a:p>
          <a:p>
            <a:pPr>
              <a:buFont typeface="+mj-lt"/>
              <a:buAutoNum type="arabicPeriod"/>
            </a:pPr>
            <a:endParaRPr lang="hy-AM" sz="1700" b="1" dirty="0" smtClean="0"/>
          </a:p>
          <a:p>
            <a:r>
              <a:rPr lang="hy-AM" sz="1700" dirty="0" smtClean="0"/>
              <a:t>Roughage or fibre is an essential component of a healthy diet even though it is not considered a nutrient.  </a:t>
            </a:r>
            <a:r>
              <a:rPr lang="hy-AM" sz="1700" b="1" dirty="0" smtClean="0"/>
              <a:t>Can you give me some examples of where fibre may be obtained in food?</a:t>
            </a:r>
          </a:p>
          <a:p>
            <a:endParaRPr lang="hy-AM" sz="1700" b="1" dirty="0"/>
          </a:p>
          <a:p>
            <a:pPr>
              <a:buNone/>
            </a:pPr>
            <a:endParaRPr lang="hy-AM" sz="1700" dirty="0" smtClean="0"/>
          </a:p>
          <a:p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8229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y-AM" sz="1200" dirty="0" smtClean="0"/>
                        <a:t>Key Nutrients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200" dirty="0" smtClean="0"/>
                        <a:t>Their Functions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200" dirty="0" smtClean="0"/>
                        <a:t>Suitable Sources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r>
                        <a:rPr lang="hy-AM" sz="1200" dirty="0" smtClean="0"/>
                        <a:t>arbohydrates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S</a:t>
                      </a:r>
                      <a:r>
                        <a:rPr lang="hy-AM" sz="1200" dirty="0" smtClean="0"/>
                        <a:t>upply energy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H</a:t>
                      </a:r>
                      <a:r>
                        <a:rPr lang="hy-AM" sz="1200" dirty="0" smtClean="0"/>
                        <a:t>elp the body use fats more efficiently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</a:t>
                      </a:r>
                      <a:r>
                        <a:rPr lang="hy-AM" sz="1200" dirty="0" smtClean="0"/>
                        <a:t>roteins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B</a:t>
                      </a:r>
                      <a:r>
                        <a:rPr lang="hy-AM" sz="1200" dirty="0" smtClean="0"/>
                        <a:t>uild and maintain body tissue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F</a:t>
                      </a:r>
                      <a:r>
                        <a:rPr lang="hy-AM" sz="1200" dirty="0" smtClean="0"/>
                        <a:t>ound in enzymes, hormones and body fluids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M</a:t>
                      </a:r>
                      <a:r>
                        <a:rPr lang="hy-AM" sz="1200" dirty="0" smtClean="0"/>
                        <a:t>ay also serve as energy source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r>
                        <a:rPr lang="hy-AM" sz="1200" dirty="0" smtClean="0"/>
                        <a:t>ats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H</a:t>
                      </a:r>
                      <a:r>
                        <a:rPr lang="hy-AM" sz="1200" dirty="0" smtClean="0"/>
                        <a:t>elp the body use some other nutrients</a:t>
                      </a:r>
                      <a:r>
                        <a:rPr lang="hy-AM" sz="1200" baseline="0" dirty="0" smtClean="0"/>
                        <a:t> e.g. </a:t>
                      </a:r>
                      <a:r>
                        <a:rPr lang="en-US" sz="1200" baseline="0" dirty="0" smtClean="0"/>
                        <a:t>F</a:t>
                      </a:r>
                      <a:r>
                        <a:rPr lang="hy-AM" sz="1200" baseline="0" dirty="0" smtClean="0"/>
                        <a:t>at-soluble vitamins, more efficiently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S</a:t>
                      </a:r>
                      <a:r>
                        <a:rPr lang="hy-AM" sz="1200" baseline="0" dirty="0" smtClean="0"/>
                        <a:t>upply essential fatty acids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S</a:t>
                      </a:r>
                      <a:r>
                        <a:rPr lang="hy-AM" sz="1200" baseline="0" dirty="0" smtClean="0"/>
                        <a:t>upply food energy in a concentrated form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</a:t>
                      </a:r>
                      <a:r>
                        <a:rPr lang="hy-AM" sz="1200" dirty="0" smtClean="0"/>
                        <a:t>ater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C</a:t>
                      </a:r>
                      <a:r>
                        <a:rPr lang="hy-AM" sz="1200" dirty="0" smtClean="0"/>
                        <a:t>arries nutrients to, and wastes from cells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H</a:t>
                      </a:r>
                      <a:r>
                        <a:rPr lang="hy-AM" sz="1200" dirty="0" smtClean="0"/>
                        <a:t>elps in the digestion and absorption of foods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R</a:t>
                      </a:r>
                      <a:r>
                        <a:rPr lang="hy-AM" sz="1200" dirty="0" smtClean="0"/>
                        <a:t>egulates body temperature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A</a:t>
                      </a:r>
                      <a:r>
                        <a:rPr lang="hy-AM" sz="1200" dirty="0" smtClean="0"/>
                        <a:t> constituent</a:t>
                      </a:r>
                      <a:r>
                        <a:rPr lang="hy-AM" sz="1200" baseline="0" dirty="0" smtClean="0"/>
                        <a:t> of cells and body fluids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hy-AM" sz="1200" dirty="0" smtClean="0"/>
                        <a:t>inerals e.g.</a:t>
                      </a:r>
                      <a:r>
                        <a:rPr lang="hy-AM" sz="1200" baseline="0" dirty="0" smtClean="0"/>
                        <a:t> </a:t>
                      </a:r>
                      <a:r>
                        <a:rPr lang="en-US" sz="1200" baseline="0" dirty="0" smtClean="0"/>
                        <a:t>C</a:t>
                      </a:r>
                      <a:r>
                        <a:rPr lang="hy-AM" sz="1200" baseline="0" dirty="0" smtClean="0"/>
                        <a:t>alcium and Iron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C</a:t>
                      </a:r>
                      <a:r>
                        <a:rPr lang="hy-AM" sz="1200" dirty="0" smtClean="0"/>
                        <a:t>alcium: builds bones and teeth; helps in blood clotting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I</a:t>
                      </a:r>
                      <a:r>
                        <a:rPr lang="hy-AM" sz="1200" dirty="0" smtClean="0"/>
                        <a:t>ron:  helps cells use oxygen; combines with</a:t>
                      </a:r>
                      <a:r>
                        <a:rPr lang="hy-AM" sz="1200" baseline="0" dirty="0" smtClean="0"/>
                        <a:t> proteins in heamoglobin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y-AM" sz="1200" dirty="0" smtClean="0"/>
                        <a:t>Vitamins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S</a:t>
                      </a:r>
                      <a:r>
                        <a:rPr lang="hy-AM" sz="1200" dirty="0" smtClean="0"/>
                        <a:t>erve a variety</a:t>
                      </a:r>
                      <a:r>
                        <a:rPr lang="hy-AM" sz="1200" baseline="0" dirty="0" smtClean="0"/>
                        <a:t> of functions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S</a:t>
                      </a:r>
                      <a:r>
                        <a:rPr lang="hy-AM" sz="1200" baseline="0" dirty="0" smtClean="0"/>
                        <a:t>ome are water-soluble others are fat-soluble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6248400"/>
            <a:ext cx="31758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000" dirty="0" smtClean="0"/>
              <a:t>Chart Depicting Key Nutrients, Their Functions &amp; Sources 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4393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 smtClean="0"/>
              <a:t>Can we fill out the Suitable Sources section?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r>
              <a:rPr lang="hy-AM" sz="1700" b="1" u="sng" dirty="0" smtClean="0"/>
              <a:t>EGGS</a:t>
            </a:r>
            <a:r>
              <a:rPr lang="hy-AM" sz="1700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hy-AM" sz="1700" dirty="0" smtClean="0"/>
              <a:t>They supply the human body with:</a:t>
            </a:r>
          </a:p>
          <a:p>
            <a:pPr>
              <a:buFont typeface="+mj-lt"/>
              <a:buAutoNum type="arabicPeriod"/>
            </a:pPr>
            <a:r>
              <a:rPr lang="en-US" sz="1700" dirty="0" smtClean="0"/>
              <a:t>V</a:t>
            </a:r>
            <a:r>
              <a:rPr lang="hy-AM" sz="1700" dirty="0" smtClean="0"/>
              <a:t>aluable proteins</a:t>
            </a:r>
          </a:p>
          <a:p>
            <a:pPr>
              <a:buFont typeface="+mj-lt"/>
              <a:buAutoNum type="arabicPeriod"/>
            </a:pPr>
            <a:r>
              <a:rPr lang="en-US" sz="1700" dirty="0" smtClean="0"/>
              <a:t>S</a:t>
            </a:r>
            <a:r>
              <a:rPr lang="hy-AM" sz="1700" dirty="0" smtClean="0"/>
              <a:t>ome fats</a:t>
            </a:r>
          </a:p>
          <a:p>
            <a:pPr>
              <a:buFont typeface="+mj-lt"/>
              <a:buAutoNum type="arabicPeriod"/>
            </a:pPr>
            <a:r>
              <a:rPr lang="hy-AM" sz="1700" dirty="0" smtClean="0"/>
              <a:t>Iron</a:t>
            </a:r>
          </a:p>
          <a:p>
            <a:pPr>
              <a:buFont typeface="+mj-lt"/>
              <a:buAutoNum type="arabicPeriod"/>
            </a:pPr>
            <a:r>
              <a:rPr lang="hy-AM" sz="1700" dirty="0" smtClean="0"/>
              <a:t>Phosphorus</a:t>
            </a:r>
          </a:p>
          <a:p>
            <a:pPr>
              <a:buFont typeface="+mj-lt"/>
              <a:buAutoNum type="arabicPeriod"/>
            </a:pPr>
            <a:r>
              <a:rPr lang="hy-AM" sz="1700" dirty="0" smtClean="0"/>
              <a:t>Vitamin A &amp; D</a:t>
            </a:r>
          </a:p>
          <a:p>
            <a:pPr>
              <a:buFont typeface="+mj-lt"/>
              <a:buAutoNum type="arabicPeriod"/>
            </a:pPr>
            <a:r>
              <a:rPr lang="hy-AM" sz="1700" dirty="0" smtClean="0"/>
              <a:t>Calcium</a:t>
            </a:r>
          </a:p>
          <a:p>
            <a:pPr>
              <a:buFont typeface="+mj-lt"/>
              <a:buAutoNum type="arabicPeriod"/>
            </a:pPr>
            <a:endParaRPr lang="hy-AM" sz="1700" dirty="0"/>
          </a:p>
          <a:p>
            <a:endParaRPr lang="hy-AM" sz="1700" dirty="0" smtClean="0"/>
          </a:p>
          <a:p>
            <a:r>
              <a:rPr lang="hy-AM" sz="1700" dirty="0" smtClean="0"/>
              <a:t>However, an egg is not a complete source of food for humans because it does not contain carbohydrates.</a:t>
            </a:r>
            <a:endParaRPr lang="hy-AM" sz="1700" dirty="0"/>
          </a:p>
          <a:p>
            <a:endParaRPr lang="hy-AM" sz="1700" dirty="0"/>
          </a:p>
          <a:p>
            <a:endParaRPr lang="hy-AM" sz="1700" dirty="0"/>
          </a:p>
          <a:p>
            <a:endParaRPr lang="hy-AM" sz="1700" dirty="0" smtClean="0"/>
          </a:p>
          <a:p>
            <a:endParaRPr lang="hy-AM" sz="1700" dirty="0"/>
          </a:p>
          <a:p>
            <a:endParaRPr lang="hy-AM" sz="1700" dirty="0" smtClean="0"/>
          </a:p>
          <a:p>
            <a:endParaRPr lang="en-US" sz="1700" dirty="0"/>
          </a:p>
        </p:txBody>
      </p:sp>
      <p:sp>
        <p:nvSpPr>
          <p:cNvPr id="4" name="Rectangle 3"/>
          <p:cNvSpPr/>
          <p:nvPr/>
        </p:nvSpPr>
        <p:spPr>
          <a:xfrm>
            <a:off x="152400" y="381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/>
              <a:t>C</a:t>
            </a:r>
            <a:r>
              <a:rPr lang="hy-AM" sz="1200" dirty="0" smtClean="0"/>
              <a:t>arbohydrates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1676400" y="3810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</a:t>
            </a:r>
            <a:r>
              <a:rPr lang="hy-AM" sz="1200" dirty="0" smtClean="0"/>
              <a:t>ats and Oils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276600" y="381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/>
              <a:t>P</a:t>
            </a:r>
            <a:r>
              <a:rPr lang="hy-AM" sz="1200" dirty="0" smtClean="0"/>
              <a:t>roteins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800600" y="3810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 smtClean="0"/>
              <a:t>Minerals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6553200" y="3810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/>
              <a:t>V</a:t>
            </a:r>
            <a:r>
              <a:rPr lang="hy-AM" sz="1200" dirty="0" smtClean="0"/>
              <a:t>itamins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924800" y="3810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/>
              <a:t>W</a:t>
            </a:r>
            <a:r>
              <a:rPr lang="hy-AM" sz="1200" dirty="0" smtClean="0"/>
              <a:t>ater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838200" y="14478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00" dirty="0" smtClean="0"/>
              <a:t>Energy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114800" y="14478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</a:t>
            </a:r>
            <a:r>
              <a:rPr lang="hy-AM" sz="1200" dirty="0" smtClean="0"/>
              <a:t>rowth and Repair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7010400" y="1447800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</a:t>
            </a:r>
            <a:r>
              <a:rPr lang="hy-AM" sz="1200" dirty="0" smtClean="0"/>
              <a:t>ontrol and Regulation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stCxn id="4" idx="2"/>
          </p:cNvCxnSpPr>
          <p:nvPr/>
        </p:nvCxnSpPr>
        <p:spPr>
          <a:xfrm rot="16200000" flipH="1">
            <a:off x="781050" y="933450"/>
            <a:ext cx="5334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</p:cNvCxnSpPr>
          <p:nvPr/>
        </p:nvCxnSpPr>
        <p:spPr>
          <a:xfrm rot="5400000">
            <a:off x="1676400" y="914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981200" y="914400"/>
            <a:ext cx="1828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9144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</p:cNvCxnSpPr>
          <p:nvPr/>
        </p:nvCxnSpPr>
        <p:spPr>
          <a:xfrm rot="16200000" flipH="1">
            <a:off x="5162550" y="-323850"/>
            <a:ext cx="609600" cy="3086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</p:cNvCxnSpPr>
          <p:nvPr/>
        </p:nvCxnSpPr>
        <p:spPr>
          <a:xfrm rot="5400000">
            <a:off x="4991100" y="1028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2" idx="0"/>
          </p:cNvCxnSpPr>
          <p:nvPr/>
        </p:nvCxnSpPr>
        <p:spPr>
          <a:xfrm rot="16200000" flipH="1">
            <a:off x="7239000" y="990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" idx="2"/>
          </p:cNvCxnSpPr>
          <p:nvPr/>
        </p:nvCxnSpPr>
        <p:spPr>
          <a:xfrm rot="5400000">
            <a:off x="7962900" y="9525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124200" y="2209800"/>
            <a:ext cx="2943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y-AM" sz="1000" dirty="0" smtClean="0"/>
              <a:t>Diagram depicting food nutrients and their functions</a:t>
            </a:r>
            <a:endParaRPr lang="en-US" sz="1000" dirty="0"/>
          </a:p>
        </p:txBody>
      </p:sp>
      <p:pic>
        <p:nvPicPr>
          <p:cNvPr id="34" name="Picture 33" descr="egg_composition_cha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590800"/>
            <a:ext cx="3276600" cy="2843212"/>
          </a:xfrm>
          <a:prstGeom prst="rect">
            <a:avLst/>
          </a:prstGeom>
          <a:scene3d>
            <a:camera prst="orthographicFront">
              <a:rot lat="0" lon="0" rev="30000"/>
            </a:camera>
            <a:lightRig rig="threePt" dir="t"/>
          </a:scene3d>
        </p:spPr>
      </p:pic>
      <p:sp>
        <p:nvSpPr>
          <p:cNvPr id="35" name="TextBox 34"/>
          <p:cNvSpPr txBox="1"/>
          <p:nvPr/>
        </p:nvSpPr>
        <p:spPr>
          <a:xfrm>
            <a:off x="5943600" y="5486400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000" dirty="0" smtClean="0"/>
              <a:t>Composition of an Egg</a:t>
            </a:r>
            <a:br>
              <a:rPr lang="hy-AM" sz="1000" dirty="0" smtClean="0"/>
            </a:br>
            <a:r>
              <a:rPr lang="en-US" sz="400" dirty="0" smtClean="0"/>
              <a:t>http://www.chemicalbiological.net/the%20egg.html</a:t>
            </a:r>
            <a:endParaRPr lang="en-US" sz="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hy-AM" sz="1700" dirty="0" smtClean="0"/>
              <a:t>When an egg is cooked it denatures.  </a:t>
            </a:r>
            <a:r>
              <a:rPr lang="hy-AM" sz="1700" b="1" dirty="0" smtClean="0"/>
              <a:t>What does denaturing mean?</a:t>
            </a:r>
          </a:p>
          <a:p>
            <a:endParaRPr lang="hy-AM" sz="1700" b="1" dirty="0"/>
          </a:p>
          <a:p>
            <a:r>
              <a:rPr lang="hy-AM" sz="1700" dirty="0" smtClean="0"/>
              <a:t>Egg can be used in a variety of ways for food preparation.</a:t>
            </a:r>
            <a:r>
              <a:rPr lang="hy-AM" sz="1700" b="1" dirty="0" smtClean="0"/>
              <a:t>  Why is this so and name some ways?</a:t>
            </a:r>
          </a:p>
          <a:p>
            <a:endParaRPr lang="hy-AM" sz="1700" b="1" dirty="0"/>
          </a:p>
          <a:p>
            <a:endParaRPr lang="hy-AM" sz="1700" b="1" dirty="0" smtClean="0"/>
          </a:p>
          <a:p>
            <a:endParaRPr lang="hy-AM" sz="1700" b="1" dirty="0"/>
          </a:p>
          <a:p>
            <a:endParaRPr lang="hy-AM" sz="1700" b="1" dirty="0" smtClean="0"/>
          </a:p>
          <a:p>
            <a:r>
              <a:rPr lang="hy-AM" sz="1700" b="1" u="sng" dirty="0" smtClean="0"/>
              <a:t>FLOUR</a:t>
            </a:r>
            <a:r>
              <a:rPr lang="hy-AM" sz="1700" b="1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hy-AM" sz="1700" dirty="0" smtClean="0"/>
              <a:t>Wheat flour is the most widely used type of flour.  </a:t>
            </a:r>
            <a:r>
              <a:rPr lang="en-US" sz="1700" dirty="0" smtClean="0"/>
              <a:t>T</a:t>
            </a:r>
            <a:r>
              <a:rPr lang="hy-AM" sz="1700" dirty="0" smtClean="0"/>
              <a:t>he table below shows the approximate nutrient content of wheat flour.</a:t>
            </a:r>
          </a:p>
          <a:p>
            <a:pPr>
              <a:buFont typeface="Wingdings" pitchFamily="2" charset="2"/>
              <a:buChar char="v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0" y="3733800"/>
          <a:ext cx="5638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Nutrient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% Composition by Mass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</a:t>
                      </a:r>
                      <a:r>
                        <a:rPr lang="hy-AM" sz="1000" dirty="0" smtClean="0"/>
                        <a:t>arbohydrate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70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</a:t>
                      </a:r>
                      <a:r>
                        <a:rPr lang="hy-AM" sz="1000" dirty="0" smtClean="0"/>
                        <a:t>oisture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14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r>
                        <a:rPr lang="hy-AM" sz="1000" dirty="0" smtClean="0"/>
                        <a:t>rotein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13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</a:t>
                      </a:r>
                      <a:r>
                        <a:rPr lang="hy-AM" sz="1000" dirty="0" smtClean="0"/>
                        <a:t>ats &amp; Minerals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y-AM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05400" y="5715000"/>
            <a:ext cx="1875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000" dirty="0" smtClean="0"/>
              <a:t>The Composition of Wheat </a:t>
            </a:r>
            <a:r>
              <a:rPr lang="hy-AM" sz="1000" dirty="0"/>
              <a:t>F</a:t>
            </a:r>
            <a:r>
              <a:rPr lang="hy-AM" sz="1000" dirty="0" smtClean="0"/>
              <a:t>lour</a:t>
            </a:r>
            <a:endParaRPr lang="en-US" sz="1000" dirty="0"/>
          </a:p>
        </p:txBody>
      </p:sp>
      <p:pic>
        <p:nvPicPr>
          <p:cNvPr id="6" name="Picture 5" descr="wheat_ger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3657600"/>
            <a:ext cx="2514600" cy="18573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715000"/>
            <a:ext cx="2103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L</a:t>
            </a:r>
            <a:r>
              <a:rPr lang="hy-AM" sz="1000" dirty="0" smtClean="0"/>
              <a:t>ongitudinal section of a wheat grain</a:t>
            </a:r>
            <a:r>
              <a:rPr lang="hy-AM" sz="400" dirty="0" smtClean="0"/>
              <a:t/>
            </a:r>
            <a:br>
              <a:rPr lang="hy-AM" sz="400" dirty="0" smtClean="0"/>
            </a:br>
            <a:r>
              <a:rPr lang="en-US" sz="400" dirty="0" smtClean="0"/>
              <a:t>http://www.plantsciences.ucdavis.edu/beckles/wheat.html</a:t>
            </a:r>
            <a:endParaRPr lang="en-US" sz="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424</Words>
  <Application>Microsoft Office PowerPoint</Application>
  <PresentationFormat>On-screen Show (4:3)</PresentationFormat>
  <Paragraphs>103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What is Food?</vt:lpstr>
      <vt:lpstr>Slide 2</vt:lpstr>
      <vt:lpstr>Slide 3</vt:lpstr>
      <vt:lpstr>Slide 4</vt:lpstr>
      <vt:lpstr>Slide 5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Food?</dc:title>
  <dc:creator>Pink Panta</dc:creator>
  <cp:lastModifiedBy>Pink Panta</cp:lastModifiedBy>
  <cp:revision>4</cp:revision>
  <dcterms:created xsi:type="dcterms:W3CDTF">2011-03-25T19:13:58Z</dcterms:created>
  <dcterms:modified xsi:type="dcterms:W3CDTF">2011-06-23T00:39:59Z</dcterms:modified>
</cp:coreProperties>
</file>