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DE1024-CA02-43B8-8FF9-B061522E9BEF}"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E1024-CA02-43B8-8FF9-B061522E9BEF}"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E1024-CA02-43B8-8FF9-B061522E9BEF}"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DE1024-CA02-43B8-8FF9-B061522E9BEF}"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DE1024-CA02-43B8-8FF9-B061522E9BEF}" type="datetimeFigureOut">
              <a:rPr lang="en-US" smtClean="0"/>
              <a:pPr/>
              <a:t>6/22/2011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DE1024-CA02-43B8-8FF9-B061522E9BEF}"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DE1024-CA02-43B8-8FF9-B061522E9BEF}" type="datetimeFigureOut">
              <a:rPr lang="en-US" smtClean="0"/>
              <a:pPr/>
              <a:t>6/22/2011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DE1024-CA02-43B8-8FF9-B061522E9BEF}" type="datetimeFigureOut">
              <a:rPr lang="en-US" smtClean="0"/>
              <a:pPr/>
              <a:t>6/22/2011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DE1024-CA02-43B8-8FF9-B061522E9BEF}" type="datetimeFigureOut">
              <a:rPr lang="en-US" smtClean="0"/>
              <a:pPr/>
              <a:t>6/22/2011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DE1024-CA02-43B8-8FF9-B061522E9BEF}"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DE1024-CA02-43B8-8FF9-B061522E9BEF}" type="datetimeFigureOut">
              <a:rPr lang="en-US" smtClean="0"/>
              <a:pPr/>
              <a:t>6/22/2011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1429EC-FA12-4514-95D0-9EE90AEA67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DE1024-CA02-43B8-8FF9-B061522E9BEF}" type="datetimeFigureOut">
              <a:rPr lang="en-US" smtClean="0"/>
              <a:pPr/>
              <a:t>6/22/2011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1429EC-FA12-4514-95D0-9EE90AEA67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KBYG - Final Logo.jpg"/>
          <p:cNvPicPr>
            <a:picLocks noChangeAspect="1"/>
          </p:cNvPicPr>
          <p:nvPr/>
        </p:nvPicPr>
        <p:blipFill>
          <a:blip r:embed="rId2" cstate="print"/>
          <a:stretch>
            <a:fillRect/>
          </a:stretch>
        </p:blipFill>
        <p:spPr>
          <a:xfrm>
            <a:off x="7924800" y="0"/>
            <a:ext cx="1219200" cy="381000"/>
          </a:xfrm>
          <a:prstGeom prst="rect">
            <a:avLst/>
          </a:prstGeom>
        </p:spPr>
      </p:pic>
      <p:pic>
        <p:nvPicPr>
          <p:cNvPr id="4" name="Picture 3" descr="microwave.jpg"/>
          <p:cNvPicPr>
            <a:picLocks noChangeAspect="1"/>
          </p:cNvPicPr>
          <p:nvPr/>
        </p:nvPicPr>
        <p:blipFill>
          <a:blip r:embed="rId3" cstate="print"/>
          <a:stretch>
            <a:fillRect/>
          </a:stretch>
        </p:blipFill>
        <p:spPr>
          <a:xfrm>
            <a:off x="0" y="609600"/>
            <a:ext cx="3810000" cy="2625719"/>
          </a:xfrm>
          <a:prstGeom prst="rect">
            <a:avLst/>
          </a:prstGeom>
        </p:spPr>
      </p:pic>
      <p:sp>
        <p:nvSpPr>
          <p:cNvPr id="2" name="Title 1"/>
          <p:cNvSpPr>
            <a:spLocks noGrp="1"/>
          </p:cNvSpPr>
          <p:nvPr>
            <p:ph type="ctrTitle"/>
          </p:nvPr>
        </p:nvSpPr>
        <p:spPr>
          <a:xfrm>
            <a:off x="304800" y="0"/>
            <a:ext cx="7772400" cy="1470025"/>
          </a:xfrm>
        </p:spPr>
        <p:txBody>
          <a:bodyPr/>
          <a:lstStyle/>
          <a:p>
            <a:pPr algn="r"/>
            <a:r>
              <a:rPr lang="hy-AM" dirty="0" smtClean="0"/>
              <a:t>Some reactions involved in food preparation</a:t>
            </a:r>
            <a:endParaRPr lang="en-US" dirty="0"/>
          </a:p>
        </p:txBody>
      </p:sp>
      <p:sp>
        <p:nvSpPr>
          <p:cNvPr id="5" name="TextBox 4"/>
          <p:cNvSpPr txBox="1"/>
          <p:nvPr/>
        </p:nvSpPr>
        <p:spPr>
          <a:xfrm>
            <a:off x="838200" y="3352800"/>
            <a:ext cx="1739579" cy="261610"/>
          </a:xfrm>
          <a:prstGeom prst="rect">
            <a:avLst/>
          </a:prstGeom>
          <a:noFill/>
        </p:spPr>
        <p:txBody>
          <a:bodyPr wrap="none" rtlCol="0">
            <a:spAutoFit/>
          </a:bodyPr>
          <a:lstStyle/>
          <a:p>
            <a:pPr algn="ctr"/>
            <a:r>
              <a:rPr lang="en-US" sz="800" dirty="0" smtClean="0"/>
              <a:t>M</a:t>
            </a:r>
            <a:r>
              <a:rPr lang="hy-AM" sz="800" dirty="0" smtClean="0"/>
              <a:t>icrowave</a:t>
            </a:r>
          </a:p>
          <a:p>
            <a:pPr algn="ctr"/>
            <a:r>
              <a:rPr lang="en-US" sz="300" dirty="0" smtClean="0"/>
              <a:t>http://www.cfs.gov.hk/english/programme/programme_rafs/programme_rafs_ft_01_02_mcfs.html</a:t>
            </a:r>
            <a:endParaRPr lang="en-US" sz="300" dirty="0"/>
          </a:p>
        </p:txBody>
      </p:sp>
      <p:pic>
        <p:nvPicPr>
          <p:cNvPr id="6" name="Picture 5" descr="Pressure cooker.jpg"/>
          <p:cNvPicPr>
            <a:picLocks noChangeAspect="1"/>
          </p:cNvPicPr>
          <p:nvPr/>
        </p:nvPicPr>
        <p:blipFill>
          <a:blip r:embed="rId4" cstate="print"/>
          <a:stretch>
            <a:fillRect/>
          </a:stretch>
        </p:blipFill>
        <p:spPr>
          <a:xfrm>
            <a:off x="3962400" y="2514600"/>
            <a:ext cx="4953000" cy="3762375"/>
          </a:xfrm>
          <a:prstGeom prst="rect">
            <a:avLst/>
          </a:prstGeom>
        </p:spPr>
      </p:pic>
      <p:sp>
        <p:nvSpPr>
          <p:cNvPr id="7" name="TextBox 6"/>
          <p:cNvSpPr txBox="1"/>
          <p:nvPr/>
        </p:nvSpPr>
        <p:spPr>
          <a:xfrm>
            <a:off x="5867400" y="6477000"/>
            <a:ext cx="1095172" cy="261610"/>
          </a:xfrm>
          <a:prstGeom prst="rect">
            <a:avLst/>
          </a:prstGeom>
          <a:noFill/>
        </p:spPr>
        <p:txBody>
          <a:bodyPr wrap="none" rtlCol="0">
            <a:spAutoFit/>
          </a:bodyPr>
          <a:lstStyle/>
          <a:p>
            <a:pPr algn="ctr"/>
            <a:r>
              <a:rPr lang="hy-AM" sz="800" dirty="0" smtClean="0"/>
              <a:t>Pressure Cooker</a:t>
            </a:r>
            <a:br>
              <a:rPr lang="hy-AM" sz="800" dirty="0" smtClean="0"/>
            </a:br>
            <a:r>
              <a:rPr lang="en-US" sz="300" dirty="0" smtClean="0"/>
              <a:t>http://hubpages.com/hub/stainless-steel-pressure-cooker</a:t>
            </a:r>
            <a:endParaRPr lang="en-US" sz="3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Vitamin-C artificial.jpg"/>
          <p:cNvPicPr>
            <a:picLocks noChangeAspect="1"/>
          </p:cNvPicPr>
          <p:nvPr/>
        </p:nvPicPr>
        <p:blipFill>
          <a:blip r:embed="rId2" cstate="print"/>
          <a:stretch>
            <a:fillRect/>
          </a:stretch>
        </p:blipFill>
        <p:spPr>
          <a:xfrm>
            <a:off x="7124700" y="4191000"/>
            <a:ext cx="2019300" cy="2209800"/>
          </a:xfrm>
          <a:prstGeom prst="rect">
            <a:avLst/>
          </a:prstGeom>
        </p:spPr>
      </p:pic>
      <p:pic>
        <p:nvPicPr>
          <p:cNvPr id="4" name="Picture 3" descr="orange.jpg"/>
          <p:cNvPicPr>
            <a:picLocks noChangeAspect="1"/>
          </p:cNvPicPr>
          <p:nvPr/>
        </p:nvPicPr>
        <p:blipFill>
          <a:blip r:embed="rId3" cstate="print"/>
          <a:stretch>
            <a:fillRect/>
          </a:stretch>
        </p:blipFill>
        <p:spPr>
          <a:xfrm>
            <a:off x="0" y="1524000"/>
            <a:ext cx="2260600" cy="19558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dirty="0" smtClean="0"/>
              <a:t>Ascorbic acid better known as vitamin C, C</a:t>
            </a:r>
            <a:r>
              <a:rPr lang="hy-AM" sz="1700" baseline="-25000" dirty="0" smtClean="0"/>
              <a:t>6</a:t>
            </a:r>
            <a:r>
              <a:rPr lang="hy-AM" sz="1700" dirty="0" smtClean="0"/>
              <a:t>H</a:t>
            </a:r>
            <a:r>
              <a:rPr lang="hy-AM" sz="1700" baseline="-25000" dirty="0" smtClean="0"/>
              <a:t>8</a:t>
            </a:r>
            <a:r>
              <a:rPr lang="hy-AM" sz="1700" dirty="0" smtClean="0"/>
              <a:t>O</a:t>
            </a:r>
            <a:r>
              <a:rPr lang="hy-AM" sz="1700" baseline="-25000" dirty="0" smtClean="0"/>
              <a:t>6</a:t>
            </a:r>
            <a:r>
              <a:rPr lang="hy-AM" sz="1700" dirty="0" smtClean="0"/>
              <a:t>, can be obtained via various fruits such as cherries, citrus fruits or black currents.  It also aids us in quelling the common cold.</a:t>
            </a:r>
          </a:p>
          <a:p>
            <a:endParaRPr lang="hy-AM" sz="1700" dirty="0"/>
          </a:p>
          <a:p>
            <a:r>
              <a:rPr lang="hy-AM" sz="1700" dirty="0" smtClean="0"/>
              <a:t>Vitamin C is water soluble and easily oxidized.  </a:t>
            </a:r>
            <a:r>
              <a:rPr lang="hy-AM" sz="1700" b="1" dirty="0" smtClean="0"/>
              <a:t>How may oxidation be increased?  </a:t>
            </a:r>
          </a:p>
          <a:p>
            <a:endParaRPr lang="hy-AM" sz="1700" dirty="0"/>
          </a:p>
          <a:p>
            <a:endParaRPr lang="hy-AM" sz="1700" dirty="0" smtClean="0"/>
          </a:p>
          <a:p>
            <a:endParaRPr lang="hy-AM" sz="1700" dirty="0"/>
          </a:p>
          <a:p>
            <a:endParaRPr lang="hy-AM" sz="1700" dirty="0" smtClean="0"/>
          </a:p>
          <a:p>
            <a:r>
              <a:rPr lang="hy-AM" sz="1700" b="1" dirty="0" smtClean="0">
                <a:solidFill>
                  <a:schemeClr val="bg1"/>
                </a:solidFill>
              </a:rPr>
              <a:t>Can you explai</a:t>
            </a:r>
            <a:r>
              <a:rPr lang="hy-AM" sz="1700" b="1" dirty="0" smtClean="0"/>
              <a:t>n why bananas or any kind of citrus fruits turn brown once their skins </a:t>
            </a:r>
            <a:r>
              <a:rPr lang="hy-AM" sz="1700" b="1" dirty="0" smtClean="0">
                <a:solidFill>
                  <a:schemeClr val="bg1"/>
                </a:solidFill>
              </a:rPr>
              <a:t>have been pee</a:t>
            </a:r>
            <a:r>
              <a:rPr lang="hy-AM" sz="1700" b="1" dirty="0" smtClean="0"/>
              <a:t>led?</a:t>
            </a:r>
          </a:p>
          <a:p>
            <a:endParaRPr lang="hy-AM" sz="1700" dirty="0"/>
          </a:p>
          <a:p>
            <a:endParaRPr lang="hy-AM" sz="1700" dirty="0" smtClean="0"/>
          </a:p>
          <a:p>
            <a:r>
              <a:rPr lang="hy-AM" sz="1700" dirty="0" smtClean="0"/>
              <a:t>Vitamin C gets lost when fruits and vegetables are stored.  Cooking is also a culprit here as it causes vitamin C to break down.</a:t>
            </a:r>
          </a:p>
          <a:p>
            <a:endParaRPr lang="hy-AM" sz="1700" dirty="0"/>
          </a:p>
          <a:p>
            <a:r>
              <a:rPr lang="hy-AM" sz="1700" dirty="0" smtClean="0"/>
              <a:t>Vitamin C controls the formation of dentine, cartilage and bone.  </a:t>
            </a:r>
            <a:r>
              <a:rPr lang="hy-AM" sz="1700" b="1" dirty="0" smtClean="0"/>
              <a:t>Where is dentine found in the body?</a:t>
            </a:r>
            <a:endParaRPr lang="en-US" sz="1700" b="1" dirty="0"/>
          </a:p>
        </p:txBody>
      </p:sp>
      <p:sp>
        <p:nvSpPr>
          <p:cNvPr id="5" name="TextBox 4"/>
          <p:cNvSpPr txBox="1"/>
          <p:nvPr/>
        </p:nvSpPr>
        <p:spPr>
          <a:xfrm>
            <a:off x="0" y="3505200"/>
            <a:ext cx="2098651" cy="261610"/>
          </a:xfrm>
          <a:prstGeom prst="rect">
            <a:avLst/>
          </a:prstGeom>
          <a:noFill/>
        </p:spPr>
        <p:txBody>
          <a:bodyPr wrap="none" rtlCol="0">
            <a:spAutoFit/>
          </a:bodyPr>
          <a:lstStyle/>
          <a:p>
            <a:pPr algn="ctr"/>
            <a:r>
              <a:rPr lang="hy-AM" sz="800" dirty="0" smtClean="0"/>
              <a:t>Oranges contain a natural source of Vitamin C</a:t>
            </a:r>
            <a:r>
              <a:rPr lang="hy-AM" sz="300" dirty="0" smtClean="0"/>
              <a:t/>
            </a:r>
            <a:br>
              <a:rPr lang="hy-AM" sz="300" dirty="0" smtClean="0"/>
            </a:br>
            <a:r>
              <a:rPr lang="en-US" sz="300" dirty="0" smtClean="0"/>
              <a:t>http://www.flickr.com/photos/voetmann/345453004/</a:t>
            </a:r>
            <a:endParaRPr lang="en-US" sz="300" dirty="0"/>
          </a:p>
        </p:txBody>
      </p:sp>
      <p:sp>
        <p:nvSpPr>
          <p:cNvPr id="7" name="TextBox 6"/>
          <p:cNvSpPr txBox="1"/>
          <p:nvPr/>
        </p:nvSpPr>
        <p:spPr>
          <a:xfrm>
            <a:off x="7467600" y="6400800"/>
            <a:ext cx="1358064" cy="230832"/>
          </a:xfrm>
          <a:prstGeom prst="rect">
            <a:avLst/>
          </a:prstGeom>
          <a:noFill/>
        </p:spPr>
        <p:txBody>
          <a:bodyPr wrap="none" rtlCol="0">
            <a:spAutoFit/>
          </a:bodyPr>
          <a:lstStyle/>
          <a:p>
            <a:pPr algn="ctr"/>
            <a:r>
              <a:rPr lang="hy-AM" sz="800" dirty="0" smtClean="0"/>
              <a:t>Artificial source of vitamin C</a:t>
            </a:r>
            <a:r>
              <a:rPr lang="hy-AM" sz="100" dirty="0" smtClean="0"/>
              <a:t/>
            </a:r>
            <a:br>
              <a:rPr lang="hy-AM" sz="100" dirty="0" smtClean="0"/>
            </a:br>
            <a:r>
              <a:rPr lang="en-US" sz="100" dirty="0" smtClean="0"/>
              <a:t>http://www.google.com/images?hl=en&amp;biw=1366&amp;bih=587&amp;tbs=isch%3A1&amp;sa=1&amp;q=vitamin+c&amp;aq=f&amp;aqi=g10&amp;aql=f&amp;oq=</a:t>
            </a:r>
            <a:endParaRPr lang="en-US" sz="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b="1" dirty="0" smtClean="0"/>
              <a:t>What is so lovely about cooking?</a:t>
            </a:r>
          </a:p>
          <a:p>
            <a:endParaRPr lang="hy-AM" sz="1700" dirty="0"/>
          </a:p>
          <a:p>
            <a:endParaRPr lang="hy-AM" sz="1700" dirty="0" smtClean="0"/>
          </a:p>
          <a:p>
            <a:r>
              <a:rPr lang="hy-AM" sz="1700" dirty="0" smtClean="0"/>
              <a:t>Cooking involves the use of heat.  </a:t>
            </a:r>
            <a:r>
              <a:rPr lang="hy-AM" sz="1700" b="1" dirty="0" smtClean="0"/>
              <a:t>Can we name the three types heat involved in the cooking process?</a:t>
            </a:r>
          </a:p>
          <a:p>
            <a:endParaRPr lang="hy-AM" sz="1700" dirty="0"/>
          </a:p>
          <a:p>
            <a:endParaRPr lang="hy-AM" sz="1700" dirty="0" smtClean="0"/>
          </a:p>
          <a:p>
            <a:endParaRPr lang="hy-AM" sz="1700" dirty="0"/>
          </a:p>
          <a:p>
            <a:endParaRPr lang="hy-AM" sz="1700" dirty="0" smtClean="0"/>
          </a:p>
          <a:p>
            <a:endParaRPr lang="hy-AM" sz="1700" dirty="0"/>
          </a:p>
          <a:p>
            <a:endParaRPr lang="hy-AM" sz="1700" dirty="0" smtClean="0"/>
          </a:p>
          <a:p>
            <a:endParaRPr lang="hy-AM" sz="1700" dirty="0"/>
          </a:p>
          <a:p>
            <a:r>
              <a:rPr lang="hy-AM" sz="1700" dirty="0" smtClean="0"/>
              <a:t>The microwave is a wonderful device used for cooking.  </a:t>
            </a:r>
            <a:r>
              <a:rPr lang="hy-AM" sz="1700" b="1" dirty="0" smtClean="0"/>
              <a:t>Have you ever wondered how food manages to get cooked within it.  Trick question - What type of waves are involved in cooking when one uses this device?</a:t>
            </a:r>
          </a:p>
          <a:p>
            <a:endParaRPr lang="hy-AM" sz="1700" dirty="0"/>
          </a:p>
          <a:p>
            <a:endParaRPr lang="en-US" sz="17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dirty="0" smtClean="0"/>
              <a:t>I am sure everyone in here has cooked at some point in time.  </a:t>
            </a:r>
            <a:r>
              <a:rPr lang="hy-AM" sz="1700" b="1" dirty="0" smtClean="0"/>
              <a:t>While cooking have you ever used a pressure cooker?  Yes?  No?  Maybe so?  What ever the case may be can any of you tell me how you think a pressure cooker works?</a:t>
            </a:r>
          </a:p>
          <a:p>
            <a:endParaRPr lang="hy-AM" sz="1700" b="1" dirty="0"/>
          </a:p>
          <a:p>
            <a:endParaRPr lang="hy-AM" sz="1700" b="1" dirty="0" smtClean="0"/>
          </a:p>
          <a:p>
            <a:endParaRPr lang="hy-AM" sz="1700" b="1" dirty="0"/>
          </a:p>
          <a:p>
            <a:endParaRPr lang="hy-AM" sz="1700" b="1" dirty="0" smtClean="0"/>
          </a:p>
          <a:p>
            <a:endParaRPr lang="hy-AM" sz="1700" b="1" dirty="0"/>
          </a:p>
          <a:p>
            <a:r>
              <a:rPr lang="hy-AM" sz="1700" b="1" dirty="0" smtClean="0"/>
              <a:t>Suggest the three methods by which heat can be passed on to foods.</a:t>
            </a:r>
          </a:p>
          <a:p>
            <a:endParaRPr lang="hy-AM" sz="1700" b="1" dirty="0"/>
          </a:p>
          <a:p>
            <a:endParaRPr lang="hy-AM" sz="1700" b="1" dirty="0" smtClean="0"/>
          </a:p>
          <a:p>
            <a:endParaRPr lang="hy-AM" sz="1700" b="1" dirty="0"/>
          </a:p>
          <a:p>
            <a:r>
              <a:rPr lang="hy-AM" sz="1700" b="1" dirty="0" smtClean="0"/>
              <a:t>Can we explain how each method operates?</a:t>
            </a:r>
            <a:endParaRPr lang="en-US" sz="17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
            <a:ext cx="8229600" cy="6477000"/>
          </a:xfrm>
        </p:spPr>
        <p:txBody>
          <a:bodyPr>
            <a:normAutofit/>
          </a:bodyPr>
          <a:lstStyle/>
          <a:p>
            <a:r>
              <a:rPr lang="hy-AM" sz="1700" b="1" dirty="0" smtClean="0"/>
              <a:t>Can we explain the way that an egg is boiled using any of the suitable heating methods we deduced earlier?</a:t>
            </a:r>
          </a:p>
          <a:p>
            <a:endParaRPr lang="hy-AM" sz="1700" dirty="0" smtClean="0"/>
          </a:p>
          <a:p>
            <a:endParaRPr lang="hy-AM" sz="1700" dirty="0"/>
          </a:p>
          <a:p>
            <a:endParaRPr lang="hy-AM" sz="1700" dirty="0" smtClean="0"/>
          </a:p>
          <a:p>
            <a:endParaRPr lang="hy-AM" sz="1700" dirty="0"/>
          </a:p>
          <a:p>
            <a:endParaRPr lang="hy-AM" sz="1700" dirty="0" smtClean="0"/>
          </a:p>
          <a:p>
            <a:r>
              <a:rPr lang="hy-AM" sz="1700" dirty="0" smtClean="0"/>
              <a:t>Oh my!  You all are so smart.  </a:t>
            </a:r>
            <a:r>
              <a:rPr lang="hy-AM" sz="1700" b="1" dirty="0" smtClean="0"/>
              <a:t>Now, let’s try to identify the heat transfers that take place in the following situations:</a:t>
            </a:r>
          </a:p>
          <a:p>
            <a:pPr>
              <a:buFont typeface="+mj-lt"/>
              <a:buAutoNum type="alphaLcPeriod"/>
            </a:pPr>
            <a:r>
              <a:rPr lang="en-US" sz="1700" dirty="0" smtClean="0"/>
              <a:t>A</a:t>
            </a:r>
            <a:r>
              <a:rPr lang="hy-AM" sz="1700" dirty="0" smtClean="0"/>
              <a:t> steak is grilled:</a:t>
            </a:r>
          </a:p>
          <a:p>
            <a:pPr>
              <a:buFont typeface="+mj-lt"/>
              <a:buAutoNum type="alphaLcPeriod"/>
            </a:pPr>
            <a:r>
              <a:rPr lang="en-US" sz="1700" dirty="0" smtClean="0"/>
              <a:t>F</a:t>
            </a:r>
            <a:r>
              <a:rPr lang="hy-AM" sz="1700" dirty="0" smtClean="0"/>
              <a:t>ish is fried:</a:t>
            </a:r>
          </a:p>
          <a:p>
            <a:pPr>
              <a:buFont typeface="+mj-lt"/>
              <a:buAutoNum type="alphaLcPeriod"/>
            </a:pPr>
            <a:r>
              <a:rPr lang="hy-AM" sz="1700" dirty="0" smtClean="0"/>
              <a:t>Vegetables simmer in your favourite sauce:</a:t>
            </a:r>
          </a:p>
          <a:p>
            <a:pPr>
              <a:buFont typeface="+mj-lt"/>
              <a:buAutoNum type="alphaLcPeriod"/>
            </a:pPr>
            <a:r>
              <a:rPr lang="en-US" sz="1700" dirty="0" smtClean="0"/>
              <a:t>B</a:t>
            </a:r>
            <a:r>
              <a:rPr lang="hy-AM" sz="1700" dirty="0" smtClean="0"/>
              <a:t>read is baked:</a:t>
            </a:r>
          </a:p>
          <a:p>
            <a:pPr>
              <a:buFont typeface="+mj-lt"/>
              <a:buAutoNum type="alphaLcPeriod"/>
            </a:pPr>
            <a:endParaRPr lang="hy-AM" sz="1700" dirty="0"/>
          </a:p>
          <a:p>
            <a:r>
              <a:rPr lang="hy-AM" sz="1700" dirty="0" smtClean="0"/>
              <a:t>Before starchy foods are cooked the cell walls containing pectin are tough and insoluble.  Upon further cooking the cell walls start getting softer however, the pectin is still somewhat insoluble as the starch granules swell and eventually gelatinize.  When the starchy foods become fully cooked the pectin in the cell walls becomes soluble which enables cell separation and complete gelatinization.  </a:t>
            </a:r>
            <a:r>
              <a:rPr lang="hy-AM" sz="1700" b="1" dirty="0" smtClean="0"/>
              <a:t>Let’s try to draw the schematic out.</a:t>
            </a:r>
            <a:endParaRPr lang="hy-AM" sz="1700" b="1" dirty="0"/>
          </a:p>
        </p:txBody>
      </p:sp>
      <p:pic>
        <p:nvPicPr>
          <p:cNvPr id="4" name="Picture 3" descr="boiling egg.jpg"/>
          <p:cNvPicPr>
            <a:picLocks noChangeAspect="1"/>
          </p:cNvPicPr>
          <p:nvPr/>
        </p:nvPicPr>
        <p:blipFill>
          <a:blip r:embed="rId2" cstate="print"/>
          <a:stretch>
            <a:fillRect/>
          </a:stretch>
        </p:blipFill>
        <p:spPr>
          <a:xfrm>
            <a:off x="7391400" y="533399"/>
            <a:ext cx="1752600" cy="1295401"/>
          </a:xfrm>
          <a:prstGeom prst="rect">
            <a:avLst/>
          </a:prstGeom>
        </p:spPr>
      </p:pic>
      <p:sp>
        <p:nvSpPr>
          <p:cNvPr id="5" name="TextBox 4"/>
          <p:cNvSpPr txBox="1"/>
          <p:nvPr/>
        </p:nvSpPr>
        <p:spPr>
          <a:xfrm>
            <a:off x="7620000" y="1905000"/>
            <a:ext cx="1290738" cy="261610"/>
          </a:xfrm>
          <a:prstGeom prst="rect">
            <a:avLst/>
          </a:prstGeom>
          <a:noFill/>
        </p:spPr>
        <p:txBody>
          <a:bodyPr wrap="none" rtlCol="0">
            <a:spAutoFit/>
          </a:bodyPr>
          <a:lstStyle/>
          <a:p>
            <a:pPr algn="ctr"/>
            <a:r>
              <a:rPr lang="en-US" sz="800" dirty="0" smtClean="0"/>
              <a:t>H</a:t>
            </a:r>
            <a:r>
              <a:rPr lang="hy-AM" sz="800" dirty="0" smtClean="0"/>
              <a:t>ard boiled egg</a:t>
            </a:r>
          </a:p>
          <a:p>
            <a:pPr algn="ctr"/>
            <a:r>
              <a:rPr lang="en-US" sz="300" dirty="0" smtClean="0"/>
              <a:t>http://www.goodhousekeeping.com/food/cooking/how-hard-boil-egg</a:t>
            </a:r>
            <a:endParaRPr lang="en-US" sz="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estion-mark-cartoon-face.jpg"/>
          <p:cNvPicPr>
            <a:picLocks noChangeAspect="1"/>
          </p:cNvPicPr>
          <p:nvPr/>
        </p:nvPicPr>
        <p:blipFill>
          <a:blip r:embed="rId2" cstate="print"/>
          <a:stretch>
            <a:fillRect/>
          </a:stretch>
        </p:blipFill>
        <p:spPr>
          <a:xfrm>
            <a:off x="228600" y="762000"/>
            <a:ext cx="1447800" cy="114300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lnSpcReduction="10000"/>
          </a:bodyPr>
          <a:lstStyle/>
          <a:p>
            <a:r>
              <a:rPr lang="hy-AM" sz="1700" dirty="0" smtClean="0"/>
              <a:t>The heating of proteins cause them to be denatured.  </a:t>
            </a:r>
            <a:r>
              <a:rPr lang="hy-AM" sz="1700" b="1" dirty="0" smtClean="0"/>
              <a:t>What does denaturing mean?  What else causes proteins to denature?  </a:t>
            </a:r>
          </a:p>
          <a:p>
            <a:endParaRPr lang="hy-AM" sz="1700" dirty="0"/>
          </a:p>
          <a:p>
            <a:endParaRPr lang="hy-AM" sz="1700" dirty="0" smtClean="0"/>
          </a:p>
          <a:p>
            <a:endParaRPr lang="hy-AM" sz="1700" dirty="0"/>
          </a:p>
          <a:p>
            <a:endParaRPr lang="hy-AM" sz="1700" dirty="0" smtClean="0"/>
          </a:p>
          <a:p>
            <a:r>
              <a:rPr lang="hy-AM" sz="1700" b="1" dirty="0" smtClean="0"/>
              <a:t>At what temperature do you presume eggs and meats start to denature?</a:t>
            </a:r>
          </a:p>
          <a:p>
            <a:endParaRPr lang="hy-AM" sz="1700" dirty="0"/>
          </a:p>
          <a:p>
            <a:endParaRPr lang="hy-AM" sz="1700" dirty="0" smtClean="0"/>
          </a:p>
          <a:p>
            <a:r>
              <a:rPr lang="hy-AM" sz="1700" dirty="0" smtClean="0"/>
              <a:t>Although proteins are sensitive to heat proteins do not suffer significant loss of nutritive value when heated unless high temperatures are used.</a:t>
            </a:r>
          </a:p>
          <a:p>
            <a:endParaRPr lang="hy-AM" sz="1700" dirty="0"/>
          </a:p>
          <a:p>
            <a:r>
              <a:rPr lang="hy-AM" sz="1700" dirty="0" smtClean="0"/>
              <a:t>Surprise me with your knowledge!  </a:t>
            </a:r>
            <a:r>
              <a:rPr lang="hy-AM" sz="1700" b="1" dirty="0" smtClean="0"/>
              <a:t>How does fat breakdown upon heating?  What kind of reaction is this?  What molecule, essential for life on Earth, is lost via this reaction?  </a:t>
            </a:r>
          </a:p>
          <a:p>
            <a:endParaRPr lang="hy-AM" sz="1700" b="1" dirty="0"/>
          </a:p>
          <a:p>
            <a:endParaRPr lang="hy-AM" sz="1700" b="1" dirty="0" smtClean="0"/>
          </a:p>
          <a:p>
            <a:endParaRPr lang="hy-AM" sz="1700" b="1" dirty="0"/>
          </a:p>
          <a:p>
            <a:r>
              <a:rPr lang="hy-AM" sz="1700" dirty="0" smtClean="0"/>
              <a:t>Frying is a type of cooking which involves the use of fat as a medium.</a:t>
            </a:r>
            <a:r>
              <a:rPr lang="hy-AM" sz="1700" b="1" dirty="0" smtClean="0"/>
              <a:t>  Give me an example of this medium.  We use it daily.</a:t>
            </a:r>
          </a:p>
          <a:p>
            <a:endParaRPr lang="hy-AM" sz="1700" b="1" dirty="0"/>
          </a:p>
          <a:p>
            <a:r>
              <a:rPr lang="hy-AM" sz="1700" dirty="0" smtClean="0"/>
              <a:t>Deep frying involves higher temperatures of 175</a:t>
            </a:r>
            <a:r>
              <a:rPr lang="hy-AM" sz="1700" baseline="30000" dirty="0" smtClean="0"/>
              <a:t>o</a:t>
            </a:r>
            <a:r>
              <a:rPr lang="hy-AM" sz="1700" dirty="0" smtClean="0"/>
              <a:t>C-200</a:t>
            </a:r>
            <a:r>
              <a:rPr lang="hy-AM" sz="1700" baseline="30000" dirty="0" smtClean="0"/>
              <a:t>o</a:t>
            </a:r>
            <a:r>
              <a:rPr lang="hy-AM" sz="1700" dirty="0" smtClean="0"/>
              <a:t>C.</a:t>
            </a:r>
            <a:r>
              <a:rPr lang="hy-AM" sz="1700" b="1" dirty="0" smtClean="0"/>
              <a:t>  Is cooking time shorter or longer here?  Under these conditions why is the loss of minerals and nitrogeneous substances small?</a:t>
            </a:r>
            <a:endParaRPr lang="en-US" sz="17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read.jpg"/>
          <p:cNvPicPr>
            <a:picLocks noChangeAspect="1"/>
          </p:cNvPicPr>
          <p:nvPr/>
        </p:nvPicPr>
        <p:blipFill>
          <a:blip r:embed="rId2" cstate="print"/>
          <a:stretch>
            <a:fillRect/>
          </a:stretch>
        </p:blipFill>
        <p:spPr>
          <a:xfrm>
            <a:off x="7772400" y="1371600"/>
            <a:ext cx="1371600" cy="126365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fontScale="92500" lnSpcReduction="10000"/>
          </a:bodyPr>
          <a:lstStyle/>
          <a:p>
            <a:r>
              <a:rPr lang="hy-AM" sz="1700" dirty="0" smtClean="0"/>
              <a:t>As glycerol loses water it contributes to the unpleasant scent of stale oil.  Acrolein is mainly responsible for the smell of stale oil.</a:t>
            </a:r>
          </a:p>
          <a:p>
            <a:endParaRPr lang="hy-AM" sz="1700" dirty="0"/>
          </a:p>
          <a:p>
            <a:r>
              <a:rPr lang="hy-AM" sz="1700" dirty="0" smtClean="0"/>
              <a:t>So, you’re in love with your belly and you love when you put bread into it.  </a:t>
            </a:r>
            <a:r>
              <a:rPr lang="hy-AM" sz="1700" b="1" dirty="0" smtClean="0"/>
              <a:t>Have you ever tried to bake bread?  Have you ever even considered how this Caribbean delicacy is achieved?  </a:t>
            </a:r>
          </a:p>
          <a:p>
            <a:endParaRPr lang="hy-AM" sz="1700" b="1" dirty="0"/>
          </a:p>
          <a:p>
            <a:endParaRPr lang="hy-AM" sz="1700" b="1" dirty="0" smtClean="0"/>
          </a:p>
          <a:p>
            <a:r>
              <a:rPr lang="hy-AM" sz="1700" dirty="0" smtClean="0"/>
              <a:t>Yeasts have been used for thousands of years in bread-making, wine-making and beer-making.  When sugar and moisture are added to yeast, fermentation begins and energy is released. </a:t>
            </a:r>
            <a:r>
              <a:rPr lang="hy-AM" sz="1700" b="1" dirty="0" smtClean="0"/>
              <a:t>  What is fermentation?  </a:t>
            </a:r>
            <a:r>
              <a:rPr lang="hy-AM" sz="1700" dirty="0" smtClean="0"/>
              <a:t>The yeast cells then use this energy to grow and reproduce.</a:t>
            </a:r>
          </a:p>
          <a:p>
            <a:endParaRPr lang="hy-AM" sz="1700" dirty="0"/>
          </a:p>
          <a:p>
            <a:endParaRPr lang="hy-AM" sz="1700" dirty="0" smtClean="0"/>
          </a:p>
          <a:p>
            <a:r>
              <a:rPr lang="hy-AM" sz="1700" dirty="0" smtClean="0"/>
              <a:t>Bread is widely made from wheat flour.  </a:t>
            </a:r>
            <a:r>
              <a:rPr lang="hy-AM" sz="1700" b="1" dirty="0" smtClean="0"/>
              <a:t>What does flour contain and how does it react upon mixing it with water?  What is gluten?</a:t>
            </a:r>
          </a:p>
          <a:p>
            <a:endParaRPr lang="hy-AM" sz="1700" b="1" dirty="0"/>
          </a:p>
          <a:p>
            <a:endParaRPr lang="hy-AM" sz="1700" b="1" dirty="0" smtClean="0"/>
          </a:p>
          <a:p>
            <a:r>
              <a:rPr lang="hy-AM" sz="1700" dirty="0" smtClean="0"/>
              <a:t>When yeast is added to the dough meant for making bread they grow aerobically.  </a:t>
            </a:r>
            <a:r>
              <a:rPr lang="hy-AM" sz="1700" b="1" dirty="0" smtClean="0"/>
              <a:t>What does aerobically mean?</a:t>
            </a:r>
            <a:br>
              <a:rPr lang="hy-AM" sz="1700" b="1" dirty="0" smtClean="0"/>
            </a:br>
            <a:endParaRPr lang="hy-AM" sz="1700" b="1" dirty="0" smtClean="0"/>
          </a:p>
          <a:p>
            <a:pPr algn="ctr">
              <a:buNone/>
            </a:pPr>
            <a:r>
              <a:rPr lang="hy-AM" sz="1700" dirty="0" smtClean="0"/>
              <a:t>C</a:t>
            </a:r>
            <a:r>
              <a:rPr lang="hy-AM" sz="1700" baseline="-25000" dirty="0" smtClean="0"/>
              <a:t>12</a:t>
            </a:r>
            <a:r>
              <a:rPr lang="hy-AM" sz="1700" dirty="0" smtClean="0"/>
              <a:t>H</a:t>
            </a:r>
            <a:r>
              <a:rPr lang="hy-AM" sz="1700" baseline="-25000" dirty="0" smtClean="0"/>
              <a:t>22</a:t>
            </a:r>
            <a:r>
              <a:rPr lang="hy-AM" sz="1700" dirty="0" smtClean="0"/>
              <a:t>O</a:t>
            </a:r>
            <a:r>
              <a:rPr lang="hy-AM" sz="1700" baseline="-25000" dirty="0" smtClean="0"/>
              <a:t>11</a:t>
            </a:r>
            <a:r>
              <a:rPr lang="hy-AM" sz="1700" dirty="0" smtClean="0"/>
              <a:t> + H</a:t>
            </a:r>
            <a:r>
              <a:rPr lang="hy-AM" sz="1700" baseline="-25000" dirty="0" smtClean="0"/>
              <a:t>2</a:t>
            </a:r>
            <a:r>
              <a:rPr lang="hy-AM" sz="1700" dirty="0" smtClean="0"/>
              <a:t>O </a:t>
            </a:r>
            <a:r>
              <a:rPr lang="hy-AM" sz="1700" dirty="0" smtClean="0">
                <a:sym typeface="Wingdings" pitchFamily="2" charset="2"/>
              </a:rPr>
              <a:t> 2C</a:t>
            </a:r>
            <a:r>
              <a:rPr lang="hy-AM" sz="1700" baseline="-25000" dirty="0" smtClean="0">
                <a:sym typeface="Wingdings" pitchFamily="2" charset="2"/>
              </a:rPr>
              <a:t>6</a:t>
            </a:r>
            <a:r>
              <a:rPr lang="hy-AM" sz="1700" dirty="0" smtClean="0">
                <a:sym typeface="Wingdings" pitchFamily="2" charset="2"/>
              </a:rPr>
              <a:t>H</a:t>
            </a:r>
            <a:r>
              <a:rPr lang="hy-AM" sz="1700" baseline="-25000" dirty="0" smtClean="0">
                <a:sym typeface="Wingdings" pitchFamily="2" charset="2"/>
              </a:rPr>
              <a:t>12</a:t>
            </a:r>
            <a:r>
              <a:rPr lang="hy-AM" sz="1700" dirty="0" smtClean="0">
                <a:sym typeface="Wingdings" pitchFamily="2" charset="2"/>
              </a:rPr>
              <a:t>O</a:t>
            </a:r>
            <a:r>
              <a:rPr lang="hy-AM" sz="1700" baseline="-25000" dirty="0" smtClean="0">
                <a:sym typeface="Wingdings" pitchFamily="2" charset="2"/>
              </a:rPr>
              <a:t>6</a:t>
            </a:r>
          </a:p>
          <a:p>
            <a:pPr algn="ctr">
              <a:buNone/>
            </a:pPr>
            <a:endParaRPr lang="hy-AM" sz="1700" baseline="-25000" dirty="0">
              <a:sym typeface="Wingdings" pitchFamily="2" charset="2"/>
            </a:endParaRPr>
          </a:p>
          <a:p>
            <a:r>
              <a:rPr lang="hy-AM" sz="1700" dirty="0" smtClean="0">
                <a:sym typeface="Wingdings" pitchFamily="2" charset="2"/>
              </a:rPr>
              <a:t>The above reaction shows glucose being made from sucrose</a:t>
            </a:r>
            <a:r>
              <a:rPr lang="hy-AM" sz="1700" dirty="0" smtClean="0"/>
              <a:t/>
            </a:r>
            <a:br>
              <a:rPr lang="hy-AM" sz="1700" dirty="0" smtClean="0"/>
            </a:br>
            <a:endParaRPr lang="hy-AM" sz="1700" dirty="0"/>
          </a:p>
          <a:p>
            <a:endParaRPr lang="en-US"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tar.gif"/>
          <p:cNvPicPr>
            <a:picLocks noChangeAspect="1"/>
          </p:cNvPicPr>
          <p:nvPr/>
        </p:nvPicPr>
        <p:blipFill>
          <a:blip r:embed="rId2" cstate="print"/>
          <a:stretch>
            <a:fillRect/>
          </a:stretch>
        </p:blipFill>
        <p:spPr>
          <a:xfrm>
            <a:off x="0" y="5534026"/>
            <a:ext cx="1724025" cy="1323974"/>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019800"/>
          </a:xfrm>
        </p:spPr>
        <p:txBody>
          <a:bodyPr>
            <a:normAutofit lnSpcReduction="10000"/>
          </a:bodyPr>
          <a:lstStyle/>
          <a:p>
            <a:r>
              <a:rPr lang="hy-AM" sz="1700" dirty="0" smtClean="0"/>
              <a:t>The second step involved in making the bread is kneading of the dough which causes :</a:t>
            </a:r>
          </a:p>
          <a:p>
            <a:pPr>
              <a:buFont typeface="+mj-lt"/>
              <a:buAutoNum type="alphaLcPeriod"/>
            </a:pPr>
            <a:r>
              <a:rPr lang="en-US" sz="1700" dirty="0" smtClean="0"/>
              <a:t>E</a:t>
            </a:r>
            <a:r>
              <a:rPr lang="hy-AM" sz="1700" dirty="0" smtClean="0"/>
              <a:t>nzymes to convert the starch in the flour to maltose</a:t>
            </a:r>
          </a:p>
          <a:p>
            <a:pPr>
              <a:buFont typeface="+mj-lt"/>
              <a:buAutoNum type="alphaLcPeriod"/>
            </a:pPr>
            <a:r>
              <a:rPr lang="hy-AM" sz="1700" dirty="0" smtClean="0"/>
              <a:t>The fibres of the gluten then stretch enabling the formation of an elastic framework which manages to trap the CO</a:t>
            </a:r>
            <a:r>
              <a:rPr lang="hy-AM" sz="1700" baseline="-25000" dirty="0" smtClean="0"/>
              <a:t>2</a:t>
            </a:r>
            <a:r>
              <a:rPr lang="hy-AM" sz="1700" dirty="0" smtClean="0"/>
              <a:t> formed.  Why is CO2 important for the process of bread making.</a:t>
            </a:r>
          </a:p>
          <a:p>
            <a:pPr>
              <a:buFont typeface="+mj-lt"/>
              <a:buAutoNum type="alphaLcPeriod"/>
            </a:pPr>
            <a:endParaRPr lang="hy-AM" sz="1700" dirty="0"/>
          </a:p>
          <a:p>
            <a:pPr>
              <a:buFont typeface="+mj-lt"/>
              <a:buAutoNum type="alphaLcPeriod"/>
            </a:pPr>
            <a:r>
              <a:rPr lang="hy-AM" sz="1700" dirty="0" smtClean="0"/>
              <a:t>The cells then respire anaerobically.  </a:t>
            </a:r>
            <a:r>
              <a:rPr lang="en-US" sz="1700" b="1" dirty="0" smtClean="0"/>
              <a:t>W</a:t>
            </a:r>
            <a:r>
              <a:rPr lang="hy-AM" sz="1700" b="1" dirty="0" smtClean="0"/>
              <a:t>hat is anaerobic respiration again?</a:t>
            </a:r>
          </a:p>
          <a:p>
            <a:pPr>
              <a:buFont typeface="+mj-lt"/>
              <a:buAutoNum type="alphaLcPeriod"/>
            </a:pPr>
            <a:endParaRPr lang="hy-AM" sz="1700" dirty="0"/>
          </a:p>
          <a:p>
            <a:pPr algn="ctr">
              <a:buNone/>
            </a:pPr>
            <a:r>
              <a:rPr lang="en-US" sz="1700" dirty="0" smtClean="0"/>
              <a:t>M</a:t>
            </a:r>
            <a:r>
              <a:rPr lang="hy-AM" sz="1700" dirty="0" smtClean="0"/>
              <a:t>altose </a:t>
            </a:r>
            <a:r>
              <a:rPr lang="hy-AM" sz="1700" dirty="0" smtClean="0">
                <a:sym typeface="Wingdings" pitchFamily="2" charset="2"/>
              </a:rPr>
              <a:t> Glucose </a:t>
            </a:r>
            <a:r>
              <a:rPr lang="hy-AM" sz="900" dirty="0" smtClean="0">
                <a:sym typeface="Wingdings" pitchFamily="2" charset="2"/>
              </a:rPr>
              <a:t>(maltose is broken down via the enzyme maltase which is present in flour)</a:t>
            </a:r>
          </a:p>
          <a:p>
            <a:pPr algn="ctr">
              <a:buNone/>
            </a:pPr>
            <a:r>
              <a:rPr lang="en-US" sz="1700" dirty="0" smtClean="0">
                <a:sym typeface="Wingdings" pitchFamily="2" charset="2"/>
              </a:rPr>
              <a:t>G</a:t>
            </a:r>
            <a:r>
              <a:rPr lang="hy-AM" sz="1700" dirty="0" smtClean="0">
                <a:sym typeface="Wingdings" pitchFamily="2" charset="2"/>
              </a:rPr>
              <a:t>lucose  CO</a:t>
            </a:r>
            <a:r>
              <a:rPr lang="hy-AM" sz="1700" baseline="-25000" dirty="0" smtClean="0">
                <a:sym typeface="Wingdings" pitchFamily="2" charset="2"/>
              </a:rPr>
              <a:t>2</a:t>
            </a:r>
            <a:r>
              <a:rPr lang="hy-AM" sz="1700" dirty="0" smtClean="0">
                <a:sym typeface="Wingdings" pitchFamily="2" charset="2"/>
              </a:rPr>
              <a:t> + Ethanol </a:t>
            </a:r>
            <a:r>
              <a:rPr lang="hy-AM" sz="900" dirty="0" smtClean="0">
                <a:sym typeface="Wingdings" pitchFamily="2" charset="2"/>
              </a:rPr>
              <a:t>(glucose is broken down via zymase an enzyme found in yeast cells)</a:t>
            </a:r>
          </a:p>
          <a:p>
            <a:pPr algn="ctr">
              <a:buNone/>
            </a:pPr>
            <a:endParaRPr lang="hy-AM" sz="900" dirty="0">
              <a:sym typeface="Wingdings" pitchFamily="2" charset="2"/>
            </a:endParaRPr>
          </a:p>
          <a:p>
            <a:pPr>
              <a:buNone/>
            </a:pPr>
            <a:endParaRPr lang="hy-AM" sz="1700" dirty="0" smtClean="0"/>
          </a:p>
          <a:p>
            <a:r>
              <a:rPr lang="hy-AM" sz="1700" dirty="0" smtClean="0"/>
              <a:t>The final step towards making bread is baking.  </a:t>
            </a:r>
            <a:r>
              <a:rPr lang="hy-AM" sz="1700" b="1" dirty="0" smtClean="0"/>
              <a:t>What happens to the yeast in bread dough?</a:t>
            </a:r>
          </a:p>
          <a:p>
            <a:endParaRPr lang="hy-AM" sz="1700" dirty="0"/>
          </a:p>
          <a:p>
            <a:r>
              <a:rPr lang="hy-AM" sz="1700" b="1" dirty="0" smtClean="0"/>
              <a:t>What happens to the CO</a:t>
            </a:r>
            <a:r>
              <a:rPr lang="hy-AM" sz="1700" b="1" baseline="-25000" dirty="0" smtClean="0"/>
              <a:t>2</a:t>
            </a:r>
            <a:r>
              <a:rPr lang="hy-AM" sz="1700" b="1" dirty="0" smtClean="0"/>
              <a:t> that gets trapped within the dough as it is heated?</a:t>
            </a:r>
          </a:p>
          <a:p>
            <a:endParaRPr lang="hy-AM" sz="1700" dirty="0"/>
          </a:p>
          <a:p>
            <a:r>
              <a:rPr lang="hy-AM" sz="1700" dirty="0" smtClean="0"/>
              <a:t>The starch grains absorb so much water that they burst.  And the bread dough begins to harden as gluten loses its elasticity and sets a crisp brown crust.</a:t>
            </a:r>
          </a:p>
          <a:p>
            <a:endParaRPr lang="hy-AM" sz="1700" dirty="0"/>
          </a:p>
          <a:p>
            <a:r>
              <a:rPr lang="hy-AM" sz="1700" b="1" dirty="0" smtClean="0"/>
              <a:t>What do you think the alcohol produced during bread baking is responsible for?  </a:t>
            </a:r>
            <a:endParaRPr lang="en-US" sz="17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a:bodyPr>
          <a:lstStyle/>
          <a:p>
            <a:r>
              <a:rPr lang="hy-AM" sz="1700" dirty="0" smtClean="0"/>
              <a:t>Let’s investigate the use of raising agents.  They cause food mixtures to rise.  </a:t>
            </a:r>
            <a:r>
              <a:rPr lang="hy-AM" sz="1700" b="1" dirty="0" smtClean="0"/>
              <a:t>List three types of raising agents other than baking soda.</a:t>
            </a:r>
          </a:p>
          <a:p>
            <a:endParaRPr lang="hy-AM" sz="1700" dirty="0"/>
          </a:p>
          <a:p>
            <a:endParaRPr lang="hy-AM" sz="1700" dirty="0" smtClean="0"/>
          </a:p>
          <a:p>
            <a:endParaRPr lang="hy-AM" sz="1700" dirty="0"/>
          </a:p>
          <a:p>
            <a:r>
              <a:rPr lang="hy-AM" sz="1700" b="1" dirty="0" smtClean="0"/>
              <a:t>Did you notice something about them all?  What state are they in and what happens to them as heat is added to them?  Can you see why they are considered rising agents?</a:t>
            </a:r>
          </a:p>
          <a:p>
            <a:endParaRPr lang="hy-AM" sz="1700" dirty="0"/>
          </a:p>
          <a:p>
            <a:endParaRPr lang="hy-AM" sz="1700" dirty="0" smtClean="0"/>
          </a:p>
          <a:p>
            <a:r>
              <a:rPr lang="hy-AM" sz="1700" b="1" dirty="0" smtClean="0"/>
              <a:t>How is air introduced into food?  List some methods for me.</a:t>
            </a:r>
          </a:p>
          <a:p>
            <a:endParaRPr lang="hy-AM" sz="1700" b="1" dirty="0"/>
          </a:p>
          <a:p>
            <a:endParaRPr lang="hy-AM" sz="1700" b="1" dirty="0" smtClean="0"/>
          </a:p>
          <a:p>
            <a:endParaRPr lang="hy-AM" sz="1700" b="1" dirty="0" smtClean="0"/>
          </a:p>
          <a:p>
            <a:endParaRPr lang="hy-AM" sz="1700" b="1" dirty="0"/>
          </a:p>
          <a:p>
            <a:r>
              <a:rPr lang="hy-AM" sz="1700" dirty="0" smtClean="0"/>
              <a:t>Carbon dioxide is introduced into food mixtures in two ways:</a:t>
            </a:r>
          </a:p>
          <a:p>
            <a:pPr>
              <a:buFont typeface="+mj-lt"/>
              <a:buAutoNum type="alphaLcPeriod"/>
            </a:pPr>
            <a:r>
              <a:rPr lang="en-US" sz="1700" dirty="0" smtClean="0"/>
              <a:t>W</a:t>
            </a:r>
            <a:r>
              <a:rPr lang="hy-AM" sz="1700" dirty="0" smtClean="0"/>
              <a:t>hen yeasts ferment and grow</a:t>
            </a:r>
          </a:p>
          <a:p>
            <a:pPr>
              <a:buFont typeface="+mj-lt"/>
              <a:buAutoNum type="alphaLcPeriod"/>
            </a:pPr>
            <a:r>
              <a:rPr lang="en-US" sz="1700" dirty="0" smtClean="0"/>
              <a:t>T</a:t>
            </a:r>
            <a:r>
              <a:rPr lang="hy-AM" sz="1700" dirty="0" smtClean="0"/>
              <a:t>hrough the use of sodium hydrogencarbonate or baking powder.  Below is the following reaction for this:</a:t>
            </a:r>
          </a:p>
          <a:p>
            <a:pPr algn="ctr">
              <a:buNone/>
            </a:pPr>
            <a:r>
              <a:rPr lang="hy-AM" sz="1700" dirty="0" smtClean="0"/>
              <a:t>2NaHCO</a:t>
            </a:r>
            <a:r>
              <a:rPr lang="hy-AM" sz="1700" baseline="-25000" dirty="0" smtClean="0"/>
              <a:t>3(s)</a:t>
            </a:r>
            <a:r>
              <a:rPr lang="hy-AM" sz="1700" dirty="0" smtClean="0"/>
              <a:t> </a:t>
            </a:r>
            <a:r>
              <a:rPr lang="hy-AM" sz="1700" dirty="0" smtClean="0">
                <a:sym typeface="Wingdings" pitchFamily="2" charset="2"/>
              </a:rPr>
              <a:t> Na</a:t>
            </a:r>
            <a:r>
              <a:rPr lang="hy-AM" sz="1700" baseline="-25000" dirty="0" smtClean="0">
                <a:sym typeface="Wingdings" pitchFamily="2" charset="2"/>
              </a:rPr>
              <a:t>2</a:t>
            </a:r>
            <a:r>
              <a:rPr lang="hy-AM" sz="1700" dirty="0" smtClean="0">
                <a:sym typeface="Wingdings" pitchFamily="2" charset="2"/>
              </a:rPr>
              <a:t>CO</a:t>
            </a:r>
            <a:r>
              <a:rPr lang="hy-AM" sz="1700" baseline="-25000" dirty="0" smtClean="0">
                <a:sym typeface="Wingdings" pitchFamily="2" charset="2"/>
              </a:rPr>
              <a:t>3(s)</a:t>
            </a:r>
            <a:r>
              <a:rPr lang="hy-AM" sz="1700" dirty="0" smtClean="0">
                <a:sym typeface="Wingdings" pitchFamily="2" charset="2"/>
              </a:rPr>
              <a:t> + H</a:t>
            </a:r>
            <a:r>
              <a:rPr lang="hy-AM" sz="1700" baseline="-25000" dirty="0" smtClean="0">
                <a:sym typeface="Wingdings" pitchFamily="2" charset="2"/>
              </a:rPr>
              <a:t>2</a:t>
            </a:r>
            <a:r>
              <a:rPr lang="hy-AM" sz="1700" dirty="0" smtClean="0">
                <a:sym typeface="Wingdings" pitchFamily="2" charset="2"/>
              </a:rPr>
              <a:t>O</a:t>
            </a:r>
            <a:r>
              <a:rPr lang="hy-AM" sz="1700" baseline="-25000" dirty="0" smtClean="0">
                <a:sym typeface="Wingdings" pitchFamily="2" charset="2"/>
              </a:rPr>
              <a:t>(g)</a:t>
            </a:r>
            <a:r>
              <a:rPr lang="hy-AM" sz="1700" dirty="0" smtClean="0">
                <a:sym typeface="Wingdings" pitchFamily="2" charset="2"/>
              </a:rPr>
              <a:t> + CO</a:t>
            </a:r>
            <a:r>
              <a:rPr lang="hy-AM" sz="1700" baseline="-25000" dirty="0" smtClean="0">
                <a:sym typeface="Wingdings" pitchFamily="2" charset="2"/>
              </a:rPr>
              <a:t>2(g)</a:t>
            </a:r>
            <a:endParaRPr lang="en-US" sz="1700" baseline="-25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neapple.jpg"/>
          <p:cNvPicPr>
            <a:picLocks noChangeAspect="1"/>
          </p:cNvPicPr>
          <p:nvPr/>
        </p:nvPicPr>
        <p:blipFill>
          <a:blip r:embed="rId2" cstate="print"/>
          <a:stretch>
            <a:fillRect/>
          </a:stretch>
        </p:blipFill>
        <p:spPr>
          <a:xfrm>
            <a:off x="228600" y="4495800"/>
            <a:ext cx="1295400" cy="1600200"/>
          </a:xfrm>
          <a:prstGeom prst="rect">
            <a:avLst/>
          </a:prstGeom>
        </p:spPr>
      </p:pic>
      <p:pic>
        <p:nvPicPr>
          <p:cNvPr id="4" name="Picture 3" descr="papaya-clean-FD-lg.jpg"/>
          <p:cNvPicPr>
            <a:picLocks noChangeAspect="1"/>
          </p:cNvPicPr>
          <p:nvPr/>
        </p:nvPicPr>
        <p:blipFill>
          <a:blip r:embed="rId3" cstate="print"/>
          <a:stretch>
            <a:fillRect/>
          </a:stretch>
        </p:blipFill>
        <p:spPr>
          <a:xfrm>
            <a:off x="7086600" y="3352800"/>
            <a:ext cx="1714500" cy="1733550"/>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ormAutofit/>
          </a:bodyPr>
          <a:lstStyle/>
          <a:p>
            <a:r>
              <a:rPr lang="hy-AM" sz="1700" b="1" dirty="0" smtClean="0"/>
              <a:t>How do you like your meat?  Tough or Tender?  Hmmm...</a:t>
            </a:r>
          </a:p>
          <a:p>
            <a:endParaRPr lang="hy-AM" sz="1700" dirty="0"/>
          </a:p>
          <a:p>
            <a:r>
              <a:rPr lang="hy-AM" sz="1700" dirty="0" smtClean="0"/>
              <a:t>Meat that has been cooked is more tender than when it is uncooked.  But there are instances when cooking meat doesn’t accomplish tenderizing.  </a:t>
            </a:r>
            <a:r>
              <a:rPr lang="hy-AM" sz="1700" b="1" dirty="0" smtClean="0"/>
              <a:t>What do you suggest as a resolution for this?</a:t>
            </a:r>
          </a:p>
          <a:p>
            <a:endParaRPr lang="hy-AM" sz="1700" dirty="0"/>
          </a:p>
          <a:p>
            <a:endParaRPr lang="hy-AM" sz="1700" dirty="0" smtClean="0"/>
          </a:p>
          <a:p>
            <a:r>
              <a:rPr lang="hy-AM" sz="1700" dirty="0" smtClean="0"/>
              <a:t>There’s also an unconventional way for tenderizing meat.  This is referred to as mechanical tenderizing.  </a:t>
            </a:r>
            <a:r>
              <a:rPr lang="hy-AM" sz="1700" b="1" dirty="0" smtClean="0"/>
              <a:t>Ever played tennis or cricket with the same ball?  What happens to the ball overtime?  Well it is the same concept here.</a:t>
            </a:r>
          </a:p>
          <a:p>
            <a:endParaRPr lang="hy-AM" sz="1700" b="1" dirty="0"/>
          </a:p>
          <a:p>
            <a:endParaRPr lang="hy-AM" sz="1700" b="1" dirty="0" smtClean="0"/>
          </a:p>
          <a:p>
            <a:r>
              <a:rPr lang="hy-AM" sz="1700" b="1" dirty="0" smtClean="0"/>
              <a:t>Enzymes can also be used to tenderize meat.  Did you know that papaya and pineapple can aid in the tenderization of meat?  How is this so?</a:t>
            </a:r>
          </a:p>
          <a:p>
            <a:endParaRPr lang="hy-AM" sz="1700" b="1" dirty="0" smtClean="0"/>
          </a:p>
          <a:p>
            <a:endParaRPr lang="hy-AM" sz="1700" b="1" dirty="0"/>
          </a:p>
          <a:p>
            <a:endParaRPr lang="hy-AM" sz="1700" b="1" dirty="0" smtClean="0"/>
          </a:p>
          <a:p>
            <a:r>
              <a:rPr lang="hy-AM" sz="1700" b="1" dirty="0" smtClean="0"/>
              <a:t>The tenderizing action results from the hydrolysis of the amide linkages of the protein in meat.</a:t>
            </a:r>
            <a:endParaRPr lang="hy-AM" sz="1700" b="1" dirty="0"/>
          </a:p>
          <a:p>
            <a:endParaRPr lang="hy-AM" sz="1700" b="1" dirty="0" smtClean="0"/>
          </a:p>
          <a:p>
            <a:endParaRPr lang="hy-AM" sz="1700" b="1" dirty="0" smtClean="0"/>
          </a:p>
          <a:p>
            <a:endParaRPr lang="hy-AM" sz="1700" b="1" dirty="0"/>
          </a:p>
          <a:p>
            <a:endParaRPr lang="hy-AM" sz="1700" b="1" dirty="0" smtClean="0"/>
          </a:p>
          <a:p>
            <a:endParaRPr lang="en-US" sz="1700" b="1" dirty="0"/>
          </a:p>
        </p:txBody>
      </p:sp>
      <p:sp>
        <p:nvSpPr>
          <p:cNvPr id="5" name="TextBox 4"/>
          <p:cNvSpPr txBox="1"/>
          <p:nvPr/>
        </p:nvSpPr>
        <p:spPr>
          <a:xfrm>
            <a:off x="6917108" y="5105400"/>
            <a:ext cx="2226892" cy="261610"/>
          </a:xfrm>
          <a:prstGeom prst="rect">
            <a:avLst/>
          </a:prstGeom>
          <a:noFill/>
        </p:spPr>
        <p:txBody>
          <a:bodyPr wrap="none" rtlCol="0">
            <a:spAutoFit/>
          </a:bodyPr>
          <a:lstStyle/>
          <a:p>
            <a:pPr algn="ctr"/>
            <a:r>
              <a:rPr lang="hy-AM" sz="800" dirty="0" smtClean="0"/>
              <a:t>Papaya</a:t>
            </a:r>
            <a:r>
              <a:rPr lang="hy-AM" sz="300" dirty="0" smtClean="0"/>
              <a:t/>
            </a:r>
            <a:br>
              <a:rPr lang="hy-AM" sz="300" dirty="0" smtClean="0"/>
            </a:br>
            <a:r>
              <a:rPr lang="en-US" sz="300" dirty="0" smtClean="0"/>
              <a:t>http://www.sharingsustainablesolutions.org/papaya-planting-tips-for-seed-variety-selection-germinating-growing-and-harvesting/</a:t>
            </a:r>
            <a:endParaRPr lang="en-US" sz="300" dirty="0"/>
          </a:p>
        </p:txBody>
      </p:sp>
      <p:sp>
        <p:nvSpPr>
          <p:cNvPr id="7" name="TextBox 6"/>
          <p:cNvSpPr txBox="1"/>
          <p:nvPr/>
        </p:nvSpPr>
        <p:spPr>
          <a:xfrm>
            <a:off x="152400" y="6019800"/>
            <a:ext cx="1293944" cy="230832"/>
          </a:xfrm>
          <a:prstGeom prst="rect">
            <a:avLst/>
          </a:prstGeom>
          <a:noFill/>
        </p:spPr>
        <p:txBody>
          <a:bodyPr wrap="none" rtlCol="0">
            <a:spAutoFit/>
          </a:bodyPr>
          <a:lstStyle/>
          <a:p>
            <a:pPr algn="ctr"/>
            <a:r>
              <a:rPr lang="hy-AM" sz="800" dirty="0" smtClean="0"/>
              <a:t>Pineapple</a:t>
            </a:r>
            <a:r>
              <a:rPr lang="hy-AM" sz="100" dirty="0" smtClean="0"/>
              <a:t/>
            </a:r>
            <a:br>
              <a:rPr lang="hy-AM" sz="100" dirty="0" smtClean="0"/>
            </a:br>
            <a:r>
              <a:rPr lang="en-US" sz="100" dirty="0" smtClean="0"/>
              <a:t>http://www.google.com/images?q=pineapple&amp;hl=en&amp;prmd=ivnsue&amp;source=lnms&amp;tbs=isch:1&amp;ei=fEeVTb34JqST0QGU7KWJDA&amp;sa=X&amp;oi=mode_link&amp;ct=mode&amp;cd=2&amp;sqi=2&amp;ved=0CBQQ_AUoAQ&amp;biw=1366&amp;bih=587</a:t>
            </a:r>
            <a:endParaRPr lang="en-US" sz="1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1189</Words>
  <Application>Microsoft Office PowerPoint</Application>
  <PresentationFormat>On-screen Show (4:3)</PresentationFormat>
  <Paragraphs>140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Some reactions involved in food preparation</vt:lpstr>
      <vt:lpstr>Slide 2</vt:lpstr>
      <vt:lpstr>Slide 3</vt:lpstr>
      <vt:lpstr>Slide 4</vt:lpstr>
      <vt:lpstr>Slide 5</vt:lpstr>
      <vt:lpstr>Slide 6</vt:lpstr>
      <vt:lpstr>Slide 7</vt:lpstr>
      <vt:lpstr>Slide 8</vt:lpstr>
      <vt:lpstr>Slide 9</vt:lpstr>
      <vt:lpstr>Slide 10</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reactions involved in food preparation</dc:title>
  <dc:creator>Pink Panta</dc:creator>
  <cp:lastModifiedBy>Pink Panta</cp:lastModifiedBy>
  <cp:revision>8</cp:revision>
  <dcterms:created xsi:type="dcterms:W3CDTF">2011-04-01T00:25:53Z</dcterms:created>
  <dcterms:modified xsi:type="dcterms:W3CDTF">2011-06-23T00:41:28Z</dcterms:modified>
</cp:coreProperties>
</file>