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p:scale>
          <a:sx n="75" d="100"/>
          <a:sy n="75" d="100"/>
        </p:scale>
        <p:origin x="-1704" y="-354"/>
      </p:cViewPr>
      <p:guideLst>
        <p:guide orient="horz" pos="2160"/>
        <p:guide pos="2880"/>
      </p:guideLst>
    </p:cSldViewPr>
  </p:slideViewPr>
  <p:notesTextViewPr>
    <p:cViewPr>
      <p:scale>
        <a:sx n="200" d="100"/>
        <a:sy n="2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897CB8-643E-4892-B8F3-CC0EB4D7883F}" type="datetimeFigureOut">
              <a:rPr lang="en-US" smtClean="0"/>
              <a:t>2/6/2012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8B8785-CCDC-46BB-ACDA-B517A7C650FF}" type="slidenum">
              <a:rPr lang="en-US" smtClean="0"/>
              <a:t>‹#›</a:t>
            </a:fld>
            <a:endParaRPr lang="en-US"/>
          </a:p>
        </p:txBody>
      </p:sp>
    </p:spTree>
    <p:extLst>
      <p:ext uri="{BB962C8B-B14F-4D97-AF65-F5344CB8AC3E}">
        <p14:creationId xmlns:p14="http://schemas.microsoft.com/office/powerpoint/2010/main" val="933893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8B8785-CCDC-46BB-ACDA-B517A7C650FF}" type="slidenum">
              <a:rPr lang="en-US" smtClean="0"/>
              <a:t>5</a:t>
            </a:fld>
            <a:endParaRPr lang="en-US"/>
          </a:p>
        </p:txBody>
      </p:sp>
    </p:spTree>
    <p:extLst>
      <p:ext uri="{BB962C8B-B14F-4D97-AF65-F5344CB8AC3E}">
        <p14:creationId xmlns:p14="http://schemas.microsoft.com/office/powerpoint/2010/main" val="161373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8B8785-CCDC-46BB-ACDA-B517A7C650FF}" type="slidenum">
              <a:rPr lang="en-US" smtClean="0"/>
              <a:t>6</a:t>
            </a:fld>
            <a:endParaRPr lang="en-US"/>
          </a:p>
        </p:txBody>
      </p:sp>
    </p:spTree>
    <p:extLst>
      <p:ext uri="{BB962C8B-B14F-4D97-AF65-F5344CB8AC3E}">
        <p14:creationId xmlns:p14="http://schemas.microsoft.com/office/powerpoint/2010/main" val="1273722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4C164B-155B-4B9A-B0BA-7B2733B021D3}" type="datetimeFigureOut">
              <a:rPr lang="en-US" smtClean="0"/>
              <a:t>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FDC0D-6AA8-49BB-896A-3FA1F366F9D3}" type="slidenum">
              <a:rPr lang="en-US" smtClean="0"/>
              <a:t>‹#›</a:t>
            </a:fld>
            <a:endParaRPr lang="en-US"/>
          </a:p>
        </p:txBody>
      </p:sp>
    </p:spTree>
    <p:extLst>
      <p:ext uri="{BB962C8B-B14F-4D97-AF65-F5344CB8AC3E}">
        <p14:creationId xmlns:p14="http://schemas.microsoft.com/office/powerpoint/2010/main" val="94159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4C164B-155B-4B9A-B0BA-7B2733B021D3}" type="datetimeFigureOut">
              <a:rPr lang="en-US" smtClean="0"/>
              <a:t>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FDC0D-6AA8-49BB-896A-3FA1F366F9D3}" type="slidenum">
              <a:rPr lang="en-US" smtClean="0"/>
              <a:t>‹#›</a:t>
            </a:fld>
            <a:endParaRPr lang="en-US"/>
          </a:p>
        </p:txBody>
      </p:sp>
    </p:spTree>
    <p:extLst>
      <p:ext uri="{BB962C8B-B14F-4D97-AF65-F5344CB8AC3E}">
        <p14:creationId xmlns:p14="http://schemas.microsoft.com/office/powerpoint/2010/main" val="281807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4C164B-155B-4B9A-B0BA-7B2733B021D3}" type="datetimeFigureOut">
              <a:rPr lang="en-US" smtClean="0"/>
              <a:t>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FDC0D-6AA8-49BB-896A-3FA1F366F9D3}" type="slidenum">
              <a:rPr lang="en-US" smtClean="0"/>
              <a:t>‹#›</a:t>
            </a:fld>
            <a:endParaRPr lang="en-US"/>
          </a:p>
        </p:txBody>
      </p:sp>
    </p:spTree>
    <p:extLst>
      <p:ext uri="{BB962C8B-B14F-4D97-AF65-F5344CB8AC3E}">
        <p14:creationId xmlns:p14="http://schemas.microsoft.com/office/powerpoint/2010/main" val="141867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4C164B-155B-4B9A-B0BA-7B2733B021D3}" type="datetimeFigureOut">
              <a:rPr lang="en-US" smtClean="0"/>
              <a:t>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FDC0D-6AA8-49BB-896A-3FA1F366F9D3}" type="slidenum">
              <a:rPr lang="en-US" smtClean="0"/>
              <a:t>‹#›</a:t>
            </a:fld>
            <a:endParaRPr lang="en-US"/>
          </a:p>
        </p:txBody>
      </p:sp>
    </p:spTree>
    <p:extLst>
      <p:ext uri="{BB962C8B-B14F-4D97-AF65-F5344CB8AC3E}">
        <p14:creationId xmlns:p14="http://schemas.microsoft.com/office/powerpoint/2010/main" val="1544831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4C164B-155B-4B9A-B0BA-7B2733B021D3}" type="datetimeFigureOut">
              <a:rPr lang="en-US" smtClean="0"/>
              <a:t>2/6/2012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FDC0D-6AA8-49BB-896A-3FA1F366F9D3}" type="slidenum">
              <a:rPr lang="en-US" smtClean="0"/>
              <a:t>‹#›</a:t>
            </a:fld>
            <a:endParaRPr lang="en-US"/>
          </a:p>
        </p:txBody>
      </p:sp>
    </p:spTree>
    <p:extLst>
      <p:ext uri="{BB962C8B-B14F-4D97-AF65-F5344CB8AC3E}">
        <p14:creationId xmlns:p14="http://schemas.microsoft.com/office/powerpoint/2010/main" val="1632637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4C164B-155B-4B9A-B0BA-7B2733B021D3}" type="datetimeFigureOut">
              <a:rPr lang="en-US" smtClean="0"/>
              <a:t>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8FDC0D-6AA8-49BB-896A-3FA1F366F9D3}" type="slidenum">
              <a:rPr lang="en-US" smtClean="0"/>
              <a:t>‹#›</a:t>
            </a:fld>
            <a:endParaRPr lang="en-US"/>
          </a:p>
        </p:txBody>
      </p:sp>
    </p:spTree>
    <p:extLst>
      <p:ext uri="{BB962C8B-B14F-4D97-AF65-F5344CB8AC3E}">
        <p14:creationId xmlns:p14="http://schemas.microsoft.com/office/powerpoint/2010/main" val="2342457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4C164B-155B-4B9A-B0BA-7B2733B021D3}" type="datetimeFigureOut">
              <a:rPr lang="en-US" smtClean="0"/>
              <a:t>2/6/2012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8FDC0D-6AA8-49BB-896A-3FA1F366F9D3}" type="slidenum">
              <a:rPr lang="en-US" smtClean="0"/>
              <a:t>‹#›</a:t>
            </a:fld>
            <a:endParaRPr lang="en-US"/>
          </a:p>
        </p:txBody>
      </p:sp>
    </p:spTree>
    <p:extLst>
      <p:ext uri="{BB962C8B-B14F-4D97-AF65-F5344CB8AC3E}">
        <p14:creationId xmlns:p14="http://schemas.microsoft.com/office/powerpoint/2010/main" val="2862202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4C164B-155B-4B9A-B0BA-7B2733B021D3}" type="datetimeFigureOut">
              <a:rPr lang="en-US" smtClean="0"/>
              <a:t>2/6/2012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8FDC0D-6AA8-49BB-896A-3FA1F366F9D3}" type="slidenum">
              <a:rPr lang="en-US" smtClean="0"/>
              <a:t>‹#›</a:t>
            </a:fld>
            <a:endParaRPr lang="en-US"/>
          </a:p>
        </p:txBody>
      </p:sp>
    </p:spTree>
    <p:extLst>
      <p:ext uri="{BB962C8B-B14F-4D97-AF65-F5344CB8AC3E}">
        <p14:creationId xmlns:p14="http://schemas.microsoft.com/office/powerpoint/2010/main" val="470087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4C164B-155B-4B9A-B0BA-7B2733B021D3}" type="datetimeFigureOut">
              <a:rPr lang="en-US" smtClean="0"/>
              <a:t>2/6/2012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8FDC0D-6AA8-49BB-896A-3FA1F366F9D3}" type="slidenum">
              <a:rPr lang="en-US" smtClean="0"/>
              <a:t>‹#›</a:t>
            </a:fld>
            <a:endParaRPr lang="en-US"/>
          </a:p>
        </p:txBody>
      </p:sp>
    </p:spTree>
    <p:extLst>
      <p:ext uri="{BB962C8B-B14F-4D97-AF65-F5344CB8AC3E}">
        <p14:creationId xmlns:p14="http://schemas.microsoft.com/office/powerpoint/2010/main" val="213474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4C164B-155B-4B9A-B0BA-7B2733B021D3}" type="datetimeFigureOut">
              <a:rPr lang="en-US" smtClean="0"/>
              <a:t>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8FDC0D-6AA8-49BB-896A-3FA1F366F9D3}" type="slidenum">
              <a:rPr lang="en-US" smtClean="0"/>
              <a:t>‹#›</a:t>
            </a:fld>
            <a:endParaRPr lang="en-US"/>
          </a:p>
        </p:txBody>
      </p:sp>
    </p:spTree>
    <p:extLst>
      <p:ext uri="{BB962C8B-B14F-4D97-AF65-F5344CB8AC3E}">
        <p14:creationId xmlns:p14="http://schemas.microsoft.com/office/powerpoint/2010/main" val="4151005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4C164B-155B-4B9A-B0BA-7B2733B021D3}" type="datetimeFigureOut">
              <a:rPr lang="en-US" smtClean="0"/>
              <a:t>2/6/2012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8FDC0D-6AA8-49BB-896A-3FA1F366F9D3}" type="slidenum">
              <a:rPr lang="en-US" smtClean="0"/>
              <a:t>‹#›</a:t>
            </a:fld>
            <a:endParaRPr lang="en-US"/>
          </a:p>
        </p:txBody>
      </p:sp>
    </p:spTree>
    <p:extLst>
      <p:ext uri="{BB962C8B-B14F-4D97-AF65-F5344CB8AC3E}">
        <p14:creationId xmlns:p14="http://schemas.microsoft.com/office/powerpoint/2010/main" val="887243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C164B-155B-4B9A-B0BA-7B2733B021D3}" type="datetimeFigureOut">
              <a:rPr lang="en-US" smtClean="0"/>
              <a:t>2/6/2012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8FDC0D-6AA8-49BB-896A-3FA1F366F9D3}" type="slidenum">
              <a:rPr lang="en-US" smtClean="0"/>
              <a:t>‹#›</a:t>
            </a:fld>
            <a:endParaRPr lang="en-US"/>
          </a:p>
        </p:txBody>
      </p:sp>
    </p:spTree>
    <p:extLst>
      <p:ext uri="{BB962C8B-B14F-4D97-AF65-F5344CB8AC3E}">
        <p14:creationId xmlns:p14="http://schemas.microsoft.com/office/powerpoint/2010/main" val="2450747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Chemistry in the Environment</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583639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1200" b="1" dirty="0" smtClean="0"/>
              <a:t>What are herbicides used for?</a:t>
            </a:r>
            <a:br>
              <a:rPr lang="en-US" sz="1200" b="1" dirty="0" smtClean="0"/>
            </a:br>
            <a:r>
              <a:rPr lang="en-US" sz="1200" dirty="0" smtClean="0"/>
              <a:t/>
            </a:r>
            <a:br>
              <a:rPr lang="en-US" sz="1200" dirty="0" smtClean="0"/>
            </a:br>
            <a:r>
              <a:rPr lang="en-US" sz="1200" dirty="0" smtClean="0"/>
              <a:t>Herbicides are also known as defoliants.  Herbicides can remove the food sources of wild creatures and even destroy complete local habitats.</a:t>
            </a:r>
            <a:br>
              <a:rPr lang="en-US" sz="1200" dirty="0" smtClean="0"/>
            </a:br>
            <a:r>
              <a:rPr lang="en-US" sz="1200" dirty="0" smtClean="0"/>
              <a:t/>
            </a:r>
            <a:br>
              <a:rPr lang="en-US" sz="1200" dirty="0" smtClean="0"/>
            </a:br>
            <a:r>
              <a:rPr lang="en-US" sz="1200" dirty="0" smtClean="0"/>
              <a:t>Both pesticides and herbicides can destroy the environment if not handled carefully.</a:t>
            </a:r>
          </a:p>
          <a:p>
            <a:endParaRPr lang="en-US" sz="1200" dirty="0"/>
          </a:p>
          <a:p>
            <a:endParaRPr lang="en-US" sz="1200" dirty="0" smtClean="0"/>
          </a:p>
          <a:p>
            <a:r>
              <a:rPr lang="en-US" sz="1200" b="1" dirty="0" smtClean="0"/>
              <a:t>Water –</a:t>
            </a:r>
            <a:br>
              <a:rPr lang="en-US" sz="1200" b="1" dirty="0" smtClean="0"/>
            </a:br>
            <a:r>
              <a:rPr lang="en-US" sz="1200" dirty="0" smtClean="0"/>
              <a:t>Water is the most abundant substance on the surface of the Earth.  </a:t>
            </a:r>
            <a:r>
              <a:rPr lang="en-US" sz="1200" b="1" dirty="0" smtClean="0"/>
              <a:t>It can be found in three states, what are they?</a:t>
            </a:r>
            <a:br>
              <a:rPr lang="en-US" sz="1200" b="1" dirty="0" smtClean="0"/>
            </a:br>
            <a:r>
              <a:rPr lang="en-US" sz="1200" b="1" dirty="0" smtClean="0"/>
              <a:t/>
            </a:r>
            <a:br>
              <a:rPr lang="en-US" sz="1200" b="1" dirty="0" smtClean="0"/>
            </a:br>
            <a:r>
              <a:rPr lang="en-US" sz="1200" dirty="0" smtClean="0"/>
              <a:t>Below is a depiction of the water cycle.</a:t>
            </a:r>
            <a:r>
              <a:rPr lang="en-US" sz="1200" b="1" dirty="0" smtClean="0"/>
              <a:t>  Try to label what happens at the numbered sections. </a:t>
            </a:r>
            <a:r>
              <a:rPr lang="en-US" sz="1200" dirty="0" smtClean="0"/>
              <a:t> The energy from the sun powers the entire cycle.</a:t>
            </a:r>
            <a:r>
              <a:rPr lang="en-US" sz="1200" b="1" dirty="0" smtClean="0"/>
              <a:t/>
            </a:r>
            <a:br>
              <a:rPr lang="en-US" sz="1200" b="1" dirty="0" smtClean="0"/>
            </a:br>
            <a:r>
              <a:rPr lang="en-US" sz="1200" b="1" dirty="0" smtClean="0"/>
              <a:t/>
            </a:r>
            <a:br>
              <a:rPr lang="en-US" sz="1200" b="1" dirty="0" smtClean="0"/>
            </a:br>
            <a:r>
              <a:rPr lang="en-US" sz="1200" dirty="0" smtClean="0"/>
              <a:t/>
            </a:r>
            <a:br>
              <a:rPr lang="en-US" sz="1200" dirty="0" smtClean="0"/>
            </a:br>
            <a:r>
              <a:rPr lang="en-US" sz="1200" dirty="0" smtClean="0"/>
              <a:t/>
            </a:r>
            <a:br>
              <a:rPr lang="en-US" sz="1200" dirty="0" smtClean="0"/>
            </a:br>
            <a:endParaRPr lang="en-US" sz="12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895600"/>
            <a:ext cx="3743325" cy="298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810125" y="5388985"/>
            <a:ext cx="2133600" cy="477054"/>
          </a:xfrm>
          <a:prstGeom prst="rect">
            <a:avLst/>
          </a:prstGeom>
          <a:noFill/>
          <a:scene3d>
            <a:camera prst="orthographicFront">
              <a:rot lat="0" lon="10800000" rev="0"/>
            </a:camera>
            <a:lightRig rig="threePt" dir="t"/>
          </a:scene3d>
        </p:spPr>
        <p:txBody>
          <a:bodyPr wrap="square" rtlCol="0">
            <a:spAutoFit/>
          </a:bodyPr>
          <a:lstStyle/>
          <a:p>
            <a:r>
              <a:rPr lang="en-US" sz="500" dirty="0" smtClean="0"/>
              <a:t>1.  Sun (source of energy)</a:t>
            </a:r>
            <a:br>
              <a:rPr lang="en-US" sz="500" dirty="0" smtClean="0"/>
            </a:br>
            <a:r>
              <a:rPr lang="en-US" sz="500" dirty="0" smtClean="0"/>
              <a:t>2.  Condensation</a:t>
            </a:r>
            <a:br>
              <a:rPr lang="en-US" sz="500" dirty="0" smtClean="0"/>
            </a:br>
            <a:r>
              <a:rPr lang="en-US" sz="500" dirty="0" smtClean="0"/>
              <a:t>3.  Evaporation</a:t>
            </a:r>
            <a:br>
              <a:rPr lang="en-US" sz="500" dirty="0" smtClean="0"/>
            </a:br>
            <a:r>
              <a:rPr lang="en-US" sz="500" dirty="0" smtClean="0"/>
              <a:t>4.  Precipitation</a:t>
            </a:r>
            <a:br>
              <a:rPr lang="en-US" sz="500" dirty="0" smtClean="0"/>
            </a:br>
            <a:r>
              <a:rPr lang="en-US" sz="500" dirty="0" smtClean="0"/>
              <a:t>5.  Lake, spring (water source)</a:t>
            </a:r>
            <a:endParaRPr lang="en-US" sz="500" dirty="0"/>
          </a:p>
        </p:txBody>
      </p:sp>
    </p:spTree>
    <p:extLst>
      <p:ext uri="{BB962C8B-B14F-4D97-AF65-F5344CB8AC3E}">
        <p14:creationId xmlns:p14="http://schemas.microsoft.com/office/powerpoint/2010/main" val="3415668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1200" b="1" dirty="0" smtClean="0"/>
              <a:t>The oceans –</a:t>
            </a:r>
            <a:br>
              <a:rPr lang="en-US" sz="1200" b="1" dirty="0" smtClean="0"/>
            </a:br>
            <a:r>
              <a:rPr lang="en-US" sz="1200" dirty="0" smtClean="0"/>
              <a:t>About 4000 million years ago the surface temperature of the Earth fell below 100</a:t>
            </a:r>
            <a:r>
              <a:rPr lang="en-US" sz="1200" baseline="30000" dirty="0" smtClean="0"/>
              <a:t>o</a:t>
            </a:r>
            <a:r>
              <a:rPr lang="en-US" sz="1200" dirty="0" smtClean="0"/>
              <a:t>C.  Water vapour from early volcanoes condensed to a liquid and the first oceans were formed.</a:t>
            </a:r>
            <a:br>
              <a:rPr lang="en-US" sz="1200" dirty="0" smtClean="0"/>
            </a:br>
            <a:r>
              <a:rPr lang="en-US" sz="1200" dirty="0" smtClean="0"/>
              <a:t/>
            </a:r>
            <a:br>
              <a:rPr lang="en-US" sz="1200" dirty="0" smtClean="0"/>
            </a:br>
            <a:r>
              <a:rPr lang="en-US" sz="1200" b="1" dirty="0" smtClean="0"/>
              <a:t>Water has some unusual properties, what are they?</a:t>
            </a:r>
            <a:br>
              <a:rPr lang="en-US" sz="1200" b="1" dirty="0" smtClean="0"/>
            </a:br>
            <a:r>
              <a:rPr lang="en-US" sz="1200" b="1" dirty="0" smtClean="0"/>
              <a:t>1.</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2.</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3.</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4.</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dirty="0" smtClean="0"/>
              <a:t>Calcium and carbonate ions are essential to the formation of the sea floor as well as to the make up of shell and skeletons of sea creatures.  Both processes lead eventually to the formation of limestone.</a:t>
            </a:r>
            <a:br>
              <a:rPr lang="en-US" sz="1200" dirty="0" smtClean="0"/>
            </a:br>
            <a:r>
              <a:rPr lang="en-US" sz="1200" dirty="0" smtClean="0"/>
              <a:t/>
            </a:r>
            <a:br>
              <a:rPr lang="en-US" sz="1200" dirty="0" smtClean="0"/>
            </a:br>
            <a:endParaRPr lang="en-US" sz="1200" dirty="0" smtClean="0"/>
          </a:p>
          <a:p>
            <a:r>
              <a:rPr lang="en-US" sz="1200" b="1" dirty="0" smtClean="0"/>
              <a:t>The solubility of gases in water –</a:t>
            </a:r>
            <a:br>
              <a:rPr lang="en-US" sz="1200" b="1" dirty="0" smtClean="0"/>
            </a:br>
            <a:r>
              <a:rPr lang="en-US" sz="1200" dirty="0" smtClean="0"/>
              <a:t>All gases dissolve in water to some extent.  </a:t>
            </a:r>
            <a:br>
              <a:rPr lang="en-US" sz="1200" dirty="0" smtClean="0"/>
            </a:br>
            <a:r>
              <a:rPr lang="en-US" sz="1200" dirty="0" smtClean="0"/>
              <a:t/>
            </a:r>
            <a:br>
              <a:rPr lang="en-US" sz="1200" dirty="0" smtClean="0"/>
            </a:br>
            <a:r>
              <a:rPr lang="en-US" sz="1200" dirty="0" smtClean="0"/>
              <a:t>As pressure is increased gases become more soluble however if temperature increases gases become less soluble.</a:t>
            </a:r>
            <a:br>
              <a:rPr lang="en-US" sz="1200" dirty="0" smtClean="0"/>
            </a:br>
            <a:r>
              <a:rPr lang="en-US" sz="1200" dirty="0" smtClean="0"/>
              <a:t/>
            </a:r>
            <a:br>
              <a:rPr lang="en-US" sz="1200" dirty="0" smtClean="0"/>
            </a:br>
            <a:r>
              <a:rPr lang="en-US" sz="1200" dirty="0" smtClean="0"/>
              <a:t> </a:t>
            </a:r>
            <a:r>
              <a:rPr lang="en-US" sz="1200" b="1" dirty="0" smtClean="0"/>
              <a:t> </a:t>
            </a:r>
            <a:br>
              <a:rPr lang="en-US" sz="1200" b="1" dirty="0" smtClean="0"/>
            </a:br>
            <a:endParaRPr lang="en-US" sz="1200" b="1" dirty="0"/>
          </a:p>
        </p:txBody>
      </p:sp>
    </p:spTree>
    <p:extLst>
      <p:ext uri="{BB962C8B-B14F-4D97-AF65-F5344CB8AC3E}">
        <p14:creationId xmlns:p14="http://schemas.microsoft.com/office/powerpoint/2010/main" val="456957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1200" b="1" dirty="0" smtClean="0"/>
              <a:t>Water treatment –</a:t>
            </a:r>
            <a:br>
              <a:rPr lang="en-US" sz="1200" b="1" dirty="0" smtClean="0"/>
            </a:br>
            <a:r>
              <a:rPr lang="en-US" sz="1200" dirty="0" smtClean="0"/>
              <a:t/>
            </a:r>
            <a:br>
              <a:rPr lang="en-US" sz="1200" dirty="0" smtClean="0"/>
            </a:br>
            <a:r>
              <a:rPr lang="en-US" sz="1200" dirty="0" smtClean="0"/>
              <a:t>Water, before it could be consumed, must be treated.</a:t>
            </a:r>
            <a:br>
              <a:rPr lang="en-US" sz="1200" dirty="0" smtClean="0"/>
            </a:br>
            <a:r>
              <a:rPr lang="en-US" sz="1200" dirty="0" smtClean="0"/>
              <a:t/>
            </a:r>
            <a:br>
              <a:rPr lang="en-US" sz="1200" dirty="0" smtClean="0"/>
            </a:br>
            <a:r>
              <a:rPr lang="en-US" sz="1200" b="1" dirty="0" smtClean="0"/>
              <a:t>1.</a:t>
            </a:r>
            <a:r>
              <a:rPr lang="en-US" sz="1200" dirty="0" smtClean="0"/>
              <a:t>  </a:t>
            </a:r>
            <a:r>
              <a:rPr lang="en-US" sz="1200" u="sng" dirty="0" smtClean="0"/>
              <a:t>Screening:</a:t>
            </a:r>
            <a:r>
              <a:rPr lang="en-US" sz="1200" dirty="0" smtClean="0"/>
              <a:t>  Water from rivers or reservoirs is passed through grids made of metal bars.  </a:t>
            </a:r>
            <a:r>
              <a:rPr lang="en-US" sz="1200" b="1" dirty="0" smtClean="0"/>
              <a:t>Why?</a:t>
            </a:r>
            <a:br>
              <a:rPr lang="en-US" sz="1200" b="1" dirty="0" smtClean="0"/>
            </a:br>
            <a:r>
              <a:rPr lang="en-US" sz="1200" b="1" dirty="0" smtClean="0"/>
              <a:t/>
            </a:r>
            <a:br>
              <a:rPr lang="en-US" sz="1200" b="1" dirty="0" smtClean="0"/>
            </a:br>
            <a:r>
              <a:rPr lang="en-US" sz="1200" b="1" dirty="0" smtClean="0"/>
              <a:t>2.</a:t>
            </a:r>
            <a:r>
              <a:rPr lang="en-US" sz="1200" dirty="0" smtClean="0"/>
              <a:t>  </a:t>
            </a:r>
            <a:r>
              <a:rPr lang="en-US" sz="1200" u="sng" dirty="0" smtClean="0"/>
              <a:t>Sedimentation and filtration:</a:t>
            </a:r>
            <a:r>
              <a:rPr lang="en-US" sz="1200" dirty="0" smtClean="0"/>
              <a:t>  After screening, water is likely to contain fine solids, some materials present as colloids and some in solution.  Aluminum </a:t>
            </a:r>
            <a:r>
              <a:rPr lang="en-US" sz="1200" dirty="0" err="1" smtClean="0"/>
              <a:t>sulphate</a:t>
            </a:r>
            <a:r>
              <a:rPr lang="en-US" sz="1200" dirty="0" smtClean="0"/>
              <a:t> is added to the water, together with calcium hydroxide (slaked lime) if the water is not naturally alkaline.  </a:t>
            </a:r>
            <a:r>
              <a:rPr lang="en-US" sz="1200" b="1" dirty="0" smtClean="0"/>
              <a:t>What do the aluminum ion cause to happen?</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dirty="0" smtClean="0"/>
              <a:t>Once the aluminum ions have done their job most of the solids now settle out in sedimentation tanks and the rest are removed by filtration through sand and gravel.</a:t>
            </a:r>
            <a:br>
              <a:rPr lang="en-US" sz="1200" dirty="0" smtClean="0"/>
            </a:br>
            <a:r>
              <a:rPr lang="en-US" sz="1200" dirty="0" smtClean="0"/>
              <a:t/>
            </a:r>
            <a:br>
              <a:rPr lang="en-US" sz="1200" dirty="0" smtClean="0"/>
            </a:br>
            <a:r>
              <a:rPr lang="en-US" sz="1200" b="1" dirty="0" smtClean="0"/>
              <a:t>3.</a:t>
            </a:r>
            <a:r>
              <a:rPr lang="en-US" sz="1200" dirty="0" smtClean="0"/>
              <a:t>  </a:t>
            </a:r>
            <a:r>
              <a:rPr lang="en-US" sz="1200" u="sng" dirty="0" smtClean="0"/>
              <a:t>Use of activated carbon:</a:t>
            </a:r>
            <a:r>
              <a:rPr lang="en-US" sz="1200" dirty="0" smtClean="0"/>
              <a:t>  Occasionally water is quite brown in </a:t>
            </a:r>
            <a:r>
              <a:rPr lang="en-US" sz="1200" dirty="0" err="1" smtClean="0"/>
              <a:t>colour</a:t>
            </a:r>
            <a:r>
              <a:rPr lang="en-US" sz="1200" dirty="0" smtClean="0"/>
              <a:t> or contains lots of organic molecules, giving it strange tastes or smells.  Such impurities can be treated activated carbon.  </a:t>
            </a:r>
            <a:r>
              <a:rPr lang="en-US" sz="1200" b="1" dirty="0" smtClean="0"/>
              <a:t>What is activated carbon?</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4.  </a:t>
            </a:r>
            <a:r>
              <a:rPr lang="en-US" sz="1200" u="sng" dirty="0" smtClean="0"/>
              <a:t>pH adjustment: </a:t>
            </a:r>
            <a:r>
              <a:rPr lang="en-US" sz="1200" dirty="0" smtClean="0"/>
              <a:t> If water is naturally acidic, enough calcium hydroxide is added to make it slightly alkaline.  </a:t>
            </a:r>
            <a:r>
              <a:rPr lang="en-US" sz="1200" b="1" dirty="0" smtClean="0"/>
              <a:t>What does this help to prevent?</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5.  </a:t>
            </a:r>
            <a:r>
              <a:rPr lang="en-US" sz="1200" u="sng" dirty="0" smtClean="0"/>
              <a:t>Chlorination:  </a:t>
            </a:r>
            <a:r>
              <a:rPr lang="en-US" sz="1200" dirty="0" smtClean="0"/>
              <a:t>Chlorine is added to water to kill bacteria.  It is sometimes added to prevent algal growth. </a:t>
            </a:r>
            <a:r>
              <a:rPr lang="en-US" sz="1200" b="1" dirty="0" smtClean="0"/>
              <a:t> How can excess chlorine be removed from a water supply?</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dirty="0" smtClean="0"/>
              <a:t>However there are some problems after chlorine treatment.  Even if the water leaving the treatment plant is pure, it may get contaminated on the way to the customer.  Old iron pipes corrode, producing iron(III) ions which react with hydroxide ions in the slightly alkaline water.  A brown precipitate of iron(III) hydroxide is formed.</a:t>
            </a:r>
            <a:br>
              <a:rPr lang="en-US" sz="1200" dirty="0" smtClean="0"/>
            </a:br>
            <a:r>
              <a:rPr lang="en-US" sz="1200" b="1" dirty="0" smtClean="0"/>
              <a:t>Fe</a:t>
            </a:r>
            <a:r>
              <a:rPr lang="en-US" sz="1200" b="1" baseline="30000" dirty="0" smtClean="0"/>
              <a:t>3+</a:t>
            </a:r>
            <a:r>
              <a:rPr lang="en-US" sz="1200" b="1" baseline="-25000" dirty="0" smtClean="0"/>
              <a:t>(</a:t>
            </a:r>
            <a:r>
              <a:rPr lang="en-US" sz="1200" b="1" baseline="-25000" dirty="0" err="1" smtClean="0"/>
              <a:t>aq</a:t>
            </a:r>
            <a:r>
              <a:rPr lang="en-US" sz="1200" b="1" baseline="-25000" dirty="0" smtClean="0"/>
              <a:t>)</a:t>
            </a:r>
            <a:r>
              <a:rPr lang="en-US" sz="1200" b="1" dirty="0" smtClean="0"/>
              <a:t>  +  3OH</a:t>
            </a:r>
            <a:r>
              <a:rPr lang="en-US" sz="1200" b="1" baseline="30000" dirty="0" smtClean="0"/>
              <a:t>-</a:t>
            </a:r>
            <a:r>
              <a:rPr lang="en-US" sz="1200" b="1" baseline="-25000" dirty="0" smtClean="0"/>
              <a:t>(</a:t>
            </a:r>
            <a:r>
              <a:rPr lang="en-US" sz="1200" b="1" baseline="-25000" dirty="0" err="1" smtClean="0"/>
              <a:t>aq</a:t>
            </a:r>
            <a:r>
              <a:rPr lang="en-US" sz="1200" b="1" baseline="-25000" dirty="0" smtClean="0"/>
              <a:t>)</a:t>
            </a:r>
            <a:r>
              <a:rPr lang="en-US" sz="1200" b="1" dirty="0" smtClean="0"/>
              <a:t>  </a:t>
            </a:r>
            <a:r>
              <a:rPr lang="en-US" sz="1200" b="1" dirty="0" smtClean="0">
                <a:sym typeface="Wingdings" pitchFamily="2" charset="2"/>
              </a:rPr>
              <a:t>  Fe(OH)</a:t>
            </a:r>
            <a:r>
              <a:rPr lang="en-US" sz="1200" b="1" baseline="-25000" dirty="0" smtClean="0">
                <a:sym typeface="Wingdings" pitchFamily="2" charset="2"/>
              </a:rPr>
              <a:t>3(s)</a:t>
            </a:r>
            <a:br>
              <a:rPr lang="en-US" sz="1200" b="1" baseline="-25000" dirty="0" smtClean="0">
                <a:sym typeface="Wingdings" pitchFamily="2" charset="2"/>
              </a:rPr>
            </a:br>
            <a:r>
              <a:rPr lang="en-US" sz="1200" b="1" dirty="0" smtClean="0">
                <a:sym typeface="Wingdings" pitchFamily="2" charset="2"/>
              </a:rPr>
              <a:t/>
            </a:r>
            <a:br>
              <a:rPr lang="en-US" sz="1200" b="1" dirty="0" smtClean="0">
                <a:sym typeface="Wingdings" pitchFamily="2" charset="2"/>
              </a:rPr>
            </a:br>
            <a:r>
              <a:rPr lang="en-US" sz="1200" b="1" dirty="0" smtClean="0">
                <a:sym typeface="Wingdings" pitchFamily="2" charset="2"/>
              </a:rPr>
              <a:t>What happens if this precipitate is disturbed?  What can this do to clothing, veggies and tea?</a:t>
            </a:r>
            <a:endParaRPr lang="en-US" sz="1200" b="1" u="sng" dirty="0" smtClean="0"/>
          </a:p>
        </p:txBody>
      </p:sp>
    </p:spTree>
    <p:extLst>
      <p:ext uri="{BB962C8B-B14F-4D97-AF65-F5344CB8AC3E}">
        <p14:creationId xmlns:p14="http://schemas.microsoft.com/office/powerpoint/2010/main" val="38248937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1200" b="1" dirty="0" smtClean="0"/>
              <a:t>Waste disposal problem –</a:t>
            </a:r>
            <a:br>
              <a:rPr lang="en-US" sz="1200" b="1" dirty="0" smtClean="0"/>
            </a:br>
            <a:r>
              <a:rPr lang="en-US" sz="1200" b="1" dirty="0" smtClean="0"/>
              <a:t>What does:</a:t>
            </a:r>
            <a:br>
              <a:rPr lang="en-US" sz="1200" b="1" dirty="0" smtClean="0"/>
            </a:br>
            <a:r>
              <a:rPr lang="en-US" sz="1200" b="1" dirty="0" smtClean="0"/>
              <a:t>a.  Biodegradable mean?  Give an example.</a:t>
            </a:r>
            <a:br>
              <a:rPr lang="en-US" sz="1200" b="1" dirty="0" smtClean="0"/>
            </a:br>
            <a:r>
              <a:rPr lang="en-US" sz="1200" b="1" dirty="0" smtClean="0"/>
              <a:t/>
            </a:r>
            <a:br>
              <a:rPr lang="en-US" sz="1200" b="1" dirty="0" smtClean="0"/>
            </a:br>
            <a:r>
              <a:rPr lang="en-US" sz="1200" b="1" dirty="0" smtClean="0"/>
              <a:t>b.  Non – biodegradable mean?  Give an example.</a:t>
            </a:r>
            <a:br>
              <a:rPr lang="en-US" sz="1200" b="1" dirty="0" smtClean="0"/>
            </a:br>
            <a:r>
              <a:rPr lang="en-US" sz="1200" b="1" dirty="0" smtClean="0"/>
              <a:t/>
            </a:r>
            <a:br>
              <a:rPr lang="en-US" sz="1200" b="1" dirty="0" smtClean="0"/>
            </a:br>
            <a:r>
              <a:rPr lang="en-US" sz="1200" b="1" dirty="0" smtClean="0"/>
              <a:t/>
            </a:r>
            <a:br>
              <a:rPr lang="en-US" sz="1200" b="1" dirty="0" smtClean="0"/>
            </a:br>
            <a:r>
              <a:rPr lang="en-US" sz="1200" dirty="0" smtClean="0"/>
              <a:t>Some waste materials can be reused.  They are referred to as recyclable.  Food waste can also be composted and turned into a natural </a:t>
            </a:r>
            <a:r>
              <a:rPr lang="en-US" sz="1200" dirty="0" err="1" smtClean="0"/>
              <a:t>fertiliser</a:t>
            </a:r>
            <a:r>
              <a:rPr lang="en-US" sz="1200" dirty="0" smtClean="0"/>
              <a:t>.  Some materials are toxic and hazardous and should never be put into dustbins.  Examples include lead-acid car batteries and asbestos insulation.  Asbestos </a:t>
            </a:r>
            <a:r>
              <a:rPr lang="en-US" sz="1200" dirty="0" err="1" smtClean="0"/>
              <a:t>fibres</a:t>
            </a:r>
            <a:r>
              <a:rPr lang="en-US" sz="1200" dirty="0" smtClean="0"/>
              <a:t> can damage the lungs.</a:t>
            </a:r>
            <a:br>
              <a:rPr lang="en-US" sz="1200" dirty="0" smtClean="0"/>
            </a:br>
            <a:r>
              <a:rPr lang="en-US" sz="1200" dirty="0" smtClean="0"/>
              <a:t/>
            </a:r>
            <a:br>
              <a:rPr lang="en-US" sz="1200" dirty="0" smtClean="0"/>
            </a:br>
            <a:endParaRPr lang="en-US" sz="1200" dirty="0" smtClean="0"/>
          </a:p>
          <a:p>
            <a:r>
              <a:rPr lang="en-US" sz="1200" b="1" dirty="0" smtClean="0"/>
              <a:t>Waste disposal methods –</a:t>
            </a:r>
            <a:br>
              <a:rPr lang="en-US" sz="1200" b="1" dirty="0" smtClean="0"/>
            </a:br>
            <a:r>
              <a:rPr lang="en-US" sz="1200" dirty="0" smtClean="0"/>
              <a:t>Waste needs to disposed of in ways that cause least damage to the environment – it cannot simply be thrown away.  </a:t>
            </a:r>
            <a:r>
              <a:rPr lang="en-US" sz="1200" b="1" dirty="0" smtClean="0"/>
              <a:t>Why?</a:t>
            </a:r>
            <a:r>
              <a:rPr lang="en-US" sz="1200" dirty="0" smtClean="0"/>
              <a:t/>
            </a:r>
            <a:br>
              <a:rPr lang="en-US" sz="1200" dirty="0" smtClean="0"/>
            </a:br>
            <a:r>
              <a:rPr lang="en-US" sz="1200" dirty="0" smtClean="0"/>
              <a:t/>
            </a:r>
            <a:br>
              <a:rPr lang="en-US" sz="1200" dirty="0" smtClean="0"/>
            </a:br>
            <a:r>
              <a:rPr lang="en-US" sz="1200" dirty="0" smtClean="0"/>
              <a:t>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Each waste disposal method has good as well as bad points.  </a:t>
            </a:r>
            <a:r>
              <a:rPr lang="en-US" sz="1200" b="1" dirty="0" smtClean="0"/>
              <a:t>Using the table above can you identify them?</a:t>
            </a:r>
            <a:endParaRPr lang="en-US" sz="1200" b="1" dirty="0"/>
          </a:p>
        </p:txBody>
      </p:sp>
      <p:graphicFrame>
        <p:nvGraphicFramePr>
          <p:cNvPr id="4" name="Table 3"/>
          <p:cNvGraphicFramePr>
            <a:graphicFrameLocks noGrp="1"/>
          </p:cNvGraphicFramePr>
          <p:nvPr>
            <p:extLst>
              <p:ext uri="{D42A27DB-BD31-4B8C-83A1-F6EECF244321}">
                <p14:modId xmlns:p14="http://schemas.microsoft.com/office/powerpoint/2010/main" val="4265892465"/>
              </p:ext>
            </p:extLst>
          </p:nvPr>
        </p:nvGraphicFramePr>
        <p:xfrm>
          <a:off x="1066800" y="3124200"/>
          <a:ext cx="6096000" cy="2438400"/>
        </p:xfrm>
        <a:graphic>
          <a:graphicData uri="http://schemas.openxmlformats.org/drawingml/2006/table">
            <a:tbl>
              <a:tblPr firstRow="1" bandRow="1">
                <a:tableStyleId>{5C22544A-7EE6-4342-B048-85BDC9FD1C3A}</a:tableStyleId>
              </a:tblPr>
              <a:tblGrid>
                <a:gridCol w="3048000"/>
                <a:gridCol w="3048000"/>
              </a:tblGrid>
              <a:tr h="304800">
                <a:tc>
                  <a:txBody>
                    <a:bodyPr/>
                    <a:lstStyle/>
                    <a:p>
                      <a:pPr algn="l"/>
                      <a:r>
                        <a:rPr lang="en-US" sz="1000" dirty="0" smtClean="0"/>
                        <a:t>Type of disposal</a:t>
                      </a:r>
                      <a:endParaRPr lang="en-US" sz="1000" dirty="0"/>
                    </a:p>
                  </a:txBody>
                  <a:tcPr/>
                </a:tc>
                <a:tc>
                  <a:txBody>
                    <a:bodyPr/>
                    <a:lstStyle/>
                    <a:p>
                      <a:pPr algn="l"/>
                      <a:r>
                        <a:rPr lang="en-US" sz="1000" dirty="0" smtClean="0"/>
                        <a:t>Example</a:t>
                      </a:r>
                      <a:endParaRPr lang="en-US" sz="1000" dirty="0"/>
                    </a:p>
                  </a:txBody>
                  <a:tcPr/>
                </a:tc>
              </a:tr>
              <a:tr h="370840">
                <a:tc>
                  <a:txBody>
                    <a:bodyPr/>
                    <a:lstStyle/>
                    <a:p>
                      <a:pPr algn="l"/>
                      <a:r>
                        <a:rPr lang="en-US" sz="1000" dirty="0" smtClean="0"/>
                        <a:t>Chemical </a:t>
                      </a:r>
                      <a:r>
                        <a:rPr lang="en-US" sz="1000" baseline="0" dirty="0" smtClean="0"/>
                        <a:t> treatment</a:t>
                      </a:r>
                      <a:endParaRPr lang="en-US" sz="1000" dirty="0"/>
                    </a:p>
                  </a:txBody>
                  <a:tcPr/>
                </a:tc>
                <a:tc>
                  <a:txBody>
                    <a:bodyPr/>
                    <a:lstStyle/>
                    <a:p>
                      <a:pPr algn="l"/>
                      <a:r>
                        <a:rPr lang="en-US" sz="1000" dirty="0" smtClean="0"/>
                        <a:t>Acid and lead are removed from old car batteries and recycled</a:t>
                      </a:r>
                      <a:endParaRPr lang="en-US" sz="1000" dirty="0"/>
                    </a:p>
                  </a:txBody>
                  <a:tcPr/>
                </a:tc>
              </a:tr>
              <a:tr h="370840">
                <a:tc>
                  <a:txBody>
                    <a:bodyPr/>
                    <a:lstStyle/>
                    <a:p>
                      <a:pPr algn="l"/>
                      <a:r>
                        <a:rPr lang="en-US" sz="1000" dirty="0" smtClean="0"/>
                        <a:t>Sewage treatment</a:t>
                      </a:r>
                      <a:endParaRPr lang="en-US" sz="1000" dirty="0"/>
                    </a:p>
                  </a:txBody>
                  <a:tcPr/>
                </a:tc>
                <a:tc>
                  <a:txBody>
                    <a:bodyPr/>
                    <a:lstStyle/>
                    <a:p>
                      <a:pPr algn="l"/>
                      <a:r>
                        <a:rPr lang="en-US" sz="1000" dirty="0" smtClean="0"/>
                        <a:t>Waste</a:t>
                      </a:r>
                      <a:r>
                        <a:rPr lang="en-US" sz="1000" baseline="0" dirty="0" smtClean="0"/>
                        <a:t> water from sinks, drains and toilets is filtered and cleaned before being released into the environment</a:t>
                      </a:r>
                      <a:endParaRPr lang="en-US" sz="1000" dirty="0"/>
                    </a:p>
                  </a:txBody>
                  <a:tcPr/>
                </a:tc>
              </a:tr>
              <a:tr h="370840">
                <a:tc>
                  <a:txBody>
                    <a:bodyPr/>
                    <a:lstStyle/>
                    <a:p>
                      <a:pPr algn="l"/>
                      <a:r>
                        <a:rPr lang="en-US" sz="1000" dirty="0" smtClean="0"/>
                        <a:t>Incineration</a:t>
                      </a:r>
                      <a:endParaRPr lang="en-US" sz="1000" dirty="0"/>
                    </a:p>
                  </a:txBody>
                  <a:tcPr/>
                </a:tc>
                <a:tc>
                  <a:txBody>
                    <a:bodyPr/>
                    <a:lstStyle/>
                    <a:p>
                      <a:pPr algn="l"/>
                      <a:r>
                        <a:rPr lang="en-US" sz="1000" dirty="0" smtClean="0"/>
                        <a:t>Some waste</a:t>
                      </a:r>
                      <a:r>
                        <a:rPr lang="en-US" sz="1000" baseline="0" dirty="0" smtClean="0"/>
                        <a:t> is burned to destroy it; the heat can be used to heat water or even make electricity</a:t>
                      </a:r>
                      <a:endParaRPr lang="en-US" sz="1000" dirty="0"/>
                    </a:p>
                  </a:txBody>
                  <a:tcPr/>
                </a:tc>
              </a:tr>
              <a:tr h="370840">
                <a:tc>
                  <a:txBody>
                    <a:bodyPr/>
                    <a:lstStyle/>
                    <a:p>
                      <a:pPr algn="l"/>
                      <a:r>
                        <a:rPr lang="en-US" sz="1000" dirty="0" smtClean="0"/>
                        <a:t>Landfill</a:t>
                      </a:r>
                      <a:endParaRPr lang="en-US" sz="1000" dirty="0"/>
                    </a:p>
                  </a:txBody>
                  <a:tcPr/>
                </a:tc>
                <a:tc>
                  <a:txBody>
                    <a:bodyPr/>
                    <a:lstStyle/>
                    <a:p>
                      <a:pPr algn="l"/>
                      <a:r>
                        <a:rPr lang="en-US" sz="1000" dirty="0" smtClean="0"/>
                        <a:t>Waste</a:t>
                      </a:r>
                      <a:r>
                        <a:rPr lang="en-US" sz="1000" baseline="0" dirty="0" smtClean="0"/>
                        <a:t> is buried in old quarries or artificial pits; the material is sealed over with clay and earth</a:t>
                      </a:r>
                      <a:endParaRPr lang="en-US" sz="1000" dirty="0"/>
                    </a:p>
                  </a:txBody>
                  <a:tcPr/>
                </a:tc>
              </a:tr>
              <a:tr h="370840">
                <a:tc>
                  <a:txBody>
                    <a:bodyPr/>
                    <a:lstStyle/>
                    <a:p>
                      <a:pPr algn="l"/>
                      <a:r>
                        <a:rPr lang="en-US" sz="1000" dirty="0" smtClean="0"/>
                        <a:t>Recycling</a:t>
                      </a:r>
                      <a:endParaRPr lang="en-US" sz="1000" dirty="0"/>
                    </a:p>
                  </a:txBody>
                  <a:tcPr/>
                </a:tc>
                <a:tc>
                  <a:txBody>
                    <a:bodyPr/>
                    <a:lstStyle/>
                    <a:p>
                      <a:pPr algn="l"/>
                      <a:r>
                        <a:rPr lang="en-US" sz="1000" dirty="0" smtClean="0"/>
                        <a:t>Valuable materials are separated to be used again, for example aluminum cans</a:t>
                      </a:r>
                      <a:endParaRPr lang="en-US" sz="1000" dirty="0"/>
                    </a:p>
                  </a:txBody>
                  <a:tcPr/>
                </a:tc>
              </a:tr>
            </a:tbl>
          </a:graphicData>
        </a:graphic>
      </p:graphicFrame>
    </p:spTree>
    <p:extLst>
      <p:ext uri="{BB962C8B-B14F-4D97-AF65-F5344CB8AC3E}">
        <p14:creationId xmlns:p14="http://schemas.microsoft.com/office/powerpoint/2010/main" val="4648117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r>
              <a:rPr lang="en-US" sz="1200" b="1" dirty="0" smtClean="0"/>
              <a:t>Managing our environment –</a:t>
            </a:r>
            <a:br>
              <a:rPr lang="en-US" sz="1200" b="1" dirty="0" smtClean="0"/>
            </a:br>
            <a:r>
              <a:rPr lang="en-US" sz="1200" dirty="0" smtClean="0"/>
              <a:t>While we have water, carbon, nitrogen and even rock cycles we do not have cycles of the materials we use.  Much of what we use are used once and then thrown away.  There are several problems associated with this:</a:t>
            </a:r>
            <a:br>
              <a:rPr lang="en-US" sz="1200" dirty="0" smtClean="0"/>
            </a:br>
            <a:r>
              <a:rPr lang="en-US" sz="1200" dirty="0" smtClean="0"/>
              <a:t/>
            </a:r>
            <a:br>
              <a:rPr lang="en-US" sz="1200" dirty="0" smtClean="0"/>
            </a:br>
            <a:r>
              <a:rPr lang="en-US" sz="1200" b="1" dirty="0" smtClean="0"/>
              <a:t>1.</a:t>
            </a:r>
            <a:r>
              <a:rPr lang="en-US" sz="1200" dirty="0" smtClean="0"/>
              <a:t>  </a:t>
            </a:r>
            <a:r>
              <a:rPr lang="en-US" sz="1200" u="sng" dirty="0" smtClean="0"/>
              <a:t>Health problems:</a:t>
            </a:r>
            <a:r>
              <a:rPr lang="en-US" sz="1200" dirty="0" smtClean="0"/>
              <a:t>  harmful materials can contaminate the environment and damage health.</a:t>
            </a:r>
            <a:br>
              <a:rPr lang="en-US" sz="1200" dirty="0" smtClean="0"/>
            </a:br>
            <a:r>
              <a:rPr lang="en-US" sz="1200" dirty="0" smtClean="0"/>
              <a:t/>
            </a:r>
            <a:br>
              <a:rPr lang="en-US" sz="1200" dirty="0" smtClean="0"/>
            </a:br>
            <a:r>
              <a:rPr lang="en-US" sz="1200" b="1" dirty="0" smtClean="0"/>
              <a:t>2.</a:t>
            </a:r>
            <a:r>
              <a:rPr lang="en-US" sz="1200" dirty="0" smtClean="0"/>
              <a:t>  </a:t>
            </a:r>
            <a:r>
              <a:rPr lang="en-US" sz="1200" u="sng" dirty="0" smtClean="0"/>
              <a:t>Economic problems:</a:t>
            </a:r>
            <a:r>
              <a:rPr lang="en-US" sz="1200" dirty="0" smtClean="0"/>
              <a:t>  when waste is dumped, money is wasted too.</a:t>
            </a:r>
            <a:br>
              <a:rPr lang="en-US" sz="1200" dirty="0" smtClean="0"/>
            </a:br>
            <a:r>
              <a:rPr lang="en-US" sz="1200" dirty="0" smtClean="0"/>
              <a:t/>
            </a:r>
            <a:br>
              <a:rPr lang="en-US" sz="1200" dirty="0" smtClean="0"/>
            </a:br>
            <a:r>
              <a:rPr lang="en-US" sz="1200" b="1" dirty="0" smtClean="0"/>
              <a:t>3.</a:t>
            </a:r>
            <a:r>
              <a:rPr lang="en-US" sz="1200" dirty="0" smtClean="0"/>
              <a:t>  </a:t>
            </a:r>
            <a:r>
              <a:rPr lang="en-US" sz="1200" u="sng" dirty="0" smtClean="0"/>
              <a:t>Environmental problems:</a:t>
            </a:r>
            <a:r>
              <a:rPr lang="en-US" sz="1200" dirty="0" smtClean="0"/>
              <a:t>  if we throw away glass and metal containers, then new quarries and mines are needed to replace them, causing damage to the environment.  This can be reduced by recycling.</a:t>
            </a:r>
            <a:br>
              <a:rPr lang="en-US" sz="1200" dirty="0" smtClean="0"/>
            </a:br>
            <a:r>
              <a:rPr lang="en-US" sz="1200" dirty="0" smtClean="0"/>
              <a:t/>
            </a:r>
            <a:br>
              <a:rPr lang="en-US" sz="1200" dirty="0" smtClean="0"/>
            </a:br>
            <a:r>
              <a:rPr lang="en-US" sz="1200" b="1" dirty="0" smtClean="0"/>
              <a:t>4</a:t>
            </a:r>
            <a:r>
              <a:rPr lang="en-US" sz="1200" dirty="0" smtClean="0"/>
              <a:t>.  </a:t>
            </a:r>
            <a:r>
              <a:rPr lang="en-US" sz="1200" u="sng" dirty="0" smtClean="0"/>
              <a:t>Energy problem:</a:t>
            </a:r>
            <a:r>
              <a:rPr lang="en-US" sz="1200" dirty="0" smtClean="0"/>
              <a:t>  manufacture of new materials uses energy.  Recycling of materials can save large amounts of energy.</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5.  </a:t>
            </a:r>
            <a:r>
              <a:rPr lang="en-US" sz="1200" u="sng" dirty="0" smtClean="0"/>
              <a:t>Overuse of raw materials:</a:t>
            </a:r>
            <a:r>
              <a:rPr lang="en-US" sz="1200" dirty="0" smtClean="0"/>
              <a:t>  many of our resources are finite.  </a:t>
            </a:r>
            <a:r>
              <a:rPr lang="en-US" sz="1200" b="1" dirty="0" smtClean="0"/>
              <a:t>What does this mean?  Give examples of this?</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How can we help the environment?</a:t>
            </a:r>
            <a:br>
              <a:rPr lang="en-US" sz="1200" b="1" dirty="0" smtClean="0"/>
            </a:br>
            <a:r>
              <a:rPr lang="en-US" sz="1200" b="1" dirty="0" smtClean="0"/>
              <a:t>1.</a:t>
            </a:r>
            <a:br>
              <a:rPr lang="en-US" sz="1200" b="1" dirty="0" smtClean="0"/>
            </a:br>
            <a:r>
              <a:rPr lang="en-US" sz="1200" b="1" dirty="0" smtClean="0"/>
              <a:t/>
            </a:r>
            <a:br>
              <a:rPr lang="en-US" sz="1200" b="1" dirty="0" smtClean="0"/>
            </a:br>
            <a:r>
              <a:rPr lang="en-US" sz="1200" b="1" dirty="0" smtClean="0"/>
              <a:t>2.</a:t>
            </a:r>
            <a:br>
              <a:rPr lang="en-US" sz="1200" b="1" dirty="0" smtClean="0"/>
            </a:br>
            <a:r>
              <a:rPr lang="en-US" sz="1200" b="1" dirty="0" smtClean="0"/>
              <a:t/>
            </a:r>
            <a:br>
              <a:rPr lang="en-US" sz="1200" b="1" dirty="0" smtClean="0"/>
            </a:br>
            <a:r>
              <a:rPr lang="en-US" sz="1200" b="1" dirty="0" smtClean="0"/>
              <a:t>3.</a:t>
            </a:r>
            <a:br>
              <a:rPr lang="en-US" sz="1200" b="1" dirty="0" smtClean="0"/>
            </a:br>
            <a:r>
              <a:rPr lang="en-US" sz="1200" b="1" dirty="0" smtClean="0"/>
              <a:t/>
            </a:r>
            <a:br>
              <a:rPr lang="en-US" sz="1200" b="1" dirty="0" smtClean="0"/>
            </a:br>
            <a:r>
              <a:rPr lang="en-US" sz="1200" b="1" dirty="0" smtClean="0"/>
              <a:t>4.</a:t>
            </a:r>
            <a:br>
              <a:rPr lang="en-US" sz="1200" b="1" dirty="0" smtClean="0"/>
            </a:br>
            <a:r>
              <a:rPr lang="en-US" sz="1200" b="1" dirty="0" smtClean="0"/>
              <a:t/>
            </a:r>
            <a:br>
              <a:rPr lang="en-US" sz="1200" b="1" dirty="0" smtClean="0"/>
            </a:br>
            <a:r>
              <a:rPr lang="en-US" sz="1200" b="1" dirty="0" smtClean="0"/>
              <a:t>5.</a:t>
            </a:r>
            <a:br>
              <a:rPr lang="en-US" sz="1200" b="1" dirty="0" smtClean="0"/>
            </a:br>
            <a:r>
              <a:rPr lang="en-US" sz="1200" b="1" dirty="0" smtClean="0"/>
              <a:t/>
            </a:r>
            <a:br>
              <a:rPr lang="en-US" sz="1200" b="1" dirty="0" smtClean="0"/>
            </a:br>
            <a:r>
              <a:rPr lang="en-US" sz="1200" b="1" dirty="0" smtClean="0"/>
              <a:t>6.</a:t>
            </a:r>
            <a:endParaRPr lang="en-US" sz="1200" dirty="0"/>
          </a:p>
        </p:txBody>
      </p:sp>
      <p:graphicFrame>
        <p:nvGraphicFramePr>
          <p:cNvPr id="4" name="Table 3"/>
          <p:cNvGraphicFramePr>
            <a:graphicFrameLocks noGrp="1"/>
          </p:cNvGraphicFramePr>
          <p:nvPr>
            <p:extLst>
              <p:ext uri="{D42A27DB-BD31-4B8C-83A1-F6EECF244321}">
                <p14:modId xmlns:p14="http://schemas.microsoft.com/office/powerpoint/2010/main" val="622189050"/>
              </p:ext>
            </p:extLst>
          </p:nvPr>
        </p:nvGraphicFramePr>
        <p:xfrm>
          <a:off x="1371600" y="2133600"/>
          <a:ext cx="6096000" cy="1371600"/>
        </p:xfrm>
        <a:graphic>
          <a:graphicData uri="http://schemas.openxmlformats.org/drawingml/2006/table">
            <a:tbl>
              <a:tblPr firstRow="1" bandRow="1">
                <a:tableStyleId>{5C22544A-7EE6-4342-B048-85BDC9FD1C3A}</a:tableStyleId>
              </a:tblPr>
              <a:tblGrid>
                <a:gridCol w="3048000"/>
                <a:gridCol w="3048000"/>
              </a:tblGrid>
              <a:tr h="342900">
                <a:tc>
                  <a:txBody>
                    <a:bodyPr/>
                    <a:lstStyle/>
                    <a:p>
                      <a:r>
                        <a:rPr lang="en-US" sz="1000" dirty="0" smtClean="0"/>
                        <a:t>Material</a:t>
                      </a:r>
                      <a:endParaRPr lang="en-US" sz="1000" dirty="0"/>
                    </a:p>
                  </a:txBody>
                  <a:tcPr/>
                </a:tc>
                <a:tc>
                  <a:txBody>
                    <a:bodyPr/>
                    <a:lstStyle/>
                    <a:p>
                      <a:r>
                        <a:rPr lang="en-US" sz="1000" dirty="0" smtClean="0"/>
                        <a:t>% energy saved by recycling</a:t>
                      </a:r>
                      <a:endParaRPr lang="en-US" sz="1000" dirty="0"/>
                    </a:p>
                  </a:txBody>
                  <a:tcPr/>
                </a:tc>
              </a:tr>
              <a:tr h="342900">
                <a:tc>
                  <a:txBody>
                    <a:bodyPr/>
                    <a:lstStyle/>
                    <a:p>
                      <a:r>
                        <a:rPr lang="en-US" sz="1000" dirty="0" smtClean="0"/>
                        <a:t>Aluminum</a:t>
                      </a:r>
                      <a:endParaRPr lang="en-US" sz="1000" dirty="0"/>
                    </a:p>
                  </a:txBody>
                  <a:tcPr/>
                </a:tc>
                <a:tc>
                  <a:txBody>
                    <a:bodyPr/>
                    <a:lstStyle/>
                    <a:p>
                      <a:r>
                        <a:rPr lang="en-US" sz="1000" dirty="0" smtClean="0"/>
                        <a:t>95</a:t>
                      </a:r>
                      <a:endParaRPr lang="en-US" sz="1000" dirty="0"/>
                    </a:p>
                  </a:txBody>
                  <a:tcPr/>
                </a:tc>
              </a:tr>
              <a:tr h="342900">
                <a:tc>
                  <a:txBody>
                    <a:bodyPr/>
                    <a:lstStyle/>
                    <a:p>
                      <a:r>
                        <a:rPr lang="en-US" sz="1000" dirty="0" smtClean="0"/>
                        <a:t>Copper</a:t>
                      </a:r>
                      <a:endParaRPr lang="en-US" sz="1000" dirty="0"/>
                    </a:p>
                  </a:txBody>
                  <a:tcPr/>
                </a:tc>
                <a:tc>
                  <a:txBody>
                    <a:bodyPr/>
                    <a:lstStyle/>
                    <a:p>
                      <a:r>
                        <a:rPr lang="en-US" sz="1000" dirty="0" smtClean="0"/>
                        <a:t>90</a:t>
                      </a:r>
                      <a:endParaRPr lang="en-US" sz="1000" dirty="0"/>
                    </a:p>
                  </a:txBody>
                  <a:tcPr/>
                </a:tc>
              </a:tr>
              <a:tr h="342900">
                <a:tc>
                  <a:txBody>
                    <a:bodyPr/>
                    <a:lstStyle/>
                    <a:p>
                      <a:r>
                        <a:rPr lang="en-US" sz="1000" dirty="0" smtClean="0"/>
                        <a:t>paper</a:t>
                      </a:r>
                      <a:endParaRPr lang="en-US" sz="1000" dirty="0"/>
                    </a:p>
                  </a:txBody>
                  <a:tcPr/>
                </a:tc>
                <a:tc>
                  <a:txBody>
                    <a:bodyPr/>
                    <a:lstStyle/>
                    <a:p>
                      <a:r>
                        <a:rPr lang="en-US" sz="1000" dirty="0" smtClean="0"/>
                        <a:t>40</a:t>
                      </a:r>
                      <a:endParaRPr lang="en-US" sz="1000" dirty="0"/>
                    </a:p>
                  </a:txBody>
                  <a:tcPr/>
                </a:tc>
              </a:tr>
            </a:tbl>
          </a:graphicData>
        </a:graphic>
      </p:graphicFrame>
    </p:spTree>
    <p:extLst>
      <p:ext uri="{BB962C8B-B14F-4D97-AF65-F5344CB8AC3E}">
        <p14:creationId xmlns:p14="http://schemas.microsoft.com/office/powerpoint/2010/main" val="1350642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1200" b="1" u="sng" dirty="0" smtClean="0"/>
              <a:t>Our Environment:</a:t>
            </a:r>
            <a:r>
              <a:rPr lang="en-US" sz="1200" dirty="0" smtClean="0"/>
              <a:t/>
            </a:r>
            <a:br>
              <a:rPr lang="en-US" sz="1200" dirty="0" smtClean="0"/>
            </a:br>
            <a:r>
              <a:rPr lang="en-US" sz="1200" dirty="0" smtClean="0"/>
              <a:t>The environment is all of our surroundings.  This includes the atmosphere, oceans, soil and all living things.</a:t>
            </a:r>
            <a:br>
              <a:rPr lang="en-US" sz="1200" dirty="0" smtClean="0"/>
            </a:br>
            <a:r>
              <a:rPr lang="en-US" sz="1200" dirty="0" smtClean="0"/>
              <a:t/>
            </a:r>
            <a:br>
              <a:rPr lang="en-US" sz="1200" dirty="0" smtClean="0"/>
            </a:br>
            <a:r>
              <a:rPr lang="en-US" sz="1200" dirty="0" smtClean="0"/>
              <a:t>Our environment can be damaged by pollutants.  </a:t>
            </a:r>
            <a:r>
              <a:rPr lang="en-US" sz="1200" b="1" dirty="0" smtClean="0"/>
              <a:t>What are pollutants?</a:t>
            </a:r>
            <a:br>
              <a:rPr lang="en-US" sz="1200" b="1" dirty="0" smtClean="0"/>
            </a:br>
            <a:r>
              <a:rPr lang="en-US" sz="1200" b="1" dirty="0" smtClean="0"/>
              <a:t/>
            </a:r>
            <a:br>
              <a:rPr lang="en-US" sz="1200" b="1" dirty="0" smtClean="0"/>
            </a:br>
            <a:r>
              <a:rPr lang="en-US" sz="1200" dirty="0" smtClean="0"/>
              <a:t>Pollutants can be in any physical state – solids, liquids or gases.  Even waste heat from a power station can be described as a pollutant.</a:t>
            </a:r>
            <a:br>
              <a:rPr lang="en-US" sz="1200" dirty="0" smtClean="0"/>
            </a:br>
            <a:r>
              <a:rPr lang="en-US" sz="1200" dirty="0" smtClean="0"/>
              <a:t/>
            </a:r>
            <a:br>
              <a:rPr lang="en-US" sz="1200" dirty="0" smtClean="0"/>
            </a:br>
            <a:r>
              <a:rPr lang="en-US" sz="1200" b="1" dirty="0" smtClean="0"/>
              <a:t>What is pollution?  What are some sources of pollution?</a:t>
            </a:r>
            <a:br>
              <a:rPr lang="en-US" sz="1200" b="1" dirty="0" smtClean="0"/>
            </a:br>
            <a:r>
              <a:rPr lang="en-US" sz="1200" dirty="0" smtClean="0"/>
              <a:t/>
            </a:r>
            <a:br>
              <a:rPr lang="en-US" sz="1200" dirty="0" smtClean="0"/>
            </a:br>
            <a:r>
              <a:rPr lang="en-US" sz="1200" dirty="0" smtClean="0"/>
              <a:t>Some sources of pollution are:</a:t>
            </a:r>
            <a:br>
              <a:rPr lang="en-US" sz="1200" dirty="0" smtClean="0"/>
            </a:br>
            <a:r>
              <a:rPr lang="en-US" sz="1200" dirty="0" smtClean="0"/>
              <a:t>a.  Burning of fossil fuels</a:t>
            </a:r>
            <a:br>
              <a:rPr lang="en-US" sz="1200" dirty="0" smtClean="0"/>
            </a:br>
            <a:r>
              <a:rPr lang="en-US" sz="1200" dirty="0" smtClean="0"/>
              <a:t>b.  Land clearance by burning forests</a:t>
            </a:r>
            <a:br>
              <a:rPr lang="en-US" sz="1200" dirty="0" smtClean="0"/>
            </a:br>
            <a:r>
              <a:rPr lang="en-US" sz="1200" dirty="0" smtClean="0"/>
              <a:t>c.  Use of pesticides and fertilizers</a:t>
            </a:r>
            <a:br>
              <a:rPr lang="en-US" sz="1200" dirty="0" smtClean="0"/>
            </a:br>
            <a:r>
              <a:rPr lang="en-US" sz="1200" dirty="0" smtClean="0"/>
              <a:t>d.  Waste materials from industrial processes such as mining, quarrying and smelting ores to make metals</a:t>
            </a:r>
            <a:br>
              <a:rPr lang="en-US" sz="1200" dirty="0" smtClean="0"/>
            </a:br>
            <a:r>
              <a:rPr lang="en-US" sz="1200" dirty="0" smtClean="0"/>
              <a:t>e.  Disposal of plastic and other non-biodegradable waste materials</a:t>
            </a:r>
            <a:br>
              <a:rPr lang="en-US" sz="1200" dirty="0" smtClean="0"/>
            </a:br>
            <a:r>
              <a:rPr lang="en-US" sz="1200" dirty="0" smtClean="0"/>
              <a:t>f.  Sewage and other forms of water pollution</a:t>
            </a:r>
            <a:br>
              <a:rPr lang="en-US" sz="1200" dirty="0" smtClean="0"/>
            </a:br>
            <a:r>
              <a:rPr lang="en-US" sz="1200" dirty="0" smtClean="0"/>
              <a:t/>
            </a:r>
            <a:br>
              <a:rPr lang="en-US" sz="1200" dirty="0" smtClean="0"/>
            </a:br>
            <a:r>
              <a:rPr lang="en-US" sz="1200" b="1" dirty="0" smtClean="0"/>
              <a:t>Why can forest clearance cause pollution?</a:t>
            </a:r>
            <a:br>
              <a:rPr lang="en-US" sz="1200" b="1" dirty="0" smtClean="0"/>
            </a:br>
            <a:r>
              <a:rPr lang="en-US" sz="1200" b="1" dirty="0" smtClean="0"/>
              <a:t/>
            </a:r>
            <a:br>
              <a:rPr lang="en-US" sz="1200" b="1" dirty="0" smtClean="0"/>
            </a:br>
            <a:endParaRPr lang="en-US" sz="1200" dirty="0"/>
          </a:p>
          <a:p>
            <a:r>
              <a:rPr lang="en-US" sz="1200" b="1" u="sng" dirty="0" smtClean="0"/>
              <a:t>The present atmosphere:</a:t>
            </a:r>
            <a:br>
              <a:rPr lang="en-US" sz="1200" b="1" u="sng" dirty="0" smtClean="0"/>
            </a:br>
            <a:r>
              <a:rPr lang="en-US" sz="1200" dirty="0" smtClean="0"/>
              <a:t>In unpolluted, dry air the approximate percentages, by volume, of the main gases present are:</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Please note that it is important to bare in mind that these figures apply only to dry air.  </a:t>
            </a:r>
            <a:r>
              <a:rPr lang="en-US" sz="1200" b="1" dirty="0" smtClean="0"/>
              <a:t>Why is this so?</a:t>
            </a:r>
            <a:r>
              <a:rPr lang="en-US" sz="1200" dirty="0" smtClean="0"/>
              <a:t/>
            </a:r>
            <a:br>
              <a:rPr lang="en-US" sz="1200" dirty="0" smtClean="0"/>
            </a:br>
            <a:r>
              <a:rPr lang="en-US" sz="1200" dirty="0" smtClean="0"/>
              <a:t>Air can have anywhere between 0% and 4% of water vapour</a:t>
            </a:r>
            <a:r>
              <a:rPr lang="en-US" sz="1200" dirty="0"/>
              <a:t>!</a:t>
            </a:r>
            <a:r>
              <a:rPr lang="en-US" sz="1200" dirty="0" smtClean="0"/>
              <a:t/>
            </a:r>
            <a:br>
              <a:rPr lang="en-US" sz="1200" dirty="0" smtClean="0"/>
            </a:br>
            <a:endParaRPr lang="en-US" sz="1200" b="1" u="sng" dirty="0"/>
          </a:p>
        </p:txBody>
      </p:sp>
      <p:graphicFrame>
        <p:nvGraphicFramePr>
          <p:cNvPr id="4" name="Table 3"/>
          <p:cNvGraphicFramePr>
            <a:graphicFrameLocks noGrp="1"/>
          </p:cNvGraphicFramePr>
          <p:nvPr>
            <p:extLst>
              <p:ext uri="{D42A27DB-BD31-4B8C-83A1-F6EECF244321}">
                <p14:modId xmlns:p14="http://schemas.microsoft.com/office/powerpoint/2010/main" val="246827494"/>
              </p:ext>
            </p:extLst>
          </p:nvPr>
        </p:nvGraphicFramePr>
        <p:xfrm>
          <a:off x="1295400" y="4267200"/>
          <a:ext cx="6096000" cy="1592580"/>
        </p:xfrm>
        <a:graphic>
          <a:graphicData uri="http://schemas.openxmlformats.org/drawingml/2006/table">
            <a:tbl>
              <a:tblPr firstRow="1" bandRow="1">
                <a:tableStyleId>{5C22544A-7EE6-4342-B048-85BDC9FD1C3A}</a:tableStyleId>
              </a:tblPr>
              <a:tblGrid>
                <a:gridCol w="2032000"/>
                <a:gridCol w="2032000"/>
                <a:gridCol w="2032000"/>
              </a:tblGrid>
              <a:tr h="304800">
                <a:tc>
                  <a:txBody>
                    <a:bodyPr/>
                    <a:lstStyle/>
                    <a:p>
                      <a:pPr algn="ctr"/>
                      <a:r>
                        <a:rPr lang="en-US" sz="1050" dirty="0" smtClean="0"/>
                        <a:t>Gases</a:t>
                      </a:r>
                      <a:endParaRPr lang="en-US" sz="1050" dirty="0"/>
                    </a:p>
                  </a:txBody>
                  <a:tcPr/>
                </a:tc>
                <a:tc>
                  <a:txBody>
                    <a:bodyPr/>
                    <a:lstStyle/>
                    <a:p>
                      <a:pPr algn="ctr"/>
                      <a:r>
                        <a:rPr lang="en-US" sz="1050" dirty="0" smtClean="0"/>
                        <a:t>Percentages (%)</a:t>
                      </a:r>
                      <a:endParaRPr lang="en-US" sz="1050" dirty="0"/>
                    </a:p>
                  </a:txBody>
                  <a:tcPr/>
                </a:tc>
                <a:tc>
                  <a:txBody>
                    <a:bodyPr/>
                    <a:lstStyle/>
                    <a:p>
                      <a:pPr algn="ctr"/>
                      <a:r>
                        <a:rPr lang="en-US" sz="1050" dirty="0" smtClean="0"/>
                        <a:t>Parts</a:t>
                      </a:r>
                    </a:p>
                  </a:txBody>
                  <a:tcPr/>
                </a:tc>
              </a:tr>
              <a:tr h="304800">
                <a:tc>
                  <a:txBody>
                    <a:bodyPr/>
                    <a:lstStyle/>
                    <a:p>
                      <a:pPr algn="ctr"/>
                      <a:r>
                        <a:rPr lang="en-US" sz="1050" dirty="0" smtClean="0"/>
                        <a:t>Nitrogen</a:t>
                      </a:r>
                      <a:endParaRPr lang="en-US" sz="1050" dirty="0"/>
                    </a:p>
                  </a:txBody>
                  <a:tcPr/>
                </a:tc>
                <a:tc>
                  <a:txBody>
                    <a:bodyPr/>
                    <a:lstStyle/>
                    <a:p>
                      <a:pPr algn="ctr"/>
                      <a:r>
                        <a:rPr lang="en-US" sz="1050" dirty="0" smtClean="0"/>
                        <a:t>78.1</a:t>
                      </a:r>
                      <a:endParaRPr lang="en-US" sz="1050" dirty="0"/>
                    </a:p>
                  </a:txBody>
                  <a:tcPr/>
                </a:tc>
                <a:tc>
                  <a:txBody>
                    <a:bodyPr/>
                    <a:lstStyle/>
                    <a:p>
                      <a:pPr algn="ctr"/>
                      <a:r>
                        <a:rPr lang="en-US" sz="1050" dirty="0" smtClean="0"/>
                        <a:t>About 4/5</a:t>
                      </a:r>
                      <a:endParaRPr lang="en-US" sz="1050" dirty="0"/>
                    </a:p>
                  </a:txBody>
                  <a:tcPr/>
                </a:tc>
              </a:tr>
              <a:tr h="304800">
                <a:tc>
                  <a:txBody>
                    <a:bodyPr/>
                    <a:lstStyle/>
                    <a:p>
                      <a:pPr algn="ctr"/>
                      <a:r>
                        <a:rPr lang="en-US" sz="1050" dirty="0" smtClean="0"/>
                        <a:t>Oxygen</a:t>
                      </a:r>
                      <a:endParaRPr lang="en-US" sz="1050" dirty="0"/>
                    </a:p>
                  </a:txBody>
                  <a:tcPr/>
                </a:tc>
                <a:tc>
                  <a:txBody>
                    <a:bodyPr/>
                    <a:lstStyle/>
                    <a:p>
                      <a:pPr algn="ctr"/>
                      <a:r>
                        <a:rPr lang="en-US" sz="1050" dirty="0" smtClean="0"/>
                        <a:t>21.0</a:t>
                      </a:r>
                      <a:endParaRPr lang="en-US" sz="1050" dirty="0"/>
                    </a:p>
                  </a:txBody>
                  <a:tcPr/>
                </a:tc>
                <a:tc>
                  <a:txBody>
                    <a:bodyPr/>
                    <a:lstStyle/>
                    <a:p>
                      <a:pPr algn="ctr"/>
                      <a:r>
                        <a:rPr lang="en-US" sz="1050" dirty="0" smtClean="0"/>
                        <a:t>About</a:t>
                      </a:r>
                      <a:r>
                        <a:rPr lang="en-US" sz="1050" baseline="0" dirty="0" smtClean="0"/>
                        <a:t> 1/5</a:t>
                      </a:r>
                      <a:endParaRPr lang="en-US" sz="1050" dirty="0"/>
                    </a:p>
                  </a:txBody>
                  <a:tcPr/>
                </a:tc>
              </a:tr>
              <a:tr h="304800">
                <a:tc>
                  <a:txBody>
                    <a:bodyPr/>
                    <a:lstStyle/>
                    <a:p>
                      <a:pPr algn="ctr"/>
                      <a:r>
                        <a:rPr lang="en-US" sz="1050" dirty="0" smtClean="0"/>
                        <a:t>Argon </a:t>
                      </a:r>
                      <a:r>
                        <a:rPr lang="en-US" sz="800" b="1" dirty="0" smtClean="0"/>
                        <a:t>(there</a:t>
                      </a:r>
                      <a:r>
                        <a:rPr lang="en-US" sz="800" b="1" baseline="0" dirty="0" smtClean="0"/>
                        <a:t> are other types of noble gases present in the air)</a:t>
                      </a:r>
                      <a:endParaRPr lang="en-US" sz="800" b="1" dirty="0"/>
                    </a:p>
                  </a:txBody>
                  <a:tcPr/>
                </a:tc>
                <a:tc>
                  <a:txBody>
                    <a:bodyPr/>
                    <a:lstStyle/>
                    <a:p>
                      <a:pPr algn="ctr"/>
                      <a:r>
                        <a:rPr lang="en-US" sz="1050" dirty="0" smtClean="0"/>
                        <a:t>0.9</a:t>
                      </a:r>
                      <a:endParaRPr lang="en-US" sz="1050" dirty="0"/>
                    </a:p>
                  </a:txBody>
                  <a:tcPr/>
                </a:tc>
                <a:tc>
                  <a:txBody>
                    <a:bodyPr/>
                    <a:lstStyle/>
                    <a:p>
                      <a:pPr algn="ctr"/>
                      <a:r>
                        <a:rPr lang="en-US" sz="1050" dirty="0" smtClean="0"/>
                        <a:t>Miniscule</a:t>
                      </a:r>
                      <a:endParaRPr lang="en-US" sz="1050" dirty="0"/>
                    </a:p>
                  </a:txBody>
                  <a:tcPr/>
                </a:tc>
              </a:tr>
              <a:tr h="304800">
                <a:tc>
                  <a:txBody>
                    <a:bodyPr/>
                    <a:lstStyle/>
                    <a:p>
                      <a:pPr algn="ctr"/>
                      <a:r>
                        <a:rPr lang="en-US" sz="1050" dirty="0" smtClean="0"/>
                        <a:t>Carbon dioxide</a:t>
                      </a:r>
                      <a:endParaRPr lang="en-US" sz="1050" dirty="0"/>
                    </a:p>
                  </a:txBody>
                  <a:tcPr/>
                </a:tc>
                <a:tc>
                  <a:txBody>
                    <a:bodyPr/>
                    <a:lstStyle/>
                    <a:p>
                      <a:pPr algn="ctr"/>
                      <a:r>
                        <a:rPr lang="en-US" sz="1050" dirty="0" smtClean="0"/>
                        <a:t>0.03</a:t>
                      </a:r>
                      <a:endParaRPr lang="en-US" sz="1050" dirty="0"/>
                    </a:p>
                  </a:txBody>
                  <a:tcPr/>
                </a:tc>
                <a:tc>
                  <a:txBody>
                    <a:bodyPr/>
                    <a:lstStyle/>
                    <a:p>
                      <a:pPr algn="ctr"/>
                      <a:r>
                        <a:rPr lang="en-US" sz="1050" dirty="0" smtClean="0"/>
                        <a:t>Miniscule</a:t>
                      </a:r>
                      <a:endParaRPr lang="en-US" sz="1050" dirty="0"/>
                    </a:p>
                  </a:txBody>
                  <a:tcPr/>
                </a:tc>
              </a:tr>
            </a:tbl>
          </a:graphicData>
        </a:graphic>
      </p:graphicFrame>
    </p:spTree>
    <p:extLst>
      <p:ext uri="{BB962C8B-B14F-4D97-AF65-F5344CB8AC3E}">
        <p14:creationId xmlns:p14="http://schemas.microsoft.com/office/powerpoint/2010/main" val="25342311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1200" b="1" dirty="0" smtClean="0"/>
              <a:t>How would you show that air contains about one fifth oxygen?</a:t>
            </a:r>
            <a:br>
              <a:rPr lang="en-US" sz="1200" b="1" dirty="0" smtClean="0"/>
            </a:br>
            <a:r>
              <a:rPr lang="en-US" sz="1200" b="1" dirty="0" smtClean="0"/>
              <a:t/>
            </a:r>
            <a:br>
              <a:rPr lang="en-US" sz="1200" b="1" dirty="0" smtClean="0"/>
            </a:br>
            <a:r>
              <a:rPr lang="en-US" sz="1200" b="1" dirty="0" smtClean="0"/>
              <a:t/>
            </a:r>
            <a:br>
              <a:rPr lang="en-US" sz="1200" b="1" dirty="0" smtClean="0"/>
            </a:br>
            <a:endParaRPr lang="en-US" sz="1200" b="1" dirty="0" smtClean="0"/>
          </a:p>
          <a:p>
            <a:r>
              <a:rPr lang="en-US" sz="1200" b="1" u="sng" dirty="0" smtClean="0"/>
              <a:t>The evolution of the atmosphere:</a:t>
            </a:r>
            <a:br>
              <a:rPr lang="en-US" sz="1200" b="1" u="sng" dirty="0" smtClean="0"/>
            </a:br>
            <a:r>
              <a:rPr lang="en-US" sz="1200" dirty="0" smtClean="0"/>
              <a:t>The first stages –</a:t>
            </a:r>
            <a:br>
              <a:rPr lang="en-US" sz="1200" dirty="0" smtClean="0"/>
            </a:br>
            <a:r>
              <a:rPr lang="en-US" sz="1200" dirty="0" smtClean="0"/>
              <a:t/>
            </a:r>
            <a:br>
              <a:rPr lang="en-US" sz="1200" dirty="0" smtClean="0"/>
            </a:br>
            <a:r>
              <a:rPr lang="en-US" sz="1200" b="1" dirty="0" smtClean="0"/>
              <a:t>What do you know about volcanoes?</a:t>
            </a:r>
            <a:br>
              <a:rPr lang="en-US" sz="1200" b="1" dirty="0" smtClean="0"/>
            </a:br>
            <a:r>
              <a:rPr lang="en-US" sz="1200" dirty="0" smtClean="0"/>
              <a:t/>
            </a:r>
            <a:br>
              <a:rPr lang="en-US" sz="1200" dirty="0" smtClean="0"/>
            </a:br>
            <a:r>
              <a:rPr lang="en-US" sz="1200" dirty="0" smtClean="0"/>
              <a:t>More than 4000 million years ago a thin solid crust formed on the Earth.  Molten rock kept breaking through the surface, producing volcanoes.</a:t>
            </a:r>
            <a:br>
              <a:rPr lang="en-US" sz="1200" dirty="0" smtClean="0"/>
            </a:br>
            <a:r>
              <a:rPr lang="en-US" sz="1200" dirty="0" smtClean="0"/>
              <a:t/>
            </a:r>
            <a:br>
              <a:rPr lang="en-US" sz="1200" dirty="0" smtClean="0"/>
            </a:br>
            <a:r>
              <a:rPr lang="en-US" sz="1200" dirty="0" smtClean="0"/>
              <a:t>Volcanoes produce lots of gases as well as the more obvious rocks and lava.</a:t>
            </a:r>
            <a:br>
              <a:rPr lang="en-US" sz="1200" dirty="0" smtClean="0"/>
            </a:br>
            <a:r>
              <a:rPr lang="en-US" sz="1200" dirty="0" smtClean="0"/>
              <a:t/>
            </a:r>
            <a:br>
              <a:rPr lang="en-US" sz="1200" dirty="0" smtClean="0"/>
            </a:br>
            <a:r>
              <a:rPr lang="en-US" sz="1200" dirty="0" smtClean="0"/>
              <a:t>Primitive volcanoes </a:t>
            </a:r>
            <a:r>
              <a:rPr lang="en-US" sz="1200" dirty="0" smtClean="0"/>
              <a:t>produce </a:t>
            </a:r>
            <a:r>
              <a:rPr lang="en-US" sz="1200" dirty="0" smtClean="0"/>
              <a:t>large amounts of carbon dioxide and steam, together with smaller amounts of gases like ammonia, methane, nitrogen, hydrogen and carbon monoxide.  </a:t>
            </a:r>
            <a:r>
              <a:rPr lang="en-US" sz="1200" b="1" dirty="0" smtClean="0"/>
              <a:t>Write out the molecular formula for all of these molecules</a:t>
            </a:r>
            <a:r>
              <a:rPr lang="en-US" sz="1200" dirty="0" smtClean="0"/>
              <a:t>.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
            </a:r>
            <a:br>
              <a:rPr lang="en-US" sz="1200" dirty="0" smtClean="0"/>
            </a:br>
            <a:r>
              <a:rPr lang="en-US" sz="1200" dirty="0" smtClean="0"/>
              <a:t>By about 4000 million years ago the Earth’s surface had cooled to below 100 </a:t>
            </a:r>
            <a:r>
              <a:rPr lang="en-US" sz="1200" baseline="30000" dirty="0" smtClean="0"/>
              <a:t>o</a:t>
            </a:r>
            <a:r>
              <a:rPr lang="en-US" sz="1200" dirty="0" smtClean="0"/>
              <a:t>C.  </a:t>
            </a:r>
            <a:r>
              <a:rPr lang="en-US" sz="1200" b="1" dirty="0" smtClean="0"/>
              <a:t>What do you think this caused?</a:t>
            </a:r>
            <a:br>
              <a:rPr lang="en-US" sz="1200" b="1" dirty="0" smtClean="0"/>
            </a:br>
            <a:r>
              <a:rPr lang="en-US" sz="1200" dirty="0" smtClean="0"/>
              <a:t/>
            </a:r>
            <a:br>
              <a:rPr lang="en-US" sz="1200" dirty="0" smtClean="0"/>
            </a:br>
            <a:r>
              <a:rPr lang="en-US" sz="1200" dirty="0" smtClean="0"/>
              <a:t>As the oceans cooled, carbon dioxide started to dissolve in the water.  </a:t>
            </a:r>
            <a:r>
              <a:rPr lang="en-US" sz="1200" b="1" dirty="0" smtClean="0"/>
              <a:t>Gases are more soluble if they are under high pressure what does this suggest about the pressure of CO</a:t>
            </a:r>
            <a:r>
              <a:rPr lang="en-US" sz="1200" b="1" baseline="-25000" dirty="0" smtClean="0"/>
              <a:t>2</a:t>
            </a:r>
            <a:r>
              <a:rPr lang="en-US" sz="1200" b="1" dirty="0" smtClean="0"/>
              <a:t> millions of years ago?</a:t>
            </a:r>
            <a:br>
              <a:rPr lang="en-US" sz="1200" b="1" dirty="0" smtClean="0"/>
            </a:br>
            <a:r>
              <a:rPr lang="en-US" sz="1200" b="1" dirty="0" smtClean="0"/>
              <a:t/>
            </a:r>
            <a:br>
              <a:rPr lang="en-US" sz="1200" b="1" dirty="0" smtClean="0"/>
            </a:br>
            <a:r>
              <a:rPr lang="en-US" sz="1200" dirty="0" smtClean="0"/>
              <a:t>Some of the carbon dioxide stayed in solution, but some of it combined with the water to produce carbonate or hydrogencarbonate ions.  Precipitation reactions involving calcium or magnesium ions dissolved from the rocks produced solid calcium or magnesium carbonate.  The first limestones were being formed.</a:t>
            </a:r>
            <a:br>
              <a:rPr lang="en-US" sz="1200" dirty="0" smtClean="0"/>
            </a:br>
            <a:endParaRPr lang="en-US" sz="1200" dirty="0" smtClean="0"/>
          </a:p>
          <a:p>
            <a:r>
              <a:rPr lang="en-US" sz="1200" b="1" u="sng" dirty="0" smtClean="0"/>
              <a:t>The arrival of life:</a:t>
            </a:r>
            <a:br>
              <a:rPr lang="en-US" sz="1200" b="1" u="sng" dirty="0" smtClean="0"/>
            </a:br>
            <a:r>
              <a:rPr lang="en-US" sz="1200" dirty="0" smtClean="0"/>
              <a:t>Primitive life would have used quite different biological processes from most life now. </a:t>
            </a:r>
            <a:r>
              <a:rPr lang="en-US" sz="1200" b="1" dirty="0" smtClean="0"/>
              <a:t> Why do you think this is so?</a:t>
            </a:r>
            <a:r>
              <a:rPr lang="en-US" sz="1200" dirty="0" smtClean="0"/>
              <a:t/>
            </a:r>
            <a:br>
              <a:rPr lang="en-US" sz="1200" dirty="0" smtClean="0"/>
            </a:br>
            <a:r>
              <a:rPr lang="en-US" sz="1200" dirty="0" smtClean="0"/>
              <a:t/>
            </a:r>
            <a:br>
              <a:rPr lang="en-US" sz="1200" dirty="0" smtClean="0"/>
            </a:br>
            <a:r>
              <a:rPr lang="en-US" sz="1200" dirty="0" smtClean="0"/>
              <a:t>The very first organisms probably got their energy from reactions rather like fermentation, and would have been found near volcanic openings in the deep oceans.</a:t>
            </a:r>
            <a:br>
              <a:rPr lang="en-US" sz="1200" dirty="0" smtClean="0"/>
            </a:br>
            <a:r>
              <a:rPr lang="en-US" sz="1200" dirty="0" smtClean="0"/>
              <a:t/>
            </a:r>
            <a:br>
              <a:rPr lang="en-US" sz="1200" dirty="0" smtClean="0"/>
            </a:br>
            <a:r>
              <a:rPr lang="en-US" sz="1200" dirty="0" smtClean="0"/>
              <a:t>Eventually primitive plants developed which were capable of taking energy from sunlight using ___________________.</a:t>
            </a:r>
            <a:br>
              <a:rPr lang="en-US" sz="1200" dirty="0" smtClean="0"/>
            </a:br>
            <a:r>
              <a:rPr lang="en-US" sz="1200" b="1" dirty="0" smtClean="0"/>
              <a:t>What is photosynthesis and what is its equation?</a:t>
            </a:r>
            <a:endParaRPr lang="en-US" sz="1200" b="1" u="sng" dirty="0"/>
          </a:p>
        </p:txBody>
      </p:sp>
    </p:spTree>
    <p:extLst>
      <p:ext uri="{BB962C8B-B14F-4D97-AF65-F5344CB8AC3E}">
        <p14:creationId xmlns:p14="http://schemas.microsoft.com/office/powerpoint/2010/main" val="36484253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1200" b="1" dirty="0" smtClean="0"/>
              <a:t>Photosynthesis needs what green pigment for it to proceed?  </a:t>
            </a:r>
            <a:br>
              <a:rPr lang="en-US" sz="1200" b="1" dirty="0" smtClean="0"/>
            </a:br>
            <a:r>
              <a:rPr lang="en-US" sz="1200" dirty="0" smtClean="0"/>
              <a:t/>
            </a:r>
            <a:br>
              <a:rPr lang="en-US" sz="1200" dirty="0" smtClean="0"/>
            </a:br>
            <a:r>
              <a:rPr lang="en-US" sz="1200" dirty="0" smtClean="0"/>
              <a:t>Because there was no oxygen, there also wasn’t any ozone layer.  </a:t>
            </a:r>
            <a:r>
              <a:rPr lang="en-US" sz="1200" b="1" dirty="0" smtClean="0"/>
              <a:t>What do you think ozone does?</a:t>
            </a:r>
            <a:br>
              <a:rPr lang="en-US" sz="1200" b="1" dirty="0" smtClean="0"/>
            </a:br>
            <a:r>
              <a:rPr lang="en-US" sz="1200" dirty="0" smtClean="0"/>
              <a:t/>
            </a:r>
            <a:br>
              <a:rPr lang="en-US" sz="1200" dirty="0" smtClean="0"/>
            </a:br>
            <a:r>
              <a:rPr lang="en-US" sz="1200" dirty="0" smtClean="0"/>
              <a:t>Primitive plants lived just below the surface of the water.  They were protected from the ultraviolet radiation however they managed to receive enough sunlight to allow photosynthesis to occur.</a:t>
            </a:r>
            <a:br>
              <a:rPr lang="en-US" sz="1200" dirty="0" smtClean="0"/>
            </a:br>
            <a:r>
              <a:rPr lang="en-US" sz="1200" dirty="0" smtClean="0"/>
              <a:t/>
            </a:r>
            <a:br>
              <a:rPr lang="en-US" sz="1200" dirty="0" smtClean="0"/>
            </a:br>
            <a:r>
              <a:rPr lang="en-US" sz="1200" b="1" dirty="0" smtClean="0"/>
              <a:t>Gradually as enough oxygen was formed what do you think happened as a result?</a:t>
            </a:r>
            <a:br>
              <a:rPr lang="en-US" sz="1200" b="1" dirty="0" smtClean="0"/>
            </a:br>
            <a:r>
              <a:rPr lang="en-US" sz="1200" dirty="0" smtClean="0"/>
              <a:t/>
            </a:r>
            <a:br>
              <a:rPr lang="en-US" sz="1200" dirty="0" smtClean="0"/>
            </a:br>
            <a:r>
              <a:rPr lang="en-US" sz="1200" dirty="0" smtClean="0"/>
              <a:t/>
            </a:r>
            <a:br>
              <a:rPr lang="en-US" sz="1200" dirty="0" smtClean="0"/>
            </a:br>
            <a:r>
              <a:rPr lang="en-US" sz="1200" b="1" dirty="0" smtClean="0"/>
              <a:t>Over thousands of millions of years, plants have removed carbon dioxide from the atmosphere and replaced it with ____________.</a:t>
            </a:r>
            <a:br>
              <a:rPr lang="en-US" sz="1200" b="1" dirty="0" smtClean="0"/>
            </a:br>
            <a:r>
              <a:rPr lang="en-US" sz="1200" b="1" dirty="0" smtClean="0"/>
              <a:t/>
            </a:r>
            <a:br>
              <a:rPr lang="en-US" sz="1200" b="1" dirty="0" smtClean="0"/>
            </a:br>
            <a:r>
              <a:rPr lang="en-US" sz="1200" b="1" dirty="0" smtClean="0"/>
              <a:t>Carbon is locked up in all existing life, in fossil fuels like coal and oil which are the remains of ancient life, in limestone, and dissolved in the _______________.</a:t>
            </a:r>
            <a:br>
              <a:rPr lang="en-US" sz="1200" b="1" dirty="0" smtClean="0"/>
            </a:br>
            <a:r>
              <a:rPr lang="en-US" sz="1200" dirty="0" smtClean="0"/>
              <a:t/>
            </a:r>
            <a:br>
              <a:rPr lang="en-US" sz="1200" dirty="0" smtClean="0"/>
            </a:br>
            <a:endParaRPr lang="en-US" sz="1200" dirty="0" smtClean="0"/>
          </a:p>
          <a:p>
            <a:r>
              <a:rPr lang="en-US" sz="1200" b="1" u="sng" dirty="0" smtClean="0"/>
              <a:t>Other changes to the atmosphere :</a:t>
            </a:r>
            <a:br>
              <a:rPr lang="en-US" sz="1200" b="1" u="sng" dirty="0" smtClean="0"/>
            </a:br>
            <a:r>
              <a:rPr lang="en-US" sz="1200" b="1" u="sng" dirty="0" smtClean="0"/>
              <a:t/>
            </a:r>
            <a:br>
              <a:rPr lang="en-US" sz="1200" b="1" u="sng" dirty="0" smtClean="0"/>
            </a:br>
            <a:r>
              <a:rPr lang="en-US" sz="1200" dirty="0" smtClean="0"/>
              <a:t>There is virtually no free hydrogen in the atmosphere.  </a:t>
            </a:r>
            <a:r>
              <a:rPr lang="en-US" sz="1200" b="1" dirty="0" smtClean="0"/>
              <a:t>Why is this so?</a:t>
            </a:r>
            <a:br>
              <a:rPr lang="en-US" sz="1200" b="1" dirty="0" smtClean="0"/>
            </a:br>
            <a:r>
              <a:rPr lang="en-US" sz="1200" dirty="0" smtClean="0"/>
              <a:t/>
            </a:r>
            <a:br>
              <a:rPr lang="en-US" sz="1200" dirty="0" smtClean="0"/>
            </a:br>
            <a:r>
              <a:rPr lang="en-US" sz="1200" b="1" dirty="0" smtClean="0"/>
              <a:t>Ammonia in the early atmosphere was oxidized by the increasing levels of oxygen to give nitrogen, nitric acid and water.  Methane was oxidized to ______________ and __________________.</a:t>
            </a:r>
            <a:br>
              <a:rPr lang="en-US" sz="1200" b="1" dirty="0" smtClean="0"/>
            </a:br>
            <a:r>
              <a:rPr lang="en-US" sz="1200" b="1" dirty="0" smtClean="0"/>
              <a:t/>
            </a:r>
            <a:br>
              <a:rPr lang="en-US" sz="1200" b="1" dirty="0" smtClean="0"/>
            </a:br>
            <a:r>
              <a:rPr lang="en-US" sz="1200" b="1" dirty="0" smtClean="0"/>
              <a:t>Ammonia can also be removed by nitrifying bacteria which convert it into _______________ in the soil.</a:t>
            </a:r>
            <a:br>
              <a:rPr lang="en-US" sz="1200" b="1" dirty="0" smtClean="0"/>
            </a:br>
            <a:r>
              <a:rPr lang="en-US" sz="1200" b="1" dirty="0" smtClean="0"/>
              <a:t/>
            </a:r>
            <a:br>
              <a:rPr lang="en-US" sz="1200" b="1" dirty="0" smtClean="0"/>
            </a:br>
            <a:r>
              <a:rPr lang="en-US" sz="1200" b="1" dirty="0" smtClean="0"/>
              <a:t>Other bacteria, denitrifying bacteria, will convert ammonia and nitrates into ______________ gas.</a:t>
            </a:r>
            <a:r>
              <a:rPr lang="en-US" sz="1200" dirty="0" smtClean="0"/>
              <a:t/>
            </a:r>
            <a:br>
              <a:rPr lang="en-US" sz="1200" dirty="0" smtClean="0"/>
            </a:br>
            <a:r>
              <a:rPr lang="en-US" sz="1200" dirty="0" smtClean="0"/>
              <a:t/>
            </a:r>
            <a:br>
              <a:rPr lang="en-US" sz="1200" dirty="0" smtClean="0"/>
            </a:br>
            <a:r>
              <a:rPr lang="en-US" sz="1200" dirty="0" smtClean="0"/>
              <a:t>Because nitrogen is so unreactive once it is formed and added to the atmosphere, it tends to stay there.  That’s the reason for the high proportion of nitrogen in the atmosphere today.</a:t>
            </a:r>
            <a:r>
              <a:rPr lang="en-US" sz="1200" b="1" u="sng" dirty="0" smtClean="0"/>
              <a:t/>
            </a:r>
            <a:br>
              <a:rPr lang="en-US" sz="1200" b="1" u="sng" dirty="0" smtClean="0"/>
            </a:br>
            <a:endParaRPr lang="en-US" sz="1200" b="1" u="sng" dirty="0"/>
          </a:p>
          <a:p>
            <a:pPr marL="0" indent="0">
              <a:buNone/>
            </a:pPr>
            <a:endParaRPr lang="en-US" sz="1200" b="1" u="sng" dirty="0"/>
          </a:p>
        </p:txBody>
      </p:sp>
    </p:spTree>
    <p:extLst>
      <p:ext uri="{BB962C8B-B14F-4D97-AF65-F5344CB8AC3E}">
        <p14:creationId xmlns:p14="http://schemas.microsoft.com/office/powerpoint/2010/main" val="34162998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1200" b="1" u="sng" dirty="0" smtClean="0"/>
              <a:t>The carbon cycle:</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You have to memorize this cycle.</a:t>
            </a:r>
            <a:br>
              <a:rPr lang="en-US" sz="1200" b="1" u="sng" dirty="0" smtClean="0"/>
            </a:br>
            <a:r>
              <a:rPr lang="en-US" sz="1200" b="1" u="sng" dirty="0" smtClean="0"/>
              <a:t/>
            </a:r>
            <a:br>
              <a:rPr lang="en-US" sz="1200" b="1" u="sng" dirty="0" smtClean="0"/>
            </a:br>
            <a:r>
              <a:rPr lang="en-US" sz="1200" dirty="0" smtClean="0"/>
              <a:t>The cycle above is natural.  </a:t>
            </a:r>
            <a:r>
              <a:rPr lang="en-US" sz="1200" b="1" dirty="0" smtClean="0"/>
              <a:t>Carbon can be locked up for millions of years.  How do you propose this so?</a:t>
            </a:r>
            <a:br>
              <a:rPr lang="en-US" sz="1200" b="1" dirty="0" smtClean="0"/>
            </a:br>
            <a:r>
              <a:rPr lang="en-US" sz="1200" b="1" dirty="0" smtClean="0"/>
              <a:t/>
            </a:r>
            <a:br>
              <a:rPr lang="en-US" sz="1200" b="1" dirty="0" smtClean="0"/>
            </a:br>
            <a:r>
              <a:rPr lang="en-US" sz="1200" b="1" dirty="0" smtClean="0"/>
              <a:t>What is the greenhouse effect?  And why has this happened?</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How do you think carbon may be removed from the atmosphere?</a:t>
            </a:r>
            <a:br>
              <a:rPr lang="en-US" sz="1200" b="1" dirty="0" smtClean="0"/>
            </a:br>
            <a:r>
              <a:rPr lang="en-US" sz="1200" b="1" dirty="0" smtClean="0"/>
              <a:t/>
            </a:r>
            <a:br>
              <a:rPr lang="en-US" sz="1200" b="1" dirty="0" smtClean="0"/>
            </a:br>
            <a:r>
              <a:rPr lang="en-US" sz="1200" b="1" dirty="0" smtClean="0"/>
              <a:t>1.  ________________</a:t>
            </a:r>
            <a:br>
              <a:rPr lang="en-US" sz="1200" b="1" dirty="0" smtClean="0"/>
            </a:br>
            <a:r>
              <a:rPr lang="en-US" sz="1200" b="1" dirty="0" smtClean="0"/>
              <a:t/>
            </a:r>
            <a:br>
              <a:rPr lang="en-US" sz="1200" b="1" dirty="0" smtClean="0"/>
            </a:br>
            <a:r>
              <a:rPr lang="en-US" sz="1200" b="1" dirty="0" smtClean="0"/>
              <a:t>2. _________________</a:t>
            </a:r>
            <a:br>
              <a:rPr lang="en-US" sz="1200" b="1" dirty="0" smtClean="0"/>
            </a:br>
            <a:r>
              <a:rPr lang="en-US" sz="1200" b="1" dirty="0" smtClean="0"/>
              <a:t/>
            </a:r>
            <a:br>
              <a:rPr lang="en-US" sz="1200" b="1" dirty="0" smtClean="0"/>
            </a:br>
            <a:r>
              <a:rPr lang="en-US" sz="1200" b="1" dirty="0" smtClean="0"/>
              <a:t>How do you think carbon enters the atmosphere?</a:t>
            </a:r>
            <a:br>
              <a:rPr lang="en-US" sz="1200" b="1" dirty="0" smtClean="0"/>
            </a:br>
            <a:r>
              <a:rPr lang="en-US" sz="1200" b="1" dirty="0" smtClean="0"/>
              <a:t/>
            </a:r>
            <a:br>
              <a:rPr lang="en-US" sz="1200" b="1" dirty="0" smtClean="0"/>
            </a:br>
            <a:r>
              <a:rPr lang="en-US" sz="1200" b="1" dirty="0" smtClean="0"/>
              <a:t>1.  ________________</a:t>
            </a:r>
            <a:br>
              <a:rPr lang="en-US" sz="1200" b="1" dirty="0" smtClean="0"/>
            </a:br>
            <a:r>
              <a:rPr lang="en-US" sz="1200" b="1" dirty="0" smtClean="0"/>
              <a:t/>
            </a:r>
            <a:br>
              <a:rPr lang="en-US" sz="1200" b="1" dirty="0" smtClean="0"/>
            </a:br>
            <a:r>
              <a:rPr lang="en-US" sz="1200" b="1" dirty="0" smtClean="0"/>
              <a:t>2.  ________________</a:t>
            </a:r>
            <a:r>
              <a:rPr lang="en-US" sz="1200" b="1" u="sng" dirty="0" smtClean="0"/>
              <a:t/>
            </a:r>
            <a:br>
              <a:rPr lang="en-US" sz="1200" b="1" u="sng" dirty="0" smtClean="0"/>
            </a:br>
            <a:r>
              <a:rPr lang="en-US" sz="1200" b="1" u="sng" dirty="0" smtClean="0"/>
              <a:t/>
            </a:r>
            <a:br>
              <a:rPr lang="en-US" sz="1200" b="1" u="sng" dirty="0" smtClean="0"/>
            </a:br>
            <a:r>
              <a:rPr lang="en-US" sz="1200" dirty="0" smtClean="0"/>
              <a:t>Carbon forms two different oxides on combustion.  Plenty of oxygen results in complete combustion to form carbon dioxide gas whereas if there is a limited supply of oxygen combustion of carbon results in carbon monoxide.</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76200"/>
            <a:ext cx="47244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8730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1200" dirty="0" smtClean="0"/>
              <a:t>Carbon particles can pollute the air and can cause breathing difficulties for some people.</a:t>
            </a:r>
            <a:br>
              <a:rPr lang="en-US" sz="1200" dirty="0" smtClean="0"/>
            </a:br>
            <a:r>
              <a:rPr lang="en-US" sz="1200" dirty="0" smtClean="0"/>
              <a:t/>
            </a:r>
            <a:br>
              <a:rPr lang="en-US" sz="1200" dirty="0" smtClean="0"/>
            </a:br>
            <a:r>
              <a:rPr lang="en-US" sz="1200" b="1" dirty="0" smtClean="0"/>
              <a:t>What exactly are catalytic converters?  Why do they use platinum?</a:t>
            </a:r>
            <a:br>
              <a:rPr lang="en-US" sz="1200" b="1" dirty="0" smtClean="0"/>
            </a:br>
            <a:r>
              <a:rPr lang="en-US" sz="1200" dirty="0" smtClean="0"/>
              <a:t/>
            </a:r>
            <a:br>
              <a:rPr lang="en-US" sz="1200" dirty="0" smtClean="0"/>
            </a:br>
            <a:r>
              <a:rPr lang="en-US" sz="1200" dirty="0" smtClean="0"/>
              <a:t>Volcanic activity is also one source which causes carbon dioxide to enter the atmosphere.</a:t>
            </a:r>
            <a:br>
              <a:rPr lang="en-US" sz="1200" dirty="0" smtClean="0"/>
            </a:br>
            <a:r>
              <a:rPr lang="en-US" sz="1200" dirty="0" smtClean="0"/>
              <a:t/>
            </a:r>
            <a:br>
              <a:rPr lang="en-US" sz="1200" dirty="0" smtClean="0"/>
            </a:br>
            <a:r>
              <a:rPr lang="en-US" sz="1200" b="1" dirty="0" smtClean="0"/>
              <a:t>How do decay and respiration contribute carbon dioxide to the atmosphere?</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endParaRPr lang="en-US" sz="1200" b="1" dirty="0" smtClean="0"/>
          </a:p>
          <a:p>
            <a:r>
              <a:rPr lang="en-US" sz="1200" b="1" u="sng" dirty="0" smtClean="0"/>
              <a:t>The nitrogen cycle:</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b="1" u="sng" dirty="0" smtClean="0"/>
              <a:t/>
            </a:r>
            <a:br>
              <a:rPr lang="en-US" sz="1200" b="1" u="sng" dirty="0" smtClean="0"/>
            </a:br>
            <a:r>
              <a:rPr lang="en-US" sz="1200" dirty="0" smtClean="0"/>
              <a:t>The air contains 78% nitrogen gas.  It is an unreactive gas and very few plants can obtain the nitrogen they need directly from the air.  </a:t>
            </a:r>
            <a:r>
              <a:rPr lang="en-US" sz="1200" b="1" dirty="0" smtClean="0"/>
              <a:t>Why is this so?</a:t>
            </a:r>
            <a:br>
              <a:rPr lang="en-US" sz="1200" b="1" dirty="0" smtClean="0"/>
            </a:br>
            <a:r>
              <a:rPr lang="en-US" sz="1200" b="1" dirty="0" smtClean="0"/>
              <a:t/>
            </a:r>
            <a:br>
              <a:rPr lang="en-US" sz="1200" b="1" dirty="0" smtClean="0"/>
            </a:br>
            <a:r>
              <a:rPr lang="en-US" sz="1200" b="1" dirty="0" smtClean="0"/>
              <a:t/>
            </a:r>
            <a:br>
              <a:rPr lang="en-US" sz="1200" b="1" dirty="0" smtClean="0"/>
            </a:br>
            <a:r>
              <a:rPr lang="en-US" sz="1200" dirty="0" smtClean="0"/>
              <a:t>Soluble nitrogen compounds can be supplied by organic manure or by artificial </a:t>
            </a:r>
            <a:r>
              <a:rPr lang="en-US" sz="1200" dirty="0" err="1" smtClean="0"/>
              <a:t>fertilisers</a:t>
            </a:r>
            <a:r>
              <a:rPr lang="en-US" sz="1200" dirty="0" smtClean="0"/>
              <a:t> such as ammonium nitrate.</a:t>
            </a:r>
            <a:br>
              <a:rPr lang="en-US" sz="1200" dirty="0" smtClean="0"/>
            </a:br>
            <a:r>
              <a:rPr lang="en-US" sz="1200" dirty="0" smtClean="0"/>
              <a:t/>
            </a:r>
            <a:br>
              <a:rPr lang="en-US" sz="1200" dirty="0" smtClean="0"/>
            </a:br>
            <a:r>
              <a:rPr lang="en-US" sz="1200" b="1" dirty="0" smtClean="0"/>
              <a:t>What type of plants are able to fix their own nitrogen in the air?</a:t>
            </a:r>
            <a:endParaRPr lang="en-US" sz="1200" b="1"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2362200"/>
            <a:ext cx="4691743"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04584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1200" b="1" u="sng" dirty="0" smtClean="0"/>
              <a:t>Some environmental problems:</a:t>
            </a:r>
            <a:br>
              <a:rPr lang="en-US" sz="1200" b="1" u="sng" dirty="0" smtClean="0"/>
            </a:br>
            <a:r>
              <a:rPr lang="en-US" sz="1200" b="1" u="sng" dirty="0" smtClean="0"/>
              <a:t/>
            </a:r>
            <a:br>
              <a:rPr lang="en-US" sz="1200" b="1" u="sng" dirty="0" smtClean="0"/>
            </a:br>
            <a:r>
              <a:rPr lang="en-US" sz="1200" b="1" dirty="0" smtClean="0"/>
              <a:t>Greenhouse effect –</a:t>
            </a:r>
            <a:br>
              <a:rPr lang="en-US" sz="1200" b="1" dirty="0" smtClean="0"/>
            </a:br>
            <a:r>
              <a:rPr lang="en-US" sz="1200" b="1" dirty="0" smtClean="0"/>
              <a:t>Explain the greenhouse effect.</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Acid rain –</a:t>
            </a:r>
            <a:br>
              <a:rPr lang="en-US" sz="1200" b="1" dirty="0" smtClean="0"/>
            </a:br>
            <a:r>
              <a:rPr lang="en-US" sz="1200" dirty="0" smtClean="0"/>
              <a:t>Rain is naturally slightly acidic because of dissolved carbon dioxide.  Acid rain is even more acidic because of the presence of various pollutants.  </a:t>
            </a:r>
            <a:r>
              <a:rPr lang="en-US" sz="1200" b="1" dirty="0" smtClean="0"/>
              <a:t>What type of pollutants are they talking about here?</a:t>
            </a:r>
            <a:br>
              <a:rPr lang="en-US" sz="1200" b="1" dirty="0" smtClean="0"/>
            </a:br>
            <a:r>
              <a:rPr lang="en-US" sz="1200" dirty="0" smtClean="0"/>
              <a:t/>
            </a:r>
            <a:br>
              <a:rPr lang="en-US" sz="1200" dirty="0" smtClean="0"/>
            </a:br>
            <a:r>
              <a:rPr lang="en-US" sz="1200" dirty="0" smtClean="0"/>
              <a:t>Acid rain is caused when water and oxygen in the atmosphere react with </a:t>
            </a:r>
            <a:r>
              <a:rPr lang="en-US" sz="1200" dirty="0" err="1" smtClean="0"/>
              <a:t>sulphur</a:t>
            </a:r>
            <a:r>
              <a:rPr lang="en-US" sz="1200" dirty="0" smtClean="0"/>
              <a:t> dioxide to produce </a:t>
            </a:r>
            <a:r>
              <a:rPr lang="en-US" sz="1200" dirty="0" err="1" smtClean="0"/>
              <a:t>sulphuric</a:t>
            </a:r>
            <a:r>
              <a:rPr lang="en-US" sz="1200" dirty="0" smtClean="0"/>
              <a:t> acid, or with various oxides of nitrogen, NO</a:t>
            </a:r>
            <a:r>
              <a:rPr lang="en-US" sz="1200" baseline="-25000" dirty="0" smtClean="0"/>
              <a:t>x</a:t>
            </a:r>
            <a:r>
              <a:rPr lang="en-US" sz="1200" dirty="0" smtClean="0"/>
              <a:t>, to give nitric acid.  These come mainly from power stations and factories burning fossil fuels, or from motor vehicles.</a:t>
            </a:r>
            <a:br>
              <a:rPr lang="en-US" sz="1200" dirty="0" smtClean="0"/>
            </a:br>
            <a:r>
              <a:rPr lang="en-US" sz="1200" dirty="0" smtClean="0"/>
              <a:t/>
            </a:r>
            <a:br>
              <a:rPr lang="en-US" sz="1200" dirty="0" smtClean="0"/>
            </a:br>
            <a:r>
              <a:rPr lang="en-US" sz="1200" dirty="0" smtClean="0"/>
              <a:t>In car engines it gets hot enough and pressurized enough to cause nitrogen and oxygen to react together.  </a:t>
            </a:r>
            <a:r>
              <a:rPr lang="en-US" sz="1200" b="1" dirty="0" smtClean="0"/>
              <a:t>Where do these pollutants escape from on a car?</a:t>
            </a:r>
            <a:br>
              <a:rPr lang="en-US" sz="1200" b="1" dirty="0" smtClean="0"/>
            </a:br>
            <a:r>
              <a:rPr lang="en-US" sz="1200" b="1" dirty="0" smtClean="0"/>
              <a:t/>
            </a:r>
            <a:br>
              <a:rPr lang="en-US" sz="1200" b="1" dirty="0" smtClean="0"/>
            </a:br>
            <a:r>
              <a:rPr lang="en-US" sz="1200" b="1" dirty="0" smtClean="0"/>
              <a:t>How does acid rain affect trees, and lakes?</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What possible solutions would you propose for removing </a:t>
            </a:r>
            <a:r>
              <a:rPr lang="en-US" sz="1200" b="1" dirty="0" err="1" smtClean="0"/>
              <a:t>sulphur</a:t>
            </a:r>
            <a:r>
              <a:rPr lang="en-US" sz="1200" b="1" dirty="0" smtClean="0"/>
              <a:t> from fuels?</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Catalytic converters do not work during short journeys, why?</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The ‘holes’ in the ozone layer –</a:t>
            </a:r>
            <a:br>
              <a:rPr lang="en-US" sz="1200" b="1" dirty="0" smtClean="0"/>
            </a:br>
            <a:r>
              <a:rPr lang="en-US" sz="1200" dirty="0" smtClean="0"/>
              <a:t>In the stratosphere, 10 to 50 km above the Earth’s surface, oxygen molecules absorb ultra-violet light.  This breaks the covalent bonds and splits the molecules into individual atoms called free radicals.  </a:t>
            </a:r>
            <a:r>
              <a:rPr lang="en-US" sz="1200" b="1" dirty="0" smtClean="0"/>
              <a:t>What are free radicals?</a:t>
            </a:r>
            <a:br>
              <a:rPr lang="en-US" sz="1200" b="1" dirty="0" smtClean="0"/>
            </a:br>
            <a:r>
              <a:rPr lang="en-US" sz="1200" b="1" dirty="0" smtClean="0"/>
              <a:t/>
            </a:r>
            <a:br>
              <a:rPr lang="en-US" sz="1200" b="1" dirty="0" smtClean="0"/>
            </a:br>
            <a:r>
              <a:rPr lang="en-US" sz="1200" dirty="0" smtClean="0"/>
              <a:t>Some of the oxygen radicals react with unchanged oxygen molecules to produce ozone, O</a:t>
            </a:r>
            <a:r>
              <a:rPr lang="en-US" sz="1200" baseline="-25000" dirty="0" smtClean="0"/>
              <a:t>3</a:t>
            </a:r>
            <a:r>
              <a:rPr lang="en-US" sz="1200" dirty="0" smtClean="0"/>
              <a:t>.</a:t>
            </a:r>
            <a:br>
              <a:rPr lang="en-US" sz="1200" dirty="0" smtClean="0"/>
            </a:br>
            <a:r>
              <a:rPr lang="en-US" sz="1200" dirty="0" smtClean="0"/>
              <a:t>Ozone itself can also absorb ultraviolet radiation to reverse the reaction.</a:t>
            </a:r>
            <a:r>
              <a:rPr lang="en-US" sz="1200" b="1" dirty="0" smtClean="0"/>
              <a:t/>
            </a:r>
            <a:br>
              <a:rPr lang="en-US" sz="1200" b="1" dirty="0" smtClean="0"/>
            </a:br>
            <a:endParaRPr lang="en-US" sz="1200" b="1" dirty="0"/>
          </a:p>
        </p:txBody>
      </p:sp>
    </p:spTree>
    <p:extLst>
      <p:ext uri="{BB962C8B-B14F-4D97-AF65-F5344CB8AC3E}">
        <p14:creationId xmlns:p14="http://schemas.microsoft.com/office/powerpoint/2010/main" val="14155009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1200" dirty="0" smtClean="0"/>
              <a:t>The net effect of these reaction which absorb ultraviolet radiation is that 95 – 99 % of all the ultraviolet from the Sun never gets through the ozone layer in the stratosphere.  </a:t>
            </a:r>
            <a:r>
              <a:rPr lang="en-US" sz="1200" b="1" dirty="0" smtClean="0"/>
              <a:t>Why is this bad?</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O</a:t>
            </a:r>
            <a:r>
              <a:rPr lang="en-US" sz="1200" b="1" baseline="-25000" dirty="0" smtClean="0"/>
              <a:t>2(g)</a:t>
            </a:r>
            <a:r>
              <a:rPr lang="en-US" sz="1200" b="1" dirty="0" smtClean="0"/>
              <a:t>  </a:t>
            </a:r>
            <a:r>
              <a:rPr lang="en-US" sz="1200" b="1" dirty="0" smtClean="0">
                <a:sym typeface="Wingdings" pitchFamily="2" charset="2"/>
              </a:rPr>
              <a:t>  O</a:t>
            </a:r>
            <a:r>
              <a:rPr lang="en-US" sz="2800" b="1" baseline="30000" dirty="0" smtClean="0">
                <a:sym typeface="Wingdings" pitchFamily="2" charset="2"/>
              </a:rPr>
              <a:t>.</a:t>
            </a:r>
            <a:r>
              <a:rPr lang="en-US" sz="1200" b="1" baseline="-25000" dirty="0" smtClean="0">
                <a:sym typeface="Wingdings" pitchFamily="2" charset="2"/>
              </a:rPr>
              <a:t>(g)</a:t>
            </a:r>
            <a:r>
              <a:rPr lang="en-US" sz="1200" b="1" dirty="0" smtClean="0">
                <a:sym typeface="Wingdings" pitchFamily="2" charset="2"/>
              </a:rPr>
              <a:t>  +  O</a:t>
            </a:r>
            <a:r>
              <a:rPr lang="en-US" sz="2800" b="1" baseline="30000" dirty="0" smtClean="0">
                <a:sym typeface="Wingdings" pitchFamily="2" charset="2"/>
              </a:rPr>
              <a:t>.</a:t>
            </a:r>
            <a:r>
              <a:rPr lang="en-US" sz="1200" b="1" baseline="-25000" dirty="0" smtClean="0">
                <a:sym typeface="Wingdings" pitchFamily="2" charset="2"/>
              </a:rPr>
              <a:t>(g)</a:t>
            </a:r>
            <a:r>
              <a:rPr lang="en-US" sz="1200" b="1" dirty="0" smtClean="0"/>
              <a:t/>
            </a:r>
            <a:br>
              <a:rPr lang="en-US" sz="1200" b="1" dirty="0" smtClean="0"/>
            </a:br>
            <a:r>
              <a:rPr lang="en-US" sz="1200" b="1" dirty="0" smtClean="0"/>
              <a:t>O</a:t>
            </a:r>
            <a:r>
              <a:rPr lang="en-US" sz="1200" b="1" baseline="-25000" dirty="0" smtClean="0"/>
              <a:t>2(g)</a:t>
            </a:r>
            <a:r>
              <a:rPr lang="en-US" sz="1200" b="1" dirty="0" smtClean="0"/>
              <a:t>  +  O</a:t>
            </a:r>
            <a:r>
              <a:rPr lang="en-US" sz="2800" b="1" baseline="30000" dirty="0" smtClean="0"/>
              <a:t>.</a:t>
            </a:r>
            <a:r>
              <a:rPr lang="en-US" sz="1200" b="1" baseline="-25000" dirty="0" smtClean="0"/>
              <a:t>(g)  </a:t>
            </a:r>
            <a:r>
              <a:rPr lang="en-US" sz="1200" b="1" dirty="0" smtClean="0">
                <a:sym typeface="Wingdings" pitchFamily="2" charset="2"/>
              </a:rPr>
              <a:t>  O</a:t>
            </a:r>
            <a:r>
              <a:rPr lang="en-US" sz="1200" b="1" baseline="-25000" dirty="0" smtClean="0">
                <a:sym typeface="Wingdings" pitchFamily="2" charset="2"/>
              </a:rPr>
              <a:t>3(g)</a:t>
            </a:r>
            <a:r>
              <a:rPr lang="en-US" sz="1200" b="1" dirty="0" smtClean="0">
                <a:sym typeface="Wingdings" pitchFamily="2" charset="2"/>
              </a:rPr>
              <a:t/>
            </a:r>
            <a:br>
              <a:rPr lang="en-US" sz="1200" b="1" dirty="0" smtClean="0">
                <a:sym typeface="Wingdings" pitchFamily="2" charset="2"/>
              </a:rPr>
            </a:br>
            <a:r>
              <a:rPr lang="en-US" sz="1200" b="1" dirty="0" smtClean="0">
                <a:sym typeface="Wingdings" pitchFamily="2" charset="2"/>
              </a:rPr>
              <a:t>O</a:t>
            </a:r>
            <a:r>
              <a:rPr lang="en-US" sz="1200" b="1" baseline="-25000" dirty="0" smtClean="0">
                <a:sym typeface="Wingdings" pitchFamily="2" charset="2"/>
              </a:rPr>
              <a:t>3(g)</a:t>
            </a:r>
            <a:r>
              <a:rPr lang="en-US" sz="1200" b="1" dirty="0" smtClean="0">
                <a:sym typeface="Wingdings" pitchFamily="2" charset="2"/>
              </a:rPr>
              <a:t>    O</a:t>
            </a:r>
            <a:r>
              <a:rPr lang="en-US" sz="1200" b="1" baseline="-25000" dirty="0" smtClean="0">
                <a:sym typeface="Wingdings" pitchFamily="2" charset="2"/>
              </a:rPr>
              <a:t>2(g)</a:t>
            </a:r>
            <a:r>
              <a:rPr lang="en-US" sz="1200" b="1" dirty="0" smtClean="0">
                <a:sym typeface="Wingdings" pitchFamily="2" charset="2"/>
              </a:rPr>
              <a:t>  +  O</a:t>
            </a:r>
            <a:r>
              <a:rPr lang="en-US" sz="2800" b="1" baseline="30000" dirty="0" smtClean="0">
                <a:sym typeface="Wingdings" pitchFamily="2" charset="2"/>
              </a:rPr>
              <a:t>.</a:t>
            </a:r>
            <a:r>
              <a:rPr lang="en-US" sz="1200" b="1" baseline="-25000" dirty="0" smtClean="0">
                <a:sym typeface="Wingdings" pitchFamily="2" charset="2"/>
              </a:rPr>
              <a:t>(g)</a:t>
            </a:r>
            <a:br>
              <a:rPr lang="en-US" sz="1200" b="1" baseline="-25000" dirty="0" smtClean="0">
                <a:sym typeface="Wingdings" pitchFamily="2" charset="2"/>
              </a:rPr>
            </a:br>
            <a:r>
              <a:rPr lang="en-US" sz="1200" b="1" baseline="-25000" dirty="0" smtClean="0">
                <a:sym typeface="Wingdings" pitchFamily="2" charset="2"/>
              </a:rPr>
              <a:t/>
            </a:r>
            <a:br>
              <a:rPr lang="en-US" sz="1200" b="1" baseline="-25000" dirty="0" smtClean="0">
                <a:sym typeface="Wingdings" pitchFamily="2" charset="2"/>
              </a:rPr>
            </a:br>
            <a:r>
              <a:rPr lang="en-US" sz="1200" dirty="0" smtClean="0">
                <a:sym typeface="Wingdings" pitchFamily="2" charset="2"/>
              </a:rPr>
              <a:t>The amount of ozone in the stratosphere drops quite dramatically at certain times of the year, particularly over the Polar regions.  </a:t>
            </a:r>
            <a:r>
              <a:rPr lang="en-US" sz="1200" b="1" dirty="0" smtClean="0">
                <a:sym typeface="Wingdings" pitchFamily="2" charset="2"/>
              </a:rPr>
              <a:t>Why is this so?</a:t>
            </a:r>
            <a:br>
              <a:rPr lang="en-US" sz="1200" b="1" dirty="0" smtClean="0">
                <a:sym typeface="Wingdings" pitchFamily="2" charset="2"/>
              </a:rPr>
            </a:br>
            <a:r>
              <a:rPr lang="en-US" sz="1200" b="1" dirty="0" smtClean="0">
                <a:sym typeface="Wingdings" pitchFamily="2" charset="2"/>
              </a:rPr>
              <a:t/>
            </a:r>
            <a:br>
              <a:rPr lang="en-US" sz="1200" b="1" dirty="0" smtClean="0">
                <a:sym typeface="Wingdings" pitchFamily="2" charset="2"/>
              </a:rPr>
            </a:br>
            <a:r>
              <a:rPr lang="en-US" sz="1200" b="1" dirty="0" smtClean="0">
                <a:sym typeface="Wingdings" pitchFamily="2" charset="2"/>
              </a:rPr>
              <a:t/>
            </a:r>
            <a:br>
              <a:rPr lang="en-US" sz="1200" b="1" dirty="0" smtClean="0">
                <a:sym typeface="Wingdings" pitchFamily="2" charset="2"/>
              </a:rPr>
            </a:br>
            <a:r>
              <a:rPr lang="en-US" sz="1200" b="1" dirty="0" smtClean="0">
                <a:sym typeface="Wingdings" pitchFamily="2" charset="2"/>
              </a:rPr>
              <a:t>Chlorofluorocarbons, CFCs, what are these?  Where, what and why were they used?</a:t>
            </a:r>
            <a:br>
              <a:rPr lang="en-US" sz="1200" b="1" dirty="0" smtClean="0">
                <a:sym typeface="Wingdings" pitchFamily="2" charset="2"/>
              </a:rPr>
            </a:br>
            <a:r>
              <a:rPr lang="en-US" sz="1200" b="1" dirty="0" smtClean="0">
                <a:sym typeface="Wingdings" pitchFamily="2" charset="2"/>
              </a:rPr>
              <a:t/>
            </a:r>
            <a:br>
              <a:rPr lang="en-US" sz="1200" b="1" dirty="0" smtClean="0">
                <a:sym typeface="Wingdings" pitchFamily="2" charset="2"/>
              </a:rPr>
            </a:br>
            <a:r>
              <a:rPr lang="en-US" sz="1200" dirty="0" smtClean="0">
                <a:sym typeface="Wingdings" pitchFamily="2" charset="2"/>
              </a:rPr>
              <a:t>Sunlight has the ability to break the chlorine-carbon bonds in the CFCs to make chlorine free radicals and like all free radicals they are extremely reactive.  They react with the ozone in two steps to convert it into ordinary oxygen:</a:t>
            </a:r>
            <a:br>
              <a:rPr lang="en-US" sz="1200" dirty="0" smtClean="0">
                <a:sym typeface="Wingdings" pitchFamily="2" charset="2"/>
              </a:rPr>
            </a:br>
            <a:r>
              <a:rPr lang="en-US" sz="1200" b="1" dirty="0" smtClean="0">
                <a:sym typeface="Wingdings" pitchFamily="2" charset="2"/>
              </a:rPr>
              <a:t/>
            </a:r>
            <a:br>
              <a:rPr lang="en-US" sz="1200" b="1" dirty="0" smtClean="0">
                <a:sym typeface="Wingdings" pitchFamily="2" charset="2"/>
              </a:rPr>
            </a:br>
            <a:r>
              <a:rPr lang="en-US" sz="1200" b="1" dirty="0" smtClean="0">
                <a:sym typeface="Wingdings" pitchFamily="2" charset="2"/>
              </a:rPr>
              <a:t>O</a:t>
            </a:r>
            <a:r>
              <a:rPr lang="en-US" sz="1200" b="1" baseline="-25000" dirty="0" smtClean="0">
                <a:sym typeface="Wingdings" pitchFamily="2" charset="2"/>
              </a:rPr>
              <a:t>3(g)</a:t>
            </a:r>
            <a:r>
              <a:rPr lang="en-US" sz="1200" b="1" dirty="0" smtClean="0">
                <a:sym typeface="Wingdings" pitchFamily="2" charset="2"/>
              </a:rPr>
              <a:t>  +  Cl</a:t>
            </a:r>
            <a:r>
              <a:rPr lang="en-US" sz="2800" b="1" baseline="30000" dirty="0" smtClean="0">
                <a:sym typeface="Wingdings" pitchFamily="2" charset="2"/>
              </a:rPr>
              <a:t>.</a:t>
            </a:r>
            <a:r>
              <a:rPr lang="en-US" sz="1200" b="1" baseline="-25000" dirty="0" smtClean="0">
                <a:sym typeface="Wingdings" pitchFamily="2" charset="2"/>
              </a:rPr>
              <a:t>(g)</a:t>
            </a:r>
            <a:r>
              <a:rPr lang="en-US" sz="1200" b="1" dirty="0" smtClean="0">
                <a:sym typeface="Wingdings" pitchFamily="2" charset="2"/>
              </a:rPr>
              <a:t>    O</a:t>
            </a:r>
            <a:r>
              <a:rPr lang="en-US" sz="1200" b="1" baseline="-25000" dirty="0" smtClean="0">
                <a:sym typeface="Wingdings" pitchFamily="2" charset="2"/>
              </a:rPr>
              <a:t>2(g)</a:t>
            </a:r>
            <a:r>
              <a:rPr lang="en-US" sz="1200" b="1" dirty="0" smtClean="0">
                <a:sym typeface="Wingdings" pitchFamily="2" charset="2"/>
              </a:rPr>
              <a:t>  +  </a:t>
            </a:r>
            <a:r>
              <a:rPr lang="en-US" sz="1200" b="1" dirty="0" err="1" smtClean="0">
                <a:sym typeface="Wingdings" pitchFamily="2" charset="2"/>
              </a:rPr>
              <a:t>ClO</a:t>
            </a:r>
            <a:r>
              <a:rPr lang="en-US" sz="2800" b="1" baseline="30000" dirty="0" smtClean="0">
                <a:sym typeface="Wingdings" pitchFamily="2" charset="2"/>
              </a:rPr>
              <a:t>.</a:t>
            </a:r>
            <a:r>
              <a:rPr lang="en-US" sz="1200" b="1" baseline="-25000" dirty="0" smtClean="0">
                <a:sym typeface="Wingdings" pitchFamily="2" charset="2"/>
              </a:rPr>
              <a:t>(g)</a:t>
            </a:r>
            <a:r>
              <a:rPr lang="en-US" sz="1200" b="1" dirty="0" smtClean="0">
                <a:sym typeface="Wingdings" pitchFamily="2" charset="2"/>
              </a:rPr>
              <a:t/>
            </a:r>
            <a:br>
              <a:rPr lang="en-US" sz="1200" b="1" dirty="0" smtClean="0">
                <a:sym typeface="Wingdings" pitchFamily="2" charset="2"/>
              </a:rPr>
            </a:br>
            <a:r>
              <a:rPr lang="en-US" sz="1200" b="1" dirty="0" err="1" smtClean="0">
                <a:sym typeface="Wingdings" pitchFamily="2" charset="2"/>
              </a:rPr>
              <a:t>ClO</a:t>
            </a:r>
            <a:r>
              <a:rPr lang="en-US" sz="2800" b="1" baseline="30000" dirty="0" smtClean="0">
                <a:sym typeface="Wingdings" pitchFamily="2" charset="2"/>
              </a:rPr>
              <a:t>.</a:t>
            </a:r>
            <a:r>
              <a:rPr lang="en-US" sz="1200" b="1" baseline="-25000" dirty="0" smtClean="0">
                <a:sym typeface="Wingdings" pitchFamily="2" charset="2"/>
              </a:rPr>
              <a:t>(g)</a:t>
            </a:r>
            <a:r>
              <a:rPr lang="en-US" sz="1200" b="1" dirty="0" smtClean="0">
                <a:sym typeface="Wingdings" pitchFamily="2" charset="2"/>
              </a:rPr>
              <a:t>  +  O</a:t>
            </a:r>
            <a:r>
              <a:rPr lang="en-US" sz="2800" b="1" baseline="30000" dirty="0" smtClean="0">
                <a:sym typeface="Wingdings" pitchFamily="2" charset="2"/>
              </a:rPr>
              <a:t>.</a:t>
            </a:r>
            <a:r>
              <a:rPr lang="en-US" sz="1200" b="1" baseline="-25000" dirty="0" smtClean="0">
                <a:sym typeface="Wingdings" pitchFamily="2" charset="2"/>
              </a:rPr>
              <a:t>(g)</a:t>
            </a:r>
            <a:r>
              <a:rPr lang="en-US" sz="1200" b="1" dirty="0" smtClean="0">
                <a:sym typeface="Wingdings" pitchFamily="2" charset="2"/>
              </a:rPr>
              <a:t>    O</a:t>
            </a:r>
            <a:r>
              <a:rPr lang="en-US" sz="1200" b="1" baseline="-25000" dirty="0" smtClean="0">
                <a:sym typeface="Wingdings" pitchFamily="2" charset="2"/>
              </a:rPr>
              <a:t>2(g)</a:t>
            </a:r>
            <a:r>
              <a:rPr lang="en-US" sz="1200" b="1" dirty="0" smtClean="0">
                <a:sym typeface="Wingdings" pitchFamily="2" charset="2"/>
              </a:rPr>
              <a:t>  +  Cl</a:t>
            </a:r>
            <a:r>
              <a:rPr lang="en-US" sz="2800" b="1" baseline="30000" dirty="0" smtClean="0">
                <a:sym typeface="Wingdings" pitchFamily="2" charset="2"/>
              </a:rPr>
              <a:t>.</a:t>
            </a:r>
            <a:r>
              <a:rPr lang="en-US" sz="1200" b="1" baseline="-25000" dirty="0" smtClean="0">
                <a:sym typeface="Wingdings" pitchFamily="2" charset="2"/>
              </a:rPr>
              <a:t>(g)</a:t>
            </a:r>
            <a:r>
              <a:rPr lang="en-US" sz="1200" b="1" dirty="0" smtClean="0">
                <a:sym typeface="Wingdings" pitchFamily="2" charset="2"/>
              </a:rPr>
              <a:t/>
            </a:r>
            <a:br>
              <a:rPr lang="en-US" sz="1200" b="1" dirty="0" smtClean="0">
                <a:sym typeface="Wingdings" pitchFamily="2" charset="2"/>
              </a:rPr>
            </a:br>
            <a:r>
              <a:rPr lang="en-US" sz="1200" b="1" dirty="0" smtClean="0">
                <a:sym typeface="Wingdings" pitchFamily="2" charset="2"/>
              </a:rPr>
              <a:t/>
            </a:r>
            <a:br>
              <a:rPr lang="en-US" sz="1200" b="1" dirty="0" smtClean="0">
                <a:sym typeface="Wingdings" pitchFamily="2" charset="2"/>
              </a:rPr>
            </a:br>
            <a:r>
              <a:rPr lang="en-US" sz="1200" b="1" dirty="0" smtClean="0">
                <a:sym typeface="Wingdings" pitchFamily="2" charset="2"/>
              </a:rPr>
              <a:t>What did you notice about the last reaction?</a:t>
            </a:r>
            <a:br>
              <a:rPr lang="en-US" sz="1200" b="1" dirty="0" smtClean="0">
                <a:sym typeface="Wingdings" pitchFamily="2" charset="2"/>
              </a:rPr>
            </a:br>
            <a:r>
              <a:rPr lang="en-US" sz="1200" b="1" dirty="0" smtClean="0">
                <a:sym typeface="Wingdings" pitchFamily="2" charset="2"/>
              </a:rPr>
              <a:t/>
            </a:r>
            <a:br>
              <a:rPr lang="en-US" sz="1200" b="1" dirty="0" smtClean="0">
                <a:sym typeface="Wingdings" pitchFamily="2" charset="2"/>
              </a:rPr>
            </a:br>
            <a:r>
              <a:rPr lang="en-US" sz="1200" dirty="0" smtClean="0">
                <a:sym typeface="Wingdings" pitchFamily="2" charset="2"/>
              </a:rPr>
              <a:t>Because, not all countries follow the agreement to stop the use of CFCs existing levels in the atmosphere will continue to destroy the ozone layer for many years.  </a:t>
            </a:r>
            <a:r>
              <a:rPr lang="en-US" sz="1200" b="1" dirty="0" smtClean="0">
                <a:sym typeface="Wingdings" pitchFamily="2" charset="2"/>
              </a:rPr>
              <a:t>There are many old abandoned refrigerators around how do these affect the environment?</a:t>
            </a: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endParaRPr lang="en-US" sz="1200" b="1" dirty="0" smtClean="0"/>
          </a:p>
          <a:p>
            <a:r>
              <a:rPr lang="en-US" sz="1200" b="1" dirty="0" smtClean="0"/>
              <a:t>Metals and living systems –</a:t>
            </a:r>
            <a:r>
              <a:rPr lang="en-US" sz="1200" b="1" dirty="0"/>
              <a:t/>
            </a:r>
            <a:br>
              <a:rPr lang="en-US" sz="1200" b="1" dirty="0"/>
            </a:br>
            <a:r>
              <a:rPr lang="en-US" sz="1200" dirty="0" smtClean="0"/>
              <a:t>In living systems metals are essential.</a:t>
            </a:r>
            <a:r>
              <a:rPr lang="en-US" sz="1200" dirty="0"/>
              <a:t> </a:t>
            </a:r>
            <a:r>
              <a:rPr lang="en-US" sz="1200" dirty="0" smtClean="0"/>
              <a:t> In green plants there is chlorophyll within their leaves</a:t>
            </a:r>
            <a:r>
              <a:rPr lang="en-US" sz="1200" b="1" dirty="0" smtClean="0"/>
              <a:t>.  How does chlorophyll help these plants and what metal is present with the molecule chlorophyll?  What would happen if this metal were not present?</a:t>
            </a:r>
            <a:br>
              <a:rPr lang="en-US" sz="1200" b="1" dirty="0" smtClean="0"/>
            </a:br>
            <a:r>
              <a:rPr lang="en-US" sz="1200" b="1" dirty="0" smtClean="0"/>
              <a:t/>
            </a:r>
            <a:br>
              <a:rPr lang="en-US" sz="1200" b="1" dirty="0" smtClean="0"/>
            </a:br>
            <a:r>
              <a:rPr lang="en-US" sz="1200" dirty="0" err="1" smtClean="0"/>
              <a:t>Haemoglobin</a:t>
            </a:r>
            <a:r>
              <a:rPr lang="en-US" sz="1200" dirty="0" smtClean="0"/>
              <a:t> is part of the oxygen transport system in the body.</a:t>
            </a:r>
            <a:r>
              <a:rPr lang="en-US" sz="1200" b="1" dirty="0" smtClean="0"/>
              <a:t>  Why do you think </a:t>
            </a:r>
            <a:r>
              <a:rPr lang="en-US" sz="1200" b="1" dirty="0"/>
              <a:t>blood </a:t>
            </a:r>
            <a:r>
              <a:rPr lang="en-US" sz="1200" b="1" dirty="0" smtClean="0"/>
              <a:t>is red</a:t>
            </a:r>
            <a:r>
              <a:rPr lang="en-US" sz="1200" b="1" dirty="0"/>
              <a:t>? </a:t>
            </a:r>
            <a:endParaRPr lang="en-US" sz="1200" b="1" dirty="0" smtClean="0"/>
          </a:p>
        </p:txBody>
      </p:sp>
    </p:spTree>
    <p:extLst>
      <p:ext uri="{BB962C8B-B14F-4D97-AF65-F5344CB8AC3E}">
        <p14:creationId xmlns:p14="http://schemas.microsoft.com/office/powerpoint/2010/main" val="4279687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1200" dirty="0" smtClean="0"/>
              <a:t>Some metallic elements are found in tiny amounts in living organisms.  </a:t>
            </a:r>
            <a:r>
              <a:rPr lang="en-US" sz="1200" b="1" dirty="0" smtClean="0"/>
              <a:t>Why are trace elements necessary for humans as well as plants?</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dirty="0" smtClean="0"/>
              <a:t>Trace elements include zinc, nickel, manganese and lead.  In some cases, for example lead, large amounts of the metal or its compounds can be dangerous since they are toxic.</a:t>
            </a:r>
            <a:br>
              <a:rPr lang="en-US" sz="1200" dirty="0" smtClean="0"/>
            </a:br>
            <a:r>
              <a:rPr lang="en-US" sz="1200" b="1" dirty="0" smtClean="0"/>
              <a:t/>
            </a:r>
            <a:br>
              <a:rPr lang="en-US" sz="1200" b="1" dirty="0" smtClean="0"/>
            </a:br>
            <a:r>
              <a:rPr lang="en-US" sz="1200" b="1" dirty="0" smtClean="0"/>
              <a:t>Why do you think zinc is essential to the human diet?</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Food for thought: </a:t>
            </a:r>
            <a:r>
              <a:rPr lang="en-US" sz="1200" b="1" i="1" dirty="0" smtClean="0"/>
              <a:t> Not all blood is red.  Sea creatures have blue blood based on copper compounds.</a:t>
            </a:r>
            <a:r>
              <a:rPr lang="en-US" sz="1200" b="1" dirty="0" smtClean="0"/>
              <a:t/>
            </a:r>
            <a:br>
              <a:rPr lang="en-US" sz="1200" b="1" dirty="0" smtClean="0"/>
            </a:br>
            <a:endParaRPr lang="en-US" sz="1200" b="1" dirty="0" smtClean="0"/>
          </a:p>
          <a:p>
            <a:r>
              <a:rPr lang="en-US" sz="1200" b="1" dirty="0" smtClean="0"/>
              <a:t>Lead in fuels –</a:t>
            </a:r>
            <a:br>
              <a:rPr lang="en-US" sz="1200" b="1" dirty="0" smtClean="0"/>
            </a:br>
            <a:r>
              <a:rPr lang="en-US" sz="1200" b="1" dirty="0" smtClean="0"/>
              <a:t>Why is lead added to gasoline and how is this detrimental to the environment?</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dirty="0" smtClean="0"/>
              <a:t>Many countries have now resorted to using unleaded fuel or compressed natural gas.  Car batteries contain lead plates and lead compounds.  They must be treated carefully to avoid lead pollution when they are thrown away.  Almost all of the lead in old batteries is now recycled.</a:t>
            </a:r>
          </a:p>
          <a:p>
            <a:endParaRPr lang="en-US" sz="1200" b="1" dirty="0"/>
          </a:p>
          <a:p>
            <a:r>
              <a:rPr lang="en-US" sz="1200" b="1" dirty="0" smtClean="0"/>
              <a:t>Agricultural pollution –</a:t>
            </a:r>
            <a:br>
              <a:rPr lang="en-US" sz="1200" b="1" dirty="0" smtClean="0"/>
            </a:br>
            <a:r>
              <a:rPr lang="en-US" sz="1200" dirty="0" err="1" smtClean="0"/>
              <a:t>Fertilisers</a:t>
            </a:r>
            <a:r>
              <a:rPr lang="en-US" sz="1200" dirty="0" smtClean="0"/>
              <a:t> containing nitrates and phosphates can increase crop yields.  However when </a:t>
            </a:r>
            <a:r>
              <a:rPr lang="en-US" sz="1200" dirty="0" err="1" smtClean="0"/>
              <a:t>fertiliser</a:t>
            </a:r>
            <a:r>
              <a:rPr lang="en-US" sz="1200" dirty="0" smtClean="0"/>
              <a:t> is leached out or dissolved from soil it can pollute local water supplies. </a:t>
            </a:r>
            <a:r>
              <a:rPr lang="en-US" sz="1200" b="1" dirty="0" smtClean="0"/>
              <a:t> What can this cause?  How is this bad?  What is eutrophication?</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
            </a:r>
            <a:br>
              <a:rPr lang="en-US" sz="1200" b="1" dirty="0" smtClean="0"/>
            </a:br>
            <a:r>
              <a:rPr lang="en-US" sz="1200" b="1" dirty="0" smtClean="0"/>
              <a:t>Farmers are also known to use pesticides and herbicides – why?</a:t>
            </a:r>
            <a:br>
              <a:rPr lang="en-US" sz="1200" b="1" dirty="0" smtClean="0"/>
            </a:br>
            <a:r>
              <a:rPr lang="en-US" sz="1200" b="1" dirty="0" smtClean="0"/>
              <a:t/>
            </a:r>
            <a:br>
              <a:rPr lang="en-US" sz="1200" b="1" dirty="0" smtClean="0"/>
            </a:br>
            <a:r>
              <a:rPr lang="en-US" sz="1200" dirty="0" smtClean="0"/>
              <a:t>Pesticides include DDT and organophosphates which can cause damage to other creatures that eat the insects because they often build up in the in the bodies of animals in the food chain which eventually ends up poisoning the top predators.</a:t>
            </a:r>
            <a:endParaRPr lang="en-US" sz="1200" dirty="0"/>
          </a:p>
        </p:txBody>
      </p:sp>
    </p:spTree>
    <p:extLst>
      <p:ext uri="{BB962C8B-B14F-4D97-AF65-F5344CB8AC3E}">
        <p14:creationId xmlns:p14="http://schemas.microsoft.com/office/powerpoint/2010/main" val="34440015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1965</TotalTime>
  <Words>280</Words>
  <Application>Microsoft Office PowerPoint</Application>
  <PresentationFormat>On-screen Show (4:3)</PresentationFormat>
  <Paragraphs>66</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Chemistry in the Environment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Chemistry in the Environment</dc:title>
  <dc:creator>Samantha Blondel</dc:creator>
  <cp:lastModifiedBy>Samantha Blondel</cp:lastModifiedBy>
  <cp:revision>42</cp:revision>
  <dcterms:created xsi:type="dcterms:W3CDTF">2012-01-11T17:46:26Z</dcterms:created>
  <dcterms:modified xsi:type="dcterms:W3CDTF">2012-02-06T15:57:28Z</dcterms:modified>
</cp:coreProperties>
</file>