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42DE9-2FCD-409F-9742-ABBDB6A37E87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Transport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presence or absence of the rhesus factor does not affect the health of a person.  It is the mixing of </a:t>
            </a:r>
            <a:r>
              <a:rPr lang="en-US" dirty="0" err="1" smtClean="0"/>
              <a:t>Rh</a:t>
            </a:r>
            <a:r>
              <a:rPr lang="en-US" dirty="0" smtClean="0"/>
              <a:t>- an </a:t>
            </a:r>
            <a:r>
              <a:rPr lang="en-US" dirty="0" err="1" smtClean="0"/>
              <a:t>Rh</a:t>
            </a:r>
            <a:r>
              <a:rPr lang="en-US" dirty="0" smtClean="0"/>
              <a:t>+ .</a:t>
            </a:r>
          </a:p>
          <a:p>
            <a:endParaRPr lang="en-US" dirty="0" smtClean="0"/>
          </a:p>
          <a:p>
            <a:r>
              <a:rPr lang="en-US" dirty="0" err="1" smtClean="0"/>
              <a:t>Rh</a:t>
            </a:r>
            <a:r>
              <a:rPr lang="en-US" dirty="0" smtClean="0"/>
              <a:t>- blood produces antibodies to red blood cells containing the Rhesus factor in </a:t>
            </a:r>
            <a:r>
              <a:rPr lang="en-US" dirty="0" err="1" smtClean="0"/>
              <a:t>Rh</a:t>
            </a:r>
            <a:r>
              <a:rPr lang="en-US" dirty="0" smtClean="0"/>
              <a:t>+ blood and this will cause agglutination of the cells in the </a:t>
            </a:r>
            <a:r>
              <a:rPr lang="en-US" dirty="0" err="1" smtClean="0"/>
              <a:t>Rh</a:t>
            </a:r>
            <a:r>
              <a:rPr lang="en-US" dirty="0" smtClean="0"/>
              <a:t>+ blood.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may happen during:</a:t>
            </a:r>
            <a:br>
              <a:rPr lang="en-US" dirty="0" smtClean="0"/>
            </a:br>
            <a:r>
              <a:rPr lang="en-US" dirty="0" smtClean="0"/>
              <a:t>a.  a blood transfusion</a:t>
            </a:r>
            <a:br>
              <a:rPr lang="en-US" dirty="0" smtClean="0"/>
            </a:br>
            <a:r>
              <a:rPr lang="en-US" dirty="0" smtClean="0"/>
              <a:t>b.  a pregnancy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avoid problem during transfusion, blood must be matched for the Rhesus factor as well a the ABO blood groups.</a:t>
            </a:r>
          </a:p>
          <a:p>
            <a:endParaRPr lang="en-US" dirty="0" smtClean="0"/>
          </a:p>
          <a:p>
            <a:r>
              <a:rPr lang="en-US" dirty="0" smtClean="0"/>
              <a:t>During pregnant the child inherits either </a:t>
            </a:r>
            <a:r>
              <a:rPr lang="en-US" dirty="0" err="1" smtClean="0"/>
              <a:t>Rh</a:t>
            </a:r>
            <a:r>
              <a:rPr lang="en-US" dirty="0" smtClean="0"/>
              <a:t>- or </a:t>
            </a:r>
            <a:r>
              <a:rPr lang="en-US" dirty="0" err="1" smtClean="0"/>
              <a:t>Rh</a:t>
            </a:r>
            <a:r>
              <a:rPr lang="en-US" dirty="0" smtClean="0"/>
              <a:t>+ blood from either parent.</a:t>
            </a:r>
          </a:p>
          <a:p>
            <a:endParaRPr lang="en-US" dirty="0" smtClean="0"/>
          </a:p>
          <a:p>
            <a:r>
              <a:rPr lang="en-US" dirty="0" smtClean="0"/>
              <a:t>If the mother is </a:t>
            </a:r>
            <a:r>
              <a:rPr lang="en-US" dirty="0" err="1" smtClean="0"/>
              <a:t>Rh</a:t>
            </a:r>
            <a:r>
              <a:rPr lang="en-US" dirty="0" smtClean="0"/>
              <a:t>- and the child is </a:t>
            </a:r>
            <a:r>
              <a:rPr lang="en-US" dirty="0" err="1" smtClean="0"/>
              <a:t>Rh</a:t>
            </a:r>
            <a:r>
              <a:rPr lang="en-US" dirty="0" smtClean="0"/>
              <a:t>+ during pregnancy blood does not mix however the problem arises during delivery of the child.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During the delivery some of the baby’s </a:t>
            </a:r>
            <a:r>
              <a:rPr lang="en-US" dirty="0" err="1" smtClean="0"/>
              <a:t>Rh</a:t>
            </a:r>
            <a:r>
              <a:rPr lang="en-US" dirty="0" smtClean="0"/>
              <a:t>+ may mix with the mother’s </a:t>
            </a:r>
            <a:r>
              <a:rPr lang="en-US" dirty="0" err="1" smtClean="0"/>
              <a:t>Rh</a:t>
            </a:r>
            <a:r>
              <a:rPr lang="en-US" dirty="0" smtClean="0"/>
              <a:t>- blood.  It is at this instant the mother’s blood will make antibodies against the </a:t>
            </a:r>
            <a:r>
              <a:rPr lang="en-US" dirty="0" err="1" smtClean="0"/>
              <a:t>Rh</a:t>
            </a:r>
            <a:r>
              <a:rPr lang="en-US" dirty="0" smtClean="0"/>
              <a:t>+ blood to protect herself.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While this first pregnancy is fine, if she gets pregnant again with another baby that has </a:t>
            </a:r>
            <a:r>
              <a:rPr lang="en-US" dirty="0" err="1" smtClean="0"/>
              <a:t>Rh</a:t>
            </a:r>
            <a:r>
              <a:rPr lang="en-US" dirty="0" smtClean="0"/>
              <a:t>+ blood, since the anti-</a:t>
            </a:r>
            <a:r>
              <a:rPr lang="en-US" dirty="0" err="1" smtClean="0"/>
              <a:t>Rh</a:t>
            </a:r>
            <a:r>
              <a:rPr lang="en-US" dirty="0" smtClean="0"/>
              <a:t>+ antibodies are in her blood from the previous pregnancy her </a:t>
            </a:r>
            <a:r>
              <a:rPr lang="en-US" dirty="0" err="1" smtClean="0"/>
              <a:t>foetus</a:t>
            </a:r>
            <a:r>
              <a:rPr lang="en-US" dirty="0" smtClean="0"/>
              <a:t> is at risk for becoming jaundiced (break down of red blood cells) which will eventually lead to suffocation and ultimately death.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To avoid this problem </a:t>
            </a:r>
            <a:r>
              <a:rPr lang="en-US" dirty="0" err="1" smtClean="0"/>
              <a:t>Rh</a:t>
            </a:r>
            <a:r>
              <a:rPr lang="en-US" dirty="0" smtClean="0"/>
              <a:t>- mother’s are routinely injected with a substance called anti-D after the birth of an </a:t>
            </a:r>
            <a:r>
              <a:rPr lang="en-US" dirty="0" err="1" smtClean="0"/>
              <a:t>Rh</a:t>
            </a:r>
            <a:r>
              <a:rPr lang="en-US" dirty="0" smtClean="0"/>
              <a:t>+ child.  This destroys any </a:t>
            </a:r>
            <a:r>
              <a:rPr lang="en-US" dirty="0" err="1" smtClean="0"/>
              <a:t>Rh</a:t>
            </a:r>
            <a:r>
              <a:rPr lang="en-US" dirty="0" smtClean="0"/>
              <a:t>+ cells that may have gotten into the mother’s bloodstream during birth.</a:t>
            </a:r>
          </a:p>
          <a:p>
            <a:endParaRPr lang="en-US" dirty="0" smtClean="0"/>
          </a:p>
          <a:p>
            <a:r>
              <a:rPr lang="en-US" b="1" dirty="0" smtClean="0"/>
              <a:t>What is the purpose of injecting anti-D into a </a:t>
            </a:r>
            <a:r>
              <a:rPr lang="en-US" b="1" dirty="0" err="1" smtClean="0"/>
              <a:t>Rh</a:t>
            </a:r>
            <a:r>
              <a:rPr lang="en-US" b="1" dirty="0" smtClean="0"/>
              <a:t>- woman after giving birth to an </a:t>
            </a:r>
            <a:r>
              <a:rPr lang="en-US" b="1" dirty="0" err="1" smtClean="0"/>
              <a:t>Rh</a:t>
            </a:r>
            <a:r>
              <a:rPr lang="en-US" b="1" dirty="0" smtClean="0"/>
              <a:t>+ baby?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four blood groups: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AB</a:t>
            </a:r>
            <a:r>
              <a:rPr lang="en-US" dirty="0" smtClean="0"/>
              <a:t>  and</a:t>
            </a:r>
            <a:br>
              <a:rPr lang="en-US" dirty="0" smtClean="0"/>
            </a:br>
            <a:r>
              <a:rPr lang="en-US" b="1" dirty="0" smtClean="0">
                <a:solidFill>
                  <a:srgbClr val="FFC000"/>
                </a:solidFill>
              </a:rPr>
              <a:t>O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Care has to be taken to ensure recipients of blood transfusions receive:</a:t>
            </a:r>
            <a:br>
              <a:rPr lang="en-US" dirty="0" smtClean="0"/>
            </a:br>
            <a:r>
              <a:rPr lang="en-US" dirty="0" smtClean="0"/>
              <a:t>a.  a compatible blood group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blood that has been checked for the rhesus factor (whether it is +</a:t>
            </a:r>
            <a:r>
              <a:rPr lang="en-US" dirty="0" err="1" smtClean="0"/>
              <a:t>ve</a:t>
            </a:r>
            <a:r>
              <a:rPr lang="en-US" dirty="0" smtClean="0"/>
              <a:t> or –</a:t>
            </a:r>
            <a:r>
              <a:rPr lang="en-US" dirty="0" err="1" smtClean="0"/>
              <a:t>ve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blood that is free of diseases or viruses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Antigens and Antibodies in Different Blood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endParaRPr lang="en-US" b="1" dirty="0" smtClean="0"/>
          </a:p>
          <a:p>
            <a:r>
              <a:rPr lang="en-US" dirty="0" smtClean="0"/>
              <a:t>The blood group of an individual is determined by the presence of antigens  on the surface of the red blood cells and antibodies in the plasma.</a:t>
            </a: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b="1" dirty="0" smtClean="0"/>
              <a:t>antigen</a:t>
            </a:r>
            <a:r>
              <a:rPr lang="en-US" dirty="0" smtClean="0"/>
              <a:t> is a molecule at the surface of cells that cause an immune </a:t>
            </a:r>
            <a:r>
              <a:rPr lang="en-US" i="1" dirty="0" smtClean="0"/>
              <a:t>response</a:t>
            </a:r>
            <a:r>
              <a:rPr lang="en-US" dirty="0" smtClean="0"/>
              <a:t> in the body.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response</a:t>
            </a:r>
            <a:r>
              <a:rPr lang="en-US" dirty="0" smtClean="0"/>
              <a:t> is from </a:t>
            </a:r>
            <a:r>
              <a:rPr lang="en-US" b="1" dirty="0" smtClean="0"/>
              <a:t>antibodies</a:t>
            </a:r>
            <a:r>
              <a:rPr lang="en-US" dirty="0" smtClean="0"/>
              <a:t> which can be found in the blood plasma.</a:t>
            </a:r>
          </a:p>
          <a:p>
            <a:endParaRPr lang="en-US" dirty="0"/>
          </a:p>
          <a:p>
            <a:r>
              <a:rPr lang="en-US" dirty="0" smtClean="0"/>
              <a:t>The antibodies in the plasma must be different from the antigen on the red blood cells, otherwise they will react and make the cells stick together (agglutination).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example anti-A antibodies react with A-antigens and can lead to death.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Antigens and Antibodies in Different Blood Groups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1981200"/>
          <a:ext cx="6096000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Blood group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Antigens present on red blood cells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Antibodies present in plasma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and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anti-A and anti-B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1.  Name the four blood groups.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2.  Explain why someone with blood group A could not receive a blood transfusion from a donor of blood group B.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Transfusions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If a person needs blood they can get it from a blood bank.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blood in the blood bank is donated by </a:t>
            </a:r>
            <a:r>
              <a:rPr lang="en-US" b="1" dirty="0" smtClean="0"/>
              <a:t>blood donors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blood donor</a:t>
            </a:r>
            <a:r>
              <a:rPr lang="en-US" dirty="0" smtClean="0"/>
              <a:t> is a regular person who is in good health and is a willing participant.</a:t>
            </a:r>
          </a:p>
          <a:p>
            <a:endParaRPr lang="en-US" dirty="0" smtClean="0"/>
          </a:p>
          <a:p>
            <a:r>
              <a:rPr lang="en-US" dirty="0" smtClean="0"/>
              <a:t>Blood used in blood transfusions must match the blood of the recipient. </a:t>
            </a:r>
          </a:p>
          <a:p>
            <a:endParaRPr lang="en-US" dirty="0" smtClean="0"/>
          </a:p>
          <a:p>
            <a:r>
              <a:rPr lang="en-US" dirty="0" smtClean="0"/>
              <a:t>If the wrong blood is given to the recipient they could possibly die because the antibodies will react with the antigens, causing agglutination of the cells.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Matching of Blood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625600"/>
          <a:ext cx="6858000" cy="317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1143000"/>
                <a:gridCol w="1371600"/>
                <a:gridCol w="1371600"/>
                <a:gridCol w="13716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Recipient blood type</a:t>
                      </a:r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Donor’s Blood Type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(antigen 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(antigen</a:t>
                      </a:r>
                      <a:r>
                        <a:rPr lang="en-US" sz="1400" baseline="0" dirty="0" smtClean="0"/>
                        <a:t> 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(antigens A &amp; 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(no antigens)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(antibodies, anti-B)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(antibodies, anti-A)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(no</a:t>
                      </a:r>
                      <a:r>
                        <a:rPr lang="en-US" sz="1400" baseline="0" dirty="0" smtClean="0"/>
                        <a:t> antibodies)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(antibodies,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anti-A and anti-B)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at the Table and fill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 out by determining if the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recipient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would be able to receive the donor’s blood.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of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Note the a person with type:</a:t>
            </a:r>
            <a:br>
              <a:rPr lang="en-US" dirty="0" smtClean="0"/>
            </a:br>
            <a:r>
              <a:rPr lang="en-US" dirty="0" smtClean="0"/>
              <a:t>a.  O blood are givers</a:t>
            </a:r>
            <a:br>
              <a:rPr lang="en-US" dirty="0" smtClean="0"/>
            </a:br>
            <a:r>
              <a:rPr lang="en-US" dirty="0" smtClean="0"/>
              <a:t>b.  AB blood are receivers</a:t>
            </a:r>
          </a:p>
          <a:p>
            <a:endParaRPr lang="en-US" dirty="0" smtClean="0"/>
          </a:p>
          <a:p>
            <a:r>
              <a:rPr lang="en-US" dirty="0" smtClean="0"/>
              <a:t>In other words a person with type O blood can give blood to anybody because that blood does not contain any antigens.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While a person with type AB blood can receive blood from anybody because that blood does not contain any antibodies.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Donating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important that blood is donated to blood banks because it is used to save people’s lives.</a:t>
            </a:r>
          </a:p>
          <a:p>
            <a:endParaRPr lang="en-US" dirty="0" smtClean="0"/>
          </a:p>
          <a:p>
            <a:r>
              <a:rPr lang="en-US" dirty="0" smtClean="0"/>
              <a:t>When you donate blood your body will soon make more blood to replace what you have donated.</a:t>
            </a:r>
          </a:p>
          <a:p>
            <a:endParaRPr lang="en-US" dirty="0" smtClean="0"/>
          </a:p>
          <a:p>
            <a:r>
              <a:rPr lang="en-US" dirty="0" smtClean="0"/>
              <a:t>Not everyone can donate blood:</a:t>
            </a:r>
            <a:br>
              <a:rPr lang="en-US" dirty="0" smtClean="0"/>
            </a:br>
            <a:r>
              <a:rPr lang="en-US" dirty="0" smtClean="0"/>
              <a:t>a.  Pregnant people</a:t>
            </a:r>
            <a:br>
              <a:rPr lang="en-US" dirty="0" smtClean="0"/>
            </a:br>
            <a:r>
              <a:rPr lang="en-US" dirty="0" smtClean="0"/>
              <a:t>b.  </a:t>
            </a:r>
            <a:r>
              <a:rPr lang="en-US" dirty="0" err="1" smtClean="0"/>
              <a:t>Anaemic</a:t>
            </a:r>
            <a:r>
              <a:rPr lang="en-US" dirty="0" smtClean="0"/>
              <a:t> people</a:t>
            </a:r>
            <a:br>
              <a:rPr lang="en-US" dirty="0" smtClean="0"/>
            </a:br>
            <a:r>
              <a:rPr lang="en-US" dirty="0" smtClean="0"/>
              <a:t>c.  Ill people with HIV, other sexually transmitted diseases, hepatitis B, malaria and cancer are not allowed.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Provide a reason for why for each point above.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Rhesus Factor is a protein found in the red blood cells of some people.</a:t>
            </a:r>
          </a:p>
          <a:p>
            <a:endParaRPr lang="en-US" dirty="0" smtClean="0"/>
          </a:p>
          <a:p>
            <a:r>
              <a:rPr lang="en-US" dirty="0" smtClean="0"/>
              <a:t>The name Rhesus was given to the protein because it was first observed in the Rhesus monkey.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person with the protein is said to be rhesus positive (</a:t>
            </a:r>
            <a:r>
              <a:rPr lang="en-US" dirty="0" err="1" smtClean="0"/>
              <a:t>Rh</a:t>
            </a:r>
            <a:r>
              <a:rPr lang="en-US" dirty="0" smtClean="0"/>
              <a:t>+).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it is absent in a person they are said to be rhesus negative (</a:t>
            </a:r>
            <a:r>
              <a:rPr lang="en-US" dirty="0" err="1" smtClean="0"/>
              <a:t>Rh</a:t>
            </a:r>
            <a:r>
              <a:rPr lang="en-US" dirty="0" smtClean="0"/>
              <a:t>-).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494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Transport Systems</vt:lpstr>
      <vt:lpstr>Blood Groups</vt:lpstr>
      <vt:lpstr>Antigens and Antibodies in Different Blood Groups</vt:lpstr>
      <vt:lpstr>Antigens and Antibodies in Different Blood Groups</vt:lpstr>
      <vt:lpstr>Blood Transfusions</vt:lpstr>
      <vt:lpstr>The Matching of Blood</vt:lpstr>
      <vt:lpstr>Matching of Blood</vt:lpstr>
      <vt:lpstr>The Importance of Donating Blood</vt:lpstr>
      <vt:lpstr>The Rhesus Factor</vt:lpstr>
      <vt:lpstr>The Rhesus Factor</vt:lpstr>
      <vt:lpstr>The Rhesus Factor</vt:lpstr>
      <vt:lpstr>The Rhesus Factor</vt:lpstr>
      <vt:lpstr>The Rhesus Factor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Systems</dc:title>
  <dc:creator>Samantha</dc:creator>
  <cp:lastModifiedBy>Samantha</cp:lastModifiedBy>
  <cp:revision>4</cp:revision>
  <dcterms:created xsi:type="dcterms:W3CDTF">2017-10-03T00:37:27Z</dcterms:created>
  <dcterms:modified xsi:type="dcterms:W3CDTF">2018-10-31T15:21:25Z</dcterms:modified>
</cp:coreProperties>
</file>