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  <p:sldId id="282" r:id="rId16"/>
    <p:sldId id="270" r:id="rId17"/>
    <p:sldId id="271" r:id="rId18"/>
    <p:sldId id="273" r:id="rId19"/>
    <p:sldId id="272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42DE9-2FCD-409F-9742-ABBDB6A37E87}" type="datetimeFigureOut">
              <a:rPr lang="en-US" smtClean="0"/>
              <a:pPr/>
              <a:t>10/16/2017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A4A52-E3D0-40E1-A372-2B14056898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42DE9-2FCD-409F-9742-ABBDB6A37E87}" type="datetimeFigureOut">
              <a:rPr lang="en-US" smtClean="0"/>
              <a:pPr/>
              <a:t>10/16/2017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A4A52-E3D0-40E1-A372-2B14056898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42DE9-2FCD-409F-9742-ABBDB6A37E87}" type="datetimeFigureOut">
              <a:rPr lang="en-US" smtClean="0"/>
              <a:pPr/>
              <a:t>10/16/2017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A4A52-E3D0-40E1-A372-2B14056898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42DE9-2FCD-409F-9742-ABBDB6A37E87}" type="datetimeFigureOut">
              <a:rPr lang="en-US" smtClean="0"/>
              <a:pPr/>
              <a:t>10/16/2017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A4A52-E3D0-40E1-A372-2B14056898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42DE9-2FCD-409F-9742-ABBDB6A37E87}" type="datetimeFigureOut">
              <a:rPr lang="en-US" smtClean="0"/>
              <a:pPr/>
              <a:t>10/16/2017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A4A52-E3D0-40E1-A372-2B14056898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42DE9-2FCD-409F-9742-ABBDB6A37E87}" type="datetimeFigureOut">
              <a:rPr lang="en-US" smtClean="0"/>
              <a:pPr/>
              <a:t>10/16/2017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A4A52-E3D0-40E1-A372-2B14056898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42DE9-2FCD-409F-9742-ABBDB6A37E87}" type="datetimeFigureOut">
              <a:rPr lang="en-US" smtClean="0"/>
              <a:pPr/>
              <a:t>10/16/2017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A4A52-E3D0-40E1-A372-2B14056898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42DE9-2FCD-409F-9742-ABBDB6A37E87}" type="datetimeFigureOut">
              <a:rPr lang="en-US" smtClean="0"/>
              <a:pPr/>
              <a:t>10/16/2017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A4A52-E3D0-40E1-A372-2B14056898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42DE9-2FCD-409F-9742-ABBDB6A37E87}" type="datetimeFigureOut">
              <a:rPr lang="en-US" smtClean="0"/>
              <a:pPr/>
              <a:t>10/16/2017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A4A52-E3D0-40E1-A372-2B14056898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42DE9-2FCD-409F-9742-ABBDB6A37E87}" type="datetimeFigureOut">
              <a:rPr lang="en-US" smtClean="0"/>
              <a:pPr/>
              <a:t>10/16/2017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A4A52-E3D0-40E1-A372-2B14056898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42DE9-2FCD-409F-9742-ABBDB6A37E87}" type="datetimeFigureOut">
              <a:rPr lang="en-US" smtClean="0"/>
              <a:pPr/>
              <a:t>10/16/2017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A4A52-E3D0-40E1-A372-2B14056898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42DE9-2FCD-409F-9742-ABBDB6A37E87}" type="datetimeFigureOut">
              <a:rPr lang="en-US" smtClean="0"/>
              <a:pPr/>
              <a:t>10/16/2017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1A4A52-E3D0-40E1-A372-2B14056898E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Transport Systems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Rhesus Factor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The presence or absence of the rhesus factor does not affect the health of a person.  It is the mixing of </a:t>
            </a:r>
            <a:r>
              <a:rPr lang="en-US" dirty="0" err="1" smtClean="0"/>
              <a:t>Rh</a:t>
            </a:r>
            <a:r>
              <a:rPr lang="en-US" dirty="0" smtClean="0"/>
              <a:t>- blood and </a:t>
            </a:r>
            <a:r>
              <a:rPr lang="en-US" dirty="0" err="1" smtClean="0"/>
              <a:t>Rh</a:t>
            </a:r>
            <a:r>
              <a:rPr lang="en-US" dirty="0" smtClean="0"/>
              <a:t>+ blood.</a:t>
            </a:r>
          </a:p>
          <a:p>
            <a:endParaRPr lang="en-US" dirty="0" smtClean="0"/>
          </a:p>
          <a:p>
            <a:r>
              <a:rPr lang="en-US" dirty="0" err="1" smtClean="0"/>
              <a:t>Rh</a:t>
            </a:r>
            <a:r>
              <a:rPr lang="en-US" dirty="0" smtClean="0"/>
              <a:t>- blood produces antibodies to red blood cells containing the Rhesus factor in </a:t>
            </a:r>
            <a:r>
              <a:rPr lang="en-US" dirty="0" err="1" smtClean="0"/>
              <a:t>Rh</a:t>
            </a:r>
            <a:r>
              <a:rPr lang="en-US" dirty="0" smtClean="0"/>
              <a:t>+ blood and this will cause agglutination of the cells in the </a:t>
            </a:r>
            <a:r>
              <a:rPr lang="en-US" dirty="0" err="1" smtClean="0"/>
              <a:t>Rh</a:t>
            </a:r>
            <a:r>
              <a:rPr lang="en-US" dirty="0" smtClean="0"/>
              <a:t>+ blood.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This may happen during:</a:t>
            </a:r>
            <a:br>
              <a:rPr lang="en-US" dirty="0" smtClean="0"/>
            </a:br>
            <a:r>
              <a:rPr lang="en-US" dirty="0" smtClean="0"/>
              <a:t>a.  a blood transfusion or</a:t>
            </a:r>
            <a:br>
              <a:rPr lang="en-US" dirty="0" smtClean="0"/>
            </a:br>
            <a:r>
              <a:rPr lang="en-US" dirty="0" smtClean="0"/>
              <a:t>b.  a pregnancy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Rhesus Factor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To avoid problems during transfusion, blood must be matched for the Rhesus factor as well as the ABO blood groups.</a:t>
            </a:r>
          </a:p>
          <a:p>
            <a:endParaRPr lang="en-US" dirty="0" smtClean="0"/>
          </a:p>
          <a:p>
            <a:r>
              <a:rPr lang="en-US" dirty="0" smtClean="0"/>
              <a:t>During pregnancy the child inherits either </a:t>
            </a:r>
            <a:r>
              <a:rPr lang="en-US" dirty="0" err="1" smtClean="0"/>
              <a:t>Rh</a:t>
            </a:r>
            <a:r>
              <a:rPr lang="en-US" dirty="0" smtClean="0"/>
              <a:t>- or </a:t>
            </a:r>
            <a:r>
              <a:rPr lang="en-US" dirty="0" err="1" smtClean="0"/>
              <a:t>Rh</a:t>
            </a:r>
            <a:r>
              <a:rPr lang="en-US" dirty="0" smtClean="0"/>
              <a:t>+ blood from either parent.</a:t>
            </a:r>
          </a:p>
          <a:p>
            <a:endParaRPr lang="en-US" dirty="0" smtClean="0"/>
          </a:p>
          <a:p>
            <a:r>
              <a:rPr lang="en-US" dirty="0" smtClean="0"/>
              <a:t>If the mother is </a:t>
            </a:r>
            <a:r>
              <a:rPr lang="en-US" dirty="0" err="1" smtClean="0"/>
              <a:t>Rh</a:t>
            </a:r>
            <a:r>
              <a:rPr lang="en-US" dirty="0" smtClean="0"/>
              <a:t>- and the child is </a:t>
            </a:r>
            <a:r>
              <a:rPr lang="en-US" dirty="0" err="1" smtClean="0"/>
              <a:t>Rh</a:t>
            </a:r>
            <a:r>
              <a:rPr lang="en-US" dirty="0" smtClean="0"/>
              <a:t>+, during pregnancy blood does not mix however the problem arises during delivery of the child.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Rhesus Factor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During the delivery some of the baby’s </a:t>
            </a:r>
            <a:r>
              <a:rPr lang="en-US" dirty="0" err="1" smtClean="0"/>
              <a:t>Rh</a:t>
            </a:r>
            <a:r>
              <a:rPr lang="en-US" dirty="0" smtClean="0"/>
              <a:t>+ may mix with the mother’s </a:t>
            </a:r>
            <a:r>
              <a:rPr lang="en-US" dirty="0" err="1" smtClean="0"/>
              <a:t>Rh</a:t>
            </a:r>
            <a:r>
              <a:rPr lang="en-US" dirty="0" smtClean="0"/>
              <a:t>- blood.  It is at this instant the mother’s blood will make antibodies against the </a:t>
            </a:r>
            <a:r>
              <a:rPr lang="en-US" dirty="0" err="1" smtClean="0"/>
              <a:t>Rh</a:t>
            </a:r>
            <a:r>
              <a:rPr lang="en-US" dirty="0" smtClean="0"/>
              <a:t>+ blood to protect herself.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While this first pregnancy is fine, if she gets pregnant again with another baby that has </a:t>
            </a:r>
            <a:r>
              <a:rPr lang="en-US" dirty="0" err="1" smtClean="0"/>
              <a:t>Rh</a:t>
            </a:r>
            <a:r>
              <a:rPr lang="en-US" dirty="0" smtClean="0"/>
              <a:t>+ blood, since the anti-</a:t>
            </a:r>
            <a:r>
              <a:rPr lang="en-US" dirty="0" err="1" smtClean="0"/>
              <a:t>Rh</a:t>
            </a:r>
            <a:r>
              <a:rPr lang="en-US" dirty="0" smtClean="0"/>
              <a:t>+ antibodies are in her blood from the previous pregnancy her </a:t>
            </a:r>
            <a:r>
              <a:rPr lang="en-US" dirty="0" err="1" smtClean="0"/>
              <a:t>foetus</a:t>
            </a:r>
            <a:r>
              <a:rPr lang="en-US" dirty="0" smtClean="0"/>
              <a:t> is at risk for becoming jaundiced (break down of red blood cells) which will eventually lead to suffocation and ultimately death.  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Rhesus Factor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To avoid this problem </a:t>
            </a:r>
            <a:r>
              <a:rPr lang="en-US" dirty="0" err="1" smtClean="0"/>
              <a:t>Rh</a:t>
            </a:r>
            <a:r>
              <a:rPr lang="en-US" dirty="0" smtClean="0"/>
              <a:t>- mother’s are routinely injected with a substance called anti-D after the birth of an </a:t>
            </a:r>
            <a:r>
              <a:rPr lang="en-US" dirty="0" err="1" smtClean="0"/>
              <a:t>Rh</a:t>
            </a:r>
            <a:r>
              <a:rPr lang="en-US" dirty="0" smtClean="0"/>
              <a:t>+ child.  This destroys any </a:t>
            </a:r>
            <a:r>
              <a:rPr lang="en-US" dirty="0" err="1" smtClean="0"/>
              <a:t>Rh</a:t>
            </a:r>
            <a:r>
              <a:rPr lang="en-US" dirty="0" smtClean="0"/>
              <a:t>+ cells that may have gotten into the mother’s bloodstream during birth.</a:t>
            </a:r>
          </a:p>
          <a:p>
            <a:endParaRPr lang="en-US" dirty="0" smtClean="0"/>
          </a:p>
          <a:p>
            <a:r>
              <a:rPr lang="en-US" b="1" dirty="0" smtClean="0"/>
              <a:t>What is the purpose of injecting anti-D into a </a:t>
            </a:r>
            <a:r>
              <a:rPr lang="en-US" b="1" dirty="0" err="1" smtClean="0"/>
              <a:t>Rh</a:t>
            </a:r>
            <a:r>
              <a:rPr lang="en-US" b="1" dirty="0" smtClean="0"/>
              <a:t>- woman after giving birth to an </a:t>
            </a:r>
            <a:r>
              <a:rPr lang="en-US" b="1" dirty="0" err="1" smtClean="0"/>
              <a:t>Rh</a:t>
            </a:r>
            <a:r>
              <a:rPr lang="en-US" b="1" dirty="0" smtClean="0"/>
              <a:t>+ baby?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66"/>
                </a:solidFill>
              </a:rPr>
              <a:t>Immunity</a:t>
            </a:r>
            <a:endParaRPr lang="en-US" b="1" dirty="0">
              <a:solidFill>
                <a:srgbClr val="FF0066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4600" y="5334000"/>
            <a:ext cx="4174861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7200" b="1" dirty="0" smtClean="0">
                <a:solidFill>
                  <a:srgbClr val="FF0066"/>
                </a:solidFill>
              </a:rPr>
              <a:t>Pathogens</a:t>
            </a:r>
            <a:endParaRPr lang="en-US" sz="7200" b="1" dirty="0">
              <a:solidFill>
                <a:srgbClr val="FF0066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76400" y="3048000"/>
            <a:ext cx="5705216" cy="156966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9600" b="1" dirty="0" smtClean="0">
                <a:solidFill>
                  <a:srgbClr val="92D050"/>
                </a:solidFill>
              </a:rPr>
              <a:t>Antibodies</a:t>
            </a:r>
            <a:endParaRPr lang="en-US" sz="9600" b="1" dirty="0">
              <a:solidFill>
                <a:srgbClr val="92D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05000" y="1390471"/>
            <a:ext cx="5252913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5400" b="1" dirty="0" smtClean="0">
                <a:solidFill>
                  <a:srgbClr val="7030A0"/>
                </a:solidFill>
              </a:rPr>
              <a:t>White Blood Cells</a:t>
            </a:r>
            <a:endParaRPr lang="en-US" sz="5400" b="1" dirty="0">
              <a:solidFill>
                <a:srgbClr val="7030A0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572000" y="2362200"/>
            <a:ext cx="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495800" y="4648200"/>
            <a:ext cx="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loud 12"/>
          <p:cNvSpPr/>
          <p:nvPr/>
        </p:nvSpPr>
        <p:spPr>
          <a:xfrm>
            <a:off x="7467600" y="5562600"/>
            <a:ext cx="1371600" cy="914400"/>
          </a:xfrm>
          <a:prstGeom prst="cloud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 BAD guys</a:t>
            </a:r>
            <a:endParaRPr lang="en-US" dirty="0"/>
          </a:p>
        </p:txBody>
      </p:sp>
      <p:sp>
        <p:nvSpPr>
          <p:cNvPr id="14" name="Cloud 13"/>
          <p:cNvSpPr/>
          <p:nvPr/>
        </p:nvSpPr>
        <p:spPr>
          <a:xfrm>
            <a:off x="7620000" y="1447800"/>
            <a:ext cx="1371600" cy="914400"/>
          </a:xfrm>
          <a:prstGeom prst="cloud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 GOOD guys</a:t>
            </a:r>
            <a:endParaRPr lang="en-US" dirty="0"/>
          </a:p>
        </p:txBody>
      </p:sp>
      <p:sp>
        <p:nvSpPr>
          <p:cNvPr id="15" name="Cloud 14"/>
          <p:cNvSpPr/>
          <p:nvPr/>
        </p:nvSpPr>
        <p:spPr>
          <a:xfrm>
            <a:off x="7620000" y="3429000"/>
            <a:ext cx="1371600" cy="914400"/>
          </a:xfrm>
          <a:prstGeom prst="clou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 ARMY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Immunity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Diseases are caused by pathogens.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Pathogens are microorganisms such as bacteria or viruses.</a:t>
            </a:r>
          </a:p>
          <a:p>
            <a:endParaRPr lang="en-US" dirty="0" smtClean="0"/>
          </a:p>
          <a:p>
            <a:r>
              <a:rPr lang="en-US" dirty="0" smtClean="0"/>
              <a:t>When these pathogens enter the body it produces antibodies in the blood.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The antibodies are made by lymphocytes, a type of white blood cell, in the blood.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War Against Pathogens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There are two types of white blood cells; phagocytes and lymphocytes.</a:t>
            </a:r>
          </a:p>
          <a:p>
            <a:endParaRPr lang="en-US" dirty="0" smtClean="0"/>
          </a:p>
          <a:p>
            <a:r>
              <a:rPr lang="en-US" dirty="0" smtClean="0"/>
              <a:t>Both work together to seek out and destroy pathogens that have entered the blood stream.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War Against Pathogens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Lymphocytes are able to recognise antigens on the surface of bacteria as foreign and in return produce antibodies against them.  This causes clumping or agglutination of the bacteria.</a:t>
            </a:r>
          </a:p>
          <a:p>
            <a:endParaRPr lang="en-US" dirty="0" smtClean="0"/>
          </a:p>
          <a:p>
            <a:r>
              <a:rPr lang="en-US" dirty="0" smtClean="0"/>
              <a:t>Phagocytes then flow around the clumped bacteria to engulf them where it forms a vacuole.  In this vacuole they are ingested and killed by enzymes.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Symptoms Experienced During The War Against Pathogens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During this war, as the body fights to regain health, a person may: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a.  suffer from a high fever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b.  they may lose strength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c.  require rest and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d.  lots of fluids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Vaccination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Although the body is quite effective at getting rid of bacteria by itself it takes a lot of time to do so.  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Because of this the person might get sick and experience symptoms of the bacteria.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Vaccinations are used to speed up the time it takes the body to produce antibodies.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66"/>
                </a:solidFill>
              </a:rPr>
              <a:t>Blood Groups</a:t>
            </a:r>
            <a:endParaRPr lang="en-US" dirty="0">
              <a:solidFill>
                <a:srgbClr val="FF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There are four blood groups:</a:t>
            </a:r>
            <a:br>
              <a:rPr lang="en-US" dirty="0" smtClean="0"/>
            </a:br>
            <a:r>
              <a:rPr lang="en-US" b="1" dirty="0" smtClean="0">
                <a:solidFill>
                  <a:srgbClr val="FF0000"/>
                </a:solidFill>
              </a:rPr>
              <a:t>A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>
                <a:solidFill>
                  <a:srgbClr val="7030A0"/>
                </a:solidFill>
              </a:rPr>
              <a:t>B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>
                <a:solidFill>
                  <a:srgbClr val="00B0F0"/>
                </a:solidFill>
              </a:rPr>
              <a:t>AB</a:t>
            </a:r>
            <a:r>
              <a:rPr lang="en-US" dirty="0" smtClean="0"/>
              <a:t>  and</a:t>
            </a:r>
            <a:br>
              <a:rPr lang="en-US" dirty="0" smtClean="0"/>
            </a:br>
            <a:r>
              <a:rPr lang="en-US" b="1" dirty="0" smtClean="0">
                <a:solidFill>
                  <a:srgbClr val="FFC000"/>
                </a:solidFill>
              </a:rPr>
              <a:t>O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 smtClean="0"/>
          </a:p>
          <a:p>
            <a:r>
              <a:rPr lang="en-US" dirty="0" smtClean="0"/>
              <a:t>Care has to be taken to ensure recipients of blood transfusions receive:</a:t>
            </a:r>
            <a:br>
              <a:rPr lang="en-US" dirty="0" smtClean="0"/>
            </a:br>
            <a:r>
              <a:rPr lang="en-US" dirty="0" smtClean="0"/>
              <a:t>a.  a compatible blood group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b.  blood that has been checked for the rhesus factor (whether it is +</a:t>
            </a:r>
            <a:r>
              <a:rPr lang="en-US" dirty="0" err="1" smtClean="0"/>
              <a:t>ve</a:t>
            </a:r>
            <a:r>
              <a:rPr lang="en-US" dirty="0" smtClean="0"/>
              <a:t> or –</a:t>
            </a:r>
            <a:r>
              <a:rPr lang="en-US" dirty="0" err="1" smtClean="0"/>
              <a:t>ve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c.  blood that is free of diseases or viruses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Vaccination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In vaccination, a pathogen’s antigens are usually injected into the body.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This stimulates our white blood cells to produce antibodies against that particular antigen.</a:t>
            </a:r>
          </a:p>
          <a:p>
            <a:endParaRPr lang="en-US" dirty="0" smtClean="0"/>
          </a:p>
          <a:p>
            <a:r>
              <a:rPr lang="en-US" dirty="0" smtClean="0"/>
              <a:t>If or when the pathogen for that particular antigen enters our body our army of antibodies would be already ready and waiting for attack.  </a:t>
            </a:r>
          </a:p>
          <a:p>
            <a:endParaRPr lang="en-US" dirty="0" smtClean="0"/>
          </a:p>
          <a:p>
            <a:r>
              <a:rPr lang="en-US" dirty="0" smtClean="0"/>
              <a:t>This is referred to as having immunity against that particular disease.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Vaccination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Our bodies are so amazing that it carries on making antibodies once the pathogen has be dealt with.</a:t>
            </a:r>
          </a:p>
          <a:p>
            <a:endParaRPr lang="en-US" dirty="0" smtClean="0"/>
          </a:p>
          <a:p>
            <a:r>
              <a:rPr lang="en-US" dirty="0" smtClean="0"/>
              <a:t>This is exactly why once you have been vaccinated you do not get the same pathogen twice.</a:t>
            </a:r>
          </a:p>
          <a:p>
            <a:endParaRPr lang="en-US" dirty="0" smtClean="0"/>
          </a:p>
          <a:p>
            <a:r>
              <a:rPr lang="en-US" dirty="0" smtClean="0"/>
              <a:t>Some vaccinations only have to be administered once while others have to be topped up every 5 or 10 years.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Vaccination</a:t>
            </a:r>
            <a:br>
              <a:rPr lang="en-US" dirty="0" smtClean="0"/>
            </a:br>
            <a:r>
              <a:rPr lang="en-US" dirty="0" smtClean="0"/>
              <a:t>Colds &amp; Tetanus versus Measles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only reason we keep on getting colds is because no cold is alike.  They are all different strains.  The same goes for Tetanus. 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Hence a booster shot is required every year for a cold and every five years for Tetanus.</a:t>
            </a:r>
          </a:p>
          <a:p>
            <a:endParaRPr lang="en-US" dirty="0" smtClean="0"/>
          </a:p>
          <a:p>
            <a:r>
              <a:rPr lang="en-US" dirty="0" smtClean="0"/>
              <a:t>For diseases such as measles, there are no strains and so if you contract the disease once there is no need for a booster shot for it.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Vaccines</a:t>
            </a:r>
            <a:br>
              <a:rPr lang="en-US" dirty="0" smtClean="0"/>
            </a:br>
            <a:r>
              <a:rPr lang="en-US" dirty="0" smtClean="0"/>
              <a:t>How are they delivered into our bodies?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Antigens used in vaccines are delivered on dead microorganisms that cannot reproduce.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For example vaccines are made like this for typhoid, cholera and whooping cough.</a:t>
            </a:r>
          </a:p>
          <a:p>
            <a:endParaRPr lang="en-US" dirty="0" smtClean="0"/>
          </a:p>
          <a:p>
            <a:r>
              <a:rPr lang="en-US" dirty="0" smtClean="0"/>
              <a:t>Other pathogens in vaccines  may be living but they are deactivated so that they are unable to multiply.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For example vaccines are made like this for measles, rubella, polio and tuberculosis.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HIV/AIDS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HIV, Human Immunodeficiency Virus, was first diagnosed in 1982.</a:t>
            </a:r>
          </a:p>
          <a:p>
            <a:endParaRPr lang="en-US" dirty="0" smtClean="0"/>
          </a:p>
          <a:p>
            <a:r>
              <a:rPr lang="en-US" dirty="0" smtClean="0"/>
              <a:t>It is a virus that visually ages a person very fast.</a:t>
            </a:r>
          </a:p>
          <a:p>
            <a:endParaRPr lang="en-US" dirty="0" smtClean="0"/>
          </a:p>
          <a:p>
            <a:r>
              <a:rPr lang="en-US" dirty="0" smtClean="0"/>
              <a:t>Viruses work by penetrating cells and multiplying them in turn destroying the host cell.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HIV/AIDS</a:t>
            </a:r>
            <a:br>
              <a:rPr lang="en-US" dirty="0" smtClean="0"/>
            </a:br>
            <a:r>
              <a:rPr lang="en-US" dirty="0" smtClean="0"/>
              <a:t>The Take Over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HIV enters the body via another infected person by unprotected sex, tainted blood during blood transfusion or the sharing of needles.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HIV enters T-helper cells.  They are part of our immune system.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They can lie dormant in the T-helper cells for years before it starts to multiply. 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At this stage full-blown AIDS, Acquired Immune Deficiency Syndrome develops.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HIV/AIDS</a:t>
            </a:r>
            <a:br>
              <a:rPr lang="en-US" dirty="0" smtClean="0"/>
            </a:br>
            <a:r>
              <a:rPr lang="en-US" dirty="0" smtClean="0"/>
              <a:t>The Take Over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AIDS damages our immune system and so a person doesn’t usually die from. </a:t>
            </a:r>
          </a:p>
          <a:p>
            <a:endParaRPr lang="en-US" dirty="0" smtClean="0"/>
          </a:p>
          <a:p>
            <a:r>
              <a:rPr lang="en-US" dirty="0" smtClean="0"/>
              <a:t>They die from the secondary disease that they contract because of their inability to fight it off due to the presence of AIDS.  If a person has AIDS a simple cold is potential life or death threat.</a:t>
            </a:r>
          </a:p>
          <a:p>
            <a:endParaRPr lang="en-US" dirty="0" smtClean="0"/>
          </a:p>
          <a:p>
            <a:r>
              <a:rPr lang="en-US" dirty="0" smtClean="0"/>
              <a:t>At present there is NO vaccine available against HIV.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Research is on-going.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Protection Against HIV/AIDS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Wear condoms during sexual intercourse.</a:t>
            </a:r>
          </a:p>
          <a:p>
            <a:endParaRPr lang="en-US" dirty="0" smtClean="0"/>
          </a:p>
          <a:p>
            <a:r>
              <a:rPr lang="en-US" dirty="0" smtClean="0"/>
              <a:t>Do not share needles.</a:t>
            </a:r>
          </a:p>
          <a:p>
            <a:endParaRPr lang="en-US" dirty="0" smtClean="0"/>
          </a:p>
          <a:p>
            <a:r>
              <a:rPr lang="en-US" dirty="0" smtClean="0"/>
              <a:t>Test blood from donor’s before using it for blood transfusions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If you have had unprotected sex with a partner a PREP pill may be taken to block the spread of the virus immediately after intercourse.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66"/>
                </a:solidFill>
              </a:rPr>
              <a:t>High Blood Pressure and its Effects</a:t>
            </a:r>
            <a:endParaRPr lang="en-US" dirty="0">
              <a:solidFill>
                <a:srgbClr val="FF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When the arteries get clogged the heart has to work harder to pump the blood around the body.</a:t>
            </a:r>
          </a:p>
          <a:p>
            <a:endParaRPr lang="en-US" dirty="0" smtClean="0"/>
          </a:p>
          <a:p>
            <a:r>
              <a:rPr lang="en-US" dirty="0" smtClean="0"/>
              <a:t>The blockage is due to fatty deposits.</a:t>
            </a:r>
          </a:p>
          <a:p>
            <a:endParaRPr lang="en-US" dirty="0" smtClean="0"/>
          </a:p>
          <a:p>
            <a:r>
              <a:rPr lang="en-US" dirty="0" smtClean="0"/>
              <a:t>When this happens it may be because of the person’s: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a.  Diet</a:t>
            </a:r>
            <a:br>
              <a:rPr lang="en-US" dirty="0" smtClean="0"/>
            </a:br>
            <a:r>
              <a:rPr lang="en-US" dirty="0" smtClean="0"/>
              <a:t>b.  Habits</a:t>
            </a:r>
            <a:br>
              <a:rPr lang="en-US" dirty="0" smtClean="0"/>
            </a:br>
            <a:r>
              <a:rPr lang="en-US" dirty="0" smtClean="0"/>
              <a:t>c.  Work environment or</a:t>
            </a:r>
            <a:br>
              <a:rPr lang="en-US" dirty="0" smtClean="0"/>
            </a:br>
            <a:r>
              <a:rPr lang="en-US" dirty="0" smtClean="0"/>
              <a:t>d.  Health/Pre-existing conditions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High Blood Pressure</a:t>
            </a:r>
            <a:br>
              <a:rPr lang="en-US" dirty="0" smtClean="0"/>
            </a:br>
            <a:r>
              <a:rPr lang="en-US" dirty="0" smtClean="0"/>
              <a:t>Factors </a:t>
            </a:r>
            <a:r>
              <a:rPr lang="en-US" dirty="0" smtClean="0"/>
              <a:t>W</a:t>
            </a:r>
            <a:r>
              <a:rPr lang="en-US" dirty="0" smtClean="0"/>
              <a:t>hich </a:t>
            </a:r>
            <a:r>
              <a:rPr lang="en-US" dirty="0" smtClean="0"/>
              <a:t>C</a:t>
            </a:r>
            <a:r>
              <a:rPr lang="en-US" dirty="0" smtClean="0"/>
              <a:t>ause </a:t>
            </a:r>
            <a:r>
              <a:rPr lang="en-US" dirty="0" smtClean="0"/>
              <a:t>I</a:t>
            </a:r>
            <a:r>
              <a:rPr lang="en-US" dirty="0" smtClean="0"/>
              <a:t>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 bad diet may include lots of fatty or salty foods.  Examples include butter, milk, cheese, red meat, anything fried or salty.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Bad habits may include lack of exercise or alcohol consumption.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A poor work environment may be too stressful.  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 A Pre-existing health condition may include diabetes or inheritance of the disease from parents who may have had high blood pressure.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Antigens and Antibodies in Different Blood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70000" lnSpcReduction="20000"/>
          </a:bodyPr>
          <a:lstStyle/>
          <a:p>
            <a:endParaRPr lang="en-US" b="1" dirty="0" smtClean="0"/>
          </a:p>
          <a:p>
            <a:r>
              <a:rPr lang="en-US" dirty="0" smtClean="0"/>
              <a:t>The blood group of an individual is determined by the presence of antigens  on the surface of the red blood cells and antibodies in the plasma.</a:t>
            </a:r>
          </a:p>
          <a:p>
            <a:endParaRPr lang="en-US" dirty="0" smtClean="0"/>
          </a:p>
          <a:p>
            <a:r>
              <a:rPr lang="en-US" dirty="0" smtClean="0"/>
              <a:t>An </a:t>
            </a:r>
            <a:r>
              <a:rPr lang="en-US" b="1" dirty="0" smtClean="0"/>
              <a:t>antigen</a:t>
            </a:r>
            <a:r>
              <a:rPr lang="en-US" dirty="0" smtClean="0"/>
              <a:t> is a molecule at the surface of cells that cause an immune </a:t>
            </a:r>
            <a:r>
              <a:rPr lang="en-US" i="1" dirty="0" smtClean="0"/>
              <a:t>response</a:t>
            </a:r>
            <a:r>
              <a:rPr lang="en-US" dirty="0" smtClean="0"/>
              <a:t> in the body.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The </a:t>
            </a:r>
            <a:r>
              <a:rPr lang="en-US" i="1" dirty="0" smtClean="0"/>
              <a:t>response</a:t>
            </a:r>
            <a:r>
              <a:rPr lang="en-US" dirty="0" smtClean="0"/>
              <a:t> is from </a:t>
            </a:r>
            <a:r>
              <a:rPr lang="en-US" b="1" dirty="0" smtClean="0"/>
              <a:t>antibodies</a:t>
            </a:r>
            <a:r>
              <a:rPr lang="en-US" dirty="0" smtClean="0"/>
              <a:t> which can be found in the blood plasma.</a:t>
            </a:r>
          </a:p>
          <a:p>
            <a:endParaRPr lang="en-US" dirty="0"/>
          </a:p>
          <a:p>
            <a:r>
              <a:rPr lang="en-US" dirty="0" smtClean="0"/>
              <a:t>The antibodies in the plasma must be different from the antigen on the red blood cells, otherwise they will react and make the cells stick together (agglutination).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For example anti-A antibodies react with A-antigens and can lead to death.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Effects of High Blood Pressure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Over time high blood pressure would increase the risk of:</a:t>
            </a:r>
            <a:br>
              <a:rPr lang="en-US" dirty="0" smtClean="0"/>
            </a:br>
            <a:r>
              <a:rPr lang="en-US" dirty="0" smtClean="0"/>
              <a:t>a.  Heart Failure	b.  Heart Attack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c.  Stroke		d.  Kidney Failure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e.  Diabetes</a:t>
            </a:r>
            <a:br>
              <a:rPr lang="en-US" dirty="0" smtClean="0"/>
            </a:br>
            <a:endParaRPr lang="en-US" dirty="0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Effects of High Blood Pressure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Sometimes the narrowing of the arteries gets so bad that blood can no longer flow.  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Blockage of an artery stops oxygen from getting to the muscles.</a:t>
            </a:r>
          </a:p>
          <a:p>
            <a:endParaRPr lang="en-US" dirty="0" smtClean="0"/>
          </a:p>
          <a:p>
            <a:r>
              <a:rPr lang="en-US" dirty="0" smtClean="0"/>
              <a:t>If the coronary artery is blocked then the heart, which is a muscle, will get no oxygen and this will cause it to stop beating and the person will suffer from a heart attack.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Heart attacks can be fatal.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Reducing High Blood Pressure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Lifestyle decisions can reduce the risks of high blood pressure.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Good lifestyle decisions include:</a:t>
            </a:r>
            <a:br>
              <a:rPr lang="en-US" dirty="0" smtClean="0"/>
            </a:br>
            <a:r>
              <a:rPr lang="en-US" dirty="0" smtClean="0"/>
              <a:t>a.  Eating healthy by avoiding too much sugar and fatty foods and by eating well proportioned meals.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b.  Not smoking or by not drinking too much alcohol.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c.  Exercising regularly.</a:t>
            </a: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exercise good?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Your muscles get more oxygen.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Your heart muscles increase in size and becomes more efficient at pumping blood around the body.</a:t>
            </a:r>
          </a:p>
          <a:p>
            <a:endParaRPr lang="en-US" dirty="0" smtClean="0"/>
          </a:p>
          <a:p>
            <a:r>
              <a:rPr lang="en-US" dirty="0" smtClean="0"/>
              <a:t>Athletes benefit from this and are less likely </a:t>
            </a:r>
            <a:r>
              <a:rPr lang="en-US" smtClean="0"/>
              <a:t>to become </a:t>
            </a:r>
            <a:r>
              <a:rPr lang="en-US" dirty="0" smtClean="0"/>
              <a:t>obese.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66"/>
                </a:solidFill>
              </a:rPr>
              <a:t>Drugs and Sport</a:t>
            </a:r>
            <a:endParaRPr lang="en-US" dirty="0">
              <a:solidFill>
                <a:srgbClr val="FF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A successful athlete can gain: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a.  FAME		&amp;		b. FORTUNE</a:t>
            </a:r>
          </a:p>
          <a:p>
            <a:endParaRPr lang="en-US" dirty="0" smtClean="0"/>
          </a:p>
          <a:p>
            <a:r>
              <a:rPr lang="en-US" dirty="0" smtClean="0"/>
              <a:t>Both can tempt an athlete to cheat in order to stay on top.  They do this by taking performance enhancement drugs.</a:t>
            </a:r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Performance-enhancing Drugs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2164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47800"/>
                <a:gridCol w="4953000"/>
                <a:gridCol w="1828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Performance-enhancing drugs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What they do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Useful for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Steroids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Promotes muscle growth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Body builders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Hormones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*EPO</a:t>
                      </a:r>
                      <a:r>
                        <a:rPr lang="en-US" baseline="0" dirty="0" smtClean="0"/>
                        <a:t> – stimulates production of red blood cells</a:t>
                      </a:r>
                      <a:br>
                        <a:rPr lang="en-US" baseline="0" dirty="0" smtClean="0"/>
                      </a:br>
                      <a:r>
                        <a:rPr lang="en-US" baseline="0" dirty="0" smtClean="0"/>
                        <a:t>*HGH – promotes muscle growth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Marathon runners,</a:t>
                      </a:r>
                      <a:r>
                        <a:rPr lang="en-US" sz="1600" baseline="0" dirty="0" smtClean="0"/>
                        <a:t> long-distance cyclists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Stimulants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Sharpen the senses and quickens reactions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aseline="0" dirty="0" smtClean="0"/>
                        <a:t>Archery competitions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Sedatives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Calms the nerves, slows the pulse rate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Gun shooting competitions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Painkillers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Enables training</a:t>
                      </a:r>
                      <a:r>
                        <a:rPr lang="en-US" baseline="0" dirty="0" smtClean="0"/>
                        <a:t> without pain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Kick - Boxers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Diuretics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Gets rid of water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Boxing &amp;</a:t>
                      </a:r>
                      <a:r>
                        <a:rPr lang="en-US" sz="1600" baseline="0" dirty="0" smtClean="0"/>
                        <a:t> Horse racing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1000" y="6172200"/>
            <a:ext cx="26689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*EPO – </a:t>
            </a:r>
            <a:r>
              <a:rPr lang="en-US" sz="1400" b="1" dirty="0" smtClean="0"/>
              <a:t>Erythropoietin</a:t>
            </a:r>
            <a:br>
              <a:rPr lang="en-US" sz="1400" b="1" dirty="0" smtClean="0"/>
            </a:br>
            <a:r>
              <a:rPr lang="en-US" sz="1400" dirty="0" smtClean="0"/>
              <a:t>*HGH – </a:t>
            </a:r>
            <a:r>
              <a:rPr lang="en-US" sz="1400" b="1" dirty="0" smtClean="0"/>
              <a:t>Human Growth Hormone</a:t>
            </a:r>
            <a:endParaRPr lang="en-US" sz="1400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Harmful effects of Performance-Enhancing Drugs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0400"/>
          <a:ext cx="8229600" cy="34036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828800"/>
                <a:gridCol w="6400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Performance-enhancing</a:t>
                      </a:r>
                      <a:r>
                        <a:rPr lang="en-US" baseline="0" dirty="0" smtClean="0"/>
                        <a:t> drug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Harmful effects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Steroids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Liver damage,</a:t>
                      </a:r>
                      <a:r>
                        <a:rPr lang="en-US" baseline="0" dirty="0" smtClean="0"/>
                        <a:t> coronary heart disease, kidney damage, increased aggression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Hormones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EPO</a:t>
                      </a:r>
                      <a:r>
                        <a:rPr lang="en-US" baseline="0" dirty="0" smtClean="0"/>
                        <a:t> – risk of heart failure and strokes</a:t>
                      </a:r>
                      <a:br>
                        <a:rPr lang="en-US" baseline="0" dirty="0" smtClean="0"/>
                      </a:br>
                      <a:r>
                        <a:rPr lang="en-US" baseline="0" dirty="0" smtClean="0"/>
                        <a:t>HGH – heart disease, diabetes, arthritis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Stimulants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Heart</a:t>
                      </a:r>
                      <a:r>
                        <a:rPr lang="en-US" baseline="0" dirty="0" smtClean="0"/>
                        <a:t> disease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Sedatives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Fatigue, dizziness, poor circulation to hands and feet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Painkillers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Addiction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Diuretics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Dehydration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Ethical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Imagine how ‘clean’ athletes feel if they suspect someone is cheating by taking drugs.</a:t>
            </a:r>
          </a:p>
          <a:p>
            <a:endParaRPr lang="en-US" dirty="0" smtClean="0"/>
          </a:p>
          <a:p>
            <a:r>
              <a:rPr lang="en-US" dirty="0" smtClean="0"/>
              <a:t>The harm that drug abuse can cause to the cheating athletes themselves will affect them for the rest of their lives.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Athletes Have to be careful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Athletes have to be increasingly careful of any products they take as supplements or as remedies for common illnesses.</a:t>
            </a:r>
          </a:p>
          <a:p>
            <a:endParaRPr lang="en-US" dirty="0" smtClean="0"/>
          </a:p>
          <a:p>
            <a:r>
              <a:rPr lang="en-US" dirty="0" smtClean="0"/>
              <a:t>The tests used to monitor athletes are getting more and more sensitive.</a:t>
            </a:r>
          </a:p>
          <a:p>
            <a:endParaRPr lang="en-US" dirty="0" smtClean="0"/>
          </a:p>
          <a:p>
            <a:r>
              <a:rPr lang="en-US" dirty="0" smtClean="0"/>
              <a:t>The smallest amount of banned substance in cough mixture, for instance, could get them banned when they had no intension of cheating.</a:t>
            </a:r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Classwork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66"/>
                </a:solidFill>
              </a:rPr>
              <a:t>Write an article to a sports magazine as a ‘clean’ athlete worried about others in your sport taking drugs to improve their performance.</a:t>
            </a:r>
            <a:endParaRPr lang="en-US" dirty="0">
              <a:solidFill>
                <a:srgbClr val="FF0066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Antigens and Antibodies in Different Blood Groups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447800" y="1981200"/>
          <a:ext cx="6096000" cy="21234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Blood group</a:t>
                      </a:r>
                      <a:endParaRPr lang="en-US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Antigens present on red blood cells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Antibodies present in plasma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anti-B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anti-A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and 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None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anti-A and anti-B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1.  Name the four blood groups.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2.  Explain why someone with blood group A could not receive a blood transfusion from a donor of blood group B.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Blood Transfusions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If a person needs blood they can get it from a blood bank.  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The blood in the blood bank is donated by </a:t>
            </a:r>
            <a:r>
              <a:rPr lang="en-US" b="1" dirty="0" smtClean="0"/>
              <a:t>blood donors</a:t>
            </a:r>
            <a:r>
              <a:rPr lang="en-US" dirty="0" smtClean="0"/>
              <a:t>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A </a:t>
            </a:r>
            <a:r>
              <a:rPr lang="en-US" b="1" dirty="0" smtClean="0"/>
              <a:t>blood donor</a:t>
            </a:r>
            <a:r>
              <a:rPr lang="en-US" dirty="0" smtClean="0"/>
              <a:t> is a regular person who is in good health and is a willing participant.</a:t>
            </a:r>
          </a:p>
          <a:p>
            <a:endParaRPr lang="en-US" dirty="0" smtClean="0"/>
          </a:p>
          <a:p>
            <a:r>
              <a:rPr lang="en-US" dirty="0" smtClean="0"/>
              <a:t>Blood used in blood transfusions must match the blood of the recipient. </a:t>
            </a:r>
          </a:p>
          <a:p>
            <a:endParaRPr lang="en-US" dirty="0" smtClean="0"/>
          </a:p>
          <a:p>
            <a:r>
              <a:rPr lang="en-US" dirty="0" smtClean="0"/>
              <a:t>If the wrong blood is given to the recipient they could possibly die because the antibodies will react with the antigens, causing agglutination of the cells.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Matching of Blood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066800" y="1625600"/>
          <a:ext cx="6858000" cy="3175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00200"/>
                <a:gridCol w="1143000"/>
                <a:gridCol w="1371600"/>
                <a:gridCol w="1371600"/>
                <a:gridCol w="1371600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Recipient blood type</a:t>
                      </a:r>
                      <a:endParaRPr lang="en-US" sz="14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Donor’s Blood Type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</a:t>
                      </a:r>
                      <a:br>
                        <a:rPr lang="en-US" sz="1400" dirty="0" smtClean="0"/>
                      </a:br>
                      <a:r>
                        <a:rPr lang="en-US" sz="1400" dirty="0" smtClean="0"/>
                        <a:t>(antigen A)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B</a:t>
                      </a:r>
                      <a:br>
                        <a:rPr lang="en-US" sz="1400" dirty="0" smtClean="0"/>
                      </a:br>
                      <a:r>
                        <a:rPr lang="en-US" sz="1400" dirty="0" smtClean="0"/>
                        <a:t>(antigen</a:t>
                      </a:r>
                      <a:r>
                        <a:rPr lang="en-US" sz="1400" baseline="0" dirty="0" smtClean="0"/>
                        <a:t> B)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AB</a:t>
                      </a:r>
                      <a:br>
                        <a:rPr lang="en-US" sz="1400" dirty="0" smtClean="0"/>
                      </a:br>
                      <a:r>
                        <a:rPr lang="en-US" sz="1400" dirty="0" smtClean="0"/>
                        <a:t>(antigens A &amp; B)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</a:t>
                      </a:r>
                      <a:br>
                        <a:rPr lang="en-US" sz="1400" dirty="0" smtClean="0"/>
                      </a:br>
                      <a:r>
                        <a:rPr lang="en-US" sz="1400" dirty="0" smtClean="0"/>
                        <a:t>(no antigens)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</a:t>
                      </a:r>
                      <a:br>
                        <a:rPr lang="en-US" sz="1400" dirty="0" smtClean="0"/>
                      </a:br>
                      <a:r>
                        <a:rPr lang="en-US" sz="1400" dirty="0" smtClean="0"/>
                        <a:t>(antibodies, anti-B)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</a:t>
                      </a:r>
                      <a:br>
                        <a:rPr lang="en-US" sz="1400" dirty="0" smtClean="0"/>
                      </a:br>
                      <a:r>
                        <a:rPr lang="en-US" sz="1400" dirty="0" smtClean="0"/>
                        <a:t>(antibodies, anti-A)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AB</a:t>
                      </a:r>
                      <a:br>
                        <a:rPr lang="en-US" sz="1400" dirty="0" smtClean="0"/>
                      </a:br>
                      <a:r>
                        <a:rPr lang="en-US" sz="1400" dirty="0" smtClean="0"/>
                        <a:t>(no</a:t>
                      </a:r>
                      <a:r>
                        <a:rPr lang="en-US" sz="1400" baseline="0" dirty="0" smtClean="0"/>
                        <a:t> antibodies)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</a:t>
                      </a:r>
                      <a:br>
                        <a:rPr lang="en-US" sz="1400" dirty="0" smtClean="0"/>
                      </a:br>
                      <a:r>
                        <a:rPr lang="en-US" sz="1400" dirty="0" smtClean="0"/>
                        <a:t>(antibodies,</a:t>
                      </a:r>
                      <a:br>
                        <a:rPr lang="en-US" sz="1400" dirty="0" smtClean="0"/>
                      </a:br>
                      <a:r>
                        <a:rPr lang="en-US" sz="1400" dirty="0" smtClean="0"/>
                        <a:t>anti-A and anti-B)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00200"/>
            <a:ext cx="8229600" cy="525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32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32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Look at the Table and fill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it out by determining if the 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recipient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would be able to receive the donor’s blood.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Matching of Blood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Note the a person with type:</a:t>
            </a:r>
            <a:br>
              <a:rPr lang="en-US" dirty="0" smtClean="0"/>
            </a:br>
            <a:r>
              <a:rPr lang="en-US" dirty="0" smtClean="0"/>
              <a:t>a.  O blood are givers</a:t>
            </a:r>
            <a:br>
              <a:rPr lang="en-US" dirty="0" smtClean="0"/>
            </a:br>
            <a:r>
              <a:rPr lang="en-US" dirty="0" smtClean="0"/>
              <a:t>b.  AB blood are receivers</a:t>
            </a:r>
          </a:p>
          <a:p>
            <a:endParaRPr lang="en-US" dirty="0" smtClean="0"/>
          </a:p>
          <a:p>
            <a:r>
              <a:rPr lang="en-US" dirty="0" smtClean="0"/>
              <a:t>In other words a person with type O blood can give blood to anybody because that blood does not contain any antigens.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While a person with type AB blood can receive blood from anybody because that blood does not contain any antibodies.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Importance of Donating Blood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It is important that blood is donated to blood banks because it is used to save people’s lives.</a:t>
            </a:r>
          </a:p>
          <a:p>
            <a:endParaRPr lang="en-US" dirty="0" smtClean="0"/>
          </a:p>
          <a:p>
            <a:r>
              <a:rPr lang="en-US" dirty="0" smtClean="0"/>
              <a:t>When you donate blood your body will soon make more blood to replace what you have donated.</a:t>
            </a:r>
          </a:p>
          <a:p>
            <a:endParaRPr lang="en-US" dirty="0" smtClean="0"/>
          </a:p>
          <a:p>
            <a:r>
              <a:rPr lang="en-US" dirty="0" smtClean="0"/>
              <a:t>Not everyone can donate blood:</a:t>
            </a:r>
            <a:br>
              <a:rPr lang="en-US" dirty="0" smtClean="0"/>
            </a:br>
            <a:r>
              <a:rPr lang="en-US" dirty="0" smtClean="0"/>
              <a:t>a.  Pregnant people</a:t>
            </a:r>
            <a:br>
              <a:rPr lang="en-US" dirty="0" smtClean="0"/>
            </a:br>
            <a:r>
              <a:rPr lang="en-US" dirty="0" smtClean="0"/>
              <a:t>b.  </a:t>
            </a:r>
            <a:r>
              <a:rPr lang="en-US" dirty="0" err="1" smtClean="0"/>
              <a:t>Anaemic</a:t>
            </a:r>
            <a:r>
              <a:rPr lang="en-US" dirty="0" smtClean="0"/>
              <a:t> people</a:t>
            </a:r>
            <a:br>
              <a:rPr lang="en-US" dirty="0" smtClean="0"/>
            </a:br>
            <a:r>
              <a:rPr lang="en-US" dirty="0" smtClean="0"/>
              <a:t>c.  Ill people with HIV, other sexually transmitted diseases, hepatitis B, malaria and cancer are not allowed.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Provide a reason why for each point above.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Rhesus Factor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The Rhesus Factor is a protein found in the red blood cells of some people.</a:t>
            </a:r>
          </a:p>
          <a:p>
            <a:endParaRPr lang="en-US" dirty="0" smtClean="0"/>
          </a:p>
          <a:p>
            <a:r>
              <a:rPr lang="en-US" dirty="0" smtClean="0"/>
              <a:t>The name Rhesus was given to the protein because it was first observed in the Rhesus monkey.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A person with the protein is said to be rhesus positive (</a:t>
            </a:r>
            <a:r>
              <a:rPr lang="en-US" dirty="0" err="1" smtClean="0"/>
              <a:t>Rh</a:t>
            </a:r>
            <a:r>
              <a:rPr lang="en-US" dirty="0" smtClean="0"/>
              <a:t>+).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If it is absent in a person they are said to be rhesus negative (</a:t>
            </a:r>
            <a:r>
              <a:rPr lang="en-US" dirty="0" err="1" smtClean="0"/>
              <a:t>Rh</a:t>
            </a:r>
            <a:r>
              <a:rPr lang="en-US" dirty="0" smtClean="0"/>
              <a:t>-).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</TotalTime>
  <Words>1324</Words>
  <Application>Microsoft Office PowerPoint</Application>
  <PresentationFormat>On-screen Show (4:3)</PresentationFormat>
  <Paragraphs>252</Paragraphs>
  <Slides>39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Office Theme</vt:lpstr>
      <vt:lpstr>Transport Systems</vt:lpstr>
      <vt:lpstr>Blood Groups</vt:lpstr>
      <vt:lpstr>Antigens and Antibodies in Different Blood Groups</vt:lpstr>
      <vt:lpstr>Antigens and Antibodies in Different Blood Groups</vt:lpstr>
      <vt:lpstr>Blood Transfusions</vt:lpstr>
      <vt:lpstr>The Matching of Blood</vt:lpstr>
      <vt:lpstr>Matching of Blood</vt:lpstr>
      <vt:lpstr>The Importance of Donating Blood</vt:lpstr>
      <vt:lpstr>The Rhesus Factor</vt:lpstr>
      <vt:lpstr>The Rhesus Factor</vt:lpstr>
      <vt:lpstr>The Rhesus Factor</vt:lpstr>
      <vt:lpstr>The Rhesus Factor</vt:lpstr>
      <vt:lpstr>The Rhesus Factor</vt:lpstr>
      <vt:lpstr>Immunity</vt:lpstr>
      <vt:lpstr>Immunity</vt:lpstr>
      <vt:lpstr>The War Against Pathogens</vt:lpstr>
      <vt:lpstr>The War Against Pathogens</vt:lpstr>
      <vt:lpstr>Symptoms Experienced During The War Against Pathogens</vt:lpstr>
      <vt:lpstr>Vaccination</vt:lpstr>
      <vt:lpstr>Vaccination</vt:lpstr>
      <vt:lpstr>Vaccination</vt:lpstr>
      <vt:lpstr>Vaccination Colds &amp; Tetanus versus Measles</vt:lpstr>
      <vt:lpstr>Vaccines How are they delivered into our bodies?</vt:lpstr>
      <vt:lpstr>HIV/AIDS</vt:lpstr>
      <vt:lpstr>HIV/AIDS The Take Over</vt:lpstr>
      <vt:lpstr>HIV/AIDS The Take Over</vt:lpstr>
      <vt:lpstr>Protection Against HIV/AIDS</vt:lpstr>
      <vt:lpstr>High Blood Pressure and its Effects</vt:lpstr>
      <vt:lpstr>High Blood Pressure Factors Which Cause It</vt:lpstr>
      <vt:lpstr>Effects of High Blood Pressure</vt:lpstr>
      <vt:lpstr>Effects of High Blood Pressure</vt:lpstr>
      <vt:lpstr>Reducing High Blood Pressure</vt:lpstr>
      <vt:lpstr>Why is exercise good?</vt:lpstr>
      <vt:lpstr>Drugs and Sport</vt:lpstr>
      <vt:lpstr>Performance-enhancing Drugs</vt:lpstr>
      <vt:lpstr>Harmful effects of Performance-Enhancing Drugs</vt:lpstr>
      <vt:lpstr>Ethical Issues</vt:lpstr>
      <vt:lpstr>Athletes Have to be careful</vt:lpstr>
      <vt:lpstr>Classwork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Transport Systems</dc:title>
  <dc:creator>Samantha</dc:creator>
  <cp:lastModifiedBy>Samantha</cp:lastModifiedBy>
  <cp:revision>10</cp:revision>
  <dcterms:created xsi:type="dcterms:W3CDTF">2017-10-03T00:37:27Z</dcterms:created>
  <dcterms:modified xsi:type="dcterms:W3CDTF">2017-10-16T22:16:54Z</dcterms:modified>
</cp:coreProperties>
</file>