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82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2DE9-2FCD-409F-9742-ABBDB6A37E87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presence or absence of the rhesus factor does not affect the health of a person.  It is the mixing of </a:t>
            </a:r>
            <a:r>
              <a:rPr lang="en-US" dirty="0" err="1" smtClean="0"/>
              <a:t>Rh</a:t>
            </a:r>
            <a:r>
              <a:rPr lang="en-US" dirty="0" smtClean="0"/>
              <a:t>- blood and </a:t>
            </a:r>
            <a:r>
              <a:rPr lang="en-US" dirty="0" err="1" smtClean="0"/>
              <a:t>Rh</a:t>
            </a:r>
            <a:r>
              <a:rPr lang="en-US" dirty="0" smtClean="0"/>
              <a:t>+ blood.</a:t>
            </a:r>
          </a:p>
          <a:p>
            <a:endParaRPr lang="en-US" dirty="0" smtClean="0"/>
          </a:p>
          <a:p>
            <a:r>
              <a:rPr lang="en-US" dirty="0" err="1" smtClean="0"/>
              <a:t>Rh</a:t>
            </a:r>
            <a:r>
              <a:rPr lang="en-US" dirty="0" smtClean="0"/>
              <a:t>- blood produces antibodies to red blood cells containing the Rhesus factor in </a:t>
            </a:r>
            <a:r>
              <a:rPr lang="en-US" dirty="0" err="1" smtClean="0"/>
              <a:t>Rh</a:t>
            </a:r>
            <a:r>
              <a:rPr lang="en-US" dirty="0" smtClean="0"/>
              <a:t>+ blood and this will cause agglutination of the cells in the </a:t>
            </a:r>
            <a:r>
              <a:rPr lang="en-US" dirty="0" err="1" smtClean="0"/>
              <a:t>Rh</a:t>
            </a:r>
            <a:r>
              <a:rPr lang="en-US" dirty="0" smtClean="0"/>
              <a:t>+ blood.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may happen during:</a:t>
            </a:r>
            <a:br>
              <a:rPr lang="en-US" dirty="0" smtClean="0"/>
            </a:br>
            <a:r>
              <a:rPr lang="en-US" dirty="0" smtClean="0"/>
              <a:t>a.  a blood transfusion or</a:t>
            </a:r>
            <a:br>
              <a:rPr lang="en-US" dirty="0" smtClean="0"/>
            </a:br>
            <a:r>
              <a:rPr lang="en-US" dirty="0" smtClean="0"/>
              <a:t>b.  a pregnancy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avoid problems during transfusion, blood must be matched for the Rhesus factor as well as the ABO blood groups.</a:t>
            </a:r>
          </a:p>
          <a:p>
            <a:endParaRPr lang="en-US" dirty="0" smtClean="0"/>
          </a:p>
          <a:p>
            <a:r>
              <a:rPr lang="en-US" dirty="0" smtClean="0"/>
              <a:t>During pregnancy the child inherits either </a:t>
            </a:r>
            <a:r>
              <a:rPr lang="en-US" dirty="0" err="1" smtClean="0"/>
              <a:t>Rh</a:t>
            </a:r>
            <a:r>
              <a:rPr lang="en-US" dirty="0" smtClean="0"/>
              <a:t>- or </a:t>
            </a:r>
            <a:r>
              <a:rPr lang="en-US" dirty="0" err="1" smtClean="0"/>
              <a:t>Rh</a:t>
            </a:r>
            <a:r>
              <a:rPr lang="en-US" dirty="0" smtClean="0"/>
              <a:t>+ blood from either parent.</a:t>
            </a:r>
          </a:p>
          <a:p>
            <a:endParaRPr lang="en-US" dirty="0" smtClean="0"/>
          </a:p>
          <a:p>
            <a:r>
              <a:rPr lang="en-US" dirty="0" smtClean="0"/>
              <a:t>If the mother is </a:t>
            </a:r>
            <a:r>
              <a:rPr lang="en-US" dirty="0" err="1" smtClean="0"/>
              <a:t>Rh</a:t>
            </a:r>
            <a:r>
              <a:rPr lang="en-US" dirty="0" smtClean="0"/>
              <a:t>- and the child is </a:t>
            </a:r>
            <a:r>
              <a:rPr lang="en-US" dirty="0" err="1" smtClean="0"/>
              <a:t>Rh</a:t>
            </a:r>
            <a:r>
              <a:rPr lang="en-US" dirty="0" smtClean="0"/>
              <a:t>+, during pregnancy blood does not mix however the problem arises during delivery of the child.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During the delivery some of the baby’s </a:t>
            </a:r>
            <a:r>
              <a:rPr lang="en-US" dirty="0" err="1" smtClean="0"/>
              <a:t>Rh</a:t>
            </a:r>
            <a:r>
              <a:rPr lang="en-US" dirty="0" smtClean="0"/>
              <a:t>+ may mix with the mother’s </a:t>
            </a:r>
            <a:r>
              <a:rPr lang="en-US" dirty="0" err="1" smtClean="0"/>
              <a:t>Rh</a:t>
            </a:r>
            <a:r>
              <a:rPr lang="en-US" dirty="0" smtClean="0"/>
              <a:t>- blood.  It is at this instant the mother’s blood will make antibodies against the </a:t>
            </a:r>
            <a:r>
              <a:rPr lang="en-US" dirty="0" err="1" smtClean="0"/>
              <a:t>Rh</a:t>
            </a:r>
            <a:r>
              <a:rPr lang="en-US" dirty="0" smtClean="0"/>
              <a:t>+ blood to protect herself.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While this first pregnancy is fine, if she gets pregnant again with another baby that has </a:t>
            </a:r>
            <a:r>
              <a:rPr lang="en-US" dirty="0" err="1" smtClean="0"/>
              <a:t>Rh</a:t>
            </a:r>
            <a:r>
              <a:rPr lang="en-US" dirty="0" smtClean="0"/>
              <a:t>+ blood, since the anti-</a:t>
            </a:r>
            <a:r>
              <a:rPr lang="en-US" dirty="0" err="1" smtClean="0"/>
              <a:t>Rh</a:t>
            </a:r>
            <a:r>
              <a:rPr lang="en-US" dirty="0" smtClean="0"/>
              <a:t>+ antibodies are in her blood from the previous pregnancy her </a:t>
            </a:r>
            <a:r>
              <a:rPr lang="en-US" dirty="0" err="1" smtClean="0"/>
              <a:t>foetus</a:t>
            </a:r>
            <a:r>
              <a:rPr lang="en-US" dirty="0" smtClean="0"/>
              <a:t> is at risk for becoming jaundiced (break down of red blood cells) which will eventually lead to suffocation and ultimately death.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 avoid this problem </a:t>
            </a:r>
            <a:r>
              <a:rPr lang="en-US" dirty="0" err="1" smtClean="0"/>
              <a:t>Rh</a:t>
            </a:r>
            <a:r>
              <a:rPr lang="en-US" dirty="0" smtClean="0"/>
              <a:t>- mother’s are routinely injected with a substance called anti-D after the birth of an </a:t>
            </a:r>
            <a:r>
              <a:rPr lang="en-US" dirty="0" err="1" smtClean="0"/>
              <a:t>Rh</a:t>
            </a:r>
            <a:r>
              <a:rPr lang="en-US" dirty="0" smtClean="0"/>
              <a:t>+ child.  This destroys any </a:t>
            </a:r>
            <a:r>
              <a:rPr lang="en-US" dirty="0" err="1" smtClean="0"/>
              <a:t>Rh</a:t>
            </a:r>
            <a:r>
              <a:rPr lang="en-US" dirty="0" smtClean="0"/>
              <a:t>+ cells that may have gotten into the mother’s bloodstream during birth.</a:t>
            </a:r>
          </a:p>
          <a:p>
            <a:endParaRPr lang="en-US" dirty="0" smtClean="0"/>
          </a:p>
          <a:p>
            <a:r>
              <a:rPr lang="en-US" b="1" dirty="0" smtClean="0"/>
              <a:t>What is the purpose of injecting anti-D into a </a:t>
            </a:r>
            <a:r>
              <a:rPr lang="en-US" b="1" dirty="0" err="1" smtClean="0"/>
              <a:t>Rh</a:t>
            </a:r>
            <a:r>
              <a:rPr lang="en-US" b="1" dirty="0" smtClean="0"/>
              <a:t>- woman after giving birth to an </a:t>
            </a:r>
            <a:r>
              <a:rPr lang="en-US" b="1" dirty="0" err="1" smtClean="0"/>
              <a:t>Rh</a:t>
            </a:r>
            <a:r>
              <a:rPr lang="en-US" b="1" dirty="0" smtClean="0"/>
              <a:t>+ baby?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Immunity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334000"/>
            <a:ext cx="417486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66"/>
                </a:solidFill>
              </a:rPr>
              <a:t>Pathogens</a:t>
            </a:r>
            <a:endParaRPr lang="en-US" sz="7200" b="1" dirty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048000"/>
            <a:ext cx="570521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92D050"/>
                </a:solidFill>
              </a:rPr>
              <a:t>Antibodies</a:t>
            </a:r>
            <a:endParaRPr lang="en-US" sz="9600" b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390471"/>
            <a:ext cx="525291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White Blood Cells</a:t>
            </a:r>
            <a:endParaRPr lang="en-US" sz="5400" b="1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0" y="2362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95800" y="4648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7467600" y="5562600"/>
            <a:ext cx="1371600" cy="914400"/>
          </a:xfrm>
          <a:prstGeom prst="clou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BAD guys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7620000" y="1447800"/>
            <a:ext cx="1371600" cy="9144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GOOD guys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7620000" y="3429000"/>
            <a:ext cx="1371600" cy="9144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ARMY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Diseases are caused by pathogens.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Pathogens are microorganisms such as bacteria or viruses.</a:t>
            </a:r>
          </a:p>
          <a:p>
            <a:endParaRPr lang="en-US" dirty="0" smtClean="0"/>
          </a:p>
          <a:p>
            <a:r>
              <a:rPr lang="en-US" dirty="0" smtClean="0"/>
              <a:t>When these pathogens enter the body it produces antibodies in the blood.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antibodies are made by lymphocytes, a type of white blood cell, in the blood.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War Against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types of white blood cells; phagocytes and lymphocytes.</a:t>
            </a:r>
          </a:p>
          <a:p>
            <a:endParaRPr lang="en-US" dirty="0" smtClean="0"/>
          </a:p>
          <a:p>
            <a:r>
              <a:rPr lang="en-US" dirty="0" smtClean="0"/>
              <a:t>Both work together to seek out and destroy pathogens that have entered the blood stream.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Against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Lymphocytes are able to recognise antigens on the surface of bacteria as foreign and in return produce antibodies against them.  This causes clumping or agglutination of the bacteria.</a:t>
            </a:r>
          </a:p>
          <a:p>
            <a:endParaRPr lang="en-US" dirty="0" smtClean="0"/>
          </a:p>
          <a:p>
            <a:r>
              <a:rPr lang="en-US" dirty="0" smtClean="0"/>
              <a:t>Phagocytes then flow around the clumped bacteria to engulf them where it forms a vacuole.  In this vacuole they are ingested and killed by enzymes.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Experienced During The War Against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this war, as the body fights to regain health, a person may: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 suffer from a high fever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 they may lose strength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 require rest and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 lots of fluids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Although the body is quite effective at getting rid of bacteria by itself it takes a lot of time to do so.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Because of this the person might get sick and experience symptoms of the bacteria.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Vaccinations are used to speed up the time it takes the body to produce antibodies.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Blood Groups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four blood groups: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AB</a:t>
            </a:r>
            <a:r>
              <a:rPr lang="en-US" dirty="0" smtClean="0"/>
              <a:t>  and</a:t>
            </a:r>
            <a:br>
              <a:rPr lang="en-US" dirty="0" smtClean="0"/>
            </a:br>
            <a:r>
              <a:rPr lang="en-US" b="1" dirty="0" smtClean="0">
                <a:solidFill>
                  <a:srgbClr val="FFC000"/>
                </a:solidFill>
              </a:rPr>
              <a:t>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Care has to be taken to ensure recipients of blood transfusions receive:</a:t>
            </a:r>
            <a:br>
              <a:rPr lang="en-US" dirty="0" smtClean="0"/>
            </a:br>
            <a:r>
              <a:rPr lang="en-US" dirty="0" smtClean="0"/>
              <a:t>a.  a compatible blood group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 blood that has been checked for the rhesus factor (whether it is +</a:t>
            </a:r>
            <a:r>
              <a:rPr lang="en-US" dirty="0" err="1" smtClean="0"/>
              <a:t>ve</a:t>
            </a:r>
            <a:r>
              <a:rPr lang="en-US" dirty="0" smtClean="0"/>
              <a:t> or –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 blood that is free of diseases or viruses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vaccination, a pathogen’s antigens are usually injected into the body.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stimulates our white blood cells to produce antibodies against that particular antigen.</a:t>
            </a:r>
          </a:p>
          <a:p>
            <a:endParaRPr lang="en-US" dirty="0" smtClean="0"/>
          </a:p>
          <a:p>
            <a:r>
              <a:rPr lang="en-US" dirty="0" smtClean="0"/>
              <a:t>If or when the pathogen for that particular antigen enters our body our army of antibodies would be already ready and waiting for attack.  </a:t>
            </a:r>
          </a:p>
          <a:p>
            <a:endParaRPr lang="en-US" dirty="0" smtClean="0"/>
          </a:p>
          <a:p>
            <a:r>
              <a:rPr lang="en-US" dirty="0" smtClean="0"/>
              <a:t>This is referred to as having immunity against that particular disease.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bodies are so amazing that it carries on making antibodies once the pathogen has be dealt with.</a:t>
            </a:r>
          </a:p>
          <a:p>
            <a:endParaRPr lang="en-US" dirty="0" smtClean="0"/>
          </a:p>
          <a:p>
            <a:r>
              <a:rPr lang="en-US" dirty="0" smtClean="0"/>
              <a:t>This is exactly why once you have been vaccinated you do not get the same pathogen twice.</a:t>
            </a:r>
          </a:p>
          <a:p>
            <a:endParaRPr lang="en-US" dirty="0" smtClean="0"/>
          </a:p>
          <a:p>
            <a:r>
              <a:rPr lang="en-US" dirty="0" smtClean="0"/>
              <a:t>Some vaccinations only have to be administered once while others have to be topped up every 5 or 10 years.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Vaccination</a:t>
            </a:r>
            <a:br>
              <a:rPr lang="en-US" dirty="0" smtClean="0"/>
            </a:br>
            <a:r>
              <a:rPr lang="en-US" dirty="0" smtClean="0"/>
              <a:t>Colds &amp; Tetanus versus Measles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only reason we keep on getting colds is because no cold is alike.  They are all different strains.  The same goes for Tetanus.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Hence a booster shot is required every year for a cold and every five years for Tetanus.</a:t>
            </a:r>
          </a:p>
          <a:p>
            <a:endParaRPr lang="en-US" dirty="0" smtClean="0"/>
          </a:p>
          <a:p>
            <a:r>
              <a:rPr lang="en-US" dirty="0" smtClean="0"/>
              <a:t>For diseases such as measles, there are no strains and so if you contract the disease once there is no need for a booster shot for it.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Vaccines</a:t>
            </a:r>
            <a:br>
              <a:rPr lang="en-US" dirty="0" smtClean="0"/>
            </a:br>
            <a:r>
              <a:rPr lang="en-US" dirty="0" smtClean="0"/>
              <a:t>How are they delivered into our bodies?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Antigens used in vaccines are delivered on dead microorganisms that cannot reproduce.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 vaccines are made like this for typhoid, cholera and whooping cough.</a:t>
            </a:r>
          </a:p>
          <a:p>
            <a:endParaRPr lang="en-US" dirty="0" smtClean="0"/>
          </a:p>
          <a:p>
            <a:r>
              <a:rPr lang="en-US" dirty="0" smtClean="0"/>
              <a:t>Other pathogens in vaccines  may be living but they are deactivated so that they are unable to multiply.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 vaccines are made like this for measles, rubella, polio and tuberculosis.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HIV, Human Immunodeficiency Virus, was first diagnosed in 1982.</a:t>
            </a:r>
          </a:p>
          <a:p>
            <a:endParaRPr lang="en-US" dirty="0" smtClean="0"/>
          </a:p>
          <a:p>
            <a:r>
              <a:rPr lang="en-US" dirty="0" smtClean="0"/>
              <a:t>It is a virus that visually ages a person very fast.</a:t>
            </a:r>
          </a:p>
          <a:p>
            <a:endParaRPr lang="en-US" dirty="0" smtClean="0"/>
          </a:p>
          <a:p>
            <a:r>
              <a:rPr lang="en-US" dirty="0" smtClean="0"/>
              <a:t>Viruses work by penetrating cells and multiplying them in turn destroying the host cell.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HIV/AIDS</a:t>
            </a:r>
            <a:br>
              <a:rPr lang="en-US" dirty="0" smtClean="0"/>
            </a:br>
            <a:r>
              <a:rPr lang="en-US" dirty="0" smtClean="0"/>
              <a:t>The Take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HIV enters the body via another infected person by unprotected sex, tainted blood during blood transfusion or the sharing of needles.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HIV enters T-helper cells.  They are part of our immune system.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lie dormant in the T-helper cells for years before it starts to multiply.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this stage full-blown AIDS, Acquired Immune Deficiency Syndrome develops.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HIV/AIDS</a:t>
            </a:r>
            <a:br>
              <a:rPr lang="en-US" dirty="0" smtClean="0"/>
            </a:br>
            <a:r>
              <a:rPr lang="en-US" dirty="0" smtClean="0"/>
              <a:t>The Take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AIDS damages our immune system and so a person doesn’t usually die from. </a:t>
            </a:r>
          </a:p>
          <a:p>
            <a:endParaRPr lang="en-US" dirty="0" smtClean="0"/>
          </a:p>
          <a:p>
            <a:r>
              <a:rPr lang="en-US" dirty="0" smtClean="0"/>
              <a:t>They die from the secondary disease that they contract because of their inability to fight it off due to the presence of AIDS.  If a person has AIDS a simple cold is potential life or death threat.</a:t>
            </a:r>
          </a:p>
          <a:p>
            <a:endParaRPr lang="en-US" dirty="0" smtClean="0"/>
          </a:p>
          <a:p>
            <a:r>
              <a:rPr lang="en-US" dirty="0" smtClean="0"/>
              <a:t>At present there is NO vaccine available against HIV.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is on-going.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Against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Wear condoms during sexual intercourse.</a:t>
            </a:r>
          </a:p>
          <a:p>
            <a:endParaRPr lang="en-US" dirty="0" smtClean="0"/>
          </a:p>
          <a:p>
            <a:r>
              <a:rPr lang="en-US" dirty="0" smtClean="0"/>
              <a:t>Do not share needles.</a:t>
            </a:r>
          </a:p>
          <a:p>
            <a:endParaRPr lang="en-US" dirty="0" smtClean="0"/>
          </a:p>
          <a:p>
            <a:r>
              <a:rPr lang="en-US" dirty="0" smtClean="0"/>
              <a:t>Test blood from donor’s before using it for blood transfusions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have had unprotected sex with a partner a PREP pill may be taken to block the spread of the virus immediately after intercourse.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High Blood Pressure and its Effects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the arteries get clogged the heart has to work harder to pump the blood around the body.</a:t>
            </a:r>
          </a:p>
          <a:p>
            <a:endParaRPr lang="en-US" dirty="0" smtClean="0"/>
          </a:p>
          <a:p>
            <a:r>
              <a:rPr lang="en-US" dirty="0" smtClean="0"/>
              <a:t>The blockage is due to fatty deposits.</a:t>
            </a:r>
          </a:p>
          <a:p>
            <a:endParaRPr lang="en-US" dirty="0" smtClean="0"/>
          </a:p>
          <a:p>
            <a:r>
              <a:rPr lang="en-US" dirty="0" smtClean="0"/>
              <a:t>When this happens it may be because of the person’s: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 Diet</a:t>
            </a:r>
            <a:br>
              <a:rPr lang="en-US" dirty="0" smtClean="0"/>
            </a:br>
            <a:r>
              <a:rPr lang="en-US" dirty="0" smtClean="0"/>
              <a:t>b.  Habits</a:t>
            </a:r>
            <a:br>
              <a:rPr lang="en-US" dirty="0" smtClean="0"/>
            </a:br>
            <a:r>
              <a:rPr lang="en-US" dirty="0" smtClean="0"/>
              <a:t>c.  Work environment or</a:t>
            </a:r>
            <a:br>
              <a:rPr lang="en-US" dirty="0" smtClean="0"/>
            </a:br>
            <a:r>
              <a:rPr lang="en-US" dirty="0" smtClean="0"/>
              <a:t>d.  Health/Pre-existing conditions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Blood Pressure</a:t>
            </a:r>
            <a:br>
              <a:rPr lang="en-US" dirty="0" smtClean="0"/>
            </a:br>
            <a:r>
              <a:rPr lang="en-US" dirty="0" smtClean="0"/>
              <a:t>Factors </a:t>
            </a:r>
            <a:r>
              <a:rPr lang="en-US" dirty="0" smtClean="0"/>
              <a:t>W</a:t>
            </a:r>
            <a:r>
              <a:rPr lang="en-US" dirty="0" smtClean="0"/>
              <a:t>hich </a:t>
            </a:r>
            <a:r>
              <a:rPr lang="en-US" dirty="0" smtClean="0"/>
              <a:t>C</a:t>
            </a:r>
            <a:r>
              <a:rPr lang="en-US" dirty="0" smtClean="0"/>
              <a:t>ause </a:t>
            </a:r>
            <a:r>
              <a:rPr lang="en-US" dirty="0" smtClean="0"/>
              <a:t>I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bad diet may include lots of fatty or salty foods.  Examples include butter, milk, cheese, red meat, anything fried or salty.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Bad habits may include lack of exercise or alcohol consumption.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poor work environment may be too stressful.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A Pre-existing health condition may include diabetes or inheritance of the disease from parents who may have had high blood pressure.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Antigens and Antibodies in Different Blood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dirty="0" smtClean="0"/>
              <a:t>The blood group of an individual is determined by the presence of antigens  on the surface of the red blood cells and antibodies in the plasma.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/>
              <a:t>antigen</a:t>
            </a:r>
            <a:r>
              <a:rPr lang="en-US" dirty="0" smtClean="0"/>
              <a:t> is a molecule at the surface of cells that cause an immune </a:t>
            </a:r>
            <a:r>
              <a:rPr lang="en-US" i="1" dirty="0" smtClean="0"/>
              <a:t>response</a:t>
            </a:r>
            <a:r>
              <a:rPr lang="en-US" dirty="0" smtClean="0"/>
              <a:t> in the body.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response</a:t>
            </a:r>
            <a:r>
              <a:rPr lang="en-US" dirty="0" smtClean="0"/>
              <a:t> is from </a:t>
            </a:r>
            <a:r>
              <a:rPr lang="en-US" b="1" dirty="0" smtClean="0"/>
              <a:t>antibodies</a:t>
            </a:r>
            <a:r>
              <a:rPr lang="en-US" dirty="0" smtClean="0"/>
              <a:t> which can be found in the blood plasma.</a:t>
            </a:r>
          </a:p>
          <a:p>
            <a:endParaRPr lang="en-US" dirty="0"/>
          </a:p>
          <a:p>
            <a:r>
              <a:rPr lang="en-US" dirty="0" smtClean="0"/>
              <a:t>The antibodies in the plasma must be different from the antigen on the red blood cells, otherwise they will react and make the cells stick together (agglutination).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 anti-A antibodies react with A-antigens and can lead to death.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High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Over time high blood pressure would increase the risk of:</a:t>
            </a:r>
            <a:br>
              <a:rPr lang="en-US" dirty="0" smtClean="0"/>
            </a:br>
            <a:r>
              <a:rPr lang="en-US" dirty="0" smtClean="0"/>
              <a:t>a.  Heart Failure	b.  Heart Attack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 Stroke		d.  Kidney Failure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 Diabetes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High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the narrowing of the arteries gets so bad that blood can no longer flow.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Blockage of an artery stops oxygen from getting to the muscles.</a:t>
            </a:r>
          </a:p>
          <a:p>
            <a:endParaRPr lang="en-US" dirty="0" smtClean="0"/>
          </a:p>
          <a:p>
            <a:r>
              <a:rPr lang="en-US" dirty="0" smtClean="0"/>
              <a:t>If the coronary artery is blocked then the heart, which is a muscle, will get no oxygen and this will cause it to stop beating and the person will suffer from a heart attack.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Heart attacks can be fatal.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High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Lifestyle decisions can reduce the risks of high blood pressure.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Good lifestyle decisions include:</a:t>
            </a:r>
            <a:br>
              <a:rPr lang="en-US" dirty="0" smtClean="0"/>
            </a:br>
            <a:r>
              <a:rPr lang="en-US" dirty="0" smtClean="0"/>
              <a:t>a.  Eating healthy by avoiding too much sugar and fatty foods and by eating well proportioned meals.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 Not smoking or by not drinking too much alcohol.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 Exercising regularly.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exercise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muscles get more oxygen.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Your heart muscles increase in size and becomes more efficient at pumping blood around the body.</a:t>
            </a:r>
          </a:p>
          <a:p>
            <a:endParaRPr lang="en-US" dirty="0" smtClean="0"/>
          </a:p>
          <a:p>
            <a:r>
              <a:rPr lang="en-US" dirty="0" smtClean="0"/>
              <a:t>Athletes benefit from this and are less likely </a:t>
            </a:r>
            <a:r>
              <a:rPr lang="en-US" smtClean="0"/>
              <a:t>to become </a:t>
            </a:r>
            <a:r>
              <a:rPr lang="en-US" dirty="0" smtClean="0"/>
              <a:t>obese.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Drugs and Sport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successful athlete can gain: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 FAME		&amp;		b. FORTUNE</a:t>
            </a:r>
          </a:p>
          <a:p>
            <a:endParaRPr lang="en-US" dirty="0" smtClean="0"/>
          </a:p>
          <a:p>
            <a:r>
              <a:rPr lang="en-US" dirty="0" smtClean="0"/>
              <a:t>Both can tempt an athlete to cheat in order to stay on top.  They do this by taking performance enhancement drugs.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Performance-enhancing Drugs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49530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Performance-enhancing 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they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Useful 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Steroids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Promotes muscle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Body builders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Hormones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*EPO</a:t>
                      </a:r>
                      <a:r>
                        <a:rPr lang="en-US" baseline="0" dirty="0" smtClean="0"/>
                        <a:t> – stimulates production of red blood cells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*HGH – promotes muscle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Marathon runners,</a:t>
                      </a:r>
                      <a:r>
                        <a:rPr lang="en-US" sz="1600" baseline="0" dirty="0" smtClean="0"/>
                        <a:t> long-distance cyclists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Stimulants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Sharpen the senses and quickens reactions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Archery competitions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Sedatives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Calms the nerves, slows the pulse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Gun shooting competitions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Painkillers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Enables training</a:t>
                      </a:r>
                      <a:r>
                        <a:rPr lang="en-US" baseline="0" dirty="0" smtClean="0"/>
                        <a:t> without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Kick - Boxers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Diuretics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Gets rid of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Boxing &amp;</a:t>
                      </a:r>
                      <a:r>
                        <a:rPr lang="en-US" sz="1600" baseline="0" dirty="0" smtClean="0"/>
                        <a:t> Horse racing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72200"/>
            <a:ext cx="2668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*EPO – </a:t>
            </a:r>
            <a:r>
              <a:rPr lang="en-US" sz="1400" b="1" dirty="0" smtClean="0"/>
              <a:t>Erythropoietin</a:t>
            </a:r>
            <a:br>
              <a:rPr lang="en-US" sz="1400" b="1" dirty="0" smtClean="0"/>
            </a:br>
            <a:r>
              <a:rPr lang="en-US" sz="1400" dirty="0" smtClean="0"/>
              <a:t>*HGH – </a:t>
            </a:r>
            <a:r>
              <a:rPr lang="en-US" sz="1400" b="1" dirty="0" smtClean="0"/>
              <a:t>Human Growth Hormone</a:t>
            </a:r>
            <a:endParaRPr lang="en-US" sz="1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Harmful effects of Performance-Enhancing Drugs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0400"/>
          <a:ext cx="8229600" cy="340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8800"/>
                <a:gridCol w="640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Performance-enhancing</a:t>
                      </a:r>
                      <a:r>
                        <a:rPr lang="en-US" baseline="0" dirty="0" smtClean="0"/>
                        <a:t> 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Harmful effects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Steroids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 damage,</a:t>
                      </a:r>
                      <a:r>
                        <a:rPr lang="en-US" baseline="0" dirty="0" smtClean="0"/>
                        <a:t> coronary heart disease, kidney damage, increased aggression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Hormones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EPO</a:t>
                      </a:r>
                      <a:r>
                        <a:rPr lang="en-US" baseline="0" dirty="0" smtClean="0"/>
                        <a:t> – risk of heart failure and strokes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HGH – heart disease, diabetes, arthritis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Stimulants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Sedatives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Fatigue, dizziness, poor circulation to hands and feet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Painkillers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Diuretics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Dehydration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Imagine how ‘clean’ athletes feel if they suspect someone is cheating by taking drugs.</a:t>
            </a:r>
          </a:p>
          <a:p>
            <a:endParaRPr lang="en-US" dirty="0" smtClean="0"/>
          </a:p>
          <a:p>
            <a:r>
              <a:rPr lang="en-US" dirty="0" smtClean="0"/>
              <a:t>The harm that drug abuse can cause to the cheating athletes themselves will affect them for the rest of their lives.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Athletes Have to be careful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Athletes have to be increasingly careful of any products they take as supplements or as remedies for common illnesses.</a:t>
            </a:r>
          </a:p>
          <a:p>
            <a:endParaRPr lang="en-US" dirty="0" smtClean="0"/>
          </a:p>
          <a:p>
            <a:r>
              <a:rPr lang="en-US" dirty="0" smtClean="0"/>
              <a:t>The tests used to monitor athletes are getting more and more sensitive.</a:t>
            </a:r>
          </a:p>
          <a:p>
            <a:endParaRPr lang="en-US" dirty="0" smtClean="0"/>
          </a:p>
          <a:p>
            <a:r>
              <a:rPr lang="en-US" dirty="0" smtClean="0"/>
              <a:t>The smallest amount of banned substance in cough mixture, for instance, could get them banned when they had no intension of cheating.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Write an article to a sports magazine as a ‘clean’ athlete worried about others in your sport taking drugs to improve their performance.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Antigens and Antibodies in Different Blood Groups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981200"/>
          <a:ext cx="6096000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Blood group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Antigens present on red blood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Antibodies present in plasma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and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anti-A and anti-B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 Name the four blood groups.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 Explain why someone with blood group A could not receive a blood transfusion from a donor of blood group 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a person needs blood they can get it from a blood bank.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blood in the blood bank is donated by </a:t>
            </a:r>
            <a:r>
              <a:rPr lang="en-US" b="1" dirty="0" smtClean="0"/>
              <a:t>blood donors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blood donor</a:t>
            </a:r>
            <a:r>
              <a:rPr lang="en-US" dirty="0" smtClean="0"/>
              <a:t> is a regular person who is in good health and is a willing participant.</a:t>
            </a:r>
          </a:p>
          <a:p>
            <a:endParaRPr lang="en-US" dirty="0" smtClean="0"/>
          </a:p>
          <a:p>
            <a:r>
              <a:rPr lang="en-US" dirty="0" smtClean="0"/>
              <a:t>Blood used in blood transfusions must match the blood of the recipient. </a:t>
            </a:r>
          </a:p>
          <a:p>
            <a:endParaRPr lang="en-US" dirty="0" smtClean="0"/>
          </a:p>
          <a:p>
            <a:r>
              <a:rPr lang="en-US" dirty="0" smtClean="0"/>
              <a:t>If the wrong blood is given to the recipient they could possibly die because the antibodies will react with the antigens, causing agglutination of the cells.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Matching of Blood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25600"/>
          <a:ext cx="6858000" cy="317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1430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Recipient blood type</a:t>
                      </a:r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Donor’s Blood Type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(antigen 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(antigen</a:t>
                      </a:r>
                      <a:r>
                        <a:rPr lang="en-US" sz="1400" baseline="0" dirty="0" smtClean="0"/>
                        <a:t> 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(antigens A &amp; 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(no antigens)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(antibodies, anti-B)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(antibodies, anti-A)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(no</a:t>
                      </a:r>
                      <a:r>
                        <a:rPr lang="en-US" sz="1400" baseline="0" dirty="0" smtClean="0"/>
                        <a:t> antibodies)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(antibodies,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anti-A and anti-B)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the Table and fill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out by determining if the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recipient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would be able to receive the donor’s blood.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Note the a person with type:</a:t>
            </a:r>
            <a:br>
              <a:rPr lang="en-US" dirty="0" smtClean="0"/>
            </a:br>
            <a:r>
              <a:rPr lang="en-US" dirty="0" smtClean="0"/>
              <a:t>a.  O blood are givers</a:t>
            </a:r>
            <a:br>
              <a:rPr lang="en-US" dirty="0" smtClean="0"/>
            </a:br>
            <a:r>
              <a:rPr lang="en-US" dirty="0" smtClean="0"/>
              <a:t>b.  AB blood are receivers</a:t>
            </a:r>
          </a:p>
          <a:p>
            <a:endParaRPr lang="en-US" dirty="0" smtClean="0"/>
          </a:p>
          <a:p>
            <a:r>
              <a:rPr lang="en-US" dirty="0" smtClean="0"/>
              <a:t>In other words a person with type O blood can give blood to anybody because that blood does not contain any antigens.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a person with type AB blood can receive blood from anybody because that blood does not contain any antibodies.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Donating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important that blood is donated to blood banks because it is used to save people’s lives.</a:t>
            </a:r>
          </a:p>
          <a:p>
            <a:endParaRPr lang="en-US" dirty="0" smtClean="0"/>
          </a:p>
          <a:p>
            <a:r>
              <a:rPr lang="en-US" dirty="0" smtClean="0"/>
              <a:t>When you donate blood your body will soon make more blood to replace what you have donated.</a:t>
            </a:r>
          </a:p>
          <a:p>
            <a:endParaRPr lang="en-US" dirty="0" smtClean="0"/>
          </a:p>
          <a:p>
            <a:r>
              <a:rPr lang="en-US" dirty="0" smtClean="0"/>
              <a:t>Not everyone can donate blood:</a:t>
            </a:r>
            <a:br>
              <a:rPr lang="en-US" dirty="0" smtClean="0"/>
            </a:br>
            <a:r>
              <a:rPr lang="en-US" dirty="0" smtClean="0"/>
              <a:t>a.  Pregnant people</a:t>
            </a:r>
            <a:br>
              <a:rPr lang="en-US" dirty="0" smtClean="0"/>
            </a:br>
            <a:r>
              <a:rPr lang="en-US" dirty="0" smtClean="0"/>
              <a:t>b.  </a:t>
            </a:r>
            <a:r>
              <a:rPr lang="en-US" dirty="0" err="1" smtClean="0"/>
              <a:t>Anaemic</a:t>
            </a:r>
            <a:r>
              <a:rPr lang="en-US" dirty="0" smtClean="0"/>
              <a:t> people</a:t>
            </a:r>
            <a:br>
              <a:rPr lang="en-US" dirty="0" smtClean="0"/>
            </a:br>
            <a:r>
              <a:rPr lang="en-US" dirty="0" smtClean="0"/>
              <a:t>c.  Ill people with HIV, other sexually transmitted diseases, hepatitis B, malaria and cancer are not allowed.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Provide a reason why for each point above.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Rhesus Factor is a protein found in the red blood cells of some people.</a:t>
            </a:r>
          </a:p>
          <a:p>
            <a:endParaRPr lang="en-US" dirty="0" smtClean="0"/>
          </a:p>
          <a:p>
            <a:r>
              <a:rPr lang="en-US" dirty="0" smtClean="0"/>
              <a:t>The name Rhesus was given to the protein because it was first observed in the Rhesus monkey.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person with the protein is said to be rhesus positive (</a:t>
            </a:r>
            <a:r>
              <a:rPr lang="en-US" dirty="0" err="1" smtClean="0"/>
              <a:t>Rh</a:t>
            </a:r>
            <a:r>
              <a:rPr lang="en-US" dirty="0" smtClean="0"/>
              <a:t>+).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it is absent in a person they are said to be rhesus negative (</a:t>
            </a:r>
            <a:r>
              <a:rPr lang="en-US" dirty="0" err="1" smtClean="0"/>
              <a:t>Rh</a:t>
            </a:r>
            <a:r>
              <a:rPr lang="en-US" dirty="0" smtClean="0"/>
              <a:t>-).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1324</Words>
  <Application>Microsoft Office PowerPoint</Application>
  <PresentationFormat>On-screen Show (4:3)</PresentationFormat>
  <Paragraphs>252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Transport Systems</vt:lpstr>
      <vt:lpstr>Blood Groups</vt:lpstr>
      <vt:lpstr>Antigens and Antibodies in Different Blood Groups</vt:lpstr>
      <vt:lpstr>Antigens and Antibodies in Different Blood Groups</vt:lpstr>
      <vt:lpstr>Blood Transfusions</vt:lpstr>
      <vt:lpstr>The Matching of Blood</vt:lpstr>
      <vt:lpstr>Matching of Blood</vt:lpstr>
      <vt:lpstr>The Importance of Donating Blood</vt:lpstr>
      <vt:lpstr>The Rhesus Factor</vt:lpstr>
      <vt:lpstr>The Rhesus Factor</vt:lpstr>
      <vt:lpstr>The Rhesus Factor</vt:lpstr>
      <vt:lpstr>The Rhesus Factor</vt:lpstr>
      <vt:lpstr>The Rhesus Factor</vt:lpstr>
      <vt:lpstr>Immunity</vt:lpstr>
      <vt:lpstr>Immunity</vt:lpstr>
      <vt:lpstr>The War Against Pathogens</vt:lpstr>
      <vt:lpstr>The War Against Pathogens</vt:lpstr>
      <vt:lpstr>Symptoms Experienced During The War Against Pathogens</vt:lpstr>
      <vt:lpstr>Vaccination</vt:lpstr>
      <vt:lpstr>Vaccination</vt:lpstr>
      <vt:lpstr>Vaccination</vt:lpstr>
      <vt:lpstr>Vaccination Colds &amp; Tetanus versus Measles</vt:lpstr>
      <vt:lpstr>Vaccines How are they delivered into our bodies?</vt:lpstr>
      <vt:lpstr>HIV/AIDS</vt:lpstr>
      <vt:lpstr>HIV/AIDS The Take Over</vt:lpstr>
      <vt:lpstr>HIV/AIDS The Take Over</vt:lpstr>
      <vt:lpstr>Protection Against HIV/AIDS</vt:lpstr>
      <vt:lpstr>High Blood Pressure and its Effects</vt:lpstr>
      <vt:lpstr>High Blood Pressure Factors Which Cause It</vt:lpstr>
      <vt:lpstr>Effects of High Blood Pressure</vt:lpstr>
      <vt:lpstr>Effects of High Blood Pressure</vt:lpstr>
      <vt:lpstr>Reducing High Blood Pressure</vt:lpstr>
      <vt:lpstr>Why is exercise good?</vt:lpstr>
      <vt:lpstr>Drugs and Sport</vt:lpstr>
      <vt:lpstr>Performance-enhancing Drugs</vt:lpstr>
      <vt:lpstr>Harmful effects of Performance-Enhancing Drugs</vt:lpstr>
      <vt:lpstr>Ethical Issues</vt:lpstr>
      <vt:lpstr>Athletes Have to be careful</vt:lpstr>
      <vt:lpstr>Classwork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Systems</dc:title>
  <dc:creator>Samantha</dc:creator>
  <cp:lastModifiedBy>Samantha</cp:lastModifiedBy>
  <cp:revision>10</cp:revision>
  <dcterms:created xsi:type="dcterms:W3CDTF">2017-10-03T00:37:27Z</dcterms:created>
  <dcterms:modified xsi:type="dcterms:W3CDTF">2017-10-16T22:16:54Z</dcterms:modified>
</cp:coreProperties>
</file>