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5" r:id="rId4"/>
    <p:sldId id="265" r:id="rId5"/>
    <p:sldId id="266" r:id="rId6"/>
    <p:sldId id="267" r:id="rId7"/>
    <p:sldId id="260" r:id="rId8"/>
    <p:sldId id="268" r:id="rId9"/>
    <p:sldId id="276" r:id="rId10"/>
    <p:sldId id="277" r:id="rId11"/>
    <p:sldId id="261" r:id="rId12"/>
    <p:sldId id="272" r:id="rId13"/>
    <p:sldId id="269" r:id="rId14"/>
    <p:sldId id="270" r:id="rId15"/>
    <p:sldId id="271" r:id="rId16"/>
    <p:sldId id="262" r:id="rId17"/>
    <p:sldId id="273" r:id="rId18"/>
    <p:sldId id="263" r:id="rId19"/>
    <p:sldId id="274" r:id="rId20"/>
  </p:sldIdLst>
  <p:sldSz cx="9144000" cy="6858000" type="screen4x3"/>
  <p:notesSz cx="7086600" cy="9372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140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684B1EF-6AD8-4C01-8B70-9F3154F2AC9C}" type="datetimeFigureOut">
              <a:rPr lang="en-US" smtClean="0"/>
              <a:pPr/>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BBAC3D-F1E0-417C-A953-2206C1F13C3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84B1EF-6AD8-4C01-8B70-9F3154F2AC9C}" type="datetimeFigureOut">
              <a:rPr lang="en-US" smtClean="0"/>
              <a:pPr/>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BBAC3D-F1E0-417C-A953-2206C1F13C3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84B1EF-6AD8-4C01-8B70-9F3154F2AC9C}" type="datetimeFigureOut">
              <a:rPr lang="en-US" smtClean="0"/>
              <a:pPr/>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BBAC3D-F1E0-417C-A953-2206C1F13C3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84B1EF-6AD8-4C01-8B70-9F3154F2AC9C}" type="datetimeFigureOut">
              <a:rPr lang="en-US" smtClean="0"/>
              <a:pPr/>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BBAC3D-F1E0-417C-A953-2206C1F13C3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84B1EF-6AD8-4C01-8B70-9F3154F2AC9C}" type="datetimeFigureOut">
              <a:rPr lang="en-US" smtClean="0"/>
              <a:pPr/>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BBAC3D-F1E0-417C-A953-2206C1F13C3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684B1EF-6AD8-4C01-8B70-9F3154F2AC9C}" type="datetimeFigureOut">
              <a:rPr lang="en-US" smtClean="0"/>
              <a:pPr/>
              <a:t>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BBAC3D-F1E0-417C-A953-2206C1F13C3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684B1EF-6AD8-4C01-8B70-9F3154F2AC9C}" type="datetimeFigureOut">
              <a:rPr lang="en-US" smtClean="0"/>
              <a:pPr/>
              <a:t>11/3/2019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BBAC3D-F1E0-417C-A953-2206C1F13C3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684B1EF-6AD8-4C01-8B70-9F3154F2AC9C}" type="datetimeFigureOut">
              <a:rPr lang="en-US" smtClean="0"/>
              <a:pPr/>
              <a:t>11/3/2019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BBAC3D-F1E0-417C-A953-2206C1F13C3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84B1EF-6AD8-4C01-8B70-9F3154F2AC9C}" type="datetimeFigureOut">
              <a:rPr lang="en-US" smtClean="0"/>
              <a:pPr/>
              <a:t>11/3/2019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BBAC3D-F1E0-417C-A953-2206C1F13C3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84B1EF-6AD8-4C01-8B70-9F3154F2AC9C}" type="datetimeFigureOut">
              <a:rPr lang="en-US" smtClean="0"/>
              <a:pPr/>
              <a:t>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BBAC3D-F1E0-417C-A953-2206C1F13C3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84B1EF-6AD8-4C01-8B70-9F3154F2AC9C}" type="datetimeFigureOut">
              <a:rPr lang="en-US" smtClean="0"/>
              <a:pPr/>
              <a:t>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BBAC3D-F1E0-417C-A953-2206C1F13C3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84B1EF-6AD8-4C01-8B70-9F3154F2AC9C}" type="datetimeFigureOut">
              <a:rPr lang="en-US" smtClean="0"/>
              <a:pPr/>
              <a:t>11/3/2019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BBAC3D-F1E0-417C-A953-2206C1F13C3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tomic.jpg"/>
          <p:cNvPicPr>
            <a:picLocks noChangeAspect="1"/>
          </p:cNvPicPr>
          <p:nvPr/>
        </p:nvPicPr>
        <p:blipFill>
          <a:blip r:embed="rId2" cstate="print"/>
          <a:stretch>
            <a:fillRect/>
          </a:stretch>
        </p:blipFill>
        <p:spPr>
          <a:xfrm>
            <a:off x="4572000" y="1752600"/>
            <a:ext cx="3886200" cy="3962400"/>
          </a:xfrm>
          <a:prstGeom prst="rect">
            <a:avLst/>
          </a:prstGeom>
        </p:spPr>
      </p:pic>
      <p:sp>
        <p:nvSpPr>
          <p:cNvPr id="2" name="Title 1"/>
          <p:cNvSpPr>
            <a:spLocks noGrp="1"/>
          </p:cNvSpPr>
          <p:nvPr>
            <p:ph type="ctrTitle"/>
          </p:nvPr>
        </p:nvSpPr>
        <p:spPr/>
        <p:txBody>
          <a:bodyPr/>
          <a:lstStyle/>
          <a:p>
            <a:r>
              <a:rPr lang="hy-AM" dirty="0" smtClean="0"/>
              <a:t>Atomic Structure</a:t>
            </a:r>
            <a:endParaRPr lang="en-US" dirty="0"/>
          </a:p>
        </p:txBody>
      </p:sp>
      <p:pic>
        <p:nvPicPr>
          <p:cNvPr id="4" name="Picture 3" descr="atom.jpg"/>
          <p:cNvPicPr>
            <a:picLocks noChangeAspect="1"/>
          </p:cNvPicPr>
          <p:nvPr/>
        </p:nvPicPr>
        <p:blipFill>
          <a:blip r:embed="rId3" cstate="print"/>
          <a:stretch>
            <a:fillRect/>
          </a:stretch>
        </p:blipFill>
        <p:spPr>
          <a:xfrm>
            <a:off x="304800" y="381000"/>
            <a:ext cx="2286000" cy="1905000"/>
          </a:xfrm>
          <a:prstGeom prst="rect">
            <a:avLst/>
          </a:prstGeom>
        </p:spPr>
      </p:pic>
      <p:pic>
        <p:nvPicPr>
          <p:cNvPr id="5" name="Picture 4" descr="KBYG - Final Logo.jpg"/>
          <p:cNvPicPr>
            <a:picLocks noChangeAspect="1"/>
          </p:cNvPicPr>
          <p:nvPr/>
        </p:nvPicPr>
        <p:blipFill>
          <a:blip r:embed="rId4" cstate="print"/>
          <a:stretch>
            <a:fillRect/>
          </a:stretch>
        </p:blipFill>
        <p:spPr>
          <a:xfrm>
            <a:off x="7125248" y="0"/>
            <a:ext cx="2018752" cy="35933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Table of First 20 Elements and some of their Properties and Characteristics</a:t>
            </a:r>
            <a:endParaRPr lang="en-US" dirty="0"/>
          </a:p>
        </p:txBody>
      </p:sp>
      <p:graphicFrame>
        <p:nvGraphicFramePr>
          <p:cNvPr id="8" name="Content Placeholder 7"/>
          <p:cNvGraphicFramePr>
            <a:graphicFrameLocks noGrp="1"/>
          </p:cNvGraphicFramePr>
          <p:nvPr>
            <p:ph idx="1"/>
          </p:nvPr>
        </p:nvGraphicFramePr>
        <p:xfrm>
          <a:off x="1295398" y="1655522"/>
          <a:ext cx="6400801" cy="4897678"/>
        </p:xfrm>
        <a:graphic>
          <a:graphicData uri="http://schemas.openxmlformats.org/drawingml/2006/table">
            <a:tbl>
              <a:tblPr/>
              <a:tblGrid>
                <a:gridCol w="958379"/>
                <a:gridCol w="1002259"/>
                <a:gridCol w="644955"/>
                <a:gridCol w="670029"/>
                <a:gridCol w="1078873"/>
                <a:gridCol w="1023153"/>
                <a:gridCol w="1023153"/>
              </a:tblGrid>
              <a:tr h="1054150">
                <a:tc>
                  <a:txBody>
                    <a:bodyPr/>
                    <a:lstStyle/>
                    <a:p>
                      <a:pPr marL="0" marR="0" algn="ctr">
                        <a:lnSpc>
                          <a:spcPct val="115000"/>
                        </a:lnSpc>
                        <a:spcBef>
                          <a:spcPts val="0"/>
                        </a:spcBef>
                        <a:spcAft>
                          <a:spcPts val="0"/>
                        </a:spcAft>
                      </a:pPr>
                      <a:r>
                        <a:rPr lang="en-US" sz="1100" b="1" dirty="0">
                          <a:latin typeface="Times New Roman"/>
                          <a:ea typeface="Calibri"/>
                          <a:cs typeface="Times New Roman"/>
                        </a:rPr>
                        <a:t>Element</a:t>
                      </a:r>
                      <a:endParaRPr lang="en-US" sz="1100" dirty="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latin typeface="Times New Roman"/>
                          <a:ea typeface="Calibri"/>
                          <a:cs typeface="Times New Roman"/>
                        </a:rPr>
                        <a:t>Original Latin Name</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latin typeface="Times New Roman"/>
                          <a:ea typeface="Calibri"/>
                          <a:cs typeface="Times New Roman"/>
                        </a:rPr>
                        <a:t>Symbol</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latin typeface="Times New Roman"/>
                          <a:ea typeface="Calibri"/>
                          <a:cs typeface="Times New Roman"/>
                        </a:rPr>
                        <a:t>Proton number</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latin typeface="Times New Roman"/>
                          <a:ea typeface="Calibri"/>
                          <a:cs typeface="Times New Roman"/>
                        </a:rPr>
                        <a:t>Electronic Configuration</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latin typeface="Times New Roman"/>
                          <a:ea typeface="Calibri"/>
                          <a:cs typeface="Times New Roman"/>
                        </a:rPr>
                        <a:t>Physical State at Room Temperature</a:t>
                      </a:r>
                      <a:endParaRPr lang="en-US" sz="1100">
                        <a:latin typeface="Calibri"/>
                        <a:ea typeface="Calibri"/>
                        <a:cs typeface="Times New Roman"/>
                      </a:endParaRPr>
                    </a:p>
                  </a:txBody>
                  <a:tcPr marL="67084" marR="67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latin typeface="Times New Roman"/>
                          <a:ea typeface="Calibri"/>
                          <a:cs typeface="Times New Roman"/>
                        </a:rPr>
                        <a:t>Metal, Non-metal, Metalloid</a:t>
                      </a:r>
                      <a:endParaRPr lang="en-US" sz="1100">
                        <a:latin typeface="Calibri"/>
                        <a:ea typeface="Calibri"/>
                        <a:cs typeface="Times New Roman"/>
                      </a:endParaRPr>
                    </a:p>
                  </a:txBody>
                  <a:tcPr marL="67084" marR="67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2400">
                <a:tc>
                  <a:txBody>
                    <a:bodyPr/>
                    <a:lstStyle/>
                    <a:p>
                      <a:pPr marL="0" marR="0" algn="ctr">
                        <a:lnSpc>
                          <a:spcPct val="115000"/>
                        </a:lnSpc>
                        <a:spcBef>
                          <a:spcPts val="0"/>
                        </a:spcBef>
                        <a:spcAft>
                          <a:spcPts val="0"/>
                        </a:spcAft>
                      </a:pPr>
                      <a:r>
                        <a:rPr lang="en-US" sz="1100">
                          <a:latin typeface="Times New Roman"/>
                          <a:ea typeface="Calibri"/>
                          <a:cs typeface="Times New Roman"/>
                        </a:rPr>
                        <a:t>Hydrogen</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Hydrogenium</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H</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1</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1</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Gas</a:t>
                      </a:r>
                      <a:endParaRPr lang="en-US" sz="1100">
                        <a:latin typeface="Calibri"/>
                        <a:ea typeface="Calibri"/>
                        <a:cs typeface="Times New Roman"/>
                      </a:endParaRPr>
                    </a:p>
                  </a:txBody>
                  <a:tcPr marL="67084" marR="67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Non-metal</a:t>
                      </a:r>
                      <a:endParaRPr lang="en-US" sz="1100">
                        <a:latin typeface="Calibri"/>
                        <a:ea typeface="Calibri"/>
                        <a:cs typeface="Times New Roman"/>
                      </a:endParaRPr>
                    </a:p>
                  </a:txBody>
                  <a:tcPr marL="67084" marR="67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441">
                <a:tc>
                  <a:txBody>
                    <a:bodyPr/>
                    <a:lstStyle/>
                    <a:p>
                      <a:pPr marL="0" marR="0" algn="ctr">
                        <a:lnSpc>
                          <a:spcPct val="115000"/>
                        </a:lnSpc>
                        <a:spcBef>
                          <a:spcPts val="0"/>
                        </a:spcBef>
                        <a:spcAft>
                          <a:spcPts val="0"/>
                        </a:spcAft>
                      </a:pPr>
                      <a:r>
                        <a:rPr lang="en-US" sz="1100">
                          <a:latin typeface="Times New Roman"/>
                          <a:ea typeface="Calibri"/>
                          <a:cs typeface="Times New Roman"/>
                        </a:rPr>
                        <a:t>Helium</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same</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He</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2</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2</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Gas</a:t>
                      </a:r>
                      <a:endParaRPr lang="en-US" sz="1100">
                        <a:latin typeface="Calibri"/>
                        <a:ea typeface="Calibri"/>
                        <a:cs typeface="Times New Roman"/>
                      </a:endParaRPr>
                    </a:p>
                  </a:txBody>
                  <a:tcPr marL="67084" marR="67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Non-metal</a:t>
                      </a:r>
                      <a:endParaRPr lang="en-US" sz="1100">
                        <a:latin typeface="Calibri"/>
                        <a:ea typeface="Calibri"/>
                        <a:cs typeface="Times New Roman"/>
                      </a:endParaRPr>
                    </a:p>
                  </a:txBody>
                  <a:tcPr marL="67084" marR="67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441">
                <a:tc>
                  <a:txBody>
                    <a:bodyPr/>
                    <a:lstStyle/>
                    <a:p>
                      <a:pPr marL="0" marR="0" algn="ctr">
                        <a:lnSpc>
                          <a:spcPct val="115000"/>
                        </a:lnSpc>
                        <a:spcBef>
                          <a:spcPts val="0"/>
                        </a:spcBef>
                        <a:spcAft>
                          <a:spcPts val="0"/>
                        </a:spcAft>
                      </a:pPr>
                      <a:r>
                        <a:rPr lang="en-US" sz="1100">
                          <a:latin typeface="Times New Roman"/>
                          <a:ea typeface="Calibri"/>
                          <a:cs typeface="Times New Roman"/>
                        </a:rPr>
                        <a:t>Lithium</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same</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Li</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3</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2.1</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Solid</a:t>
                      </a:r>
                      <a:endParaRPr lang="en-US" sz="1100">
                        <a:latin typeface="Calibri"/>
                        <a:ea typeface="Calibri"/>
                        <a:cs typeface="Times New Roman"/>
                      </a:endParaRPr>
                    </a:p>
                  </a:txBody>
                  <a:tcPr marL="67084" marR="67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Metal</a:t>
                      </a:r>
                      <a:endParaRPr lang="en-US" sz="1100">
                        <a:latin typeface="Calibri"/>
                        <a:ea typeface="Calibri"/>
                        <a:cs typeface="Times New Roman"/>
                      </a:endParaRPr>
                    </a:p>
                  </a:txBody>
                  <a:tcPr marL="67084" marR="67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441">
                <a:tc>
                  <a:txBody>
                    <a:bodyPr/>
                    <a:lstStyle/>
                    <a:p>
                      <a:pPr marL="0" marR="0" algn="ctr">
                        <a:lnSpc>
                          <a:spcPct val="115000"/>
                        </a:lnSpc>
                        <a:spcBef>
                          <a:spcPts val="0"/>
                        </a:spcBef>
                        <a:spcAft>
                          <a:spcPts val="0"/>
                        </a:spcAft>
                      </a:pPr>
                      <a:r>
                        <a:rPr lang="en-US" sz="1100">
                          <a:latin typeface="Times New Roman"/>
                          <a:ea typeface="Calibri"/>
                          <a:cs typeface="Times New Roman"/>
                        </a:rPr>
                        <a:t>Beryllium</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same</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Be</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4</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2.2</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latin typeface="Times New Roman"/>
                          <a:ea typeface="Calibri"/>
                          <a:cs typeface="Times New Roman"/>
                        </a:rPr>
                        <a:t>Solid</a:t>
                      </a:r>
                      <a:endParaRPr lang="en-US" sz="1100" dirty="0">
                        <a:latin typeface="Calibri"/>
                        <a:ea typeface="Calibri"/>
                        <a:cs typeface="Times New Roman"/>
                      </a:endParaRPr>
                    </a:p>
                  </a:txBody>
                  <a:tcPr marL="67084" marR="67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Metal</a:t>
                      </a:r>
                      <a:endParaRPr lang="en-US" sz="1100">
                        <a:latin typeface="Calibri"/>
                        <a:ea typeface="Calibri"/>
                        <a:cs typeface="Times New Roman"/>
                      </a:endParaRPr>
                    </a:p>
                  </a:txBody>
                  <a:tcPr marL="67084" marR="67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441">
                <a:tc>
                  <a:txBody>
                    <a:bodyPr/>
                    <a:lstStyle/>
                    <a:p>
                      <a:pPr marL="0" marR="0" algn="ctr">
                        <a:lnSpc>
                          <a:spcPct val="115000"/>
                        </a:lnSpc>
                        <a:spcBef>
                          <a:spcPts val="0"/>
                        </a:spcBef>
                        <a:spcAft>
                          <a:spcPts val="0"/>
                        </a:spcAft>
                      </a:pPr>
                      <a:r>
                        <a:rPr lang="en-US" sz="1100">
                          <a:latin typeface="Times New Roman"/>
                          <a:ea typeface="Calibri"/>
                          <a:cs typeface="Times New Roman"/>
                        </a:rPr>
                        <a:t>Boron</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Borium</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B</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5</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2.3</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Solid</a:t>
                      </a:r>
                      <a:endParaRPr lang="en-US" sz="1100">
                        <a:latin typeface="Calibri"/>
                        <a:ea typeface="Calibri"/>
                        <a:cs typeface="Times New Roman"/>
                      </a:endParaRPr>
                    </a:p>
                  </a:txBody>
                  <a:tcPr marL="67084" marR="67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Metalloid</a:t>
                      </a:r>
                      <a:endParaRPr lang="en-US" sz="1100">
                        <a:latin typeface="Calibri"/>
                        <a:ea typeface="Calibri"/>
                        <a:cs typeface="Times New Roman"/>
                      </a:endParaRPr>
                    </a:p>
                  </a:txBody>
                  <a:tcPr marL="67084" marR="67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441">
                <a:tc>
                  <a:txBody>
                    <a:bodyPr/>
                    <a:lstStyle/>
                    <a:p>
                      <a:pPr marL="0" marR="0" algn="ctr">
                        <a:lnSpc>
                          <a:spcPct val="115000"/>
                        </a:lnSpc>
                        <a:spcBef>
                          <a:spcPts val="0"/>
                        </a:spcBef>
                        <a:spcAft>
                          <a:spcPts val="0"/>
                        </a:spcAft>
                      </a:pPr>
                      <a:r>
                        <a:rPr lang="en-US" sz="1100">
                          <a:latin typeface="Times New Roman"/>
                          <a:ea typeface="Calibri"/>
                          <a:cs typeface="Times New Roman"/>
                        </a:rPr>
                        <a:t>Carbon</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Carboneum</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C</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6</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2.4</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Solid</a:t>
                      </a:r>
                      <a:endParaRPr lang="en-US" sz="1100">
                        <a:latin typeface="Calibri"/>
                        <a:ea typeface="Calibri"/>
                        <a:cs typeface="Times New Roman"/>
                      </a:endParaRPr>
                    </a:p>
                  </a:txBody>
                  <a:tcPr marL="67084" marR="67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Non-metal</a:t>
                      </a:r>
                      <a:endParaRPr lang="en-US" sz="1100">
                        <a:latin typeface="Calibri"/>
                        <a:ea typeface="Calibri"/>
                        <a:cs typeface="Times New Roman"/>
                      </a:endParaRPr>
                    </a:p>
                  </a:txBody>
                  <a:tcPr marL="67084" marR="67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441">
                <a:tc>
                  <a:txBody>
                    <a:bodyPr/>
                    <a:lstStyle/>
                    <a:p>
                      <a:pPr marL="0" marR="0" algn="ctr">
                        <a:lnSpc>
                          <a:spcPct val="115000"/>
                        </a:lnSpc>
                        <a:spcBef>
                          <a:spcPts val="0"/>
                        </a:spcBef>
                        <a:spcAft>
                          <a:spcPts val="0"/>
                        </a:spcAft>
                      </a:pPr>
                      <a:r>
                        <a:rPr lang="en-US" sz="1100">
                          <a:latin typeface="Times New Roman"/>
                          <a:ea typeface="Calibri"/>
                          <a:cs typeface="Times New Roman"/>
                        </a:rPr>
                        <a:t>Nitrogen</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Nitrogenium</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N</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7</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2.5</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Gas</a:t>
                      </a:r>
                      <a:endParaRPr lang="en-US" sz="1100">
                        <a:latin typeface="Calibri"/>
                        <a:ea typeface="Calibri"/>
                        <a:cs typeface="Times New Roman"/>
                      </a:endParaRPr>
                    </a:p>
                  </a:txBody>
                  <a:tcPr marL="67084" marR="67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Non-metal</a:t>
                      </a:r>
                      <a:endParaRPr lang="en-US" sz="1100">
                        <a:latin typeface="Calibri"/>
                        <a:ea typeface="Calibri"/>
                        <a:cs typeface="Times New Roman"/>
                      </a:endParaRPr>
                    </a:p>
                  </a:txBody>
                  <a:tcPr marL="67084" marR="67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441">
                <a:tc>
                  <a:txBody>
                    <a:bodyPr/>
                    <a:lstStyle/>
                    <a:p>
                      <a:pPr marL="0" marR="0" algn="ctr">
                        <a:lnSpc>
                          <a:spcPct val="115000"/>
                        </a:lnSpc>
                        <a:spcBef>
                          <a:spcPts val="0"/>
                        </a:spcBef>
                        <a:spcAft>
                          <a:spcPts val="0"/>
                        </a:spcAft>
                      </a:pPr>
                      <a:r>
                        <a:rPr lang="en-US" sz="1100">
                          <a:latin typeface="Times New Roman"/>
                          <a:ea typeface="Calibri"/>
                          <a:cs typeface="Times New Roman"/>
                        </a:rPr>
                        <a:t>Oxygen</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Oxygenium</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O</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8</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2.6</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Gas</a:t>
                      </a:r>
                      <a:endParaRPr lang="en-US" sz="1100">
                        <a:latin typeface="Calibri"/>
                        <a:ea typeface="Calibri"/>
                        <a:cs typeface="Times New Roman"/>
                      </a:endParaRPr>
                    </a:p>
                  </a:txBody>
                  <a:tcPr marL="67084" marR="67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Non-metal</a:t>
                      </a:r>
                      <a:endParaRPr lang="en-US" sz="1100">
                        <a:latin typeface="Calibri"/>
                        <a:ea typeface="Calibri"/>
                        <a:cs typeface="Times New Roman"/>
                      </a:endParaRPr>
                    </a:p>
                  </a:txBody>
                  <a:tcPr marL="67084" marR="67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441">
                <a:tc>
                  <a:txBody>
                    <a:bodyPr/>
                    <a:lstStyle/>
                    <a:p>
                      <a:pPr marL="0" marR="0" algn="ctr">
                        <a:lnSpc>
                          <a:spcPct val="115000"/>
                        </a:lnSpc>
                        <a:spcBef>
                          <a:spcPts val="0"/>
                        </a:spcBef>
                        <a:spcAft>
                          <a:spcPts val="0"/>
                        </a:spcAft>
                      </a:pPr>
                      <a:r>
                        <a:rPr lang="en-US" sz="1100">
                          <a:latin typeface="Times New Roman"/>
                          <a:ea typeface="Calibri"/>
                          <a:cs typeface="Times New Roman"/>
                        </a:rPr>
                        <a:t>Fluorine</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Fluorum</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F</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9</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2.7</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Gas</a:t>
                      </a:r>
                      <a:endParaRPr lang="en-US" sz="1100">
                        <a:latin typeface="Calibri"/>
                        <a:ea typeface="Calibri"/>
                        <a:cs typeface="Times New Roman"/>
                      </a:endParaRPr>
                    </a:p>
                  </a:txBody>
                  <a:tcPr marL="67084" marR="67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Non-metal</a:t>
                      </a:r>
                      <a:endParaRPr lang="en-US" sz="1100">
                        <a:latin typeface="Calibri"/>
                        <a:ea typeface="Calibri"/>
                        <a:cs typeface="Times New Roman"/>
                      </a:endParaRPr>
                    </a:p>
                  </a:txBody>
                  <a:tcPr marL="67084" marR="67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441">
                <a:tc>
                  <a:txBody>
                    <a:bodyPr/>
                    <a:lstStyle/>
                    <a:p>
                      <a:pPr marL="0" marR="0" algn="ctr">
                        <a:lnSpc>
                          <a:spcPct val="115000"/>
                        </a:lnSpc>
                        <a:spcBef>
                          <a:spcPts val="0"/>
                        </a:spcBef>
                        <a:spcAft>
                          <a:spcPts val="0"/>
                        </a:spcAft>
                      </a:pPr>
                      <a:r>
                        <a:rPr lang="en-US" sz="1100">
                          <a:latin typeface="Times New Roman"/>
                          <a:ea typeface="Calibri"/>
                          <a:cs typeface="Times New Roman"/>
                        </a:rPr>
                        <a:t>Neon</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same</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Ne</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10</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2.8</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Gas</a:t>
                      </a:r>
                      <a:endParaRPr lang="en-US" sz="1100">
                        <a:latin typeface="Calibri"/>
                        <a:ea typeface="Calibri"/>
                        <a:cs typeface="Times New Roman"/>
                      </a:endParaRPr>
                    </a:p>
                  </a:txBody>
                  <a:tcPr marL="67084" marR="67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Non-metal</a:t>
                      </a:r>
                      <a:endParaRPr lang="en-US" sz="1100">
                        <a:latin typeface="Calibri"/>
                        <a:ea typeface="Calibri"/>
                        <a:cs typeface="Times New Roman"/>
                      </a:endParaRPr>
                    </a:p>
                  </a:txBody>
                  <a:tcPr marL="67084" marR="67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441">
                <a:tc>
                  <a:txBody>
                    <a:bodyPr/>
                    <a:lstStyle/>
                    <a:p>
                      <a:pPr marL="0" marR="0" algn="ctr">
                        <a:lnSpc>
                          <a:spcPct val="115000"/>
                        </a:lnSpc>
                        <a:spcBef>
                          <a:spcPts val="0"/>
                        </a:spcBef>
                        <a:spcAft>
                          <a:spcPts val="0"/>
                        </a:spcAft>
                      </a:pPr>
                      <a:r>
                        <a:rPr lang="en-US" sz="1100">
                          <a:latin typeface="Times New Roman"/>
                          <a:ea typeface="Calibri"/>
                          <a:cs typeface="Times New Roman"/>
                        </a:rPr>
                        <a:t>Sodium</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Natrium</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Na</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11</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2.8.1</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Solid</a:t>
                      </a:r>
                      <a:endParaRPr lang="en-US" sz="1100">
                        <a:latin typeface="Calibri"/>
                        <a:ea typeface="Calibri"/>
                        <a:cs typeface="Times New Roman"/>
                      </a:endParaRPr>
                    </a:p>
                  </a:txBody>
                  <a:tcPr marL="67084" marR="67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Metal</a:t>
                      </a:r>
                      <a:endParaRPr lang="en-US" sz="1100">
                        <a:latin typeface="Calibri"/>
                        <a:ea typeface="Calibri"/>
                        <a:cs typeface="Times New Roman"/>
                      </a:endParaRPr>
                    </a:p>
                  </a:txBody>
                  <a:tcPr marL="67084" marR="67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441">
                <a:tc>
                  <a:txBody>
                    <a:bodyPr/>
                    <a:lstStyle/>
                    <a:p>
                      <a:pPr marL="0" marR="0" algn="ctr">
                        <a:lnSpc>
                          <a:spcPct val="115000"/>
                        </a:lnSpc>
                        <a:spcBef>
                          <a:spcPts val="0"/>
                        </a:spcBef>
                        <a:spcAft>
                          <a:spcPts val="0"/>
                        </a:spcAft>
                      </a:pPr>
                      <a:r>
                        <a:rPr lang="en-US" sz="1100">
                          <a:latin typeface="Times New Roman"/>
                          <a:ea typeface="Calibri"/>
                          <a:cs typeface="Times New Roman"/>
                        </a:rPr>
                        <a:t>Magnesium</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same</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Mg</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12</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2.8.2</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Solid</a:t>
                      </a:r>
                      <a:endParaRPr lang="en-US" sz="1100">
                        <a:latin typeface="Calibri"/>
                        <a:ea typeface="Calibri"/>
                        <a:cs typeface="Times New Roman"/>
                      </a:endParaRPr>
                    </a:p>
                  </a:txBody>
                  <a:tcPr marL="67084" marR="67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Metal</a:t>
                      </a:r>
                      <a:endParaRPr lang="en-US" sz="1100">
                        <a:latin typeface="Calibri"/>
                        <a:ea typeface="Calibri"/>
                        <a:cs typeface="Times New Roman"/>
                      </a:endParaRPr>
                    </a:p>
                  </a:txBody>
                  <a:tcPr marL="67084" marR="67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441">
                <a:tc>
                  <a:txBody>
                    <a:bodyPr/>
                    <a:lstStyle/>
                    <a:p>
                      <a:pPr marL="0" marR="0" algn="ctr">
                        <a:lnSpc>
                          <a:spcPct val="115000"/>
                        </a:lnSpc>
                        <a:spcBef>
                          <a:spcPts val="0"/>
                        </a:spcBef>
                        <a:spcAft>
                          <a:spcPts val="0"/>
                        </a:spcAft>
                      </a:pPr>
                      <a:r>
                        <a:rPr lang="en-US" sz="1100">
                          <a:latin typeface="Times New Roman"/>
                          <a:ea typeface="Calibri"/>
                          <a:cs typeface="Times New Roman"/>
                        </a:rPr>
                        <a:t>Aluminum</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Aluminium</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Al</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13</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2.8.3</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Solid</a:t>
                      </a:r>
                      <a:endParaRPr lang="en-US" sz="1100">
                        <a:latin typeface="Calibri"/>
                        <a:ea typeface="Calibri"/>
                        <a:cs typeface="Times New Roman"/>
                      </a:endParaRPr>
                    </a:p>
                  </a:txBody>
                  <a:tcPr marL="67084" marR="67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Metal</a:t>
                      </a:r>
                      <a:endParaRPr lang="en-US" sz="1100">
                        <a:latin typeface="Calibri"/>
                        <a:ea typeface="Calibri"/>
                        <a:cs typeface="Times New Roman"/>
                      </a:endParaRPr>
                    </a:p>
                  </a:txBody>
                  <a:tcPr marL="67084" marR="67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441">
                <a:tc>
                  <a:txBody>
                    <a:bodyPr/>
                    <a:lstStyle/>
                    <a:p>
                      <a:pPr marL="0" marR="0" algn="ctr">
                        <a:lnSpc>
                          <a:spcPct val="115000"/>
                        </a:lnSpc>
                        <a:spcBef>
                          <a:spcPts val="0"/>
                        </a:spcBef>
                        <a:spcAft>
                          <a:spcPts val="0"/>
                        </a:spcAft>
                      </a:pPr>
                      <a:r>
                        <a:rPr lang="en-US" sz="1100">
                          <a:latin typeface="Times New Roman"/>
                          <a:ea typeface="Calibri"/>
                          <a:cs typeface="Times New Roman"/>
                        </a:rPr>
                        <a:t>Silicon</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Silicium</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Si</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14</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2.8.4</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Solid</a:t>
                      </a:r>
                      <a:endParaRPr lang="en-US" sz="1100">
                        <a:latin typeface="Calibri"/>
                        <a:ea typeface="Calibri"/>
                        <a:cs typeface="Times New Roman"/>
                      </a:endParaRPr>
                    </a:p>
                  </a:txBody>
                  <a:tcPr marL="67084" marR="67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Metalloid</a:t>
                      </a:r>
                      <a:endParaRPr lang="en-US" sz="1100">
                        <a:latin typeface="Calibri"/>
                        <a:ea typeface="Calibri"/>
                        <a:cs typeface="Times New Roman"/>
                      </a:endParaRPr>
                    </a:p>
                  </a:txBody>
                  <a:tcPr marL="67084" marR="67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441">
                <a:tc>
                  <a:txBody>
                    <a:bodyPr/>
                    <a:lstStyle/>
                    <a:p>
                      <a:pPr marL="0" marR="0" algn="ctr">
                        <a:lnSpc>
                          <a:spcPct val="115000"/>
                        </a:lnSpc>
                        <a:spcBef>
                          <a:spcPts val="0"/>
                        </a:spcBef>
                        <a:spcAft>
                          <a:spcPts val="0"/>
                        </a:spcAft>
                      </a:pPr>
                      <a:r>
                        <a:rPr lang="en-US" sz="1100">
                          <a:latin typeface="Times New Roman"/>
                          <a:ea typeface="Calibri"/>
                          <a:cs typeface="Times New Roman"/>
                        </a:rPr>
                        <a:t>Phosphorus</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same</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P</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15</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2.8.5</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Solid</a:t>
                      </a:r>
                      <a:endParaRPr lang="en-US" sz="1100">
                        <a:latin typeface="Calibri"/>
                        <a:ea typeface="Calibri"/>
                        <a:cs typeface="Times New Roman"/>
                      </a:endParaRPr>
                    </a:p>
                  </a:txBody>
                  <a:tcPr marL="67084" marR="67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Non-metal</a:t>
                      </a:r>
                      <a:endParaRPr lang="en-US" sz="1100">
                        <a:latin typeface="Calibri"/>
                        <a:ea typeface="Calibri"/>
                        <a:cs typeface="Times New Roman"/>
                      </a:endParaRPr>
                    </a:p>
                  </a:txBody>
                  <a:tcPr marL="67084" marR="67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441">
                <a:tc>
                  <a:txBody>
                    <a:bodyPr/>
                    <a:lstStyle/>
                    <a:p>
                      <a:pPr marL="0" marR="0" algn="ctr">
                        <a:lnSpc>
                          <a:spcPct val="115000"/>
                        </a:lnSpc>
                        <a:spcBef>
                          <a:spcPts val="0"/>
                        </a:spcBef>
                        <a:spcAft>
                          <a:spcPts val="0"/>
                        </a:spcAft>
                      </a:pPr>
                      <a:r>
                        <a:rPr lang="en-US" sz="1100">
                          <a:latin typeface="Times New Roman"/>
                          <a:ea typeface="Calibri"/>
                          <a:cs typeface="Times New Roman"/>
                        </a:rPr>
                        <a:t>Sulphur</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same</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S</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16</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2.8.6</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Solid</a:t>
                      </a:r>
                      <a:endParaRPr lang="en-US" sz="1100">
                        <a:latin typeface="Calibri"/>
                        <a:ea typeface="Calibri"/>
                        <a:cs typeface="Times New Roman"/>
                      </a:endParaRPr>
                    </a:p>
                  </a:txBody>
                  <a:tcPr marL="67084" marR="67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Non-metal</a:t>
                      </a:r>
                      <a:endParaRPr lang="en-US" sz="1100">
                        <a:latin typeface="Calibri"/>
                        <a:ea typeface="Calibri"/>
                        <a:cs typeface="Times New Roman"/>
                      </a:endParaRPr>
                    </a:p>
                  </a:txBody>
                  <a:tcPr marL="67084" marR="67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441">
                <a:tc>
                  <a:txBody>
                    <a:bodyPr/>
                    <a:lstStyle/>
                    <a:p>
                      <a:pPr marL="0" marR="0" algn="ctr">
                        <a:lnSpc>
                          <a:spcPct val="115000"/>
                        </a:lnSpc>
                        <a:spcBef>
                          <a:spcPts val="0"/>
                        </a:spcBef>
                        <a:spcAft>
                          <a:spcPts val="0"/>
                        </a:spcAft>
                      </a:pPr>
                      <a:r>
                        <a:rPr lang="en-US" sz="1100">
                          <a:latin typeface="Times New Roman"/>
                          <a:ea typeface="Calibri"/>
                          <a:cs typeface="Times New Roman"/>
                        </a:rPr>
                        <a:t>Chlorine</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Chlorum</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Cl</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17</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2.8.7</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Gas</a:t>
                      </a:r>
                      <a:endParaRPr lang="en-US" sz="1100">
                        <a:latin typeface="Calibri"/>
                        <a:ea typeface="Calibri"/>
                        <a:cs typeface="Times New Roman"/>
                      </a:endParaRPr>
                    </a:p>
                  </a:txBody>
                  <a:tcPr marL="67084" marR="67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Non-metal</a:t>
                      </a:r>
                      <a:endParaRPr lang="en-US" sz="1100">
                        <a:latin typeface="Calibri"/>
                        <a:ea typeface="Calibri"/>
                        <a:cs typeface="Times New Roman"/>
                      </a:endParaRPr>
                    </a:p>
                  </a:txBody>
                  <a:tcPr marL="67084" marR="67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441">
                <a:tc>
                  <a:txBody>
                    <a:bodyPr/>
                    <a:lstStyle/>
                    <a:p>
                      <a:pPr marL="0" marR="0" algn="ctr">
                        <a:lnSpc>
                          <a:spcPct val="115000"/>
                        </a:lnSpc>
                        <a:spcBef>
                          <a:spcPts val="0"/>
                        </a:spcBef>
                        <a:spcAft>
                          <a:spcPts val="0"/>
                        </a:spcAft>
                      </a:pPr>
                      <a:r>
                        <a:rPr lang="en-US" sz="1100">
                          <a:latin typeface="Times New Roman"/>
                          <a:ea typeface="Calibri"/>
                          <a:cs typeface="Times New Roman"/>
                        </a:rPr>
                        <a:t>Argon</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same</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Ar</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18</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2.8.8</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Gas</a:t>
                      </a:r>
                      <a:endParaRPr lang="en-US" sz="1100">
                        <a:latin typeface="Calibri"/>
                        <a:ea typeface="Calibri"/>
                        <a:cs typeface="Times New Roman"/>
                      </a:endParaRPr>
                    </a:p>
                  </a:txBody>
                  <a:tcPr marL="67084" marR="67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Non-metal</a:t>
                      </a:r>
                      <a:endParaRPr lang="en-US" sz="1100">
                        <a:latin typeface="Calibri"/>
                        <a:ea typeface="Calibri"/>
                        <a:cs typeface="Times New Roman"/>
                      </a:endParaRPr>
                    </a:p>
                  </a:txBody>
                  <a:tcPr marL="67084" marR="67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441">
                <a:tc>
                  <a:txBody>
                    <a:bodyPr/>
                    <a:lstStyle/>
                    <a:p>
                      <a:pPr marL="0" marR="0" algn="ctr">
                        <a:lnSpc>
                          <a:spcPct val="115000"/>
                        </a:lnSpc>
                        <a:spcBef>
                          <a:spcPts val="0"/>
                        </a:spcBef>
                        <a:spcAft>
                          <a:spcPts val="0"/>
                        </a:spcAft>
                      </a:pPr>
                      <a:r>
                        <a:rPr lang="en-US" sz="1100">
                          <a:latin typeface="Times New Roman"/>
                          <a:ea typeface="Calibri"/>
                          <a:cs typeface="Times New Roman"/>
                        </a:rPr>
                        <a:t>Potassium</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Kalium</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K</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19</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2.8.8.1</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Solid</a:t>
                      </a:r>
                      <a:endParaRPr lang="en-US" sz="1100">
                        <a:latin typeface="Calibri"/>
                        <a:ea typeface="Calibri"/>
                        <a:cs typeface="Times New Roman"/>
                      </a:endParaRPr>
                    </a:p>
                  </a:txBody>
                  <a:tcPr marL="67084" marR="67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Metal</a:t>
                      </a:r>
                      <a:endParaRPr lang="en-US" sz="1100">
                        <a:latin typeface="Calibri"/>
                        <a:ea typeface="Calibri"/>
                        <a:cs typeface="Times New Roman"/>
                      </a:endParaRPr>
                    </a:p>
                  </a:txBody>
                  <a:tcPr marL="67084" marR="67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441">
                <a:tc>
                  <a:txBody>
                    <a:bodyPr/>
                    <a:lstStyle/>
                    <a:p>
                      <a:pPr marL="0" marR="0" algn="ctr">
                        <a:lnSpc>
                          <a:spcPct val="115000"/>
                        </a:lnSpc>
                        <a:spcBef>
                          <a:spcPts val="0"/>
                        </a:spcBef>
                        <a:spcAft>
                          <a:spcPts val="0"/>
                        </a:spcAft>
                      </a:pPr>
                      <a:r>
                        <a:rPr lang="en-US" sz="1100">
                          <a:latin typeface="Times New Roman"/>
                          <a:ea typeface="Calibri"/>
                          <a:cs typeface="Times New Roman"/>
                        </a:rPr>
                        <a:t>Calcium</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same</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Ca</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20</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2.8.8.2</a:t>
                      </a:r>
                      <a:endParaRPr lang="en-US" sz="1100">
                        <a:latin typeface="Calibri"/>
                        <a:ea typeface="Calibri"/>
                        <a:cs typeface="Times New Roman"/>
                      </a:endParaRPr>
                    </a:p>
                  </a:txBody>
                  <a:tcPr marL="67084" marR="67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Times New Roman"/>
                          <a:ea typeface="Calibri"/>
                          <a:cs typeface="Times New Roman"/>
                        </a:rPr>
                        <a:t>Solid</a:t>
                      </a:r>
                      <a:endParaRPr lang="en-US" sz="1100">
                        <a:latin typeface="Calibri"/>
                        <a:ea typeface="Calibri"/>
                        <a:cs typeface="Times New Roman"/>
                      </a:endParaRPr>
                    </a:p>
                  </a:txBody>
                  <a:tcPr marL="67084" marR="67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latin typeface="Times New Roman"/>
                          <a:ea typeface="Calibri"/>
                          <a:cs typeface="Times New Roman"/>
                        </a:rPr>
                        <a:t>Metal</a:t>
                      </a:r>
                      <a:endParaRPr lang="en-US" sz="1100" dirty="0">
                        <a:latin typeface="Calibri"/>
                        <a:ea typeface="Calibri"/>
                        <a:cs typeface="Times New Roman"/>
                      </a:endParaRPr>
                    </a:p>
                  </a:txBody>
                  <a:tcPr marL="67084" marR="67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47800"/>
            <a:ext cx="8458200" cy="5410200"/>
          </a:xfrm>
        </p:spPr>
        <p:txBody>
          <a:bodyPr>
            <a:normAutofit/>
          </a:bodyPr>
          <a:lstStyle/>
          <a:p>
            <a:pPr>
              <a:buNone/>
            </a:pPr>
            <a:r>
              <a:rPr lang="hy-AM" sz="1200" dirty="0" smtClean="0"/>
              <a:t>	</a:t>
            </a:r>
            <a:r>
              <a:rPr lang="hy-AM" sz="1800" b="1" dirty="0" smtClean="0"/>
              <a:t>If an atom has seven electrons what do you think would be the electronic configuration.  Draw this atom’s electron shells and state how many protons, electrons and neutrons are present.</a:t>
            </a:r>
          </a:p>
          <a:p>
            <a:pPr>
              <a:buNone/>
            </a:pPr>
            <a:endParaRPr lang="hy-AM" sz="1800" dirty="0" smtClean="0"/>
          </a:p>
          <a:p>
            <a:pPr>
              <a:buNone/>
            </a:pPr>
            <a:endParaRPr lang="hy-AM" sz="1800" dirty="0" smtClean="0"/>
          </a:p>
          <a:p>
            <a:pPr>
              <a:buNone/>
            </a:pPr>
            <a:endParaRPr lang="hy-AM" sz="1800" dirty="0" smtClean="0"/>
          </a:p>
          <a:p>
            <a:pPr>
              <a:buNone/>
            </a:pPr>
            <a:endParaRPr lang="hy-AM" sz="1800" dirty="0" smtClean="0"/>
          </a:p>
          <a:p>
            <a:pPr>
              <a:buNone/>
            </a:pPr>
            <a:endParaRPr lang="hy-AM" sz="1800" dirty="0" smtClean="0"/>
          </a:p>
          <a:p>
            <a:pPr>
              <a:buNone/>
            </a:pPr>
            <a:endParaRPr lang="hy-AM" sz="1800" dirty="0" smtClean="0"/>
          </a:p>
          <a:p>
            <a:pPr>
              <a:buNone/>
            </a:pPr>
            <a:r>
              <a:rPr lang="hy-AM" sz="1800" dirty="0" smtClean="0"/>
              <a:t>	</a:t>
            </a:r>
            <a:r>
              <a:rPr lang="hy-AM" sz="1800" b="1" dirty="0" smtClean="0"/>
              <a:t>Try to complete the following table:</a:t>
            </a:r>
            <a:r>
              <a:rPr lang="hy-AM" sz="1200" b="1" dirty="0" smtClean="0"/>
              <a:t/>
            </a:r>
            <a:br>
              <a:rPr lang="hy-AM" sz="1200" b="1" dirty="0" smtClean="0"/>
            </a:br>
            <a:endParaRPr lang="hy-AM" sz="1200" b="1" dirty="0" smtClean="0"/>
          </a:p>
          <a:p>
            <a:pPr>
              <a:buNone/>
            </a:pPr>
            <a:endParaRPr lang="hy-AM" sz="1200" b="1" dirty="0"/>
          </a:p>
          <a:p>
            <a:pPr>
              <a:buNone/>
            </a:pPr>
            <a:endParaRPr lang="hy-AM" sz="1200" b="1" dirty="0" smtClean="0"/>
          </a:p>
          <a:p>
            <a:pPr>
              <a:buNone/>
            </a:pPr>
            <a:endParaRPr lang="hy-AM" sz="1200" b="1" dirty="0"/>
          </a:p>
          <a:p>
            <a:pPr>
              <a:buNone/>
            </a:pPr>
            <a:endParaRPr lang="hy-AM" sz="1200" b="1" dirty="0" smtClean="0"/>
          </a:p>
          <a:p>
            <a:pPr>
              <a:buNone/>
            </a:pPr>
            <a:endParaRPr lang="hy-AM" sz="1200" b="1" dirty="0"/>
          </a:p>
          <a:p>
            <a:pPr>
              <a:buNone/>
            </a:pPr>
            <a:endParaRPr lang="hy-AM" sz="1200" b="1" dirty="0" smtClean="0"/>
          </a:p>
          <a:p>
            <a:pPr>
              <a:buNone/>
            </a:pPr>
            <a:endParaRPr lang="hy-AM" sz="1200" b="1" dirty="0"/>
          </a:p>
          <a:p>
            <a:pPr>
              <a:buNone/>
            </a:pPr>
            <a:endParaRPr lang="hy-AM" sz="1200" b="1" dirty="0" smtClean="0"/>
          </a:p>
          <a:p>
            <a:pPr>
              <a:buNone/>
            </a:pPr>
            <a:r>
              <a:rPr lang="hy-AM" sz="1200" b="1" dirty="0"/>
              <a:t>	</a:t>
            </a:r>
            <a:endParaRPr lang="en-US" sz="1200" dirty="0"/>
          </a:p>
        </p:txBody>
      </p:sp>
      <p:graphicFrame>
        <p:nvGraphicFramePr>
          <p:cNvPr id="4" name="Table 3"/>
          <p:cNvGraphicFramePr>
            <a:graphicFrameLocks noGrp="1"/>
          </p:cNvGraphicFramePr>
          <p:nvPr/>
        </p:nvGraphicFramePr>
        <p:xfrm>
          <a:off x="838200" y="4953000"/>
          <a:ext cx="7239000" cy="1483360"/>
        </p:xfrm>
        <a:graphic>
          <a:graphicData uri="http://schemas.openxmlformats.org/drawingml/2006/table">
            <a:tbl>
              <a:tblPr firstRow="1" bandRow="1">
                <a:tableStyleId>{5C22544A-7EE6-4342-B048-85BDC9FD1C3A}</a:tableStyleId>
              </a:tblPr>
              <a:tblGrid>
                <a:gridCol w="1809750"/>
                <a:gridCol w="1809750"/>
                <a:gridCol w="1809750"/>
                <a:gridCol w="1809750"/>
              </a:tblGrid>
              <a:tr h="370840">
                <a:tc>
                  <a:txBody>
                    <a:bodyPr/>
                    <a:lstStyle/>
                    <a:p>
                      <a:pPr algn="ctr"/>
                      <a:r>
                        <a:rPr lang="hy-AM" sz="1200" dirty="0" smtClean="0"/>
                        <a:t>Element</a:t>
                      </a:r>
                      <a:endParaRPr lang="en-US" sz="1200" dirty="0"/>
                    </a:p>
                  </a:txBody>
                  <a:tcPr/>
                </a:tc>
                <a:tc>
                  <a:txBody>
                    <a:bodyPr/>
                    <a:lstStyle/>
                    <a:p>
                      <a:pPr algn="ctr"/>
                      <a:r>
                        <a:rPr lang="hy-AM" sz="1200" dirty="0" smtClean="0"/>
                        <a:t>Atomic number</a:t>
                      </a:r>
                      <a:endParaRPr lang="en-US" sz="1200" dirty="0"/>
                    </a:p>
                  </a:txBody>
                  <a:tcPr/>
                </a:tc>
                <a:tc>
                  <a:txBody>
                    <a:bodyPr/>
                    <a:lstStyle/>
                    <a:p>
                      <a:pPr algn="ctr"/>
                      <a:r>
                        <a:rPr lang="hy-AM" sz="1200" dirty="0" smtClean="0"/>
                        <a:t>Number of electrons</a:t>
                      </a:r>
                      <a:endParaRPr lang="en-US" sz="1200" dirty="0"/>
                    </a:p>
                  </a:txBody>
                  <a:tcPr/>
                </a:tc>
                <a:tc>
                  <a:txBody>
                    <a:bodyPr/>
                    <a:lstStyle/>
                    <a:p>
                      <a:pPr algn="ctr"/>
                      <a:r>
                        <a:rPr lang="hy-AM" sz="1200" dirty="0" smtClean="0"/>
                        <a:t>Electronic Configuration</a:t>
                      </a:r>
                      <a:endParaRPr lang="en-US" sz="1200" dirty="0"/>
                    </a:p>
                  </a:txBody>
                  <a:tcPr/>
                </a:tc>
              </a:tr>
              <a:tr h="370840">
                <a:tc>
                  <a:txBody>
                    <a:bodyPr/>
                    <a:lstStyle/>
                    <a:p>
                      <a:pPr algn="ctr"/>
                      <a:r>
                        <a:rPr lang="hy-AM" sz="1200" dirty="0" smtClean="0"/>
                        <a:t>O</a:t>
                      </a:r>
                      <a:endParaRPr lang="en-US" sz="1200" dirty="0"/>
                    </a:p>
                  </a:txBody>
                  <a:tcPr/>
                </a:tc>
                <a:tc>
                  <a:txBody>
                    <a:bodyPr/>
                    <a:lstStyle/>
                    <a:p>
                      <a:pPr algn="ctr"/>
                      <a:endParaRPr lang="en-US" sz="1200" dirty="0"/>
                    </a:p>
                  </a:txBody>
                  <a:tcPr/>
                </a:tc>
                <a:tc>
                  <a:txBody>
                    <a:bodyPr/>
                    <a:lstStyle/>
                    <a:p>
                      <a:pPr algn="ctr"/>
                      <a:r>
                        <a:rPr lang="en-US" sz="1200" dirty="0" smtClean="0"/>
                        <a:t>8</a:t>
                      </a:r>
                      <a:endParaRPr lang="en-US" sz="1200" dirty="0"/>
                    </a:p>
                  </a:txBody>
                  <a:tcPr/>
                </a:tc>
                <a:tc>
                  <a:txBody>
                    <a:bodyPr/>
                    <a:lstStyle/>
                    <a:p>
                      <a:pPr algn="ctr"/>
                      <a:endParaRPr lang="en-US" sz="1200" dirty="0"/>
                    </a:p>
                  </a:txBody>
                  <a:tcPr/>
                </a:tc>
              </a:tr>
              <a:tr h="370840">
                <a:tc>
                  <a:txBody>
                    <a:bodyPr/>
                    <a:lstStyle/>
                    <a:p>
                      <a:pPr algn="ctr"/>
                      <a:r>
                        <a:rPr lang="hy-AM" sz="1200" dirty="0" smtClean="0"/>
                        <a:t>Ne</a:t>
                      </a:r>
                      <a:endParaRPr lang="en-US" sz="1200" dirty="0"/>
                    </a:p>
                  </a:txBody>
                  <a:tcPr/>
                </a:tc>
                <a:tc>
                  <a:txBody>
                    <a:bodyPr/>
                    <a:lstStyle/>
                    <a:p>
                      <a:pPr algn="ctr"/>
                      <a:r>
                        <a:rPr lang="en-US" sz="1200" dirty="0" smtClean="0"/>
                        <a:t>10</a:t>
                      </a:r>
                      <a:endParaRPr lang="en-US" sz="1200" dirty="0"/>
                    </a:p>
                  </a:txBody>
                  <a:tcPr/>
                </a:tc>
                <a:tc>
                  <a:txBody>
                    <a:bodyPr/>
                    <a:lstStyle/>
                    <a:p>
                      <a:pPr algn="ctr"/>
                      <a:endParaRPr lang="en-US" sz="1200" dirty="0"/>
                    </a:p>
                  </a:txBody>
                  <a:tcPr/>
                </a:tc>
                <a:tc>
                  <a:txBody>
                    <a:bodyPr/>
                    <a:lstStyle/>
                    <a:p>
                      <a:pPr algn="ctr"/>
                      <a:endParaRPr lang="en-US" sz="1200" dirty="0"/>
                    </a:p>
                  </a:txBody>
                  <a:tcPr/>
                </a:tc>
              </a:tr>
              <a:tr h="370840">
                <a:tc>
                  <a:txBody>
                    <a:bodyPr/>
                    <a:lstStyle/>
                    <a:p>
                      <a:pPr algn="ctr"/>
                      <a:r>
                        <a:rPr lang="hy-AM" sz="1200" dirty="0" smtClean="0"/>
                        <a:t>Al</a:t>
                      </a:r>
                      <a:endParaRPr lang="en-US" sz="1200" dirty="0"/>
                    </a:p>
                  </a:txBody>
                  <a:tcPr/>
                </a:tc>
                <a:tc>
                  <a:txBody>
                    <a:bodyPr/>
                    <a:lstStyle/>
                    <a:p>
                      <a:pPr algn="ctr"/>
                      <a:endParaRPr lang="en-US" sz="1200" dirty="0"/>
                    </a:p>
                  </a:txBody>
                  <a:tcPr/>
                </a:tc>
                <a:tc>
                  <a:txBody>
                    <a:bodyPr/>
                    <a:lstStyle/>
                    <a:p>
                      <a:pPr algn="ctr"/>
                      <a:r>
                        <a:rPr lang="en-US" sz="1200" dirty="0" smtClean="0"/>
                        <a:t>13</a:t>
                      </a:r>
                      <a:endParaRPr lang="en-US" sz="1200" dirty="0"/>
                    </a:p>
                  </a:txBody>
                  <a:tcPr/>
                </a:tc>
                <a:tc>
                  <a:txBody>
                    <a:bodyPr/>
                    <a:lstStyle/>
                    <a:p>
                      <a:pPr algn="ctr"/>
                      <a:endParaRPr lang="en-US" sz="1200" dirty="0"/>
                    </a:p>
                  </a:txBody>
                  <a:tcPr/>
                </a:tc>
              </a:tr>
            </a:tbl>
          </a:graphicData>
        </a:graphic>
      </p:graphicFrame>
      <p:sp>
        <p:nvSpPr>
          <p:cNvPr id="5" name="Title 1"/>
          <p:cNvSpPr>
            <a:spLocks noGrp="1"/>
          </p:cNvSpPr>
          <p:nvPr>
            <p:ph type="title"/>
          </p:nvPr>
        </p:nvSpPr>
        <p:spPr>
          <a:xfrm>
            <a:off x="457200" y="228600"/>
            <a:ext cx="8229600" cy="1143000"/>
          </a:xfrm>
        </p:spPr>
        <p:txBody>
          <a:bodyPr>
            <a:normAutofit fontScale="90000"/>
          </a:bodyPr>
          <a:lstStyle/>
          <a:p>
            <a:r>
              <a:rPr lang="en-US" dirty="0" smtClean="0"/>
              <a:t>Electron Arrangement/Configuration</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95400"/>
            <a:ext cx="8839200" cy="5562600"/>
          </a:xfrm>
        </p:spPr>
        <p:txBody>
          <a:bodyPr>
            <a:normAutofit/>
          </a:bodyPr>
          <a:lstStyle/>
          <a:p>
            <a:r>
              <a:rPr lang="en-US" sz="1800" b="1" dirty="0" smtClean="0"/>
              <a:t>T</a:t>
            </a:r>
            <a:r>
              <a:rPr lang="hy-AM" sz="1800" b="1" dirty="0" smtClean="0"/>
              <a:t>ry arranging the electrons of the oxygen atom.  It has 8 electrons, 8 protons and 8 neutrons.  The shells are drawn for you.  Use an ‘</a:t>
            </a:r>
            <a:r>
              <a:rPr lang="hy-AM" sz="1800" b="1" dirty="0" smtClean="0">
                <a:solidFill>
                  <a:srgbClr val="FF0000"/>
                </a:solidFill>
              </a:rPr>
              <a:t>X</a:t>
            </a:r>
            <a:r>
              <a:rPr lang="hy-AM" sz="1800" b="1" dirty="0" smtClean="0"/>
              <a:t>’ to denote an electron.  Can you try to determine oxygen’s electronic configuration?</a:t>
            </a:r>
            <a:endParaRPr lang="en-US" sz="1800" b="1" dirty="0" smtClean="0"/>
          </a:p>
          <a:p>
            <a:endParaRPr lang="en-US" sz="1800" b="1" dirty="0" smtClean="0"/>
          </a:p>
          <a:p>
            <a:r>
              <a:rPr lang="hy-AM" sz="1800" b="1" dirty="0" smtClean="0"/>
              <a:t>**</a:t>
            </a:r>
            <a:r>
              <a:rPr lang="hy-AM" sz="1800" b="1" dirty="0" smtClean="0">
                <a:solidFill>
                  <a:srgbClr val="FF0000"/>
                </a:solidFill>
              </a:rPr>
              <a:t>The rules of filling shells with electrons are as follows:</a:t>
            </a:r>
            <a:br>
              <a:rPr lang="hy-AM" sz="1800" b="1" dirty="0" smtClean="0">
                <a:solidFill>
                  <a:srgbClr val="FF0000"/>
                </a:solidFill>
              </a:rPr>
            </a:br>
            <a:r>
              <a:rPr lang="hy-AM" sz="1800" b="1" dirty="0" smtClean="0">
                <a:solidFill>
                  <a:srgbClr val="FF0000"/>
                </a:solidFill>
              </a:rPr>
              <a:t>a. </a:t>
            </a:r>
            <a:r>
              <a:rPr lang="hy-AM" sz="1800" b="1" dirty="0" smtClean="0"/>
              <a:t> </a:t>
            </a:r>
            <a:r>
              <a:rPr lang="hy-AM" sz="1800" dirty="0" smtClean="0"/>
              <a:t>Fill the shell before adding electrons to the next shell.</a:t>
            </a:r>
            <a:br>
              <a:rPr lang="hy-AM" sz="1800" dirty="0" smtClean="0"/>
            </a:br>
            <a:r>
              <a:rPr lang="hy-AM" sz="1800" b="1" dirty="0" smtClean="0">
                <a:solidFill>
                  <a:srgbClr val="FF0000"/>
                </a:solidFill>
              </a:rPr>
              <a:t>b.</a:t>
            </a:r>
            <a:r>
              <a:rPr lang="hy-AM" sz="1800" dirty="0" smtClean="0">
                <a:solidFill>
                  <a:srgbClr val="FF0000"/>
                </a:solidFill>
              </a:rPr>
              <a:t> </a:t>
            </a:r>
            <a:r>
              <a:rPr lang="hy-AM" sz="1800" dirty="0" smtClean="0"/>
              <a:t> Each shell can accommodate the maximum number of electrons as depicted in the table above.</a:t>
            </a:r>
            <a:endParaRPr lang="en-US" sz="1800" dirty="0"/>
          </a:p>
        </p:txBody>
      </p:sp>
      <p:sp>
        <p:nvSpPr>
          <p:cNvPr id="8" name="Oval 7"/>
          <p:cNvSpPr/>
          <p:nvPr/>
        </p:nvSpPr>
        <p:spPr>
          <a:xfrm>
            <a:off x="3657600" y="3581400"/>
            <a:ext cx="2514600" cy="2438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114800" y="4114800"/>
            <a:ext cx="1600200" cy="14478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lowchart: Connector 9"/>
          <p:cNvSpPr/>
          <p:nvPr/>
        </p:nvSpPr>
        <p:spPr>
          <a:xfrm>
            <a:off x="4648200" y="4648200"/>
            <a:ext cx="457200" cy="3810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y-AM" sz="1000" dirty="0"/>
              <a:t>8</a:t>
            </a:r>
            <a:r>
              <a:rPr lang="hy-AM" sz="1000" dirty="0" smtClean="0"/>
              <a:t>p</a:t>
            </a:r>
            <a:br>
              <a:rPr lang="hy-AM" sz="1000" dirty="0" smtClean="0"/>
            </a:br>
            <a:r>
              <a:rPr lang="hy-AM" sz="1000" dirty="0" smtClean="0"/>
              <a:t>8n</a:t>
            </a:r>
            <a:endParaRPr lang="en-US" sz="1000" dirty="0"/>
          </a:p>
        </p:txBody>
      </p:sp>
      <p:cxnSp>
        <p:nvCxnSpPr>
          <p:cNvPr id="12" name="Straight Connector 11"/>
          <p:cNvCxnSpPr>
            <a:stCxn id="10" idx="6"/>
          </p:cNvCxnSpPr>
          <p:nvPr/>
        </p:nvCxnSpPr>
        <p:spPr>
          <a:xfrm>
            <a:off x="5105400" y="4838700"/>
            <a:ext cx="1600200" cy="38100"/>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705600" y="4724400"/>
            <a:ext cx="906017" cy="369332"/>
          </a:xfrm>
          <a:prstGeom prst="rect">
            <a:avLst/>
          </a:prstGeom>
          <a:noFill/>
        </p:spPr>
        <p:txBody>
          <a:bodyPr wrap="none" rtlCol="0">
            <a:spAutoFit/>
          </a:bodyPr>
          <a:lstStyle/>
          <a:p>
            <a:r>
              <a:rPr lang="hy-AM" dirty="0" smtClean="0"/>
              <a:t>nucleus</a:t>
            </a:r>
            <a:endParaRPr lang="en-US" dirty="0"/>
          </a:p>
        </p:txBody>
      </p:sp>
      <p:sp>
        <p:nvSpPr>
          <p:cNvPr id="11" name="Title 1"/>
          <p:cNvSpPr>
            <a:spLocks noGrp="1"/>
          </p:cNvSpPr>
          <p:nvPr>
            <p:ph type="title"/>
          </p:nvPr>
        </p:nvSpPr>
        <p:spPr>
          <a:xfrm>
            <a:off x="457200" y="274638"/>
            <a:ext cx="8229600" cy="1143000"/>
          </a:xfrm>
        </p:spPr>
        <p:txBody>
          <a:bodyPr/>
          <a:lstStyle/>
          <a:p>
            <a:r>
              <a:rPr lang="en-US" dirty="0" smtClean="0"/>
              <a:t>Electron Shells/Energy Levels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Counting Subatomic Particles</a:t>
            </a:r>
            <a:endParaRPr lang="en-US" dirty="0"/>
          </a:p>
        </p:txBody>
      </p:sp>
      <p:sp>
        <p:nvSpPr>
          <p:cNvPr id="3" name="Content Placeholder 2"/>
          <p:cNvSpPr>
            <a:spLocks noGrp="1"/>
          </p:cNvSpPr>
          <p:nvPr>
            <p:ph idx="1"/>
          </p:nvPr>
        </p:nvSpPr>
        <p:spPr>
          <a:xfrm>
            <a:off x="457200" y="1600200"/>
            <a:ext cx="8229600" cy="4724400"/>
          </a:xfrm>
        </p:spPr>
        <p:txBody>
          <a:bodyPr>
            <a:normAutofit fontScale="85000" lnSpcReduction="20000"/>
          </a:bodyPr>
          <a:lstStyle/>
          <a:p>
            <a:r>
              <a:rPr lang="en-US" dirty="0" smtClean="0"/>
              <a:t>Atoms of each element have their own symbol to distinguish the element from others.</a:t>
            </a:r>
          </a:p>
          <a:p>
            <a:endParaRPr lang="en-US" dirty="0" smtClean="0"/>
          </a:p>
          <a:p>
            <a:r>
              <a:rPr lang="en-US" dirty="0" smtClean="0"/>
              <a:t>Below is a list of some popular elements with their symbols:</a:t>
            </a:r>
            <a:br>
              <a:rPr lang="en-US" dirty="0" smtClean="0"/>
            </a:br>
            <a:r>
              <a:rPr lang="en-US" dirty="0" smtClean="0"/>
              <a:t/>
            </a:r>
            <a:br>
              <a:rPr lang="en-US" dirty="0" smtClean="0"/>
            </a:br>
            <a:r>
              <a:rPr lang="en-US" dirty="0" smtClean="0"/>
              <a:t>Sodium		Na</a:t>
            </a:r>
            <a:br>
              <a:rPr lang="en-US" dirty="0" smtClean="0"/>
            </a:br>
            <a:r>
              <a:rPr lang="en-US" dirty="0" smtClean="0"/>
              <a:t>Potassium		K</a:t>
            </a:r>
            <a:br>
              <a:rPr lang="en-US" dirty="0" smtClean="0"/>
            </a:br>
            <a:r>
              <a:rPr lang="en-US" dirty="0" smtClean="0"/>
              <a:t>Magnesium	Mg</a:t>
            </a:r>
            <a:br>
              <a:rPr lang="en-US" dirty="0" smtClean="0"/>
            </a:br>
            <a:r>
              <a:rPr lang="en-US" dirty="0" smtClean="0"/>
              <a:t>Calcium		Ca</a:t>
            </a:r>
            <a:br>
              <a:rPr lang="en-US" dirty="0" smtClean="0"/>
            </a:br>
            <a:r>
              <a:rPr lang="en-US" dirty="0" smtClean="0"/>
              <a:t>Iron			Fe</a:t>
            </a:r>
            <a:br>
              <a:rPr lang="en-US" dirty="0" smtClean="0"/>
            </a:br>
            <a:r>
              <a:rPr lang="en-US" dirty="0" smtClean="0"/>
              <a:t>Platinum		Pt</a:t>
            </a:r>
            <a:br>
              <a:rPr lang="en-US" dirty="0" smtClean="0"/>
            </a:br>
            <a:endParaRPr lang="en-US" dirty="0"/>
          </a:p>
        </p:txBody>
      </p:sp>
      <p:pic>
        <p:nvPicPr>
          <p:cNvPr id="1027" name="Picture 3"/>
          <p:cNvPicPr>
            <a:picLocks noChangeAspect="1" noChangeArrowheads="1"/>
          </p:cNvPicPr>
          <p:nvPr/>
        </p:nvPicPr>
        <p:blipFill>
          <a:blip r:embed="rId2" cstate="print"/>
          <a:srcRect l="46000" t="26046" r="34000" b="29535"/>
          <a:stretch>
            <a:fillRect/>
          </a:stretch>
        </p:blipFill>
        <p:spPr bwMode="auto">
          <a:xfrm>
            <a:off x="4800600" y="3219450"/>
            <a:ext cx="3048000" cy="3638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Counting Subatomic Particles</a:t>
            </a:r>
            <a:endParaRPr lang="en-US" dirty="0"/>
          </a:p>
        </p:txBody>
      </p:sp>
      <p:sp>
        <p:nvSpPr>
          <p:cNvPr id="3" name="Content Placeholder 2"/>
          <p:cNvSpPr>
            <a:spLocks noGrp="1"/>
          </p:cNvSpPr>
          <p:nvPr>
            <p:ph idx="1"/>
          </p:nvPr>
        </p:nvSpPr>
        <p:spPr>
          <a:xfrm>
            <a:off x="457200" y="1600200"/>
            <a:ext cx="8229600" cy="5029200"/>
          </a:xfrm>
        </p:spPr>
        <p:txBody>
          <a:bodyPr>
            <a:normAutofit fontScale="85000" lnSpcReduction="20000"/>
          </a:bodyPr>
          <a:lstStyle/>
          <a:p>
            <a:r>
              <a:rPr lang="en-US" dirty="0" smtClean="0"/>
              <a:t>Atoms of different elements have different numbers of protons.  The number of protons is the atomic number.</a:t>
            </a:r>
          </a:p>
          <a:p>
            <a:endParaRPr lang="en-US" dirty="0" smtClean="0"/>
          </a:p>
          <a:p>
            <a:r>
              <a:rPr lang="en-US" dirty="0" smtClean="0"/>
              <a:t>Protons + Neutrons = Mass Number</a:t>
            </a:r>
          </a:p>
          <a:p>
            <a:endParaRPr lang="en-US" dirty="0" smtClean="0"/>
          </a:p>
          <a:p>
            <a:r>
              <a:rPr lang="en-US" dirty="0" smtClean="0"/>
              <a:t>The number of electrons in a neutral atom equals the number of protons.</a:t>
            </a:r>
          </a:p>
          <a:p>
            <a:endParaRPr lang="en-US" dirty="0" smtClean="0"/>
          </a:p>
          <a:p>
            <a:r>
              <a:rPr lang="en-US" dirty="0" smtClean="0"/>
              <a:t>Positively charged ions are atoms that have lost one or more electrons.  For example:  Na</a:t>
            </a:r>
            <a:r>
              <a:rPr lang="en-US" baseline="30000" dirty="0" smtClean="0"/>
              <a:t>+</a:t>
            </a:r>
            <a:r>
              <a:rPr lang="en-US" dirty="0" smtClean="0"/>
              <a:t>, Ca</a:t>
            </a:r>
            <a:r>
              <a:rPr lang="en-US" baseline="30000" dirty="0" smtClean="0"/>
              <a:t>2+</a:t>
            </a:r>
          </a:p>
          <a:p>
            <a:endParaRPr lang="en-US" dirty="0" smtClean="0"/>
          </a:p>
          <a:p>
            <a:r>
              <a:rPr lang="en-US" dirty="0" smtClean="0"/>
              <a:t>Negatively charged ions are atoms that have gained one or more electrons.  </a:t>
            </a:r>
            <a:r>
              <a:rPr lang="en-US" dirty="0" err="1" smtClean="0"/>
              <a:t>Cl</a:t>
            </a:r>
            <a:r>
              <a:rPr lang="en-US" baseline="30000" dirty="0" smtClean="0"/>
              <a:t>-</a:t>
            </a:r>
            <a:r>
              <a:rPr lang="en-US" dirty="0" smtClean="0"/>
              <a:t>, O</a:t>
            </a:r>
            <a:r>
              <a:rPr lang="en-US" baseline="30000" dirty="0" smtClean="0"/>
              <a:t>2-</a:t>
            </a:r>
            <a:endParaRPr lang="en-US" baseline="30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Simple Notation for Atoms</a:t>
            </a:r>
            <a:endParaRPr lang="en-US" dirty="0"/>
          </a:p>
        </p:txBody>
      </p:sp>
      <p:sp>
        <p:nvSpPr>
          <p:cNvPr id="3" name="Content Placeholder 2"/>
          <p:cNvSpPr>
            <a:spLocks noGrp="1"/>
          </p:cNvSpPr>
          <p:nvPr>
            <p:ph idx="1"/>
          </p:nvPr>
        </p:nvSpPr>
        <p:spPr>
          <a:xfrm>
            <a:off x="457200" y="1600200"/>
            <a:ext cx="8229600" cy="5105400"/>
          </a:xfrm>
        </p:spPr>
        <p:txBody>
          <a:bodyPr>
            <a:normAutofit fontScale="85000" lnSpcReduction="20000"/>
          </a:bodyPr>
          <a:lstStyle/>
          <a:p>
            <a:r>
              <a:rPr lang="en-US" baseline="30000" dirty="0" smtClean="0"/>
              <a:t>40</a:t>
            </a:r>
            <a:r>
              <a:rPr lang="en-US" baseline="-25000" dirty="0" smtClean="0"/>
              <a:t>20</a:t>
            </a:r>
            <a:r>
              <a:rPr lang="en-US" dirty="0" smtClean="0"/>
              <a:t>Ca</a:t>
            </a:r>
            <a:br>
              <a:rPr lang="en-US" dirty="0" smtClean="0"/>
            </a:br>
            <a:r>
              <a:rPr lang="en-US" dirty="0" smtClean="0"/>
              <a:t/>
            </a:r>
            <a:br>
              <a:rPr lang="en-US" dirty="0" smtClean="0"/>
            </a:br>
            <a:r>
              <a:rPr lang="en-US" dirty="0" smtClean="0"/>
              <a:t>Where 40 = mass number (the big number is always on top)</a:t>
            </a:r>
            <a:br>
              <a:rPr lang="en-US" dirty="0" smtClean="0"/>
            </a:br>
            <a:r>
              <a:rPr lang="en-US" dirty="0" smtClean="0"/>
              <a:t/>
            </a:r>
            <a:br>
              <a:rPr lang="en-US" dirty="0" smtClean="0"/>
            </a:br>
            <a:r>
              <a:rPr lang="en-US" dirty="0" smtClean="0"/>
              <a:t>&amp; </a:t>
            </a:r>
            <a:br>
              <a:rPr lang="en-US" dirty="0" smtClean="0"/>
            </a:br>
            <a:r>
              <a:rPr lang="en-US" dirty="0" smtClean="0"/>
              <a:t/>
            </a:r>
            <a:br>
              <a:rPr lang="en-US" dirty="0" smtClean="0"/>
            </a:br>
            <a:r>
              <a:rPr lang="en-US" dirty="0" smtClean="0"/>
              <a:t>20 = atomic or proton number (the little number is always below)</a:t>
            </a:r>
            <a:br>
              <a:rPr lang="en-US" dirty="0" smtClean="0"/>
            </a:br>
            <a:endParaRPr lang="en-US" dirty="0" smtClean="0"/>
          </a:p>
          <a:p>
            <a:r>
              <a:rPr lang="en-US" dirty="0" smtClean="0"/>
              <a:t>Try the following:</a:t>
            </a:r>
            <a:br>
              <a:rPr lang="en-US" dirty="0" smtClean="0"/>
            </a:br>
            <a:r>
              <a:rPr lang="en-US" dirty="0" smtClean="0"/>
              <a:t>How many electrons are in the following species:</a:t>
            </a:r>
            <a:br>
              <a:rPr lang="en-US" dirty="0" smtClean="0"/>
            </a:br>
            <a:r>
              <a:rPr lang="en-US" dirty="0" smtClean="0"/>
              <a:t/>
            </a:r>
            <a:br>
              <a:rPr lang="en-US" dirty="0" smtClean="0"/>
            </a:br>
            <a:r>
              <a:rPr lang="en-US" baseline="30000" dirty="0" smtClean="0"/>
              <a:t>23</a:t>
            </a:r>
            <a:r>
              <a:rPr lang="en-US" baseline="-25000" dirty="0" smtClean="0"/>
              <a:t>11</a:t>
            </a:r>
            <a:r>
              <a:rPr lang="en-US" dirty="0" smtClean="0"/>
              <a:t>Na, </a:t>
            </a:r>
            <a:r>
              <a:rPr lang="en-US" baseline="30000" dirty="0" smtClean="0"/>
              <a:t>32</a:t>
            </a:r>
            <a:r>
              <a:rPr lang="en-US" baseline="-25000" dirty="0" smtClean="0"/>
              <a:t>16</a:t>
            </a:r>
            <a:r>
              <a:rPr lang="en-US" dirty="0" smtClean="0"/>
              <a:t>S, </a:t>
            </a:r>
            <a:r>
              <a:rPr lang="en-US" baseline="30000" dirty="0" smtClean="0"/>
              <a:t>64</a:t>
            </a:r>
            <a:r>
              <a:rPr lang="en-US" baseline="-25000" dirty="0" smtClean="0"/>
              <a:t>29</a:t>
            </a:r>
            <a:r>
              <a:rPr lang="en-US" dirty="0" smtClean="0"/>
              <a:t>Cu, </a:t>
            </a:r>
            <a:r>
              <a:rPr lang="en-US" baseline="30000" dirty="0" smtClean="0"/>
              <a:t>11</a:t>
            </a:r>
            <a:r>
              <a:rPr lang="en-US" baseline="-25000" dirty="0" smtClean="0"/>
              <a:t>5</a:t>
            </a:r>
            <a:r>
              <a:rPr lang="en-US" dirty="0" smtClean="0"/>
              <a:t>B</a:t>
            </a:r>
          </a:p>
          <a:p>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371600"/>
            <a:ext cx="8458200" cy="5334000"/>
          </a:xfrm>
        </p:spPr>
        <p:txBody>
          <a:bodyPr>
            <a:normAutofit/>
          </a:bodyPr>
          <a:lstStyle/>
          <a:p>
            <a:r>
              <a:rPr lang="hy-AM" sz="2000" dirty="0" smtClean="0"/>
              <a:t>The </a:t>
            </a:r>
            <a:r>
              <a:rPr lang="hy-AM" sz="2000" b="1" u="sng" dirty="0" smtClean="0"/>
              <a:t>valence shell</a:t>
            </a:r>
            <a:r>
              <a:rPr lang="hy-AM" sz="2000" dirty="0" smtClean="0"/>
              <a:t> is the outer most shell that is occupied by electrons.</a:t>
            </a:r>
            <a:endParaRPr lang="en-US" sz="2000" dirty="0" smtClean="0"/>
          </a:p>
          <a:p>
            <a:endParaRPr lang="en-US" sz="2000" dirty="0" smtClean="0"/>
          </a:p>
          <a:p>
            <a:r>
              <a:rPr lang="hy-AM" sz="2000" dirty="0" smtClean="0"/>
              <a:t>The electrons in this outer shell are involved in bonding and are referred to as </a:t>
            </a:r>
            <a:r>
              <a:rPr lang="hy-AM" sz="2000" b="1" u="sng" dirty="0" smtClean="0"/>
              <a:t>valence electrons</a:t>
            </a:r>
            <a:r>
              <a:rPr lang="hy-AM" sz="2000" dirty="0" smtClean="0"/>
              <a:t>.</a:t>
            </a:r>
            <a:endParaRPr lang="en-US" sz="2000" dirty="0" smtClean="0"/>
          </a:p>
          <a:p>
            <a:endParaRPr lang="en-US" sz="2000" dirty="0" smtClean="0"/>
          </a:p>
          <a:p>
            <a:r>
              <a:rPr lang="hy-AM" sz="2000" dirty="0" smtClean="0"/>
              <a:t>During chemical reactions the valence electrons are rearranged while the rest of the atom, that is the nucleus and inner shells of electrons, remains intact.</a:t>
            </a:r>
            <a:br>
              <a:rPr lang="hy-AM" sz="2000" dirty="0" smtClean="0"/>
            </a:br>
            <a:endParaRPr lang="en-US" sz="2000" dirty="0" smtClean="0"/>
          </a:p>
          <a:p>
            <a:r>
              <a:rPr lang="hy-AM" sz="2000" b="1" dirty="0" smtClean="0"/>
              <a:t>How many valence electrons are there in boron if it has 5 electrons?  Hint - First draw the atom’s electron shells and then predict its electronic configuration.</a:t>
            </a:r>
            <a:endParaRPr lang="hy-AM" sz="1200" b="1" dirty="0" smtClean="0"/>
          </a:p>
          <a:p>
            <a:endParaRPr lang="hy-AM" sz="1200" b="1" dirty="0"/>
          </a:p>
          <a:p>
            <a:endParaRPr lang="hy-AM" sz="1200" b="1" dirty="0" smtClean="0"/>
          </a:p>
        </p:txBody>
      </p:sp>
      <p:pic>
        <p:nvPicPr>
          <p:cNvPr id="5" name="Picture 4" descr="happy brain.jpg"/>
          <p:cNvPicPr>
            <a:picLocks noChangeAspect="1"/>
          </p:cNvPicPr>
          <p:nvPr/>
        </p:nvPicPr>
        <p:blipFill>
          <a:blip r:embed="rId2" cstate="print"/>
          <a:stretch>
            <a:fillRect/>
          </a:stretch>
        </p:blipFill>
        <p:spPr>
          <a:xfrm>
            <a:off x="7772400" y="228600"/>
            <a:ext cx="1090474" cy="838200"/>
          </a:xfrm>
          <a:prstGeom prst="rect">
            <a:avLst/>
          </a:prstGeom>
        </p:spPr>
      </p:pic>
      <p:sp>
        <p:nvSpPr>
          <p:cNvPr id="6" name="Title 1"/>
          <p:cNvSpPr>
            <a:spLocks noGrp="1"/>
          </p:cNvSpPr>
          <p:nvPr>
            <p:ph type="title"/>
          </p:nvPr>
        </p:nvSpPr>
        <p:spPr>
          <a:xfrm>
            <a:off x="457200" y="274638"/>
            <a:ext cx="8229600" cy="1143000"/>
          </a:xfrm>
        </p:spPr>
        <p:txBody>
          <a:bodyPr/>
          <a:lstStyle/>
          <a:p>
            <a:r>
              <a:rPr lang="en-US" dirty="0" smtClean="0"/>
              <a:t>Valence Shell &amp; Electrons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19200"/>
            <a:ext cx="8458200" cy="5638800"/>
          </a:xfrm>
        </p:spPr>
        <p:txBody>
          <a:bodyPr>
            <a:normAutofit/>
          </a:bodyPr>
          <a:lstStyle/>
          <a:p>
            <a:r>
              <a:rPr lang="en-US" sz="1800" b="1" u="sng" dirty="0" smtClean="0"/>
              <a:t>I</a:t>
            </a:r>
            <a:r>
              <a:rPr lang="hy-AM" sz="1800" b="1" u="sng" dirty="0" smtClean="0"/>
              <a:t>sotopes</a:t>
            </a:r>
            <a:r>
              <a:rPr lang="hy-AM" sz="1800" b="1" dirty="0" smtClean="0"/>
              <a:t> </a:t>
            </a:r>
            <a:r>
              <a:rPr lang="hy-AM" sz="1800" dirty="0" smtClean="0"/>
              <a:t>are atoms of the same element which have different mass numbers.  </a:t>
            </a:r>
            <a:br>
              <a:rPr lang="hy-AM" sz="1800" dirty="0" smtClean="0"/>
            </a:br>
            <a:r>
              <a:rPr lang="hy-AM" sz="1800" dirty="0"/>
              <a:t>a</a:t>
            </a:r>
            <a:r>
              <a:rPr lang="hy-AM" sz="1800" dirty="0" smtClean="0"/>
              <a:t>.  </a:t>
            </a:r>
            <a:r>
              <a:rPr lang="en-US" sz="1800" dirty="0" smtClean="0"/>
              <a:t>I</a:t>
            </a:r>
            <a:r>
              <a:rPr lang="hy-AM" sz="1800" dirty="0" smtClean="0"/>
              <a:t>sotopes of an element have th same number of protons and electrons</a:t>
            </a:r>
            <a:br>
              <a:rPr lang="hy-AM" sz="1800" dirty="0" smtClean="0"/>
            </a:br>
            <a:r>
              <a:rPr lang="en-US" sz="1800" dirty="0" smtClean="0"/>
              <a:t/>
            </a:r>
            <a:br>
              <a:rPr lang="en-US" sz="1800" dirty="0" smtClean="0"/>
            </a:br>
            <a:r>
              <a:rPr lang="hy-AM" sz="1800" dirty="0" smtClean="0"/>
              <a:t>b.  </a:t>
            </a:r>
            <a:r>
              <a:rPr lang="en-US" sz="1800" dirty="0" smtClean="0"/>
              <a:t>T</a:t>
            </a:r>
            <a:r>
              <a:rPr lang="hy-AM" sz="1800" dirty="0" smtClean="0"/>
              <a:t>he difference in mass numbers for the isotopes of an element is due to</a:t>
            </a:r>
            <a:r>
              <a:rPr lang="en-US" sz="1800" dirty="0" smtClean="0"/>
              <a:t> </a:t>
            </a:r>
            <a:r>
              <a:rPr lang="hy-AM" sz="1800" dirty="0" smtClean="0"/>
              <a:t>the different numbers of neutrons in their nuclei</a:t>
            </a:r>
            <a:br>
              <a:rPr lang="hy-AM" sz="1800" dirty="0" smtClean="0"/>
            </a:br>
            <a:r>
              <a:rPr lang="en-US" sz="1800" dirty="0" smtClean="0"/>
              <a:t/>
            </a:r>
            <a:br>
              <a:rPr lang="en-US" sz="1800" dirty="0" smtClean="0"/>
            </a:br>
            <a:r>
              <a:rPr lang="hy-AM" sz="1800" dirty="0" smtClean="0"/>
              <a:t>c.  Isotopes of the same element have identical chemical properties</a:t>
            </a:r>
            <a:br>
              <a:rPr lang="hy-AM" sz="1800" dirty="0" smtClean="0"/>
            </a:br>
            <a:r>
              <a:rPr lang="en-US" sz="1800" dirty="0" smtClean="0"/>
              <a:t/>
            </a:r>
            <a:br>
              <a:rPr lang="en-US" sz="1800" dirty="0" smtClean="0"/>
            </a:br>
            <a:r>
              <a:rPr lang="hy-AM" sz="1800" dirty="0" smtClean="0"/>
              <a:t>d.  Isotopes of an element may differ slightly in physical properties</a:t>
            </a:r>
            <a:br>
              <a:rPr lang="hy-AM" sz="1800" dirty="0" smtClean="0"/>
            </a:br>
            <a:r>
              <a:rPr lang="en-US" sz="1800" dirty="0" smtClean="0"/>
              <a:t/>
            </a:r>
            <a:br>
              <a:rPr lang="en-US" sz="1800" dirty="0" smtClean="0"/>
            </a:br>
            <a:r>
              <a:rPr lang="hy-AM" sz="1800" dirty="0" smtClean="0"/>
              <a:t>e.  </a:t>
            </a:r>
            <a:r>
              <a:rPr lang="en-US" sz="1800" dirty="0" smtClean="0"/>
              <a:t>M</a:t>
            </a:r>
            <a:r>
              <a:rPr lang="hy-AM" sz="1800" dirty="0" smtClean="0"/>
              <a:t>ost naturally occurring elements have more than one stable isotope</a:t>
            </a:r>
            <a:br>
              <a:rPr lang="hy-AM" sz="1800" dirty="0" smtClean="0"/>
            </a:br>
            <a:r>
              <a:rPr lang="hy-AM" sz="1800" dirty="0" smtClean="0"/>
              <a:t/>
            </a:r>
            <a:br>
              <a:rPr lang="hy-AM" sz="1800" dirty="0" smtClean="0"/>
            </a:br>
            <a:r>
              <a:rPr lang="hy-AM" sz="1800" dirty="0" smtClean="0"/>
              <a:t>It was once believed that all atoms of the same element were identical.  However, in 1919 Francis Aston showed that atoms of a given element may have different mass numbers, that is, have different numbers of neutrons.  </a:t>
            </a:r>
            <a:r>
              <a:rPr lang="en-US" sz="1800" dirty="0" smtClean="0"/>
              <a:t>H</a:t>
            </a:r>
            <a:r>
              <a:rPr lang="hy-AM" sz="1800" dirty="0" smtClean="0"/>
              <a:t>e called these isotopes.</a:t>
            </a:r>
            <a:br>
              <a:rPr lang="hy-AM" sz="1800" dirty="0" smtClean="0"/>
            </a:br>
            <a:r>
              <a:rPr lang="hy-AM" sz="1800" dirty="0" smtClean="0"/>
              <a:t/>
            </a:r>
            <a:br>
              <a:rPr lang="hy-AM" sz="1800" dirty="0" smtClean="0"/>
            </a:br>
            <a:r>
              <a:rPr lang="hy-AM" sz="1800" b="1" dirty="0" smtClean="0"/>
              <a:t>Chlorine has two isotopes one with a mass number of 35 and one with a mass number of 37.  They are written as chlorine-35 and chlorine 37.  How many electrons and neutrons are in each of the isotopes of chlorine</a:t>
            </a:r>
            <a:r>
              <a:rPr lang="en-US" sz="1800" b="1" dirty="0" smtClean="0"/>
              <a:t> given that they both have a proton count of 17</a:t>
            </a:r>
            <a:r>
              <a:rPr lang="hy-AM" sz="1800" b="1" dirty="0" smtClean="0"/>
              <a:t>?</a:t>
            </a:r>
            <a:endParaRPr lang="en-US" sz="1800" b="1" dirty="0"/>
          </a:p>
        </p:txBody>
      </p:sp>
      <p:pic>
        <p:nvPicPr>
          <p:cNvPr id="5" name="Picture 4" descr="happy brain.jpg"/>
          <p:cNvPicPr>
            <a:picLocks noChangeAspect="1"/>
          </p:cNvPicPr>
          <p:nvPr/>
        </p:nvPicPr>
        <p:blipFill>
          <a:blip r:embed="rId2" cstate="print"/>
          <a:stretch>
            <a:fillRect/>
          </a:stretch>
        </p:blipFill>
        <p:spPr>
          <a:xfrm>
            <a:off x="7086600" y="152400"/>
            <a:ext cx="1447800" cy="1112860"/>
          </a:xfrm>
          <a:prstGeom prst="rect">
            <a:avLst/>
          </a:prstGeom>
        </p:spPr>
      </p:pic>
      <p:sp>
        <p:nvSpPr>
          <p:cNvPr id="6" name="Title 1"/>
          <p:cNvSpPr>
            <a:spLocks noGrp="1"/>
          </p:cNvSpPr>
          <p:nvPr>
            <p:ph type="title"/>
          </p:nvPr>
        </p:nvSpPr>
        <p:spPr>
          <a:xfrm>
            <a:off x="457200" y="274638"/>
            <a:ext cx="8229600" cy="1143000"/>
          </a:xfrm>
        </p:spPr>
        <p:txBody>
          <a:bodyPr/>
          <a:lstStyle/>
          <a:p>
            <a:r>
              <a:rPr lang="en-US" dirty="0" smtClean="0"/>
              <a:t>Isotopes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0"/>
            <a:ext cx="9144000" cy="5867400"/>
          </a:xfrm>
        </p:spPr>
        <p:txBody>
          <a:bodyPr>
            <a:normAutofit/>
          </a:bodyPr>
          <a:lstStyle/>
          <a:p>
            <a:r>
              <a:rPr lang="hy-AM" sz="1400" dirty="0" smtClean="0"/>
              <a:t>Isotopes may occur naturally or be artificially/synthetically made.</a:t>
            </a:r>
            <a:br>
              <a:rPr lang="hy-AM" sz="1400" dirty="0" smtClean="0"/>
            </a:br>
            <a:endParaRPr lang="en-US" sz="1400" dirty="0" smtClean="0"/>
          </a:p>
          <a:p>
            <a:r>
              <a:rPr lang="hy-AM" sz="1400" dirty="0" smtClean="0"/>
              <a:t>Artificial isotopes are made by bombarding atoms (or more correctly nuclei) with neutrons or high-energy charged particles.</a:t>
            </a:r>
            <a:br>
              <a:rPr lang="hy-AM" sz="1400" dirty="0" smtClean="0"/>
            </a:br>
            <a:endParaRPr lang="en-US" sz="1400" dirty="0" smtClean="0"/>
          </a:p>
          <a:p>
            <a:r>
              <a:rPr lang="hy-AM" sz="1400" dirty="0" smtClean="0"/>
              <a:t>Most artificial, and some naturally occurring isotopes, have unstable nuclei.  Isotopes with unstable nuclei are radioactive.  Some examples of radioactive isotopes are:  </a:t>
            </a:r>
            <a:r>
              <a:rPr lang="hy-AM" sz="1400" baseline="30000" dirty="0" smtClean="0"/>
              <a:t>14</a:t>
            </a:r>
            <a:r>
              <a:rPr lang="hy-AM" sz="1400" baseline="-25000" dirty="0" smtClean="0"/>
              <a:t>6</a:t>
            </a:r>
            <a:r>
              <a:rPr lang="hy-AM" sz="1400" dirty="0" smtClean="0"/>
              <a:t>C,    </a:t>
            </a:r>
            <a:r>
              <a:rPr lang="hy-AM" sz="1400" baseline="30000" dirty="0" smtClean="0"/>
              <a:t>24</a:t>
            </a:r>
            <a:r>
              <a:rPr lang="hy-AM" sz="1400" baseline="-25000" dirty="0" smtClean="0"/>
              <a:t>11</a:t>
            </a:r>
            <a:r>
              <a:rPr lang="hy-AM" sz="1400" dirty="0" smtClean="0"/>
              <a:t>Na,     </a:t>
            </a:r>
            <a:r>
              <a:rPr lang="hy-AM" sz="1400" baseline="30000" dirty="0" smtClean="0"/>
              <a:t>235</a:t>
            </a:r>
            <a:r>
              <a:rPr lang="hy-AM" sz="1400" baseline="-25000" dirty="0" smtClean="0"/>
              <a:t>92</a:t>
            </a:r>
            <a:r>
              <a:rPr lang="hy-AM" sz="1400" dirty="0" smtClean="0"/>
              <a:t>U *,    </a:t>
            </a:r>
            <a:r>
              <a:rPr lang="hy-AM" sz="1400" baseline="30000" dirty="0" smtClean="0"/>
              <a:t>60</a:t>
            </a:r>
            <a:r>
              <a:rPr lang="hy-AM" sz="1400" baseline="-25000" dirty="0" smtClean="0"/>
              <a:t>27</a:t>
            </a:r>
            <a:r>
              <a:rPr lang="hy-AM" sz="1400" dirty="0" smtClean="0"/>
              <a:t>Co*   etc....   (the * denotes artificially produced isotopes)</a:t>
            </a:r>
            <a:br>
              <a:rPr lang="hy-AM" sz="1400" dirty="0" smtClean="0"/>
            </a:br>
            <a:endParaRPr lang="en-US" sz="1400" dirty="0" smtClean="0"/>
          </a:p>
          <a:p>
            <a:r>
              <a:rPr lang="hy-AM" sz="1400" dirty="0" smtClean="0"/>
              <a:t>Radioactivity was artificially discovered by Henry Becquerel in 1896. </a:t>
            </a:r>
            <a:r>
              <a:rPr lang="hy-AM" sz="1400" b="1" dirty="0" smtClean="0"/>
              <a:t/>
            </a:r>
            <a:br>
              <a:rPr lang="hy-AM" sz="1400" b="1" dirty="0" smtClean="0"/>
            </a:br>
            <a:endParaRPr lang="en-US" sz="1400" b="1" dirty="0" smtClean="0"/>
          </a:p>
          <a:p>
            <a:r>
              <a:rPr lang="hy-AM" sz="1400" dirty="0" smtClean="0"/>
              <a:t>Radioactive isotopes spontaneously eject, from their nuclei, alpha particles (</a:t>
            </a:r>
            <a:r>
              <a:rPr lang="el-GR" sz="1400" dirty="0" smtClean="0"/>
              <a:t>α</a:t>
            </a:r>
            <a:r>
              <a:rPr lang="hy-AM" sz="1400" dirty="0" smtClean="0"/>
              <a:t>), beta particles  (</a:t>
            </a:r>
            <a:r>
              <a:rPr lang="el-GR" sz="1400" dirty="0" smtClean="0"/>
              <a:t>β</a:t>
            </a:r>
            <a:r>
              <a:rPr lang="hy-AM" sz="1400" dirty="0" smtClean="0"/>
              <a:t>) and gamma radiation (</a:t>
            </a:r>
            <a:r>
              <a:rPr lang="el-GR" sz="1400" dirty="0" smtClean="0"/>
              <a:t>γ</a:t>
            </a:r>
            <a:r>
              <a:rPr lang="hy-AM" sz="1400" dirty="0" smtClean="0"/>
              <a:t>).  When radioactive isotopes eject particles and radiations they become more stable.</a:t>
            </a:r>
            <a:br>
              <a:rPr lang="hy-AM" sz="1400" dirty="0" smtClean="0"/>
            </a:br>
            <a:endParaRPr lang="en-US" sz="1400" dirty="0" smtClean="0"/>
          </a:p>
          <a:p>
            <a:r>
              <a:rPr lang="hy-AM" sz="1400" dirty="0" smtClean="0"/>
              <a:t>The emission of both alpha particles and beta particles changes the number of protons in the nucleus.  A different kind of atom is therefore produced.</a:t>
            </a:r>
            <a:endParaRPr lang="en-US" sz="1400" dirty="0" smtClean="0"/>
          </a:p>
          <a:p>
            <a:endParaRPr lang="en-US" sz="1400" dirty="0" smtClean="0"/>
          </a:p>
          <a:p>
            <a:r>
              <a:rPr lang="hy-AM" sz="1400" dirty="0" smtClean="0"/>
              <a:t>The composition of an isotope is usually written as follows:      </a:t>
            </a:r>
            <a:r>
              <a:rPr lang="hy-AM" sz="1400" baseline="30000" dirty="0" smtClean="0"/>
              <a:t>A</a:t>
            </a:r>
            <a:r>
              <a:rPr lang="hy-AM" sz="1400" baseline="-25000" dirty="0" smtClean="0"/>
              <a:t>Z</a:t>
            </a:r>
            <a:r>
              <a:rPr lang="hy-AM" sz="1400" dirty="0" smtClean="0"/>
              <a:t>E    </a:t>
            </a:r>
            <a:br>
              <a:rPr lang="hy-AM" sz="1400" dirty="0" smtClean="0"/>
            </a:br>
            <a:r>
              <a:rPr lang="en-US" sz="1400" dirty="0" smtClean="0"/>
              <a:t>W</a:t>
            </a:r>
            <a:r>
              <a:rPr lang="hy-AM" sz="1400" dirty="0" smtClean="0"/>
              <a:t>here A represents the mass number, Z represents the atomic number and E represents the symbol of the element.</a:t>
            </a:r>
            <a:br>
              <a:rPr lang="hy-AM" sz="1400" dirty="0" smtClean="0"/>
            </a:br>
            <a:r>
              <a:rPr lang="hy-AM" sz="1400" b="1" dirty="0" smtClean="0"/>
              <a:t>How can Chlorine-35 and Chlorine-37 be written then?</a:t>
            </a:r>
            <a:r>
              <a:rPr lang="hy-AM" sz="1200" dirty="0" smtClean="0"/>
              <a:t/>
            </a:r>
            <a:br>
              <a:rPr lang="hy-AM" sz="1200" dirty="0" smtClean="0"/>
            </a:br>
            <a:endParaRPr lang="hy-AM" sz="1200" dirty="0" smtClean="0"/>
          </a:p>
        </p:txBody>
      </p:sp>
      <p:sp>
        <p:nvSpPr>
          <p:cNvPr id="4" name="Title 1"/>
          <p:cNvSpPr>
            <a:spLocks noGrp="1"/>
          </p:cNvSpPr>
          <p:nvPr>
            <p:ph type="title"/>
          </p:nvPr>
        </p:nvSpPr>
        <p:spPr>
          <a:xfrm>
            <a:off x="457200" y="274638"/>
            <a:ext cx="8229600" cy="1143000"/>
          </a:xfrm>
        </p:spPr>
        <p:txBody>
          <a:bodyPr/>
          <a:lstStyle/>
          <a:p>
            <a:r>
              <a:rPr lang="en-US" dirty="0" smtClean="0"/>
              <a:t>Isotopes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14400"/>
            <a:ext cx="9144000" cy="5638800"/>
          </a:xfrm>
        </p:spPr>
        <p:txBody>
          <a:bodyPr>
            <a:noAutofit/>
          </a:bodyPr>
          <a:lstStyle/>
          <a:p>
            <a:pPr>
              <a:buNone/>
            </a:pPr>
            <a:endParaRPr lang="hy-AM" sz="1600" dirty="0" smtClean="0"/>
          </a:p>
          <a:p>
            <a:r>
              <a:rPr lang="hy-AM" sz="1600" b="1" dirty="0" smtClean="0"/>
              <a:t>Alpha particles or </a:t>
            </a:r>
            <a:r>
              <a:rPr lang="el-GR" sz="1600" b="1" dirty="0" smtClean="0"/>
              <a:t>α</a:t>
            </a:r>
            <a:r>
              <a:rPr lang="hy-AM" sz="1600" b="1" dirty="0" smtClean="0"/>
              <a:t> - particles:</a:t>
            </a:r>
            <a:r>
              <a:rPr lang="hy-AM" sz="1600" dirty="0" smtClean="0"/>
              <a:t/>
            </a:r>
            <a:br>
              <a:rPr lang="hy-AM" sz="1600" dirty="0" smtClean="0"/>
            </a:br>
            <a:r>
              <a:rPr lang="hy-AM" sz="1600" dirty="0" smtClean="0"/>
              <a:t>They are helium nuclei, </a:t>
            </a:r>
            <a:r>
              <a:rPr lang="hy-AM" sz="1600" baseline="30000" dirty="0" smtClean="0"/>
              <a:t>4</a:t>
            </a:r>
            <a:r>
              <a:rPr lang="hy-AM" sz="1600" baseline="-25000" dirty="0" smtClean="0"/>
              <a:t>2</a:t>
            </a:r>
            <a:r>
              <a:rPr lang="hy-AM" sz="1600" dirty="0" smtClean="0"/>
              <a:t>He</a:t>
            </a:r>
            <a:r>
              <a:rPr lang="hy-AM" sz="1600" baseline="30000" dirty="0" smtClean="0"/>
              <a:t>+</a:t>
            </a:r>
            <a:r>
              <a:rPr lang="hy-AM" sz="1600" dirty="0" smtClean="0"/>
              <a:t/>
            </a:r>
            <a:br>
              <a:rPr lang="hy-AM" sz="1600" dirty="0" smtClean="0"/>
            </a:br>
            <a:r>
              <a:rPr lang="hy-AM" sz="1600" dirty="0" smtClean="0"/>
              <a:t>The emission of an alpha particle leads to a decrease in atomic number by 2 and mass number by 4.</a:t>
            </a:r>
            <a:br>
              <a:rPr lang="hy-AM" sz="1600" dirty="0" smtClean="0"/>
            </a:br>
            <a:r>
              <a:rPr lang="hy-AM" sz="1600" dirty="0" smtClean="0"/>
              <a:t>Example::  </a:t>
            </a:r>
            <a:r>
              <a:rPr lang="hy-AM" sz="1600" baseline="30000" dirty="0" smtClean="0"/>
              <a:t>238</a:t>
            </a:r>
            <a:r>
              <a:rPr lang="hy-AM" sz="1600" baseline="-25000" dirty="0" smtClean="0"/>
              <a:t>92</a:t>
            </a:r>
            <a:r>
              <a:rPr lang="hy-AM" sz="1600" dirty="0" smtClean="0"/>
              <a:t>U  </a:t>
            </a:r>
            <a:r>
              <a:rPr lang="hy-AM" sz="1600" dirty="0" smtClean="0">
                <a:sym typeface="Wingdings" pitchFamily="2" charset="2"/>
              </a:rPr>
              <a:t>  </a:t>
            </a:r>
            <a:r>
              <a:rPr lang="hy-AM" sz="1600" baseline="30000" dirty="0" smtClean="0">
                <a:sym typeface="Wingdings" pitchFamily="2" charset="2"/>
              </a:rPr>
              <a:t>4</a:t>
            </a:r>
            <a:r>
              <a:rPr lang="hy-AM" sz="1600" baseline="-25000" dirty="0" smtClean="0">
                <a:sym typeface="Wingdings" pitchFamily="2" charset="2"/>
              </a:rPr>
              <a:t>2</a:t>
            </a:r>
            <a:r>
              <a:rPr lang="hy-AM" sz="1600" dirty="0" smtClean="0">
                <a:sym typeface="Wingdings" pitchFamily="2" charset="2"/>
              </a:rPr>
              <a:t>He  +  </a:t>
            </a:r>
            <a:r>
              <a:rPr lang="hy-AM" sz="1600" baseline="30000" dirty="0" smtClean="0">
                <a:sym typeface="Wingdings" pitchFamily="2" charset="2"/>
              </a:rPr>
              <a:t>___ </a:t>
            </a:r>
            <a:r>
              <a:rPr lang="hy-AM" sz="1600" baseline="-25000" dirty="0" smtClean="0">
                <a:sym typeface="Wingdings" pitchFamily="2" charset="2"/>
              </a:rPr>
              <a:t>__</a:t>
            </a:r>
            <a:r>
              <a:rPr lang="hy-AM" sz="1600" dirty="0" smtClean="0">
                <a:sym typeface="Wingdings" pitchFamily="2" charset="2"/>
              </a:rPr>
              <a:t>Th     Fill in the blanks given the above information.</a:t>
            </a:r>
          </a:p>
          <a:p>
            <a:endParaRPr lang="hy-AM" sz="1600" dirty="0">
              <a:sym typeface="Wingdings" pitchFamily="2" charset="2"/>
            </a:endParaRPr>
          </a:p>
          <a:p>
            <a:r>
              <a:rPr lang="hy-AM" sz="1600" b="1" dirty="0" smtClean="0"/>
              <a:t>Beta particles or </a:t>
            </a:r>
            <a:r>
              <a:rPr lang="el-GR" sz="1600" b="1" dirty="0" smtClean="0"/>
              <a:t>β</a:t>
            </a:r>
            <a:r>
              <a:rPr lang="hy-AM" sz="1600" b="1" dirty="0" smtClean="0"/>
              <a:t>-particles:</a:t>
            </a:r>
            <a:r>
              <a:rPr lang="hy-AM" sz="1600" dirty="0" smtClean="0"/>
              <a:t/>
            </a:r>
            <a:br>
              <a:rPr lang="hy-AM" sz="1600" dirty="0" smtClean="0"/>
            </a:br>
            <a:r>
              <a:rPr lang="hy-AM" sz="1600" dirty="0" smtClean="0"/>
              <a:t>They are high speed electrons</a:t>
            </a:r>
            <a:br>
              <a:rPr lang="hy-AM" sz="1600" dirty="0" smtClean="0"/>
            </a:br>
            <a:r>
              <a:rPr lang="hy-AM" sz="1600" dirty="0" smtClean="0"/>
              <a:t>The emission of a beta particle results in an increase in atomic number by 1.</a:t>
            </a:r>
            <a:br>
              <a:rPr lang="hy-AM" sz="1600" dirty="0" smtClean="0"/>
            </a:br>
            <a:r>
              <a:rPr lang="hy-AM" sz="1600" dirty="0" smtClean="0"/>
              <a:t>The mass number is unchanged</a:t>
            </a:r>
            <a:br>
              <a:rPr lang="hy-AM" sz="1600" dirty="0" smtClean="0"/>
            </a:br>
            <a:r>
              <a:rPr lang="hy-AM" sz="1600" dirty="0" smtClean="0"/>
              <a:t>Example::  </a:t>
            </a:r>
            <a:r>
              <a:rPr lang="hy-AM" sz="1600" baseline="30000" dirty="0" smtClean="0"/>
              <a:t>24</a:t>
            </a:r>
            <a:r>
              <a:rPr lang="hy-AM" sz="1600" baseline="-25000" dirty="0" smtClean="0"/>
              <a:t>11</a:t>
            </a:r>
            <a:r>
              <a:rPr lang="hy-AM" sz="1600" dirty="0" smtClean="0"/>
              <a:t>Na  </a:t>
            </a:r>
            <a:r>
              <a:rPr lang="hy-AM" sz="1600" dirty="0" smtClean="0">
                <a:sym typeface="Wingdings" pitchFamily="2" charset="2"/>
              </a:rPr>
              <a:t>  </a:t>
            </a:r>
            <a:r>
              <a:rPr lang="hy-AM" sz="1600" baseline="30000" dirty="0" smtClean="0">
                <a:sym typeface="Wingdings" pitchFamily="2" charset="2"/>
              </a:rPr>
              <a:t>0</a:t>
            </a:r>
            <a:r>
              <a:rPr lang="hy-AM" sz="1600" baseline="-25000" dirty="0" smtClean="0">
                <a:sym typeface="Wingdings" pitchFamily="2" charset="2"/>
              </a:rPr>
              <a:t>-1</a:t>
            </a:r>
            <a:r>
              <a:rPr lang="el-GR" sz="1600" dirty="0" smtClean="0">
                <a:sym typeface="Wingdings" pitchFamily="2" charset="2"/>
              </a:rPr>
              <a:t>β</a:t>
            </a:r>
            <a:r>
              <a:rPr lang="hy-AM" sz="1600" dirty="0" smtClean="0">
                <a:sym typeface="Wingdings" pitchFamily="2" charset="2"/>
              </a:rPr>
              <a:t>  +  __________   Fill in the blank here and tell me what element will be given off given the above information.</a:t>
            </a:r>
          </a:p>
          <a:p>
            <a:endParaRPr lang="hy-AM" sz="1600" dirty="0">
              <a:sym typeface="Wingdings" pitchFamily="2" charset="2"/>
            </a:endParaRPr>
          </a:p>
          <a:p>
            <a:r>
              <a:rPr lang="hy-AM" sz="1600" b="1" dirty="0" smtClean="0">
                <a:sym typeface="Wingdings" pitchFamily="2" charset="2"/>
              </a:rPr>
              <a:t>Gamma rays:</a:t>
            </a:r>
            <a:r>
              <a:rPr lang="hy-AM" sz="1600" dirty="0" smtClean="0">
                <a:sym typeface="Wingdings" pitchFamily="2" charset="2"/>
              </a:rPr>
              <a:t/>
            </a:r>
            <a:br>
              <a:rPr lang="hy-AM" sz="1600" dirty="0" smtClean="0">
                <a:sym typeface="Wingdings" pitchFamily="2" charset="2"/>
              </a:rPr>
            </a:br>
            <a:r>
              <a:rPr lang="hy-AM" sz="1600" dirty="0" smtClean="0">
                <a:sym typeface="Wingdings" pitchFamily="2" charset="2"/>
              </a:rPr>
              <a:t>They are electromagnetic waves of short wavelength.</a:t>
            </a:r>
            <a:br>
              <a:rPr lang="hy-AM" sz="1600" dirty="0" smtClean="0">
                <a:sym typeface="Wingdings" pitchFamily="2" charset="2"/>
              </a:rPr>
            </a:br>
            <a:r>
              <a:rPr lang="hy-AM" sz="1600" dirty="0" smtClean="0">
                <a:sym typeface="Wingdings" pitchFamily="2" charset="2"/>
              </a:rPr>
              <a:t>The emission of alpha or beta particles is often accompanied by the emission of gamma rays.</a:t>
            </a:r>
            <a:br>
              <a:rPr lang="hy-AM" sz="1600" dirty="0" smtClean="0">
                <a:sym typeface="Wingdings" pitchFamily="2" charset="2"/>
              </a:rPr>
            </a:br>
            <a:r>
              <a:rPr lang="hy-AM" sz="1600" dirty="0" smtClean="0">
                <a:sym typeface="Wingdings" pitchFamily="2" charset="2"/>
              </a:rPr>
              <a:t>The emission of gamma rays does not affect the atomic number or the mass number.</a:t>
            </a:r>
            <a:br>
              <a:rPr lang="hy-AM" sz="1600" dirty="0" smtClean="0">
                <a:sym typeface="Wingdings" pitchFamily="2" charset="2"/>
              </a:rPr>
            </a:br>
            <a:r>
              <a:rPr lang="hy-AM" sz="1600" dirty="0" smtClean="0">
                <a:sym typeface="Wingdings" pitchFamily="2" charset="2"/>
              </a:rPr>
              <a:t/>
            </a:r>
            <a:br>
              <a:rPr lang="hy-AM" sz="1600" dirty="0" smtClean="0">
                <a:sym typeface="Wingdings" pitchFamily="2" charset="2"/>
              </a:rPr>
            </a:br>
            <a:r>
              <a:rPr lang="hy-AM" sz="1600" dirty="0" smtClean="0">
                <a:sym typeface="Wingdings" pitchFamily="2" charset="2"/>
              </a:rPr>
              <a:t>**</a:t>
            </a:r>
            <a:r>
              <a:rPr lang="hy-AM" sz="1600" dirty="0" smtClean="0">
                <a:solidFill>
                  <a:srgbClr val="FF0000"/>
                </a:solidFill>
                <a:sym typeface="Wingdings" pitchFamily="2" charset="2"/>
              </a:rPr>
              <a:t>Please note that radioactive particles and rays have different penetrating powers.  Alpha particles do not penetrate paper and can be easily stopped by air.  Beta particles can penetrate pape but are stopped by aluminum sheets.  Gamma rays, is the strongest of them all and can penetrate all of the above including slabs of concrete/lead and considerable thicknesses of elements with high atomic mass.</a:t>
            </a:r>
            <a:endParaRPr lang="en-US" sz="1600" dirty="0">
              <a:solidFill>
                <a:srgbClr val="FF0000"/>
              </a:solidFill>
            </a:endParaRPr>
          </a:p>
        </p:txBody>
      </p:sp>
      <p:sp>
        <p:nvSpPr>
          <p:cNvPr id="4" name="Title 1"/>
          <p:cNvSpPr>
            <a:spLocks noGrp="1"/>
          </p:cNvSpPr>
          <p:nvPr>
            <p:ph type="title"/>
          </p:nvPr>
        </p:nvSpPr>
        <p:spPr>
          <a:xfrm>
            <a:off x="457200" y="76200"/>
            <a:ext cx="8229600" cy="1143000"/>
          </a:xfrm>
        </p:spPr>
        <p:txBody>
          <a:bodyPr>
            <a:normAutofit fontScale="90000"/>
          </a:bodyPr>
          <a:lstStyle/>
          <a:p>
            <a:r>
              <a:rPr lang="en-US" dirty="0" smtClean="0"/>
              <a:t>Isotopes</a:t>
            </a:r>
            <a:br>
              <a:rPr lang="en-US" dirty="0" smtClean="0"/>
            </a:br>
            <a:r>
              <a:rPr lang="en-US" dirty="0" smtClean="0"/>
              <a:t>Radioactive Decay</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95400"/>
            <a:ext cx="8534400" cy="5334000"/>
          </a:xfrm>
        </p:spPr>
        <p:txBody>
          <a:bodyPr>
            <a:noAutofit/>
          </a:bodyPr>
          <a:lstStyle/>
          <a:p>
            <a:r>
              <a:rPr lang="hy-AM" dirty="0" smtClean="0"/>
              <a:t>The behaviour of matter suggests that i</a:t>
            </a:r>
            <a:r>
              <a:rPr lang="en-US" dirty="0" smtClean="0"/>
              <a:t>t</a:t>
            </a:r>
            <a:r>
              <a:rPr lang="hy-AM" dirty="0" smtClean="0"/>
              <a:t> is made up of very small particles</a:t>
            </a:r>
            <a:r>
              <a:rPr lang="en-US" dirty="0" smtClean="0"/>
              <a:t>.</a:t>
            </a:r>
          </a:p>
          <a:p>
            <a:endParaRPr lang="en-US" dirty="0" smtClean="0"/>
          </a:p>
          <a:p>
            <a:r>
              <a:rPr lang="hy-AM" dirty="0" smtClean="0"/>
              <a:t>These particles may be </a:t>
            </a:r>
            <a:r>
              <a:rPr lang="hy-AM" b="1" dirty="0" smtClean="0">
                <a:solidFill>
                  <a:srgbClr val="FF0000"/>
                </a:solidFill>
              </a:rPr>
              <a:t>atoms</a:t>
            </a:r>
            <a:r>
              <a:rPr lang="hy-AM" dirty="0" smtClean="0"/>
              <a:t>, combinations of atoms (</a:t>
            </a:r>
            <a:r>
              <a:rPr lang="hy-AM" b="1" dirty="0" smtClean="0">
                <a:solidFill>
                  <a:srgbClr val="FF0000"/>
                </a:solidFill>
              </a:rPr>
              <a:t>molecules</a:t>
            </a:r>
            <a:r>
              <a:rPr lang="hy-AM" dirty="0" smtClean="0"/>
              <a:t>) or electrically charged species called </a:t>
            </a:r>
            <a:r>
              <a:rPr lang="hy-AM" b="1" dirty="0" smtClean="0">
                <a:solidFill>
                  <a:srgbClr val="FF0000"/>
                </a:solidFill>
              </a:rPr>
              <a:t>ions</a:t>
            </a:r>
            <a:r>
              <a:rPr lang="hy-AM" dirty="0" smtClean="0"/>
              <a:t>.</a:t>
            </a:r>
            <a:endParaRPr lang="en-US" dirty="0" smtClean="0"/>
          </a:p>
          <a:p>
            <a:endParaRPr lang="en-US" dirty="0" smtClean="0"/>
          </a:p>
          <a:p>
            <a:r>
              <a:rPr lang="hy-AM" dirty="0" smtClean="0"/>
              <a:t>An </a:t>
            </a:r>
            <a:r>
              <a:rPr lang="hy-AM" b="1" dirty="0" smtClean="0"/>
              <a:t>atom</a:t>
            </a:r>
            <a:r>
              <a:rPr lang="hy-AM" dirty="0" smtClean="0"/>
              <a:t> is the smallest particle of an element that can exist and still have the properties of that element</a:t>
            </a:r>
            <a:r>
              <a:rPr lang="hy-AM" dirty="0" smtClean="0"/>
              <a:t>.</a:t>
            </a:r>
            <a:endParaRPr lang="en-US" dirty="0"/>
          </a:p>
        </p:txBody>
      </p:sp>
      <p:sp>
        <p:nvSpPr>
          <p:cNvPr id="5" name="Title 1"/>
          <p:cNvSpPr txBox="1">
            <a:spLocks/>
          </p:cNvSpPr>
          <p:nvPr/>
        </p:nvSpPr>
        <p:spPr>
          <a:xfrm>
            <a:off x="685800" y="0"/>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mj-lt"/>
                <a:ea typeface="+mj-ea"/>
                <a:cs typeface="+mj-cs"/>
              </a:rPr>
              <a:t>Subatomic Particles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371600"/>
            <a:ext cx="8534400" cy="5334000"/>
          </a:xfrm>
        </p:spPr>
        <p:txBody>
          <a:bodyPr>
            <a:normAutofit lnSpcReduction="10000"/>
          </a:bodyPr>
          <a:lstStyle/>
          <a:p>
            <a:r>
              <a:rPr lang="hy-AM" sz="3600" dirty="0" smtClean="0"/>
              <a:t>The </a:t>
            </a:r>
            <a:r>
              <a:rPr lang="hy-AM" sz="3600" dirty="0" smtClean="0"/>
              <a:t>word atom is derived from the Greek word ‘atomos’ meaning indivisible.</a:t>
            </a:r>
            <a:endParaRPr lang="en-US" sz="3600" dirty="0" smtClean="0"/>
          </a:p>
          <a:p>
            <a:endParaRPr lang="en-US" sz="3600" dirty="0" smtClean="0"/>
          </a:p>
          <a:p>
            <a:r>
              <a:rPr lang="hy-AM" sz="3600" dirty="0" smtClean="0"/>
              <a:t>Atoms have diameters of about 10</a:t>
            </a:r>
            <a:r>
              <a:rPr lang="hy-AM" sz="3600" baseline="30000" dirty="0" smtClean="0"/>
              <a:t>-10</a:t>
            </a:r>
            <a:r>
              <a:rPr lang="hy-AM" sz="3600" dirty="0" smtClean="0"/>
              <a:t> </a:t>
            </a:r>
            <a:r>
              <a:rPr lang="hy-AM" sz="3600" dirty="0" smtClean="0"/>
              <a:t>m</a:t>
            </a:r>
            <a:r>
              <a:rPr lang="en-US" sz="3600" dirty="0" smtClean="0"/>
              <a:t> (0.0000000001 m)</a:t>
            </a:r>
            <a:r>
              <a:rPr lang="hy-AM" sz="3600" dirty="0" smtClean="0"/>
              <a:t>. </a:t>
            </a:r>
            <a:endParaRPr lang="en-US" sz="3600" dirty="0" smtClean="0"/>
          </a:p>
          <a:p>
            <a:endParaRPr lang="en-US" sz="3600" dirty="0" smtClean="0"/>
          </a:p>
          <a:p>
            <a:r>
              <a:rPr lang="en-US" sz="3600" dirty="0" smtClean="0"/>
              <a:t>They</a:t>
            </a:r>
            <a:r>
              <a:rPr lang="hy-AM" sz="3600" dirty="0" smtClean="0"/>
              <a:t> are made up of electrons, protons and neutrons.  These are sometimes called subatomic particles</a:t>
            </a:r>
            <a:r>
              <a:rPr lang="hy-AM" sz="3600" dirty="0" smtClean="0"/>
              <a:t>.</a:t>
            </a:r>
            <a:r>
              <a:rPr lang="hy-AM" sz="1200" dirty="0" smtClean="0"/>
              <a:t/>
            </a:r>
            <a:br>
              <a:rPr lang="hy-AM" sz="1200" dirty="0" smtClean="0"/>
            </a:br>
            <a:endParaRPr lang="en-US" sz="1200" dirty="0"/>
          </a:p>
        </p:txBody>
      </p:sp>
      <p:sp>
        <p:nvSpPr>
          <p:cNvPr id="5" name="Title 1"/>
          <p:cNvSpPr txBox="1">
            <a:spLocks/>
          </p:cNvSpPr>
          <p:nvPr/>
        </p:nvSpPr>
        <p:spPr>
          <a:xfrm>
            <a:off x="685800" y="0"/>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mj-lt"/>
                <a:ea typeface="+mj-ea"/>
                <a:cs typeface="+mj-cs"/>
              </a:rPr>
              <a:t>Subatomic Particles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19200"/>
            <a:ext cx="8458200" cy="5638800"/>
          </a:xfrm>
        </p:spPr>
        <p:txBody>
          <a:bodyPr>
            <a:normAutofit/>
          </a:bodyPr>
          <a:lstStyle/>
          <a:p>
            <a:pPr>
              <a:buNone/>
            </a:pPr>
            <a:endParaRPr lang="hy-AM" sz="1200" dirty="0"/>
          </a:p>
          <a:p>
            <a:r>
              <a:rPr lang="hy-AM" dirty="0" smtClean="0"/>
              <a:t>Below is a table visually depicting the relative masses and charges of the sub-atomic particles;  electron, proton and neutron.</a:t>
            </a:r>
            <a:endParaRPr lang="en-US"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r>
              <a:rPr lang="hy-AM" sz="1200" dirty="0" smtClean="0"/>
              <a:t/>
            </a:r>
            <a:br>
              <a:rPr lang="hy-AM" sz="1200" dirty="0" smtClean="0"/>
            </a:br>
            <a:endParaRPr lang="en-US" sz="1200" dirty="0"/>
          </a:p>
        </p:txBody>
      </p:sp>
      <p:graphicFrame>
        <p:nvGraphicFramePr>
          <p:cNvPr id="4" name="Table 3"/>
          <p:cNvGraphicFramePr>
            <a:graphicFrameLocks noGrp="1"/>
          </p:cNvGraphicFramePr>
          <p:nvPr>
            <p:extLst>
              <p:ext uri="{D42A27DB-BD31-4B8C-83A1-F6EECF244321}">
                <p14:modId xmlns="" xmlns:p14="http://schemas.microsoft.com/office/powerpoint/2010/main" val="592532035"/>
              </p:ext>
            </p:extLst>
          </p:nvPr>
        </p:nvGraphicFramePr>
        <p:xfrm>
          <a:off x="762000" y="3200400"/>
          <a:ext cx="7924800" cy="2819400"/>
        </p:xfrm>
        <a:graphic>
          <a:graphicData uri="http://schemas.openxmlformats.org/drawingml/2006/table">
            <a:tbl>
              <a:tblPr firstRow="1" bandRow="1">
                <a:tableStyleId>{21E4AEA4-8DFA-4A89-87EB-49C32662AFE0}</a:tableStyleId>
              </a:tblPr>
              <a:tblGrid>
                <a:gridCol w="1584960"/>
                <a:gridCol w="1134334"/>
                <a:gridCol w="1243106"/>
                <a:gridCol w="1010024"/>
                <a:gridCol w="2952376"/>
              </a:tblGrid>
              <a:tr h="631338">
                <a:tc>
                  <a:txBody>
                    <a:bodyPr/>
                    <a:lstStyle/>
                    <a:p>
                      <a:pPr algn="ctr"/>
                      <a:r>
                        <a:rPr lang="en-US" sz="1200" dirty="0" smtClean="0"/>
                        <a:t>S</a:t>
                      </a:r>
                      <a:r>
                        <a:rPr lang="hy-AM" sz="1200" dirty="0" smtClean="0"/>
                        <a:t>ub-atomic particles</a:t>
                      </a:r>
                      <a:endParaRPr lang="en-US" sz="1200" dirty="0"/>
                    </a:p>
                  </a:txBody>
                  <a:tcPr/>
                </a:tc>
                <a:tc>
                  <a:txBody>
                    <a:bodyPr/>
                    <a:lstStyle/>
                    <a:p>
                      <a:pPr algn="ctr"/>
                      <a:r>
                        <a:rPr lang="hy-AM" sz="1200" dirty="0" smtClean="0"/>
                        <a:t>Relative mass</a:t>
                      </a:r>
                      <a:endParaRPr lang="en-US" sz="1200" dirty="0"/>
                    </a:p>
                  </a:txBody>
                  <a:tcPr/>
                </a:tc>
                <a:tc>
                  <a:txBody>
                    <a:bodyPr/>
                    <a:lstStyle/>
                    <a:p>
                      <a:pPr algn="ctr"/>
                      <a:r>
                        <a:rPr lang="hy-AM" sz="1200" dirty="0" smtClean="0"/>
                        <a:t>Relative charge</a:t>
                      </a:r>
                      <a:endParaRPr lang="en-US" sz="1200" dirty="0"/>
                    </a:p>
                  </a:txBody>
                  <a:tcPr/>
                </a:tc>
                <a:tc>
                  <a:txBody>
                    <a:bodyPr/>
                    <a:lstStyle/>
                    <a:p>
                      <a:pPr algn="ctr"/>
                      <a:r>
                        <a:rPr lang="en-US" sz="1200" dirty="0" smtClean="0"/>
                        <a:t>N</a:t>
                      </a:r>
                      <a:r>
                        <a:rPr lang="hy-AM" sz="1200" dirty="0" smtClean="0"/>
                        <a:t>otation</a:t>
                      </a:r>
                      <a:endParaRPr lang="en-US" sz="1200" dirty="0"/>
                    </a:p>
                  </a:txBody>
                  <a:tcPr/>
                </a:tc>
                <a:tc>
                  <a:txBody>
                    <a:bodyPr/>
                    <a:lstStyle/>
                    <a:p>
                      <a:pPr algn="ctr"/>
                      <a:r>
                        <a:rPr lang="hy-AM" sz="1200" dirty="0" smtClean="0"/>
                        <a:t>Location</a:t>
                      </a:r>
                      <a:endParaRPr lang="en-US" sz="1200" dirty="0"/>
                    </a:p>
                  </a:txBody>
                  <a:tcPr/>
                </a:tc>
              </a:tr>
              <a:tr h="631338">
                <a:tc>
                  <a:txBody>
                    <a:bodyPr/>
                    <a:lstStyle/>
                    <a:p>
                      <a:pPr algn="ctr"/>
                      <a:r>
                        <a:rPr lang="en-US" sz="1200" dirty="0" smtClean="0"/>
                        <a:t>P</a:t>
                      </a:r>
                      <a:r>
                        <a:rPr lang="hy-AM" sz="1200" dirty="0" smtClean="0"/>
                        <a:t>roton</a:t>
                      </a:r>
                      <a:endParaRPr lang="en-US" sz="1200" dirty="0"/>
                    </a:p>
                  </a:txBody>
                  <a:tcPr/>
                </a:tc>
                <a:tc>
                  <a:txBody>
                    <a:bodyPr/>
                    <a:lstStyle/>
                    <a:p>
                      <a:pPr algn="ctr"/>
                      <a:r>
                        <a:rPr lang="hy-AM" sz="1200" dirty="0" smtClean="0"/>
                        <a:t>1</a:t>
                      </a:r>
                      <a:endParaRPr lang="en-US" sz="1200" dirty="0"/>
                    </a:p>
                  </a:txBody>
                  <a:tcPr/>
                </a:tc>
                <a:tc>
                  <a:txBody>
                    <a:bodyPr/>
                    <a:lstStyle/>
                    <a:p>
                      <a:pPr algn="ctr"/>
                      <a:r>
                        <a:rPr lang="hy-AM" sz="1200" dirty="0" smtClean="0"/>
                        <a:t>+1</a:t>
                      </a:r>
                      <a:endParaRPr lang="en-US" sz="1200" dirty="0"/>
                    </a:p>
                  </a:txBody>
                  <a:tcPr/>
                </a:tc>
                <a:tc>
                  <a:txBody>
                    <a:bodyPr/>
                    <a:lstStyle/>
                    <a:p>
                      <a:pPr algn="ctr"/>
                      <a:r>
                        <a:rPr lang="hy-AM" sz="1200" baseline="30000" dirty="0" smtClean="0"/>
                        <a:t>1</a:t>
                      </a:r>
                      <a:r>
                        <a:rPr lang="hy-AM" sz="1200" baseline="-25000" dirty="0" smtClean="0"/>
                        <a:t>1</a:t>
                      </a:r>
                      <a:r>
                        <a:rPr lang="hy-AM" sz="1200" dirty="0" smtClean="0"/>
                        <a:t>p</a:t>
                      </a:r>
                      <a:endParaRPr lang="en-US" sz="1200" dirty="0"/>
                    </a:p>
                  </a:txBody>
                  <a:tcPr/>
                </a:tc>
                <a:tc>
                  <a:txBody>
                    <a:bodyPr/>
                    <a:lstStyle/>
                    <a:p>
                      <a:pPr algn="ctr"/>
                      <a:r>
                        <a:rPr lang="hy-AM" sz="1200" dirty="0" smtClean="0"/>
                        <a:t>Found within the nucleus</a:t>
                      </a:r>
                      <a:r>
                        <a:rPr lang="hy-AM" sz="1200" baseline="0" dirty="0" smtClean="0"/>
                        <a:t> of the atom</a:t>
                      </a:r>
                      <a:endParaRPr lang="en-US" sz="1200" dirty="0"/>
                    </a:p>
                  </a:txBody>
                  <a:tcPr/>
                </a:tc>
              </a:tr>
              <a:tr h="778362">
                <a:tc>
                  <a:txBody>
                    <a:bodyPr/>
                    <a:lstStyle/>
                    <a:p>
                      <a:pPr algn="ctr"/>
                      <a:r>
                        <a:rPr lang="en-US" sz="1200" dirty="0" smtClean="0"/>
                        <a:t>N</a:t>
                      </a:r>
                      <a:r>
                        <a:rPr lang="hy-AM" sz="1200" dirty="0" smtClean="0"/>
                        <a:t>eutron</a:t>
                      </a:r>
                      <a:endParaRPr lang="en-US" sz="1200" dirty="0"/>
                    </a:p>
                  </a:txBody>
                  <a:tcPr/>
                </a:tc>
                <a:tc>
                  <a:txBody>
                    <a:bodyPr/>
                    <a:lstStyle/>
                    <a:p>
                      <a:pPr algn="ctr"/>
                      <a:r>
                        <a:rPr lang="hy-AM" sz="1200" dirty="0" smtClean="0"/>
                        <a:t>1</a:t>
                      </a:r>
                      <a:endParaRPr lang="en-US" sz="1200" dirty="0"/>
                    </a:p>
                  </a:txBody>
                  <a:tcPr/>
                </a:tc>
                <a:tc>
                  <a:txBody>
                    <a:bodyPr/>
                    <a:lstStyle/>
                    <a:p>
                      <a:pPr algn="ctr"/>
                      <a:r>
                        <a:rPr lang="hy-AM" sz="1200" dirty="0" smtClean="0"/>
                        <a:t>0</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hy-AM" sz="1200" baseline="30000" dirty="0" smtClean="0"/>
                        <a:t>1</a:t>
                      </a:r>
                      <a:r>
                        <a:rPr lang="hy-AM" sz="1200" baseline="-25000" dirty="0" smtClean="0"/>
                        <a:t>0</a:t>
                      </a:r>
                      <a:r>
                        <a:rPr lang="hy-AM" sz="1200" dirty="0" smtClean="0"/>
                        <a:t>n</a:t>
                      </a:r>
                      <a:endParaRPr lang="en-US" sz="1200" dirty="0" smtClean="0"/>
                    </a:p>
                    <a:p>
                      <a:pPr algn="ctr"/>
                      <a:endParaRPr lang="en-US" sz="1200" dirty="0"/>
                    </a:p>
                  </a:txBody>
                  <a:tcPr/>
                </a:tc>
                <a:tc>
                  <a:txBody>
                    <a:bodyPr/>
                    <a:lstStyle/>
                    <a:p>
                      <a:pPr algn="ctr"/>
                      <a:r>
                        <a:rPr lang="hy-AM" sz="1200" dirty="0" smtClean="0"/>
                        <a:t>Found within the nucleus</a:t>
                      </a:r>
                      <a:r>
                        <a:rPr lang="hy-AM" sz="1200" baseline="0" dirty="0" smtClean="0"/>
                        <a:t> of the atom</a:t>
                      </a:r>
                      <a:endParaRPr lang="en-US" sz="1200" dirty="0"/>
                    </a:p>
                  </a:txBody>
                  <a:tcPr/>
                </a:tc>
              </a:tr>
              <a:tr h="778362">
                <a:tc>
                  <a:txBody>
                    <a:bodyPr/>
                    <a:lstStyle/>
                    <a:p>
                      <a:pPr algn="ctr"/>
                      <a:r>
                        <a:rPr lang="hy-AM" sz="1200" dirty="0" smtClean="0"/>
                        <a:t>Electron</a:t>
                      </a:r>
                      <a:endParaRPr lang="en-US" sz="1200" dirty="0"/>
                    </a:p>
                  </a:txBody>
                  <a:tcPr/>
                </a:tc>
                <a:tc>
                  <a:txBody>
                    <a:bodyPr/>
                    <a:lstStyle/>
                    <a:p>
                      <a:pPr algn="ctr"/>
                      <a:r>
                        <a:rPr lang="hy-AM" sz="1200" dirty="0" smtClean="0"/>
                        <a:t>0</a:t>
                      </a:r>
                      <a:endParaRPr lang="en-US" sz="1200" dirty="0"/>
                    </a:p>
                  </a:txBody>
                  <a:tcPr/>
                </a:tc>
                <a:tc>
                  <a:txBody>
                    <a:bodyPr/>
                    <a:lstStyle/>
                    <a:p>
                      <a:pPr algn="ctr"/>
                      <a:r>
                        <a:rPr lang="hy-AM" sz="1200" dirty="0" smtClean="0"/>
                        <a:t>-1</a:t>
                      </a:r>
                      <a:endParaRPr lang="en-US" sz="1200" dirty="0"/>
                    </a:p>
                  </a:txBody>
                  <a:tcPr/>
                </a:tc>
                <a:tc>
                  <a:txBody>
                    <a:bodyPr/>
                    <a:lstStyle/>
                    <a:p>
                      <a:pPr algn="ctr"/>
                      <a:r>
                        <a:rPr lang="hy-AM" sz="1200" baseline="30000" dirty="0" smtClean="0"/>
                        <a:t>0</a:t>
                      </a:r>
                      <a:r>
                        <a:rPr lang="hy-AM" sz="1200" baseline="-25000" dirty="0" smtClean="0"/>
                        <a:t>1</a:t>
                      </a:r>
                      <a:r>
                        <a:rPr lang="hy-AM" sz="1200" dirty="0" smtClean="0"/>
                        <a:t>e</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F</a:t>
                      </a:r>
                      <a:r>
                        <a:rPr lang="hy-AM" sz="1200" dirty="0" smtClean="0"/>
                        <a:t>ound in the empty space outside the nucleus</a:t>
                      </a:r>
                      <a:r>
                        <a:rPr lang="en-US" sz="1200" dirty="0" smtClean="0"/>
                        <a:t> called electron shells/ energy levels</a:t>
                      </a:r>
                      <a:endParaRPr lang="en-US" sz="1200" dirty="0"/>
                    </a:p>
                  </a:txBody>
                  <a:tcPr/>
                </a:tc>
              </a:tr>
            </a:tbl>
          </a:graphicData>
        </a:graphic>
      </p:graphicFrame>
      <p:sp>
        <p:nvSpPr>
          <p:cNvPr id="5" name="Title 1"/>
          <p:cNvSpPr txBox="1">
            <a:spLocks/>
          </p:cNvSpPr>
          <p:nvPr/>
        </p:nvSpPr>
        <p:spPr>
          <a:xfrm>
            <a:off x="685800" y="0"/>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mj-lt"/>
                <a:ea typeface="+mj-ea"/>
                <a:cs typeface="+mj-cs"/>
              </a:rPr>
              <a:t>Subatomic Particles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Putting Elements in Order</a:t>
            </a:r>
            <a:endParaRPr lang="en-US" dirty="0"/>
          </a:p>
        </p:txBody>
      </p:sp>
      <p:sp>
        <p:nvSpPr>
          <p:cNvPr id="3" name="Content Placeholder 2"/>
          <p:cNvSpPr>
            <a:spLocks noGrp="1"/>
          </p:cNvSpPr>
          <p:nvPr>
            <p:ph idx="1"/>
          </p:nvPr>
        </p:nvSpPr>
        <p:spPr>
          <a:xfrm>
            <a:off x="457200" y="1600200"/>
            <a:ext cx="8229600" cy="4953000"/>
          </a:xfrm>
        </p:spPr>
        <p:txBody>
          <a:bodyPr>
            <a:normAutofit lnSpcReduction="10000"/>
          </a:bodyPr>
          <a:lstStyle/>
          <a:p>
            <a:r>
              <a:rPr lang="en-US" dirty="0" smtClean="0"/>
              <a:t>The number of protons in the nucleus of an atom is called the atomic number/proton number.</a:t>
            </a:r>
          </a:p>
          <a:p>
            <a:endParaRPr lang="en-US" dirty="0" smtClean="0"/>
          </a:p>
          <a:p>
            <a:r>
              <a:rPr lang="en-US" dirty="0" smtClean="0"/>
              <a:t>The atoms of the elements are arranged in order of their atomic number/proton number.</a:t>
            </a:r>
          </a:p>
          <a:p>
            <a:endParaRPr lang="en-US" dirty="0" smtClean="0"/>
          </a:p>
          <a:p>
            <a:r>
              <a:rPr lang="en-US" dirty="0" smtClean="0"/>
              <a:t>The periodic table is a display of the arrangement of all of the elements known in order of their atomic number.</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Electron Shells/Energy Levels</a:t>
            </a:r>
            <a:endParaRPr lang="en-US" dirty="0"/>
          </a:p>
        </p:txBody>
      </p:sp>
      <p:sp>
        <p:nvSpPr>
          <p:cNvPr id="3" name="Content Placeholder 2"/>
          <p:cNvSpPr>
            <a:spLocks noGrp="1"/>
          </p:cNvSpPr>
          <p:nvPr>
            <p:ph idx="1"/>
          </p:nvPr>
        </p:nvSpPr>
        <p:spPr>
          <a:xfrm>
            <a:off x="457200" y="1600200"/>
            <a:ext cx="8229600" cy="5257800"/>
          </a:xfrm>
        </p:spPr>
        <p:txBody>
          <a:bodyPr>
            <a:normAutofit fontScale="85000" lnSpcReduction="20000"/>
          </a:bodyPr>
          <a:lstStyle/>
          <a:p>
            <a:r>
              <a:rPr lang="en-US" dirty="0" smtClean="0"/>
              <a:t>Electrons can be found in electron shells.</a:t>
            </a:r>
            <a:br>
              <a:rPr lang="en-US" dirty="0" smtClean="0"/>
            </a:br>
            <a:endParaRPr lang="en-US" dirty="0" smtClean="0"/>
          </a:p>
          <a:p>
            <a:r>
              <a:rPr lang="en-US" dirty="0" smtClean="0"/>
              <a:t>A maximum of:</a:t>
            </a:r>
            <a:br>
              <a:rPr lang="en-US" dirty="0" smtClean="0"/>
            </a:br>
            <a:r>
              <a:rPr lang="en-US" b="1" dirty="0" smtClean="0">
                <a:solidFill>
                  <a:srgbClr val="FF0066"/>
                </a:solidFill>
              </a:rPr>
              <a:t>2</a:t>
            </a:r>
            <a:r>
              <a:rPr lang="en-US" dirty="0" smtClean="0"/>
              <a:t> electrons can hold in the first energy level</a:t>
            </a:r>
            <a:br>
              <a:rPr lang="en-US" dirty="0" smtClean="0"/>
            </a:br>
            <a:r>
              <a:rPr lang="en-US" dirty="0" smtClean="0"/>
              <a:t/>
            </a:r>
            <a:br>
              <a:rPr lang="en-US" dirty="0" smtClean="0"/>
            </a:br>
            <a:r>
              <a:rPr lang="en-US" b="1" dirty="0" smtClean="0">
                <a:solidFill>
                  <a:srgbClr val="FF0066"/>
                </a:solidFill>
              </a:rPr>
              <a:t>8</a:t>
            </a:r>
            <a:r>
              <a:rPr lang="en-US" dirty="0" smtClean="0"/>
              <a:t> electrons can hold in the second energy level</a:t>
            </a:r>
            <a:br>
              <a:rPr lang="en-US" dirty="0" smtClean="0"/>
            </a:br>
            <a:r>
              <a:rPr lang="en-US" dirty="0" smtClean="0"/>
              <a:t/>
            </a:r>
            <a:br>
              <a:rPr lang="en-US" dirty="0" smtClean="0"/>
            </a:br>
            <a:r>
              <a:rPr lang="en-US" b="1" dirty="0" smtClean="0">
                <a:solidFill>
                  <a:srgbClr val="FF0066"/>
                </a:solidFill>
              </a:rPr>
              <a:t>18</a:t>
            </a:r>
            <a:r>
              <a:rPr lang="en-US" dirty="0" smtClean="0"/>
              <a:t> electrons (8 then 10) can hold in the third energy level</a:t>
            </a:r>
            <a:br>
              <a:rPr lang="en-US" dirty="0" smtClean="0"/>
            </a:br>
            <a:r>
              <a:rPr lang="en-US" dirty="0" smtClean="0"/>
              <a:t/>
            </a:r>
            <a:br>
              <a:rPr lang="en-US" dirty="0" smtClean="0"/>
            </a:br>
            <a:r>
              <a:rPr lang="en-US" dirty="0" smtClean="0"/>
              <a:t>Each energy level moves further and further away from the nucleus.</a:t>
            </a:r>
            <a:br>
              <a:rPr lang="en-US" dirty="0" smtClean="0"/>
            </a:br>
            <a:r>
              <a:rPr lang="en-US" dirty="0" smtClean="0"/>
              <a:t/>
            </a:r>
            <a:br>
              <a:rPr lang="en-US" dirty="0" smtClean="0"/>
            </a:br>
            <a:r>
              <a:rPr lang="en-US" dirty="0" smtClean="0"/>
              <a:t>Energy levels increase as the proton count increases.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95400"/>
            <a:ext cx="8229600" cy="5562600"/>
          </a:xfrm>
        </p:spPr>
        <p:txBody>
          <a:bodyPr>
            <a:normAutofit/>
          </a:bodyPr>
          <a:lstStyle/>
          <a:p>
            <a:r>
              <a:rPr lang="en-US" sz="2000" dirty="0" smtClean="0"/>
              <a:t>E</a:t>
            </a:r>
            <a:r>
              <a:rPr lang="hy-AM" sz="2000" dirty="0" smtClean="0"/>
              <a:t>ach shell can only accommodate a certain number of electrons.  The following table gives information about how many electrons are present within each electron shell.  The arrangement of electrons in an atom is called the </a:t>
            </a:r>
            <a:r>
              <a:rPr lang="hy-AM" sz="2000" b="1" u="sng" dirty="0" smtClean="0"/>
              <a:t>electronic configuration</a:t>
            </a:r>
            <a:r>
              <a:rPr lang="hy-AM" sz="2000" dirty="0" smtClean="0"/>
              <a:t>.</a:t>
            </a:r>
            <a:br>
              <a:rPr lang="hy-AM" sz="2000" dirty="0" smtClean="0"/>
            </a:br>
            <a:r>
              <a:rPr lang="hy-AM" sz="1200" dirty="0" smtClean="0"/>
              <a:t/>
            </a:r>
            <a:br>
              <a:rPr lang="hy-AM" sz="1200" dirty="0" smtClean="0"/>
            </a:br>
            <a:r>
              <a:rPr lang="hy-AM" sz="1200" dirty="0" smtClean="0"/>
              <a:t/>
            </a:r>
            <a:br>
              <a:rPr lang="hy-AM" sz="1200" dirty="0" smtClean="0"/>
            </a:br>
            <a:r>
              <a:rPr lang="hy-AM" sz="1200" dirty="0" smtClean="0"/>
              <a:t/>
            </a:r>
            <a:br>
              <a:rPr lang="hy-AM" sz="1200" dirty="0" smtClean="0"/>
            </a:br>
            <a:r>
              <a:rPr lang="hy-AM" sz="1200" dirty="0" smtClean="0"/>
              <a:t/>
            </a:r>
            <a:br>
              <a:rPr lang="hy-AM" sz="1200" dirty="0" smtClean="0"/>
            </a:br>
            <a:r>
              <a:rPr lang="hy-AM" sz="1200" dirty="0" smtClean="0"/>
              <a:t/>
            </a:r>
            <a:br>
              <a:rPr lang="hy-AM" sz="1200" dirty="0" smtClean="0"/>
            </a:br>
            <a:r>
              <a:rPr lang="hy-AM" sz="1200" dirty="0" smtClean="0"/>
              <a:t/>
            </a:r>
            <a:br>
              <a:rPr lang="hy-AM" sz="1200" dirty="0" smtClean="0"/>
            </a:br>
            <a:endParaRPr lang="en-US" sz="1200" dirty="0"/>
          </a:p>
        </p:txBody>
      </p:sp>
      <p:graphicFrame>
        <p:nvGraphicFramePr>
          <p:cNvPr id="7" name="Table 6"/>
          <p:cNvGraphicFramePr>
            <a:graphicFrameLocks noGrp="1"/>
          </p:cNvGraphicFramePr>
          <p:nvPr/>
        </p:nvGraphicFramePr>
        <p:xfrm>
          <a:off x="1219200" y="3048000"/>
          <a:ext cx="6553200" cy="2819400"/>
        </p:xfrm>
        <a:graphic>
          <a:graphicData uri="http://schemas.openxmlformats.org/drawingml/2006/table">
            <a:tbl>
              <a:tblPr firstRow="1" bandRow="1">
                <a:tableStyleId>{5C22544A-7EE6-4342-B048-85BDC9FD1C3A}</a:tableStyleId>
              </a:tblPr>
              <a:tblGrid>
                <a:gridCol w="3276600"/>
                <a:gridCol w="3276600"/>
              </a:tblGrid>
              <a:tr h="563880">
                <a:tc>
                  <a:txBody>
                    <a:bodyPr/>
                    <a:lstStyle/>
                    <a:p>
                      <a:pPr algn="ctr"/>
                      <a:r>
                        <a:rPr lang="hy-AM" sz="1200" dirty="0" smtClean="0"/>
                        <a:t>Electron shell</a:t>
                      </a:r>
                      <a:endParaRPr lang="en-US" sz="1200" dirty="0"/>
                    </a:p>
                  </a:txBody>
                  <a:tcPr/>
                </a:tc>
                <a:tc>
                  <a:txBody>
                    <a:bodyPr/>
                    <a:lstStyle/>
                    <a:p>
                      <a:pPr algn="ctr"/>
                      <a:r>
                        <a:rPr lang="hy-AM" sz="1200" dirty="0" smtClean="0"/>
                        <a:t>Maximum</a:t>
                      </a:r>
                      <a:r>
                        <a:rPr lang="hy-AM" sz="1200" baseline="0" dirty="0" smtClean="0"/>
                        <a:t> number of electrons</a:t>
                      </a:r>
                      <a:endParaRPr lang="en-US" sz="1200" dirty="0"/>
                    </a:p>
                  </a:txBody>
                  <a:tcPr/>
                </a:tc>
              </a:tr>
              <a:tr h="563880">
                <a:tc>
                  <a:txBody>
                    <a:bodyPr/>
                    <a:lstStyle/>
                    <a:p>
                      <a:pPr algn="ctr"/>
                      <a:endParaRPr lang="en-US" sz="1200" dirty="0" smtClean="0"/>
                    </a:p>
                    <a:p>
                      <a:pPr algn="ctr"/>
                      <a:r>
                        <a:rPr lang="hy-AM" sz="1200" dirty="0" smtClean="0"/>
                        <a:t>1</a:t>
                      </a:r>
                      <a:endParaRPr lang="en-US" sz="1200" dirty="0"/>
                    </a:p>
                  </a:txBody>
                  <a:tcPr/>
                </a:tc>
                <a:tc>
                  <a:txBody>
                    <a:bodyPr/>
                    <a:lstStyle/>
                    <a:p>
                      <a:pPr algn="ctr"/>
                      <a:endParaRPr lang="en-US" sz="1200" dirty="0" smtClean="0"/>
                    </a:p>
                    <a:p>
                      <a:pPr algn="ctr"/>
                      <a:r>
                        <a:rPr lang="hy-AM" sz="1200" dirty="0" smtClean="0"/>
                        <a:t>2</a:t>
                      </a:r>
                      <a:endParaRPr lang="en-US" sz="1200" dirty="0"/>
                    </a:p>
                  </a:txBody>
                  <a:tcPr/>
                </a:tc>
              </a:tr>
              <a:tr h="563880">
                <a:tc>
                  <a:txBody>
                    <a:bodyPr/>
                    <a:lstStyle/>
                    <a:p>
                      <a:pPr algn="ctr"/>
                      <a:endParaRPr lang="en-US" sz="1200" dirty="0" smtClean="0"/>
                    </a:p>
                    <a:p>
                      <a:pPr algn="ctr"/>
                      <a:r>
                        <a:rPr lang="hy-AM" sz="1200" dirty="0" smtClean="0"/>
                        <a:t>2</a:t>
                      </a:r>
                      <a:endParaRPr lang="en-US" sz="1200" dirty="0"/>
                    </a:p>
                  </a:txBody>
                  <a:tcPr/>
                </a:tc>
                <a:tc>
                  <a:txBody>
                    <a:bodyPr/>
                    <a:lstStyle/>
                    <a:p>
                      <a:pPr algn="ctr"/>
                      <a:endParaRPr lang="en-US" sz="1200" dirty="0" smtClean="0"/>
                    </a:p>
                    <a:p>
                      <a:pPr algn="ctr"/>
                      <a:r>
                        <a:rPr lang="hy-AM" sz="1200" dirty="0" smtClean="0"/>
                        <a:t>8</a:t>
                      </a:r>
                      <a:endParaRPr lang="en-US" sz="1200" dirty="0"/>
                    </a:p>
                  </a:txBody>
                  <a:tcPr/>
                </a:tc>
              </a:tr>
              <a:tr h="563880">
                <a:tc>
                  <a:txBody>
                    <a:bodyPr/>
                    <a:lstStyle/>
                    <a:p>
                      <a:pPr algn="ctr"/>
                      <a:endParaRPr lang="en-US" sz="1200" dirty="0" smtClean="0"/>
                    </a:p>
                    <a:p>
                      <a:pPr algn="ctr"/>
                      <a:r>
                        <a:rPr lang="hy-AM" sz="1200" dirty="0" smtClean="0"/>
                        <a:t>3</a:t>
                      </a:r>
                      <a:endParaRPr lang="en-US" sz="1200" dirty="0"/>
                    </a:p>
                  </a:txBody>
                  <a:tcPr/>
                </a:tc>
                <a:tc>
                  <a:txBody>
                    <a:bodyPr/>
                    <a:lstStyle/>
                    <a:p>
                      <a:pPr algn="ctr"/>
                      <a:endParaRPr lang="en-US" sz="1200" dirty="0" smtClean="0"/>
                    </a:p>
                    <a:p>
                      <a:pPr algn="ctr"/>
                      <a:r>
                        <a:rPr lang="hy-AM" sz="1200" dirty="0" smtClean="0"/>
                        <a:t>18 (8, then 10)</a:t>
                      </a:r>
                      <a:endParaRPr lang="en-US" sz="1200" dirty="0"/>
                    </a:p>
                  </a:txBody>
                  <a:tcPr/>
                </a:tc>
              </a:tr>
              <a:tr h="563880">
                <a:tc>
                  <a:txBody>
                    <a:bodyPr/>
                    <a:lstStyle/>
                    <a:p>
                      <a:pPr algn="ctr"/>
                      <a:endParaRPr lang="en-US" sz="1200" dirty="0" smtClean="0"/>
                    </a:p>
                    <a:p>
                      <a:pPr algn="ctr"/>
                      <a:r>
                        <a:rPr lang="hy-AM" sz="1200" dirty="0" smtClean="0"/>
                        <a:t>4</a:t>
                      </a:r>
                      <a:endParaRPr lang="en-US" sz="1200" dirty="0"/>
                    </a:p>
                  </a:txBody>
                  <a:tcPr/>
                </a:tc>
                <a:tc>
                  <a:txBody>
                    <a:bodyPr/>
                    <a:lstStyle/>
                    <a:p>
                      <a:pPr algn="ctr"/>
                      <a:endParaRPr lang="en-US" sz="1200" dirty="0" smtClean="0"/>
                    </a:p>
                    <a:p>
                      <a:pPr algn="ctr"/>
                      <a:r>
                        <a:rPr lang="hy-AM" sz="1200" dirty="0" smtClean="0"/>
                        <a:t>32 (8, then 10, then 14)</a:t>
                      </a:r>
                      <a:endParaRPr lang="en-US" sz="1200" dirty="0"/>
                    </a:p>
                  </a:txBody>
                  <a:tcPr/>
                </a:tc>
              </a:tr>
            </a:tbl>
          </a:graphicData>
        </a:graphic>
      </p:graphicFrame>
      <p:sp>
        <p:nvSpPr>
          <p:cNvPr id="11" name="Title 1"/>
          <p:cNvSpPr>
            <a:spLocks noGrp="1"/>
          </p:cNvSpPr>
          <p:nvPr>
            <p:ph type="title"/>
          </p:nvPr>
        </p:nvSpPr>
        <p:spPr>
          <a:xfrm>
            <a:off x="457200" y="274638"/>
            <a:ext cx="8229600" cy="1143000"/>
          </a:xfrm>
        </p:spPr>
        <p:txBody>
          <a:bodyPr/>
          <a:lstStyle/>
          <a:p>
            <a:r>
              <a:rPr lang="en-US" dirty="0" smtClean="0"/>
              <a:t>Electron Shells/Energy Levels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Electron Arrangement/Configuration</a:t>
            </a:r>
            <a:endParaRPr lang="en-US" dirty="0"/>
          </a:p>
        </p:txBody>
      </p:sp>
      <p:sp>
        <p:nvSpPr>
          <p:cNvPr id="3" name="Content Placeholder 2"/>
          <p:cNvSpPr>
            <a:spLocks noGrp="1"/>
          </p:cNvSpPr>
          <p:nvPr>
            <p:ph idx="1"/>
          </p:nvPr>
        </p:nvSpPr>
        <p:spPr>
          <a:xfrm>
            <a:off x="457200" y="1600200"/>
            <a:ext cx="8229600" cy="5105400"/>
          </a:xfrm>
        </p:spPr>
        <p:txBody>
          <a:bodyPr>
            <a:normAutofit fontScale="85000" lnSpcReduction="20000"/>
          </a:bodyPr>
          <a:lstStyle/>
          <a:p>
            <a:r>
              <a:rPr lang="en-US" dirty="0" smtClean="0"/>
              <a:t>In a neutral atom the number of electrons equals the number of protons.</a:t>
            </a:r>
          </a:p>
          <a:p>
            <a:endParaRPr lang="en-US" dirty="0" smtClean="0"/>
          </a:p>
          <a:p>
            <a:r>
              <a:rPr lang="en-US" dirty="0" smtClean="0"/>
              <a:t>The electron arrangement/configuration in an atom is deduced by adding electrons, one at a time to the shells.</a:t>
            </a:r>
            <a:br>
              <a:rPr lang="en-US" dirty="0" smtClean="0"/>
            </a:br>
            <a:r>
              <a:rPr lang="en-US" dirty="0" smtClean="0"/>
              <a:t/>
            </a:r>
            <a:br>
              <a:rPr lang="en-US" dirty="0" smtClean="0"/>
            </a:br>
            <a:r>
              <a:rPr lang="en-US" dirty="0" smtClean="0"/>
              <a:t>For example:  </a:t>
            </a:r>
            <a:br>
              <a:rPr lang="en-US" dirty="0" smtClean="0"/>
            </a:br>
            <a:r>
              <a:rPr lang="en-US" dirty="0" smtClean="0"/>
              <a:t>Carbon has 6 protons so therefore it has 6 electrons.  The electronic configuration for carbon is -  2.4</a:t>
            </a:r>
          </a:p>
          <a:p>
            <a:endParaRPr lang="en-US" dirty="0" smtClean="0"/>
          </a:p>
          <a:p>
            <a:r>
              <a:rPr lang="en-US" b="1" dirty="0" smtClean="0"/>
              <a:t>Determine the electronic configuration for the first 20 </a:t>
            </a:r>
            <a:r>
              <a:rPr lang="en-US" b="1" dirty="0" smtClean="0"/>
              <a:t>elements using the information present on the next two slides.  </a:t>
            </a:r>
            <a:r>
              <a:rPr lang="en-US" b="1" dirty="0" smtClean="0"/>
              <a:t>Carbon </a:t>
            </a:r>
            <a:r>
              <a:rPr lang="en-US" b="1" dirty="0" smtClean="0"/>
              <a:t>has already been </a:t>
            </a:r>
            <a:r>
              <a:rPr lang="en-US" b="1" dirty="0" smtClean="0"/>
              <a:t>done for you.</a:t>
            </a:r>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Image result for periodic table"/>
          <p:cNvPicPr>
            <a:picLocks noChangeAspect="1" noChangeArrowheads="1"/>
          </p:cNvPicPr>
          <p:nvPr/>
        </p:nvPicPr>
        <p:blipFill>
          <a:blip r:embed="rId2" cstate="print"/>
          <a:srcRect/>
          <a:stretch>
            <a:fillRect/>
          </a:stretch>
        </p:blipFill>
        <p:spPr bwMode="auto">
          <a:xfrm>
            <a:off x="76200" y="-38100"/>
            <a:ext cx="8991600" cy="674370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2232</TotalTime>
  <Words>826</Words>
  <Application>Microsoft Office PowerPoint</Application>
  <PresentationFormat>On-screen Show (4:3)</PresentationFormat>
  <Paragraphs>306</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Atomic Structure</vt:lpstr>
      <vt:lpstr>Slide 2</vt:lpstr>
      <vt:lpstr>Slide 3</vt:lpstr>
      <vt:lpstr>Slide 4</vt:lpstr>
      <vt:lpstr>Putting Elements in Order</vt:lpstr>
      <vt:lpstr>Electron Shells/Energy Levels</vt:lpstr>
      <vt:lpstr>Electron Shells/Energy Levels</vt:lpstr>
      <vt:lpstr>Electron Arrangement/Configuration</vt:lpstr>
      <vt:lpstr>Slide 9</vt:lpstr>
      <vt:lpstr>Table of First 20 Elements and some of their Properties and Characteristics</vt:lpstr>
      <vt:lpstr>Electron Arrangement/Configuration</vt:lpstr>
      <vt:lpstr>Electron Shells/Energy Levels</vt:lpstr>
      <vt:lpstr>Counting Subatomic Particles</vt:lpstr>
      <vt:lpstr>Counting Subatomic Particles</vt:lpstr>
      <vt:lpstr>A Simple Notation for Atoms</vt:lpstr>
      <vt:lpstr>Valence Shell &amp; Electrons</vt:lpstr>
      <vt:lpstr>Isotopes</vt:lpstr>
      <vt:lpstr>Isotopes</vt:lpstr>
      <vt:lpstr>Isotopes Radioactive Decay</vt:lpstr>
    </vt:vector>
  </TitlesOfParts>
  <Company>Pink Panta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Pink Panta</dc:creator>
  <cp:lastModifiedBy>Samantha</cp:lastModifiedBy>
  <cp:revision>13</cp:revision>
  <dcterms:created xsi:type="dcterms:W3CDTF">2011-07-08T22:42:06Z</dcterms:created>
  <dcterms:modified xsi:type="dcterms:W3CDTF">2019-11-03T17:01:44Z</dcterms:modified>
</cp:coreProperties>
</file>