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58" r:id="rId6"/>
    <p:sldId id="259" r:id="rId7"/>
    <p:sldId id="260" r:id="rId8"/>
    <p:sldId id="261" r:id="rId9"/>
    <p:sldId id="262" r:id="rId10"/>
    <p:sldId id="263" r:id="rId11"/>
    <p:sldId id="267" r:id="rId12"/>
    <p:sldId id="266" r:id="rId13"/>
    <p:sldId id="268" r:id="rId14"/>
    <p:sldId id="269" r:id="rId15"/>
    <p:sldId id="270" r:id="rId16"/>
    <p:sldId id="271" r:id="rId17"/>
    <p:sldId id="272" r:id="rId18"/>
    <p:sldId id="277" r:id="rId19"/>
    <p:sldId id="273" r:id="rId20"/>
    <p:sldId id="274" r:id="rId21"/>
    <p:sldId id="275" r:id="rId22"/>
    <p:sldId id="278" r:id="rId23"/>
    <p:sldId id="276" r:id="rId24"/>
    <p:sldId id="280" r:id="rId25"/>
    <p:sldId id="279" r:id="rId26"/>
    <p:sldId id="282" r:id="rId27"/>
    <p:sldId id="281" r:id="rId28"/>
    <p:sldId id="283" r:id="rId29"/>
    <p:sldId id="284" r:id="rId30"/>
    <p:sldId id="297" r:id="rId31"/>
    <p:sldId id="285" r:id="rId32"/>
    <p:sldId id="286" r:id="rId33"/>
    <p:sldId id="311" r:id="rId34"/>
    <p:sldId id="287" r:id="rId35"/>
    <p:sldId id="288" r:id="rId36"/>
    <p:sldId id="291" r:id="rId37"/>
    <p:sldId id="289" r:id="rId38"/>
    <p:sldId id="312" r:id="rId39"/>
    <p:sldId id="292" r:id="rId40"/>
    <p:sldId id="293" r:id="rId41"/>
    <p:sldId id="295" r:id="rId42"/>
    <p:sldId id="294" r:id="rId43"/>
    <p:sldId id="296" r:id="rId44"/>
    <p:sldId id="299" r:id="rId45"/>
    <p:sldId id="298" r:id="rId46"/>
    <p:sldId id="300" r:id="rId47"/>
    <p:sldId id="301" r:id="rId48"/>
    <p:sldId id="302" r:id="rId49"/>
    <p:sldId id="304" r:id="rId50"/>
    <p:sldId id="303" r:id="rId51"/>
    <p:sldId id="305" r:id="rId52"/>
    <p:sldId id="306" r:id="rId53"/>
    <p:sldId id="307" r:id="rId54"/>
    <p:sldId id="308" r:id="rId55"/>
    <p:sldId id="309"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6D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04A25-F905-49AA-9EBC-EB96491DD64C}"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04A25-F905-49AA-9EBC-EB96491DD64C}"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04A25-F905-49AA-9EBC-EB96491DD64C}"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04A25-F905-49AA-9EBC-EB96491DD64C}"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04A25-F905-49AA-9EBC-EB96491DD64C}"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04A25-F905-49AA-9EBC-EB96491DD64C}"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04A25-F905-49AA-9EBC-EB96491DD64C}"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04A25-F905-49AA-9EBC-EB96491DD64C}"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34712-A786-49DE-AD45-88FA0490DD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Classifying Our Environment</a:t>
            </a:r>
            <a:endParaRPr lang="en-US" dirty="0"/>
          </a:p>
        </p:txBody>
      </p:sp>
      <p:pic>
        <p:nvPicPr>
          <p:cNvPr id="32770" name="Picture 2" descr="Image result for gif bunny white background"/>
          <p:cNvPicPr>
            <a:picLocks noChangeAspect="1" noChangeArrowheads="1" noCrop="1"/>
          </p:cNvPicPr>
          <p:nvPr/>
        </p:nvPicPr>
        <p:blipFill>
          <a:blip r:embed="rId2" cstate="print"/>
          <a:srcRect/>
          <a:stretch>
            <a:fillRect/>
          </a:stretch>
        </p:blipFill>
        <p:spPr bwMode="auto">
          <a:xfrm>
            <a:off x="0" y="0"/>
            <a:ext cx="3248023" cy="2362200"/>
          </a:xfrm>
          <a:prstGeom prst="rect">
            <a:avLst/>
          </a:prstGeom>
          <a:noFill/>
        </p:spPr>
      </p:pic>
      <p:sp>
        <p:nvSpPr>
          <p:cNvPr id="32772" name="AutoShape 4"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8" name="AutoShape 10"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80" name="Picture 12" descr="Image result for desk"/>
          <p:cNvPicPr>
            <a:picLocks noChangeAspect="1" noChangeArrowheads="1"/>
          </p:cNvPicPr>
          <p:nvPr/>
        </p:nvPicPr>
        <p:blipFill>
          <a:blip r:embed="rId3" cstate="print"/>
          <a:srcRect/>
          <a:stretch>
            <a:fillRect/>
          </a:stretch>
        </p:blipFill>
        <p:spPr bwMode="auto">
          <a:xfrm>
            <a:off x="4800600" y="3276600"/>
            <a:ext cx="3569291" cy="344946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Plants and Animals</a:t>
            </a:r>
            <a:endParaRPr lang="en-US" dirty="0"/>
          </a:p>
        </p:txBody>
      </p:sp>
      <p:sp>
        <p:nvSpPr>
          <p:cNvPr id="3" name="Content Placeholder 2"/>
          <p:cNvSpPr>
            <a:spLocks noGrp="1"/>
          </p:cNvSpPr>
          <p:nvPr>
            <p:ph idx="1"/>
          </p:nvPr>
        </p:nvSpPr>
        <p:spPr/>
        <p:txBody>
          <a:bodyPr/>
          <a:lstStyle/>
          <a:p>
            <a:r>
              <a:rPr lang="en-US" dirty="0" smtClean="0"/>
              <a:t>Class exercise: Students should draw and complete the table below within their notebooks by taking a trip outside.</a:t>
            </a:r>
            <a:br>
              <a:rPr lang="en-US" dirty="0" smtClean="0"/>
            </a:br>
            <a:r>
              <a:rPr lang="en-US" dirty="0" smtClean="0"/>
              <a:t/>
            </a:r>
            <a:br>
              <a:rPr lang="en-US" dirty="0" smtClean="0"/>
            </a:br>
            <a:endParaRPr lang="en-US" dirty="0"/>
          </a:p>
        </p:txBody>
      </p:sp>
      <p:graphicFrame>
        <p:nvGraphicFramePr>
          <p:cNvPr id="4" name="Table 3"/>
          <p:cNvGraphicFramePr>
            <a:graphicFrameLocks noGrp="1"/>
          </p:cNvGraphicFramePr>
          <p:nvPr/>
        </p:nvGraphicFramePr>
        <p:xfrm>
          <a:off x="1524000" y="3886200"/>
          <a:ext cx="6096000" cy="2865120"/>
        </p:xfrm>
        <a:graphic>
          <a:graphicData uri="http://schemas.openxmlformats.org/drawingml/2006/table">
            <a:tbl>
              <a:tblPr firstRow="1" bandRow="1">
                <a:tableStyleId>{F5AB1C69-6EDB-4FF4-983F-18BD219EF322}</a:tableStyleId>
              </a:tblPr>
              <a:tblGrid>
                <a:gridCol w="3048000"/>
                <a:gridCol w="3048000"/>
              </a:tblGrid>
              <a:tr h="370840">
                <a:tc>
                  <a:txBody>
                    <a:bodyPr/>
                    <a:lstStyle/>
                    <a:p>
                      <a:pPr algn="ctr"/>
                      <a:r>
                        <a:rPr lang="en-US" dirty="0" smtClean="0"/>
                        <a:t>Plants</a:t>
                      </a:r>
                      <a:endParaRPr lang="en-US" dirty="0"/>
                    </a:p>
                  </a:txBody>
                  <a:tcPr/>
                </a:tc>
                <a:tc>
                  <a:txBody>
                    <a:bodyPr/>
                    <a:lstStyle/>
                    <a:p>
                      <a:pPr algn="ctr"/>
                      <a:r>
                        <a:rPr lang="en-US" dirty="0" smtClean="0"/>
                        <a:t>Animals</a:t>
                      </a:r>
                      <a:endParaRPr lang="en-US" dirty="0"/>
                    </a:p>
                  </a:txBody>
                  <a:tcPr/>
                </a:tc>
              </a:tr>
              <a:tr h="370840">
                <a:tc>
                  <a:txBody>
                    <a:bodyPr/>
                    <a:lstStyle/>
                    <a:p>
                      <a:pPr algn="ctr"/>
                      <a:r>
                        <a:rPr lang="en-US" dirty="0" smtClean="0"/>
                        <a:t>Make their own food</a:t>
                      </a:r>
                      <a:endParaRPr lang="en-US" dirty="0"/>
                    </a:p>
                  </a:txBody>
                  <a:tcPr/>
                </a:tc>
                <a:tc>
                  <a:txBody>
                    <a:bodyPr/>
                    <a:lstStyle/>
                    <a:p>
                      <a:pPr algn="ctr"/>
                      <a:r>
                        <a:rPr lang="en-US" dirty="0" smtClean="0"/>
                        <a:t>Consume</a:t>
                      </a:r>
                      <a:r>
                        <a:rPr lang="en-US" baseline="0" dirty="0" smtClean="0"/>
                        <a:t> their food</a:t>
                      </a:r>
                      <a:endParaRPr lang="en-US" dirty="0"/>
                    </a:p>
                  </a:txBody>
                  <a:tcPr/>
                </a:tc>
              </a:tr>
              <a:tr h="370840">
                <a:tc>
                  <a:txBody>
                    <a:bodyPr/>
                    <a:lstStyle/>
                    <a:p>
                      <a:pPr algn="ctr"/>
                      <a:r>
                        <a:rPr lang="en-US" dirty="0" smtClean="0"/>
                        <a:t>Can</a:t>
                      </a:r>
                      <a:r>
                        <a:rPr lang="en-US" baseline="0" dirty="0" smtClean="0"/>
                        <a:t> not physically move around</a:t>
                      </a:r>
                      <a:endParaRPr lang="en-US" dirty="0"/>
                    </a:p>
                  </a:txBody>
                  <a:tcPr/>
                </a:tc>
                <a:tc>
                  <a:txBody>
                    <a:bodyPr/>
                    <a:lstStyle/>
                    <a:p>
                      <a:pPr algn="ctr"/>
                      <a:r>
                        <a:rPr lang="en-US" dirty="0" smtClean="0"/>
                        <a:t>Can move around</a:t>
                      </a:r>
                      <a:endParaRPr lang="en-US" dirty="0"/>
                    </a:p>
                  </a:txBody>
                  <a:tcPr/>
                </a:tc>
              </a:tr>
              <a:tr h="370840">
                <a:tc>
                  <a:txBody>
                    <a:bodyPr/>
                    <a:lstStyle/>
                    <a:p>
                      <a:pPr algn="ctr"/>
                      <a:endParaRPr lang="en-US" dirty="0"/>
                    </a:p>
                  </a:txBody>
                  <a:tcPr/>
                </a:tc>
                <a:tc>
                  <a:txBody>
                    <a:bodyPr/>
                    <a:lstStyle/>
                    <a:p>
                      <a:pPr algn="ctr"/>
                      <a:endParaRPr lang="en-US"/>
                    </a:p>
                  </a:txBody>
                  <a:tcPr/>
                </a:tc>
              </a:tr>
              <a:tr h="370840">
                <a:tc>
                  <a:txBody>
                    <a:bodyPr/>
                    <a:lstStyle/>
                    <a:p>
                      <a:pPr algn="ctr"/>
                      <a:endParaRPr lang="en-US" dirty="0"/>
                    </a:p>
                  </a:txBody>
                  <a:tcPr/>
                </a:tc>
                <a:tc>
                  <a:txBody>
                    <a:bodyPr/>
                    <a:lstStyle/>
                    <a:p>
                      <a:pPr algn="ctr"/>
                      <a:endParaRPr lang="en-US"/>
                    </a:p>
                  </a:txBody>
                  <a:tcPr/>
                </a:tc>
              </a:tr>
              <a:tr h="370840">
                <a:tc>
                  <a:txBody>
                    <a:bodyPr/>
                    <a:lstStyle/>
                    <a:p>
                      <a:pPr algn="ctr"/>
                      <a:endParaRPr lang="en-US" dirty="0"/>
                    </a:p>
                  </a:txBody>
                  <a:tcPr/>
                </a:tc>
                <a:tc>
                  <a:txBody>
                    <a:bodyPr/>
                    <a:lstStyle/>
                    <a:p>
                      <a:pPr algn="ctr"/>
                      <a:endParaRPr lang="en-US"/>
                    </a:p>
                  </a:txBody>
                  <a:tcPr/>
                </a:tc>
              </a:tr>
              <a:tr h="370840">
                <a:tc>
                  <a:txBody>
                    <a:bodyPr/>
                    <a:lstStyle/>
                    <a:p>
                      <a:pPr algn="ctr"/>
                      <a:endParaRPr lang="en-US" dirty="0"/>
                    </a:p>
                  </a:txBody>
                  <a:tcPr/>
                </a:tc>
                <a:tc>
                  <a:txBody>
                    <a:bodyPr/>
                    <a:lstStyle/>
                    <a:p>
                      <a:pPr algn="ctr"/>
                      <a:endParaRPr lang="en-US" dirty="0"/>
                    </a:p>
                  </a:txBody>
                  <a:tcPr/>
                </a:tc>
              </a:tr>
            </a:tbl>
          </a:graphicData>
        </a:graphic>
      </p:graphicFrame>
      <p:sp>
        <p:nvSpPr>
          <p:cNvPr id="5" name="TextBox 4"/>
          <p:cNvSpPr txBox="1"/>
          <p:nvPr/>
        </p:nvSpPr>
        <p:spPr>
          <a:xfrm>
            <a:off x="2133600" y="3429000"/>
            <a:ext cx="5005986" cy="369332"/>
          </a:xfrm>
          <a:prstGeom prst="rect">
            <a:avLst/>
          </a:prstGeom>
          <a:noFill/>
        </p:spPr>
        <p:txBody>
          <a:bodyPr wrap="none" rtlCol="0">
            <a:spAutoFit/>
          </a:bodyPr>
          <a:lstStyle/>
          <a:p>
            <a:r>
              <a:rPr lang="en-US" b="1" dirty="0" smtClean="0"/>
              <a:t>Table 1.  Comparisons between plants and animals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7772400" cy="1470025"/>
          </a:xfrm>
        </p:spPr>
        <p:txBody>
          <a:bodyPr>
            <a:noAutofit/>
          </a:bodyPr>
          <a:lstStyle/>
          <a:p>
            <a:r>
              <a:rPr lang="en-US" sz="9600" dirty="0" smtClean="0">
                <a:solidFill>
                  <a:srgbClr val="EA16D1"/>
                </a:solidFill>
                <a:latin typeface="Silver South Script Alt" pitchFamily="2" charset="0"/>
              </a:rPr>
              <a:t>Vertebrates and Invertebrates</a:t>
            </a:r>
            <a:endParaRPr lang="en-US" sz="9600" dirty="0">
              <a:solidFill>
                <a:srgbClr val="EA16D1"/>
              </a:solidFill>
              <a:latin typeface="Silver South Script Alt" pitchFamily="2" charset="0"/>
            </a:endParaRPr>
          </a:p>
        </p:txBody>
      </p:sp>
      <p:sp>
        <p:nvSpPr>
          <p:cNvPr id="3" name="Subtitle 2"/>
          <p:cNvSpPr>
            <a:spLocks noGrp="1"/>
          </p:cNvSpPr>
          <p:nvPr>
            <p:ph type="subTitle" idx="1"/>
          </p:nvPr>
        </p:nvSpPr>
        <p:spPr>
          <a:xfrm>
            <a:off x="1447800" y="1295400"/>
            <a:ext cx="6400800" cy="1752600"/>
          </a:xfrm>
        </p:spPr>
        <p:txBody>
          <a:bodyPr>
            <a:noAutofit/>
          </a:bodyPr>
          <a:lstStyle/>
          <a:p>
            <a:r>
              <a:rPr lang="en-US" sz="5400" dirty="0" smtClean="0">
                <a:solidFill>
                  <a:schemeClr val="tx1"/>
                </a:solidFill>
              </a:rPr>
              <a:t>Grouping Living Things</a:t>
            </a:r>
            <a:endParaRPr lang="en-US" sz="5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Vertebrates and Invertebrates</a:t>
            </a:r>
            <a:endParaRPr lang="en-US" dirty="0"/>
          </a:p>
        </p:txBody>
      </p:sp>
      <p:sp>
        <p:nvSpPr>
          <p:cNvPr id="3" name="Content Placeholder 2"/>
          <p:cNvSpPr>
            <a:spLocks noGrp="1"/>
          </p:cNvSpPr>
          <p:nvPr>
            <p:ph idx="1"/>
          </p:nvPr>
        </p:nvSpPr>
        <p:spPr/>
        <p:txBody>
          <a:bodyPr/>
          <a:lstStyle/>
          <a:p>
            <a:r>
              <a:rPr lang="en-US" sz="4000" dirty="0" smtClean="0"/>
              <a:t>Animals are divided into two groups:  </a:t>
            </a:r>
            <a:br>
              <a:rPr lang="en-US" sz="4000" dirty="0" smtClean="0"/>
            </a:br>
            <a:r>
              <a:rPr lang="en-US" sz="4000" dirty="0" smtClean="0"/>
              <a:t/>
            </a:r>
            <a:br>
              <a:rPr lang="en-US" sz="4000" dirty="0" smtClean="0"/>
            </a:br>
            <a:r>
              <a:rPr lang="en-US" sz="4000" dirty="0" smtClean="0"/>
              <a:t>vertebrates and</a:t>
            </a:r>
            <a:br>
              <a:rPr lang="en-US" sz="4000" dirty="0" smtClean="0"/>
            </a:br>
            <a:r>
              <a:rPr lang="en-US" sz="4000" dirty="0" smtClean="0"/>
              <a:t/>
            </a:r>
            <a:br>
              <a:rPr lang="en-US" sz="4000" dirty="0" smtClean="0"/>
            </a:br>
            <a:r>
              <a:rPr lang="en-US" sz="4000" dirty="0" smtClean="0"/>
              <a:t> invertebrates.</a:t>
            </a:r>
          </a:p>
          <a:p>
            <a:endParaRPr lang="en-US" dirty="0"/>
          </a:p>
        </p:txBody>
      </p:sp>
      <p:pic>
        <p:nvPicPr>
          <p:cNvPr id="12290" name="Picture 2" descr="Image result for dog cartoon"/>
          <p:cNvPicPr>
            <a:picLocks noChangeAspect="1" noChangeArrowheads="1"/>
          </p:cNvPicPr>
          <p:nvPr/>
        </p:nvPicPr>
        <p:blipFill>
          <a:blip r:embed="rId2" cstate="print"/>
          <a:srcRect t="11428" b="14286"/>
          <a:stretch>
            <a:fillRect/>
          </a:stretch>
        </p:blipFill>
        <p:spPr bwMode="auto">
          <a:xfrm>
            <a:off x="5791200" y="2514600"/>
            <a:ext cx="2476500" cy="1981200"/>
          </a:xfrm>
          <a:prstGeom prst="rect">
            <a:avLst/>
          </a:prstGeom>
          <a:noFill/>
        </p:spPr>
      </p:pic>
      <p:pic>
        <p:nvPicPr>
          <p:cNvPr id="12292" name="Picture 4" descr="Image result for worm"/>
          <p:cNvPicPr>
            <a:picLocks noChangeAspect="1" noChangeArrowheads="1"/>
          </p:cNvPicPr>
          <p:nvPr/>
        </p:nvPicPr>
        <p:blipFill>
          <a:blip r:embed="rId3" cstate="print"/>
          <a:srcRect/>
          <a:stretch>
            <a:fillRect/>
          </a:stretch>
        </p:blipFill>
        <p:spPr bwMode="auto">
          <a:xfrm>
            <a:off x="4343400" y="4495800"/>
            <a:ext cx="1828800" cy="1828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Vertebrates and Invertebrates</a:t>
            </a:r>
            <a:endParaRPr lang="en-US" dirty="0"/>
          </a:p>
        </p:txBody>
      </p:sp>
      <p:sp>
        <p:nvSpPr>
          <p:cNvPr id="3" name="Content Placeholder 2"/>
          <p:cNvSpPr>
            <a:spLocks noGrp="1"/>
          </p:cNvSpPr>
          <p:nvPr>
            <p:ph idx="1"/>
          </p:nvPr>
        </p:nvSpPr>
        <p:spPr/>
        <p:txBody>
          <a:bodyPr/>
          <a:lstStyle/>
          <a:p>
            <a:r>
              <a:rPr lang="en-US" dirty="0" smtClean="0"/>
              <a:t>Vertebrates are animals that have backbones.  They have endoskeletons.</a:t>
            </a:r>
          </a:p>
          <a:p>
            <a:endParaRPr lang="en-US" dirty="0"/>
          </a:p>
          <a:p>
            <a:r>
              <a:rPr lang="en-US" dirty="0" smtClean="0"/>
              <a:t>Invertebrates are animals without backbones.  They have exoskeletons.</a:t>
            </a:r>
          </a:p>
          <a:p>
            <a:endParaRPr lang="en-US" dirty="0"/>
          </a:p>
          <a:p>
            <a:r>
              <a:rPr lang="en-US" dirty="0" smtClean="0"/>
              <a:t>Vertebrates can be divided into two groups, cold blooded and warm blooded.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Vertebrates</a:t>
            </a:r>
            <a:br>
              <a:rPr lang="en-US" dirty="0" smtClean="0"/>
            </a:br>
            <a:r>
              <a:rPr lang="en-US" sz="6700" dirty="0" smtClean="0">
                <a:solidFill>
                  <a:srgbClr val="00B0F0"/>
                </a:solidFill>
                <a:latin typeface="Silver South Script Alt" pitchFamily="2" charset="0"/>
              </a:rPr>
              <a:t>Cold Blooded</a:t>
            </a:r>
            <a:endParaRPr lang="en-US" sz="6700" dirty="0">
              <a:solidFill>
                <a:srgbClr val="00B0F0"/>
              </a:solidFill>
              <a:latin typeface="Silver South Script Alt" pitchFamily="2" charset="0"/>
            </a:endParaRPr>
          </a:p>
        </p:txBody>
      </p:sp>
      <p:sp>
        <p:nvSpPr>
          <p:cNvPr id="3" name="Content Placeholder 2"/>
          <p:cNvSpPr>
            <a:spLocks noGrp="1"/>
          </p:cNvSpPr>
          <p:nvPr>
            <p:ph idx="1"/>
          </p:nvPr>
        </p:nvSpPr>
        <p:spPr/>
        <p:txBody>
          <a:bodyPr/>
          <a:lstStyle/>
          <a:p>
            <a:r>
              <a:rPr lang="en-US" dirty="0" smtClean="0"/>
              <a:t>Cold blooded animals change their temperature with their surroundings.</a:t>
            </a:r>
            <a:br>
              <a:rPr lang="en-US" dirty="0" smtClean="0"/>
            </a:br>
            <a:r>
              <a:rPr lang="en-US" dirty="0" smtClean="0"/>
              <a:t/>
            </a:r>
            <a:br>
              <a:rPr lang="en-US" dirty="0" smtClean="0"/>
            </a:br>
            <a:r>
              <a:rPr lang="en-US" dirty="0" smtClean="0"/>
              <a:t>Examples of cold blooded animals are:</a:t>
            </a:r>
            <a:br>
              <a:rPr lang="en-US" dirty="0" smtClean="0"/>
            </a:br>
            <a:r>
              <a:rPr lang="en-US" dirty="0" smtClean="0"/>
              <a:t>amphibians, fish and reptiles.</a:t>
            </a:r>
          </a:p>
        </p:txBody>
      </p:sp>
      <p:pic>
        <p:nvPicPr>
          <p:cNvPr id="9220" name="Picture 4" descr="Image result for cartoon frog gif"/>
          <p:cNvPicPr>
            <a:picLocks noChangeAspect="1" noChangeArrowheads="1" noCrop="1"/>
          </p:cNvPicPr>
          <p:nvPr/>
        </p:nvPicPr>
        <p:blipFill>
          <a:blip r:embed="rId2" cstate="print"/>
          <a:srcRect/>
          <a:stretch>
            <a:fillRect/>
          </a:stretch>
        </p:blipFill>
        <p:spPr bwMode="auto">
          <a:xfrm>
            <a:off x="0" y="0"/>
            <a:ext cx="1533525" cy="1657351"/>
          </a:xfrm>
          <a:prstGeom prst="rect">
            <a:avLst/>
          </a:prstGeom>
          <a:noFill/>
        </p:spPr>
      </p:pic>
      <p:pic>
        <p:nvPicPr>
          <p:cNvPr id="9222" name="Picture 6" descr="Image result for fish swimming gif"/>
          <p:cNvPicPr>
            <a:picLocks noChangeAspect="1" noChangeArrowheads="1" noCrop="1"/>
          </p:cNvPicPr>
          <p:nvPr/>
        </p:nvPicPr>
        <p:blipFill>
          <a:blip r:embed="rId3" cstate="print"/>
          <a:srcRect/>
          <a:stretch>
            <a:fillRect/>
          </a:stretch>
        </p:blipFill>
        <p:spPr bwMode="auto">
          <a:xfrm>
            <a:off x="3352800" y="4343400"/>
            <a:ext cx="2514600" cy="251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Vertebrates</a:t>
            </a:r>
            <a:br>
              <a:rPr lang="en-US" dirty="0" smtClean="0"/>
            </a:br>
            <a:r>
              <a:rPr lang="en-US" sz="6700" dirty="0" smtClean="0">
                <a:solidFill>
                  <a:srgbClr val="FF0000"/>
                </a:solidFill>
                <a:latin typeface="Silver South Script Alt" pitchFamily="2" charset="0"/>
              </a:rPr>
              <a:t>Warm Blooded</a:t>
            </a:r>
            <a:endParaRPr lang="en-US" sz="6700" dirty="0">
              <a:solidFill>
                <a:srgbClr val="FF0000"/>
              </a:solidFill>
              <a:latin typeface="Silver South Script Alt" pitchFamily="2" charset="0"/>
            </a:endParaRPr>
          </a:p>
        </p:txBody>
      </p:sp>
      <p:sp>
        <p:nvSpPr>
          <p:cNvPr id="3" name="Content Placeholder 2"/>
          <p:cNvSpPr>
            <a:spLocks noGrp="1"/>
          </p:cNvSpPr>
          <p:nvPr>
            <p:ph idx="1"/>
          </p:nvPr>
        </p:nvSpPr>
        <p:spPr/>
        <p:txBody>
          <a:bodyPr/>
          <a:lstStyle/>
          <a:p>
            <a:r>
              <a:rPr lang="en-US" dirty="0" smtClean="0"/>
              <a:t>Warm blooded animals maintain a constant body temperature.</a:t>
            </a:r>
            <a:br>
              <a:rPr lang="en-US" dirty="0" smtClean="0"/>
            </a:br>
            <a:r>
              <a:rPr lang="en-US" dirty="0" smtClean="0"/>
              <a:t/>
            </a:r>
            <a:br>
              <a:rPr lang="en-US" dirty="0" smtClean="0"/>
            </a:br>
            <a:r>
              <a:rPr lang="en-US" dirty="0" smtClean="0"/>
              <a:t>Examples of warm blooded animals are:</a:t>
            </a:r>
            <a:br>
              <a:rPr lang="en-US" dirty="0" smtClean="0"/>
            </a:br>
            <a:r>
              <a:rPr lang="en-US" dirty="0" smtClean="0"/>
              <a:t>birds and mammals.</a:t>
            </a:r>
          </a:p>
        </p:txBody>
      </p:sp>
      <p:pic>
        <p:nvPicPr>
          <p:cNvPr id="8194" name="Picture 2" descr="Image result for birds gif"/>
          <p:cNvPicPr>
            <a:picLocks noChangeAspect="1" noChangeArrowheads="1" noCrop="1"/>
          </p:cNvPicPr>
          <p:nvPr/>
        </p:nvPicPr>
        <p:blipFill>
          <a:blip r:embed="rId2" cstate="print"/>
          <a:srcRect/>
          <a:stretch>
            <a:fillRect/>
          </a:stretch>
        </p:blipFill>
        <p:spPr bwMode="auto">
          <a:xfrm>
            <a:off x="2895600" y="3124200"/>
            <a:ext cx="4762500" cy="39624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Groups of Vertebrates</a:t>
            </a:r>
            <a:endParaRPr lang="en-US" dirty="0"/>
          </a:p>
        </p:txBody>
      </p:sp>
      <p:graphicFrame>
        <p:nvGraphicFramePr>
          <p:cNvPr id="4" name="Content Placeholder 3"/>
          <p:cNvGraphicFramePr>
            <a:graphicFrameLocks noGrp="1"/>
          </p:cNvGraphicFramePr>
          <p:nvPr>
            <p:ph idx="1"/>
          </p:nvPr>
        </p:nvGraphicFramePr>
        <p:xfrm>
          <a:off x="457200" y="1600200"/>
          <a:ext cx="8229600" cy="4668520"/>
        </p:xfrm>
        <a:graphic>
          <a:graphicData uri="http://schemas.openxmlformats.org/drawingml/2006/table">
            <a:tbl>
              <a:tblPr firstRow="1" bandRow="1">
                <a:tableStyleId>{F5AB1C69-6EDB-4FF4-983F-18BD219EF322}</a:tableStyleId>
              </a:tblPr>
              <a:tblGrid>
                <a:gridCol w="2743200"/>
                <a:gridCol w="2743200"/>
                <a:gridCol w="2743200"/>
              </a:tblGrid>
              <a:tr h="370840">
                <a:tc>
                  <a:txBody>
                    <a:bodyPr/>
                    <a:lstStyle/>
                    <a:p>
                      <a:r>
                        <a:rPr lang="en-US" dirty="0" smtClean="0"/>
                        <a:t>Vertebrate Group</a:t>
                      </a:r>
                      <a:endParaRPr lang="en-US" dirty="0"/>
                    </a:p>
                  </a:txBody>
                  <a:tcPr/>
                </a:tc>
                <a:tc>
                  <a:txBody>
                    <a:bodyPr/>
                    <a:lstStyle/>
                    <a:p>
                      <a:r>
                        <a:rPr lang="en-US" dirty="0" smtClean="0"/>
                        <a:t>Characteristics</a:t>
                      </a:r>
                      <a:endParaRPr lang="en-US" dirty="0"/>
                    </a:p>
                  </a:txBody>
                  <a:tcPr/>
                </a:tc>
                <a:tc>
                  <a:txBody>
                    <a:bodyPr/>
                    <a:lstStyle/>
                    <a:p>
                      <a:r>
                        <a:rPr lang="en-US" dirty="0" smtClean="0"/>
                        <a:t>Examples</a:t>
                      </a:r>
                      <a:endParaRPr lang="en-US" dirty="0"/>
                    </a:p>
                  </a:txBody>
                  <a:tcPr/>
                </a:tc>
              </a:tr>
              <a:tr h="370840">
                <a:tc>
                  <a:txBody>
                    <a:bodyPr/>
                    <a:lstStyle/>
                    <a:p>
                      <a:r>
                        <a:rPr lang="en-US" dirty="0" smtClean="0"/>
                        <a:t>Amphibian</a:t>
                      </a:r>
                      <a:endParaRPr lang="en-US" dirty="0"/>
                    </a:p>
                  </a:txBody>
                  <a:tcPr/>
                </a:tc>
                <a:tc>
                  <a:txBody>
                    <a:bodyPr/>
                    <a:lstStyle/>
                    <a:p>
                      <a:r>
                        <a:rPr lang="en-US" dirty="0" smtClean="0"/>
                        <a:t>body is soft and damp, cold blooded lives on land and in water</a:t>
                      </a:r>
                      <a:endParaRPr lang="en-US" dirty="0"/>
                    </a:p>
                  </a:txBody>
                  <a:tcPr/>
                </a:tc>
                <a:tc>
                  <a:txBody>
                    <a:bodyPr/>
                    <a:lstStyle/>
                    <a:p>
                      <a:r>
                        <a:rPr lang="en-US" dirty="0" smtClean="0"/>
                        <a:t>toad, frog, newt, salamander</a:t>
                      </a:r>
                      <a:endParaRPr lang="en-US" dirty="0"/>
                    </a:p>
                  </a:txBody>
                  <a:tcPr/>
                </a:tc>
              </a:tr>
              <a:tr h="370840">
                <a:tc>
                  <a:txBody>
                    <a:bodyPr/>
                    <a:lstStyle/>
                    <a:p>
                      <a:r>
                        <a:rPr lang="en-US" dirty="0" smtClean="0"/>
                        <a:t>Bird</a:t>
                      </a:r>
                      <a:endParaRPr lang="en-US" dirty="0"/>
                    </a:p>
                  </a:txBody>
                  <a:tcPr/>
                </a:tc>
                <a:tc>
                  <a:txBody>
                    <a:bodyPr/>
                    <a:lstStyle/>
                    <a:p>
                      <a:r>
                        <a:rPr lang="en-US" dirty="0" smtClean="0"/>
                        <a:t>covered with feathers,</a:t>
                      </a:r>
                      <a:r>
                        <a:rPr lang="en-US" baseline="0" dirty="0" smtClean="0"/>
                        <a:t> warm blooded has a beak</a:t>
                      </a:r>
                      <a:endParaRPr lang="en-US" dirty="0"/>
                    </a:p>
                  </a:txBody>
                  <a:tcPr/>
                </a:tc>
                <a:tc>
                  <a:txBody>
                    <a:bodyPr/>
                    <a:lstStyle/>
                    <a:p>
                      <a:r>
                        <a:rPr lang="en-US" dirty="0" smtClean="0"/>
                        <a:t>pelican, dove, chicken, pigeon</a:t>
                      </a:r>
                      <a:endParaRPr lang="en-US" dirty="0"/>
                    </a:p>
                  </a:txBody>
                  <a:tcPr/>
                </a:tc>
              </a:tr>
              <a:tr h="370840">
                <a:tc>
                  <a:txBody>
                    <a:bodyPr/>
                    <a:lstStyle/>
                    <a:p>
                      <a:r>
                        <a:rPr lang="en-US" dirty="0" smtClean="0"/>
                        <a:t>Fish</a:t>
                      </a:r>
                      <a:endParaRPr lang="en-US" dirty="0"/>
                    </a:p>
                  </a:txBody>
                  <a:tcPr/>
                </a:tc>
                <a:tc>
                  <a:txBody>
                    <a:bodyPr/>
                    <a:lstStyle/>
                    <a:p>
                      <a:r>
                        <a:rPr lang="en-US" dirty="0" smtClean="0"/>
                        <a:t>covered</a:t>
                      </a:r>
                      <a:r>
                        <a:rPr lang="en-US" baseline="0" dirty="0" smtClean="0"/>
                        <a:t> with scales and fins, cold blooded breathes using gills, live in water</a:t>
                      </a:r>
                      <a:endParaRPr lang="en-US" dirty="0"/>
                    </a:p>
                  </a:txBody>
                  <a:tcPr/>
                </a:tc>
                <a:tc>
                  <a:txBody>
                    <a:bodyPr/>
                    <a:lstStyle/>
                    <a:p>
                      <a:r>
                        <a:rPr lang="en-US" dirty="0" smtClean="0"/>
                        <a:t>tuna, sea horse, snapper,</a:t>
                      </a:r>
                      <a:r>
                        <a:rPr lang="en-US" baseline="0" dirty="0" smtClean="0"/>
                        <a:t> eel</a:t>
                      </a:r>
                      <a:endParaRPr lang="en-US" dirty="0"/>
                    </a:p>
                  </a:txBody>
                  <a:tcPr/>
                </a:tc>
              </a:tr>
              <a:tr h="370840">
                <a:tc>
                  <a:txBody>
                    <a:bodyPr/>
                    <a:lstStyle/>
                    <a:p>
                      <a:r>
                        <a:rPr lang="en-US" dirty="0" smtClean="0"/>
                        <a:t>Mammal</a:t>
                      </a:r>
                      <a:endParaRPr lang="en-US" dirty="0"/>
                    </a:p>
                  </a:txBody>
                  <a:tcPr/>
                </a:tc>
                <a:tc>
                  <a:txBody>
                    <a:bodyPr/>
                    <a:lstStyle/>
                    <a:p>
                      <a:r>
                        <a:rPr lang="en-US" dirty="0" smtClean="0"/>
                        <a:t>covered</a:t>
                      </a:r>
                      <a:r>
                        <a:rPr lang="en-US" baseline="0" dirty="0" smtClean="0"/>
                        <a:t> with hair or fur, warm blooded gives suck to its young, does not lay eggs</a:t>
                      </a:r>
                      <a:endParaRPr lang="en-US" dirty="0"/>
                    </a:p>
                  </a:txBody>
                  <a:tcPr/>
                </a:tc>
                <a:tc>
                  <a:txBody>
                    <a:bodyPr/>
                    <a:lstStyle/>
                    <a:p>
                      <a:r>
                        <a:rPr lang="en-US" dirty="0" smtClean="0"/>
                        <a:t>bat, human,</a:t>
                      </a:r>
                      <a:r>
                        <a:rPr lang="en-US" baseline="0" dirty="0" smtClean="0"/>
                        <a:t> whale, walrus</a:t>
                      </a:r>
                      <a:endParaRPr lang="en-US" dirty="0"/>
                    </a:p>
                  </a:txBody>
                  <a:tcPr/>
                </a:tc>
              </a:tr>
              <a:tr h="370840">
                <a:tc>
                  <a:txBody>
                    <a:bodyPr/>
                    <a:lstStyle/>
                    <a:p>
                      <a:r>
                        <a:rPr lang="en-US" dirty="0" smtClean="0"/>
                        <a:t>Reptile</a:t>
                      </a:r>
                      <a:endParaRPr lang="en-US" dirty="0"/>
                    </a:p>
                  </a:txBody>
                  <a:tcPr/>
                </a:tc>
                <a:tc>
                  <a:txBody>
                    <a:bodyPr/>
                    <a:lstStyle/>
                    <a:p>
                      <a:r>
                        <a:rPr lang="en-US" dirty="0" smtClean="0"/>
                        <a:t>covered</a:t>
                      </a:r>
                      <a:r>
                        <a:rPr lang="en-US" baseline="0" dirty="0" smtClean="0"/>
                        <a:t> with scales, cold blooded, lays eggs</a:t>
                      </a:r>
                      <a:endParaRPr lang="en-US" dirty="0"/>
                    </a:p>
                  </a:txBody>
                  <a:tcPr/>
                </a:tc>
                <a:tc>
                  <a:txBody>
                    <a:bodyPr/>
                    <a:lstStyle/>
                    <a:p>
                      <a:r>
                        <a:rPr lang="en-US" dirty="0" smtClean="0"/>
                        <a:t>crocodile, lizard, turtle, snake, iguana</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a:t>
            </a:r>
            <a:endParaRPr lang="en-US" dirty="0"/>
          </a:p>
        </p:txBody>
      </p:sp>
      <p:sp>
        <p:nvSpPr>
          <p:cNvPr id="3" name="Content Placeholder 2"/>
          <p:cNvSpPr>
            <a:spLocks noGrp="1"/>
          </p:cNvSpPr>
          <p:nvPr>
            <p:ph idx="1"/>
          </p:nvPr>
        </p:nvSpPr>
        <p:spPr>
          <a:xfrm>
            <a:off x="457200" y="1600200"/>
            <a:ext cx="8458200" cy="5029200"/>
          </a:xfrm>
        </p:spPr>
        <p:txBody>
          <a:bodyPr>
            <a:normAutofit lnSpcReduction="10000"/>
          </a:bodyPr>
          <a:lstStyle/>
          <a:p>
            <a:r>
              <a:rPr lang="en-US" dirty="0" smtClean="0"/>
              <a:t>A species is a group of living things who can mate to produce offspring that in turn can reproduce.</a:t>
            </a:r>
          </a:p>
          <a:p>
            <a:endParaRPr lang="en-US" dirty="0"/>
          </a:p>
          <a:p>
            <a:r>
              <a:rPr lang="en-US" dirty="0" smtClean="0"/>
              <a:t>A horse and a donkey are not the same species.  </a:t>
            </a:r>
            <a:br>
              <a:rPr lang="en-US" dirty="0" smtClean="0"/>
            </a:br>
            <a:r>
              <a:rPr lang="en-US" dirty="0" smtClean="0"/>
              <a:t/>
            </a:r>
            <a:br>
              <a:rPr lang="en-US" dirty="0" smtClean="0"/>
            </a:br>
            <a:r>
              <a:rPr lang="en-US" dirty="0" smtClean="0"/>
              <a:t>When a donkey and a horse mate they produce a mule.  </a:t>
            </a:r>
          </a:p>
          <a:p>
            <a:endParaRPr lang="en-US" dirty="0"/>
          </a:p>
          <a:p>
            <a:r>
              <a:rPr lang="en-US" dirty="0" smtClean="0"/>
              <a:t>A mule is NOT a species as it cannot reproduce.</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Species</a:t>
            </a:r>
            <a:br>
              <a:rPr lang="en-US" dirty="0" smtClean="0"/>
            </a:br>
            <a:r>
              <a:rPr lang="en-US" dirty="0" smtClean="0"/>
              <a:t>Freaks of Nature/Phenomena</a:t>
            </a:r>
            <a:endParaRPr lang="en-US" dirty="0"/>
          </a:p>
        </p:txBody>
      </p:sp>
      <p:pic>
        <p:nvPicPr>
          <p:cNvPr id="35852" name="Picture 12"/>
          <p:cNvPicPr>
            <a:picLocks noChangeAspect="1" noChangeArrowheads="1"/>
          </p:cNvPicPr>
          <p:nvPr/>
        </p:nvPicPr>
        <p:blipFill>
          <a:blip r:embed="rId2" cstate="print"/>
          <a:srcRect l="38500" t="35349" r="21000" b="11628"/>
          <a:stretch>
            <a:fillRect/>
          </a:stretch>
        </p:blipFill>
        <p:spPr bwMode="auto">
          <a:xfrm>
            <a:off x="1199147" y="1904999"/>
            <a:ext cx="6725653" cy="473286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Mules</a:t>
            </a:r>
            <a:br>
              <a:rPr lang="en-US" dirty="0" smtClean="0"/>
            </a:br>
            <a:r>
              <a:rPr lang="en-US" dirty="0" smtClean="0"/>
              <a:t>Freaks of Nature/Phenomena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Donkeys and horses are two DIFFERENT species.  The fact that when they mate they can produce offspring is a freak of nature.</a:t>
            </a:r>
          </a:p>
          <a:p>
            <a:endParaRPr lang="en-US" dirty="0"/>
          </a:p>
          <a:p>
            <a:r>
              <a:rPr lang="en-US" dirty="0" smtClean="0"/>
              <a:t>When a male donkey (jack) and a female horse (mare) mate they produce a mule.  Less frequently, a male horse (stallion) will mate with a female donkey (jenny) to produce a hinny.  </a:t>
            </a:r>
          </a:p>
          <a:p>
            <a:endParaRPr lang="en-US" dirty="0"/>
          </a:p>
          <a:p>
            <a:r>
              <a:rPr lang="en-US" dirty="0" smtClean="0"/>
              <a:t>Mules and hinnies are great work animals but neither of them can mate among themselves to produce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normAutofit fontScale="90000"/>
          </a:bodyPr>
          <a:lstStyle/>
          <a:p>
            <a:r>
              <a:rPr lang="en-US" sz="8800" dirty="0" smtClean="0">
                <a:solidFill>
                  <a:srgbClr val="FFC000"/>
                </a:solidFill>
                <a:latin typeface="Silver South Script Alt" pitchFamily="2" charset="0"/>
              </a:rPr>
              <a:t>Living and Non-Living Things</a:t>
            </a:r>
            <a:endParaRPr lang="en-US" sz="8800" dirty="0">
              <a:solidFill>
                <a:srgbClr val="FFC000"/>
              </a:solidFill>
              <a:latin typeface="Silver South Script Alt"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Mules</a:t>
            </a:r>
            <a:br>
              <a:rPr lang="en-US" dirty="0" smtClean="0"/>
            </a:br>
            <a:r>
              <a:rPr lang="en-US" dirty="0" smtClean="0"/>
              <a:t>Freaks of Nature/Phenomena</a:t>
            </a:r>
            <a:endParaRPr lang="en-US" dirty="0"/>
          </a:p>
        </p:txBody>
      </p:sp>
      <p:sp>
        <p:nvSpPr>
          <p:cNvPr id="3" name="Content Placeholder 2"/>
          <p:cNvSpPr>
            <a:spLocks noGrp="1"/>
          </p:cNvSpPr>
          <p:nvPr>
            <p:ph idx="1"/>
          </p:nvPr>
        </p:nvSpPr>
        <p:spPr>
          <a:xfrm>
            <a:off x="457200" y="1600200"/>
            <a:ext cx="8382000" cy="5257800"/>
          </a:xfrm>
        </p:spPr>
        <p:txBody>
          <a:bodyPr>
            <a:normAutofit/>
          </a:bodyPr>
          <a:lstStyle/>
          <a:p>
            <a:r>
              <a:rPr lang="en-US" dirty="0" smtClean="0"/>
              <a:t>Mules and hinnies are great work animals.  However, very rarely can they mate among themselves to produce offspring.</a:t>
            </a:r>
          </a:p>
          <a:p>
            <a:endParaRPr lang="en-US" dirty="0"/>
          </a:p>
          <a:p>
            <a:r>
              <a:rPr lang="en-US" dirty="0" smtClean="0"/>
              <a:t>This is because horses have 32 pairs of chromosomes while donkeys have 31 so when these chromosomes combine during reproduction they end up having one un-paired chromosome.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Mules</a:t>
            </a:r>
            <a:br>
              <a:rPr lang="en-US" dirty="0" smtClean="0"/>
            </a:br>
            <a:r>
              <a:rPr lang="en-US" dirty="0" smtClean="0"/>
              <a:t>Freaks of Nature</a:t>
            </a:r>
            <a:endParaRPr lang="en-US" dirty="0"/>
          </a:p>
        </p:txBody>
      </p:sp>
      <p:sp>
        <p:nvSpPr>
          <p:cNvPr id="3" name="Content Placeholder 2"/>
          <p:cNvSpPr>
            <a:spLocks noGrp="1"/>
          </p:cNvSpPr>
          <p:nvPr>
            <p:ph idx="1"/>
          </p:nvPr>
        </p:nvSpPr>
        <p:spPr>
          <a:xfrm>
            <a:off x="457200" y="1600200"/>
            <a:ext cx="8382000" cy="5105400"/>
          </a:xfrm>
        </p:spPr>
        <p:txBody>
          <a:bodyPr>
            <a:normAutofit fontScale="92500" lnSpcReduction="20000"/>
          </a:bodyPr>
          <a:lstStyle/>
          <a:p>
            <a:r>
              <a:rPr lang="en-US" dirty="0" smtClean="0"/>
              <a:t>A normal human being has 23 pairs of chromosomes.</a:t>
            </a:r>
            <a:br>
              <a:rPr lang="en-US" dirty="0" smtClean="0"/>
            </a:br>
            <a:r>
              <a:rPr lang="en-US" dirty="0" smtClean="0"/>
              <a:t/>
            </a:r>
            <a:br>
              <a:rPr lang="en-US" dirty="0" smtClean="0"/>
            </a:br>
            <a:r>
              <a:rPr lang="en-US" dirty="0" smtClean="0"/>
              <a:t>During reproduction the 23 pairs of chromosomes from the female present in the egg and the 23 pairs from the male present in the sperm match up perfectly.</a:t>
            </a:r>
          </a:p>
          <a:p>
            <a:endParaRPr lang="en-US" dirty="0"/>
          </a:p>
          <a:p>
            <a:endParaRPr lang="en-US" dirty="0" smtClean="0"/>
          </a:p>
          <a:p>
            <a:pPr>
              <a:buNone/>
            </a:pPr>
            <a:r>
              <a:rPr lang="en-US" dirty="0" smtClean="0"/>
              <a:t/>
            </a:r>
            <a:br>
              <a:rPr lang="en-US" dirty="0" smtClean="0"/>
            </a:br>
            <a:r>
              <a:rPr lang="en-US" dirty="0" smtClean="0"/>
              <a:t/>
            </a:r>
            <a:br>
              <a:rPr lang="en-US" dirty="0" smtClean="0"/>
            </a:br>
            <a:endParaRPr lang="en-US" dirty="0" smtClean="0"/>
          </a:p>
        </p:txBody>
      </p:sp>
      <p:pic>
        <p:nvPicPr>
          <p:cNvPr id="3074" name="Picture 2" descr="Related image"/>
          <p:cNvPicPr>
            <a:picLocks noChangeAspect="1" noChangeArrowheads="1"/>
          </p:cNvPicPr>
          <p:nvPr/>
        </p:nvPicPr>
        <p:blipFill>
          <a:blip r:embed="rId2" cstate="print"/>
          <a:srcRect/>
          <a:stretch>
            <a:fillRect/>
          </a:stretch>
        </p:blipFill>
        <p:spPr bwMode="auto">
          <a:xfrm>
            <a:off x="1295400" y="4267200"/>
            <a:ext cx="6079824" cy="2315400"/>
          </a:xfrm>
          <a:prstGeom prst="rect">
            <a:avLst/>
          </a:prstGeom>
          <a:noFill/>
        </p:spPr>
      </p:pic>
      <p:pic>
        <p:nvPicPr>
          <p:cNvPr id="3076" name="Picture 4" descr="Image result for female and male chromosomes cartoon"/>
          <p:cNvPicPr>
            <a:picLocks noChangeAspect="1" noChangeArrowheads="1"/>
          </p:cNvPicPr>
          <p:nvPr/>
        </p:nvPicPr>
        <p:blipFill>
          <a:blip r:embed="rId3" cstate="print"/>
          <a:srcRect b="49956"/>
          <a:stretch>
            <a:fillRect/>
          </a:stretch>
        </p:blipFill>
        <p:spPr bwMode="auto">
          <a:xfrm>
            <a:off x="0" y="1"/>
            <a:ext cx="2209800" cy="15731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Mules</a:t>
            </a:r>
            <a:br>
              <a:rPr lang="en-US" dirty="0" smtClean="0"/>
            </a:br>
            <a:r>
              <a:rPr lang="en-US" dirty="0" smtClean="0"/>
              <a:t>Freaks of Nature</a:t>
            </a:r>
            <a:endParaRPr lang="en-US" dirty="0"/>
          </a:p>
        </p:txBody>
      </p:sp>
      <p:sp>
        <p:nvSpPr>
          <p:cNvPr id="3" name="Content Placeholder 2"/>
          <p:cNvSpPr>
            <a:spLocks noGrp="1"/>
          </p:cNvSpPr>
          <p:nvPr>
            <p:ph idx="1"/>
          </p:nvPr>
        </p:nvSpPr>
        <p:spPr>
          <a:xfrm>
            <a:off x="457200" y="1600200"/>
            <a:ext cx="8382000" cy="5105400"/>
          </a:xfrm>
        </p:spPr>
        <p:txBody>
          <a:bodyPr>
            <a:normAutofit/>
          </a:bodyPr>
          <a:lstStyle/>
          <a:p>
            <a:r>
              <a:rPr lang="en-US" dirty="0" smtClean="0"/>
              <a:t>If there is an abnormality of extra chromosomes being produced during reproduction in human beings then it could result in baby’s with Down’s Syndrome or miscarriages.  </a:t>
            </a:r>
          </a:p>
          <a:p>
            <a:endParaRPr lang="en-US" dirty="0"/>
          </a:p>
          <a:p>
            <a:r>
              <a:rPr lang="en-US" dirty="0" smtClean="0"/>
              <a:t>Hence mules being a phenomena.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a:t>
            </a:r>
            <a:endParaRPr lang="en-US" dirty="0"/>
          </a:p>
        </p:txBody>
      </p:sp>
      <p:sp>
        <p:nvSpPr>
          <p:cNvPr id="3" name="Content Placeholder 2"/>
          <p:cNvSpPr>
            <a:spLocks noGrp="1"/>
          </p:cNvSpPr>
          <p:nvPr>
            <p:ph idx="1"/>
          </p:nvPr>
        </p:nvSpPr>
        <p:spPr/>
        <p:txBody>
          <a:bodyPr/>
          <a:lstStyle/>
          <a:p>
            <a:r>
              <a:rPr lang="en-US" dirty="0" smtClean="0"/>
              <a:t>Variations are differences among species.</a:t>
            </a:r>
          </a:p>
          <a:p>
            <a:endParaRPr lang="en-US" dirty="0" smtClean="0"/>
          </a:p>
        </p:txBody>
      </p:sp>
      <p:pic>
        <p:nvPicPr>
          <p:cNvPr id="1026" name="Picture 2"/>
          <p:cNvPicPr>
            <a:picLocks noChangeAspect="1" noChangeArrowheads="1"/>
          </p:cNvPicPr>
          <p:nvPr/>
        </p:nvPicPr>
        <p:blipFill>
          <a:blip r:embed="rId2" cstate="print"/>
          <a:srcRect l="34500" t="43721" r="27500" b="24651"/>
          <a:stretch>
            <a:fillRect/>
          </a:stretch>
        </p:blipFill>
        <p:spPr bwMode="auto">
          <a:xfrm>
            <a:off x="914400" y="2438401"/>
            <a:ext cx="7324164" cy="3276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smtClean="0"/>
              <a:t>Classifying Our Environment</a:t>
            </a:r>
            <a:endParaRPr lang="en-US" dirty="0"/>
          </a:p>
        </p:txBody>
      </p:sp>
      <p:sp>
        <p:nvSpPr>
          <p:cNvPr id="3" name="Subtitle 2"/>
          <p:cNvSpPr>
            <a:spLocks noGrp="1"/>
          </p:cNvSpPr>
          <p:nvPr>
            <p:ph type="subTitle" idx="1"/>
          </p:nvPr>
        </p:nvSpPr>
        <p:spPr>
          <a:xfrm>
            <a:off x="1371600" y="3429000"/>
            <a:ext cx="6400800" cy="1752600"/>
          </a:xfrm>
        </p:spPr>
        <p:txBody>
          <a:bodyPr/>
          <a:lstStyle/>
          <a:p>
            <a:r>
              <a:rPr lang="en-US" sz="9600" dirty="0" smtClean="0">
                <a:solidFill>
                  <a:srgbClr val="00B050"/>
                </a:solidFill>
                <a:latin typeface="Silver South Script Alt" pitchFamily="2" charset="0"/>
              </a:rPr>
              <a:t>Plants</a:t>
            </a:r>
            <a:endParaRPr lang="en-US" sz="9600" dirty="0">
              <a:solidFill>
                <a:srgbClr val="00B050"/>
              </a:solidFill>
              <a:latin typeface="Silver South Script Alt"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a:t>
            </a:r>
            <a:endParaRPr lang="en-US" dirty="0"/>
          </a:p>
        </p:txBody>
      </p:sp>
      <p:sp>
        <p:nvSpPr>
          <p:cNvPr id="3" name="Content Placeholder 2"/>
          <p:cNvSpPr>
            <a:spLocks noGrp="1"/>
          </p:cNvSpPr>
          <p:nvPr>
            <p:ph idx="1"/>
          </p:nvPr>
        </p:nvSpPr>
        <p:spPr>
          <a:xfrm>
            <a:off x="457200" y="1600200"/>
            <a:ext cx="8458200" cy="5105400"/>
          </a:xfrm>
        </p:spPr>
        <p:txBody>
          <a:bodyPr>
            <a:normAutofit lnSpcReduction="10000"/>
          </a:bodyPr>
          <a:lstStyle/>
          <a:p>
            <a:r>
              <a:rPr lang="en-US" dirty="0" smtClean="0"/>
              <a:t>Plants can be placed into two main groups:</a:t>
            </a:r>
            <a:br>
              <a:rPr lang="en-US" dirty="0" smtClean="0"/>
            </a:br>
            <a:r>
              <a:rPr lang="en-US" dirty="0" smtClean="0"/>
              <a:t/>
            </a:r>
            <a:br>
              <a:rPr lang="en-US" dirty="0" smtClean="0"/>
            </a:br>
            <a:r>
              <a:rPr lang="en-US" dirty="0" smtClean="0"/>
              <a:t>a.  FLOWERING and</a:t>
            </a:r>
            <a:br>
              <a:rPr lang="en-US" dirty="0" smtClean="0"/>
            </a:br>
            <a:r>
              <a:rPr lang="en-US" dirty="0" smtClean="0"/>
              <a:t/>
            </a:r>
            <a:br>
              <a:rPr lang="en-US" dirty="0" smtClean="0"/>
            </a:br>
            <a:r>
              <a:rPr lang="en-US" dirty="0" smtClean="0"/>
              <a:t>b.  NON-FLOWERING</a:t>
            </a:r>
          </a:p>
          <a:p>
            <a:endParaRPr lang="en-US" dirty="0" smtClean="0"/>
          </a:p>
          <a:p>
            <a:r>
              <a:rPr lang="en-US" dirty="0" smtClean="0"/>
              <a:t>Flowering plants produce flowers and seeds.</a:t>
            </a:r>
          </a:p>
          <a:p>
            <a:endParaRPr lang="en-US" dirty="0" smtClean="0"/>
          </a:p>
          <a:p>
            <a:r>
              <a:rPr lang="en-US" dirty="0" smtClean="0"/>
              <a:t>Non-flowering plants do NOT produce flowers and seeds.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Flowering and Non-Flowering Plants</a:t>
            </a:r>
            <a:endParaRPr lang="en-US" dirty="0"/>
          </a:p>
        </p:txBody>
      </p:sp>
      <p:graphicFrame>
        <p:nvGraphicFramePr>
          <p:cNvPr id="4" name="Content Placeholder 3"/>
          <p:cNvGraphicFramePr>
            <a:graphicFrameLocks noGrp="1"/>
          </p:cNvGraphicFramePr>
          <p:nvPr>
            <p:ph idx="1"/>
          </p:nvPr>
        </p:nvGraphicFramePr>
        <p:xfrm>
          <a:off x="457200" y="1828800"/>
          <a:ext cx="8229600" cy="4028440"/>
        </p:xfrm>
        <a:graphic>
          <a:graphicData uri="http://schemas.openxmlformats.org/drawingml/2006/table">
            <a:tbl>
              <a:tblPr firstRow="1" bandRow="1">
                <a:tableStyleId>{00A15C55-8517-42AA-B614-E9B94910E393}</a:tableStyleId>
              </a:tblPr>
              <a:tblGrid>
                <a:gridCol w="4114800"/>
                <a:gridCol w="4114800"/>
              </a:tblGrid>
              <a:tr h="370840">
                <a:tc>
                  <a:txBody>
                    <a:bodyPr/>
                    <a:lstStyle/>
                    <a:p>
                      <a:r>
                        <a:rPr lang="en-US" dirty="0" smtClean="0"/>
                        <a:t>Flowering</a:t>
                      </a:r>
                      <a:r>
                        <a:rPr lang="en-US" baseline="0" dirty="0" smtClean="0"/>
                        <a:t> Plants</a:t>
                      </a:r>
                      <a:endParaRPr lang="en-US" dirty="0"/>
                    </a:p>
                  </a:txBody>
                  <a:tcPr/>
                </a:tc>
                <a:tc>
                  <a:txBody>
                    <a:bodyPr/>
                    <a:lstStyle/>
                    <a:p>
                      <a:r>
                        <a:rPr lang="en-US" dirty="0" smtClean="0"/>
                        <a:t>Non-Flowering Plants</a:t>
                      </a:r>
                      <a:endParaRPr lang="en-US" dirty="0"/>
                    </a:p>
                  </a:txBody>
                  <a:tcPr/>
                </a:tc>
              </a:tr>
              <a:tr h="370840">
                <a:tc>
                  <a:txBody>
                    <a:bodyPr/>
                    <a:lstStyle/>
                    <a:p>
                      <a:r>
                        <a:rPr lang="en-US" dirty="0" smtClean="0"/>
                        <a:t>Hibiscus</a:t>
                      </a:r>
                      <a:br>
                        <a:rPr lang="en-US" dirty="0" smtClean="0"/>
                      </a:br>
                      <a:r>
                        <a:rPr lang="en-US" dirty="0" smtClean="0"/>
                        <a:t>Corn</a:t>
                      </a:r>
                      <a:br>
                        <a:rPr lang="en-US" dirty="0" smtClean="0"/>
                      </a:br>
                      <a:r>
                        <a:rPr lang="en-US" dirty="0" smtClean="0"/>
                        <a:t>Moss</a:t>
                      </a:r>
                      <a:br>
                        <a:rPr lang="en-US" dirty="0" smtClean="0"/>
                      </a:br>
                      <a:r>
                        <a:rPr lang="en-US" dirty="0" smtClean="0"/>
                        <a:t>Grapes</a:t>
                      </a:r>
                      <a:br>
                        <a:rPr lang="en-US" dirty="0" smtClean="0"/>
                      </a:br>
                      <a:r>
                        <a:rPr lang="en-US" dirty="0" smtClean="0"/>
                        <a:t>Flamboyant</a:t>
                      </a:r>
                      <a:br>
                        <a:rPr lang="en-US" dirty="0" smtClean="0"/>
                      </a:br>
                      <a:r>
                        <a:rPr lang="en-US" dirty="0" smtClean="0"/>
                        <a:t>Breadfruit</a:t>
                      </a:r>
                      <a:br>
                        <a:rPr lang="en-US" dirty="0" smtClean="0"/>
                      </a:br>
                      <a:r>
                        <a:rPr lang="en-US" dirty="0" smtClean="0"/>
                        <a:t>Rose</a:t>
                      </a:r>
                      <a:br>
                        <a:rPr lang="en-US" dirty="0" smtClean="0"/>
                      </a:br>
                      <a:r>
                        <a:rPr lang="en-US" dirty="0" smtClean="0"/>
                        <a:t>Yellow Bell</a:t>
                      </a:r>
                      <a:br>
                        <a:rPr lang="en-US" dirty="0" smtClean="0"/>
                      </a:br>
                      <a:r>
                        <a:rPr lang="en-US" dirty="0" smtClean="0"/>
                        <a:t>Sugarcane</a:t>
                      </a:r>
                      <a:br>
                        <a:rPr lang="en-US" dirty="0" smtClean="0"/>
                      </a:br>
                      <a:r>
                        <a:rPr lang="en-US" dirty="0" smtClean="0"/>
                        <a:t>Grass</a:t>
                      </a:r>
                    </a:p>
                    <a:p>
                      <a:r>
                        <a:rPr lang="en-US" dirty="0" smtClean="0"/>
                        <a:t>Mango</a:t>
                      </a:r>
                      <a:br>
                        <a:rPr lang="en-US" dirty="0" smtClean="0"/>
                      </a:br>
                      <a:r>
                        <a:rPr lang="en-US" dirty="0" smtClean="0"/>
                        <a:t>Guava</a:t>
                      </a:r>
                      <a:br>
                        <a:rPr lang="en-US" dirty="0" smtClean="0"/>
                      </a:br>
                      <a:r>
                        <a:rPr lang="en-US" dirty="0" smtClean="0"/>
                        <a:t>Peanuts</a:t>
                      </a:r>
                      <a:endParaRPr lang="en-US" dirty="0"/>
                    </a:p>
                  </a:txBody>
                  <a:tcPr/>
                </a:tc>
                <a:tc>
                  <a:txBody>
                    <a:bodyPr/>
                    <a:lstStyle/>
                    <a:p>
                      <a:r>
                        <a:rPr lang="en-US" dirty="0" smtClean="0"/>
                        <a:t>Mushroom</a:t>
                      </a:r>
                      <a:br>
                        <a:rPr lang="en-US" dirty="0" smtClean="0"/>
                      </a:br>
                      <a:r>
                        <a:rPr lang="en-US" dirty="0" smtClean="0"/>
                        <a:t>Seaweed</a:t>
                      </a:r>
                      <a:br>
                        <a:rPr lang="en-US" dirty="0" smtClean="0"/>
                      </a:br>
                      <a:r>
                        <a:rPr lang="en-US" dirty="0" smtClean="0"/>
                        <a:t>Fern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Flowering Plants</a:t>
            </a:r>
            <a:endParaRPr lang="en-US" dirty="0"/>
          </a:p>
        </p:txBody>
      </p:sp>
      <p:sp>
        <p:nvSpPr>
          <p:cNvPr id="3" name="Content Placeholder 2"/>
          <p:cNvSpPr>
            <a:spLocks noGrp="1"/>
          </p:cNvSpPr>
          <p:nvPr>
            <p:ph idx="1"/>
          </p:nvPr>
        </p:nvSpPr>
        <p:spPr/>
        <p:txBody>
          <a:bodyPr/>
          <a:lstStyle/>
          <a:p>
            <a:r>
              <a:rPr lang="en-US" dirty="0" smtClean="0"/>
              <a:t>Flowering plants can be divided into two groups.  </a:t>
            </a:r>
            <a:br>
              <a:rPr lang="en-US" dirty="0" smtClean="0"/>
            </a:br>
            <a:r>
              <a:rPr lang="en-US" dirty="0" smtClean="0"/>
              <a:t/>
            </a:r>
            <a:br>
              <a:rPr lang="en-US" dirty="0" smtClean="0"/>
            </a:br>
            <a:r>
              <a:rPr lang="en-US" dirty="0" smtClean="0"/>
              <a:t>These two groups can be identified according to the shape of the leaves, the type of roots and stems.</a:t>
            </a:r>
            <a:br>
              <a:rPr lang="en-US" dirty="0" smtClean="0"/>
            </a:br>
            <a:r>
              <a:rPr lang="en-US" dirty="0" smtClean="0"/>
              <a:t/>
            </a:r>
            <a:br>
              <a:rPr lang="en-US" dirty="0" smtClean="0"/>
            </a:br>
            <a:r>
              <a:rPr lang="en-US" dirty="0" smtClean="0"/>
              <a:t>They are referred to as Monocotyledonous and Dicotyledonous plants.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Monocotyledonous and Dicotyledonous Plants</a:t>
            </a:r>
            <a:endParaRPr lang="en-US" dirty="0"/>
          </a:p>
        </p:txBody>
      </p:sp>
      <p:graphicFrame>
        <p:nvGraphicFramePr>
          <p:cNvPr id="4" name="Content Placeholder 3"/>
          <p:cNvGraphicFramePr>
            <a:graphicFrameLocks noGrp="1"/>
          </p:cNvGraphicFramePr>
          <p:nvPr>
            <p:ph idx="1"/>
          </p:nvPr>
        </p:nvGraphicFramePr>
        <p:xfrm>
          <a:off x="457200" y="2057400"/>
          <a:ext cx="8229600" cy="238252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Monocotyledonous Plants</a:t>
                      </a:r>
                      <a:endParaRPr lang="en-US" dirty="0"/>
                    </a:p>
                  </a:txBody>
                  <a:tcPr/>
                </a:tc>
                <a:tc>
                  <a:txBody>
                    <a:bodyPr/>
                    <a:lstStyle/>
                    <a:p>
                      <a:r>
                        <a:rPr lang="en-US" dirty="0" smtClean="0"/>
                        <a:t>Dicotyledonous Plants</a:t>
                      </a:r>
                      <a:endParaRPr lang="en-US" dirty="0"/>
                    </a:p>
                  </a:txBody>
                  <a:tcPr/>
                </a:tc>
              </a:tr>
              <a:tr h="370840">
                <a:tc>
                  <a:txBody>
                    <a:bodyPr/>
                    <a:lstStyle/>
                    <a:p>
                      <a:r>
                        <a:rPr lang="en-US" dirty="0" smtClean="0"/>
                        <a:t>Grass</a:t>
                      </a:r>
                      <a:br>
                        <a:rPr lang="en-US" dirty="0" smtClean="0"/>
                      </a:br>
                      <a:r>
                        <a:rPr lang="en-US" dirty="0" smtClean="0"/>
                        <a:t>Sugarcane</a:t>
                      </a:r>
                      <a:br>
                        <a:rPr lang="en-US" dirty="0" smtClean="0"/>
                      </a:br>
                      <a:r>
                        <a:rPr lang="en-US" dirty="0" smtClean="0"/>
                        <a:t>Coconut</a:t>
                      </a:r>
                      <a:br>
                        <a:rPr lang="en-US" dirty="0" smtClean="0"/>
                      </a:br>
                      <a:r>
                        <a:rPr lang="en-US" dirty="0" smtClean="0"/>
                        <a:t>Corn</a:t>
                      </a:r>
                      <a:br>
                        <a:rPr lang="en-US" dirty="0" smtClean="0"/>
                      </a:br>
                      <a:r>
                        <a:rPr lang="en-US" dirty="0" smtClean="0"/>
                        <a:t>Wheat</a:t>
                      </a:r>
                      <a:br>
                        <a:rPr lang="en-US" dirty="0" smtClean="0"/>
                      </a:br>
                      <a:r>
                        <a:rPr lang="en-US" dirty="0" smtClean="0"/>
                        <a:t>Oats</a:t>
                      </a:r>
                      <a:endParaRPr lang="en-US" dirty="0"/>
                    </a:p>
                  </a:txBody>
                  <a:tcPr/>
                </a:tc>
                <a:tc>
                  <a:txBody>
                    <a:bodyPr/>
                    <a:lstStyle/>
                    <a:p>
                      <a:r>
                        <a:rPr lang="en-US" dirty="0" smtClean="0"/>
                        <a:t>Breadfruit</a:t>
                      </a:r>
                      <a:br>
                        <a:rPr lang="en-US" dirty="0" smtClean="0"/>
                      </a:br>
                      <a:r>
                        <a:rPr lang="en-US" dirty="0" smtClean="0"/>
                        <a:t>Papaya</a:t>
                      </a:r>
                      <a:br>
                        <a:rPr lang="en-US" dirty="0" smtClean="0"/>
                      </a:br>
                      <a:r>
                        <a:rPr lang="en-US" dirty="0" smtClean="0"/>
                        <a:t>Mango</a:t>
                      </a:r>
                      <a:br>
                        <a:rPr lang="en-US" dirty="0" smtClean="0"/>
                      </a:br>
                      <a:r>
                        <a:rPr lang="en-US" dirty="0" smtClean="0"/>
                        <a:t>Guava</a:t>
                      </a:r>
                      <a:br>
                        <a:rPr lang="en-US" dirty="0" smtClean="0"/>
                      </a:br>
                      <a:r>
                        <a:rPr lang="en-US" dirty="0" smtClean="0"/>
                        <a:t>Tamarind</a:t>
                      </a:r>
                      <a:br>
                        <a:rPr lang="en-US" dirty="0" smtClean="0"/>
                      </a:br>
                      <a:r>
                        <a:rPr lang="en-US" dirty="0" smtClean="0"/>
                        <a:t>Cucumber</a:t>
                      </a:r>
                      <a:br>
                        <a:rPr lang="en-US" dirty="0" smtClean="0"/>
                      </a:br>
                      <a:r>
                        <a:rPr lang="en-US" dirty="0" smtClean="0"/>
                        <a:t>Tomato</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30362"/>
          </a:xfrm>
        </p:spPr>
        <p:txBody>
          <a:bodyPr>
            <a:normAutofit fontScale="90000"/>
          </a:bodyPr>
          <a:lstStyle/>
          <a:p>
            <a:r>
              <a:rPr lang="en-US" dirty="0" smtClean="0"/>
              <a:t>Comparisons between Monocotyledonous and Dicotyledonous Plants</a:t>
            </a:r>
            <a:endParaRPr lang="en-US" dirty="0"/>
          </a:p>
        </p:txBody>
      </p:sp>
      <p:pic>
        <p:nvPicPr>
          <p:cNvPr id="16386" name="Picture 2" descr="Related image"/>
          <p:cNvPicPr>
            <a:picLocks noChangeAspect="1" noChangeArrowheads="1"/>
          </p:cNvPicPr>
          <p:nvPr/>
        </p:nvPicPr>
        <p:blipFill>
          <a:blip r:embed="rId2" cstate="print"/>
          <a:srcRect/>
          <a:stretch>
            <a:fillRect/>
          </a:stretch>
        </p:blipFill>
        <p:spPr bwMode="auto">
          <a:xfrm>
            <a:off x="533400" y="1853263"/>
            <a:ext cx="8021031" cy="4547537"/>
          </a:xfrm>
          <a:prstGeom prst="rect">
            <a:avLst/>
          </a:prstGeom>
          <a:noFill/>
        </p:spPr>
      </p:pic>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lated image"/>
          <p:cNvPicPr>
            <a:picLocks noChangeAspect="1" noChangeArrowheads="1" noCrop="1"/>
          </p:cNvPicPr>
          <p:nvPr/>
        </p:nvPicPr>
        <p:blipFill>
          <a:blip r:embed="rId2" cstate="print"/>
          <a:srcRect/>
          <a:stretch>
            <a:fillRect/>
          </a:stretch>
        </p:blipFill>
        <p:spPr bwMode="auto">
          <a:xfrm>
            <a:off x="0" y="228600"/>
            <a:ext cx="2336799" cy="1752600"/>
          </a:xfrm>
          <a:prstGeom prst="rect">
            <a:avLst/>
          </a:prstGeom>
          <a:noFill/>
        </p:spPr>
      </p:pic>
      <p:sp>
        <p:nvSpPr>
          <p:cNvPr id="2" name="Title 1"/>
          <p:cNvSpPr>
            <a:spLocks noGrp="1"/>
          </p:cNvSpPr>
          <p:nvPr>
            <p:ph type="title"/>
          </p:nvPr>
        </p:nvSpPr>
        <p:spPr>
          <a:xfrm>
            <a:off x="914400" y="304800"/>
            <a:ext cx="8229600" cy="1143000"/>
          </a:xfrm>
        </p:spPr>
        <p:txBody>
          <a:bodyPr>
            <a:normAutofit/>
          </a:bodyPr>
          <a:lstStyle/>
          <a:p>
            <a:r>
              <a:rPr lang="en-US" sz="4000" dirty="0" smtClean="0">
                <a:solidFill>
                  <a:srgbClr val="FFC000"/>
                </a:solidFill>
                <a:cs typeface="Times New Roman" pitchFamily="18" charset="0"/>
              </a:rPr>
              <a:t>Living and Non-Living Things</a:t>
            </a:r>
            <a:endParaRPr lang="en-US" sz="4000" dirty="0">
              <a:cs typeface="Times New Roman" pitchFamily="18" charset="0"/>
            </a:endParaRPr>
          </a:p>
        </p:txBody>
      </p:sp>
      <p:sp>
        <p:nvSpPr>
          <p:cNvPr id="3" name="Content Placeholder 2"/>
          <p:cNvSpPr>
            <a:spLocks noGrp="1"/>
          </p:cNvSpPr>
          <p:nvPr>
            <p:ph idx="1"/>
          </p:nvPr>
        </p:nvSpPr>
        <p:spPr/>
        <p:txBody>
          <a:bodyPr/>
          <a:lstStyle/>
          <a:p>
            <a:endParaRPr lang="en-US" dirty="0" smtClean="0"/>
          </a:p>
          <a:p>
            <a:r>
              <a:rPr lang="en-US" dirty="0" smtClean="0"/>
              <a:t>The environment is everything around us whether it is living or non-living.</a:t>
            </a:r>
          </a:p>
          <a:p>
            <a:endParaRPr lang="en-US" dirty="0"/>
          </a:p>
          <a:p>
            <a:r>
              <a:rPr lang="en-US" dirty="0" smtClean="0"/>
              <a:t>All living things feed, excrete (pass out waste), move, respond, grow, reproduce and respire (produce energy).</a:t>
            </a:r>
            <a:endParaRPr lang="en-US" dirty="0"/>
          </a:p>
        </p:txBody>
      </p:sp>
      <p:pic>
        <p:nvPicPr>
          <p:cNvPr id="21508" name="Picture 4" descr="Image result for pen"/>
          <p:cNvPicPr>
            <a:picLocks noChangeAspect="1" noChangeArrowheads="1"/>
          </p:cNvPicPr>
          <p:nvPr/>
        </p:nvPicPr>
        <p:blipFill>
          <a:blip r:embed="rId3" cstate="print"/>
          <a:srcRect/>
          <a:stretch>
            <a:fillRect/>
          </a:stretch>
        </p:blipFill>
        <p:spPr bwMode="auto">
          <a:xfrm>
            <a:off x="4419600" y="4817102"/>
            <a:ext cx="3048000" cy="204089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monocots vs dicots"/>
          <p:cNvPicPr>
            <a:picLocks noChangeAspect="1" noChangeArrowheads="1"/>
          </p:cNvPicPr>
          <p:nvPr/>
        </p:nvPicPr>
        <p:blipFill>
          <a:blip r:embed="rId2" cstate="print"/>
          <a:srcRect/>
          <a:stretch>
            <a:fillRect/>
          </a:stretch>
        </p:blipFill>
        <p:spPr bwMode="auto">
          <a:xfrm>
            <a:off x="-1" y="24384"/>
            <a:ext cx="9169685" cy="65288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Classifying Our Environment</a:t>
            </a:r>
            <a:endParaRPr lang="en-US" dirty="0"/>
          </a:p>
        </p:txBody>
      </p:sp>
      <p:sp>
        <p:nvSpPr>
          <p:cNvPr id="3" name="Subtitle 2"/>
          <p:cNvSpPr>
            <a:spLocks noGrp="1"/>
          </p:cNvSpPr>
          <p:nvPr>
            <p:ph type="subTitle" idx="1"/>
          </p:nvPr>
        </p:nvSpPr>
        <p:spPr>
          <a:xfrm>
            <a:off x="1066800" y="2819400"/>
            <a:ext cx="6934200" cy="2590800"/>
          </a:xfrm>
        </p:spPr>
        <p:txBody>
          <a:bodyPr>
            <a:normAutofit fontScale="92500" lnSpcReduction="10000"/>
          </a:bodyPr>
          <a:lstStyle/>
          <a:p>
            <a:r>
              <a:rPr lang="en-US" sz="9600" dirty="0" smtClean="0">
                <a:solidFill>
                  <a:schemeClr val="tx2">
                    <a:lumMod val="60000"/>
                    <a:lumOff val="40000"/>
                  </a:schemeClr>
                </a:solidFill>
                <a:latin typeface="Silver South Script Alt" pitchFamily="2" charset="0"/>
              </a:rPr>
              <a:t>How Do Plants Make Food</a:t>
            </a:r>
            <a:endParaRPr lang="en-US" sz="9600" dirty="0">
              <a:solidFill>
                <a:schemeClr val="tx2">
                  <a:lumMod val="60000"/>
                  <a:lumOff val="40000"/>
                </a:schemeClr>
              </a:solidFill>
              <a:latin typeface="Silver South Script Alt"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Plants Make Food</a:t>
            </a:r>
            <a:endParaRPr lang="en-US" dirty="0"/>
          </a:p>
        </p:txBody>
      </p:sp>
      <p:sp>
        <p:nvSpPr>
          <p:cNvPr id="3" name="Content Placeholder 2"/>
          <p:cNvSpPr>
            <a:spLocks noGrp="1"/>
          </p:cNvSpPr>
          <p:nvPr>
            <p:ph idx="1"/>
          </p:nvPr>
        </p:nvSpPr>
        <p:spPr/>
        <p:txBody>
          <a:bodyPr/>
          <a:lstStyle/>
          <a:p>
            <a:r>
              <a:rPr lang="en-US" dirty="0" smtClean="0"/>
              <a:t>All living things need energy which is produced by the sun.</a:t>
            </a:r>
          </a:p>
          <a:p>
            <a:endParaRPr lang="en-US" dirty="0" smtClean="0"/>
          </a:p>
          <a:p>
            <a:r>
              <a:rPr lang="en-US" dirty="0" smtClean="0"/>
              <a:t>The energy is made available to all forms of life through the plants by the process of photosynthesis.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Photosynthesis in Action</a:t>
            </a:r>
            <a:endParaRPr lang="en-US" dirty="0"/>
          </a:p>
        </p:txBody>
      </p:sp>
      <p:sp>
        <p:nvSpPr>
          <p:cNvPr id="3" name="Content Placeholder 2"/>
          <p:cNvSpPr>
            <a:spLocks noGrp="1"/>
          </p:cNvSpPr>
          <p:nvPr>
            <p:ph idx="1"/>
          </p:nvPr>
        </p:nvSpPr>
        <p:spPr/>
        <p:txBody>
          <a:bodyPr/>
          <a:lstStyle/>
          <a:p>
            <a:endParaRPr lang="en-US"/>
          </a:p>
        </p:txBody>
      </p:sp>
      <p:pic>
        <p:nvPicPr>
          <p:cNvPr id="74756" name="Picture 4" descr="Image result for photosynthesis in plants"/>
          <p:cNvPicPr>
            <a:picLocks noChangeAspect="1" noChangeArrowheads="1"/>
          </p:cNvPicPr>
          <p:nvPr/>
        </p:nvPicPr>
        <p:blipFill>
          <a:blip r:embed="rId2" cstate="print"/>
          <a:srcRect/>
          <a:stretch>
            <a:fillRect/>
          </a:stretch>
        </p:blipFill>
        <p:spPr bwMode="auto">
          <a:xfrm>
            <a:off x="2209375" y="1371600"/>
            <a:ext cx="4648625" cy="5486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5443" t="70062" r="22152" b="18163"/>
          <a:stretch>
            <a:fillRect/>
          </a:stretch>
        </p:blipFill>
        <p:spPr bwMode="auto">
          <a:xfrm>
            <a:off x="1219200" y="4584510"/>
            <a:ext cx="6553200" cy="97809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idx="1"/>
          </p:nvPr>
        </p:nvSpPr>
        <p:spPr/>
        <p:txBody>
          <a:bodyPr/>
          <a:lstStyle/>
          <a:p>
            <a:r>
              <a:rPr lang="en-US" dirty="0" smtClean="0"/>
              <a:t>Photosynthesis is the process by which plants make or produce their own food.</a:t>
            </a:r>
          </a:p>
          <a:p>
            <a:endParaRPr lang="en-US" dirty="0" smtClean="0"/>
          </a:p>
          <a:p>
            <a:r>
              <a:rPr lang="en-US" dirty="0" smtClean="0"/>
              <a:t>The process of photosynthesis can be summarized using the following word equation:</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The raw materials needed for this process are carbon dioxide and water.</a:t>
            </a:r>
          </a:p>
          <a:p>
            <a:endParaRPr lang="en-US" dirty="0" smtClean="0"/>
          </a:p>
          <a:p>
            <a:r>
              <a:rPr lang="en-US" dirty="0" smtClean="0"/>
              <a:t>Plants get carbon dioxide from the air by way of their leaves.  The water come from the soil and enters the plants through the roots and travels up the stem to the leaves.</a:t>
            </a:r>
          </a:p>
          <a:p>
            <a:endParaRPr lang="en-US" dirty="0" smtClean="0"/>
          </a:p>
          <a:p>
            <a:r>
              <a:rPr lang="en-US" dirty="0" smtClean="0"/>
              <a:t>The conditions needed for photosynthesis are light and chlorophyll.</a:t>
            </a:r>
          </a:p>
          <a:p>
            <a:endParaRPr lang="en-US" dirty="0" smtClean="0"/>
          </a:p>
          <a:p>
            <a:r>
              <a:rPr lang="en-US" dirty="0" smtClean="0"/>
              <a:t>Plants use raw materials to produce sugar (carbohydrates) and oxygen.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Classifying Our Environment</a:t>
            </a:r>
            <a:endParaRPr lang="en-US" dirty="0"/>
          </a:p>
        </p:txBody>
      </p:sp>
      <p:sp>
        <p:nvSpPr>
          <p:cNvPr id="3" name="Subtitle 2"/>
          <p:cNvSpPr>
            <a:spLocks noGrp="1"/>
          </p:cNvSpPr>
          <p:nvPr>
            <p:ph type="subTitle" idx="1"/>
          </p:nvPr>
        </p:nvSpPr>
        <p:spPr>
          <a:xfrm>
            <a:off x="1066800" y="2819400"/>
            <a:ext cx="6934200" cy="2590800"/>
          </a:xfrm>
        </p:spPr>
        <p:txBody>
          <a:bodyPr>
            <a:normAutofit fontScale="92500" lnSpcReduction="10000"/>
          </a:bodyPr>
          <a:lstStyle/>
          <a:p>
            <a:r>
              <a:rPr lang="en-US" sz="9600" dirty="0" smtClean="0">
                <a:solidFill>
                  <a:schemeClr val="accent6">
                    <a:lumMod val="75000"/>
                  </a:schemeClr>
                </a:solidFill>
                <a:latin typeface="Silver South Script Alt" pitchFamily="2" charset="0"/>
              </a:rPr>
              <a:t>How Animals Obtain Food</a:t>
            </a:r>
            <a:endParaRPr lang="en-US" sz="9600" dirty="0">
              <a:solidFill>
                <a:schemeClr val="accent6">
                  <a:lumMod val="75000"/>
                </a:schemeClr>
              </a:solidFill>
              <a:latin typeface="Silver South Script Alt"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Animals Obtain Food</a:t>
            </a:r>
            <a:endParaRPr lang="en-US" dirty="0"/>
          </a:p>
        </p:txBody>
      </p:sp>
      <p:sp>
        <p:nvSpPr>
          <p:cNvPr id="3" name="Content Placeholder 2"/>
          <p:cNvSpPr>
            <a:spLocks noGrp="1"/>
          </p:cNvSpPr>
          <p:nvPr>
            <p:ph idx="1"/>
          </p:nvPr>
        </p:nvSpPr>
        <p:spPr>
          <a:xfrm>
            <a:off x="457200" y="1600200"/>
            <a:ext cx="8305800" cy="5029200"/>
          </a:xfrm>
        </p:spPr>
        <p:txBody>
          <a:bodyPr>
            <a:normAutofit fontScale="92500" lnSpcReduction="10000"/>
          </a:bodyPr>
          <a:lstStyle/>
          <a:p>
            <a:r>
              <a:rPr lang="en-US" dirty="0" smtClean="0"/>
              <a:t>Organisms which feed on each other are linked together in a food chain.</a:t>
            </a:r>
          </a:p>
          <a:p>
            <a:endParaRPr lang="en-US" dirty="0" smtClean="0"/>
          </a:p>
          <a:p>
            <a:r>
              <a:rPr lang="en-US" dirty="0" smtClean="0"/>
              <a:t>A food chain usually begins with a green plant or producer.  </a:t>
            </a:r>
            <a:br>
              <a:rPr lang="en-US" dirty="0" smtClean="0"/>
            </a:br>
            <a:r>
              <a:rPr lang="en-US" dirty="0" smtClean="0"/>
              <a:t/>
            </a:r>
            <a:br>
              <a:rPr lang="en-US" dirty="0" smtClean="0"/>
            </a:br>
            <a:r>
              <a:rPr lang="en-US" dirty="0" smtClean="0"/>
              <a:t>The greens are eaten by the primary consumers or herbivores.</a:t>
            </a:r>
            <a:br>
              <a:rPr lang="en-US" dirty="0" smtClean="0"/>
            </a:br>
            <a:r>
              <a:rPr lang="en-US" dirty="0" smtClean="0"/>
              <a:t/>
            </a:r>
            <a:br>
              <a:rPr lang="en-US" dirty="0" smtClean="0"/>
            </a:br>
            <a:r>
              <a:rPr lang="en-US" dirty="0" smtClean="0"/>
              <a:t>The herbivores are consumed by the secondary consumers or carnivores.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of a Food Chains</a:t>
            </a:r>
            <a:endParaRPr lang="en-US" dirty="0"/>
          </a:p>
        </p:txBody>
      </p:sp>
      <p:sp>
        <p:nvSpPr>
          <p:cNvPr id="3" name="Content Placeholder 2"/>
          <p:cNvSpPr>
            <a:spLocks noGrp="1"/>
          </p:cNvSpPr>
          <p:nvPr>
            <p:ph idx="1"/>
          </p:nvPr>
        </p:nvSpPr>
        <p:spPr/>
        <p:txBody>
          <a:bodyPr/>
          <a:lstStyle/>
          <a:p>
            <a:endParaRPr lang="en-US"/>
          </a:p>
        </p:txBody>
      </p:sp>
      <p:pic>
        <p:nvPicPr>
          <p:cNvPr id="75778" name="Picture 2" descr="Related image"/>
          <p:cNvPicPr>
            <a:picLocks noChangeAspect="1" noChangeArrowheads="1"/>
          </p:cNvPicPr>
          <p:nvPr/>
        </p:nvPicPr>
        <p:blipFill>
          <a:blip r:embed="rId2" cstate="print"/>
          <a:srcRect/>
          <a:stretch>
            <a:fillRect/>
          </a:stretch>
        </p:blipFill>
        <p:spPr bwMode="auto">
          <a:xfrm>
            <a:off x="609600" y="1600200"/>
            <a:ext cx="7868721" cy="3810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Animals Obtain Food</a:t>
            </a:r>
            <a:endParaRPr lang="en-US" dirty="0"/>
          </a:p>
        </p:txBody>
      </p:sp>
      <p:sp>
        <p:nvSpPr>
          <p:cNvPr id="3" name="Content Placeholder 2"/>
          <p:cNvSpPr>
            <a:spLocks noGrp="1"/>
          </p:cNvSpPr>
          <p:nvPr>
            <p:ph idx="1"/>
          </p:nvPr>
        </p:nvSpPr>
        <p:spPr>
          <a:xfrm>
            <a:off x="457200" y="1600200"/>
            <a:ext cx="8382000" cy="5105400"/>
          </a:xfrm>
        </p:spPr>
        <p:txBody>
          <a:bodyPr>
            <a:normAutofit/>
          </a:bodyPr>
          <a:lstStyle/>
          <a:p>
            <a:r>
              <a:rPr lang="en-US" dirty="0" smtClean="0"/>
              <a:t>Examples of herbivores are:  cows, sheep and goat</a:t>
            </a:r>
          </a:p>
          <a:p>
            <a:endParaRPr lang="en-US" dirty="0" smtClean="0"/>
          </a:p>
          <a:p>
            <a:r>
              <a:rPr lang="en-US" dirty="0" smtClean="0"/>
              <a:t>Examples of carnivores are:  wolves, lions, eagles</a:t>
            </a:r>
          </a:p>
          <a:p>
            <a:endParaRPr lang="en-US" dirty="0" smtClean="0"/>
          </a:p>
          <a:p>
            <a:r>
              <a:rPr lang="en-US" dirty="0" smtClean="0"/>
              <a:t>Omnivores are animals that eat both plants and animals.  Give some examples of omnivores.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normAutofit/>
          </a:bodyPr>
          <a:lstStyle/>
          <a:p>
            <a:r>
              <a:rPr lang="en-US" sz="5400" dirty="0" smtClean="0"/>
              <a:t>Grouping Living Things</a:t>
            </a:r>
            <a:endParaRPr lang="en-US" sz="5400" dirty="0"/>
          </a:p>
        </p:txBody>
      </p:sp>
      <p:sp>
        <p:nvSpPr>
          <p:cNvPr id="3" name="Subtitle 2"/>
          <p:cNvSpPr>
            <a:spLocks noGrp="1"/>
          </p:cNvSpPr>
          <p:nvPr>
            <p:ph type="subTitle" idx="1"/>
          </p:nvPr>
        </p:nvSpPr>
        <p:spPr>
          <a:xfrm>
            <a:off x="1371600" y="3048000"/>
            <a:ext cx="6400800" cy="1752600"/>
          </a:xfrm>
        </p:spPr>
        <p:txBody>
          <a:bodyPr>
            <a:normAutofit/>
          </a:bodyPr>
          <a:lstStyle/>
          <a:p>
            <a:r>
              <a:rPr lang="en-US" sz="9600" dirty="0" smtClean="0">
                <a:solidFill>
                  <a:srgbClr val="92D050"/>
                </a:solidFill>
                <a:latin typeface="Silver South Script Alt" pitchFamily="2" charset="0"/>
              </a:rPr>
              <a:t>Plants and Animals</a:t>
            </a:r>
            <a:endParaRPr lang="en-US" sz="9600" dirty="0">
              <a:solidFill>
                <a:srgbClr val="92D050"/>
              </a:solidFill>
              <a:latin typeface="Silver South Script Alt"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An example of a food chain is:</a:t>
            </a:r>
            <a:br>
              <a:rPr lang="en-US" dirty="0" smtClean="0"/>
            </a:br>
            <a:r>
              <a:rPr lang="en-US" dirty="0" smtClean="0"/>
              <a:t/>
            </a:r>
            <a:br>
              <a:rPr lang="en-US" dirty="0" smtClean="0"/>
            </a:br>
            <a:r>
              <a:rPr lang="en-US" dirty="0" smtClean="0"/>
              <a:t>Lemon branch  </a:t>
            </a:r>
            <a:r>
              <a:rPr lang="en-US" dirty="0" smtClean="0">
                <a:sym typeface="Wingdings" pitchFamily="2" charset="2"/>
              </a:rPr>
              <a:t>  Caterpillar    Bird</a:t>
            </a:r>
          </a:p>
          <a:p>
            <a:endParaRPr lang="en-US" dirty="0" smtClean="0">
              <a:sym typeface="Wingdings" pitchFamily="2" charset="2"/>
            </a:endParaRPr>
          </a:p>
          <a:p>
            <a:r>
              <a:rPr lang="en-US" dirty="0" smtClean="0">
                <a:sym typeface="Wingdings" pitchFamily="2" charset="2"/>
              </a:rPr>
              <a:t>Arrange the following animals into a sensible food chain:  </a:t>
            </a:r>
            <a:br>
              <a:rPr lang="en-US" dirty="0" smtClean="0">
                <a:sym typeface="Wingdings" pitchFamily="2" charset="2"/>
              </a:rPr>
            </a:br>
            <a:r>
              <a:rPr lang="en-US" dirty="0" smtClean="0">
                <a:sym typeface="Wingdings" pitchFamily="2" charset="2"/>
              </a:rPr>
              <a:t>a. </a:t>
            </a:r>
            <a:r>
              <a:rPr lang="en-US" dirty="0" smtClean="0">
                <a:sym typeface="Wingdings" pitchFamily="2" charset="2"/>
              </a:rPr>
              <a:t> sea </a:t>
            </a:r>
            <a:r>
              <a:rPr lang="en-US" dirty="0" smtClean="0">
                <a:sym typeface="Wingdings" pitchFamily="2" charset="2"/>
              </a:rPr>
              <a:t>weed, angel fish, shark</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dirty="0" smtClean="0">
                <a:sym typeface="Wingdings" pitchFamily="2" charset="2"/>
              </a:rPr>
              <a:t>b.  zebra, grass, antelope, lion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Classifying Our Environment</a:t>
            </a:r>
            <a:endParaRPr lang="en-US" dirty="0"/>
          </a:p>
        </p:txBody>
      </p:sp>
      <p:sp>
        <p:nvSpPr>
          <p:cNvPr id="3" name="Subtitle 2"/>
          <p:cNvSpPr>
            <a:spLocks noGrp="1"/>
          </p:cNvSpPr>
          <p:nvPr>
            <p:ph type="subTitle" idx="1"/>
          </p:nvPr>
        </p:nvSpPr>
        <p:spPr>
          <a:xfrm>
            <a:off x="1066800" y="2819400"/>
            <a:ext cx="6934200" cy="2590800"/>
          </a:xfrm>
        </p:spPr>
        <p:txBody>
          <a:bodyPr>
            <a:normAutofit fontScale="92500" lnSpcReduction="10000"/>
          </a:bodyPr>
          <a:lstStyle/>
          <a:p>
            <a:r>
              <a:rPr lang="en-US" sz="9600" dirty="0" smtClean="0">
                <a:solidFill>
                  <a:srgbClr val="7030A0"/>
                </a:solidFill>
                <a:latin typeface="Silver South Script Alt" pitchFamily="2" charset="0"/>
              </a:rPr>
              <a:t>Adaptations to Environment</a:t>
            </a:r>
            <a:endParaRPr lang="en-US" sz="9600" dirty="0">
              <a:solidFill>
                <a:srgbClr val="7030A0"/>
              </a:solidFill>
              <a:latin typeface="Silver South Script Alt"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to Habitats</a:t>
            </a:r>
            <a:endParaRPr lang="en-US" dirty="0"/>
          </a:p>
        </p:txBody>
      </p:sp>
      <p:sp>
        <p:nvSpPr>
          <p:cNvPr id="3" name="Content Placeholder 2"/>
          <p:cNvSpPr>
            <a:spLocks noGrp="1"/>
          </p:cNvSpPr>
          <p:nvPr>
            <p:ph idx="1"/>
          </p:nvPr>
        </p:nvSpPr>
        <p:spPr/>
        <p:txBody>
          <a:bodyPr>
            <a:normAutofit/>
          </a:bodyPr>
          <a:lstStyle/>
          <a:p>
            <a:r>
              <a:rPr lang="en-US" dirty="0" smtClean="0"/>
              <a:t>A habitat is a natural home of a plant or an animal.</a:t>
            </a:r>
          </a:p>
          <a:p>
            <a:endParaRPr lang="en-US" dirty="0" smtClean="0"/>
          </a:p>
          <a:p>
            <a:r>
              <a:rPr lang="en-US" dirty="0" smtClean="0"/>
              <a:t>Plants and animals have the ability to change or adapt to suit their surroundings.</a:t>
            </a:r>
          </a:p>
          <a:p>
            <a:endParaRPr lang="en-US" dirty="0" smtClean="0"/>
          </a:p>
          <a:p>
            <a:r>
              <a:rPr lang="en-US" dirty="0" smtClean="0"/>
              <a:t>Examples of habitats are ponds, sea or ocean, rocks, trees and soil.</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You should go outside to observe different places in the school yard such as:</a:t>
            </a:r>
            <a:br>
              <a:rPr lang="en-US" dirty="0" smtClean="0"/>
            </a:br>
            <a:r>
              <a:rPr lang="en-US" dirty="0" smtClean="0"/>
              <a:t/>
            </a:r>
            <a:br>
              <a:rPr lang="en-US" dirty="0" smtClean="0"/>
            </a:br>
            <a:r>
              <a:rPr lang="en-US" dirty="0" smtClean="0"/>
              <a:t>a.  Under a rock</a:t>
            </a:r>
            <a:br>
              <a:rPr lang="en-US" dirty="0" smtClean="0"/>
            </a:br>
            <a:r>
              <a:rPr lang="en-US" dirty="0" smtClean="0"/>
              <a:t/>
            </a:r>
            <a:br>
              <a:rPr lang="en-US" dirty="0" smtClean="0"/>
            </a:br>
            <a:r>
              <a:rPr lang="en-US" dirty="0" smtClean="0"/>
              <a:t>b.  A tree  or</a:t>
            </a:r>
            <a:br>
              <a:rPr lang="en-US" dirty="0" smtClean="0"/>
            </a:br>
            <a:r>
              <a:rPr lang="en-US" dirty="0" smtClean="0"/>
              <a:t/>
            </a:r>
            <a:br>
              <a:rPr lang="en-US" dirty="0" smtClean="0"/>
            </a:br>
            <a:r>
              <a:rPr lang="en-US" dirty="0" smtClean="0"/>
              <a:t>c.  The soil</a:t>
            </a:r>
            <a:br>
              <a:rPr lang="en-US" dirty="0" smtClean="0"/>
            </a:br>
            <a:r>
              <a:rPr lang="en-US" dirty="0" smtClean="0"/>
              <a:t/>
            </a:r>
            <a:br>
              <a:rPr lang="en-US" dirty="0" smtClean="0"/>
            </a:br>
            <a:r>
              <a:rPr lang="en-US" dirty="0" smtClean="0"/>
              <a:t>To observe what lives in the habitat.</a:t>
            </a:r>
            <a:endParaRPr lang="en-US" dirty="0"/>
          </a:p>
        </p:txBody>
      </p:sp>
      <p:pic>
        <p:nvPicPr>
          <p:cNvPr id="4098" name="Picture 2" descr="Image result for life under a rock"/>
          <p:cNvPicPr>
            <a:picLocks noChangeAspect="1" noChangeArrowheads="1"/>
          </p:cNvPicPr>
          <p:nvPr/>
        </p:nvPicPr>
        <p:blipFill>
          <a:blip r:embed="rId2" cstate="print"/>
          <a:srcRect/>
          <a:stretch>
            <a:fillRect/>
          </a:stretch>
        </p:blipFill>
        <p:spPr bwMode="auto">
          <a:xfrm>
            <a:off x="5715000" y="2743200"/>
            <a:ext cx="2800350" cy="244830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Classifying Our Environment</a:t>
            </a:r>
            <a:endParaRPr lang="en-US" dirty="0"/>
          </a:p>
        </p:txBody>
      </p:sp>
      <p:sp>
        <p:nvSpPr>
          <p:cNvPr id="3" name="Subtitle 2"/>
          <p:cNvSpPr>
            <a:spLocks noGrp="1"/>
          </p:cNvSpPr>
          <p:nvPr>
            <p:ph type="subTitle" idx="1"/>
          </p:nvPr>
        </p:nvSpPr>
        <p:spPr>
          <a:xfrm>
            <a:off x="1066800" y="3352800"/>
            <a:ext cx="7010400" cy="2514600"/>
          </a:xfrm>
        </p:spPr>
        <p:txBody>
          <a:bodyPr>
            <a:normAutofit/>
          </a:bodyPr>
          <a:lstStyle/>
          <a:p>
            <a:r>
              <a:rPr lang="en-US" sz="7200" dirty="0" smtClean="0">
                <a:solidFill>
                  <a:schemeClr val="accent6">
                    <a:lumMod val="75000"/>
                  </a:schemeClr>
                </a:solidFill>
                <a:latin typeface="Silver South Script Alt" pitchFamily="2" charset="0"/>
              </a:rPr>
              <a:t>Grouping Non-Living Things</a:t>
            </a:r>
            <a:endParaRPr lang="en-US" sz="7200" dirty="0">
              <a:solidFill>
                <a:schemeClr val="accent6">
                  <a:lumMod val="75000"/>
                </a:schemeClr>
              </a:solidFill>
              <a:latin typeface="Silver South Script Alt"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Matter and its</a:t>
            </a:r>
            <a:br>
              <a:rPr lang="en-US" dirty="0" smtClean="0"/>
            </a:br>
            <a:r>
              <a:rPr lang="en-US" dirty="0" smtClean="0"/>
              <a:t>Three States</a:t>
            </a:r>
            <a:endParaRPr lang="en-US" dirty="0"/>
          </a:p>
        </p:txBody>
      </p:sp>
      <p:sp>
        <p:nvSpPr>
          <p:cNvPr id="3" name="Content Placeholder 2"/>
          <p:cNvSpPr>
            <a:spLocks noGrp="1"/>
          </p:cNvSpPr>
          <p:nvPr>
            <p:ph idx="1"/>
          </p:nvPr>
        </p:nvSpPr>
        <p:spPr/>
        <p:txBody>
          <a:bodyPr/>
          <a:lstStyle/>
          <a:p>
            <a:endParaRPr lang="en-US" dirty="0" smtClean="0"/>
          </a:p>
          <a:p>
            <a:r>
              <a:rPr lang="en-US" dirty="0" smtClean="0"/>
              <a:t>Matter is anything that exists or takes up space and has a mass.</a:t>
            </a:r>
          </a:p>
          <a:p>
            <a:pPr>
              <a:buNone/>
            </a:pPr>
            <a:r>
              <a:rPr lang="en-US" dirty="0" smtClean="0"/>
              <a:t/>
            </a:r>
            <a:br>
              <a:rPr lang="en-US" dirty="0" smtClean="0"/>
            </a:br>
            <a:endParaRPr lang="en-US" dirty="0" smtClean="0"/>
          </a:p>
          <a:p>
            <a:r>
              <a:rPr lang="en-US" dirty="0" smtClean="0"/>
              <a:t>The three physical states of matter are solid, liquid and gas.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three states of matter"/>
          <p:cNvPicPr>
            <a:picLocks noChangeAspect="1" noChangeArrowheads="1"/>
          </p:cNvPicPr>
          <p:nvPr/>
        </p:nvPicPr>
        <p:blipFill>
          <a:blip r:embed="rId2" cstate="print"/>
          <a:srcRect l="12354" t="10399" r="7908" b="13690"/>
          <a:stretch>
            <a:fillRect/>
          </a:stretch>
        </p:blipFill>
        <p:spPr bwMode="auto">
          <a:xfrm>
            <a:off x="1168052" y="67614"/>
            <a:ext cx="6604348" cy="679038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Comparison of the Three </a:t>
            </a:r>
            <a:r>
              <a:rPr lang="en-US" dirty="0" smtClean="0"/>
              <a:t>P</a:t>
            </a:r>
            <a:r>
              <a:rPr lang="en-US" dirty="0" smtClean="0"/>
              <a:t>hysical States of Matter</a:t>
            </a:r>
            <a:endParaRPr lang="en-US" dirty="0"/>
          </a:p>
        </p:txBody>
      </p:sp>
      <p:sp>
        <p:nvSpPr>
          <p:cNvPr id="3" name="Content Placeholder 2"/>
          <p:cNvSpPr>
            <a:spLocks noGrp="1"/>
          </p:cNvSpPr>
          <p:nvPr>
            <p:ph idx="1"/>
          </p:nvPr>
        </p:nvSpPr>
        <p:spPr/>
        <p:txBody>
          <a:bodyPr/>
          <a:lstStyle/>
          <a:p>
            <a:endParaRPr lang="en-US"/>
          </a:p>
        </p:txBody>
      </p:sp>
      <p:pic>
        <p:nvPicPr>
          <p:cNvPr id="58370" name="Picture 2" descr="Image result for three states of matter"/>
          <p:cNvPicPr>
            <a:picLocks noChangeAspect="1" noChangeArrowheads="1"/>
          </p:cNvPicPr>
          <p:nvPr/>
        </p:nvPicPr>
        <p:blipFill>
          <a:blip r:embed="rId2" cstate="print"/>
          <a:srcRect t="12075"/>
          <a:stretch>
            <a:fillRect/>
          </a:stretch>
        </p:blipFill>
        <p:spPr bwMode="auto">
          <a:xfrm>
            <a:off x="1219200" y="1568302"/>
            <a:ext cx="6833472" cy="528969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Solids, Liquids and Gases</a:t>
            </a:r>
            <a:endParaRPr lang="en-US" dirty="0"/>
          </a:p>
        </p:txBody>
      </p:sp>
      <p:sp>
        <p:nvSpPr>
          <p:cNvPr id="3" name="Content Placeholder 2"/>
          <p:cNvSpPr>
            <a:spLocks noGrp="1"/>
          </p:cNvSpPr>
          <p:nvPr>
            <p:ph idx="1"/>
          </p:nvPr>
        </p:nvSpPr>
        <p:spPr/>
        <p:txBody>
          <a:bodyPr/>
          <a:lstStyle/>
          <a:p>
            <a:r>
              <a:rPr lang="en-US" dirty="0" smtClean="0"/>
              <a:t>What are some examples of:</a:t>
            </a:r>
            <a:br>
              <a:rPr lang="en-US" dirty="0" smtClean="0"/>
            </a:br>
            <a:r>
              <a:rPr lang="en-US" dirty="0" smtClean="0"/>
              <a:t/>
            </a:r>
            <a:br>
              <a:rPr lang="en-US" dirty="0" smtClean="0"/>
            </a:br>
            <a:r>
              <a:rPr lang="en-US" dirty="0" smtClean="0"/>
              <a:t>a.  Solids?</a:t>
            </a:r>
            <a:br>
              <a:rPr lang="en-US" dirty="0" smtClean="0"/>
            </a:br>
            <a:r>
              <a:rPr lang="en-US" dirty="0" smtClean="0"/>
              <a:t/>
            </a:r>
            <a:br>
              <a:rPr lang="en-US" dirty="0" smtClean="0"/>
            </a:br>
            <a:r>
              <a:rPr lang="en-US" dirty="0" smtClean="0"/>
              <a:t>b.  Liquids?</a:t>
            </a:r>
            <a:br>
              <a:rPr lang="en-US" dirty="0" smtClean="0"/>
            </a:br>
            <a:r>
              <a:rPr lang="en-US" dirty="0" smtClean="0"/>
              <a:t/>
            </a:r>
            <a:br>
              <a:rPr lang="en-US" dirty="0" smtClean="0"/>
            </a:br>
            <a:r>
              <a:rPr lang="en-US" dirty="0" smtClean="0"/>
              <a:t>c.  Gases?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Classifying Our Environment</a:t>
            </a:r>
            <a:endParaRPr lang="en-US" dirty="0"/>
          </a:p>
        </p:txBody>
      </p:sp>
      <p:sp>
        <p:nvSpPr>
          <p:cNvPr id="3" name="Subtitle 2"/>
          <p:cNvSpPr>
            <a:spLocks noGrp="1"/>
          </p:cNvSpPr>
          <p:nvPr>
            <p:ph type="subTitle" idx="1"/>
          </p:nvPr>
        </p:nvSpPr>
        <p:spPr>
          <a:xfrm>
            <a:off x="1066800" y="3352800"/>
            <a:ext cx="7010400" cy="2514600"/>
          </a:xfrm>
        </p:spPr>
        <p:txBody>
          <a:bodyPr>
            <a:normAutofit/>
          </a:bodyPr>
          <a:lstStyle/>
          <a:p>
            <a:r>
              <a:rPr lang="en-US" sz="9600" dirty="0" smtClean="0">
                <a:solidFill>
                  <a:srgbClr val="002060"/>
                </a:solidFill>
                <a:latin typeface="Silver South Script Alt" pitchFamily="2" charset="0"/>
              </a:rPr>
              <a:t>Classifying Liquids</a:t>
            </a:r>
            <a:endParaRPr lang="en-US" sz="9600" dirty="0">
              <a:solidFill>
                <a:srgbClr val="002060"/>
              </a:solidFill>
              <a:latin typeface="Silver South Script Alt"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Grouping Living Things</a:t>
            </a:r>
            <a:br>
              <a:rPr lang="en-US" dirty="0" smtClean="0"/>
            </a:br>
            <a:r>
              <a:rPr lang="en-US" dirty="0" smtClean="0"/>
              <a:t>Plants and Animals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sz="4000" dirty="0" smtClean="0"/>
              <a:t>Living things are sub-divided into groups: </a:t>
            </a:r>
            <a:br>
              <a:rPr lang="en-US" sz="4000" dirty="0" smtClean="0"/>
            </a:br>
            <a:r>
              <a:rPr lang="en-US" sz="4000" dirty="0" smtClean="0"/>
              <a:t/>
            </a:r>
            <a:br>
              <a:rPr lang="en-US" sz="4000" dirty="0" smtClean="0"/>
            </a:br>
            <a:r>
              <a:rPr lang="en-US" sz="4000" dirty="0" smtClean="0"/>
              <a:t>viruses,</a:t>
            </a:r>
            <a:br>
              <a:rPr lang="en-US" sz="4000" dirty="0" smtClean="0"/>
            </a:br>
            <a:r>
              <a:rPr lang="en-US" sz="4000" dirty="0" smtClean="0"/>
              <a:t/>
            </a:r>
            <a:br>
              <a:rPr lang="en-US" sz="4000" dirty="0" smtClean="0"/>
            </a:br>
            <a:r>
              <a:rPr lang="en-US" sz="4000" dirty="0" smtClean="0"/>
              <a:t>bacteria, </a:t>
            </a:r>
            <a:br>
              <a:rPr lang="en-US" sz="4000" dirty="0" smtClean="0"/>
            </a:br>
            <a:r>
              <a:rPr lang="en-US" sz="4000" dirty="0" smtClean="0"/>
              <a:t/>
            </a:r>
            <a:br>
              <a:rPr lang="en-US" sz="4000" dirty="0" smtClean="0"/>
            </a:br>
            <a:r>
              <a:rPr lang="en-US" sz="4000" dirty="0" smtClean="0"/>
              <a:t>plants and </a:t>
            </a:r>
            <a:br>
              <a:rPr lang="en-US" sz="4000" dirty="0" smtClean="0"/>
            </a:br>
            <a:r>
              <a:rPr lang="en-US" sz="4000" dirty="0" smtClean="0"/>
              <a:t/>
            </a:r>
            <a:br>
              <a:rPr lang="en-US" sz="4000" dirty="0" smtClean="0"/>
            </a:br>
            <a:r>
              <a:rPr lang="en-US" sz="4000" dirty="0" smtClean="0"/>
              <a:t>animals.</a:t>
            </a:r>
          </a:p>
          <a:p>
            <a:endParaRPr lang="en-US" dirty="0"/>
          </a:p>
          <a:p>
            <a:endParaRPr lang="en-US" dirty="0"/>
          </a:p>
        </p:txBody>
      </p:sp>
      <p:pic>
        <p:nvPicPr>
          <p:cNvPr id="20484" name="Picture 4" descr="Related image"/>
          <p:cNvPicPr>
            <a:picLocks noChangeAspect="1" noChangeArrowheads="1" noCrop="1"/>
          </p:cNvPicPr>
          <p:nvPr/>
        </p:nvPicPr>
        <p:blipFill>
          <a:blip r:embed="rId2" cstate="print"/>
          <a:srcRect/>
          <a:stretch>
            <a:fillRect/>
          </a:stretch>
        </p:blipFill>
        <p:spPr bwMode="auto">
          <a:xfrm>
            <a:off x="3429000" y="2819400"/>
            <a:ext cx="1905000" cy="876300"/>
          </a:xfrm>
          <a:prstGeom prst="rect">
            <a:avLst/>
          </a:prstGeom>
          <a:noFill/>
        </p:spPr>
      </p:pic>
      <p:pic>
        <p:nvPicPr>
          <p:cNvPr id="20486" name="Picture 6" descr="Image result for virus drawing"/>
          <p:cNvPicPr>
            <a:picLocks noChangeAspect="1" noChangeArrowheads="1"/>
          </p:cNvPicPr>
          <p:nvPr/>
        </p:nvPicPr>
        <p:blipFill>
          <a:blip r:embed="rId3" cstate="print"/>
          <a:srcRect b="12593"/>
          <a:stretch>
            <a:fillRect/>
          </a:stretch>
        </p:blipFill>
        <p:spPr bwMode="auto">
          <a:xfrm>
            <a:off x="6096000" y="2286000"/>
            <a:ext cx="2209800" cy="2086051"/>
          </a:xfrm>
          <a:prstGeom prst="rect">
            <a:avLst/>
          </a:prstGeom>
          <a:noFill/>
        </p:spPr>
      </p:pic>
      <p:pic>
        <p:nvPicPr>
          <p:cNvPr id="20492" name="Picture 12" descr="Image result for plants"/>
          <p:cNvPicPr>
            <a:picLocks noChangeAspect="1" noChangeArrowheads="1"/>
          </p:cNvPicPr>
          <p:nvPr/>
        </p:nvPicPr>
        <p:blipFill>
          <a:blip r:embed="rId4" cstate="print"/>
          <a:srcRect t="21122"/>
          <a:stretch>
            <a:fillRect/>
          </a:stretch>
        </p:blipFill>
        <p:spPr bwMode="auto">
          <a:xfrm>
            <a:off x="4114800" y="4343400"/>
            <a:ext cx="2163494" cy="227647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Litmus</a:t>
            </a:r>
            <a:endParaRPr lang="en-US" dirty="0"/>
          </a:p>
        </p:txBody>
      </p:sp>
      <p:sp>
        <p:nvSpPr>
          <p:cNvPr id="3" name="Content Placeholder 2"/>
          <p:cNvSpPr>
            <a:spLocks noGrp="1"/>
          </p:cNvSpPr>
          <p:nvPr>
            <p:ph idx="1"/>
          </p:nvPr>
        </p:nvSpPr>
        <p:spPr>
          <a:xfrm>
            <a:off x="457200" y="1600200"/>
            <a:ext cx="8458200" cy="4876800"/>
          </a:xfrm>
        </p:spPr>
        <p:txBody>
          <a:bodyPr>
            <a:normAutofit/>
          </a:bodyPr>
          <a:lstStyle/>
          <a:p>
            <a:r>
              <a:rPr lang="en-US" dirty="0" smtClean="0"/>
              <a:t>Litmus is an indicator which is used to determine whether or not a substance is an acid or an alkali.</a:t>
            </a:r>
          </a:p>
          <a:p>
            <a:endParaRPr lang="en-US" dirty="0" smtClean="0"/>
          </a:p>
          <a:p>
            <a:r>
              <a:rPr lang="en-US" dirty="0" smtClean="0"/>
              <a:t>Litmus can be in liquid form</a:t>
            </a:r>
            <a:br>
              <a:rPr lang="en-US" dirty="0" smtClean="0"/>
            </a:br>
            <a:r>
              <a:rPr lang="en-US" dirty="0" smtClean="0"/>
              <a:t>but must times is present in</a:t>
            </a:r>
            <a:br>
              <a:rPr lang="en-US" dirty="0" smtClean="0"/>
            </a:br>
            <a:r>
              <a:rPr lang="en-US" dirty="0" smtClean="0"/>
              <a:t>your school’s lab soaked onto</a:t>
            </a:r>
            <a:br>
              <a:rPr lang="en-US" dirty="0" smtClean="0"/>
            </a:br>
            <a:r>
              <a:rPr lang="en-US" dirty="0" smtClean="0"/>
              <a:t>paper.  In this form it is </a:t>
            </a:r>
            <a:br>
              <a:rPr lang="en-US" dirty="0" smtClean="0"/>
            </a:br>
            <a:r>
              <a:rPr lang="en-US" dirty="0" smtClean="0"/>
              <a:t>referred to as Litmus paper.</a:t>
            </a:r>
            <a:endParaRPr lang="en-US" dirty="0"/>
          </a:p>
        </p:txBody>
      </p:sp>
      <p:pic>
        <p:nvPicPr>
          <p:cNvPr id="60418" name="Picture 2" descr="Image result for litmus paper"/>
          <p:cNvPicPr>
            <a:picLocks noChangeAspect="1" noChangeArrowheads="1"/>
          </p:cNvPicPr>
          <p:nvPr/>
        </p:nvPicPr>
        <p:blipFill>
          <a:blip r:embed="rId2" cstate="print"/>
          <a:srcRect/>
          <a:stretch>
            <a:fillRect/>
          </a:stretch>
        </p:blipFill>
        <p:spPr bwMode="auto">
          <a:xfrm>
            <a:off x="6172200" y="3200400"/>
            <a:ext cx="2838450" cy="350221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Litmus Paper</a:t>
            </a:r>
            <a:endParaRPr lang="en-US" dirty="0"/>
          </a:p>
        </p:txBody>
      </p:sp>
      <p:sp>
        <p:nvSpPr>
          <p:cNvPr id="3" name="Content Placeholder 2"/>
          <p:cNvSpPr>
            <a:spLocks noGrp="1"/>
          </p:cNvSpPr>
          <p:nvPr>
            <p:ph idx="1"/>
          </p:nvPr>
        </p:nvSpPr>
        <p:spPr/>
        <p:txBody>
          <a:bodyPr/>
          <a:lstStyle/>
          <a:p>
            <a:r>
              <a:rPr lang="en-US" dirty="0" smtClean="0"/>
              <a:t>Red Litmus paper is used to test if a substance is an acid.</a:t>
            </a:r>
          </a:p>
          <a:p>
            <a:endParaRPr lang="en-US" dirty="0" smtClean="0"/>
          </a:p>
          <a:p>
            <a:r>
              <a:rPr lang="en-US" dirty="0" smtClean="0"/>
              <a:t>When applied to the substance if the red Litmus stays red it means that the substance is an acid.</a:t>
            </a:r>
            <a:r>
              <a:rPr lang="en-US" dirty="0" smtClean="0"/>
              <a:t> </a:t>
            </a:r>
            <a:r>
              <a:rPr lang="en-US" dirty="0" smtClean="0"/>
              <a:t> However, if the red litmus paper turns blue it indicates that the substance is an alkali.</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Litmus Paper</a:t>
            </a:r>
            <a:endParaRPr lang="en-US" dirty="0"/>
          </a:p>
        </p:txBody>
      </p:sp>
      <p:sp>
        <p:nvSpPr>
          <p:cNvPr id="3" name="Content Placeholder 2"/>
          <p:cNvSpPr>
            <a:spLocks noGrp="1"/>
          </p:cNvSpPr>
          <p:nvPr>
            <p:ph idx="1"/>
          </p:nvPr>
        </p:nvSpPr>
        <p:spPr/>
        <p:txBody>
          <a:bodyPr/>
          <a:lstStyle/>
          <a:p>
            <a:r>
              <a:rPr lang="en-US" dirty="0" smtClean="0"/>
              <a:t>Blue </a:t>
            </a:r>
            <a:r>
              <a:rPr lang="en-US" dirty="0" smtClean="0"/>
              <a:t>Litmus paper is used to test if a substance is an </a:t>
            </a:r>
            <a:r>
              <a:rPr lang="en-US" dirty="0" smtClean="0"/>
              <a:t>alkali.</a:t>
            </a:r>
            <a:endParaRPr lang="en-US" dirty="0" smtClean="0"/>
          </a:p>
          <a:p>
            <a:endParaRPr lang="en-US" dirty="0" smtClean="0"/>
          </a:p>
          <a:p>
            <a:r>
              <a:rPr lang="en-US" dirty="0" smtClean="0"/>
              <a:t>When applied to the substance if the </a:t>
            </a:r>
            <a:r>
              <a:rPr lang="en-US" dirty="0" smtClean="0"/>
              <a:t>blue </a:t>
            </a:r>
            <a:r>
              <a:rPr lang="en-US" dirty="0" smtClean="0"/>
              <a:t>Litmus stays </a:t>
            </a:r>
            <a:r>
              <a:rPr lang="en-US" dirty="0" smtClean="0"/>
              <a:t>blue </a:t>
            </a:r>
            <a:r>
              <a:rPr lang="en-US" dirty="0" smtClean="0"/>
              <a:t>it means that the substance is an </a:t>
            </a:r>
            <a:r>
              <a:rPr lang="en-US" dirty="0" smtClean="0"/>
              <a:t>alkali.  </a:t>
            </a:r>
            <a:r>
              <a:rPr lang="en-US" dirty="0" smtClean="0"/>
              <a:t>However, if the </a:t>
            </a:r>
            <a:r>
              <a:rPr lang="en-US" dirty="0" smtClean="0"/>
              <a:t>blue </a:t>
            </a:r>
            <a:r>
              <a:rPr lang="en-US" dirty="0" smtClean="0"/>
              <a:t>litmus paper turns </a:t>
            </a:r>
            <a:r>
              <a:rPr lang="en-US" dirty="0" smtClean="0"/>
              <a:t>red </a:t>
            </a:r>
            <a:r>
              <a:rPr lang="en-US" dirty="0" smtClean="0"/>
              <a:t>it indicates that the substance is an </a:t>
            </a:r>
            <a:r>
              <a:rPr lang="en-US" dirty="0" smtClean="0"/>
              <a:t>acid.</a:t>
            </a:r>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ACIDS and ALKALIS?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endParaRPr lang="en-US" sz="5400" dirty="0" smtClean="0"/>
          </a:p>
          <a:p>
            <a:r>
              <a:rPr lang="en-US" sz="5400" dirty="0" smtClean="0"/>
              <a:t>An </a:t>
            </a:r>
            <a:r>
              <a:rPr lang="en-US" sz="5400" dirty="0" smtClean="0"/>
              <a:t>acid </a:t>
            </a:r>
            <a:r>
              <a:rPr lang="en-US" sz="5400" dirty="0" smtClean="0"/>
              <a:t>tastes sour while an alkali is soapy to the touch.</a:t>
            </a:r>
            <a:endParaRPr lang="en-US" sz="54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Table Shows the Properties of Acids, Alkalis and Neutral Substances</a:t>
            </a:r>
            <a:endParaRPr lang="en-US" dirty="0"/>
          </a:p>
        </p:txBody>
      </p:sp>
      <p:graphicFrame>
        <p:nvGraphicFramePr>
          <p:cNvPr id="4" name="Content Placeholder 3"/>
          <p:cNvGraphicFramePr>
            <a:graphicFrameLocks noGrp="1"/>
          </p:cNvGraphicFramePr>
          <p:nvPr>
            <p:ph idx="1"/>
          </p:nvPr>
        </p:nvGraphicFramePr>
        <p:xfrm>
          <a:off x="1524000" y="2057398"/>
          <a:ext cx="6019800" cy="4419602"/>
        </p:xfrm>
        <a:graphic>
          <a:graphicData uri="http://schemas.openxmlformats.org/drawingml/2006/table">
            <a:tbl>
              <a:tblPr/>
              <a:tblGrid>
                <a:gridCol w="2241964"/>
                <a:gridCol w="1869348"/>
                <a:gridCol w="1908488"/>
              </a:tblGrid>
              <a:tr h="697832">
                <a:tc>
                  <a:txBody>
                    <a:bodyPr/>
                    <a:lstStyle/>
                    <a:p>
                      <a:pPr marL="0" marR="0" algn="ctr">
                        <a:lnSpc>
                          <a:spcPct val="115000"/>
                        </a:lnSpc>
                        <a:spcBef>
                          <a:spcPts val="0"/>
                        </a:spcBef>
                        <a:spcAft>
                          <a:spcPts val="0"/>
                        </a:spcAft>
                      </a:pPr>
                      <a:r>
                        <a:rPr lang="en-US" sz="1100" b="1" dirty="0">
                          <a:latin typeface="Times New Roman"/>
                          <a:ea typeface="Calibri"/>
                          <a:cs typeface="Times New Roman"/>
                        </a:rPr>
                        <a:t>Properties of acids</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Properties of alkalis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Properties of neutral substances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053">
                <a:tc>
                  <a:txBody>
                    <a:bodyPr/>
                    <a:lstStyle/>
                    <a:p>
                      <a:pPr marL="0" marR="0" algn="ctr">
                        <a:lnSpc>
                          <a:spcPct val="115000"/>
                        </a:lnSpc>
                        <a:spcBef>
                          <a:spcPts val="0"/>
                        </a:spcBef>
                        <a:spcAft>
                          <a:spcPts val="0"/>
                        </a:spcAft>
                      </a:pPr>
                      <a:r>
                        <a:rPr lang="en-US" sz="1100">
                          <a:latin typeface="Times New Roman"/>
                          <a:ea typeface="Calibri"/>
                          <a:cs typeface="Times New Roman"/>
                        </a:rPr>
                        <a:t>Acids taste sour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Alkalis taste bitter and are soapy to the touch</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Tastes vary.  Pure drinking water has no taste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832">
                <a:tc>
                  <a:txBody>
                    <a:bodyPr/>
                    <a:lstStyle/>
                    <a:p>
                      <a:pPr marL="0" marR="0" algn="ctr">
                        <a:lnSpc>
                          <a:spcPct val="115000"/>
                        </a:lnSpc>
                        <a:spcBef>
                          <a:spcPts val="0"/>
                        </a:spcBef>
                        <a:spcAft>
                          <a:spcPts val="0"/>
                        </a:spcAft>
                      </a:pPr>
                      <a:r>
                        <a:rPr lang="en-US" sz="1100">
                          <a:latin typeface="Times New Roman"/>
                          <a:ea typeface="Calibri"/>
                          <a:cs typeface="Times New Roman"/>
                        </a:rPr>
                        <a:t>Turn blue litmus red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Turn red litmus  blue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No reaction</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885">
                <a:tc>
                  <a:txBody>
                    <a:bodyPr/>
                    <a:lstStyle/>
                    <a:p>
                      <a:pPr marL="0" marR="0" algn="ctr">
                        <a:lnSpc>
                          <a:spcPct val="115000"/>
                        </a:lnSpc>
                        <a:spcBef>
                          <a:spcPts val="0"/>
                        </a:spcBef>
                        <a:spcAft>
                          <a:spcPts val="0"/>
                        </a:spcAft>
                      </a:pPr>
                      <a:r>
                        <a:rPr lang="en-US" sz="1100">
                          <a:latin typeface="Times New Roman"/>
                          <a:ea typeface="Calibri"/>
                          <a:cs typeface="Times New Roman"/>
                        </a:rPr>
                        <a:t>Examples of acids are lemon juice</a:t>
                      </a:r>
                      <a:br>
                        <a:rPr lang="en-US" sz="1100">
                          <a:latin typeface="Times New Roman"/>
                          <a:ea typeface="Calibri"/>
                          <a:cs typeface="Times New Roman"/>
                        </a:rPr>
                      </a:br>
                      <a:r>
                        <a:rPr lang="en-US" sz="1100">
                          <a:latin typeface="Times New Roman"/>
                          <a:ea typeface="Calibri"/>
                          <a:cs typeface="Times New Roman"/>
                        </a:rPr>
                        <a:t>and hydrochloric acid</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Examples of alkalis are baking soda and washing soda</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imes New Roman"/>
                          <a:ea typeface="Calibri"/>
                          <a:cs typeface="Times New Roman"/>
                        </a:rPr>
                        <a:t>Examples of neutral substances are water, salt solution and sugar solution</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Names for the Common Names of Acids and Alkalis</a:t>
            </a:r>
            <a:endParaRPr lang="en-US" dirty="0"/>
          </a:p>
        </p:txBody>
      </p:sp>
      <p:graphicFrame>
        <p:nvGraphicFramePr>
          <p:cNvPr id="4" name="Content Placeholder 3"/>
          <p:cNvGraphicFramePr>
            <a:graphicFrameLocks noGrp="1"/>
          </p:cNvGraphicFramePr>
          <p:nvPr>
            <p:ph idx="1"/>
          </p:nvPr>
        </p:nvGraphicFramePr>
        <p:xfrm>
          <a:off x="2514600" y="1752603"/>
          <a:ext cx="4419600" cy="4571997"/>
        </p:xfrm>
        <a:graphic>
          <a:graphicData uri="http://schemas.openxmlformats.org/drawingml/2006/table">
            <a:tbl>
              <a:tblPr/>
              <a:tblGrid>
                <a:gridCol w="2243866"/>
                <a:gridCol w="2175734"/>
              </a:tblGrid>
              <a:tr h="703384">
                <a:tc>
                  <a:txBody>
                    <a:bodyPr/>
                    <a:lstStyle/>
                    <a:p>
                      <a:pPr marL="0" marR="0" algn="ctr">
                        <a:lnSpc>
                          <a:spcPct val="115000"/>
                        </a:lnSpc>
                        <a:spcBef>
                          <a:spcPts val="0"/>
                        </a:spcBef>
                        <a:spcAft>
                          <a:spcPts val="0"/>
                        </a:spcAft>
                      </a:pPr>
                      <a:r>
                        <a:rPr lang="en-US" sz="1100" b="1">
                          <a:latin typeface="Times New Roman"/>
                          <a:ea typeface="Calibri"/>
                          <a:cs typeface="Times New Roman"/>
                        </a:rPr>
                        <a:t>Common Name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Chemical Name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077">
                <a:tc>
                  <a:txBody>
                    <a:bodyPr/>
                    <a:lstStyle/>
                    <a:p>
                      <a:pPr marL="0" marR="0" algn="ctr">
                        <a:lnSpc>
                          <a:spcPct val="115000"/>
                        </a:lnSpc>
                        <a:spcBef>
                          <a:spcPts val="0"/>
                        </a:spcBef>
                        <a:spcAft>
                          <a:spcPts val="0"/>
                        </a:spcAft>
                      </a:pPr>
                      <a:r>
                        <a:rPr lang="en-US" sz="1100">
                          <a:latin typeface="Times New Roman"/>
                          <a:ea typeface="Calibri"/>
                          <a:cs typeface="Times New Roman"/>
                        </a:rPr>
                        <a:t>baking soda or sodium bicarbonate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sodium hydrogen carbonate</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84">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table </a:t>
                      </a:r>
                      <a:r>
                        <a:rPr lang="en-US" sz="1100" dirty="0">
                          <a:latin typeface="Times New Roman"/>
                          <a:ea typeface="Calibri"/>
                          <a:cs typeface="Times New Roman"/>
                        </a:rPr>
                        <a:t>salt</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sodium </a:t>
                      </a:r>
                      <a:r>
                        <a:rPr lang="en-US" sz="1100" dirty="0">
                          <a:latin typeface="Times New Roman"/>
                          <a:ea typeface="Calibri"/>
                          <a:cs typeface="Times New Roman"/>
                        </a:rPr>
                        <a:t>chloride</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2">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lemon </a:t>
                      </a:r>
                      <a:r>
                        <a:rPr lang="en-US" sz="1100" dirty="0">
                          <a:latin typeface="Times New Roman"/>
                          <a:ea typeface="Calibri"/>
                          <a:cs typeface="Times New Roman"/>
                        </a:rPr>
                        <a:t>juice</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citric </a:t>
                      </a:r>
                      <a:r>
                        <a:rPr lang="en-US" sz="1100" dirty="0">
                          <a:latin typeface="Times New Roman"/>
                          <a:ea typeface="Calibri"/>
                          <a:cs typeface="Times New Roman"/>
                        </a:rPr>
                        <a:t>acid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692">
                <a:tc>
                  <a:txBody>
                    <a:bodyPr/>
                    <a:lstStyle/>
                    <a:p>
                      <a:pPr marL="0" marR="0" algn="ctr">
                        <a:lnSpc>
                          <a:spcPct val="115000"/>
                        </a:lnSpc>
                        <a:spcBef>
                          <a:spcPts val="0"/>
                        </a:spcBef>
                        <a:spcAft>
                          <a:spcPts val="0"/>
                        </a:spcAft>
                      </a:pPr>
                      <a:r>
                        <a:rPr lang="en-US" sz="1100">
                          <a:latin typeface="Times New Roman"/>
                          <a:ea typeface="Calibri"/>
                          <a:cs typeface="Times New Roman"/>
                        </a:rPr>
                        <a:t>milk</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lactic </a:t>
                      </a:r>
                      <a:r>
                        <a:rPr lang="en-US" sz="1100" dirty="0">
                          <a:latin typeface="Times New Roman"/>
                          <a:ea typeface="Calibri"/>
                          <a:cs typeface="Times New Roman"/>
                        </a:rPr>
                        <a:t>acid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84">
                <a:tc>
                  <a:txBody>
                    <a:bodyPr/>
                    <a:lstStyle/>
                    <a:p>
                      <a:pPr marL="0" marR="0" algn="ctr">
                        <a:lnSpc>
                          <a:spcPct val="115000"/>
                        </a:lnSpc>
                        <a:spcBef>
                          <a:spcPts val="0"/>
                        </a:spcBef>
                        <a:spcAft>
                          <a:spcPts val="0"/>
                        </a:spcAft>
                      </a:pPr>
                      <a:r>
                        <a:rPr lang="en-US" sz="1100">
                          <a:latin typeface="Times New Roman"/>
                          <a:ea typeface="Calibri"/>
                          <a:cs typeface="Times New Roman"/>
                        </a:rPr>
                        <a:t>vinegar</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ethanoic </a:t>
                      </a:r>
                      <a:r>
                        <a:rPr lang="en-US" sz="1100" dirty="0">
                          <a:latin typeface="Times New Roman"/>
                          <a:ea typeface="Calibri"/>
                          <a:cs typeface="Times New Roman"/>
                        </a:rPr>
                        <a:t>acid</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84">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washing </a:t>
                      </a:r>
                      <a:r>
                        <a:rPr lang="en-US" sz="1100" dirty="0">
                          <a:latin typeface="Times New Roman"/>
                          <a:ea typeface="Calibri"/>
                          <a:cs typeface="Times New Roman"/>
                        </a:rPr>
                        <a:t>soda</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latin typeface="Times New Roman"/>
                          <a:ea typeface="Calibri"/>
                          <a:cs typeface="Times New Roman"/>
                        </a:rPr>
                        <a:t>sodium </a:t>
                      </a:r>
                      <a:r>
                        <a:rPr lang="en-US" sz="1100" dirty="0">
                          <a:latin typeface="Times New Roman"/>
                          <a:ea typeface="Calibri"/>
                          <a:cs typeface="Times New Roman"/>
                        </a:rPr>
                        <a:t>carbonate</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2706" name="Picture 2" descr="Image result for vinegar"/>
          <p:cNvPicPr>
            <a:picLocks noChangeAspect="1" noChangeArrowheads="1"/>
          </p:cNvPicPr>
          <p:nvPr/>
        </p:nvPicPr>
        <p:blipFill>
          <a:blip r:embed="rId2" cstate="print"/>
          <a:srcRect/>
          <a:stretch>
            <a:fillRect/>
          </a:stretch>
        </p:blipFill>
        <p:spPr bwMode="auto">
          <a:xfrm>
            <a:off x="0" y="4038600"/>
            <a:ext cx="2286000" cy="2286000"/>
          </a:xfrm>
          <a:prstGeom prst="rect">
            <a:avLst/>
          </a:prstGeom>
          <a:noFill/>
        </p:spPr>
      </p:pic>
      <p:pic>
        <p:nvPicPr>
          <p:cNvPr id="72708" name="Picture 4" descr="Image result for table salt"/>
          <p:cNvPicPr>
            <a:picLocks noChangeAspect="1" noChangeArrowheads="1"/>
          </p:cNvPicPr>
          <p:nvPr/>
        </p:nvPicPr>
        <p:blipFill>
          <a:blip r:embed="rId3" cstate="print"/>
          <a:srcRect r="16568"/>
          <a:stretch>
            <a:fillRect/>
          </a:stretch>
        </p:blipFill>
        <p:spPr bwMode="auto">
          <a:xfrm>
            <a:off x="7010400" y="5181600"/>
            <a:ext cx="1905000" cy="1524000"/>
          </a:xfrm>
          <a:prstGeom prst="rect">
            <a:avLst/>
          </a:prstGeom>
          <a:noFill/>
        </p:spPr>
      </p:pic>
      <p:pic>
        <p:nvPicPr>
          <p:cNvPr id="72710" name="Picture 6" descr="Related image"/>
          <p:cNvPicPr>
            <a:picLocks noChangeAspect="1" noChangeArrowheads="1"/>
          </p:cNvPicPr>
          <p:nvPr/>
        </p:nvPicPr>
        <p:blipFill>
          <a:blip r:embed="rId4" cstate="print"/>
          <a:srcRect l="34872" r="34359" b="11429"/>
          <a:stretch>
            <a:fillRect/>
          </a:stretch>
        </p:blipFill>
        <p:spPr bwMode="auto">
          <a:xfrm>
            <a:off x="1676400" y="4592319"/>
            <a:ext cx="838200" cy="1732281"/>
          </a:xfrm>
          <a:prstGeom prst="rect">
            <a:avLst/>
          </a:prstGeom>
          <a:noFill/>
        </p:spPr>
      </p:pic>
      <p:pic>
        <p:nvPicPr>
          <p:cNvPr id="72712" name="Picture 8" descr="Image result for lemons"/>
          <p:cNvPicPr>
            <a:picLocks noChangeAspect="1" noChangeArrowheads="1"/>
          </p:cNvPicPr>
          <p:nvPr/>
        </p:nvPicPr>
        <p:blipFill>
          <a:blip r:embed="rId5" cstate="print"/>
          <a:srcRect t="20000" b="20000"/>
          <a:stretch>
            <a:fillRect/>
          </a:stretch>
        </p:blipFill>
        <p:spPr bwMode="auto">
          <a:xfrm>
            <a:off x="8001000" y="4724400"/>
            <a:ext cx="1143000" cy="685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When an acid is added to baking soda or washing soda fizzing occurs.</a:t>
            </a:r>
          </a:p>
          <a:p>
            <a:endParaRPr lang="en-US" dirty="0" smtClean="0"/>
          </a:p>
          <a:p>
            <a:r>
              <a:rPr lang="en-US" dirty="0" smtClean="0"/>
              <a:t>When fizzing occurs this indicates that a gas is being given off.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Viruses</a:t>
            </a:r>
            <a:endParaRPr lang="en-US" dirty="0"/>
          </a:p>
        </p:txBody>
      </p:sp>
      <p:sp>
        <p:nvSpPr>
          <p:cNvPr id="3" name="Content Placeholder 2"/>
          <p:cNvSpPr>
            <a:spLocks noGrp="1"/>
          </p:cNvSpPr>
          <p:nvPr>
            <p:ph idx="1"/>
          </p:nvPr>
        </p:nvSpPr>
        <p:spPr/>
        <p:txBody>
          <a:bodyPr/>
          <a:lstStyle/>
          <a:p>
            <a:r>
              <a:rPr lang="en-US" dirty="0" smtClean="0"/>
              <a:t>Viruses are very small living organisms that are seen by electron microscopes and they multiply inside of living cells.  </a:t>
            </a:r>
            <a:br>
              <a:rPr lang="en-US" dirty="0" smtClean="0"/>
            </a:br>
            <a:r>
              <a:rPr lang="en-US" dirty="0" smtClean="0"/>
              <a:t/>
            </a:r>
            <a:br>
              <a:rPr lang="en-US" dirty="0" smtClean="0"/>
            </a:br>
            <a:r>
              <a:rPr lang="en-US" dirty="0" smtClean="0"/>
              <a:t>All cause diseases in plants and animals for example, polio, yellow fever, AIDS and tobacco mosaic.</a:t>
            </a:r>
          </a:p>
          <a:p>
            <a:endParaRPr lang="en-US" dirty="0"/>
          </a:p>
        </p:txBody>
      </p:sp>
      <p:pic>
        <p:nvPicPr>
          <p:cNvPr id="4" name="Picture 6" descr="Image result for virus drawing"/>
          <p:cNvPicPr>
            <a:picLocks noChangeAspect="1" noChangeArrowheads="1"/>
          </p:cNvPicPr>
          <p:nvPr/>
        </p:nvPicPr>
        <p:blipFill>
          <a:blip r:embed="rId2" cstate="print"/>
          <a:srcRect b="12593"/>
          <a:stretch>
            <a:fillRect/>
          </a:stretch>
        </p:blipFill>
        <p:spPr bwMode="auto">
          <a:xfrm>
            <a:off x="4724400" y="4495800"/>
            <a:ext cx="2209800" cy="20860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sp>
        <p:nvSpPr>
          <p:cNvPr id="3" name="Content Placeholder 2"/>
          <p:cNvSpPr>
            <a:spLocks noGrp="1"/>
          </p:cNvSpPr>
          <p:nvPr>
            <p:ph idx="1"/>
          </p:nvPr>
        </p:nvSpPr>
        <p:spPr/>
        <p:txBody>
          <a:bodyPr>
            <a:normAutofit lnSpcReduction="10000"/>
          </a:bodyPr>
          <a:lstStyle/>
          <a:p>
            <a:r>
              <a:rPr lang="en-US" dirty="0" smtClean="0"/>
              <a:t>Bacteria are living organisms that are larger than viruses and are seen with a light microscope.  </a:t>
            </a:r>
            <a:br>
              <a:rPr lang="en-US" dirty="0" smtClean="0"/>
            </a:br>
            <a:r>
              <a:rPr lang="en-US" dirty="0" smtClean="0"/>
              <a:t/>
            </a:r>
            <a:br>
              <a:rPr lang="en-US" dirty="0" smtClean="0"/>
            </a:br>
            <a:r>
              <a:rPr lang="en-US" dirty="0" smtClean="0"/>
              <a:t>Many of them are harmless and some are used in making yogurt, sour cream and cheese. </a:t>
            </a:r>
            <a:br>
              <a:rPr lang="en-US" dirty="0" smtClean="0"/>
            </a:br>
            <a:r>
              <a:rPr lang="en-US" dirty="0" smtClean="0"/>
              <a:t/>
            </a:r>
            <a:br>
              <a:rPr lang="en-US" dirty="0" smtClean="0"/>
            </a:br>
            <a:r>
              <a:rPr lang="en-US" dirty="0" smtClean="0"/>
              <a:t>Some are harmful and cause diseases such as typhoid and cholera.</a:t>
            </a:r>
            <a:endParaRPr lang="en-US" dirty="0"/>
          </a:p>
        </p:txBody>
      </p:sp>
      <p:pic>
        <p:nvPicPr>
          <p:cNvPr id="18434" name="Picture 2" descr="Image result for yogurt"/>
          <p:cNvPicPr>
            <a:picLocks noChangeAspect="1" noChangeArrowheads="1"/>
          </p:cNvPicPr>
          <p:nvPr/>
        </p:nvPicPr>
        <p:blipFill>
          <a:blip r:embed="rId2" cstate="print"/>
          <a:srcRect/>
          <a:stretch>
            <a:fillRect/>
          </a:stretch>
        </p:blipFill>
        <p:spPr bwMode="auto">
          <a:xfrm>
            <a:off x="0" y="0"/>
            <a:ext cx="2696308" cy="1524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a:t>
            </a:r>
            <a:endParaRPr lang="en-US" dirty="0"/>
          </a:p>
        </p:txBody>
      </p:sp>
      <p:sp>
        <p:nvSpPr>
          <p:cNvPr id="3" name="Content Placeholder 2"/>
          <p:cNvSpPr>
            <a:spLocks noGrp="1"/>
          </p:cNvSpPr>
          <p:nvPr>
            <p:ph idx="1"/>
          </p:nvPr>
        </p:nvSpPr>
        <p:spPr/>
        <p:txBody>
          <a:bodyPr>
            <a:normAutofit lnSpcReduction="10000"/>
          </a:bodyPr>
          <a:lstStyle/>
          <a:p>
            <a:r>
              <a:rPr lang="en-US" dirty="0" smtClean="0"/>
              <a:t>Plants are living organisms that are made up of cells with cell walls.</a:t>
            </a:r>
            <a:br>
              <a:rPr lang="en-US" dirty="0" smtClean="0"/>
            </a:br>
            <a:r>
              <a:rPr lang="en-US" dirty="0" smtClean="0"/>
              <a:t/>
            </a:r>
            <a:br>
              <a:rPr lang="en-US" dirty="0" smtClean="0"/>
            </a:br>
            <a:r>
              <a:rPr lang="en-US" dirty="0" smtClean="0"/>
              <a:t>They do not usually move from one place to another and many can make their own food using a green substance in their leaves called chlorophyll.</a:t>
            </a:r>
            <a:br>
              <a:rPr lang="en-US" dirty="0" smtClean="0"/>
            </a:br>
            <a:r>
              <a:rPr lang="en-US" dirty="0" smtClean="0"/>
              <a:t/>
            </a:r>
            <a:br>
              <a:rPr lang="en-US" dirty="0" smtClean="0"/>
            </a:br>
            <a:r>
              <a:rPr lang="en-US" dirty="0" smtClean="0"/>
              <a:t>Others with no chlorophyll such as fungi feed on plants and animals.</a:t>
            </a:r>
            <a:endParaRPr lang="en-US" dirty="0"/>
          </a:p>
        </p:txBody>
      </p:sp>
      <p:pic>
        <p:nvPicPr>
          <p:cNvPr id="4" name="Picture 12" descr="Image result for plants"/>
          <p:cNvPicPr>
            <a:picLocks noChangeAspect="1" noChangeArrowheads="1"/>
          </p:cNvPicPr>
          <p:nvPr/>
        </p:nvPicPr>
        <p:blipFill>
          <a:blip r:embed="rId2" cstate="print"/>
          <a:srcRect t="21122"/>
          <a:stretch>
            <a:fillRect/>
          </a:stretch>
        </p:blipFill>
        <p:spPr bwMode="auto">
          <a:xfrm>
            <a:off x="0" y="0"/>
            <a:ext cx="1600200" cy="16837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a:t>
            </a:r>
            <a:endParaRPr lang="en-US" dirty="0"/>
          </a:p>
        </p:txBody>
      </p:sp>
      <p:sp>
        <p:nvSpPr>
          <p:cNvPr id="3" name="Content Placeholder 2"/>
          <p:cNvSpPr>
            <a:spLocks noGrp="1"/>
          </p:cNvSpPr>
          <p:nvPr>
            <p:ph idx="1"/>
          </p:nvPr>
        </p:nvSpPr>
        <p:spPr/>
        <p:txBody>
          <a:bodyPr/>
          <a:lstStyle/>
          <a:p>
            <a:r>
              <a:rPr lang="en-US" dirty="0" smtClean="0"/>
              <a:t>Animals are living organisms that are made up of cells with cell membranes but no cell walls.</a:t>
            </a:r>
            <a:br>
              <a:rPr lang="en-US" dirty="0" smtClean="0"/>
            </a:br>
            <a:r>
              <a:rPr lang="en-US" dirty="0" smtClean="0"/>
              <a:t/>
            </a:r>
            <a:br>
              <a:rPr lang="en-US" dirty="0" smtClean="0"/>
            </a:br>
            <a:r>
              <a:rPr lang="en-US" dirty="0" smtClean="0"/>
              <a:t>They can move from place to place and they cannot make their own food.</a:t>
            </a:r>
            <a:br>
              <a:rPr lang="en-US" dirty="0" smtClean="0"/>
            </a:br>
            <a:r>
              <a:rPr lang="en-US" dirty="0" smtClean="0"/>
              <a:t/>
            </a:r>
            <a:br>
              <a:rPr lang="en-US" dirty="0" smtClean="0"/>
            </a:br>
            <a:r>
              <a:rPr lang="en-US" dirty="0" smtClean="0"/>
              <a:t>They feed on plants or other animals.</a:t>
            </a:r>
            <a:endParaRPr lang="en-US" dirty="0"/>
          </a:p>
        </p:txBody>
      </p:sp>
      <p:pic>
        <p:nvPicPr>
          <p:cNvPr id="4" name="Picture 4" descr="Related image"/>
          <p:cNvPicPr>
            <a:picLocks noChangeAspect="1" noChangeArrowheads="1" noCrop="1"/>
          </p:cNvPicPr>
          <p:nvPr/>
        </p:nvPicPr>
        <p:blipFill>
          <a:blip r:embed="rId2" cstate="print"/>
          <a:srcRect/>
          <a:stretch>
            <a:fillRect/>
          </a:stretch>
        </p:blipFill>
        <p:spPr bwMode="auto">
          <a:xfrm>
            <a:off x="3886200" y="5486400"/>
            <a:ext cx="2438400" cy="112166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1320</Words>
  <Application>Microsoft Office PowerPoint</Application>
  <PresentationFormat>On-screen Show (4:3)</PresentationFormat>
  <Paragraphs>217</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Classifying Our Environment</vt:lpstr>
      <vt:lpstr>Living and Non-Living Things</vt:lpstr>
      <vt:lpstr>Living and Non-Living Things</vt:lpstr>
      <vt:lpstr>Grouping Living Things</vt:lpstr>
      <vt:lpstr>Grouping Living Things Plants and Animals</vt:lpstr>
      <vt:lpstr>Viruses</vt:lpstr>
      <vt:lpstr>Bacteria</vt:lpstr>
      <vt:lpstr>Plants</vt:lpstr>
      <vt:lpstr>Animals</vt:lpstr>
      <vt:lpstr>Differences Between Plants and Animals</vt:lpstr>
      <vt:lpstr>Vertebrates and Invertebrates</vt:lpstr>
      <vt:lpstr>Vertebrates and Invertebrates</vt:lpstr>
      <vt:lpstr>Vertebrates and Invertebrates</vt:lpstr>
      <vt:lpstr>Vertebrates Cold Blooded</vt:lpstr>
      <vt:lpstr>Vertebrates Warm Blooded</vt:lpstr>
      <vt:lpstr>The Five Groups of Vertebrates</vt:lpstr>
      <vt:lpstr>Species</vt:lpstr>
      <vt:lpstr>Species Freaks of Nature/Phenomena</vt:lpstr>
      <vt:lpstr>Mules Freaks of Nature/Phenomena</vt:lpstr>
      <vt:lpstr>Mules Freaks of Nature/Phenomena</vt:lpstr>
      <vt:lpstr>Mules Freaks of Nature</vt:lpstr>
      <vt:lpstr>Mules Freaks of Nature</vt:lpstr>
      <vt:lpstr>Variations</vt:lpstr>
      <vt:lpstr>Classifying Our Environment</vt:lpstr>
      <vt:lpstr>Plants</vt:lpstr>
      <vt:lpstr>Examples of Flowering and Non-Flowering Plants</vt:lpstr>
      <vt:lpstr>Flowering Plants</vt:lpstr>
      <vt:lpstr>Examples of Monocotyledonous and Dicotyledonous Plants</vt:lpstr>
      <vt:lpstr>Comparisons between Monocotyledonous and Dicotyledonous Plants</vt:lpstr>
      <vt:lpstr>Slide 30</vt:lpstr>
      <vt:lpstr>Classifying Our Environment</vt:lpstr>
      <vt:lpstr>How Do Plants Make Food</vt:lpstr>
      <vt:lpstr>Picture of Photosynthesis in Action</vt:lpstr>
      <vt:lpstr>Photosynthesis</vt:lpstr>
      <vt:lpstr>Photosynthesis</vt:lpstr>
      <vt:lpstr>Classifying Our Environment</vt:lpstr>
      <vt:lpstr>How Animals Obtain Food</vt:lpstr>
      <vt:lpstr>Pictures of a Food Chains</vt:lpstr>
      <vt:lpstr>How Animals Obtain Food</vt:lpstr>
      <vt:lpstr>Food Chains</vt:lpstr>
      <vt:lpstr>Classifying Our Environment</vt:lpstr>
      <vt:lpstr>Adaptations to Habitats</vt:lpstr>
      <vt:lpstr>Activity</vt:lpstr>
      <vt:lpstr>Classifying Our Environment</vt:lpstr>
      <vt:lpstr>Matter and its Three States</vt:lpstr>
      <vt:lpstr>Slide 46</vt:lpstr>
      <vt:lpstr>A Comparison of the Three Physical States of Matter</vt:lpstr>
      <vt:lpstr>Examples of Solids, Liquids and Gases</vt:lpstr>
      <vt:lpstr>Classifying Our Environment</vt:lpstr>
      <vt:lpstr>Litmus</vt:lpstr>
      <vt:lpstr>Red Litmus Paper</vt:lpstr>
      <vt:lpstr>Blue Litmus Paper</vt:lpstr>
      <vt:lpstr>What are ACIDS and ALKALIS?</vt:lpstr>
      <vt:lpstr>The Table Shows the Properties of Acids, Alkalis and Neutral Substances</vt:lpstr>
      <vt:lpstr>Chemical Names for the Common Names of Acids and Alkalis</vt:lpstr>
      <vt:lpstr>Chemical Reactions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Our Environment</dc:title>
  <dc:creator>Samantha</dc:creator>
  <cp:lastModifiedBy>Samantha</cp:lastModifiedBy>
  <cp:revision>9</cp:revision>
  <dcterms:created xsi:type="dcterms:W3CDTF">2019-10-22T07:16:58Z</dcterms:created>
  <dcterms:modified xsi:type="dcterms:W3CDTF">2019-11-04T00:44:49Z</dcterms:modified>
</cp:coreProperties>
</file>