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9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90" r:id="rId19"/>
    <p:sldId id="291" r:id="rId20"/>
    <p:sldId id="274" r:id="rId21"/>
    <p:sldId id="288" r:id="rId22"/>
    <p:sldId id="289" r:id="rId23"/>
    <p:sldId id="273" r:id="rId24"/>
    <p:sldId id="269" r:id="rId25"/>
    <p:sldId id="275" r:id="rId26"/>
    <p:sldId id="276" r:id="rId27"/>
    <p:sldId id="277" r:id="rId28"/>
    <p:sldId id="279" r:id="rId29"/>
    <p:sldId id="280" r:id="rId30"/>
    <p:sldId id="293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4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F605-35AC-40C2-8735-A925CB27C05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F242-5D64-49E5-9B46-A09B27E63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F242-5D64-49E5-9B46-A09B27E63BA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43AA-EF69-4327-8B2C-7167F34AA59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FBFA-B1A0-4C6B-90BA-9A38EBDBA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47472" cy="2362200"/>
          </a:xfrm>
          <a:prstGeom prst="rect">
            <a:avLst/>
          </a:prstGeom>
          <a:noFill/>
        </p:spPr>
      </p:pic>
      <p:pic>
        <p:nvPicPr>
          <p:cNvPr id="43012" name="Picture 4" descr="Image result for wringing clot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1999"/>
            <a:ext cx="6477000" cy="2286001"/>
          </a:xfrm>
          <a:prstGeom prst="rect">
            <a:avLst/>
          </a:prstGeom>
          <a:noFill/>
        </p:spPr>
      </p:pic>
      <p:pic>
        <p:nvPicPr>
          <p:cNvPr id="4301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0"/>
            <a:ext cx="4000497" cy="2667000"/>
          </a:xfrm>
          <a:prstGeom prst="rect">
            <a:avLst/>
          </a:prstGeom>
          <a:noFill/>
        </p:spPr>
      </p:pic>
      <p:pic>
        <p:nvPicPr>
          <p:cNvPr id="4301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95141"/>
            <a:ext cx="3381454" cy="3062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Friction is a type of force that opposes motion.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occurs when two surfaces move over each other.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Friction increases if the surfaces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ROUGH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CLOSER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Heat energy is produced as a result of friction.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create your own friction by rubbing your hands together.  You will find that your palms are getting hotter and hotter the more you rub them together.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fire can be started by rubbing two sticks together.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drag racing automobiles are constantly spun around in grand style and this causes the wheels to smoke.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Benefits of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benefits of friction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Walking:  Friction holds your shoe to the ground, preventing falls.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Writing:  The pen would slip out of the hand when you tried to hold it to write.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Erasing:  Rubbing the eraser on the lead removes it from the paper.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Washing:  Rubbing hands against the clothes removes dirt from clothes.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Driving:  Without friction between the tires and the road, the wheels would just spin.  Likewise, you could not stop without the friction of the brakes and the tires.</a:t>
            </a:r>
          </a:p>
        </p:txBody>
      </p:sp>
      <p:pic>
        <p:nvPicPr>
          <p:cNvPr id="22530" name="Picture 2" descr="Image result for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599" cy="141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from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Friction can make movement difficult.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instance friction makes it difficult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Push a box across a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Walk through deep snow</a:t>
            </a:r>
          </a:p>
          <a:p>
            <a:endParaRPr lang="en-US" dirty="0"/>
          </a:p>
          <a:p>
            <a:r>
              <a:rPr lang="en-US" dirty="0" smtClean="0"/>
              <a:t>Friction can also wastes heat energy.  In vehicles, extra fuel must be used to power vehicles.</a:t>
            </a:r>
          </a:p>
          <a:p>
            <a:endParaRPr lang="en-US" dirty="0"/>
          </a:p>
          <a:p>
            <a:r>
              <a:rPr lang="en-US" dirty="0" smtClean="0"/>
              <a:t>Friction cause parts to heat up if they are not lubricated properly.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Friction causes wear and tear.  For example, the soles of your shoes and a pencil eraser.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in Which Friction may be Reduced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Friction may be reduced by: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Using ball bearings or wheels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Using grease, lubricants or oils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Using fluids which are not as thick (viscous)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Making cars and planes more streamlined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  Using smoother surfaces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f.  Using air cushions in hovercrafts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Weight</a:t>
            </a:r>
            <a:r>
              <a:rPr lang="en-US" dirty="0" smtClean="0"/>
              <a:t> is a </a:t>
            </a:r>
            <a:r>
              <a:rPr lang="en-US" b="1" dirty="0" smtClean="0"/>
              <a:t>force</a:t>
            </a:r>
            <a:r>
              <a:rPr lang="en-US" dirty="0" smtClean="0"/>
              <a:t> which</a:t>
            </a:r>
            <a:br>
              <a:rPr lang="en-US" dirty="0" smtClean="0"/>
            </a:br>
            <a:r>
              <a:rPr lang="en-US" dirty="0" smtClean="0"/>
              <a:t>acts on an object</a:t>
            </a:r>
            <a:br>
              <a:rPr lang="en-US" dirty="0" smtClean="0"/>
            </a:br>
            <a:r>
              <a:rPr lang="en-US" dirty="0" smtClean="0"/>
              <a:t>because of the</a:t>
            </a:r>
            <a:br>
              <a:rPr lang="en-US" dirty="0" smtClean="0"/>
            </a:br>
            <a:r>
              <a:rPr lang="en-US" dirty="0" smtClean="0"/>
              <a:t>gravitational attraction</a:t>
            </a:r>
            <a:br>
              <a:rPr lang="en-US" dirty="0" smtClean="0"/>
            </a:br>
            <a:r>
              <a:rPr lang="en-US" dirty="0" smtClean="0"/>
              <a:t>between the object</a:t>
            </a:r>
            <a:br>
              <a:rPr lang="en-US" dirty="0" smtClean="0"/>
            </a:br>
            <a:r>
              <a:rPr lang="en-US" dirty="0" smtClean="0"/>
              <a:t>and the Earth.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0594" name="Picture 2" descr="Image result for weight on Earth"/>
          <p:cNvPicPr>
            <a:picLocks noChangeAspect="1" noChangeArrowheads="1"/>
          </p:cNvPicPr>
          <p:nvPr/>
        </p:nvPicPr>
        <p:blipFill>
          <a:blip r:embed="rId2" cstate="print"/>
          <a:srcRect r="63492" b="28326"/>
          <a:stretch>
            <a:fillRect/>
          </a:stretch>
        </p:blipFill>
        <p:spPr bwMode="auto">
          <a:xfrm>
            <a:off x="5257800" y="1752600"/>
            <a:ext cx="3276600" cy="432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weight of an object depends on: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a.  The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mass of the object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b.   And the </a:t>
            </a:r>
            <a:r>
              <a:rPr lang="en-US" sz="3600" b="1" dirty="0" smtClean="0">
                <a:solidFill>
                  <a:srgbClr val="00B050"/>
                </a:solidFill>
              </a:rPr>
              <a:t>gravitational field strength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hy-AM" sz="4000" dirty="0" smtClean="0"/>
              <a:t>The mass of a body is the same wherever it is and does not depend on the presence of the earth like weight does.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hy-AM" sz="4000" dirty="0" smtClean="0"/>
              <a:t>Mass is measured by a lever, beam or top-pan balance;  weight is measured by a spring balance.</a:t>
            </a:r>
            <a:br>
              <a:rPr lang="hy-AM" sz="4000" dirty="0" smtClean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1200" dirty="0" smtClean="0"/>
              <a:t/>
            </a:r>
            <a:br>
              <a:rPr lang="hy-AM" sz="1200" dirty="0" smtClean="0"/>
            </a:b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Mass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several kinds of balance:</a:t>
            </a:r>
            <a:br>
              <a:rPr lang="en-US" sz="2800" dirty="0" smtClean="0"/>
            </a:br>
            <a:r>
              <a:rPr lang="en-US" sz="2800" dirty="0" smtClean="0"/>
              <a:t>a.  </a:t>
            </a:r>
            <a:r>
              <a:rPr lang="en-US" sz="2800" b="1" dirty="0" smtClean="0"/>
              <a:t>beam balance  </a:t>
            </a:r>
            <a:br>
              <a:rPr lang="en-US" sz="2800" b="1" dirty="0" smtClean="0"/>
            </a:br>
            <a:r>
              <a:rPr lang="en-US" sz="2800" dirty="0" smtClean="0"/>
              <a:t>(the unknown mass in one pan</a:t>
            </a:r>
            <a:br>
              <a:rPr lang="en-US" sz="2800" dirty="0" smtClean="0"/>
            </a:br>
            <a:r>
              <a:rPr lang="en-US" sz="2800" dirty="0" smtClean="0"/>
              <a:t>is balanced against known masses</a:t>
            </a:r>
            <a:br>
              <a:rPr lang="en-US" sz="2800" dirty="0" smtClean="0"/>
            </a:br>
            <a:r>
              <a:rPr lang="en-US" sz="2800" dirty="0" smtClean="0"/>
              <a:t>in the other pan)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b.  </a:t>
            </a:r>
            <a:r>
              <a:rPr lang="en-US" sz="2800" b="1" dirty="0"/>
              <a:t>l</a:t>
            </a:r>
            <a:r>
              <a:rPr lang="en-US" sz="2800" b="1" dirty="0" smtClean="0"/>
              <a:t>ever balance</a:t>
            </a:r>
            <a:br>
              <a:rPr lang="en-US" sz="2800" b="1" dirty="0" smtClean="0"/>
            </a:br>
            <a:r>
              <a:rPr lang="en-US" sz="2800" dirty="0" smtClean="0"/>
              <a:t>(a system of levers acts against </a:t>
            </a:r>
            <a:br>
              <a:rPr lang="en-US" sz="2800" dirty="0" smtClean="0"/>
            </a:br>
            <a:r>
              <a:rPr lang="en-US" sz="2800" dirty="0" smtClean="0"/>
              <a:t>the mass when it is placed in the</a:t>
            </a:r>
            <a:br>
              <a:rPr lang="en-US" sz="2800" dirty="0" smtClean="0"/>
            </a:br>
            <a:r>
              <a:rPr lang="en-US" sz="2800" dirty="0" smtClean="0"/>
              <a:t>pan.  A direct reading is obtained</a:t>
            </a:r>
            <a:br>
              <a:rPr lang="en-US" sz="2800" dirty="0" smtClean="0"/>
            </a:br>
            <a:r>
              <a:rPr lang="en-US" sz="2800" dirty="0" smtClean="0"/>
              <a:t>from the position on a scale of a</a:t>
            </a:r>
            <a:br>
              <a:rPr lang="en-US" sz="2800" dirty="0" smtClean="0"/>
            </a:br>
            <a:r>
              <a:rPr lang="en-US" sz="2800" dirty="0" smtClean="0"/>
              <a:t>pointer joined to the lever system) 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</a:t>
            </a:r>
            <a:br>
              <a:rPr lang="en-US" dirty="0" smtClean="0"/>
            </a:br>
            <a:r>
              <a:rPr lang="en-US" dirty="0" smtClean="0"/>
              <a:t>Measuring Devices</a:t>
            </a:r>
            <a:endParaRPr lang="en-US" dirty="0"/>
          </a:p>
        </p:txBody>
      </p:sp>
      <p:pic>
        <p:nvPicPr>
          <p:cNvPr id="19458" name="Picture 2" descr="Image result for beam 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741" y="2819400"/>
            <a:ext cx="2525059" cy="990600"/>
          </a:xfrm>
          <a:prstGeom prst="rect">
            <a:avLst/>
          </a:prstGeom>
          <a:noFill/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38200"/>
            <a:ext cx="1729507" cy="1874142"/>
          </a:xfrm>
          <a:prstGeom prst="rect">
            <a:avLst/>
          </a:prstGeom>
          <a:noFill/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40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c.  </a:t>
            </a:r>
            <a:r>
              <a:rPr lang="en-US" b="1" dirty="0"/>
              <a:t>t</a:t>
            </a:r>
            <a:r>
              <a:rPr lang="en-US" b="1" dirty="0" smtClean="0"/>
              <a:t>op-pan balance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(this is a digital instrument which has discrete rather than a continuous</a:t>
            </a:r>
            <a:br>
              <a:rPr lang="en-US" dirty="0" smtClean="0"/>
            </a:br>
            <a:r>
              <a:rPr lang="en-US" dirty="0" smtClean="0"/>
              <a:t>scale and the accuracy of a reading is determined by the scale setting</a:t>
            </a:r>
            <a:br>
              <a:rPr lang="en-US" dirty="0" smtClean="0"/>
            </a:br>
            <a:r>
              <a:rPr lang="en-US" dirty="0" smtClean="0"/>
              <a:t>used based on the sensitivity of the balance)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</a:t>
            </a:r>
            <a:br>
              <a:rPr lang="en-US" dirty="0" smtClean="0"/>
            </a:br>
            <a:r>
              <a:rPr lang="en-US" dirty="0" smtClean="0"/>
              <a:t>Measuring Devices</a:t>
            </a:r>
            <a:endParaRPr lang="en-US" dirty="0"/>
          </a:p>
        </p:txBody>
      </p:sp>
      <p:pic>
        <p:nvPicPr>
          <p:cNvPr id="19464" name="Picture 8" descr="Image result for top pan 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22282"/>
            <a:ext cx="3221421" cy="2535718"/>
          </a:xfrm>
          <a:prstGeom prst="rect">
            <a:avLst/>
          </a:prstGeom>
          <a:noFill/>
        </p:spPr>
      </p:pic>
      <p:pic>
        <p:nvPicPr>
          <p:cNvPr id="19466" name="Picture 10" descr="Image result for top pan balance"/>
          <p:cNvPicPr>
            <a:picLocks noChangeAspect="1" noChangeArrowheads="1"/>
          </p:cNvPicPr>
          <p:nvPr/>
        </p:nvPicPr>
        <p:blipFill>
          <a:blip r:embed="rId3" cstate="print"/>
          <a:srcRect l="6250" t="12500" r="4167" b="8333"/>
          <a:stretch>
            <a:fillRect/>
          </a:stretch>
        </p:blipFill>
        <p:spPr bwMode="auto">
          <a:xfrm>
            <a:off x="4890837" y="4419600"/>
            <a:ext cx="2500563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40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0424" r="35303"/>
          <a:stretch>
            <a:fillRect/>
          </a:stretch>
        </p:blipFill>
        <p:spPr bwMode="auto">
          <a:xfrm rot="1342941">
            <a:off x="7651899" y="3833933"/>
            <a:ext cx="679738" cy="2800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force is a </a:t>
            </a:r>
            <a:r>
              <a:rPr lang="en-US" b="1" dirty="0" smtClean="0">
                <a:solidFill>
                  <a:srgbClr val="00B050"/>
                </a:solidFill>
              </a:rPr>
              <a:t>PUSH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C000"/>
                </a:solidFill>
              </a:rPr>
              <a:t>PULL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B0F0"/>
                </a:solidFill>
              </a:rPr>
              <a:t>TWIST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unit of force is the </a:t>
            </a:r>
            <a:r>
              <a:rPr lang="en-US" b="1" dirty="0" smtClean="0">
                <a:solidFill>
                  <a:srgbClr val="E22491"/>
                </a:solidFill>
              </a:rPr>
              <a:t>newton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E22491"/>
                </a:solidFill>
              </a:rPr>
              <a:t>N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Example 5 N, 10 N etc.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7030A0"/>
                </a:solidFill>
              </a:rPr>
              <a:t>spring balance</a:t>
            </a:r>
            <a:r>
              <a:rPr lang="en-US" dirty="0" smtClean="0"/>
              <a:t> is used to measure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Difference Between Mass and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mass of an object remains the same but its weight changes depending on where it is.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 the earth a mass of </a:t>
            </a:r>
            <a:br>
              <a:rPr lang="en-US" dirty="0" smtClean="0"/>
            </a:br>
            <a:r>
              <a:rPr lang="en-US" dirty="0" smtClean="0"/>
              <a:t>100 g = 1 N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1 kg = 10 N</a:t>
            </a:r>
          </a:p>
          <a:p>
            <a:endParaRPr lang="en-US" dirty="0"/>
          </a:p>
          <a:p>
            <a:r>
              <a:rPr lang="en-US" dirty="0" smtClean="0"/>
              <a:t>And object taken to the moon has the same mass but its weight is less.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Gravity on the moon is one sixth of that on the Earth.  This is so because the Moon has a smaller mass.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 Facts about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 One day on the moon is equivalent to one month on earth.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Gravity on the moon is one sixth of that on the earth.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Meteorites hit the moon every day.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It was formed billions of years ago when a giant asteroid struck the Earth and sent debris into Earth’s orbit.  It is earth’s natural satellite.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7889" y="0"/>
            <a:ext cx="1626111" cy="163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5.  It is slowly drifting away from the earth.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There is not air.  Components of air are made up of biological life forms.  There is NO life.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Temperatures can dip down to -153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during the night and rise to 107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in the day.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 Almost all of the minerals on earth can be found on the moon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Gravity</a:t>
            </a:r>
            <a:r>
              <a:rPr lang="en-US" sz="2800" dirty="0" smtClean="0"/>
              <a:t> is the force that the body exerts on a body.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hy-AM" sz="2800" dirty="0" smtClean="0"/>
              <a:t>On the earth the gravitational field strength g is about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y-AM" sz="2800" dirty="0" smtClean="0"/>
              <a:t>10 N/kg   or  10</a:t>
            </a:r>
            <a:r>
              <a:rPr lang="en-US" sz="2800" dirty="0" smtClean="0"/>
              <a:t> </a:t>
            </a:r>
            <a:r>
              <a:rPr lang="hy-AM" sz="2800" dirty="0" smtClean="0"/>
              <a:t>m/s</a:t>
            </a:r>
            <a:r>
              <a:rPr lang="hy-AM" sz="2800" baseline="30000" dirty="0" smtClean="0"/>
              <a:t>2 </a:t>
            </a:r>
            <a:r>
              <a:rPr lang="hy-AM" sz="2800" dirty="0" smtClean="0"/>
              <a:t/>
            </a:r>
            <a:br>
              <a:rPr lang="hy-AM" sz="2800" dirty="0" smtClean="0"/>
            </a:br>
            <a:endParaRPr lang="en-US" sz="2800" dirty="0" smtClean="0"/>
          </a:p>
          <a:p>
            <a:r>
              <a:rPr lang="hy-AM" sz="2800" dirty="0" smtClean="0"/>
              <a:t>The nearer a body is to the centre of the earth, the more the earth attracts it.  Since the earth is not a perfect sphere the weight of a body varies over the earth’s surface.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pull of gravity is</a:t>
            </a:r>
            <a:r>
              <a:rPr lang="hy-AM" sz="2800" dirty="0" smtClean="0"/>
              <a:t> greate</a:t>
            </a:r>
            <a:r>
              <a:rPr lang="en-US" sz="2800" dirty="0" smtClean="0"/>
              <a:t>r</a:t>
            </a:r>
            <a:r>
              <a:rPr lang="hy-AM" sz="2800" dirty="0" smtClean="0"/>
              <a:t> at the poles than at the equator.</a:t>
            </a:r>
            <a:r>
              <a:rPr lang="hy-AM" sz="1200" dirty="0" smtClean="0"/>
              <a:t/>
            </a:r>
            <a:br>
              <a:rPr lang="hy-AM" sz="1200" dirty="0" smtClean="0"/>
            </a:br>
            <a:r>
              <a:rPr lang="hy-AM" sz="1200" dirty="0" smtClean="0"/>
              <a:t/>
            </a:r>
            <a:br>
              <a:rPr lang="hy-AM" sz="1200" dirty="0" smtClean="0"/>
            </a:b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Gravity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is done when a force moves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Work (Nm) = Force (N) × Distance (m)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there is no movement no work is being done.  For example holding an object.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Work is also done when there is a change in energy.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is a device used to make work easier.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force being applied is called the effort and the object being </a:t>
            </a:r>
            <a:r>
              <a:rPr lang="en-US" dirty="0" smtClean="0"/>
              <a:t>moved </a:t>
            </a:r>
            <a:r>
              <a:rPr lang="en-US" dirty="0" smtClean="0"/>
              <a:t>is called the resistance or load.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different types of machines: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gears:  found in clocks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inclined plane:  ladder, ramp, steps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lever:  broom, scissors, shovel, </a:t>
            </a:r>
            <a:r>
              <a:rPr lang="en-US" dirty="0" err="1" smtClean="0"/>
              <a:t>tweezer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screw:  car jack, lids of jars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Pulleys:  cranes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Wedges: door stop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Wheel and axle:  rolling pin, steering wheel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or Compound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complex or compound machine has two or more simple machines working together.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 these are:</a:t>
            </a:r>
            <a:br>
              <a:rPr lang="en-US" dirty="0" smtClean="0"/>
            </a:br>
            <a:r>
              <a:rPr lang="en-US" dirty="0" smtClean="0"/>
              <a:t>a.  Bicycle</a:t>
            </a:r>
            <a:br>
              <a:rPr lang="en-US" dirty="0" smtClean="0"/>
            </a:br>
            <a:r>
              <a:rPr lang="en-US" dirty="0" smtClean="0"/>
              <a:t>b.  Car</a:t>
            </a:r>
            <a:br>
              <a:rPr lang="en-US" dirty="0" smtClean="0"/>
            </a:br>
            <a:r>
              <a:rPr lang="en-US" dirty="0" smtClean="0"/>
              <a:t>c.  Crane</a:t>
            </a:r>
            <a:br>
              <a:rPr lang="en-US" dirty="0" smtClean="0"/>
            </a:br>
            <a:r>
              <a:rPr lang="en-US" dirty="0" smtClean="0"/>
              <a:t>d.  Wheelbarrow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ottle op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6965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lever</a:t>
            </a:r>
            <a:r>
              <a:rPr lang="en-US" dirty="0" smtClean="0"/>
              <a:t> is a simple device/machine which makes work easier.</a:t>
            </a:r>
          </a:p>
          <a:p>
            <a:endParaRPr lang="en-US" dirty="0" smtClean="0"/>
          </a:p>
          <a:p>
            <a:r>
              <a:rPr lang="en-US" dirty="0" smtClean="0"/>
              <a:t>When a force is applied (</a:t>
            </a:r>
            <a:r>
              <a:rPr lang="en-US" b="1" dirty="0" smtClean="0">
                <a:solidFill>
                  <a:srgbClr val="FFC000"/>
                </a:solidFill>
              </a:rPr>
              <a:t>effort</a:t>
            </a:r>
            <a:r>
              <a:rPr lang="en-US" dirty="0" smtClean="0"/>
              <a:t>) levers </a:t>
            </a:r>
            <a:r>
              <a:rPr lang="en-US" b="1" dirty="0" smtClean="0">
                <a:solidFill>
                  <a:srgbClr val="FF0066"/>
                </a:solidFill>
              </a:rPr>
              <a:t>turn</a:t>
            </a:r>
            <a:r>
              <a:rPr lang="en-US" dirty="0" smtClean="0"/>
              <a:t> about a pivot when doing work to move the resisting force (</a:t>
            </a:r>
            <a:r>
              <a:rPr lang="en-US" b="1" dirty="0" smtClean="0">
                <a:solidFill>
                  <a:srgbClr val="00B050"/>
                </a:solidFill>
              </a:rPr>
              <a:t>load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This is referred to as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the turning effect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6" name="Picture 4" descr="Image result for spanner tu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eel b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2657475" cy="1714500"/>
          </a:xfrm>
          <a:prstGeom prst="rect">
            <a:avLst/>
          </a:prstGeom>
          <a:noFill/>
        </p:spPr>
      </p:pic>
      <p:pic>
        <p:nvPicPr>
          <p:cNvPr id="1030" name="Picture 6" descr="Image result for tweez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Some examples of levers are:  </a:t>
            </a:r>
            <a:br>
              <a:rPr lang="en-US" dirty="0" smtClean="0"/>
            </a:br>
            <a:r>
              <a:rPr lang="en-US" dirty="0" smtClean="0"/>
              <a:t>Scissors, bottle openers, crowbars, pliers, see-saws, tweezers, wheel barrows, spanners, a hammer removing a nail etc…</a:t>
            </a:r>
          </a:p>
          <a:p>
            <a:endParaRPr lang="en-US" dirty="0" smtClean="0"/>
          </a:p>
          <a:p>
            <a:r>
              <a:rPr lang="en-US" dirty="0" smtClean="0"/>
              <a:t>Levers can be classified into 3 classes:</a:t>
            </a:r>
            <a:br>
              <a:rPr lang="en-US" dirty="0" smtClean="0"/>
            </a:br>
            <a:r>
              <a:rPr lang="en-US" dirty="0" smtClean="0"/>
              <a:t>a.  </a:t>
            </a:r>
            <a:r>
              <a:rPr lang="en-US" dirty="0" smtClean="0">
                <a:solidFill>
                  <a:srgbClr val="7030A0"/>
                </a:solidFill>
              </a:rPr>
              <a:t>1</a:t>
            </a:r>
            <a:r>
              <a:rPr lang="en-US" baseline="30000" dirty="0" smtClean="0">
                <a:solidFill>
                  <a:srgbClr val="7030A0"/>
                </a:solidFill>
              </a:rPr>
              <a:t>st</a:t>
            </a:r>
            <a:r>
              <a:rPr lang="en-US" dirty="0" smtClean="0"/>
              <a:t> class </a:t>
            </a:r>
            <a:r>
              <a:rPr lang="en-US" dirty="0" smtClean="0"/>
              <a:t>levers (LFE) </a:t>
            </a:r>
            <a:r>
              <a:rPr lang="en-US" i="1" dirty="0" err="1" smtClean="0"/>
              <a:t>LiFE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</a:t>
            </a:r>
            <a:r>
              <a:rPr lang="en-US" dirty="0" smtClean="0">
                <a:solidFill>
                  <a:srgbClr val="FF0066"/>
                </a:solidFill>
              </a:rPr>
              <a:t>2</a:t>
            </a:r>
            <a:r>
              <a:rPr lang="en-US" baseline="30000" dirty="0" smtClean="0">
                <a:solidFill>
                  <a:srgbClr val="FF0066"/>
                </a:solidFill>
              </a:rPr>
              <a:t>nd</a:t>
            </a:r>
            <a:r>
              <a:rPr lang="en-US" dirty="0" smtClean="0"/>
              <a:t> class </a:t>
            </a:r>
            <a:r>
              <a:rPr lang="en-US" dirty="0" smtClean="0"/>
              <a:t>levers (FLE)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class </a:t>
            </a:r>
            <a:r>
              <a:rPr lang="en-US" dirty="0" smtClean="0"/>
              <a:t>levers  (FEL)</a:t>
            </a:r>
            <a:br>
              <a:rPr lang="en-US" dirty="0" smtClean="0"/>
            </a:br>
            <a:r>
              <a:rPr lang="en-US" b="1" dirty="0" smtClean="0"/>
              <a:t>F:  Force		L: Load		E:Effort</a:t>
            </a:r>
            <a:endParaRPr lang="en-US" b="1" dirty="0"/>
          </a:p>
        </p:txBody>
      </p:sp>
      <p:pic>
        <p:nvPicPr>
          <p:cNvPr id="1028" name="Picture 4" descr="Image result for hammer removing a 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force has both </a:t>
            </a:r>
            <a:r>
              <a:rPr lang="en-US" b="1" dirty="0" smtClean="0">
                <a:solidFill>
                  <a:srgbClr val="7030A0"/>
                </a:solidFill>
              </a:rPr>
              <a:t>size/magnitude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direction</a:t>
            </a:r>
            <a:r>
              <a:rPr lang="en-US" dirty="0" smtClean="0"/>
              <a:t> hence it is a </a:t>
            </a:r>
            <a:r>
              <a:rPr lang="en-US" b="1" u="sng" dirty="0" smtClean="0">
                <a:solidFill>
                  <a:srgbClr val="FF0000"/>
                </a:solidFill>
              </a:rPr>
              <a:t>vector</a:t>
            </a:r>
            <a:r>
              <a:rPr lang="en-US" dirty="0" smtClean="0"/>
              <a:t> quantity.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example: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force of 4 N is acting to the right (east).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5334000"/>
            <a:ext cx="2514600" cy="0"/>
          </a:xfrm>
          <a:prstGeom prst="straightConnector1">
            <a:avLst/>
          </a:prstGeom>
          <a:ln w="41275">
            <a:solidFill>
              <a:srgbClr val="E224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5410200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 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0" y="1524000"/>
            <a:ext cx="83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LFE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FLE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FEL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152" y="6488668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 – Load  		E – Effort		F – Fulcrum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619" y="838200"/>
            <a:ext cx="89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 err="1" smtClean="0">
                <a:solidFill>
                  <a:srgbClr val="FF0000"/>
                </a:solidFill>
              </a:rPr>
              <a:t>rem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Image result for classes of le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467600" cy="509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e saw"/>
          <p:cNvPicPr>
            <a:picLocks noChangeAspect="1" noChangeArrowheads="1"/>
          </p:cNvPicPr>
          <p:nvPr/>
        </p:nvPicPr>
        <p:blipFill>
          <a:blip r:embed="rId2" cstate="print"/>
          <a:srcRect t="25424" b="23729"/>
          <a:stretch>
            <a:fillRect/>
          </a:stretch>
        </p:blipFill>
        <p:spPr bwMode="auto">
          <a:xfrm>
            <a:off x="4648200" y="3505200"/>
            <a:ext cx="44958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Turning Effect of a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When a force acts on an object it may cause a turning effect, known as the </a:t>
            </a:r>
            <a:r>
              <a:rPr lang="en-US" b="1" dirty="0" smtClean="0">
                <a:solidFill>
                  <a:srgbClr val="FF0066"/>
                </a:solidFill>
              </a:rPr>
              <a:t>moment</a:t>
            </a:r>
            <a:r>
              <a:rPr lang="en-US" dirty="0" smtClean="0"/>
              <a:t> of the force.</a:t>
            </a:r>
          </a:p>
          <a:p>
            <a:endParaRPr lang="en-US" dirty="0" smtClean="0"/>
          </a:p>
          <a:p>
            <a:r>
              <a:rPr lang="en-US" dirty="0" smtClean="0"/>
              <a:t>The turning effect</a:t>
            </a:r>
            <a:br>
              <a:rPr lang="en-US" dirty="0" smtClean="0"/>
            </a:br>
            <a:r>
              <a:rPr lang="en-US" dirty="0" smtClean="0"/>
              <a:t>depends on:</a:t>
            </a:r>
            <a:br>
              <a:rPr lang="en-US" dirty="0" smtClean="0"/>
            </a:br>
            <a:r>
              <a:rPr lang="en-US" dirty="0" smtClean="0"/>
              <a:t>a.  the </a:t>
            </a:r>
            <a:r>
              <a:rPr lang="en-US" b="1" dirty="0" smtClean="0">
                <a:solidFill>
                  <a:srgbClr val="FFC000"/>
                </a:solidFill>
              </a:rPr>
              <a:t>SIZE</a:t>
            </a:r>
            <a:r>
              <a:rPr lang="en-US" dirty="0" smtClean="0"/>
              <a:t> of the force applied</a:t>
            </a:r>
            <a:br>
              <a:rPr lang="en-US" dirty="0" smtClean="0"/>
            </a:br>
            <a:r>
              <a:rPr lang="en-US" dirty="0" smtClean="0"/>
              <a:t>b.  the </a:t>
            </a:r>
            <a:r>
              <a:rPr lang="en-US" b="1" dirty="0" smtClean="0">
                <a:solidFill>
                  <a:srgbClr val="00B0F0"/>
                </a:solidFill>
              </a:rPr>
              <a:t>DISTANCE</a:t>
            </a:r>
            <a:r>
              <a:rPr lang="en-US" dirty="0" smtClean="0"/>
              <a:t> of the force</a:t>
            </a:r>
            <a:br>
              <a:rPr lang="en-US" dirty="0" smtClean="0"/>
            </a:br>
            <a:r>
              <a:rPr lang="en-US" dirty="0" smtClean="0"/>
              <a:t>      from the pivot/fulcrum or point of </a:t>
            </a:r>
            <a:br>
              <a:rPr lang="en-US" dirty="0" smtClean="0"/>
            </a:br>
            <a:r>
              <a:rPr lang="en-US" dirty="0" smtClean="0"/>
              <a:t>      rotation.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Turning moment (Nm) = Force (N) × Distance (m)</a:t>
            </a:r>
          </a:p>
          <a:p>
            <a:endParaRPr lang="en-US" dirty="0" smtClean="0"/>
          </a:p>
          <a:p>
            <a:r>
              <a:rPr lang="hy-AM" dirty="0" smtClean="0"/>
              <a:t>The unit of moment of a force is the </a:t>
            </a:r>
            <a:r>
              <a:rPr lang="hy-AM" b="1" dirty="0" smtClean="0">
                <a:solidFill>
                  <a:srgbClr val="FF0066"/>
                </a:solidFill>
              </a:rPr>
              <a:t>newton metre</a:t>
            </a:r>
            <a:r>
              <a:rPr lang="hy-AM" dirty="0" smtClean="0"/>
              <a:t> (Nm).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y-AM" dirty="0" smtClean="0"/>
              <a:t>It is </a:t>
            </a:r>
            <a:r>
              <a:rPr lang="en-US" b="1" dirty="0" smtClean="0">
                <a:solidFill>
                  <a:srgbClr val="7030A0"/>
                </a:solidFill>
              </a:rPr>
              <a:t>NOT</a:t>
            </a:r>
            <a:r>
              <a:rPr lang="hy-AM" dirty="0" smtClean="0"/>
              <a:t> equivalent to a joule because the distance measured is perpendicular to the force and </a:t>
            </a:r>
            <a:r>
              <a:rPr lang="hy-AM" b="1" dirty="0" smtClean="0"/>
              <a:t>not</a:t>
            </a:r>
            <a:r>
              <a:rPr lang="hy-AM" dirty="0" smtClean="0"/>
              <a:t> in the direction of the force.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>
            <a:normAutofit/>
          </a:bodyPr>
          <a:lstStyle/>
          <a:p>
            <a:r>
              <a:rPr lang="hy-AM" sz="4000" b="1" dirty="0" smtClean="0">
                <a:solidFill>
                  <a:srgbClr val="00B050"/>
                </a:solidFill>
              </a:rPr>
              <a:t>Why is the handle on</a:t>
            </a:r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hy-AM" sz="4000" b="1" dirty="0" smtClean="0">
                <a:solidFill>
                  <a:srgbClr val="00B050"/>
                </a:solidFill>
              </a:rPr>
              <a:t>a door at the outside</a:t>
            </a:r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hy-AM" sz="4000" b="1" dirty="0" smtClean="0">
                <a:solidFill>
                  <a:srgbClr val="00B050"/>
                </a:solidFill>
              </a:rPr>
              <a:t>edge?</a:t>
            </a:r>
            <a:r>
              <a:rPr lang="hy-AM" sz="4000" b="1" dirty="0" smtClean="0"/>
              <a:t/>
            </a:r>
            <a:br>
              <a:rPr lang="hy-AM" sz="4000" b="1" dirty="0" smtClean="0"/>
            </a:br>
            <a:endParaRPr lang="en-US" sz="4000" b="1" dirty="0" smtClean="0"/>
          </a:p>
          <a:p>
            <a:r>
              <a:rPr lang="hy-AM" sz="4000" b="1" dirty="0" smtClean="0">
                <a:solidFill>
                  <a:srgbClr val="FF0066"/>
                </a:solidFill>
              </a:rPr>
              <a:t>Why doesn’t it make </a:t>
            </a:r>
            <a:r>
              <a:rPr lang="en-US" sz="4000" b="1" dirty="0" smtClean="0">
                <a:solidFill>
                  <a:srgbClr val="FF0066"/>
                </a:solidFill>
              </a:rPr>
              <a:t/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hy-AM" sz="4000" b="1" dirty="0" smtClean="0">
                <a:solidFill>
                  <a:srgbClr val="FF0066"/>
                </a:solidFill>
              </a:rPr>
              <a:t>sense to put the door</a:t>
            </a:r>
            <a:r>
              <a:rPr lang="en-US" sz="4000" b="1" dirty="0" smtClean="0">
                <a:solidFill>
                  <a:srgbClr val="FF0066"/>
                </a:solidFill>
              </a:rPr>
              <a:t/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hy-AM" sz="4000" b="1" dirty="0" smtClean="0">
                <a:solidFill>
                  <a:srgbClr val="FF0066"/>
                </a:solidFill>
              </a:rPr>
              <a:t>handle in the centre</a:t>
            </a:r>
            <a:r>
              <a:rPr lang="en-US" sz="4000" b="1" dirty="0" smtClean="0">
                <a:solidFill>
                  <a:srgbClr val="FF0066"/>
                </a:solidFill>
              </a:rPr>
              <a:t/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hy-AM" sz="4000" b="1" dirty="0" smtClean="0">
                <a:solidFill>
                  <a:srgbClr val="FF0066"/>
                </a:solidFill>
              </a:rPr>
              <a:t>of </a:t>
            </a:r>
            <a:r>
              <a:rPr lang="en-US" sz="4000" b="1" dirty="0" smtClean="0">
                <a:solidFill>
                  <a:srgbClr val="FF0066"/>
                </a:solidFill>
              </a:rPr>
              <a:t>the </a:t>
            </a:r>
            <a:r>
              <a:rPr lang="hy-AM" sz="4000" b="1" dirty="0" smtClean="0">
                <a:solidFill>
                  <a:srgbClr val="FF0066"/>
                </a:solidFill>
              </a:rPr>
              <a:t>door?</a:t>
            </a:r>
            <a:endParaRPr lang="hy-AM" sz="1200" dirty="0" smtClean="0">
              <a:solidFill>
                <a:srgbClr val="FF0066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Calculating Moments</a:t>
            </a:r>
            <a:endParaRPr lang="en-US" dirty="0"/>
          </a:p>
        </p:txBody>
      </p:sp>
      <p:pic>
        <p:nvPicPr>
          <p:cNvPr id="26626" name="Picture 2" descr="Image result for door"/>
          <p:cNvPicPr>
            <a:picLocks noChangeAspect="1" noChangeArrowheads="1"/>
          </p:cNvPicPr>
          <p:nvPr/>
        </p:nvPicPr>
        <p:blipFill>
          <a:blip r:embed="rId2" cstate="print"/>
          <a:srcRect l="18919" r="20270"/>
          <a:stretch>
            <a:fillRect/>
          </a:stretch>
        </p:blipFill>
        <p:spPr bwMode="auto">
          <a:xfrm>
            <a:off x="5638800" y="1219200"/>
            <a:ext cx="3429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9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b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br>
              <a:rPr lang="en-US" sz="1600" b="1" dirty="0" smtClean="0"/>
            </a:b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n-US" sz="2200" b="1" dirty="0" smtClean="0"/>
              <a:t>When describing the action of moments, the terms clockwise and anticlockwise are used to describe the direction of action.</a:t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hy-AM" sz="2200" b="1" dirty="0" smtClean="0"/>
              <a:t>F</a:t>
            </a:r>
            <a:r>
              <a:rPr lang="hy-AM" sz="2200" b="1" baseline="-25000" dirty="0" smtClean="0"/>
              <a:t>1</a:t>
            </a:r>
            <a:r>
              <a:rPr lang="hy-AM" sz="2200" b="1" dirty="0" smtClean="0"/>
              <a:t> is trying to turn the ruler anticlockwise.  </a:t>
            </a:r>
            <a:br>
              <a:rPr lang="hy-AM" sz="2200" b="1" dirty="0" smtClean="0"/>
            </a:br>
            <a:r>
              <a:rPr lang="hy-AM" sz="2200" b="1" dirty="0" smtClean="0"/>
              <a:t/>
            </a:r>
            <a:br>
              <a:rPr lang="hy-AM" sz="2200" b="1" dirty="0" smtClean="0"/>
            </a:br>
            <a:r>
              <a:rPr lang="hy-AM" sz="2200" b="1" dirty="0" smtClean="0"/>
              <a:t/>
            </a:r>
            <a:br>
              <a:rPr lang="hy-AM" sz="2200" b="1" dirty="0" smtClean="0"/>
            </a:br>
            <a:r>
              <a:rPr lang="hy-AM" sz="2200" b="1" dirty="0" smtClean="0"/>
              <a:t>F</a:t>
            </a:r>
            <a:r>
              <a:rPr lang="hy-AM" sz="2200" b="1" baseline="-25000" dirty="0" smtClean="0"/>
              <a:t>2</a:t>
            </a:r>
            <a:r>
              <a:rPr lang="hy-AM" sz="2200" b="1" dirty="0" smtClean="0"/>
              <a:t> is trying to turn the ruler clockwise.  </a:t>
            </a:r>
            <a:br>
              <a:rPr lang="hy-AM" sz="2200" b="1" dirty="0" smtClean="0"/>
            </a:br>
            <a:r>
              <a:rPr lang="hy-AM" sz="2200" b="1" dirty="0" smtClean="0"/>
              <a:t/>
            </a:r>
            <a:br>
              <a:rPr lang="hy-AM" sz="2200" b="1" dirty="0" smtClean="0"/>
            </a:br>
            <a:r>
              <a:rPr lang="hy-AM" sz="2200" b="1" dirty="0" smtClean="0"/>
              <a:t/>
            </a:r>
            <a:br>
              <a:rPr lang="hy-AM" sz="2200" b="1" dirty="0" smtClean="0"/>
            </a:br>
            <a:r>
              <a:rPr lang="hy-AM" sz="2200" dirty="0" smtClean="0"/>
              <a:t>When the ruler is </a:t>
            </a:r>
            <a:r>
              <a:rPr lang="hy-AM" sz="2200" b="1" dirty="0" smtClean="0"/>
              <a:t>balanced</a:t>
            </a:r>
            <a:r>
              <a:rPr lang="hy-AM" sz="2200" dirty="0" smtClean="0"/>
              <a:t> or at equilibrium the results should show that the anticlockwise moment F</a:t>
            </a:r>
            <a:r>
              <a:rPr lang="hy-AM" sz="2200" baseline="-25000" dirty="0" smtClean="0"/>
              <a:t>1</a:t>
            </a:r>
            <a:r>
              <a:rPr lang="hy-AM" sz="2200" dirty="0" smtClean="0"/>
              <a:t> × d</a:t>
            </a:r>
            <a:r>
              <a:rPr lang="hy-AM" sz="2200" baseline="-25000" dirty="0" smtClean="0"/>
              <a:t>1</a:t>
            </a:r>
            <a:r>
              <a:rPr lang="hy-AM" sz="2200" dirty="0" smtClean="0"/>
              <a:t> equals the clockwise moment F</a:t>
            </a:r>
            <a:r>
              <a:rPr lang="hy-AM" sz="2200" baseline="-25000" dirty="0" smtClean="0"/>
              <a:t>2</a:t>
            </a:r>
            <a:r>
              <a:rPr lang="hy-AM" sz="2200" dirty="0" smtClean="0"/>
              <a:t> × d</a:t>
            </a:r>
            <a:r>
              <a:rPr lang="hy-AM" sz="2200" baseline="-25000" dirty="0" smtClean="0"/>
              <a:t>2</a:t>
            </a:r>
            <a:r>
              <a:rPr lang="hy-AM" sz="2200" dirty="0" smtClean="0"/>
              <a:t>.</a:t>
            </a:r>
            <a:r>
              <a:rPr lang="hy-AM" sz="1200" dirty="0" smtClean="0"/>
              <a:t>			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Calculating Moments</a:t>
            </a:r>
            <a:br>
              <a:rPr lang="en-US" dirty="0" smtClean="0"/>
            </a:br>
            <a:r>
              <a:rPr lang="en-US" dirty="0" smtClean="0"/>
              <a:t>Clockwise and Anti-Clockwise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l="39500" t="75107" r="29500" b="9767"/>
          <a:stretch>
            <a:fillRect/>
          </a:stretch>
        </p:blipFill>
        <p:spPr bwMode="auto">
          <a:xfrm>
            <a:off x="1733041" y="1676400"/>
            <a:ext cx="58107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9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Moments</a:t>
            </a:r>
            <a:br>
              <a:rPr lang="en-US" dirty="0" smtClean="0"/>
            </a:br>
            <a:r>
              <a:rPr lang="en-US" dirty="0" smtClean="0"/>
              <a:t>Moments and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an object is in equilibrium it is not accelerating or rotating.  The two equilibrium conditions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There is </a:t>
            </a:r>
            <a:r>
              <a:rPr lang="en-US" b="1" dirty="0" smtClean="0"/>
              <a:t>NO</a:t>
            </a:r>
            <a:r>
              <a:rPr lang="en-US" dirty="0" smtClean="0"/>
              <a:t> resultant force acting on the object.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The clockwise moment is equal to the anticlockwise moment.  This is known as the </a:t>
            </a:r>
            <a:r>
              <a:rPr lang="en-US" b="1" dirty="0" smtClean="0">
                <a:solidFill>
                  <a:srgbClr val="FF0066"/>
                </a:solidFill>
              </a:rPr>
              <a:t>principle of moments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b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hy-AM" sz="3600" b="1" dirty="0" smtClean="0">
                <a:solidFill>
                  <a:schemeClr val="tx2">
                    <a:lumMod val="50000"/>
                  </a:schemeClr>
                </a:solidFill>
              </a:rPr>
              <a:t>Scenario A	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    	</a:t>
            </a:r>
            <a:r>
              <a:rPr lang="hy-AM" sz="3600" b="1" dirty="0" smtClean="0">
                <a:solidFill>
                  <a:schemeClr val="tx2">
                    <a:lumMod val="50000"/>
                  </a:schemeClr>
                </a:solidFill>
              </a:rPr>
              <a:t>		Scenario B</a:t>
            </a:r>
            <a:br>
              <a:rPr lang="hy-AM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y-AM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y-AM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y-AM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y-AM" sz="12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FF0066"/>
                </a:solidFill>
              </a:rPr>
              <a:t>W</a:t>
            </a:r>
            <a:r>
              <a:rPr lang="hy-AM" sz="1400" b="1" dirty="0" smtClean="0">
                <a:solidFill>
                  <a:srgbClr val="FF0066"/>
                </a:solidFill>
              </a:rPr>
              <a:t>hat is the moment of force on the gate in scenario A?</a:t>
            </a:r>
            <a:r>
              <a:rPr lang="hy-AM" sz="1400" b="1" dirty="0" smtClean="0"/>
              <a:t>               </a:t>
            </a:r>
            <a:r>
              <a:rPr lang="hy-AM" sz="1400" b="1" dirty="0" smtClean="0">
                <a:solidFill>
                  <a:srgbClr val="00B050"/>
                </a:solidFill>
              </a:rPr>
              <a:t>What is the moment of force on the gate in scenario B?</a:t>
            </a:r>
          </a:p>
          <a:p>
            <a:pPr>
              <a:buNone/>
            </a:pPr>
            <a:endParaRPr lang="hy-AM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y-AM" sz="1200" dirty="0" smtClean="0"/>
              <a:t/>
            </a:r>
            <a:br>
              <a:rPr lang="hy-AM" sz="1200" dirty="0" smtClean="0"/>
            </a:br>
            <a:r>
              <a:rPr lang="hy-AM" sz="1200" dirty="0" smtClean="0"/>
              <a:t>		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048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3124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1000" y="2819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67000" y="2819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000" y="30480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3200" y="31242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0" y="31242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1000" y="2895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050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484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53200" y="3276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2390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3" idx="1"/>
          </p:cNvCxnSpPr>
          <p:nvPr/>
        </p:nvCxnSpPr>
        <p:spPr>
          <a:xfrm flipH="1">
            <a:off x="5334000" y="3262700"/>
            <a:ext cx="3048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71600" y="274320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3 m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31242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1.5 m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0" y="31242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1.5 m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35814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F = 5 N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318326" y="37338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F = 5 N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667000" y="3048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543800" y="2743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77013" y="3380601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Fulcrum or Pivot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853813" y="2542401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Fulcrum or Pivot</a:t>
            </a:r>
            <a:endParaRPr lang="en-US" sz="1200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Calculating Moments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hy-AM" sz="1200" dirty="0" smtClean="0"/>
              <a:t>Try this yourself:</a:t>
            </a:r>
            <a:br>
              <a:rPr lang="hy-AM" sz="1200" dirty="0" smtClean="0"/>
            </a:br>
            <a:r>
              <a:rPr lang="hy-AM" sz="1600" b="1" dirty="0" smtClean="0">
                <a:solidFill>
                  <a:srgbClr val="FF0066"/>
                </a:solidFill>
              </a:rPr>
              <a:t>A uniform plank of 10 m long is balanced on a pivot 2 m from one end by applying a force of 30 N at the end.  What is the weight of the plank?</a:t>
            </a:r>
            <a:r>
              <a:rPr lang="hy-AM" sz="1600" b="1" dirty="0" smtClean="0">
                <a:solidFill>
                  <a:srgbClr val="002060"/>
                </a:solidFill>
              </a:rPr>
              <a:t/>
            </a:r>
            <a:br>
              <a:rPr lang="hy-AM" sz="1600" b="1" dirty="0" smtClean="0">
                <a:solidFill>
                  <a:srgbClr val="002060"/>
                </a:solidFill>
              </a:rPr>
            </a:br>
            <a:r>
              <a:rPr lang="hy-AM" sz="1200" dirty="0" smtClean="0"/>
              <a:t/>
            </a:r>
            <a:br>
              <a:rPr lang="hy-AM" sz="1200" dirty="0" smtClean="0"/>
            </a:br>
            <a:r>
              <a:rPr lang="hy-AM" sz="1200" dirty="0" smtClean="0"/>
              <a:t/>
            </a:r>
            <a:br>
              <a:rPr lang="hy-AM" sz="1200" dirty="0" smtClean="0"/>
            </a:br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pPr>
              <a:buNone/>
            </a:pPr>
            <a:r>
              <a:rPr lang="hy-AM" sz="1200" dirty="0" smtClean="0"/>
              <a:t>	</a:t>
            </a:r>
            <a:r>
              <a:rPr lang="hy-AM" sz="1600" b="1" dirty="0" smtClean="0">
                <a:solidFill>
                  <a:srgbClr val="FF0066"/>
                </a:solidFill>
              </a:rPr>
              <a:t>In the figures below the distance AC = CB.  Calculate in each case the force P which will keep the system stationary.</a:t>
            </a:r>
            <a:br>
              <a:rPr lang="hy-AM" sz="1600" b="1" dirty="0" smtClean="0">
                <a:solidFill>
                  <a:srgbClr val="FF0066"/>
                </a:solidFill>
              </a:rPr>
            </a:br>
            <a:r>
              <a:rPr lang="hy-AM" sz="1600" b="1" dirty="0" smtClean="0">
                <a:solidFill>
                  <a:srgbClr val="002060"/>
                </a:solidFill>
              </a:rPr>
              <a:t/>
            </a:r>
            <a:br>
              <a:rPr lang="hy-AM" sz="1600" b="1" dirty="0" smtClean="0">
                <a:solidFill>
                  <a:srgbClr val="002060"/>
                </a:solidFill>
              </a:rPr>
            </a:br>
            <a:r>
              <a:rPr lang="hy-AM" sz="1600" b="1" dirty="0" smtClean="0">
                <a:solidFill>
                  <a:srgbClr val="00B050"/>
                </a:solidFill>
              </a:rPr>
              <a:t>Scenario A</a:t>
            </a:r>
            <a:r>
              <a:rPr lang="hy-AM" sz="1600" b="1" dirty="0" smtClean="0">
                <a:solidFill>
                  <a:srgbClr val="002060"/>
                </a:solidFill>
              </a:rPr>
              <a:t>					</a:t>
            </a:r>
            <a:r>
              <a:rPr lang="hy-AM" sz="1600" b="1" dirty="0" smtClean="0">
                <a:solidFill>
                  <a:srgbClr val="00B050"/>
                </a:solidFill>
              </a:rPr>
              <a:t>Scenario B</a:t>
            </a:r>
          </a:p>
          <a:p>
            <a:pPr>
              <a:buNone/>
            </a:pPr>
            <a:endParaRPr lang="hy-AM" sz="16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hy-AM" sz="1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1676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2514600" y="1676400"/>
            <a:ext cx="4572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43200" y="838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1676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200" y="838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9144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114300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8 cm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14300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2 m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2743200" y="1281500"/>
            <a:ext cx="16002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4831034" y="1281500"/>
            <a:ext cx="1341166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1295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1"/>
          </p:cNvCxnSpPr>
          <p:nvPr/>
        </p:nvCxnSpPr>
        <p:spPr>
          <a:xfrm flipH="1">
            <a:off x="2057400" y="1281500"/>
            <a:ext cx="1524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5410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5410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57400" y="464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" y="541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81400" y="541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763000" y="4724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39000" y="541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5486400" y="5410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594360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10 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586740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10 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010400" y="594360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200" dirty="0" smtClean="0"/>
              <a:t>10 N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8610600" y="4495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P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610600" y="5181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B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5105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A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86600" y="518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C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905000" y="518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C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905000" y="4419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P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29000" y="5181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B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" y="51816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dirty="0" smtClean="0"/>
              <a:t>A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251460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 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28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</a:t>
            </a:r>
            <a:r>
              <a:rPr lang="en-US" sz="3600" dirty="0"/>
              <a:t>A</a:t>
            </a:r>
            <a:r>
              <a:rPr lang="en-US" sz="3600" dirty="0" smtClean="0"/>
              <a:t>re Forces Represented?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Forces are represented as arrows.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direction of the arrow</a:t>
            </a:r>
            <a:r>
              <a:rPr lang="en-US" dirty="0" smtClean="0"/>
              <a:t> gives the </a:t>
            </a:r>
            <a:r>
              <a:rPr lang="en-US" b="1" dirty="0" smtClean="0">
                <a:solidFill>
                  <a:srgbClr val="7030A0"/>
                </a:solidFill>
              </a:rPr>
              <a:t>direction of the force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66"/>
                </a:solidFill>
              </a:rPr>
              <a:t>length of the arrow</a:t>
            </a:r>
            <a:r>
              <a:rPr lang="en-US" dirty="0" smtClean="0"/>
              <a:t> represents the </a:t>
            </a:r>
            <a:r>
              <a:rPr lang="en-US" b="1" dirty="0" smtClean="0">
                <a:solidFill>
                  <a:srgbClr val="FF0066"/>
                </a:solidFill>
              </a:rPr>
              <a:t>size of the force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forces: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</a:t>
            </a:r>
            <a:r>
              <a:rPr lang="en-US" b="1" dirty="0" smtClean="0">
                <a:solidFill>
                  <a:srgbClr val="00B050"/>
                </a:solidFill>
              </a:rPr>
              <a:t>Contact Forces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</a:t>
            </a:r>
            <a:r>
              <a:rPr lang="en-US" b="1" dirty="0" smtClean="0">
                <a:solidFill>
                  <a:srgbClr val="0033CC"/>
                </a:solidFill>
              </a:rPr>
              <a:t>NON – Contact Forces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objects need to touch for the force to exist then these forces are categorized as </a:t>
            </a:r>
            <a:r>
              <a:rPr lang="en-US" b="1" dirty="0" smtClean="0">
                <a:solidFill>
                  <a:srgbClr val="00B050"/>
                </a:solidFill>
              </a:rPr>
              <a:t>contact forces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Examples of contact forces are: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a.  Friction	b.  Upthrust	c.  Push	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d.  Pull		e.  Twist		f.  tension 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objects are not in direct contact but forces still exist between them they are categorized as </a:t>
            </a:r>
            <a:r>
              <a:rPr lang="en-US" b="1" dirty="0" smtClean="0">
                <a:solidFill>
                  <a:srgbClr val="0033CC"/>
                </a:solidFill>
              </a:rPr>
              <a:t>non-contact forces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Examples of non-contact forces are:</a:t>
            </a:r>
            <a:br>
              <a:rPr lang="en-US" dirty="0" smtClean="0"/>
            </a:br>
            <a:r>
              <a:rPr lang="en-US" dirty="0" smtClean="0">
                <a:solidFill>
                  <a:srgbClr val="0033CC"/>
                </a:solidFill>
              </a:rPr>
              <a:t>a.  Gravitational	b.  Magnetic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c.  Electrical		d.  Nuclear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Objects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bjects are </a:t>
            </a:r>
            <a:r>
              <a:rPr lang="en-US" b="1" dirty="0" smtClean="0">
                <a:solidFill>
                  <a:srgbClr val="FF0000"/>
                </a:solidFill>
              </a:rPr>
              <a:t>stationary</a:t>
            </a:r>
            <a:r>
              <a:rPr lang="en-US" dirty="0" smtClean="0"/>
              <a:t> when all forces acting on it are equal but are in opposite directions to each other.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An object moves if there is an </a:t>
            </a:r>
            <a:r>
              <a:rPr lang="en-US" b="1" dirty="0" smtClean="0">
                <a:solidFill>
                  <a:srgbClr val="FF0000"/>
                </a:solidFill>
              </a:rPr>
              <a:t>unbalanced</a:t>
            </a:r>
            <a:r>
              <a:rPr lang="en-US" dirty="0" smtClean="0"/>
              <a:t> force acting on it.</a:t>
            </a:r>
            <a:endParaRPr lang="en-US" dirty="0"/>
          </a:p>
        </p:txBody>
      </p:sp>
      <p:pic>
        <p:nvPicPr>
          <p:cNvPr id="29698" name="Picture 2" descr="Image result for balanced fo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2152650" cy="1569888"/>
          </a:xfrm>
          <a:prstGeom prst="rect">
            <a:avLst/>
          </a:prstGeom>
          <a:noFill/>
        </p:spPr>
      </p:pic>
      <p:pic>
        <p:nvPicPr>
          <p:cNvPr id="29700" name="Picture 4" descr="Image result for balanced fo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381250" cy="1238250"/>
          </a:xfrm>
          <a:prstGeom prst="rect">
            <a:avLst/>
          </a:prstGeom>
          <a:noFill/>
        </p:spPr>
      </p:pic>
      <p:pic>
        <p:nvPicPr>
          <p:cNvPr id="29702" name="Picture 6" descr="Image result for unbalanced fo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45086"/>
            <a:ext cx="5476875" cy="171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that cause a plane to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unbalanced fo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1"/>
            <a:ext cx="9144000" cy="285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596</Words>
  <Application>Microsoft Office PowerPoint</Application>
  <PresentationFormat>On-screen Show (4:3)</PresentationFormat>
  <Paragraphs>171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Forces</vt:lpstr>
      <vt:lpstr>What is a Force?</vt:lpstr>
      <vt:lpstr>What is a Force</vt:lpstr>
      <vt:lpstr>How Are Forces Represented?</vt:lpstr>
      <vt:lpstr>Types of Forces</vt:lpstr>
      <vt:lpstr>Contact Forces</vt:lpstr>
      <vt:lpstr>Non-Contact Forces</vt:lpstr>
      <vt:lpstr>Why Do Objects Move?</vt:lpstr>
      <vt:lpstr>Forces that cause a plane to move</vt:lpstr>
      <vt:lpstr>Friction</vt:lpstr>
      <vt:lpstr>Friction</vt:lpstr>
      <vt:lpstr>Benefits of Friction</vt:lpstr>
      <vt:lpstr>Problems from Friction</vt:lpstr>
      <vt:lpstr>Ways in Which Friction may be Reduced</vt:lpstr>
      <vt:lpstr>Weight</vt:lpstr>
      <vt:lpstr>Weight</vt:lpstr>
      <vt:lpstr>Slide 17</vt:lpstr>
      <vt:lpstr>Mass Measuring Devices</vt:lpstr>
      <vt:lpstr>Mass Measuring Devices</vt:lpstr>
      <vt:lpstr>The Difference Between Mass and Weight</vt:lpstr>
      <vt:lpstr>Fun Facts about the Moon</vt:lpstr>
      <vt:lpstr>Fun Facts about the Moon</vt:lpstr>
      <vt:lpstr>Slide 23</vt:lpstr>
      <vt:lpstr>Machines</vt:lpstr>
      <vt:lpstr>Machines</vt:lpstr>
      <vt:lpstr>Types of Machines</vt:lpstr>
      <vt:lpstr>Complex or Compound Machines</vt:lpstr>
      <vt:lpstr>Levers</vt:lpstr>
      <vt:lpstr>Levers</vt:lpstr>
      <vt:lpstr>Slide 30</vt:lpstr>
      <vt:lpstr>The Turning Effect of a Force</vt:lpstr>
      <vt:lpstr>Calculating Moments</vt:lpstr>
      <vt:lpstr>Calculating Moments</vt:lpstr>
      <vt:lpstr>Calculating Moments Clockwise and Anti-Clockwise</vt:lpstr>
      <vt:lpstr>Calculating Moments Moments and Equilibrium</vt:lpstr>
      <vt:lpstr>Calculating Moments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Samantha</dc:creator>
  <cp:lastModifiedBy>Samantha</cp:lastModifiedBy>
  <cp:revision>8</cp:revision>
  <dcterms:created xsi:type="dcterms:W3CDTF">2019-02-05T17:25:57Z</dcterms:created>
  <dcterms:modified xsi:type="dcterms:W3CDTF">2020-01-16T14:27:24Z</dcterms:modified>
</cp:coreProperties>
</file>