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libri"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2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79A2"/>
        </a:solidFill>
        <a:effectLst/>
      </p:bgPr>
    </p:bg>
    <p:spTree>
      <p:nvGrpSpPr>
        <p:cNvPr id="1" name=""/>
        <p:cNvGrpSpPr/>
        <p:nvPr/>
      </p:nvGrpSpPr>
      <p:grpSpPr>
        <a:xfrm>
          <a:off x="0" y="0"/>
          <a:ext cx="0" cy="0"/>
          <a:chOff x="0" y="0"/>
          <a:chExt cx="0" cy="0"/>
        </a:xfrm>
      </p:grpSpPr>
      <p:sp>
        <p:nvSpPr>
          <p:cNvPr id="2" name="TextBox 2"/>
          <p:cNvSpPr txBox="1"/>
          <p:nvPr/>
        </p:nvSpPr>
        <p:spPr>
          <a:xfrm>
            <a:off x="698292" y="2124218"/>
            <a:ext cx="16002433" cy="1194204"/>
          </a:xfrm>
          <a:prstGeom prst="rect">
            <a:avLst/>
          </a:prstGeom>
        </p:spPr>
        <p:txBody>
          <a:bodyPr lIns="0" tIns="0" rIns="0" bIns="0" rtlCol="0" anchor="t">
            <a:spAutoFit/>
          </a:bodyPr>
          <a:lstStyle/>
          <a:p>
            <a:pPr algn="ctr">
              <a:lnSpc>
                <a:spcPts val="8320"/>
              </a:lnSpc>
            </a:pPr>
            <a:r>
              <a:rPr lang="en-US" sz="10400">
                <a:solidFill>
                  <a:srgbClr val="FFDF2B"/>
                </a:solidFill>
                <a:latin typeface="League Spartan Bold"/>
              </a:rPr>
              <a:t>Significant Figures</a:t>
            </a:r>
          </a:p>
        </p:txBody>
      </p:sp>
      <p:pic>
        <p:nvPicPr>
          <p:cNvPr id="3" name="Picture 3"/>
          <p:cNvPicPr>
            <a:picLocks noChangeAspect="1"/>
          </p:cNvPicPr>
          <p:nvPr/>
        </p:nvPicPr>
        <p:blipFill>
          <a:blip r:embed="rId2" cstate="print"/>
          <a:srcRect b="42471"/>
          <a:stretch>
            <a:fillRect/>
          </a:stretch>
        </p:blipFill>
        <p:spPr>
          <a:xfrm>
            <a:off x="4207873" y="4089726"/>
            <a:ext cx="2710286" cy="6670349"/>
          </a:xfrm>
          <a:prstGeom prst="rect">
            <a:avLst/>
          </a:prstGeom>
        </p:spPr>
      </p:pic>
      <p:pic>
        <p:nvPicPr>
          <p:cNvPr id="4" name="Picture 4"/>
          <p:cNvPicPr>
            <a:picLocks noChangeAspect="1"/>
          </p:cNvPicPr>
          <p:nvPr/>
        </p:nvPicPr>
        <p:blipFill>
          <a:blip r:embed="rId3" cstate="print"/>
          <a:srcRect/>
          <a:stretch>
            <a:fillRect/>
          </a:stretch>
        </p:blipFill>
        <p:spPr>
          <a:xfrm>
            <a:off x="7676188" y="4370714"/>
            <a:ext cx="2046641" cy="9356074"/>
          </a:xfrm>
          <a:prstGeom prst="rect">
            <a:avLst/>
          </a:prstGeom>
        </p:spPr>
      </p:pic>
      <p:pic>
        <p:nvPicPr>
          <p:cNvPr id="5" name="Picture 5"/>
          <p:cNvPicPr>
            <a:picLocks noChangeAspect="1"/>
          </p:cNvPicPr>
          <p:nvPr/>
        </p:nvPicPr>
        <p:blipFill>
          <a:blip r:embed="rId4" cstate="print"/>
          <a:srcRect/>
          <a:stretch>
            <a:fillRect/>
          </a:stretch>
        </p:blipFill>
        <p:spPr>
          <a:xfrm>
            <a:off x="10582656" y="3956795"/>
            <a:ext cx="3460048" cy="111166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b="36079"/>
          <a:stretch>
            <a:fillRect/>
          </a:stretch>
        </p:blipFill>
        <p:spPr>
          <a:xfrm rot="-1640238">
            <a:off x="15186891" y="4866205"/>
            <a:ext cx="4144818" cy="5712924"/>
          </a:xfrm>
          <a:prstGeom prst="rect">
            <a:avLst/>
          </a:prstGeom>
        </p:spPr>
      </p:pic>
      <p:sp>
        <p:nvSpPr>
          <p:cNvPr id="3" name="TextBox 3"/>
          <p:cNvSpPr txBox="1"/>
          <p:nvPr/>
        </p:nvSpPr>
        <p:spPr>
          <a:xfrm>
            <a:off x="152400" y="612140"/>
            <a:ext cx="16596500" cy="1086023"/>
          </a:xfrm>
          <a:prstGeom prst="rect">
            <a:avLst/>
          </a:prstGeom>
        </p:spPr>
        <p:txBody>
          <a:bodyPr lIns="0" tIns="0" rIns="0" bIns="0" rtlCol="0" anchor="t">
            <a:spAutoFit/>
          </a:bodyPr>
          <a:lstStyle/>
          <a:p>
            <a:pPr>
              <a:lnSpc>
                <a:spcPts val="7680"/>
              </a:lnSpc>
            </a:pPr>
            <a:r>
              <a:rPr lang="en-US" sz="9600">
                <a:solidFill>
                  <a:srgbClr val="6474FF"/>
                </a:solidFill>
                <a:latin typeface="League Spartan Bold"/>
              </a:rPr>
              <a:t>EXERCISES</a:t>
            </a:r>
          </a:p>
        </p:txBody>
      </p:sp>
      <p:sp>
        <p:nvSpPr>
          <p:cNvPr id="4" name="TextBox 4"/>
          <p:cNvSpPr txBox="1"/>
          <p:nvPr/>
        </p:nvSpPr>
        <p:spPr>
          <a:xfrm>
            <a:off x="595676" y="2508318"/>
            <a:ext cx="15302785" cy="6952211"/>
          </a:xfrm>
          <a:prstGeom prst="rect">
            <a:avLst/>
          </a:prstGeom>
        </p:spPr>
        <p:txBody>
          <a:bodyPr lIns="0" tIns="0" rIns="0" bIns="0" rtlCol="0" anchor="t">
            <a:spAutoFit/>
          </a:bodyPr>
          <a:lstStyle/>
          <a:p>
            <a:pPr>
              <a:lnSpc>
                <a:spcPts val="5328"/>
              </a:lnSpc>
            </a:pPr>
            <a:r>
              <a:rPr lang="en-US" sz="4800">
                <a:solidFill>
                  <a:srgbClr val="000000"/>
                </a:solidFill>
                <a:latin typeface="Glacial Indifference Bold"/>
              </a:rPr>
              <a:t>Pick the numbers not written correctly to </a:t>
            </a:r>
            <a:r>
              <a:rPr lang="en-US" sz="4800">
                <a:solidFill>
                  <a:srgbClr val="E66644"/>
                </a:solidFill>
                <a:latin typeface="Glacial Indifference Bold"/>
              </a:rPr>
              <a:t>3 significant</a:t>
            </a:r>
            <a:r>
              <a:rPr lang="en-US" sz="4800">
                <a:solidFill>
                  <a:srgbClr val="000000"/>
                </a:solidFill>
                <a:latin typeface="Glacial Indifference Bold"/>
              </a:rPr>
              <a:t> figures:</a:t>
            </a:r>
          </a:p>
          <a:p>
            <a:pPr>
              <a:lnSpc>
                <a:spcPts val="5328"/>
              </a:lnSpc>
            </a:pPr>
            <a:endParaRPr/>
          </a:p>
          <a:p>
            <a:pPr>
              <a:lnSpc>
                <a:spcPts val="5880"/>
              </a:lnSpc>
            </a:pPr>
            <a:r>
              <a:rPr lang="en-US" sz="4200">
                <a:solidFill>
                  <a:srgbClr val="000000"/>
                </a:solidFill>
                <a:latin typeface="Glacial Indifference Bold"/>
              </a:rPr>
              <a:t>a.  539 010         =  539 000</a:t>
            </a:r>
          </a:p>
          <a:p>
            <a:pPr>
              <a:lnSpc>
                <a:spcPts val="5880"/>
              </a:lnSpc>
            </a:pPr>
            <a:r>
              <a:rPr lang="en-US" sz="4200">
                <a:solidFill>
                  <a:srgbClr val="000000"/>
                </a:solidFill>
                <a:latin typeface="Glacial Indifference Bold"/>
              </a:rPr>
              <a:t>b.  0.005 706    =  0.005 70</a:t>
            </a:r>
          </a:p>
          <a:p>
            <a:pPr>
              <a:lnSpc>
                <a:spcPts val="5880"/>
              </a:lnSpc>
            </a:pPr>
            <a:r>
              <a:rPr lang="en-US" sz="4200">
                <a:solidFill>
                  <a:srgbClr val="000000"/>
                </a:solidFill>
                <a:latin typeface="Glacial Indifference Bold"/>
              </a:rPr>
              <a:t>c.  0.050 621      =  0.050 6</a:t>
            </a:r>
          </a:p>
          <a:p>
            <a:pPr>
              <a:lnSpc>
                <a:spcPts val="5880"/>
              </a:lnSpc>
            </a:pPr>
            <a:r>
              <a:rPr lang="en-US" sz="4200">
                <a:solidFill>
                  <a:srgbClr val="000000"/>
                </a:solidFill>
                <a:latin typeface="Glacial Indifference Bold"/>
              </a:rPr>
              <a:t>d.  508 716         =  508 700</a:t>
            </a:r>
          </a:p>
          <a:p>
            <a:pPr>
              <a:lnSpc>
                <a:spcPts val="5880"/>
              </a:lnSpc>
            </a:pPr>
            <a:r>
              <a:rPr lang="en-US" sz="4200">
                <a:solidFill>
                  <a:srgbClr val="000000"/>
                </a:solidFill>
                <a:latin typeface="Glacial Indifference Bold"/>
              </a:rPr>
              <a:t>e.  15 480 000   =  15 500 000</a:t>
            </a:r>
          </a:p>
          <a:p>
            <a:pPr>
              <a:lnSpc>
                <a:spcPts val="5880"/>
              </a:lnSpc>
            </a:pPr>
            <a:r>
              <a:rPr lang="en-US" sz="4200">
                <a:solidFill>
                  <a:srgbClr val="000000"/>
                </a:solidFill>
                <a:latin typeface="Glacial Indifference Bold"/>
              </a:rPr>
              <a:t>f.  0.010 06        =  0.010 0</a:t>
            </a:r>
          </a:p>
          <a:p>
            <a:pPr>
              <a:lnSpc>
                <a:spcPts val="3552"/>
              </a:lnSpc>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b="36079"/>
          <a:stretch>
            <a:fillRect/>
          </a:stretch>
        </p:blipFill>
        <p:spPr>
          <a:xfrm rot="-1640238">
            <a:off x="15186891" y="4866205"/>
            <a:ext cx="4144818" cy="5712924"/>
          </a:xfrm>
          <a:prstGeom prst="rect">
            <a:avLst/>
          </a:prstGeom>
        </p:spPr>
      </p:pic>
      <p:sp>
        <p:nvSpPr>
          <p:cNvPr id="3" name="TextBox 3"/>
          <p:cNvSpPr txBox="1"/>
          <p:nvPr/>
        </p:nvSpPr>
        <p:spPr>
          <a:xfrm>
            <a:off x="152400" y="612140"/>
            <a:ext cx="16596500" cy="1086023"/>
          </a:xfrm>
          <a:prstGeom prst="rect">
            <a:avLst/>
          </a:prstGeom>
        </p:spPr>
        <p:txBody>
          <a:bodyPr lIns="0" tIns="0" rIns="0" bIns="0" rtlCol="0" anchor="t">
            <a:spAutoFit/>
          </a:bodyPr>
          <a:lstStyle/>
          <a:p>
            <a:pPr>
              <a:lnSpc>
                <a:spcPts val="7680"/>
              </a:lnSpc>
            </a:pPr>
            <a:r>
              <a:rPr lang="en-US" sz="9600">
                <a:solidFill>
                  <a:srgbClr val="6474FF"/>
                </a:solidFill>
                <a:latin typeface="League Spartan Bold"/>
              </a:rPr>
              <a:t>EXERCISES</a:t>
            </a:r>
          </a:p>
        </p:txBody>
      </p:sp>
      <p:sp>
        <p:nvSpPr>
          <p:cNvPr id="4" name="TextBox 4"/>
          <p:cNvSpPr txBox="1"/>
          <p:nvPr/>
        </p:nvSpPr>
        <p:spPr>
          <a:xfrm>
            <a:off x="595676" y="2508318"/>
            <a:ext cx="15302785" cy="6952211"/>
          </a:xfrm>
          <a:prstGeom prst="rect">
            <a:avLst/>
          </a:prstGeom>
        </p:spPr>
        <p:txBody>
          <a:bodyPr lIns="0" tIns="0" rIns="0" bIns="0" rtlCol="0" anchor="t">
            <a:spAutoFit/>
          </a:bodyPr>
          <a:lstStyle/>
          <a:p>
            <a:pPr>
              <a:lnSpc>
                <a:spcPts val="5328"/>
              </a:lnSpc>
            </a:pPr>
            <a:r>
              <a:rPr lang="en-US" sz="4800">
                <a:solidFill>
                  <a:srgbClr val="000000"/>
                </a:solidFill>
                <a:latin typeface="Glacial Indifference Bold"/>
              </a:rPr>
              <a:t>Pick the numbers not written correctly to </a:t>
            </a:r>
            <a:r>
              <a:rPr lang="en-US" sz="4800">
                <a:solidFill>
                  <a:srgbClr val="E66644"/>
                </a:solidFill>
                <a:latin typeface="Glacial Indifference Bold"/>
              </a:rPr>
              <a:t>3 significant</a:t>
            </a:r>
            <a:r>
              <a:rPr lang="en-US" sz="4800">
                <a:solidFill>
                  <a:srgbClr val="000000"/>
                </a:solidFill>
                <a:latin typeface="Glacial Indifference Bold"/>
              </a:rPr>
              <a:t> figures:</a:t>
            </a:r>
          </a:p>
          <a:p>
            <a:pPr>
              <a:lnSpc>
                <a:spcPts val="5328"/>
              </a:lnSpc>
            </a:pPr>
            <a:endParaRPr/>
          </a:p>
          <a:p>
            <a:pPr>
              <a:lnSpc>
                <a:spcPts val="5880"/>
              </a:lnSpc>
            </a:pPr>
            <a:r>
              <a:rPr lang="en-US" sz="4200">
                <a:solidFill>
                  <a:srgbClr val="000000"/>
                </a:solidFill>
                <a:latin typeface="Glacial Indifference Bold"/>
              </a:rPr>
              <a:t>a.  539 </a:t>
            </a:r>
            <a:r>
              <a:rPr lang="en-US" sz="4200">
                <a:solidFill>
                  <a:srgbClr val="E66644"/>
                </a:solidFill>
                <a:latin typeface="Glacial Indifference Bold"/>
              </a:rPr>
              <a:t>0</a:t>
            </a:r>
            <a:r>
              <a:rPr lang="en-US" sz="4200">
                <a:solidFill>
                  <a:srgbClr val="000000"/>
                </a:solidFill>
                <a:latin typeface="Glacial Indifference Bold"/>
              </a:rPr>
              <a:t>10         =  539 000</a:t>
            </a:r>
          </a:p>
          <a:p>
            <a:pPr>
              <a:lnSpc>
                <a:spcPts val="5880"/>
              </a:lnSpc>
            </a:pPr>
            <a:r>
              <a:rPr lang="en-US" sz="4200">
                <a:solidFill>
                  <a:srgbClr val="000000"/>
                </a:solidFill>
                <a:latin typeface="Glacial Indifference Bold"/>
              </a:rPr>
              <a:t>b.  0.005 70</a:t>
            </a:r>
            <a:r>
              <a:rPr lang="en-US" sz="4200">
                <a:solidFill>
                  <a:srgbClr val="E66644"/>
                </a:solidFill>
                <a:latin typeface="Glacial Indifference Bold"/>
              </a:rPr>
              <a:t>6</a:t>
            </a:r>
            <a:r>
              <a:rPr lang="en-US" sz="4200">
                <a:solidFill>
                  <a:srgbClr val="000000"/>
                </a:solidFill>
                <a:latin typeface="Glacial Indifference Bold"/>
              </a:rPr>
              <a:t>    =  </a:t>
            </a:r>
            <a:r>
              <a:rPr lang="en-US" sz="4200">
                <a:solidFill>
                  <a:srgbClr val="BF0D0D"/>
                </a:solidFill>
                <a:latin typeface="Glacial Indifference Bold"/>
              </a:rPr>
              <a:t>0.005 70</a:t>
            </a:r>
            <a:r>
              <a:rPr lang="en-US" sz="4200">
                <a:solidFill>
                  <a:srgbClr val="000000"/>
                </a:solidFill>
                <a:latin typeface="Glacial Indifference Bold"/>
              </a:rPr>
              <a:t>  </a:t>
            </a:r>
            <a:r>
              <a:rPr lang="en-US" sz="4200">
                <a:solidFill>
                  <a:srgbClr val="BF0D0D"/>
                </a:solidFill>
                <a:latin typeface="Glacial Indifference Bold"/>
              </a:rPr>
              <a:t>x</a:t>
            </a:r>
          </a:p>
          <a:p>
            <a:pPr>
              <a:lnSpc>
                <a:spcPts val="5880"/>
              </a:lnSpc>
            </a:pPr>
            <a:r>
              <a:rPr lang="en-US" sz="4200">
                <a:solidFill>
                  <a:srgbClr val="000000"/>
                </a:solidFill>
                <a:latin typeface="Glacial Indifference Bold"/>
              </a:rPr>
              <a:t>c.  0.050 6</a:t>
            </a:r>
            <a:r>
              <a:rPr lang="en-US" sz="4200">
                <a:solidFill>
                  <a:srgbClr val="E66644"/>
                </a:solidFill>
                <a:latin typeface="Glacial Indifference Bold"/>
              </a:rPr>
              <a:t>2</a:t>
            </a:r>
            <a:r>
              <a:rPr lang="en-US" sz="4200">
                <a:solidFill>
                  <a:srgbClr val="000000"/>
                </a:solidFill>
                <a:latin typeface="Glacial Indifference Bold"/>
              </a:rPr>
              <a:t>1      =  0.050 6</a:t>
            </a:r>
          </a:p>
          <a:p>
            <a:pPr>
              <a:lnSpc>
                <a:spcPts val="5880"/>
              </a:lnSpc>
            </a:pPr>
            <a:r>
              <a:rPr lang="en-US" sz="4200">
                <a:solidFill>
                  <a:srgbClr val="000000"/>
                </a:solidFill>
                <a:latin typeface="Glacial Indifference Bold"/>
              </a:rPr>
              <a:t>d.  508 </a:t>
            </a:r>
            <a:r>
              <a:rPr lang="en-US" sz="4200">
                <a:solidFill>
                  <a:srgbClr val="E66644"/>
                </a:solidFill>
                <a:latin typeface="Glacial Indifference Bold"/>
              </a:rPr>
              <a:t>7</a:t>
            </a:r>
            <a:r>
              <a:rPr lang="en-US" sz="4200">
                <a:solidFill>
                  <a:srgbClr val="000000"/>
                </a:solidFill>
                <a:latin typeface="Glacial Indifference Bold"/>
              </a:rPr>
              <a:t>16         =  </a:t>
            </a:r>
            <a:r>
              <a:rPr lang="en-US" sz="4200">
                <a:solidFill>
                  <a:srgbClr val="BF0D0D"/>
                </a:solidFill>
                <a:latin typeface="Glacial Indifference Bold"/>
              </a:rPr>
              <a:t>508 700  x</a:t>
            </a:r>
          </a:p>
          <a:p>
            <a:pPr>
              <a:lnSpc>
                <a:spcPts val="5880"/>
              </a:lnSpc>
            </a:pPr>
            <a:r>
              <a:rPr lang="en-US" sz="4200">
                <a:solidFill>
                  <a:srgbClr val="000000"/>
                </a:solidFill>
                <a:latin typeface="Glacial Indifference Bold"/>
              </a:rPr>
              <a:t>e.  15 4</a:t>
            </a:r>
            <a:r>
              <a:rPr lang="en-US" sz="4200">
                <a:solidFill>
                  <a:srgbClr val="E66644"/>
                </a:solidFill>
                <a:latin typeface="Glacial Indifference Bold"/>
              </a:rPr>
              <a:t>8</a:t>
            </a:r>
            <a:r>
              <a:rPr lang="en-US" sz="4200">
                <a:solidFill>
                  <a:srgbClr val="000000"/>
                </a:solidFill>
                <a:latin typeface="Glacial Indifference Bold"/>
              </a:rPr>
              <a:t>0 000   =  15 500 000</a:t>
            </a:r>
          </a:p>
          <a:p>
            <a:pPr>
              <a:lnSpc>
                <a:spcPts val="5880"/>
              </a:lnSpc>
            </a:pPr>
            <a:r>
              <a:rPr lang="en-US" sz="4200">
                <a:solidFill>
                  <a:srgbClr val="000000"/>
                </a:solidFill>
                <a:latin typeface="Glacial Indifference Bold"/>
              </a:rPr>
              <a:t>f.  0.010 0</a:t>
            </a:r>
            <a:r>
              <a:rPr lang="en-US" sz="4200">
                <a:solidFill>
                  <a:srgbClr val="E66644"/>
                </a:solidFill>
                <a:latin typeface="Glacial Indifference Bold"/>
              </a:rPr>
              <a:t>6</a:t>
            </a:r>
            <a:r>
              <a:rPr lang="en-US" sz="4200">
                <a:solidFill>
                  <a:srgbClr val="000000"/>
                </a:solidFill>
                <a:latin typeface="Glacial Indifference Bold"/>
              </a:rPr>
              <a:t>        =  </a:t>
            </a:r>
            <a:r>
              <a:rPr lang="en-US" sz="4200">
                <a:solidFill>
                  <a:srgbClr val="BF0D0D"/>
                </a:solidFill>
                <a:latin typeface="Glacial Indifference Bold"/>
              </a:rPr>
              <a:t>0.010 0 x</a:t>
            </a:r>
          </a:p>
          <a:p>
            <a:pPr>
              <a:lnSpc>
                <a:spcPts val="3552"/>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474FF"/>
        </a:solidFill>
        <a:effectLst/>
      </p:bgPr>
    </p:bg>
    <p:spTree>
      <p:nvGrpSpPr>
        <p:cNvPr id="1" name=""/>
        <p:cNvGrpSpPr/>
        <p:nvPr/>
      </p:nvGrpSpPr>
      <p:grpSpPr>
        <a:xfrm>
          <a:off x="0" y="0"/>
          <a:ext cx="0" cy="0"/>
          <a:chOff x="0" y="0"/>
          <a:chExt cx="0" cy="0"/>
        </a:xfrm>
      </p:grpSpPr>
      <p:sp>
        <p:nvSpPr>
          <p:cNvPr id="2" name="TextBox 2"/>
          <p:cNvSpPr txBox="1"/>
          <p:nvPr/>
        </p:nvSpPr>
        <p:spPr>
          <a:xfrm>
            <a:off x="1028700" y="530655"/>
            <a:ext cx="16230600" cy="3025659"/>
          </a:xfrm>
          <a:prstGeom prst="rect">
            <a:avLst/>
          </a:prstGeom>
        </p:spPr>
        <p:txBody>
          <a:bodyPr lIns="0" tIns="0" rIns="0" bIns="0" rtlCol="0" anchor="t">
            <a:spAutoFit/>
          </a:bodyPr>
          <a:lstStyle/>
          <a:p>
            <a:pPr>
              <a:lnSpc>
                <a:spcPts val="7680"/>
              </a:lnSpc>
            </a:pPr>
            <a:r>
              <a:rPr lang="en-US" sz="9600">
                <a:solidFill>
                  <a:srgbClr val="2ED9C3"/>
                </a:solidFill>
                <a:latin typeface="League Spartan Bold"/>
              </a:rPr>
              <a:t>WHAT ARE SIGNIFICANT</a:t>
            </a:r>
          </a:p>
          <a:p>
            <a:pPr>
              <a:lnSpc>
                <a:spcPts val="7680"/>
              </a:lnSpc>
            </a:pPr>
            <a:endParaRPr/>
          </a:p>
          <a:p>
            <a:pPr>
              <a:lnSpc>
                <a:spcPts val="7680"/>
              </a:lnSpc>
            </a:pPr>
            <a:r>
              <a:rPr lang="en-US" sz="9600">
                <a:solidFill>
                  <a:srgbClr val="2ED9C3"/>
                </a:solidFill>
                <a:latin typeface="League Spartan Bold"/>
              </a:rPr>
              <a:t>FIGURES?</a:t>
            </a:r>
          </a:p>
        </p:txBody>
      </p:sp>
      <p:pic>
        <p:nvPicPr>
          <p:cNvPr id="3" name="Picture 3"/>
          <p:cNvPicPr>
            <a:picLocks noChangeAspect="1"/>
          </p:cNvPicPr>
          <p:nvPr/>
        </p:nvPicPr>
        <p:blipFill>
          <a:blip r:embed="rId2" cstate="print"/>
          <a:srcRect b="49725"/>
          <a:stretch>
            <a:fillRect/>
          </a:stretch>
        </p:blipFill>
        <p:spPr>
          <a:xfrm>
            <a:off x="2285839" y="3517178"/>
            <a:ext cx="3333078" cy="7168764"/>
          </a:xfrm>
          <a:prstGeom prst="rect">
            <a:avLst/>
          </a:prstGeom>
        </p:spPr>
      </p:pic>
      <p:sp>
        <p:nvSpPr>
          <p:cNvPr id="4" name="TextBox 4"/>
          <p:cNvSpPr txBox="1"/>
          <p:nvPr/>
        </p:nvSpPr>
        <p:spPr>
          <a:xfrm>
            <a:off x="6247993" y="3259179"/>
            <a:ext cx="11514803" cy="8009555"/>
          </a:xfrm>
          <a:prstGeom prst="rect">
            <a:avLst/>
          </a:prstGeom>
        </p:spPr>
        <p:txBody>
          <a:bodyPr lIns="0" tIns="0" rIns="0" bIns="0" rtlCol="0" anchor="t">
            <a:spAutoFit/>
          </a:bodyPr>
          <a:lstStyle/>
          <a:p>
            <a:pPr>
              <a:lnSpc>
                <a:spcPts val="5292"/>
              </a:lnSpc>
            </a:pPr>
            <a:r>
              <a:rPr lang="en-US" sz="4200">
                <a:solidFill>
                  <a:srgbClr val="000000"/>
                </a:solidFill>
                <a:latin typeface="Glacial Indifference Bold"/>
              </a:rPr>
              <a:t>Significant figures are any </a:t>
            </a:r>
            <a:r>
              <a:rPr lang="en-US" sz="4200">
                <a:solidFill>
                  <a:srgbClr val="FFDF2B"/>
                </a:solidFill>
                <a:latin typeface="Glacial Indifference Bold"/>
              </a:rPr>
              <a:t>non-zero digits</a:t>
            </a:r>
            <a:r>
              <a:rPr lang="en-US" sz="4200">
                <a:solidFill>
                  <a:srgbClr val="000000"/>
                </a:solidFill>
                <a:latin typeface="Glacial Indifference Bold"/>
              </a:rPr>
              <a:t> or </a:t>
            </a:r>
            <a:r>
              <a:rPr lang="en-US" sz="4200">
                <a:solidFill>
                  <a:srgbClr val="FFDF2B"/>
                </a:solidFill>
                <a:latin typeface="Glacial Indifference Bold"/>
              </a:rPr>
              <a:t>trapped zeros</a:t>
            </a:r>
            <a:r>
              <a:rPr lang="en-US" sz="4200">
                <a:solidFill>
                  <a:srgbClr val="000000"/>
                </a:solidFill>
                <a:latin typeface="Glacial Indifference Bold"/>
              </a:rPr>
              <a:t>.  They do NOT include leading or trailing zeros.  However, zeroes become significant when a decimal point is present.</a:t>
            </a:r>
          </a:p>
          <a:p>
            <a:pPr>
              <a:lnSpc>
                <a:spcPts val="7056"/>
              </a:lnSpc>
            </a:pPr>
            <a:endParaRPr/>
          </a:p>
          <a:p>
            <a:pPr>
              <a:lnSpc>
                <a:spcPts val="7056"/>
              </a:lnSpc>
            </a:pPr>
            <a:r>
              <a:rPr lang="en-US" sz="5600">
                <a:solidFill>
                  <a:srgbClr val="000000"/>
                </a:solidFill>
                <a:latin typeface="Glacial Indifference Bold"/>
              </a:rPr>
              <a:t>A.  0.000</a:t>
            </a:r>
            <a:r>
              <a:rPr lang="en-US" sz="5600">
                <a:solidFill>
                  <a:srgbClr val="FFDF2B"/>
                </a:solidFill>
                <a:latin typeface="Glacial Indifference Bold"/>
              </a:rPr>
              <a:t>1000</a:t>
            </a:r>
          </a:p>
          <a:p>
            <a:pPr>
              <a:lnSpc>
                <a:spcPts val="7056"/>
              </a:lnSpc>
            </a:pPr>
            <a:r>
              <a:rPr lang="en-US" sz="5600">
                <a:solidFill>
                  <a:srgbClr val="000000"/>
                </a:solidFill>
                <a:latin typeface="Glacial Indifference Bold"/>
              </a:rPr>
              <a:t>B.  </a:t>
            </a:r>
            <a:r>
              <a:rPr lang="en-US" sz="5600">
                <a:solidFill>
                  <a:srgbClr val="FFDF2B"/>
                </a:solidFill>
                <a:latin typeface="Glacial Indifference Bold"/>
              </a:rPr>
              <a:t>1000</a:t>
            </a:r>
            <a:r>
              <a:rPr lang="en-US" sz="5600">
                <a:solidFill>
                  <a:srgbClr val="000000"/>
                </a:solidFill>
                <a:latin typeface="Glacial Indifference Bold"/>
              </a:rPr>
              <a:t>.</a:t>
            </a:r>
          </a:p>
          <a:p>
            <a:pPr>
              <a:lnSpc>
                <a:spcPts val="7056"/>
              </a:lnSpc>
            </a:pPr>
            <a:r>
              <a:rPr lang="en-US" sz="5600">
                <a:solidFill>
                  <a:srgbClr val="000000"/>
                </a:solidFill>
                <a:latin typeface="Glacial Indifference Bold"/>
              </a:rPr>
              <a:t>C.  </a:t>
            </a:r>
            <a:r>
              <a:rPr lang="en-US" sz="5600">
                <a:solidFill>
                  <a:srgbClr val="FFDF2B"/>
                </a:solidFill>
                <a:latin typeface="Glacial Indifference Bold"/>
              </a:rPr>
              <a:t>1</a:t>
            </a:r>
            <a:r>
              <a:rPr lang="en-US" sz="5600">
                <a:solidFill>
                  <a:srgbClr val="000000"/>
                </a:solidFill>
                <a:latin typeface="Glacial Indifference Bold"/>
              </a:rPr>
              <a:t>000</a:t>
            </a:r>
          </a:p>
          <a:p>
            <a:pPr>
              <a:lnSpc>
                <a:spcPts val="7056"/>
              </a:lnSpc>
            </a:pPr>
            <a:r>
              <a:rPr lang="en-US" sz="5600">
                <a:solidFill>
                  <a:srgbClr val="000000"/>
                </a:solidFill>
                <a:latin typeface="Glacial Indifference Bold"/>
              </a:rPr>
              <a:t>D.  </a:t>
            </a:r>
            <a:r>
              <a:rPr lang="en-US" sz="5600">
                <a:solidFill>
                  <a:srgbClr val="FFDF2B"/>
                </a:solidFill>
                <a:latin typeface="Glacial Indifference Bold"/>
              </a:rPr>
              <a:t>10001</a:t>
            </a:r>
          </a:p>
          <a:p>
            <a:pPr>
              <a:lnSpc>
                <a:spcPts val="7056"/>
              </a:lnSpc>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6644"/>
        </a:solidFill>
        <a:effectLst/>
      </p:bgPr>
    </p:bg>
    <p:spTree>
      <p:nvGrpSpPr>
        <p:cNvPr id="1" name=""/>
        <p:cNvGrpSpPr/>
        <p:nvPr/>
      </p:nvGrpSpPr>
      <p:grpSpPr>
        <a:xfrm>
          <a:off x="0" y="0"/>
          <a:ext cx="0" cy="0"/>
          <a:chOff x="0" y="0"/>
          <a:chExt cx="0" cy="0"/>
        </a:xfrm>
      </p:grpSpPr>
      <p:sp>
        <p:nvSpPr>
          <p:cNvPr id="2" name="TextBox 2"/>
          <p:cNvSpPr txBox="1"/>
          <p:nvPr/>
        </p:nvSpPr>
        <p:spPr>
          <a:xfrm>
            <a:off x="197572" y="750665"/>
            <a:ext cx="16596500" cy="2049630"/>
          </a:xfrm>
          <a:prstGeom prst="rect">
            <a:avLst/>
          </a:prstGeom>
        </p:spPr>
        <p:txBody>
          <a:bodyPr lIns="0" tIns="0" rIns="0" bIns="0" rtlCol="0" anchor="t">
            <a:spAutoFit/>
          </a:bodyPr>
          <a:lstStyle/>
          <a:p>
            <a:pPr>
              <a:lnSpc>
                <a:spcPts val="7040"/>
              </a:lnSpc>
            </a:pPr>
            <a:r>
              <a:rPr lang="en-US" sz="8800">
                <a:solidFill>
                  <a:srgbClr val="7ED957"/>
                </a:solidFill>
                <a:latin typeface="Glacial Indifference Bold"/>
              </a:rPr>
              <a:t>Rules for Determining if a</a:t>
            </a:r>
          </a:p>
          <a:p>
            <a:pPr>
              <a:lnSpc>
                <a:spcPts val="9416"/>
              </a:lnSpc>
            </a:pPr>
            <a:r>
              <a:rPr lang="en-US" sz="8800">
                <a:solidFill>
                  <a:srgbClr val="7ED957"/>
                </a:solidFill>
                <a:latin typeface="Glacial Indifference Bold"/>
              </a:rPr>
              <a:t>Number is Significant or Not</a:t>
            </a:r>
          </a:p>
        </p:txBody>
      </p:sp>
      <p:pic>
        <p:nvPicPr>
          <p:cNvPr id="3" name="Picture 3"/>
          <p:cNvPicPr>
            <a:picLocks noChangeAspect="1"/>
          </p:cNvPicPr>
          <p:nvPr/>
        </p:nvPicPr>
        <p:blipFill>
          <a:blip r:embed="rId2" cstate="print"/>
          <a:srcRect/>
          <a:stretch>
            <a:fillRect/>
          </a:stretch>
        </p:blipFill>
        <p:spPr>
          <a:xfrm rot="-10800000">
            <a:off x="15668931" y="-1320829"/>
            <a:ext cx="2250281" cy="10287000"/>
          </a:xfrm>
          <a:prstGeom prst="rect">
            <a:avLst/>
          </a:prstGeom>
        </p:spPr>
      </p:pic>
      <p:sp>
        <p:nvSpPr>
          <p:cNvPr id="4" name="TextBox 4"/>
          <p:cNvSpPr txBox="1"/>
          <p:nvPr/>
        </p:nvSpPr>
        <p:spPr>
          <a:xfrm>
            <a:off x="197572" y="3437049"/>
            <a:ext cx="15302785" cy="6536955"/>
          </a:xfrm>
          <a:prstGeom prst="rect">
            <a:avLst/>
          </a:prstGeom>
        </p:spPr>
        <p:txBody>
          <a:bodyPr lIns="0" tIns="0" rIns="0" bIns="0" rtlCol="0" anchor="t">
            <a:spAutoFit/>
          </a:bodyPr>
          <a:lstStyle/>
          <a:p>
            <a:pPr>
              <a:lnSpc>
                <a:spcPts val="3552"/>
              </a:lnSpc>
            </a:pPr>
            <a:r>
              <a:rPr lang="en-US" sz="3200">
                <a:solidFill>
                  <a:srgbClr val="000000"/>
                </a:solidFill>
                <a:latin typeface="Glacial Indifference Bold"/>
              </a:rPr>
              <a:t>Rule 1:  All numbers, 1 - 9  are </a:t>
            </a:r>
            <a:r>
              <a:rPr lang="en-US" sz="3200">
                <a:solidFill>
                  <a:srgbClr val="FFDF2B"/>
                </a:solidFill>
                <a:latin typeface="Glacial Indifference Bold"/>
              </a:rPr>
              <a:t>SIGNIFICANT</a:t>
            </a:r>
            <a:r>
              <a:rPr lang="en-US" sz="3200">
                <a:solidFill>
                  <a:srgbClr val="000000"/>
                </a:solidFill>
                <a:latin typeface="Glacial Indifference Bold"/>
              </a:rPr>
              <a:t>. (</a:t>
            </a:r>
            <a:r>
              <a:rPr lang="en-US" sz="3200">
                <a:solidFill>
                  <a:srgbClr val="FFDF2B"/>
                </a:solidFill>
                <a:latin typeface="Glacial Indifference Bold"/>
              </a:rPr>
              <a:t>1, 2, 3, 4, 5, 6, 7, 8</a:t>
            </a:r>
            <a:r>
              <a:rPr lang="en-US" sz="3200">
                <a:solidFill>
                  <a:srgbClr val="000000"/>
                </a:solidFill>
                <a:latin typeface="Glacial Indifference Bold"/>
              </a:rPr>
              <a:t> and </a:t>
            </a:r>
            <a:r>
              <a:rPr lang="en-US" sz="3200">
                <a:solidFill>
                  <a:srgbClr val="FFDF2B"/>
                </a:solidFill>
                <a:latin typeface="Glacial Indifference Bold"/>
              </a:rPr>
              <a:t>9</a:t>
            </a:r>
            <a:r>
              <a:rPr lang="en-US" sz="3200">
                <a:solidFill>
                  <a:srgbClr val="000000"/>
                </a:solidFill>
                <a:latin typeface="Glacial Indifference Bold"/>
              </a:rPr>
              <a:t>)</a:t>
            </a:r>
          </a:p>
          <a:p>
            <a:pPr>
              <a:lnSpc>
                <a:spcPts val="3552"/>
              </a:lnSpc>
            </a:pPr>
            <a:endParaRPr/>
          </a:p>
          <a:p>
            <a:pPr>
              <a:lnSpc>
                <a:spcPts val="3552"/>
              </a:lnSpc>
            </a:pPr>
            <a:r>
              <a:rPr lang="en-US" sz="3200">
                <a:solidFill>
                  <a:srgbClr val="000000"/>
                </a:solidFill>
                <a:latin typeface="Glacial Indifference Bold"/>
              </a:rPr>
              <a:t>Rule 2:  All zeroes to the  LEFT of a non-zero number are </a:t>
            </a:r>
            <a:r>
              <a:rPr lang="en-US" sz="3200">
                <a:solidFill>
                  <a:srgbClr val="2ED9C3"/>
                </a:solidFill>
                <a:latin typeface="Glacial Indifference Bold"/>
              </a:rPr>
              <a:t>INSIGNIFICANT</a:t>
            </a:r>
            <a:r>
              <a:rPr lang="en-US" sz="3200">
                <a:solidFill>
                  <a:srgbClr val="000000"/>
                </a:solidFill>
                <a:latin typeface="Glacial Indifference Bold"/>
              </a:rPr>
              <a:t> and do NOT matter.  (</a:t>
            </a:r>
            <a:r>
              <a:rPr lang="en-US" sz="3200">
                <a:solidFill>
                  <a:srgbClr val="2ED9C3"/>
                </a:solidFill>
                <a:latin typeface="Glacial Indifference Bold"/>
              </a:rPr>
              <a:t>0.0000</a:t>
            </a:r>
            <a:r>
              <a:rPr lang="en-US" sz="3200">
                <a:solidFill>
                  <a:srgbClr val="FFDF2B"/>
                </a:solidFill>
                <a:latin typeface="Glacial Indifference Bold"/>
              </a:rPr>
              <a:t>1000</a:t>
            </a:r>
            <a:r>
              <a:rPr lang="en-US" sz="3200">
                <a:solidFill>
                  <a:srgbClr val="000000"/>
                </a:solidFill>
                <a:latin typeface="Glacial Indifference Bold"/>
              </a:rPr>
              <a:t>)</a:t>
            </a:r>
          </a:p>
          <a:p>
            <a:pPr>
              <a:lnSpc>
                <a:spcPts val="3552"/>
              </a:lnSpc>
            </a:pPr>
            <a:endParaRPr/>
          </a:p>
          <a:p>
            <a:pPr>
              <a:lnSpc>
                <a:spcPts val="3552"/>
              </a:lnSpc>
            </a:pPr>
            <a:r>
              <a:rPr lang="en-US" sz="3200">
                <a:solidFill>
                  <a:srgbClr val="000000"/>
                </a:solidFill>
                <a:latin typeface="Glacial Indifference Bold"/>
              </a:rPr>
              <a:t>Rule 3.  All zeroes to the right of a non-zero number are </a:t>
            </a:r>
            <a:r>
              <a:rPr lang="en-US" sz="3200">
                <a:solidFill>
                  <a:srgbClr val="66C2F4"/>
                </a:solidFill>
                <a:latin typeface="Glacial Indifference Bold"/>
              </a:rPr>
              <a:t>INSIGNIFICANT</a:t>
            </a:r>
            <a:r>
              <a:rPr lang="en-US" sz="3200">
                <a:solidFill>
                  <a:srgbClr val="000000"/>
                </a:solidFill>
                <a:latin typeface="Glacial Indifference Bold"/>
              </a:rPr>
              <a:t> unless there is a decimal point present.  (</a:t>
            </a:r>
            <a:r>
              <a:rPr lang="en-US" sz="3200">
                <a:solidFill>
                  <a:srgbClr val="FFDF2B"/>
                </a:solidFill>
                <a:latin typeface="Glacial Indifference Bold"/>
              </a:rPr>
              <a:t>1</a:t>
            </a:r>
            <a:r>
              <a:rPr lang="en-US" sz="3200">
                <a:solidFill>
                  <a:srgbClr val="2ED9C3"/>
                </a:solidFill>
                <a:latin typeface="Glacial Indifference Bold"/>
              </a:rPr>
              <a:t>000  and </a:t>
            </a:r>
            <a:r>
              <a:rPr lang="en-US" sz="3200">
                <a:solidFill>
                  <a:srgbClr val="FFDF2B"/>
                </a:solidFill>
                <a:latin typeface="Glacial Indifference Bold"/>
              </a:rPr>
              <a:t>1.000</a:t>
            </a:r>
            <a:r>
              <a:rPr lang="en-US" sz="3200">
                <a:solidFill>
                  <a:srgbClr val="2ED9C3"/>
                </a:solidFill>
                <a:latin typeface="Glacial Indifference Bold"/>
              </a:rPr>
              <a:t>)</a:t>
            </a:r>
          </a:p>
          <a:p>
            <a:pPr>
              <a:lnSpc>
                <a:spcPts val="3552"/>
              </a:lnSpc>
            </a:pPr>
            <a:endParaRPr/>
          </a:p>
          <a:p>
            <a:pPr>
              <a:lnSpc>
                <a:spcPts val="3552"/>
              </a:lnSpc>
            </a:pPr>
            <a:r>
              <a:rPr lang="en-US" sz="3200">
                <a:solidFill>
                  <a:srgbClr val="000000"/>
                </a:solidFill>
                <a:latin typeface="Glacial Indifference Bold"/>
              </a:rPr>
              <a:t>Rule 4.  All zeroes sandwiched between any numeral 1 - 9 is recognized as a SIGNIFICANT figure.  (</a:t>
            </a:r>
            <a:r>
              <a:rPr lang="en-US" sz="3200">
                <a:solidFill>
                  <a:srgbClr val="FFDF2B"/>
                </a:solidFill>
                <a:latin typeface="Glacial Indifference Bold"/>
              </a:rPr>
              <a:t>10001</a:t>
            </a:r>
            <a:r>
              <a:rPr lang="en-US" sz="3200">
                <a:solidFill>
                  <a:srgbClr val="000000"/>
                </a:solidFill>
                <a:latin typeface="Glacial Indifference Bold"/>
              </a:rPr>
              <a:t>, </a:t>
            </a:r>
            <a:r>
              <a:rPr lang="en-US" sz="3200">
                <a:solidFill>
                  <a:srgbClr val="FFDF2B"/>
                </a:solidFill>
                <a:latin typeface="Glacial Indifference Bold"/>
              </a:rPr>
              <a:t>303</a:t>
            </a:r>
            <a:r>
              <a:rPr lang="en-US" sz="3200">
                <a:solidFill>
                  <a:srgbClr val="2ED9C3"/>
                </a:solidFill>
                <a:latin typeface="Glacial Indifference Bold"/>
              </a:rPr>
              <a:t>0</a:t>
            </a:r>
            <a:r>
              <a:rPr lang="en-US" sz="3200">
                <a:solidFill>
                  <a:srgbClr val="000000"/>
                </a:solidFill>
                <a:latin typeface="Glacial Indifference Bold"/>
              </a:rPr>
              <a:t>, </a:t>
            </a:r>
            <a:r>
              <a:rPr lang="en-US" sz="3200">
                <a:solidFill>
                  <a:srgbClr val="FFDF2B"/>
                </a:solidFill>
                <a:latin typeface="Glacial Indifference Bold"/>
              </a:rPr>
              <a:t>101</a:t>
            </a:r>
            <a:r>
              <a:rPr lang="en-US" sz="3200">
                <a:solidFill>
                  <a:srgbClr val="2ED9C3"/>
                </a:solidFill>
                <a:latin typeface="Glacial Indifference Bold"/>
              </a:rPr>
              <a:t>000</a:t>
            </a:r>
            <a:r>
              <a:rPr lang="en-US" sz="3200">
                <a:solidFill>
                  <a:srgbClr val="000000"/>
                </a:solidFill>
                <a:latin typeface="Glacial Indifference Bold"/>
              </a:rPr>
              <a:t>, </a:t>
            </a:r>
            <a:r>
              <a:rPr lang="en-US" sz="3200">
                <a:solidFill>
                  <a:srgbClr val="FFDF2B"/>
                </a:solidFill>
                <a:latin typeface="Glacial Indifference Bold"/>
              </a:rPr>
              <a:t>19</a:t>
            </a:r>
            <a:r>
              <a:rPr lang="en-US" sz="3200">
                <a:solidFill>
                  <a:srgbClr val="2ED9C3"/>
                </a:solidFill>
                <a:latin typeface="Glacial Indifference Bold"/>
              </a:rPr>
              <a:t>00</a:t>
            </a:r>
            <a:r>
              <a:rPr lang="en-US" sz="3200">
                <a:solidFill>
                  <a:srgbClr val="000000"/>
                </a:solidFill>
                <a:latin typeface="Glacial Indifference Bold"/>
              </a:rPr>
              <a:t>)</a:t>
            </a:r>
          </a:p>
          <a:p>
            <a:pPr>
              <a:lnSpc>
                <a:spcPts val="5328"/>
              </a:lnSpc>
            </a:pPr>
            <a:endParaRPr/>
          </a:p>
          <a:p>
            <a:pPr>
              <a:lnSpc>
                <a:spcPts val="3552"/>
              </a:lnSpc>
            </a:pPr>
            <a:r>
              <a:rPr lang="en-US" sz="3200">
                <a:solidFill>
                  <a:srgbClr val="000000"/>
                </a:solidFill>
                <a:latin typeface="Glacial Indifference Bold"/>
              </a:rPr>
              <a:t>Rule 5.  When multiplying, dividing, adding or subtracting, the number that has the least amount of significant figures in the calculation controls the amount of significant figures the answer will have.  (</a:t>
            </a:r>
            <a:r>
              <a:rPr lang="en-US" sz="3200">
                <a:solidFill>
                  <a:srgbClr val="FFFFFF"/>
                </a:solidFill>
                <a:latin typeface="Glacial Indifference Bold"/>
              </a:rPr>
              <a:t>12 + 1.40 =  13.4 :. the answer is 13.</a:t>
            </a:r>
            <a:r>
              <a:rPr lang="en-US" sz="3200">
                <a:solidFill>
                  <a:srgbClr val="000000"/>
                </a:solidFill>
                <a:latin typeface="Glacial Indifference Bold"/>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474FF"/>
        </a:solidFill>
        <a:effectLst/>
      </p:bgPr>
    </p:bg>
    <p:spTree>
      <p:nvGrpSpPr>
        <p:cNvPr id="1" name=""/>
        <p:cNvGrpSpPr/>
        <p:nvPr/>
      </p:nvGrpSpPr>
      <p:grpSpPr>
        <a:xfrm>
          <a:off x="0" y="0"/>
          <a:ext cx="0" cy="0"/>
          <a:chOff x="0" y="0"/>
          <a:chExt cx="0" cy="0"/>
        </a:xfrm>
      </p:grpSpPr>
      <p:sp>
        <p:nvSpPr>
          <p:cNvPr id="2" name="TextBox 2"/>
          <p:cNvSpPr txBox="1"/>
          <p:nvPr/>
        </p:nvSpPr>
        <p:spPr>
          <a:xfrm>
            <a:off x="499311" y="671426"/>
            <a:ext cx="16230600" cy="1086023"/>
          </a:xfrm>
          <a:prstGeom prst="rect">
            <a:avLst/>
          </a:prstGeom>
        </p:spPr>
        <p:txBody>
          <a:bodyPr lIns="0" tIns="0" rIns="0" bIns="0" rtlCol="0" anchor="t">
            <a:spAutoFit/>
          </a:bodyPr>
          <a:lstStyle/>
          <a:p>
            <a:pPr>
              <a:lnSpc>
                <a:spcPts val="7680"/>
              </a:lnSpc>
            </a:pPr>
            <a:r>
              <a:rPr lang="en-US" sz="9600">
                <a:solidFill>
                  <a:srgbClr val="2ED9C3"/>
                </a:solidFill>
                <a:latin typeface="League Spartan Bold"/>
              </a:rPr>
              <a:t>EXERCISES</a:t>
            </a:r>
          </a:p>
        </p:txBody>
      </p:sp>
      <p:pic>
        <p:nvPicPr>
          <p:cNvPr id="3" name="Picture 3"/>
          <p:cNvPicPr>
            <a:picLocks noChangeAspect="1"/>
          </p:cNvPicPr>
          <p:nvPr/>
        </p:nvPicPr>
        <p:blipFill>
          <a:blip r:embed="rId2" cstate="print"/>
          <a:srcRect b="49725"/>
          <a:stretch>
            <a:fillRect/>
          </a:stretch>
        </p:blipFill>
        <p:spPr>
          <a:xfrm rot="-1655310">
            <a:off x="14221397" y="4204106"/>
            <a:ext cx="3333078" cy="7168764"/>
          </a:xfrm>
          <a:prstGeom prst="rect">
            <a:avLst/>
          </a:prstGeom>
        </p:spPr>
      </p:pic>
      <p:sp>
        <p:nvSpPr>
          <p:cNvPr id="4" name="TextBox 4"/>
          <p:cNvSpPr txBox="1"/>
          <p:nvPr/>
        </p:nvSpPr>
        <p:spPr>
          <a:xfrm>
            <a:off x="1615661" y="1588103"/>
            <a:ext cx="13997900" cy="8664320"/>
          </a:xfrm>
          <a:prstGeom prst="rect">
            <a:avLst/>
          </a:prstGeom>
        </p:spPr>
        <p:txBody>
          <a:bodyPr lIns="0" tIns="0" rIns="0" bIns="0" rtlCol="0" anchor="t">
            <a:spAutoFit/>
          </a:bodyPr>
          <a:lstStyle/>
          <a:p>
            <a:pPr>
              <a:lnSpc>
                <a:spcPts val="5292"/>
              </a:lnSpc>
            </a:pPr>
            <a:r>
              <a:rPr lang="en-US" sz="4200">
                <a:solidFill>
                  <a:srgbClr val="000000"/>
                </a:solidFill>
                <a:latin typeface="Glacial Indifference Bold"/>
              </a:rPr>
              <a:t>How many </a:t>
            </a:r>
            <a:r>
              <a:rPr lang="en-US" sz="4200">
                <a:solidFill>
                  <a:srgbClr val="FFDF2B"/>
                </a:solidFill>
                <a:latin typeface="Glacial Indifference Bold"/>
              </a:rPr>
              <a:t>significant</a:t>
            </a:r>
            <a:r>
              <a:rPr lang="en-US" sz="4200">
                <a:solidFill>
                  <a:srgbClr val="000000"/>
                </a:solidFill>
                <a:latin typeface="Glacial Indifference Bold"/>
              </a:rPr>
              <a:t> figures are there in the following numbers?</a:t>
            </a:r>
          </a:p>
          <a:p>
            <a:pPr>
              <a:lnSpc>
                <a:spcPts val="5292"/>
              </a:lnSpc>
            </a:pPr>
            <a:endParaRPr/>
          </a:p>
          <a:p>
            <a:pPr marL="906780" lvl="1" indent="-453390" algn="just">
              <a:lnSpc>
                <a:spcPts val="5292"/>
              </a:lnSpc>
              <a:buFont typeface="Arial"/>
              <a:buChar char="•"/>
            </a:pPr>
            <a:r>
              <a:rPr lang="en-US" sz="4200">
                <a:solidFill>
                  <a:srgbClr val="000000"/>
                </a:solidFill>
                <a:latin typeface="Glacial Indifference Bold"/>
              </a:rPr>
              <a:t> 850</a:t>
            </a:r>
          </a:p>
          <a:p>
            <a:pPr marL="906780" lvl="1" indent="-453390">
              <a:lnSpc>
                <a:spcPts val="5292"/>
              </a:lnSpc>
              <a:buFont typeface="Arial"/>
              <a:buChar char="•"/>
            </a:pPr>
            <a:r>
              <a:rPr lang="en-US" sz="4200">
                <a:solidFill>
                  <a:srgbClr val="000000"/>
                </a:solidFill>
                <a:latin typeface="Glacial Indifference Bold"/>
              </a:rPr>
              <a:t>  43 651</a:t>
            </a:r>
          </a:p>
          <a:p>
            <a:pPr marL="906780" lvl="1" indent="-453390">
              <a:lnSpc>
                <a:spcPts val="5292"/>
              </a:lnSpc>
              <a:buFont typeface="Arial"/>
              <a:buChar char="•"/>
            </a:pPr>
            <a:r>
              <a:rPr lang="en-US" sz="4200">
                <a:solidFill>
                  <a:srgbClr val="000000"/>
                </a:solidFill>
                <a:latin typeface="Glacial Indifference Bold"/>
              </a:rPr>
              <a:t>  0.006 5</a:t>
            </a:r>
          </a:p>
          <a:p>
            <a:pPr marL="906780" lvl="1" indent="-453390">
              <a:lnSpc>
                <a:spcPts val="5292"/>
              </a:lnSpc>
              <a:buFont typeface="Arial"/>
              <a:buChar char="•"/>
            </a:pPr>
            <a:r>
              <a:rPr lang="en-US" sz="4200">
                <a:solidFill>
                  <a:srgbClr val="000000"/>
                </a:solidFill>
                <a:latin typeface="Glacial Indifference Bold"/>
              </a:rPr>
              <a:t>  537 000</a:t>
            </a:r>
          </a:p>
          <a:p>
            <a:pPr marL="906780" lvl="1" indent="-453390">
              <a:lnSpc>
                <a:spcPts val="5292"/>
              </a:lnSpc>
              <a:buFont typeface="Arial"/>
              <a:buChar char="•"/>
            </a:pPr>
            <a:r>
              <a:rPr lang="en-US" sz="4200">
                <a:solidFill>
                  <a:srgbClr val="000000"/>
                </a:solidFill>
                <a:latin typeface="Glacial Indifference Bold"/>
              </a:rPr>
              <a:t>  0.000 215</a:t>
            </a:r>
          </a:p>
          <a:p>
            <a:pPr marL="906780" lvl="1" indent="-453390">
              <a:lnSpc>
                <a:spcPts val="5292"/>
              </a:lnSpc>
              <a:buFont typeface="Arial"/>
              <a:buChar char="•"/>
            </a:pPr>
            <a:r>
              <a:rPr lang="en-US" sz="4200">
                <a:solidFill>
                  <a:srgbClr val="000000"/>
                </a:solidFill>
                <a:latin typeface="Glacial Indifference Bold"/>
              </a:rPr>
              <a:t>  0.004 76</a:t>
            </a:r>
          </a:p>
          <a:p>
            <a:pPr marL="906780" lvl="1" indent="-453390">
              <a:lnSpc>
                <a:spcPts val="5292"/>
              </a:lnSpc>
              <a:buFont typeface="Arial"/>
              <a:buChar char="•"/>
            </a:pPr>
            <a:r>
              <a:rPr lang="en-US" sz="4200">
                <a:solidFill>
                  <a:srgbClr val="000000"/>
                </a:solidFill>
                <a:latin typeface="Glacial Indifference Bold"/>
              </a:rPr>
              <a:t>  539 010</a:t>
            </a:r>
          </a:p>
          <a:p>
            <a:pPr marL="906780" lvl="1" indent="-453390">
              <a:lnSpc>
                <a:spcPts val="5292"/>
              </a:lnSpc>
              <a:buFont typeface="Arial"/>
              <a:buChar char="•"/>
            </a:pPr>
            <a:r>
              <a:rPr lang="en-US" sz="4200">
                <a:solidFill>
                  <a:srgbClr val="000000"/>
                </a:solidFill>
                <a:latin typeface="Glacial Indifference Bold"/>
              </a:rPr>
              <a:t>  0.005 706</a:t>
            </a:r>
          </a:p>
          <a:p>
            <a:pPr marL="906780" lvl="1" indent="-453390">
              <a:lnSpc>
                <a:spcPts val="5292"/>
              </a:lnSpc>
              <a:buFont typeface="Arial"/>
              <a:buChar char="•"/>
            </a:pPr>
            <a:r>
              <a:rPr lang="en-US" sz="4200">
                <a:solidFill>
                  <a:srgbClr val="000000"/>
                </a:solidFill>
                <a:latin typeface="Glacial Indifference Bold"/>
              </a:rPr>
              <a:t>  508 716</a:t>
            </a:r>
          </a:p>
          <a:p>
            <a:pPr marL="906780" lvl="1" indent="-453390">
              <a:lnSpc>
                <a:spcPts val="5292"/>
              </a:lnSpc>
              <a:buFont typeface="Arial"/>
              <a:buChar char="•"/>
            </a:pPr>
            <a:r>
              <a:rPr lang="en-US" sz="4200">
                <a:solidFill>
                  <a:srgbClr val="000000"/>
                </a:solidFill>
                <a:latin typeface="Glacial Indifference Bold"/>
              </a:rPr>
              <a:t>  0.010 06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474FF"/>
        </a:solidFill>
        <a:effectLst/>
      </p:bgPr>
    </p:bg>
    <p:spTree>
      <p:nvGrpSpPr>
        <p:cNvPr id="1" name=""/>
        <p:cNvGrpSpPr/>
        <p:nvPr/>
      </p:nvGrpSpPr>
      <p:grpSpPr>
        <a:xfrm>
          <a:off x="0" y="0"/>
          <a:ext cx="0" cy="0"/>
          <a:chOff x="0" y="0"/>
          <a:chExt cx="0" cy="0"/>
        </a:xfrm>
      </p:grpSpPr>
      <p:sp>
        <p:nvSpPr>
          <p:cNvPr id="2" name="TextBox 2"/>
          <p:cNvSpPr txBox="1"/>
          <p:nvPr/>
        </p:nvSpPr>
        <p:spPr>
          <a:xfrm>
            <a:off x="499311" y="671426"/>
            <a:ext cx="16230600" cy="1086023"/>
          </a:xfrm>
          <a:prstGeom prst="rect">
            <a:avLst/>
          </a:prstGeom>
        </p:spPr>
        <p:txBody>
          <a:bodyPr lIns="0" tIns="0" rIns="0" bIns="0" rtlCol="0" anchor="t">
            <a:spAutoFit/>
          </a:bodyPr>
          <a:lstStyle/>
          <a:p>
            <a:pPr>
              <a:lnSpc>
                <a:spcPts val="7680"/>
              </a:lnSpc>
            </a:pPr>
            <a:r>
              <a:rPr lang="en-US" sz="9600">
                <a:solidFill>
                  <a:srgbClr val="2ED9C3"/>
                </a:solidFill>
                <a:latin typeface="League Spartan Bold"/>
              </a:rPr>
              <a:t>EXERCISES</a:t>
            </a:r>
          </a:p>
        </p:txBody>
      </p:sp>
      <p:pic>
        <p:nvPicPr>
          <p:cNvPr id="3" name="Picture 3"/>
          <p:cNvPicPr>
            <a:picLocks noChangeAspect="1"/>
          </p:cNvPicPr>
          <p:nvPr/>
        </p:nvPicPr>
        <p:blipFill>
          <a:blip r:embed="rId2" cstate="print"/>
          <a:srcRect b="49725"/>
          <a:stretch>
            <a:fillRect/>
          </a:stretch>
        </p:blipFill>
        <p:spPr>
          <a:xfrm rot="-1655310">
            <a:off x="14221397" y="4204106"/>
            <a:ext cx="3333078" cy="7168764"/>
          </a:xfrm>
          <a:prstGeom prst="rect">
            <a:avLst/>
          </a:prstGeom>
        </p:spPr>
      </p:pic>
      <p:sp>
        <p:nvSpPr>
          <p:cNvPr id="4" name="TextBox 4"/>
          <p:cNvSpPr txBox="1"/>
          <p:nvPr/>
        </p:nvSpPr>
        <p:spPr>
          <a:xfrm>
            <a:off x="1615661" y="1588103"/>
            <a:ext cx="13997900" cy="8664320"/>
          </a:xfrm>
          <a:prstGeom prst="rect">
            <a:avLst/>
          </a:prstGeom>
        </p:spPr>
        <p:txBody>
          <a:bodyPr lIns="0" tIns="0" rIns="0" bIns="0" rtlCol="0" anchor="t">
            <a:spAutoFit/>
          </a:bodyPr>
          <a:lstStyle/>
          <a:p>
            <a:pPr>
              <a:lnSpc>
                <a:spcPts val="5292"/>
              </a:lnSpc>
            </a:pPr>
            <a:r>
              <a:rPr lang="en-US" sz="4200">
                <a:solidFill>
                  <a:srgbClr val="000000"/>
                </a:solidFill>
                <a:latin typeface="Glacial Indifference Bold"/>
              </a:rPr>
              <a:t>How many </a:t>
            </a:r>
            <a:r>
              <a:rPr lang="en-US" sz="4200">
                <a:solidFill>
                  <a:srgbClr val="FFDF2B"/>
                </a:solidFill>
                <a:latin typeface="Glacial Indifference Bold"/>
              </a:rPr>
              <a:t>significant</a:t>
            </a:r>
            <a:r>
              <a:rPr lang="en-US" sz="4200">
                <a:solidFill>
                  <a:srgbClr val="000000"/>
                </a:solidFill>
                <a:latin typeface="Glacial Indifference Bold"/>
              </a:rPr>
              <a:t> figures are there in the following numbers?</a:t>
            </a:r>
          </a:p>
          <a:p>
            <a:pPr>
              <a:lnSpc>
                <a:spcPts val="5292"/>
              </a:lnSpc>
            </a:pPr>
            <a:endParaRPr/>
          </a:p>
          <a:p>
            <a:pPr marL="906780" lvl="1" indent="-453390" algn="just">
              <a:lnSpc>
                <a:spcPts val="5292"/>
              </a:lnSpc>
              <a:buFont typeface="Arial"/>
              <a:buChar char="•"/>
            </a:pPr>
            <a:r>
              <a:rPr lang="en-US" sz="4200">
                <a:solidFill>
                  <a:srgbClr val="000000"/>
                </a:solidFill>
                <a:latin typeface="Glacial Indifference Bold"/>
              </a:rPr>
              <a:t> </a:t>
            </a:r>
            <a:r>
              <a:rPr lang="en-US" sz="4200">
                <a:solidFill>
                  <a:srgbClr val="FFDF2B"/>
                </a:solidFill>
                <a:latin typeface="Glacial Indifference Bold"/>
              </a:rPr>
              <a:t>85</a:t>
            </a:r>
            <a:r>
              <a:rPr lang="en-US" sz="4200">
                <a:solidFill>
                  <a:srgbClr val="000000"/>
                </a:solidFill>
                <a:latin typeface="Glacial Indifference Bold"/>
              </a:rPr>
              <a:t>0              :  2 sig figs</a:t>
            </a:r>
          </a:p>
          <a:p>
            <a:pPr marL="906780" lvl="1" indent="-453390">
              <a:lnSpc>
                <a:spcPts val="5292"/>
              </a:lnSpc>
              <a:buFont typeface="Arial"/>
              <a:buChar char="•"/>
            </a:pPr>
            <a:r>
              <a:rPr lang="en-US" sz="4200">
                <a:solidFill>
                  <a:srgbClr val="000000"/>
                </a:solidFill>
                <a:latin typeface="Glacial Indifference Bold"/>
              </a:rPr>
              <a:t>  </a:t>
            </a:r>
            <a:r>
              <a:rPr lang="en-US" sz="4200">
                <a:solidFill>
                  <a:srgbClr val="FFDF2B"/>
                </a:solidFill>
                <a:latin typeface="Glacial Indifference Bold"/>
              </a:rPr>
              <a:t>43 651</a:t>
            </a:r>
            <a:r>
              <a:rPr lang="en-US" sz="4200">
                <a:solidFill>
                  <a:srgbClr val="000000"/>
                </a:solidFill>
                <a:latin typeface="Glacial Indifference Bold"/>
              </a:rPr>
              <a:t>         :  5 sig figs</a:t>
            </a:r>
          </a:p>
          <a:p>
            <a:pPr marL="906780" lvl="1" indent="-453390">
              <a:lnSpc>
                <a:spcPts val="5292"/>
              </a:lnSpc>
              <a:buFont typeface="Arial"/>
              <a:buChar char="•"/>
            </a:pPr>
            <a:r>
              <a:rPr lang="en-US" sz="4200">
                <a:solidFill>
                  <a:srgbClr val="000000"/>
                </a:solidFill>
                <a:latin typeface="Glacial Indifference Bold"/>
              </a:rPr>
              <a:t>  0.00</a:t>
            </a:r>
            <a:r>
              <a:rPr lang="en-US" sz="4200">
                <a:solidFill>
                  <a:srgbClr val="FFDF2B"/>
                </a:solidFill>
                <a:latin typeface="Glacial Indifference Bold"/>
              </a:rPr>
              <a:t>6 5</a:t>
            </a:r>
            <a:r>
              <a:rPr lang="en-US" sz="4200">
                <a:solidFill>
                  <a:srgbClr val="000000"/>
                </a:solidFill>
                <a:latin typeface="Glacial Indifference Bold"/>
              </a:rPr>
              <a:t>      :  2 sig figs</a:t>
            </a:r>
          </a:p>
          <a:p>
            <a:pPr marL="906780" lvl="1" indent="-453390">
              <a:lnSpc>
                <a:spcPts val="5292"/>
              </a:lnSpc>
              <a:buFont typeface="Arial"/>
              <a:buChar char="•"/>
            </a:pPr>
            <a:r>
              <a:rPr lang="en-US" sz="4200">
                <a:solidFill>
                  <a:srgbClr val="000000"/>
                </a:solidFill>
                <a:latin typeface="Glacial Indifference Bold"/>
              </a:rPr>
              <a:t>  </a:t>
            </a:r>
            <a:r>
              <a:rPr lang="en-US" sz="4200">
                <a:solidFill>
                  <a:srgbClr val="FFDF2B"/>
                </a:solidFill>
                <a:latin typeface="Glacial Indifference Bold"/>
              </a:rPr>
              <a:t>537</a:t>
            </a:r>
            <a:r>
              <a:rPr lang="en-US" sz="4200">
                <a:solidFill>
                  <a:srgbClr val="000000"/>
                </a:solidFill>
                <a:latin typeface="Glacial Indifference Bold"/>
              </a:rPr>
              <a:t> 000     :  3 sig figs </a:t>
            </a:r>
          </a:p>
          <a:p>
            <a:pPr marL="906780" lvl="1" indent="-453390">
              <a:lnSpc>
                <a:spcPts val="5292"/>
              </a:lnSpc>
              <a:buFont typeface="Arial"/>
              <a:buChar char="•"/>
            </a:pPr>
            <a:r>
              <a:rPr lang="en-US" sz="4200">
                <a:solidFill>
                  <a:srgbClr val="000000"/>
                </a:solidFill>
                <a:latin typeface="Glacial Indifference Bold"/>
              </a:rPr>
              <a:t>  0.000 </a:t>
            </a:r>
            <a:r>
              <a:rPr lang="en-US" sz="4200">
                <a:solidFill>
                  <a:srgbClr val="FFDF2B"/>
                </a:solidFill>
                <a:latin typeface="Glacial Indifference Bold"/>
              </a:rPr>
              <a:t>215</a:t>
            </a:r>
            <a:r>
              <a:rPr lang="en-US" sz="4200">
                <a:solidFill>
                  <a:srgbClr val="000000"/>
                </a:solidFill>
                <a:latin typeface="Glacial Indifference Bold"/>
              </a:rPr>
              <a:t>   :  3 sig figs</a:t>
            </a:r>
          </a:p>
          <a:p>
            <a:pPr marL="906780" lvl="1" indent="-453390">
              <a:lnSpc>
                <a:spcPts val="5292"/>
              </a:lnSpc>
              <a:buFont typeface="Arial"/>
              <a:buChar char="•"/>
            </a:pPr>
            <a:r>
              <a:rPr lang="en-US" sz="4200">
                <a:solidFill>
                  <a:srgbClr val="000000"/>
                </a:solidFill>
                <a:latin typeface="Glacial Indifference Bold"/>
              </a:rPr>
              <a:t>  0.00</a:t>
            </a:r>
            <a:r>
              <a:rPr lang="en-US" sz="4200">
                <a:solidFill>
                  <a:srgbClr val="FFDF2B"/>
                </a:solidFill>
                <a:latin typeface="Glacial Indifference Bold"/>
              </a:rPr>
              <a:t>4 76</a:t>
            </a:r>
            <a:r>
              <a:rPr lang="en-US" sz="4200">
                <a:solidFill>
                  <a:srgbClr val="000000"/>
                </a:solidFill>
                <a:latin typeface="Glacial Indifference Bold"/>
              </a:rPr>
              <a:t>    :  3 sig figs</a:t>
            </a:r>
          </a:p>
          <a:p>
            <a:pPr marL="906780" lvl="1" indent="-453390">
              <a:lnSpc>
                <a:spcPts val="5292"/>
              </a:lnSpc>
              <a:buFont typeface="Arial"/>
              <a:buChar char="•"/>
            </a:pPr>
            <a:r>
              <a:rPr lang="en-US" sz="4200">
                <a:solidFill>
                  <a:srgbClr val="000000"/>
                </a:solidFill>
                <a:latin typeface="Glacial Indifference Bold"/>
              </a:rPr>
              <a:t>  </a:t>
            </a:r>
            <a:r>
              <a:rPr lang="en-US" sz="4200">
                <a:solidFill>
                  <a:srgbClr val="FFDF2B"/>
                </a:solidFill>
                <a:latin typeface="Glacial Indifference Bold"/>
              </a:rPr>
              <a:t>539 01</a:t>
            </a:r>
            <a:r>
              <a:rPr lang="en-US" sz="4200">
                <a:solidFill>
                  <a:srgbClr val="000000"/>
                </a:solidFill>
                <a:latin typeface="Glacial Indifference Bold"/>
              </a:rPr>
              <a:t>0       :  5 sig figs </a:t>
            </a:r>
          </a:p>
          <a:p>
            <a:pPr marL="906780" lvl="1" indent="-453390">
              <a:lnSpc>
                <a:spcPts val="5292"/>
              </a:lnSpc>
              <a:buFont typeface="Arial"/>
              <a:buChar char="•"/>
            </a:pPr>
            <a:r>
              <a:rPr lang="en-US" sz="4200">
                <a:solidFill>
                  <a:srgbClr val="000000"/>
                </a:solidFill>
                <a:latin typeface="Glacial Indifference Bold"/>
              </a:rPr>
              <a:t>  0.00</a:t>
            </a:r>
            <a:r>
              <a:rPr lang="en-US" sz="4200">
                <a:solidFill>
                  <a:srgbClr val="FFDF2B"/>
                </a:solidFill>
                <a:latin typeface="Glacial Indifference Bold"/>
              </a:rPr>
              <a:t>5 706</a:t>
            </a:r>
            <a:r>
              <a:rPr lang="en-US" sz="4200">
                <a:solidFill>
                  <a:srgbClr val="000000"/>
                </a:solidFill>
                <a:latin typeface="Glacial Indifference Bold"/>
              </a:rPr>
              <a:t>  :  4 sig figs</a:t>
            </a:r>
          </a:p>
          <a:p>
            <a:pPr marL="906780" lvl="1" indent="-453390">
              <a:lnSpc>
                <a:spcPts val="5292"/>
              </a:lnSpc>
              <a:buFont typeface="Arial"/>
              <a:buChar char="•"/>
            </a:pPr>
            <a:r>
              <a:rPr lang="en-US" sz="4200">
                <a:solidFill>
                  <a:srgbClr val="000000"/>
                </a:solidFill>
                <a:latin typeface="Glacial Indifference Bold"/>
              </a:rPr>
              <a:t>  </a:t>
            </a:r>
            <a:r>
              <a:rPr lang="en-US" sz="4200">
                <a:solidFill>
                  <a:srgbClr val="FFDF2B"/>
                </a:solidFill>
                <a:latin typeface="Glacial Indifference Bold"/>
              </a:rPr>
              <a:t>508 716</a:t>
            </a:r>
            <a:r>
              <a:rPr lang="en-US" sz="4200">
                <a:solidFill>
                  <a:srgbClr val="000000"/>
                </a:solidFill>
                <a:latin typeface="Glacial Indifference Bold"/>
              </a:rPr>
              <a:t>       :  6 sig figs</a:t>
            </a:r>
          </a:p>
          <a:p>
            <a:pPr marL="906780" lvl="1" indent="-453390">
              <a:lnSpc>
                <a:spcPts val="5292"/>
              </a:lnSpc>
              <a:buFont typeface="Arial"/>
              <a:buChar char="•"/>
            </a:pPr>
            <a:r>
              <a:rPr lang="en-US" sz="4200">
                <a:solidFill>
                  <a:srgbClr val="000000"/>
                </a:solidFill>
                <a:latin typeface="Glacial Indifference Bold"/>
              </a:rPr>
              <a:t>  0.0</a:t>
            </a:r>
            <a:r>
              <a:rPr lang="en-US" sz="4200">
                <a:solidFill>
                  <a:srgbClr val="FFDF2B"/>
                </a:solidFill>
                <a:latin typeface="Glacial Indifference Bold"/>
              </a:rPr>
              <a:t>10 06</a:t>
            </a:r>
            <a:r>
              <a:rPr lang="en-US" sz="4200">
                <a:solidFill>
                  <a:srgbClr val="000000"/>
                </a:solidFill>
                <a:latin typeface="Glacial Indifference Bold"/>
              </a:rPr>
              <a:t>     :  4 sig figs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6644"/>
        </a:solidFill>
        <a:effectLst/>
      </p:bgPr>
    </p:bg>
    <p:spTree>
      <p:nvGrpSpPr>
        <p:cNvPr id="1" name=""/>
        <p:cNvGrpSpPr/>
        <p:nvPr/>
      </p:nvGrpSpPr>
      <p:grpSpPr>
        <a:xfrm>
          <a:off x="0" y="0"/>
          <a:ext cx="0" cy="0"/>
          <a:chOff x="0" y="0"/>
          <a:chExt cx="0" cy="0"/>
        </a:xfrm>
      </p:grpSpPr>
      <p:sp>
        <p:nvSpPr>
          <p:cNvPr id="2" name="TextBox 2"/>
          <p:cNvSpPr txBox="1"/>
          <p:nvPr/>
        </p:nvSpPr>
        <p:spPr>
          <a:xfrm>
            <a:off x="152400" y="612140"/>
            <a:ext cx="16596500" cy="1086023"/>
          </a:xfrm>
          <a:prstGeom prst="rect">
            <a:avLst/>
          </a:prstGeom>
        </p:spPr>
        <p:txBody>
          <a:bodyPr lIns="0" tIns="0" rIns="0" bIns="0" rtlCol="0" anchor="t">
            <a:spAutoFit/>
          </a:bodyPr>
          <a:lstStyle/>
          <a:p>
            <a:pPr>
              <a:lnSpc>
                <a:spcPts val="7680"/>
              </a:lnSpc>
            </a:pPr>
            <a:r>
              <a:rPr lang="en-US" sz="9600">
                <a:solidFill>
                  <a:srgbClr val="7ED957"/>
                </a:solidFill>
                <a:latin typeface="League Spartan Bold"/>
              </a:rPr>
              <a:t>EXERCISES</a:t>
            </a:r>
          </a:p>
        </p:txBody>
      </p:sp>
      <p:pic>
        <p:nvPicPr>
          <p:cNvPr id="3" name="Picture 3"/>
          <p:cNvPicPr>
            <a:picLocks noChangeAspect="1"/>
          </p:cNvPicPr>
          <p:nvPr/>
        </p:nvPicPr>
        <p:blipFill>
          <a:blip r:embed="rId2" cstate="print"/>
          <a:srcRect/>
          <a:stretch>
            <a:fillRect/>
          </a:stretch>
        </p:blipFill>
        <p:spPr>
          <a:xfrm rot="-10800000">
            <a:off x="15668931" y="-1320829"/>
            <a:ext cx="2250281" cy="10287000"/>
          </a:xfrm>
          <a:prstGeom prst="rect">
            <a:avLst/>
          </a:prstGeom>
        </p:spPr>
      </p:pic>
      <p:sp>
        <p:nvSpPr>
          <p:cNvPr id="4" name="TextBox 4"/>
          <p:cNvSpPr txBox="1"/>
          <p:nvPr/>
        </p:nvSpPr>
        <p:spPr>
          <a:xfrm>
            <a:off x="366146" y="1987969"/>
            <a:ext cx="15302785" cy="8630568"/>
          </a:xfrm>
          <a:prstGeom prst="rect">
            <a:avLst/>
          </a:prstGeom>
        </p:spPr>
        <p:txBody>
          <a:bodyPr lIns="0" tIns="0" rIns="0" bIns="0" rtlCol="0" anchor="t">
            <a:spAutoFit/>
          </a:bodyPr>
          <a:lstStyle/>
          <a:p>
            <a:pPr>
              <a:lnSpc>
                <a:spcPts val="5328"/>
              </a:lnSpc>
            </a:pPr>
            <a:r>
              <a:rPr lang="en-US" sz="4800" dirty="0">
                <a:solidFill>
                  <a:srgbClr val="000000"/>
                </a:solidFill>
                <a:latin typeface="Glacial Indifference Bold"/>
              </a:rPr>
              <a:t>Correct the numbers below to </a:t>
            </a:r>
            <a:r>
              <a:rPr lang="en-US" sz="4800" dirty="0">
                <a:solidFill>
                  <a:srgbClr val="FFFF00"/>
                </a:solidFill>
                <a:latin typeface="Glacial Indifference Bold"/>
              </a:rPr>
              <a:t>1 significant</a:t>
            </a:r>
            <a:r>
              <a:rPr lang="en-US" sz="4800" dirty="0">
                <a:solidFill>
                  <a:srgbClr val="000000"/>
                </a:solidFill>
                <a:latin typeface="Glacial Indifference Bold"/>
              </a:rPr>
              <a:t> figure:</a:t>
            </a:r>
          </a:p>
          <a:p>
            <a:pPr>
              <a:lnSpc>
                <a:spcPts val="5328"/>
              </a:lnSpc>
            </a:pPr>
            <a:endParaRPr dirty="0"/>
          </a:p>
          <a:p>
            <a:pPr>
              <a:lnSpc>
                <a:spcPts val="4464"/>
              </a:lnSpc>
            </a:pPr>
            <a:r>
              <a:rPr lang="en-US" sz="4800" dirty="0">
                <a:solidFill>
                  <a:srgbClr val="000000"/>
                </a:solidFill>
                <a:latin typeface="Glacial Indifference Bold"/>
              </a:rPr>
              <a:t>a.  850</a:t>
            </a:r>
          </a:p>
          <a:p>
            <a:pPr>
              <a:lnSpc>
                <a:spcPts val="4464"/>
              </a:lnSpc>
            </a:pPr>
            <a:endParaRPr dirty="0"/>
          </a:p>
          <a:p>
            <a:pPr>
              <a:lnSpc>
                <a:spcPts val="4464"/>
              </a:lnSpc>
            </a:pPr>
            <a:r>
              <a:rPr lang="en-US" sz="4800" dirty="0">
                <a:solidFill>
                  <a:srgbClr val="000000"/>
                </a:solidFill>
                <a:latin typeface="Glacial Indifference Bold"/>
              </a:rPr>
              <a:t>b.  43 651</a:t>
            </a:r>
          </a:p>
          <a:p>
            <a:pPr>
              <a:lnSpc>
                <a:spcPts val="4464"/>
              </a:lnSpc>
            </a:pPr>
            <a:endParaRPr dirty="0"/>
          </a:p>
          <a:p>
            <a:pPr>
              <a:lnSpc>
                <a:spcPts val="4464"/>
              </a:lnSpc>
            </a:pPr>
            <a:r>
              <a:rPr lang="en-US" sz="4800" dirty="0">
                <a:solidFill>
                  <a:srgbClr val="000000"/>
                </a:solidFill>
                <a:latin typeface="Glacial Indifference Bold"/>
              </a:rPr>
              <a:t>c.  0.006 5</a:t>
            </a:r>
          </a:p>
          <a:p>
            <a:pPr>
              <a:lnSpc>
                <a:spcPts val="4464"/>
              </a:lnSpc>
            </a:pPr>
            <a:endParaRPr dirty="0"/>
          </a:p>
          <a:p>
            <a:pPr>
              <a:lnSpc>
                <a:spcPts val="4464"/>
              </a:lnSpc>
            </a:pPr>
            <a:r>
              <a:rPr lang="en-US" sz="4800" dirty="0">
                <a:solidFill>
                  <a:srgbClr val="000000"/>
                </a:solidFill>
                <a:latin typeface="Glacial Indifference Bold"/>
              </a:rPr>
              <a:t>d.  537 000</a:t>
            </a:r>
          </a:p>
          <a:p>
            <a:pPr>
              <a:lnSpc>
                <a:spcPts val="4464"/>
              </a:lnSpc>
            </a:pPr>
            <a:endParaRPr dirty="0"/>
          </a:p>
          <a:p>
            <a:pPr>
              <a:lnSpc>
                <a:spcPts val="4464"/>
              </a:lnSpc>
            </a:pPr>
            <a:r>
              <a:rPr lang="en-US" sz="4800" dirty="0">
                <a:solidFill>
                  <a:srgbClr val="000000"/>
                </a:solidFill>
                <a:latin typeface="Glacial Indifference Bold"/>
              </a:rPr>
              <a:t>e.  0.000 215</a:t>
            </a:r>
          </a:p>
          <a:p>
            <a:pPr>
              <a:lnSpc>
                <a:spcPts val="4464"/>
              </a:lnSpc>
            </a:pPr>
            <a:endParaRPr dirty="0"/>
          </a:p>
          <a:p>
            <a:pPr>
              <a:lnSpc>
                <a:spcPts val="4464"/>
              </a:lnSpc>
            </a:pPr>
            <a:r>
              <a:rPr lang="en-US" sz="4800" dirty="0">
                <a:solidFill>
                  <a:srgbClr val="000000"/>
                </a:solidFill>
                <a:latin typeface="Glacial Indifference Bold"/>
              </a:rPr>
              <a:t>f.  0.010 06</a:t>
            </a:r>
          </a:p>
          <a:p>
            <a:pPr>
              <a:lnSpc>
                <a:spcPts val="3552"/>
              </a:lnSpc>
            </a:pPr>
            <a:endParaRPr dirty="0"/>
          </a:p>
          <a:p>
            <a:pPr>
              <a:lnSpc>
                <a:spcPts val="3552"/>
              </a:lnSpc>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6644"/>
        </a:solidFill>
        <a:effectLst/>
      </p:bgPr>
    </p:bg>
    <p:spTree>
      <p:nvGrpSpPr>
        <p:cNvPr id="1" name=""/>
        <p:cNvGrpSpPr/>
        <p:nvPr/>
      </p:nvGrpSpPr>
      <p:grpSpPr>
        <a:xfrm>
          <a:off x="0" y="0"/>
          <a:ext cx="0" cy="0"/>
          <a:chOff x="0" y="0"/>
          <a:chExt cx="0" cy="0"/>
        </a:xfrm>
      </p:grpSpPr>
      <p:sp>
        <p:nvSpPr>
          <p:cNvPr id="2" name="TextBox 2"/>
          <p:cNvSpPr txBox="1"/>
          <p:nvPr/>
        </p:nvSpPr>
        <p:spPr>
          <a:xfrm>
            <a:off x="152400" y="612140"/>
            <a:ext cx="16596500" cy="1086023"/>
          </a:xfrm>
          <a:prstGeom prst="rect">
            <a:avLst/>
          </a:prstGeom>
        </p:spPr>
        <p:txBody>
          <a:bodyPr lIns="0" tIns="0" rIns="0" bIns="0" rtlCol="0" anchor="t">
            <a:spAutoFit/>
          </a:bodyPr>
          <a:lstStyle/>
          <a:p>
            <a:pPr>
              <a:lnSpc>
                <a:spcPts val="7680"/>
              </a:lnSpc>
            </a:pPr>
            <a:r>
              <a:rPr lang="en-US" sz="9600">
                <a:solidFill>
                  <a:srgbClr val="7ED957"/>
                </a:solidFill>
                <a:latin typeface="League Spartan Bold"/>
              </a:rPr>
              <a:t>EXERCISES</a:t>
            </a:r>
          </a:p>
        </p:txBody>
      </p:sp>
      <p:pic>
        <p:nvPicPr>
          <p:cNvPr id="3" name="Picture 3"/>
          <p:cNvPicPr>
            <a:picLocks noChangeAspect="1"/>
          </p:cNvPicPr>
          <p:nvPr/>
        </p:nvPicPr>
        <p:blipFill>
          <a:blip r:embed="rId2" cstate="print"/>
          <a:srcRect/>
          <a:stretch>
            <a:fillRect/>
          </a:stretch>
        </p:blipFill>
        <p:spPr>
          <a:xfrm rot="-10800000">
            <a:off x="15668931" y="-1320829"/>
            <a:ext cx="2250281" cy="10287000"/>
          </a:xfrm>
          <a:prstGeom prst="rect">
            <a:avLst/>
          </a:prstGeom>
        </p:spPr>
      </p:pic>
      <p:sp>
        <p:nvSpPr>
          <p:cNvPr id="4" name="TextBox 4"/>
          <p:cNvSpPr txBox="1"/>
          <p:nvPr/>
        </p:nvSpPr>
        <p:spPr>
          <a:xfrm>
            <a:off x="366146" y="1987969"/>
            <a:ext cx="15302785" cy="8450233"/>
          </a:xfrm>
          <a:prstGeom prst="rect">
            <a:avLst/>
          </a:prstGeom>
        </p:spPr>
        <p:txBody>
          <a:bodyPr lIns="0" tIns="0" rIns="0" bIns="0" rtlCol="0" anchor="t">
            <a:spAutoFit/>
          </a:bodyPr>
          <a:lstStyle/>
          <a:p>
            <a:pPr>
              <a:lnSpc>
                <a:spcPts val="5328"/>
              </a:lnSpc>
            </a:pPr>
            <a:r>
              <a:rPr lang="en-US" sz="4800">
                <a:solidFill>
                  <a:srgbClr val="000000"/>
                </a:solidFill>
                <a:latin typeface="Glacial Indifference Bold"/>
              </a:rPr>
              <a:t>Correct the numbers below to </a:t>
            </a:r>
            <a:r>
              <a:rPr lang="en-US" sz="4800">
                <a:solidFill>
                  <a:srgbClr val="FFDF2B"/>
                </a:solidFill>
                <a:latin typeface="Glacial Indifference Bold"/>
              </a:rPr>
              <a:t>1 significant</a:t>
            </a:r>
            <a:r>
              <a:rPr lang="en-US" sz="4800">
                <a:solidFill>
                  <a:srgbClr val="000000"/>
                </a:solidFill>
                <a:latin typeface="Glacial Indifference Bold"/>
              </a:rPr>
              <a:t> figure:</a:t>
            </a:r>
          </a:p>
          <a:p>
            <a:pPr>
              <a:lnSpc>
                <a:spcPts val="5328"/>
              </a:lnSpc>
            </a:pPr>
            <a:endParaRPr/>
          </a:p>
          <a:p>
            <a:pPr>
              <a:lnSpc>
                <a:spcPts val="4464"/>
              </a:lnSpc>
            </a:pPr>
            <a:r>
              <a:rPr lang="en-US" sz="4800">
                <a:solidFill>
                  <a:srgbClr val="000000"/>
                </a:solidFill>
                <a:latin typeface="Glacial Indifference Bold"/>
              </a:rPr>
              <a:t>a.  8</a:t>
            </a:r>
            <a:r>
              <a:rPr lang="en-US" sz="4800">
                <a:solidFill>
                  <a:srgbClr val="FFFFFF"/>
                </a:solidFill>
                <a:latin typeface="Glacial Indifference Bold"/>
              </a:rPr>
              <a:t>5</a:t>
            </a:r>
            <a:r>
              <a:rPr lang="en-US" sz="4800">
                <a:solidFill>
                  <a:srgbClr val="000000"/>
                </a:solidFill>
                <a:latin typeface="Glacial Indifference Bold"/>
              </a:rPr>
              <a:t>0           =  900</a:t>
            </a:r>
          </a:p>
          <a:p>
            <a:pPr>
              <a:lnSpc>
                <a:spcPts val="4464"/>
              </a:lnSpc>
            </a:pPr>
            <a:endParaRPr/>
          </a:p>
          <a:p>
            <a:pPr>
              <a:lnSpc>
                <a:spcPts val="4464"/>
              </a:lnSpc>
            </a:pPr>
            <a:r>
              <a:rPr lang="en-US" sz="4800">
                <a:solidFill>
                  <a:srgbClr val="000000"/>
                </a:solidFill>
                <a:latin typeface="Glacial Indifference Bold"/>
              </a:rPr>
              <a:t>b.  4</a:t>
            </a:r>
            <a:r>
              <a:rPr lang="en-US" sz="4800">
                <a:solidFill>
                  <a:srgbClr val="FFFFFF"/>
                </a:solidFill>
                <a:latin typeface="Glacial Indifference Bold"/>
              </a:rPr>
              <a:t>3</a:t>
            </a:r>
            <a:r>
              <a:rPr lang="en-US" sz="4800">
                <a:solidFill>
                  <a:srgbClr val="000000"/>
                </a:solidFill>
                <a:latin typeface="Glacial Indifference Bold"/>
              </a:rPr>
              <a:t> 651       =  40 000</a:t>
            </a:r>
          </a:p>
          <a:p>
            <a:pPr>
              <a:lnSpc>
                <a:spcPts val="4464"/>
              </a:lnSpc>
            </a:pPr>
            <a:endParaRPr/>
          </a:p>
          <a:p>
            <a:pPr>
              <a:lnSpc>
                <a:spcPts val="4464"/>
              </a:lnSpc>
            </a:pPr>
            <a:r>
              <a:rPr lang="en-US" sz="4800">
                <a:solidFill>
                  <a:srgbClr val="000000"/>
                </a:solidFill>
                <a:latin typeface="Glacial Indifference Bold"/>
              </a:rPr>
              <a:t>c.  0.006 </a:t>
            </a:r>
            <a:r>
              <a:rPr lang="en-US" sz="4800">
                <a:solidFill>
                  <a:srgbClr val="FFFFFF"/>
                </a:solidFill>
                <a:latin typeface="Glacial Indifference Bold"/>
              </a:rPr>
              <a:t>5</a:t>
            </a:r>
            <a:r>
              <a:rPr lang="en-US" sz="4800">
                <a:solidFill>
                  <a:srgbClr val="000000"/>
                </a:solidFill>
                <a:latin typeface="Glacial Indifference Bold"/>
              </a:rPr>
              <a:t>    =  0.007</a:t>
            </a:r>
          </a:p>
          <a:p>
            <a:pPr>
              <a:lnSpc>
                <a:spcPts val="4464"/>
              </a:lnSpc>
            </a:pPr>
            <a:endParaRPr/>
          </a:p>
          <a:p>
            <a:pPr>
              <a:lnSpc>
                <a:spcPts val="4464"/>
              </a:lnSpc>
            </a:pPr>
            <a:r>
              <a:rPr lang="en-US" sz="4800">
                <a:solidFill>
                  <a:srgbClr val="000000"/>
                </a:solidFill>
                <a:latin typeface="Glacial Indifference Bold"/>
              </a:rPr>
              <a:t>d.  5</a:t>
            </a:r>
            <a:r>
              <a:rPr lang="en-US" sz="4800">
                <a:solidFill>
                  <a:srgbClr val="FFFFFF"/>
                </a:solidFill>
                <a:latin typeface="Glacial Indifference Bold"/>
              </a:rPr>
              <a:t>3</a:t>
            </a:r>
            <a:r>
              <a:rPr lang="en-US" sz="4800">
                <a:solidFill>
                  <a:srgbClr val="000000"/>
                </a:solidFill>
                <a:latin typeface="Glacial Indifference Bold"/>
              </a:rPr>
              <a:t>7 000   =  500 000</a:t>
            </a:r>
          </a:p>
          <a:p>
            <a:pPr>
              <a:lnSpc>
                <a:spcPts val="4464"/>
              </a:lnSpc>
            </a:pPr>
            <a:endParaRPr/>
          </a:p>
          <a:p>
            <a:pPr>
              <a:lnSpc>
                <a:spcPts val="4464"/>
              </a:lnSpc>
            </a:pPr>
            <a:r>
              <a:rPr lang="en-US" sz="4800">
                <a:solidFill>
                  <a:srgbClr val="000000"/>
                </a:solidFill>
                <a:latin typeface="Glacial Indifference Bold"/>
              </a:rPr>
              <a:t>e.  0.000 2</a:t>
            </a:r>
            <a:r>
              <a:rPr lang="en-US" sz="4800">
                <a:solidFill>
                  <a:srgbClr val="FFFFFF"/>
                </a:solidFill>
                <a:latin typeface="Glacial Indifference Bold"/>
              </a:rPr>
              <a:t>1</a:t>
            </a:r>
            <a:r>
              <a:rPr lang="en-US" sz="4800">
                <a:solidFill>
                  <a:srgbClr val="000000"/>
                </a:solidFill>
                <a:latin typeface="Glacial Indifference Bold"/>
              </a:rPr>
              <a:t>5 =  0.000 2</a:t>
            </a:r>
          </a:p>
          <a:p>
            <a:pPr>
              <a:lnSpc>
                <a:spcPts val="4464"/>
              </a:lnSpc>
            </a:pPr>
            <a:endParaRPr/>
          </a:p>
          <a:p>
            <a:pPr>
              <a:lnSpc>
                <a:spcPts val="4464"/>
              </a:lnSpc>
            </a:pPr>
            <a:r>
              <a:rPr lang="en-US" sz="4800">
                <a:solidFill>
                  <a:srgbClr val="000000"/>
                </a:solidFill>
                <a:latin typeface="Glacial Indifference Bold"/>
              </a:rPr>
              <a:t>f.  0.01</a:t>
            </a:r>
            <a:r>
              <a:rPr lang="en-US" sz="4800">
                <a:solidFill>
                  <a:srgbClr val="FFFFFF"/>
                </a:solidFill>
                <a:latin typeface="Glacial Indifference Bold"/>
              </a:rPr>
              <a:t>0</a:t>
            </a:r>
            <a:r>
              <a:rPr lang="en-US" sz="4800">
                <a:solidFill>
                  <a:srgbClr val="000000"/>
                </a:solidFill>
                <a:latin typeface="Glacial Indifference Bold"/>
              </a:rPr>
              <a:t> 06    =  0. 01</a:t>
            </a:r>
          </a:p>
          <a:p>
            <a:pPr>
              <a:lnSpc>
                <a:spcPts val="3552"/>
              </a:lnSpc>
            </a:pPr>
            <a:endParaRPr/>
          </a:p>
          <a:p>
            <a:pPr>
              <a:lnSpc>
                <a:spcPts val="3552"/>
              </a:lnSpc>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F2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b="36079"/>
          <a:stretch>
            <a:fillRect/>
          </a:stretch>
        </p:blipFill>
        <p:spPr>
          <a:xfrm rot="-1640238">
            <a:off x="15186891" y="4866205"/>
            <a:ext cx="4144818" cy="5712924"/>
          </a:xfrm>
          <a:prstGeom prst="rect">
            <a:avLst/>
          </a:prstGeom>
        </p:spPr>
      </p:pic>
      <p:sp>
        <p:nvSpPr>
          <p:cNvPr id="3" name="TextBox 3"/>
          <p:cNvSpPr txBox="1"/>
          <p:nvPr/>
        </p:nvSpPr>
        <p:spPr>
          <a:xfrm>
            <a:off x="152400" y="612140"/>
            <a:ext cx="16596500" cy="1086023"/>
          </a:xfrm>
          <a:prstGeom prst="rect">
            <a:avLst/>
          </a:prstGeom>
        </p:spPr>
        <p:txBody>
          <a:bodyPr lIns="0" tIns="0" rIns="0" bIns="0" rtlCol="0" anchor="t">
            <a:spAutoFit/>
          </a:bodyPr>
          <a:lstStyle/>
          <a:p>
            <a:pPr>
              <a:lnSpc>
                <a:spcPts val="7680"/>
              </a:lnSpc>
            </a:pPr>
            <a:r>
              <a:rPr lang="en-US" sz="9600">
                <a:solidFill>
                  <a:srgbClr val="FF79A2"/>
                </a:solidFill>
                <a:latin typeface="League Spartan Bold"/>
              </a:rPr>
              <a:t>EXERCISES</a:t>
            </a:r>
          </a:p>
        </p:txBody>
      </p:sp>
      <p:sp>
        <p:nvSpPr>
          <p:cNvPr id="4" name="TextBox 4"/>
          <p:cNvSpPr txBox="1"/>
          <p:nvPr/>
        </p:nvSpPr>
        <p:spPr>
          <a:xfrm>
            <a:off x="366146" y="1987969"/>
            <a:ext cx="15302785" cy="8576066"/>
          </a:xfrm>
          <a:prstGeom prst="rect">
            <a:avLst/>
          </a:prstGeom>
        </p:spPr>
        <p:txBody>
          <a:bodyPr lIns="0" tIns="0" rIns="0" bIns="0" rtlCol="0" anchor="t">
            <a:spAutoFit/>
          </a:bodyPr>
          <a:lstStyle/>
          <a:p>
            <a:pPr>
              <a:lnSpc>
                <a:spcPts val="5328"/>
              </a:lnSpc>
            </a:pPr>
            <a:r>
              <a:rPr lang="en-US" sz="4800" dirty="0">
                <a:solidFill>
                  <a:srgbClr val="000000"/>
                </a:solidFill>
                <a:latin typeface="Glacial Indifference Bold"/>
              </a:rPr>
              <a:t>Correct the numbers below to </a:t>
            </a:r>
            <a:r>
              <a:rPr lang="en-US" sz="4800" dirty="0">
                <a:solidFill>
                  <a:srgbClr val="6474FF"/>
                </a:solidFill>
                <a:latin typeface="Glacial Indifference Bold"/>
              </a:rPr>
              <a:t>2 significant</a:t>
            </a:r>
            <a:r>
              <a:rPr lang="en-US" sz="4800" dirty="0">
                <a:solidFill>
                  <a:srgbClr val="000000"/>
                </a:solidFill>
                <a:latin typeface="Glacial Indifference Bold"/>
              </a:rPr>
              <a:t> </a:t>
            </a:r>
            <a:r>
              <a:rPr lang="en-US" sz="4800" dirty="0" smtClean="0">
                <a:solidFill>
                  <a:srgbClr val="000000"/>
                </a:solidFill>
                <a:latin typeface="Glacial Indifference Bold"/>
              </a:rPr>
              <a:t>figures:</a:t>
            </a:r>
            <a:endParaRPr lang="en-US" sz="4800" dirty="0">
              <a:solidFill>
                <a:srgbClr val="000000"/>
              </a:solidFill>
              <a:latin typeface="Glacial Indifference Bold"/>
            </a:endParaRPr>
          </a:p>
          <a:p>
            <a:pPr>
              <a:lnSpc>
                <a:spcPts val="5328"/>
              </a:lnSpc>
            </a:pPr>
            <a:endParaRPr dirty="0"/>
          </a:p>
          <a:p>
            <a:pPr>
              <a:lnSpc>
                <a:spcPts val="4464"/>
              </a:lnSpc>
            </a:pPr>
            <a:r>
              <a:rPr lang="en-US" sz="4800" dirty="0">
                <a:solidFill>
                  <a:srgbClr val="000000"/>
                </a:solidFill>
                <a:latin typeface="Glacial Indifference Bold"/>
              </a:rPr>
              <a:t>a.  850           </a:t>
            </a:r>
          </a:p>
          <a:p>
            <a:pPr>
              <a:lnSpc>
                <a:spcPts val="4464"/>
              </a:lnSpc>
            </a:pPr>
            <a:endParaRPr dirty="0"/>
          </a:p>
          <a:p>
            <a:pPr>
              <a:lnSpc>
                <a:spcPts val="4464"/>
              </a:lnSpc>
            </a:pPr>
            <a:r>
              <a:rPr lang="en-US" sz="4800" dirty="0">
                <a:solidFill>
                  <a:srgbClr val="000000"/>
                </a:solidFill>
                <a:latin typeface="Glacial Indifference Bold"/>
              </a:rPr>
              <a:t>b.  43 651       </a:t>
            </a:r>
          </a:p>
          <a:p>
            <a:pPr>
              <a:lnSpc>
                <a:spcPts val="4464"/>
              </a:lnSpc>
            </a:pPr>
            <a:endParaRPr dirty="0"/>
          </a:p>
          <a:p>
            <a:pPr>
              <a:lnSpc>
                <a:spcPts val="4464"/>
              </a:lnSpc>
            </a:pPr>
            <a:r>
              <a:rPr lang="en-US" sz="4800" dirty="0">
                <a:solidFill>
                  <a:srgbClr val="000000"/>
                </a:solidFill>
                <a:latin typeface="Glacial Indifference Bold"/>
              </a:rPr>
              <a:t>c.  0.006 5    </a:t>
            </a:r>
          </a:p>
          <a:p>
            <a:pPr>
              <a:lnSpc>
                <a:spcPts val="4464"/>
              </a:lnSpc>
            </a:pPr>
            <a:endParaRPr dirty="0"/>
          </a:p>
          <a:p>
            <a:pPr>
              <a:lnSpc>
                <a:spcPts val="4464"/>
              </a:lnSpc>
            </a:pPr>
            <a:r>
              <a:rPr lang="en-US" sz="4800" dirty="0">
                <a:solidFill>
                  <a:srgbClr val="000000"/>
                </a:solidFill>
                <a:latin typeface="Glacial Indifference Bold"/>
              </a:rPr>
              <a:t>d.  537 000   </a:t>
            </a:r>
          </a:p>
          <a:p>
            <a:pPr>
              <a:lnSpc>
                <a:spcPts val="4464"/>
              </a:lnSpc>
            </a:pPr>
            <a:endParaRPr dirty="0"/>
          </a:p>
          <a:p>
            <a:pPr>
              <a:lnSpc>
                <a:spcPts val="4464"/>
              </a:lnSpc>
            </a:pPr>
            <a:r>
              <a:rPr lang="en-US" sz="4800" dirty="0">
                <a:solidFill>
                  <a:srgbClr val="000000"/>
                </a:solidFill>
                <a:latin typeface="Glacial Indifference Bold"/>
              </a:rPr>
              <a:t>e.  0.000 215 </a:t>
            </a:r>
          </a:p>
          <a:p>
            <a:pPr>
              <a:lnSpc>
                <a:spcPts val="4464"/>
              </a:lnSpc>
            </a:pPr>
            <a:endParaRPr dirty="0"/>
          </a:p>
          <a:p>
            <a:pPr>
              <a:lnSpc>
                <a:spcPts val="4464"/>
              </a:lnSpc>
            </a:pPr>
            <a:r>
              <a:rPr lang="en-US" sz="4800" dirty="0">
                <a:solidFill>
                  <a:srgbClr val="000000"/>
                </a:solidFill>
                <a:latin typeface="Glacial Indifference Bold"/>
              </a:rPr>
              <a:t>f.  0.010 06    </a:t>
            </a:r>
          </a:p>
          <a:p>
            <a:pPr>
              <a:lnSpc>
                <a:spcPts val="3552"/>
              </a:lnSpc>
            </a:pPr>
            <a:endParaRPr dirty="0"/>
          </a:p>
          <a:p>
            <a:pPr>
              <a:lnSpc>
                <a:spcPts val="3552"/>
              </a:lnSpc>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F2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b="36079"/>
          <a:stretch>
            <a:fillRect/>
          </a:stretch>
        </p:blipFill>
        <p:spPr>
          <a:xfrm rot="-1640238">
            <a:off x="15186891" y="4866205"/>
            <a:ext cx="4144818" cy="5712924"/>
          </a:xfrm>
          <a:prstGeom prst="rect">
            <a:avLst/>
          </a:prstGeom>
        </p:spPr>
      </p:pic>
      <p:sp>
        <p:nvSpPr>
          <p:cNvPr id="3" name="TextBox 3"/>
          <p:cNvSpPr txBox="1"/>
          <p:nvPr/>
        </p:nvSpPr>
        <p:spPr>
          <a:xfrm>
            <a:off x="152400" y="612140"/>
            <a:ext cx="16596500" cy="1086023"/>
          </a:xfrm>
          <a:prstGeom prst="rect">
            <a:avLst/>
          </a:prstGeom>
        </p:spPr>
        <p:txBody>
          <a:bodyPr lIns="0" tIns="0" rIns="0" bIns="0" rtlCol="0" anchor="t">
            <a:spAutoFit/>
          </a:bodyPr>
          <a:lstStyle/>
          <a:p>
            <a:pPr>
              <a:lnSpc>
                <a:spcPts val="7680"/>
              </a:lnSpc>
            </a:pPr>
            <a:r>
              <a:rPr lang="en-US" sz="9600">
                <a:solidFill>
                  <a:srgbClr val="FF79A2"/>
                </a:solidFill>
                <a:latin typeface="League Spartan Bold"/>
              </a:rPr>
              <a:t>EXERCISES</a:t>
            </a:r>
          </a:p>
        </p:txBody>
      </p:sp>
      <p:sp>
        <p:nvSpPr>
          <p:cNvPr id="4" name="TextBox 4"/>
          <p:cNvSpPr txBox="1"/>
          <p:nvPr/>
        </p:nvSpPr>
        <p:spPr>
          <a:xfrm>
            <a:off x="366146" y="1987969"/>
            <a:ext cx="15302785" cy="8576066"/>
          </a:xfrm>
          <a:prstGeom prst="rect">
            <a:avLst/>
          </a:prstGeom>
        </p:spPr>
        <p:txBody>
          <a:bodyPr lIns="0" tIns="0" rIns="0" bIns="0" rtlCol="0" anchor="t">
            <a:spAutoFit/>
          </a:bodyPr>
          <a:lstStyle/>
          <a:p>
            <a:pPr>
              <a:lnSpc>
                <a:spcPts val="5328"/>
              </a:lnSpc>
            </a:pPr>
            <a:r>
              <a:rPr lang="en-US" sz="4800" dirty="0">
                <a:solidFill>
                  <a:srgbClr val="000000"/>
                </a:solidFill>
                <a:latin typeface="Glacial Indifference Bold"/>
              </a:rPr>
              <a:t>Correct the numbers below to </a:t>
            </a:r>
            <a:r>
              <a:rPr lang="en-US" sz="4800" dirty="0">
                <a:solidFill>
                  <a:srgbClr val="6474FF"/>
                </a:solidFill>
                <a:latin typeface="Glacial Indifference Bold"/>
              </a:rPr>
              <a:t>2 significant</a:t>
            </a:r>
            <a:r>
              <a:rPr lang="en-US" sz="4800" dirty="0">
                <a:solidFill>
                  <a:srgbClr val="000000"/>
                </a:solidFill>
                <a:latin typeface="Glacial Indifference Bold"/>
              </a:rPr>
              <a:t> </a:t>
            </a:r>
            <a:r>
              <a:rPr lang="en-US" sz="4800" dirty="0" smtClean="0">
                <a:solidFill>
                  <a:srgbClr val="000000"/>
                </a:solidFill>
                <a:latin typeface="Glacial Indifference Bold"/>
              </a:rPr>
              <a:t>figures:</a:t>
            </a:r>
            <a:endParaRPr lang="en-US" sz="4800" dirty="0">
              <a:solidFill>
                <a:srgbClr val="000000"/>
              </a:solidFill>
              <a:latin typeface="Glacial Indifference Bold"/>
            </a:endParaRPr>
          </a:p>
          <a:p>
            <a:pPr>
              <a:lnSpc>
                <a:spcPts val="5328"/>
              </a:lnSpc>
            </a:pPr>
            <a:endParaRPr dirty="0"/>
          </a:p>
          <a:p>
            <a:pPr>
              <a:lnSpc>
                <a:spcPts val="4464"/>
              </a:lnSpc>
            </a:pPr>
            <a:r>
              <a:rPr lang="en-US" sz="4800" dirty="0">
                <a:solidFill>
                  <a:srgbClr val="000000"/>
                </a:solidFill>
                <a:latin typeface="Glacial Indifference Bold"/>
              </a:rPr>
              <a:t>a.  85</a:t>
            </a:r>
            <a:r>
              <a:rPr lang="en-US" sz="4800" dirty="0">
                <a:solidFill>
                  <a:srgbClr val="6474FF"/>
                </a:solidFill>
                <a:latin typeface="Glacial Indifference Bold"/>
              </a:rPr>
              <a:t>0</a:t>
            </a:r>
            <a:r>
              <a:rPr lang="en-US" sz="4800" dirty="0">
                <a:solidFill>
                  <a:srgbClr val="000000"/>
                </a:solidFill>
                <a:latin typeface="Glacial Indifference Bold"/>
              </a:rPr>
              <a:t>           =  850</a:t>
            </a:r>
          </a:p>
          <a:p>
            <a:pPr>
              <a:lnSpc>
                <a:spcPts val="4464"/>
              </a:lnSpc>
            </a:pPr>
            <a:endParaRPr dirty="0"/>
          </a:p>
          <a:p>
            <a:pPr>
              <a:lnSpc>
                <a:spcPts val="4464"/>
              </a:lnSpc>
            </a:pPr>
            <a:r>
              <a:rPr lang="en-US" sz="4800" dirty="0">
                <a:solidFill>
                  <a:srgbClr val="000000"/>
                </a:solidFill>
                <a:latin typeface="Glacial Indifference Bold"/>
              </a:rPr>
              <a:t>b.  43 </a:t>
            </a:r>
            <a:r>
              <a:rPr lang="en-US" sz="4800" dirty="0">
                <a:solidFill>
                  <a:srgbClr val="6474FF"/>
                </a:solidFill>
                <a:latin typeface="Glacial Indifference Bold"/>
              </a:rPr>
              <a:t>6</a:t>
            </a:r>
            <a:r>
              <a:rPr lang="en-US" sz="4800" dirty="0">
                <a:solidFill>
                  <a:srgbClr val="000000"/>
                </a:solidFill>
                <a:latin typeface="Glacial Indifference Bold"/>
              </a:rPr>
              <a:t>51       =  44 000</a:t>
            </a:r>
          </a:p>
          <a:p>
            <a:pPr>
              <a:lnSpc>
                <a:spcPts val="4464"/>
              </a:lnSpc>
            </a:pPr>
            <a:endParaRPr dirty="0"/>
          </a:p>
          <a:p>
            <a:pPr>
              <a:lnSpc>
                <a:spcPts val="4464"/>
              </a:lnSpc>
            </a:pPr>
            <a:r>
              <a:rPr lang="en-US" sz="4800" dirty="0">
                <a:solidFill>
                  <a:srgbClr val="000000"/>
                </a:solidFill>
                <a:latin typeface="Glacial Indifference Bold"/>
              </a:rPr>
              <a:t>c.  0.006 5    =  0.006 5</a:t>
            </a:r>
          </a:p>
          <a:p>
            <a:pPr>
              <a:lnSpc>
                <a:spcPts val="4464"/>
              </a:lnSpc>
            </a:pPr>
            <a:endParaRPr dirty="0"/>
          </a:p>
          <a:p>
            <a:pPr>
              <a:lnSpc>
                <a:spcPts val="4464"/>
              </a:lnSpc>
            </a:pPr>
            <a:r>
              <a:rPr lang="en-US" sz="4800" dirty="0">
                <a:solidFill>
                  <a:srgbClr val="000000"/>
                </a:solidFill>
                <a:latin typeface="Glacial Indifference Bold"/>
              </a:rPr>
              <a:t>d.  53</a:t>
            </a:r>
            <a:r>
              <a:rPr lang="en-US" sz="4800" dirty="0">
                <a:solidFill>
                  <a:srgbClr val="6474FF"/>
                </a:solidFill>
                <a:latin typeface="Glacial Indifference Bold"/>
              </a:rPr>
              <a:t>7</a:t>
            </a:r>
            <a:r>
              <a:rPr lang="en-US" sz="4800" dirty="0">
                <a:solidFill>
                  <a:srgbClr val="000000"/>
                </a:solidFill>
                <a:latin typeface="Glacial Indifference Bold"/>
              </a:rPr>
              <a:t> 000   =  540 000</a:t>
            </a:r>
          </a:p>
          <a:p>
            <a:pPr>
              <a:lnSpc>
                <a:spcPts val="4464"/>
              </a:lnSpc>
            </a:pPr>
            <a:endParaRPr dirty="0"/>
          </a:p>
          <a:p>
            <a:pPr>
              <a:lnSpc>
                <a:spcPts val="4464"/>
              </a:lnSpc>
            </a:pPr>
            <a:r>
              <a:rPr lang="en-US" sz="4800" dirty="0">
                <a:solidFill>
                  <a:srgbClr val="000000"/>
                </a:solidFill>
                <a:latin typeface="Glacial Indifference Bold"/>
              </a:rPr>
              <a:t>e.  0.000 21</a:t>
            </a:r>
            <a:r>
              <a:rPr lang="en-US" sz="4800" dirty="0">
                <a:solidFill>
                  <a:srgbClr val="6474FF"/>
                </a:solidFill>
                <a:latin typeface="Glacial Indifference Bold"/>
              </a:rPr>
              <a:t>5</a:t>
            </a:r>
            <a:r>
              <a:rPr lang="en-US" sz="4800" dirty="0">
                <a:solidFill>
                  <a:srgbClr val="000000"/>
                </a:solidFill>
                <a:latin typeface="Glacial Indifference Bold"/>
              </a:rPr>
              <a:t> =  0.000 22</a:t>
            </a:r>
          </a:p>
          <a:p>
            <a:pPr>
              <a:lnSpc>
                <a:spcPts val="4464"/>
              </a:lnSpc>
            </a:pPr>
            <a:endParaRPr dirty="0"/>
          </a:p>
          <a:p>
            <a:pPr>
              <a:lnSpc>
                <a:spcPts val="4464"/>
              </a:lnSpc>
            </a:pPr>
            <a:r>
              <a:rPr lang="en-US" sz="4800" dirty="0">
                <a:solidFill>
                  <a:srgbClr val="000000"/>
                </a:solidFill>
                <a:latin typeface="Glacial Indifference Bold"/>
              </a:rPr>
              <a:t>f.  0.010 </a:t>
            </a:r>
            <a:r>
              <a:rPr lang="en-US" sz="4800" dirty="0">
                <a:solidFill>
                  <a:srgbClr val="6474FF"/>
                </a:solidFill>
                <a:latin typeface="Glacial Indifference Bold"/>
              </a:rPr>
              <a:t>0</a:t>
            </a:r>
            <a:r>
              <a:rPr lang="en-US" sz="4800" dirty="0">
                <a:solidFill>
                  <a:srgbClr val="000000"/>
                </a:solidFill>
                <a:latin typeface="Glacial Indifference Bold"/>
              </a:rPr>
              <a:t>6    =  0. 010</a:t>
            </a:r>
          </a:p>
          <a:p>
            <a:pPr>
              <a:lnSpc>
                <a:spcPts val="3552"/>
              </a:lnSpc>
            </a:pPr>
            <a:endParaRPr dirty="0"/>
          </a:p>
          <a:p>
            <a:pPr>
              <a:lnSpc>
                <a:spcPts val="3552"/>
              </a:lnSpc>
            </a:pP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621</Words>
  <Application>Microsoft Office PowerPoint</Application>
  <PresentationFormat>Custom</PresentationFormat>
  <Paragraphs>121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League Spartan Bold</vt:lpstr>
      <vt:lpstr>Calibri</vt:lpstr>
      <vt:lpstr>Glacial Indifference Bold</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Signifigant Figures</dc:title>
  <dc:creator>Samantha</dc:creator>
  <cp:lastModifiedBy>Samantha</cp:lastModifiedBy>
  <cp:revision>2</cp:revision>
  <dcterms:created xsi:type="dcterms:W3CDTF">2006-08-16T00:00:00Z</dcterms:created>
  <dcterms:modified xsi:type="dcterms:W3CDTF">2020-10-17T12:21:28Z</dcterms:modified>
  <dc:identifier>DAEKLwEoY5c</dc:identifier>
</cp:coreProperties>
</file>