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67" r:id="rId7"/>
    <p:sldId id="266" r:id="rId8"/>
    <p:sldId id="265" r:id="rId9"/>
    <p:sldId id="269" r:id="rId10"/>
    <p:sldId id="270" r:id="rId11"/>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0A31F3-7063-4F77-94F9-CDFE014C2B61}"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A31F3-7063-4F77-94F9-CDFE014C2B61}"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A31F3-7063-4F77-94F9-CDFE014C2B61}"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A31F3-7063-4F77-94F9-CDFE014C2B61}"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0A31F3-7063-4F77-94F9-CDFE014C2B61}"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0A31F3-7063-4F77-94F9-CDFE014C2B61}"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0A31F3-7063-4F77-94F9-CDFE014C2B61}" type="datetimeFigureOut">
              <a:rPr lang="en-US" smtClean="0"/>
              <a:pPr/>
              <a:t>8/23/2018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0A31F3-7063-4F77-94F9-CDFE014C2B61}" type="datetimeFigureOut">
              <a:rPr lang="en-US" smtClean="0"/>
              <a:pPr/>
              <a:t>8/23/2018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A31F3-7063-4F77-94F9-CDFE014C2B61}" type="datetimeFigureOut">
              <a:rPr lang="en-US" smtClean="0"/>
              <a:pPr/>
              <a:t>8/23/2018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A31F3-7063-4F77-94F9-CDFE014C2B61}"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A31F3-7063-4F77-94F9-CDFE014C2B61}"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9B062-4D98-445F-B332-F346079E54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A31F3-7063-4F77-94F9-CDFE014C2B61}" type="datetimeFigureOut">
              <a:rPr lang="en-US" smtClean="0"/>
              <a:pPr/>
              <a:t>8/23/2018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9B062-4D98-445F-B332-F346079E54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eriodic_table_of_elements.jpg"/>
          <p:cNvPicPr>
            <a:picLocks noChangeAspect="1"/>
          </p:cNvPicPr>
          <p:nvPr/>
        </p:nvPicPr>
        <p:blipFill>
          <a:blip r:embed="rId2" cstate="print"/>
          <a:stretch>
            <a:fillRect/>
          </a:stretch>
        </p:blipFill>
        <p:spPr>
          <a:xfrm>
            <a:off x="262128" y="990600"/>
            <a:ext cx="8669660" cy="5105400"/>
          </a:xfrm>
          <a:prstGeom prst="rect">
            <a:avLst/>
          </a:prstGeom>
        </p:spPr>
      </p:pic>
      <p:sp>
        <p:nvSpPr>
          <p:cNvPr id="2" name="Title 1"/>
          <p:cNvSpPr>
            <a:spLocks noGrp="1"/>
          </p:cNvSpPr>
          <p:nvPr>
            <p:ph type="ctrTitle"/>
          </p:nvPr>
        </p:nvSpPr>
        <p:spPr>
          <a:xfrm>
            <a:off x="533400" y="304800"/>
            <a:ext cx="7772400" cy="1470025"/>
          </a:xfrm>
        </p:spPr>
        <p:txBody>
          <a:bodyPr/>
          <a:lstStyle/>
          <a:p>
            <a:r>
              <a:rPr lang="hy-AM" dirty="0" smtClean="0"/>
              <a:t>Introducing the Periodic Table</a:t>
            </a:r>
            <a:endParaRPr lang="en-US" dirty="0"/>
          </a:p>
        </p:txBody>
      </p:sp>
      <p:pic>
        <p:nvPicPr>
          <p:cNvPr id="4" name="Picture 3" descr="KBYG - Final Logo.jpg"/>
          <p:cNvPicPr>
            <a:picLocks noChangeAspect="1"/>
          </p:cNvPicPr>
          <p:nvPr/>
        </p:nvPicPr>
        <p:blipFill>
          <a:blip r:embed="rId3" cstate="print"/>
          <a:stretch>
            <a:fillRect/>
          </a:stretch>
        </p:blipFill>
        <p:spPr>
          <a:xfrm>
            <a:off x="7162800" y="0"/>
            <a:ext cx="1981200" cy="457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5486400"/>
          </a:xfrm>
        </p:spPr>
        <p:txBody>
          <a:bodyPr>
            <a:normAutofit/>
          </a:bodyPr>
          <a:lstStyle/>
          <a:p>
            <a:r>
              <a:rPr lang="en-US" sz="3600" dirty="0" smtClean="0"/>
              <a:t>Between the metals and the non-metals are the elements that have some properties of both.  </a:t>
            </a:r>
          </a:p>
          <a:p>
            <a:endParaRPr lang="en-US" sz="3600" dirty="0" smtClean="0"/>
          </a:p>
          <a:p>
            <a:r>
              <a:rPr lang="en-US" sz="3600" dirty="0" smtClean="0"/>
              <a:t>These are called metalloids.  </a:t>
            </a:r>
          </a:p>
          <a:p>
            <a:endParaRPr lang="en-US" sz="3600" dirty="0" smtClean="0"/>
          </a:p>
          <a:p>
            <a:r>
              <a:rPr lang="en-US" sz="3600" dirty="0" smtClean="0"/>
              <a:t>Silicon, Arsenic, Boron, Germanium etc. are examples of metalloids.</a:t>
            </a:r>
            <a:endParaRPr lang="en-US" sz="3600" dirty="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5105400"/>
          </a:xfrm>
        </p:spPr>
        <p:txBody>
          <a:bodyPr>
            <a:noAutofit/>
          </a:bodyPr>
          <a:lstStyle/>
          <a:p>
            <a:r>
              <a:rPr lang="hy-AM" sz="3000" dirty="0" smtClean="0"/>
              <a:t>The periodic table </a:t>
            </a:r>
            <a:r>
              <a:rPr lang="hy-AM" sz="3000" dirty="0" smtClean="0"/>
              <a:t>simpli</a:t>
            </a:r>
            <a:r>
              <a:rPr lang="en-US" sz="3000" dirty="0" err="1" smtClean="0"/>
              <a:t>fies</a:t>
            </a:r>
            <a:r>
              <a:rPr lang="hy-AM" sz="3000" dirty="0" smtClean="0"/>
              <a:t> </a:t>
            </a:r>
            <a:r>
              <a:rPr lang="hy-AM" sz="3000" dirty="0" smtClean="0"/>
              <a:t>chemistry for us.  It helps us to:</a:t>
            </a:r>
            <a:r>
              <a:rPr lang="en-US" sz="3000" dirty="0" smtClean="0"/>
              <a:t/>
            </a:r>
            <a:br>
              <a:rPr lang="en-US" sz="3000" dirty="0" smtClean="0"/>
            </a:br>
            <a:r>
              <a:rPr lang="hy-AM" sz="3000" dirty="0" smtClean="0"/>
              <a:t/>
            </a:r>
            <a:br>
              <a:rPr lang="hy-AM" sz="3000" dirty="0" smtClean="0"/>
            </a:br>
            <a:r>
              <a:rPr lang="hy-AM" sz="3000" dirty="0" smtClean="0"/>
              <a:t>a.  </a:t>
            </a:r>
            <a:r>
              <a:rPr lang="en-US" sz="3000" dirty="0" smtClean="0"/>
              <a:t>I</a:t>
            </a:r>
            <a:r>
              <a:rPr lang="hy-AM" sz="3000" dirty="0" smtClean="0"/>
              <a:t>dentify patterns in the chemistry of elements</a:t>
            </a:r>
            <a:br>
              <a:rPr lang="hy-AM" sz="3000" dirty="0" smtClean="0"/>
            </a:br>
            <a:r>
              <a:rPr lang="en-US" sz="3000" dirty="0" smtClean="0"/>
              <a:t/>
            </a:r>
            <a:br>
              <a:rPr lang="en-US" sz="3000" dirty="0" smtClean="0"/>
            </a:br>
            <a:r>
              <a:rPr lang="hy-AM" sz="3000" dirty="0" smtClean="0"/>
              <a:t>b.  </a:t>
            </a:r>
            <a:r>
              <a:rPr lang="en-US" sz="3000" dirty="0" smtClean="0"/>
              <a:t>F</a:t>
            </a:r>
            <a:r>
              <a:rPr lang="hy-AM" sz="3000" dirty="0" smtClean="0"/>
              <a:t>ormulate theories to explain these patterns</a:t>
            </a:r>
            <a:r>
              <a:rPr lang="en-US" sz="3000" dirty="0" smtClean="0"/>
              <a:t> </a:t>
            </a:r>
            <a:r>
              <a:rPr lang="en-US" sz="3000" dirty="0" smtClean="0"/>
              <a:t/>
            </a:r>
            <a:br>
              <a:rPr lang="en-US" sz="3000" dirty="0" smtClean="0"/>
            </a:br>
            <a:r>
              <a:rPr lang="en-US" sz="3000" dirty="0" smtClean="0"/>
              <a:t/>
            </a:r>
            <a:br>
              <a:rPr lang="en-US" sz="3000" dirty="0" smtClean="0"/>
            </a:br>
            <a:r>
              <a:rPr lang="en-US" sz="3000" dirty="0" smtClean="0"/>
              <a:t>&amp;</a:t>
            </a:r>
            <a:r>
              <a:rPr lang="hy-AM" sz="3000" dirty="0" smtClean="0"/>
              <a:t/>
            </a:r>
            <a:br>
              <a:rPr lang="hy-AM" sz="3000" dirty="0" smtClean="0"/>
            </a:br>
            <a:r>
              <a:rPr lang="en-US" sz="3000" dirty="0" smtClean="0"/>
              <a:t/>
            </a:r>
            <a:br>
              <a:rPr lang="en-US" sz="3000" dirty="0" smtClean="0"/>
            </a:br>
            <a:r>
              <a:rPr lang="hy-AM" sz="3000" dirty="0" smtClean="0"/>
              <a:t>c</a:t>
            </a:r>
            <a:r>
              <a:rPr lang="hy-AM" sz="3000" dirty="0" smtClean="0"/>
              <a:t>.  </a:t>
            </a:r>
            <a:r>
              <a:rPr lang="en-US" sz="3000" dirty="0" smtClean="0"/>
              <a:t>P</a:t>
            </a:r>
            <a:r>
              <a:rPr lang="hy-AM" sz="3000" dirty="0" smtClean="0"/>
              <a:t>redict the chemistry of unfamiliar elements</a:t>
            </a:r>
            <a:br>
              <a:rPr lang="hy-AM" sz="3000" dirty="0" smtClean="0"/>
            </a:br>
            <a:endParaRPr lang="hy-AM" sz="30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mj-lt"/>
                <a:ea typeface="+mj-ea"/>
                <a:cs typeface="+mj-cs"/>
              </a:rPr>
              <a:t>How Does the Periodic Table Help Us in Chemistry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mendeleev scientist"/>
          <p:cNvPicPr>
            <a:picLocks noChangeAspect="1" noChangeArrowheads="1"/>
          </p:cNvPicPr>
          <p:nvPr/>
        </p:nvPicPr>
        <p:blipFill>
          <a:blip r:embed="rId2" cstate="print"/>
          <a:srcRect/>
          <a:stretch>
            <a:fillRect/>
          </a:stretch>
        </p:blipFill>
        <p:spPr bwMode="auto">
          <a:xfrm>
            <a:off x="6553200" y="0"/>
            <a:ext cx="2590800" cy="1619250"/>
          </a:xfrm>
          <a:prstGeom prst="rect">
            <a:avLst/>
          </a:prstGeom>
          <a:noFill/>
        </p:spPr>
      </p:pic>
      <p:sp>
        <p:nvSpPr>
          <p:cNvPr id="3" name="Content Placeholder 2"/>
          <p:cNvSpPr>
            <a:spLocks noGrp="1"/>
          </p:cNvSpPr>
          <p:nvPr>
            <p:ph idx="1"/>
          </p:nvPr>
        </p:nvSpPr>
        <p:spPr>
          <a:xfrm>
            <a:off x="609600" y="1600200"/>
            <a:ext cx="7924800" cy="5257800"/>
          </a:xfrm>
        </p:spPr>
        <p:txBody>
          <a:bodyPr>
            <a:normAutofit/>
          </a:bodyPr>
          <a:lstStyle/>
          <a:p>
            <a:r>
              <a:rPr lang="hy-AM" sz="2000" dirty="0" smtClean="0"/>
              <a:t>In 1869, Mendeleev proposed that a definite relationship existed between the chemical properties of elements and their atomic masses.</a:t>
            </a:r>
            <a:endParaRPr lang="en-US" sz="2000" dirty="0" smtClean="0"/>
          </a:p>
          <a:p>
            <a:endParaRPr lang="en-US" sz="2000" dirty="0" smtClean="0"/>
          </a:p>
          <a:p>
            <a:r>
              <a:rPr lang="hy-AM" sz="2000" dirty="0" smtClean="0"/>
              <a:t>His observations made the Periodic Table what it is today.  He even left gaps wherever the order of his classification suggested an element should exist there, even though it was not known.  Amazingly enough he correctly predicted the properties of these ‘missing’ elements.</a:t>
            </a:r>
            <a:endParaRPr lang="en-US" sz="2000" dirty="0" smtClean="0"/>
          </a:p>
          <a:p>
            <a:endParaRPr lang="en-US" sz="2000" dirty="0" smtClean="0"/>
          </a:p>
          <a:p>
            <a:r>
              <a:rPr lang="hy-AM" sz="2000" dirty="0" smtClean="0"/>
              <a:t>Of course with every discovery there are imperfections in that some of the atomic masses of some elements did not fit the pattern.  These problems were later cleared up by Moseley in 1913.</a:t>
            </a:r>
            <a:endParaRPr lang="en-US" sz="2000" dirty="0" smtClean="0"/>
          </a:p>
          <a:p>
            <a:endParaRPr lang="en-US" sz="2000" dirty="0" smtClean="0"/>
          </a:p>
          <a:p>
            <a:r>
              <a:rPr lang="hy-AM" sz="2000" dirty="0" smtClean="0"/>
              <a:t>He did this by arranging the elements by their atomic</a:t>
            </a:r>
            <a:r>
              <a:rPr lang="en-US" sz="2000" dirty="0" smtClean="0"/>
              <a:t>/</a:t>
            </a:r>
            <a:r>
              <a:rPr lang="hy-AM" sz="2000" dirty="0" smtClean="0"/>
              <a:t>proton number instead of their atomic masses. </a:t>
            </a:r>
            <a:r>
              <a:rPr lang="hy-AM" sz="1200" dirty="0" smtClean="0"/>
              <a:t/>
            </a:r>
            <a:br>
              <a:rPr lang="hy-AM" sz="1200" dirty="0" smtClean="0"/>
            </a:br>
            <a:endParaRPr lang="hy-AM" sz="1200" dirty="0" smtClean="0"/>
          </a:p>
        </p:txBody>
      </p:sp>
      <p:sp>
        <p:nvSpPr>
          <p:cNvPr id="4" name="Title 1"/>
          <p:cNvSpPr txBox="1">
            <a:spLocks/>
          </p:cNvSpPr>
          <p:nvPr/>
        </p:nvSpPr>
        <p:spPr>
          <a:xfrm>
            <a:off x="-3810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Incredible</a:t>
            </a:r>
            <a:r>
              <a:rPr kumimoji="0" lang="en-US" sz="4400" b="0" i="0" u="none" strike="noStrike" kern="1200" cap="none" spc="0" normalizeH="0" noProof="0" dirty="0" smtClean="0">
                <a:ln>
                  <a:noFill/>
                </a:ln>
                <a:solidFill>
                  <a:schemeClr val="tx1"/>
                </a:solidFill>
                <a:effectLst/>
                <a:uLnTx/>
                <a:uFillTx/>
                <a:latin typeface="+mj-lt"/>
                <a:ea typeface="+mj-ea"/>
                <a:cs typeface="+mj-cs"/>
              </a:rPr>
              <a:t> Mendeleev</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077200" cy="5715000"/>
          </a:xfrm>
        </p:spPr>
        <p:txBody>
          <a:bodyPr>
            <a:normAutofit lnSpcReduction="10000"/>
          </a:bodyPr>
          <a:lstStyle/>
          <a:p>
            <a:r>
              <a:rPr lang="hy-AM" sz="2800" dirty="0" smtClean="0"/>
              <a:t>On the cover of this handout is the modern version of the Periodic Table. </a:t>
            </a:r>
            <a:endParaRPr lang="en-US" sz="2800" dirty="0" smtClean="0"/>
          </a:p>
          <a:p>
            <a:endParaRPr lang="en-US" sz="2800" dirty="0" smtClean="0"/>
          </a:p>
          <a:p>
            <a:r>
              <a:rPr lang="hy-AM" sz="2800" dirty="0" smtClean="0"/>
              <a:t> You need to learn the symbols, atomic masses and atomic numbers of at least the first 20 of the elements</a:t>
            </a:r>
            <a:r>
              <a:rPr lang="en-US" sz="2800" dirty="0" smtClean="0"/>
              <a:t>, Hydrogen (H) – Calcium (Ca).</a:t>
            </a:r>
          </a:p>
          <a:p>
            <a:endParaRPr lang="en-US" sz="2800" dirty="0" smtClean="0"/>
          </a:p>
          <a:p>
            <a:r>
              <a:rPr lang="hy-AM" sz="2800" dirty="0" smtClean="0"/>
              <a:t>The Periodic Table divides elements into:</a:t>
            </a:r>
            <a:br>
              <a:rPr lang="hy-AM" sz="2800" dirty="0" smtClean="0"/>
            </a:br>
            <a:r>
              <a:rPr lang="hy-AM" sz="2800" dirty="0" smtClean="0"/>
              <a:t>a.  </a:t>
            </a:r>
            <a:r>
              <a:rPr lang="en-US" sz="2800" dirty="0" smtClean="0"/>
              <a:t>H</a:t>
            </a:r>
            <a:r>
              <a:rPr lang="hy-AM" sz="2800" dirty="0" smtClean="0"/>
              <a:t>orizontal ROWS or PERIODS</a:t>
            </a:r>
            <a:r>
              <a:rPr lang="en-US" sz="2800" dirty="0" smtClean="0"/>
              <a:t>  </a:t>
            </a:r>
            <a:br>
              <a:rPr lang="en-US" sz="2800" dirty="0" smtClean="0"/>
            </a:br>
            <a:r>
              <a:rPr lang="en-US" sz="2800" b="1" dirty="0" smtClean="0">
                <a:solidFill>
                  <a:srgbClr val="7030A0"/>
                </a:solidFill>
              </a:rPr>
              <a:t>(Periods refer ENERGY LEVELS)</a:t>
            </a:r>
            <a:r>
              <a:rPr lang="hy-AM" sz="2800" dirty="0" smtClean="0"/>
              <a:t/>
            </a:r>
            <a:br>
              <a:rPr lang="hy-AM" sz="2800" dirty="0" smtClean="0"/>
            </a:br>
            <a:r>
              <a:rPr lang="en-US" sz="2800" dirty="0" smtClean="0"/>
              <a:t/>
            </a:r>
            <a:br>
              <a:rPr lang="en-US" sz="2800" dirty="0" smtClean="0"/>
            </a:br>
            <a:r>
              <a:rPr lang="hy-AM" sz="2800" dirty="0" smtClean="0"/>
              <a:t>b.  Vertical COLUMNS or GROUPS</a:t>
            </a:r>
            <a:r>
              <a:rPr lang="en-US" sz="2800" dirty="0" smtClean="0"/>
              <a:t>  </a:t>
            </a:r>
            <a:br>
              <a:rPr lang="en-US" sz="2800" dirty="0" smtClean="0"/>
            </a:br>
            <a:r>
              <a:rPr lang="en-US" sz="2800" b="1" dirty="0" smtClean="0">
                <a:solidFill>
                  <a:srgbClr val="FFC000"/>
                </a:solidFill>
              </a:rPr>
              <a:t>(Groups refer to VALENCE electron count)</a:t>
            </a:r>
          </a:p>
          <a:p>
            <a:pPr>
              <a:buNone/>
            </a:pPr>
            <a:endParaRPr lang="en-US" sz="1600" dirty="0" smtClean="0"/>
          </a:p>
        </p:txBody>
      </p:sp>
      <p:sp>
        <p:nvSpPr>
          <p:cNvPr id="4" name="Title 1"/>
          <p:cNvSpPr txBox="1">
            <a:spLocks/>
          </p:cNvSpPr>
          <p:nvPr/>
        </p:nvSpPr>
        <p:spPr>
          <a:xfrm>
            <a:off x="6096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mj-lt"/>
                <a:ea typeface="+mj-ea"/>
                <a:cs typeface="+mj-cs"/>
              </a:rPr>
              <a:t>Periods &amp; Groups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620000" cy="5638800"/>
          </a:xfrm>
        </p:spPr>
        <p:txBody>
          <a:bodyPr>
            <a:normAutofit/>
          </a:bodyPr>
          <a:lstStyle/>
          <a:p>
            <a:endParaRPr lang="en-US" sz="2000" dirty="0" smtClean="0"/>
          </a:p>
          <a:p>
            <a:r>
              <a:rPr lang="hy-AM" sz="3600" dirty="0" smtClean="0"/>
              <a:t>The Periodic Table divides the elements into metals, </a:t>
            </a:r>
            <a:r>
              <a:rPr lang="en-US" sz="3600" dirty="0" smtClean="0"/>
              <a:t>non-metals </a:t>
            </a:r>
            <a:r>
              <a:rPr lang="hy-AM" sz="3600" dirty="0" smtClean="0"/>
              <a:t>and semi-metals.</a:t>
            </a:r>
            <a:endParaRPr lang="en-US" sz="3600" dirty="0" smtClean="0"/>
          </a:p>
          <a:p>
            <a:endParaRPr lang="en-US" sz="3600" b="1" dirty="0" smtClean="0"/>
          </a:p>
          <a:p>
            <a:r>
              <a:rPr lang="hy-AM" sz="3600" dirty="0" smtClean="0"/>
              <a:t>Groups 1 and 2 contain only metals.   These are found on the LEFT hand side of the Periodic Table. </a:t>
            </a:r>
            <a:endParaRPr lang="en-US" sz="3600" dirty="0" smtClean="0"/>
          </a:p>
          <a:p>
            <a:endParaRPr lang="en-US" sz="2400" dirty="0" smtClean="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620000" cy="5638800"/>
          </a:xfrm>
        </p:spPr>
        <p:txBody>
          <a:bodyPr>
            <a:normAutofit/>
          </a:bodyPr>
          <a:lstStyle/>
          <a:p>
            <a:endParaRPr lang="en-US" sz="2000" dirty="0" smtClean="0"/>
          </a:p>
          <a:p>
            <a:r>
              <a:rPr lang="hy-AM" sz="2400" b="1" dirty="0" smtClean="0">
                <a:solidFill>
                  <a:srgbClr val="FF0066"/>
                </a:solidFill>
              </a:rPr>
              <a:t>Group 1</a:t>
            </a:r>
            <a:r>
              <a:rPr lang="hy-AM" sz="2400" dirty="0" smtClean="0"/>
              <a:t> is often referred to as </a:t>
            </a:r>
            <a:r>
              <a:rPr lang="hy-AM" sz="2400" b="1" u="sng" dirty="0" smtClean="0"/>
              <a:t>ALKALI</a:t>
            </a:r>
            <a:r>
              <a:rPr lang="hy-AM" sz="2400" dirty="0" smtClean="0"/>
              <a:t> </a:t>
            </a:r>
            <a:r>
              <a:rPr lang="en-US" sz="2400" dirty="0" smtClean="0"/>
              <a:t>Earth metals.   These metals are called alkali metals because they form alkalis ( i.e. strong bases capable of neutralizing acids) when they react with water.</a:t>
            </a:r>
          </a:p>
          <a:p>
            <a:endParaRPr lang="en-US" sz="2400" dirty="0" smtClean="0"/>
          </a:p>
          <a:p>
            <a:r>
              <a:rPr lang="hy-AM" sz="2400" b="1" dirty="0" smtClean="0">
                <a:solidFill>
                  <a:srgbClr val="FFC000"/>
                </a:solidFill>
              </a:rPr>
              <a:t>Group 2</a:t>
            </a:r>
            <a:r>
              <a:rPr lang="hy-AM" sz="2400" dirty="0" smtClean="0"/>
              <a:t> is often referred to as </a:t>
            </a:r>
            <a:r>
              <a:rPr lang="hy-AM" sz="2400" b="1" u="sng" dirty="0" smtClean="0"/>
              <a:t>ALKALINE</a:t>
            </a:r>
            <a:r>
              <a:rPr lang="hy-AM" sz="2400" b="1" dirty="0" smtClean="0"/>
              <a:t> </a:t>
            </a:r>
            <a:r>
              <a:rPr lang="en-US" sz="2400" dirty="0" smtClean="0"/>
              <a:t>Earth metals</a:t>
            </a:r>
            <a:r>
              <a:rPr lang="hy-AM" sz="2400" dirty="0" smtClean="0"/>
              <a:t>.</a:t>
            </a:r>
            <a:r>
              <a:rPr lang="en-US" sz="2400" dirty="0" smtClean="0"/>
              <a:t> Group II elements are referred to as Alkaline earth metals because these are derived from alkaline minerals such as slake, limestone etc. that are naturally found on earth.  The oxides of these metals give basic alkaline solution. These oxides requires very high temperature to melt and can remain solid (earth)in fires. </a:t>
            </a:r>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620000" cy="5638800"/>
          </a:xfrm>
        </p:spPr>
        <p:txBody>
          <a:bodyPr>
            <a:normAutofit/>
          </a:bodyPr>
          <a:lstStyle/>
          <a:p>
            <a:endParaRPr lang="en-US" sz="2000" dirty="0" smtClean="0"/>
          </a:p>
          <a:p>
            <a:r>
              <a:rPr lang="en-US" dirty="0" smtClean="0"/>
              <a:t>Group 3 contains metals with the exception for Boron.</a:t>
            </a:r>
          </a:p>
          <a:p>
            <a:endParaRPr lang="en-US" dirty="0" smtClean="0"/>
          </a:p>
          <a:p>
            <a:r>
              <a:rPr lang="en-US" dirty="0" smtClean="0"/>
              <a:t>Group 7 is referred to as The Halogens.</a:t>
            </a:r>
          </a:p>
          <a:p>
            <a:endParaRPr lang="en-US" dirty="0" smtClean="0"/>
          </a:p>
          <a:p>
            <a:r>
              <a:rPr lang="en-US" dirty="0" smtClean="0"/>
              <a:t>Group 8, which is sometimes depicted as Group 0, is referred to as The Noble Gases.</a:t>
            </a:r>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5486400"/>
          </a:xfrm>
        </p:spPr>
        <p:txBody>
          <a:bodyPr>
            <a:normAutofit/>
          </a:bodyPr>
          <a:lstStyle/>
          <a:p>
            <a:r>
              <a:rPr lang="en-US" sz="2000" dirty="0" smtClean="0"/>
              <a:t>The size/diameter of an atom is referred to as </a:t>
            </a:r>
            <a:r>
              <a:rPr lang="en-US" sz="2000" b="1" dirty="0" smtClean="0"/>
              <a:t>atomic radii</a:t>
            </a:r>
            <a:r>
              <a:rPr lang="en-US" sz="2000" dirty="0" smtClean="0"/>
              <a:t>.</a:t>
            </a:r>
          </a:p>
          <a:p>
            <a:endParaRPr lang="en-US" sz="2000" b="1" dirty="0" smtClean="0"/>
          </a:p>
          <a:p>
            <a:r>
              <a:rPr lang="hy-AM" sz="2000" b="1" dirty="0" smtClean="0"/>
              <a:t>a.</a:t>
            </a:r>
            <a:r>
              <a:rPr lang="hy-AM" sz="2000" dirty="0" smtClean="0"/>
              <a:t>  Atomic radii </a:t>
            </a:r>
            <a:r>
              <a:rPr lang="hy-AM" sz="2000" b="1" u="sng" dirty="0" smtClean="0"/>
              <a:t>DECREASE</a:t>
            </a:r>
            <a:r>
              <a:rPr lang="hy-AM" sz="2000" dirty="0" smtClean="0"/>
              <a:t> </a:t>
            </a:r>
            <a:r>
              <a:rPr lang="hy-AM" sz="2000" b="1" dirty="0" smtClean="0"/>
              <a:t>across</a:t>
            </a:r>
            <a:r>
              <a:rPr lang="hy-AM" sz="2000" dirty="0" smtClean="0"/>
              <a:t> the Period because there is a greater attraction of the nucleus for the electron shells.  Simply put, the electrons are pulled closer to the nucleus</a:t>
            </a:r>
            <a:r>
              <a:rPr lang="en-US" sz="2000" dirty="0" smtClean="0"/>
              <a:t> due to nuclear charge.</a:t>
            </a:r>
          </a:p>
          <a:p>
            <a:endParaRPr lang="en-US" sz="2000" dirty="0" smtClean="0"/>
          </a:p>
          <a:p>
            <a:r>
              <a:rPr lang="hy-AM" sz="2000" b="1" dirty="0" smtClean="0"/>
              <a:t>b.</a:t>
            </a:r>
            <a:r>
              <a:rPr lang="hy-AM" sz="2000" dirty="0" smtClean="0"/>
              <a:t>  Atomic radii </a:t>
            </a:r>
            <a:r>
              <a:rPr lang="hy-AM" sz="2000" b="1" u="sng" dirty="0" smtClean="0"/>
              <a:t>INCREASE</a:t>
            </a:r>
            <a:r>
              <a:rPr lang="hy-AM" sz="2000" dirty="0" smtClean="0"/>
              <a:t> </a:t>
            </a:r>
            <a:r>
              <a:rPr lang="hy-AM" sz="2000" b="1" dirty="0" smtClean="0"/>
              <a:t>down</a:t>
            </a:r>
            <a:r>
              <a:rPr lang="hy-AM" sz="2000" dirty="0" smtClean="0"/>
              <a:t> the Group because there are more electron shells as one goes down the Group.  Simply put, the attraction between the nucleus and outer shell becomes weaker, </a:t>
            </a:r>
            <a:r>
              <a:rPr lang="en-US" sz="2000" dirty="0" smtClean="0"/>
              <a:t>because of electron/electron repulsion</a:t>
            </a:r>
            <a:br>
              <a:rPr lang="en-US" sz="2000" dirty="0" smtClean="0"/>
            </a:br>
            <a:r>
              <a:rPr lang="en-US" sz="2000" dirty="0" smtClean="0"/>
              <a:t>and this</a:t>
            </a:r>
            <a:r>
              <a:rPr lang="hy-AM" sz="2000" dirty="0" smtClean="0"/>
              <a:t> increase</a:t>
            </a:r>
            <a:r>
              <a:rPr lang="en-US" sz="2000" dirty="0" smtClean="0"/>
              <a:t>s</a:t>
            </a:r>
            <a:r>
              <a:rPr lang="hy-AM" sz="2000" dirty="0" smtClean="0"/>
              <a:t> </a:t>
            </a:r>
            <a:r>
              <a:rPr lang="en-US" sz="2000" dirty="0" smtClean="0"/>
              <a:t>the </a:t>
            </a:r>
            <a:r>
              <a:rPr lang="hy-AM" sz="2000" dirty="0" smtClean="0"/>
              <a:t>atomic radi</a:t>
            </a:r>
            <a:r>
              <a:rPr lang="en-US" sz="2000" dirty="0" err="1" smtClean="0"/>
              <a:t>i</a:t>
            </a:r>
            <a:r>
              <a:rPr lang="hy-AM" sz="2000" dirty="0" smtClean="0"/>
              <a:t>.</a:t>
            </a:r>
            <a:br>
              <a:rPr lang="hy-AM" sz="2000" dirty="0" smtClean="0"/>
            </a:br>
            <a:r>
              <a:rPr lang="hy-AM" sz="2000" dirty="0" smtClean="0"/>
              <a:t/>
            </a:r>
            <a:br>
              <a:rPr lang="hy-AM" sz="2000" dirty="0" smtClean="0"/>
            </a:br>
            <a:r>
              <a:rPr lang="en-US" sz="2000" dirty="0" smtClean="0"/>
              <a:t>In the picture </a:t>
            </a:r>
            <a:r>
              <a:rPr lang="hy-AM" sz="2000" dirty="0" smtClean="0"/>
              <a:t>the transition metals have</a:t>
            </a:r>
            <a:r>
              <a:rPr lang="en-US" sz="2000" dirty="0" smtClean="0"/>
              <a:t/>
            </a:r>
            <a:br>
              <a:rPr lang="en-US" sz="2000" dirty="0" smtClean="0"/>
            </a:br>
            <a:r>
              <a:rPr lang="hy-AM" sz="2000" dirty="0" smtClean="0"/>
              <a:t>been</a:t>
            </a:r>
            <a:r>
              <a:rPr lang="en-US" sz="2000" dirty="0" smtClean="0"/>
              <a:t> left </a:t>
            </a:r>
            <a:r>
              <a:rPr lang="hy-AM" sz="2000" dirty="0" smtClean="0"/>
              <a:t>out.</a:t>
            </a:r>
            <a:br>
              <a:rPr lang="hy-AM" sz="2000" dirty="0" smtClean="0"/>
            </a:br>
            <a:endParaRPr lang="en-US" sz="2000" dirty="0"/>
          </a:p>
        </p:txBody>
      </p:sp>
      <p:pic>
        <p:nvPicPr>
          <p:cNvPr id="4" name="Picture 3" descr="atomic radius 3.gif"/>
          <p:cNvPicPr>
            <a:picLocks noChangeAspect="1"/>
          </p:cNvPicPr>
          <p:nvPr/>
        </p:nvPicPr>
        <p:blipFill>
          <a:blip r:embed="rId2" cstate="print"/>
          <a:stretch>
            <a:fillRect/>
          </a:stretch>
        </p:blipFill>
        <p:spPr>
          <a:xfrm>
            <a:off x="5181600" y="4419600"/>
            <a:ext cx="2743200" cy="2360428"/>
          </a:xfrm>
          <a:prstGeom prst="rect">
            <a:avLst/>
          </a:prstGeom>
        </p:spPr>
      </p:pic>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5486400"/>
          </a:xfrm>
        </p:spPr>
        <p:txBody>
          <a:bodyPr>
            <a:normAutofit lnSpcReduction="10000"/>
          </a:bodyPr>
          <a:lstStyle/>
          <a:p>
            <a:r>
              <a:rPr lang="hy-AM" sz="2200" b="1" u="sng" dirty="0" smtClean="0"/>
              <a:t>Electronegativity</a:t>
            </a:r>
            <a:r>
              <a:rPr lang="hy-AM" sz="2200" dirty="0" smtClean="0"/>
              <a:t> measures the ease with which an atom attracts the electrons in a covalent bond.</a:t>
            </a:r>
            <a:r>
              <a:rPr lang="en-US" sz="2200" dirty="0" smtClean="0"/>
              <a:t/>
            </a:r>
            <a:br>
              <a:rPr lang="en-US" sz="2200" dirty="0" smtClean="0"/>
            </a:br>
            <a:endParaRPr lang="en-US" sz="2200" dirty="0" smtClean="0"/>
          </a:p>
          <a:p>
            <a:r>
              <a:rPr lang="hy-AM" sz="2200" dirty="0" smtClean="0"/>
              <a:t>In general, small atoms with high nuclear charge or high atomic number have the highest electronegativities.  </a:t>
            </a:r>
            <a:r>
              <a:rPr lang="hy-AM" sz="2200" b="1" dirty="0" smtClean="0"/>
              <a:t>Which set of elements are more electronegative?  Non-metal or metals?</a:t>
            </a:r>
            <a:r>
              <a:rPr lang="hy-AM" sz="2200" dirty="0" smtClean="0"/>
              <a:t/>
            </a:r>
            <a:br>
              <a:rPr lang="hy-AM" sz="2200" dirty="0" smtClean="0"/>
            </a:br>
            <a:r>
              <a:rPr lang="hy-AM" sz="2200" dirty="0" smtClean="0"/>
              <a:t/>
            </a:r>
            <a:br>
              <a:rPr lang="hy-AM" sz="2200" dirty="0" smtClean="0"/>
            </a:br>
            <a:r>
              <a:rPr lang="hy-AM" sz="2200" dirty="0" smtClean="0"/>
              <a:t>a.  Electronegativity increases across the Period from LEFT to RIGHT</a:t>
            </a:r>
            <a:br>
              <a:rPr lang="hy-AM" sz="2200" dirty="0" smtClean="0"/>
            </a:br>
            <a:r>
              <a:rPr lang="en-US" sz="2200" dirty="0" smtClean="0"/>
              <a:t/>
            </a:r>
            <a:br>
              <a:rPr lang="en-US" sz="2200" dirty="0" smtClean="0"/>
            </a:br>
            <a:r>
              <a:rPr lang="hy-AM" sz="2200" dirty="0" smtClean="0"/>
              <a:t>b.  Electronegativity decreases on moving down the Group</a:t>
            </a:r>
            <a:br>
              <a:rPr lang="hy-AM" sz="2200" dirty="0" smtClean="0"/>
            </a:br>
            <a:r>
              <a:rPr lang="en-US" sz="2200" dirty="0" smtClean="0"/>
              <a:t/>
            </a:r>
            <a:br>
              <a:rPr lang="en-US" sz="2200" dirty="0" smtClean="0"/>
            </a:br>
            <a:r>
              <a:rPr lang="hy-AM" sz="2200" dirty="0" smtClean="0"/>
              <a:t>c.  Elements with high electronegativity values are OXIDIZING AGENTS</a:t>
            </a:r>
            <a:br>
              <a:rPr lang="hy-AM" sz="2200" dirty="0" smtClean="0"/>
            </a:br>
            <a:r>
              <a:rPr lang="en-US" sz="2200" dirty="0" smtClean="0"/>
              <a:t/>
            </a:r>
            <a:br>
              <a:rPr lang="en-US" sz="2200" dirty="0" smtClean="0"/>
            </a:br>
            <a:r>
              <a:rPr lang="hy-AM" sz="2200" dirty="0" smtClean="0"/>
              <a:t>d.  Elements with low electronegativity values are REDUCING AGENTS</a:t>
            </a:r>
            <a:endParaRPr lang="en-US" sz="2200" dirty="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De-Coding the Periodic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552</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Introducing the Periodic Table</vt:lpstr>
      <vt:lpstr>Slide 2</vt:lpstr>
      <vt:lpstr>Slide 3</vt:lpstr>
      <vt:lpstr>Slide 4</vt:lpstr>
      <vt:lpstr>Slide 5</vt:lpstr>
      <vt:lpstr>Slide 6</vt:lpstr>
      <vt:lpstr>Slide 7</vt:lpstr>
      <vt:lpstr>Slide 8</vt:lpstr>
      <vt:lpstr>Slide 9</vt:lpstr>
      <vt:lpstr>Slide 10</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Periodic Table</dc:title>
  <dc:creator>Pink Panta</dc:creator>
  <cp:lastModifiedBy>Samantha</cp:lastModifiedBy>
  <cp:revision>14</cp:revision>
  <dcterms:created xsi:type="dcterms:W3CDTF">2011-07-14T18:09:53Z</dcterms:created>
  <dcterms:modified xsi:type="dcterms:W3CDTF">2018-08-24T13:47:05Z</dcterms:modified>
</cp:coreProperties>
</file>