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8" r:id="rId4"/>
    <p:sldId id="269" r:id="rId5"/>
    <p:sldId id="263" r:id="rId6"/>
    <p:sldId id="264" r:id="rId7"/>
    <p:sldId id="265" r:id="rId8"/>
    <p:sldId id="266" r:id="rId9"/>
    <p:sldId id="267" r:id="rId10"/>
    <p:sldId id="270" r:id="rId11"/>
    <p:sldId id="272" r:id="rId12"/>
    <p:sldId id="273" r:id="rId13"/>
    <p:sldId id="274" r:id="rId14"/>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367B5D-4791-4663-9DC9-2FECF9BC4D4C}" type="datetimeFigureOut">
              <a:rPr lang="en-US" smtClean="0"/>
              <a:pPr/>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67B5D-4791-4663-9DC9-2FECF9BC4D4C}" type="datetimeFigureOut">
              <a:rPr lang="en-US" smtClean="0"/>
              <a:pPr/>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67B5D-4791-4663-9DC9-2FECF9BC4D4C}" type="datetimeFigureOut">
              <a:rPr lang="en-US" smtClean="0"/>
              <a:pPr/>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67B5D-4791-4663-9DC9-2FECF9BC4D4C}" type="datetimeFigureOut">
              <a:rPr lang="en-US" smtClean="0"/>
              <a:pPr/>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367B5D-4791-4663-9DC9-2FECF9BC4D4C}" type="datetimeFigureOut">
              <a:rPr lang="en-US" smtClean="0"/>
              <a:pPr/>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367B5D-4791-4663-9DC9-2FECF9BC4D4C}" type="datetimeFigureOut">
              <a:rPr lang="en-US" smtClean="0"/>
              <a:pPr/>
              <a:t>9/15/2018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367B5D-4791-4663-9DC9-2FECF9BC4D4C}" type="datetimeFigureOut">
              <a:rPr lang="en-US" smtClean="0"/>
              <a:pPr/>
              <a:t>9/15/2018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367B5D-4791-4663-9DC9-2FECF9BC4D4C}" type="datetimeFigureOut">
              <a:rPr lang="en-US" smtClean="0"/>
              <a:pPr/>
              <a:t>9/15/2018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67B5D-4791-4663-9DC9-2FECF9BC4D4C}" type="datetimeFigureOut">
              <a:rPr lang="en-US" smtClean="0"/>
              <a:pPr/>
              <a:t>9/15/2018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67B5D-4791-4663-9DC9-2FECF9BC4D4C}" type="datetimeFigureOut">
              <a:rPr lang="en-US" smtClean="0"/>
              <a:pPr/>
              <a:t>9/15/2018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67B5D-4791-4663-9DC9-2FECF9BC4D4C}" type="datetimeFigureOut">
              <a:rPr lang="en-US" smtClean="0"/>
              <a:pPr/>
              <a:t>9/15/2018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6A2908-BA1C-475D-91C2-049505A04C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67B5D-4791-4663-9DC9-2FECF9BC4D4C}" type="datetimeFigureOut">
              <a:rPr lang="en-US" smtClean="0"/>
              <a:pPr/>
              <a:t>9/15/2018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A2908-BA1C-475D-91C2-049505A04C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267200"/>
            <a:ext cx="7772400" cy="1470025"/>
          </a:xfrm>
        </p:spPr>
        <p:txBody>
          <a:bodyPr/>
          <a:lstStyle/>
          <a:p>
            <a:r>
              <a:rPr lang="en-US" dirty="0" smtClean="0"/>
              <a:t>Trends in </a:t>
            </a:r>
            <a:r>
              <a:rPr lang="hy-AM" dirty="0" smtClean="0"/>
              <a:t>Group II</a:t>
            </a:r>
            <a:endParaRPr lang="en-US" dirty="0"/>
          </a:p>
        </p:txBody>
      </p:sp>
      <p:pic>
        <p:nvPicPr>
          <p:cNvPr id="7" name="Picture 6" descr="KBYG - Final Logo.jpg"/>
          <p:cNvPicPr>
            <a:picLocks noChangeAspect="1"/>
          </p:cNvPicPr>
          <p:nvPr/>
        </p:nvPicPr>
        <p:blipFill>
          <a:blip r:embed="rId2" cstate="print"/>
          <a:stretch>
            <a:fillRect/>
          </a:stretch>
        </p:blipFill>
        <p:spPr>
          <a:xfrm>
            <a:off x="7391400" y="0"/>
            <a:ext cx="1752600" cy="381000"/>
          </a:xfrm>
          <a:prstGeom prst="rect">
            <a:avLst/>
          </a:prstGeom>
        </p:spPr>
      </p:pic>
      <p:pic>
        <p:nvPicPr>
          <p:cNvPr id="9218" name="Picture 2" descr="Image result for Periodic table"/>
          <p:cNvPicPr>
            <a:picLocks noChangeAspect="1" noChangeArrowheads="1"/>
          </p:cNvPicPr>
          <p:nvPr/>
        </p:nvPicPr>
        <p:blipFill>
          <a:blip r:embed="rId3" cstate="print"/>
          <a:srcRect/>
          <a:stretch>
            <a:fillRect/>
          </a:stretch>
        </p:blipFill>
        <p:spPr bwMode="auto">
          <a:xfrm>
            <a:off x="1229342" y="685800"/>
            <a:ext cx="6619258" cy="3505200"/>
          </a:xfrm>
          <a:prstGeom prst="rect">
            <a:avLst/>
          </a:prstGeom>
          <a:noFill/>
        </p:spPr>
      </p:pic>
      <p:sp>
        <p:nvSpPr>
          <p:cNvPr id="5" name="Oval 4"/>
          <p:cNvSpPr/>
          <p:nvPr/>
        </p:nvSpPr>
        <p:spPr>
          <a:xfrm>
            <a:off x="1905000" y="1143000"/>
            <a:ext cx="381000" cy="2514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H="1" flipV="1">
            <a:off x="2133600" y="3733800"/>
            <a:ext cx="533400" cy="1066800"/>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err="1" smtClean="0">
                <a:latin typeface="Century Gothic" pitchFamily="34" charset="0"/>
              </a:rPr>
              <a:t>Quizlet</a:t>
            </a:r>
            <a:r>
              <a:rPr lang="en-US" sz="3200" b="1" dirty="0" smtClean="0">
                <a:latin typeface="Century Gothic" pitchFamily="34" charset="0"/>
              </a:rPr>
              <a:t> II</a:t>
            </a:r>
            <a:endParaRPr lang="en-US" sz="3200" b="1" dirty="0">
              <a:latin typeface="Century Gothic" pitchFamily="34" charset="0"/>
            </a:endParaRPr>
          </a:p>
        </p:txBody>
      </p:sp>
      <p:sp>
        <p:nvSpPr>
          <p:cNvPr id="3" name="Content Placeholder 2"/>
          <p:cNvSpPr>
            <a:spLocks noGrp="1"/>
          </p:cNvSpPr>
          <p:nvPr>
            <p:ph idx="1"/>
          </p:nvPr>
        </p:nvSpPr>
        <p:spPr>
          <a:xfrm>
            <a:off x="457200" y="990600"/>
            <a:ext cx="8229600" cy="5867400"/>
          </a:xfrm>
        </p:spPr>
        <p:txBody>
          <a:bodyPr>
            <a:normAutofit lnSpcReduction="10000"/>
          </a:bodyPr>
          <a:lstStyle/>
          <a:p>
            <a:r>
              <a:rPr lang="en-US" sz="1600" dirty="0" smtClean="0">
                <a:latin typeface="Century Gothic" pitchFamily="34" charset="0"/>
              </a:rPr>
              <a:t>The options below refer to questions 1, 2 and 3: </a:t>
            </a:r>
            <a:br>
              <a:rPr lang="en-US" sz="1600" dirty="0" smtClean="0">
                <a:latin typeface="Century Gothic" pitchFamily="34" charset="0"/>
              </a:rPr>
            </a:br>
            <a:r>
              <a:rPr lang="en-US" sz="1600" dirty="0" smtClean="0">
                <a:latin typeface="Century Gothic" pitchFamily="34" charset="0"/>
              </a:rPr>
              <a:t>a.  Filtration				b.  Simple distillation</a:t>
            </a:r>
            <a:br>
              <a:rPr lang="en-US" sz="1600" dirty="0" smtClean="0">
                <a:latin typeface="Century Gothic" pitchFamily="34" charset="0"/>
              </a:rPr>
            </a:br>
            <a:r>
              <a:rPr lang="en-US" sz="1600" dirty="0" smtClean="0">
                <a:latin typeface="Century Gothic" pitchFamily="34" charset="0"/>
              </a:rPr>
              <a:t>c.  Fractional distillation			d.  Simple paper chromatography</a:t>
            </a:r>
            <a:br>
              <a:rPr lang="en-US" sz="1600" dirty="0" smtClean="0">
                <a:latin typeface="Century Gothic" pitchFamily="34" charset="0"/>
              </a:rPr>
            </a:br>
            <a:r>
              <a:rPr lang="en-US" sz="1600" dirty="0" smtClean="0">
                <a:latin typeface="Century Gothic" pitchFamily="34" charset="0"/>
              </a:rPr>
              <a:t/>
            </a:r>
            <a:br>
              <a:rPr lang="en-US" sz="1600" dirty="0" smtClean="0">
                <a:latin typeface="Century Gothic" pitchFamily="34" charset="0"/>
              </a:rPr>
            </a:br>
            <a:r>
              <a:rPr lang="en-US" sz="1600" dirty="0" smtClean="0">
                <a:latin typeface="Century Gothic" pitchFamily="34" charset="0"/>
              </a:rPr>
              <a:t>Which separation technique is most appropriate for separating the components in a mixture of:</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  A sand and water?  A</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2.  Pen ink?  D</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3.  Alcohol and water?  C</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4.  Oil is poured into a container half filled with water and shaken.  The mixture is left to sit for about 15 minutes.  An observation is made where oil is recorded as floating on top of the water.  Which of the following options is incorrect?</a:t>
            </a:r>
            <a:br>
              <a:rPr lang="en-US" sz="1600" dirty="0" smtClean="0">
                <a:latin typeface="Century Gothic" pitchFamily="34" charset="0"/>
              </a:rPr>
            </a:br>
            <a:r>
              <a:rPr lang="en-US" sz="1600" dirty="0" smtClean="0">
                <a:latin typeface="Century Gothic" pitchFamily="34" charset="0"/>
              </a:rPr>
              <a:t>a.  Water is less dense than the oil		</a:t>
            </a:r>
            <a:br>
              <a:rPr lang="en-US" sz="1600" dirty="0" smtClean="0">
                <a:latin typeface="Century Gothic" pitchFamily="34" charset="0"/>
              </a:rPr>
            </a:br>
            <a:r>
              <a:rPr lang="en-US" sz="1600" dirty="0" smtClean="0">
                <a:latin typeface="Century Gothic" pitchFamily="34" charset="0"/>
              </a:rPr>
              <a:t>b.  The oil is less dense than the water </a:t>
            </a:r>
            <a:br>
              <a:rPr lang="en-US" sz="1600" dirty="0" smtClean="0">
                <a:latin typeface="Century Gothic" pitchFamily="34" charset="0"/>
              </a:rPr>
            </a:br>
            <a:r>
              <a:rPr lang="en-US" sz="1600" dirty="0" smtClean="0">
                <a:latin typeface="Century Gothic" pitchFamily="34" charset="0"/>
              </a:rPr>
              <a:t>c.  The oil can be removed from the mixture using a separating funnel</a:t>
            </a:r>
            <a:br>
              <a:rPr lang="en-US" sz="1600" dirty="0" smtClean="0">
                <a:latin typeface="Century Gothic" pitchFamily="34" charset="0"/>
              </a:rPr>
            </a:br>
            <a:r>
              <a:rPr lang="en-US" sz="1600" dirty="0" smtClean="0">
                <a:latin typeface="Century Gothic" pitchFamily="34" charset="0"/>
              </a:rPr>
              <a:t>d.  Oil is referred to as the non-aqueous layer</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5.  Which of the following is a compound?</a:t>
            </a:r>
            <a:br>
              <a:rPr lang="en-US" sz="1600" dirty="0" smtClean="0">
                <a:latin typeface="Century Gothic" pitchFamily="34" charset="0"/>
              </a:rPr>
            </a:br>
            <a:r>
              <a:rPr lang="en-US" sz="1600" dirty="0" smtClean="0">
                <a:latin typeface="Century Gothic" pitchFamily="34" charset="0"/>
              </a:rPr>
              <a:t>a.  H</a:t>
            </a:r>
            <a:r>
              <a:rPr lang="en-US" sz="1600" baseline="-25000" dirty="0" smtClean="0">
                <a:latin typeface="Century Gothic" pitchFamily="34" charset="0"/>
              </a:rPr>
              <a:t>2</a:t>
            </a:r>
            <a:r>
              <a:rPr lang="en-US" sz="1600" dirty="0" smtClean="0">
                <a:latin typeface="Century Gothic" pitchFamily="34" charset="0"/>
              </a:rPr>
              <a:t>O		b.  He		c.   S		d.  O</a:t>
            </a:r>
            <a:r>
              <a:rPr lang="en-US" sz="1600" baseline="-25000" dirty="0" smtClean="0">
                <a:latin typeface="Century Gothic" pitchFamily="34" charset="0"/>
              </a:rPr>
              <a:t>2</a:t>
            </a:r>
            <a:r>
              <a:rPr lang="en-US" sz="1600" dirty="0" smtClean="0">
                <a:latin typeface="Century Gothic" pitchFamily="34" charset="0"/>
              </a:rPr>
              <a:t> </a:t>
            </a:r>
            <a:endParaRPr lang="en-US" sz="1600" dirty="0">
              <a:latin typeface="Century Gothic"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err="1" smtClean="0">
                <a:latin typeface="Century Gothic" pitchFamily="34" charset="0"/>
              </a:rPr>
              <a:t>Quizlet</a:t>
            </a:r>
            <a:r>
              <a:rPr lang="en-US" sz="3200" b="1" dirty="0" smtClean="0">
                <a:latin typeface="Century Gothic" pitchFamily="34" charset="0"/>
              </a:rPr>
              <a:t> II</a:t>
            </a:r>
            <a:endParaRPr lang="en-US" sz="3200" b="1" dirty="0">
              <a:latin typeface="Century Gothic" pitchFamily="34" charset="0"/>
            </a:endParaRPr>
          </a:p>
        </p:txBody>
      </p:sp>
      <p:sp>
        <p:nvSpPr>
          <p:cNvPr id="3" name="Content Placeholder 2"/>
          <p:cNvSpPr>
            <a:spLocks noGrp="1"/>
          </p:cNvSpPr>
          <p:nvPr>
            <p:ph idx="1"/>
          </p:nvPr>
        </p:nvSpPr>
        <p:spPr>
          <a:xfrm>
            <a:off x="457200" y="990600"/>
            <a:ext cx="8229600" cy="5867400"/>
          </a:xfrm>
        </p:spPr>
        <p:txBody>
          <a:bodyPr>
            <a:normAutofit/>
          </a:bodyPr>
          <a:lstStyle/>
          <a:p>
            <a:r>
              <a:rPr lang="en-US" sz="1600" dirty="0" smtClean="0">
                <a:latin typeface="Century Gothic" pitchFamily="34" charset="0"/>
              </a:rPr>
              <a:t>6.  Iodine crystals can transition directly from a solid to a gas.  What is the name of the transition?</a:t>
            </a:r>
            <a:br>
              <a:rPr lang="en-US" sz="1600" dirty="0" smtClean="0">
                <a:latin typeface="Century Gothic" pitchFamily="34" charset="0"/>
              </a:rPr>
            </a:br>
            <a:r>
              <a:rPr lang="en-US" sz="1600" dirty="0" smtClean="0">
                <a:latin typeface="Century Gothic" pitchFamily="34" charset="0"/>
              </a:rPr>
              <a:t>a.  Melting			b.  Evaporation		</a:t>
            </a:r>
            <a:br>
              <a:rPr lang="en-US" sz="1600" dirty="0" smtClean="0">
                <a:latin typeface="Century Gothic" pitchFamily="34" charset="0"/>
              </a:rPr>
            </a:br>
            <a:r>
              <a:rPr lang="en-US" sz="1600" dirty="0" smtClean="0">
                <a:latin typeface="Century Gothic" pitchFamily="34" charset="0"/>
              </a:rPr>
              <a:t>c.  Sublimation			d.  Freezing</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7.  Calcium has a mass of 40 g and its nucleus contains 20 protons.  How many neutrons are there within the nucleus?</a:t>
            </a:r>
            <a:br>
              <a:rPr lang="en-US" sz="1600" dirty="0" smtClean="0">
                <a:latin typeface="Century Gothic" pitchFamily="34" charset="0"/>
              </a:rPr>
            </a:br>
            <a:r>
              <a:rPr lang="en-US" sz="1600" dirty="0" smtClean="0">
                <a:latin typeface="Century Gothic" pitchFamily="34" charset="0"/>
              </a:rPr>
              <a:t>a.  60		b.  30		c.  10		d.  20</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8.  All of the following elements are present in group II.  Which of them below is most reactive?</a:t>
            </a:r>
            <a:br>
              <a:rPr lang="en-US" sz="1600" dirty="0" smtClean="0">
                <a:latin typeface="Century Gothic" pitchFamily="34" charset="0"/>
              </a:rPr>
            </a:br>
            <a:r>
              <a:rPr lang="en-US" sz="1600" dirty="0" smtClean="0">
                <a:latin typeface="Century Gothic" pitchFamily="34" charset="0"/>
              </a:rPr>
              <a:t>a.  </a:t>
            </a:r>
            <a:r>
              <a:rPr lang="en-US" sz="1600" dirty="0" err="1" smtClean="0">
                <a:latin typeface="Century Gothic" pitchFamily="34" charset="0"/>
              </a:rPr>
              <a:t>Ba</a:t>
            </a:r>
            <a:r>
              <a:rPr lang="en-US" sz="1600" dirty="0" smtClean="0">
                <a:latin typeface="Century Gothic" pitchFamily="34" charset="0"/>
              </a:rPr>
              <a:t>		b.  Be		c.  </a:t>
            </a:r>
            <a:r>
              <a:rPr lang="en-US" sz="1600" dirty="0" err="1" smtClean="0">
                <a:latin typeface="Century Gothic" pitchFamily="34" charset="0"/>
              </a:rPr>
              <a:t>Sr</a:t>
            </a:r>
            <a:r>
              <a:rPr lang="en-US" sz="1600" dirty="0" smtClean="0">
                <a:latin typeface="Century Gothic" pitchFamily="34" charset="0"/>
              </a:rPr>
              <a:t>		d.  Mg</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9.  Elements found in group VII are referred to as</a:t>
            </a:r>
            <a:br>
              <a:rPr lang="en-US" sz="1600" dirty="0" smtClean="0">
                <a:latin typeface="Century Gothic" pitchFamily="34" charset="0"/>
              </a:rPr>
            </a:br>
            <a:r>
              <a:rPr lang="en-US" sz="1600" dirty="0" smtClean="0">
                <a:latin typeface="Century Gothic" pitchFamily="34" charset="0"/>
              </a:rPr>
              <a:t>a.  Alkaline Earth Metals		b.  Nobel Gases</a:t>
            </a:r>
            <a:br>
              <a:rPr lang="en-US" sz="1600" dirty="0" smtClean="0">
                <a:latin typeface="Century Gothic" pitchFamily="34" charset="0"/>
              </a:rPr>
            </a:br>
            <a:r>
              <a:rPr lang="en-US" sz="1600" dirty="0" smtClean="0">
                <a:latin typeface="Century Gothic" pitchFamily="34" charset="0"/>
              </a:rPr>
              <a:t>c.  Metalloids			d.  Halogens</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10.  In the Periodic Table electronegativity increases</a:t>
            </a:r>
            <a:br>
              <a:rPr lang="en-US" sz="1600" dirty="0" smtClean="0">
                <a:latin typeface="Century Gothic" pitchFamily="34" charset="0"/>
              </a:rPr>
            </a:br>
            <a:r>
              <a:rPr lang="en-US" sz="1600" dirty="0" smtClean="0">
                <a:latin typeface="Century Gothic" pitchFamily="34" charset="0"/>
              </a:rPr>
              <a:t>a.  From right to left		b.  From top to bottom</a:t>
            </a:r>
            <a:br>
              <a:rPr lang="en-US" sz="1600" dirty="0" smtClean="0">
                <a:latin typeface="Century Gothic" pitchFamily="34" charset="0"/>
              </a:rPr>
            </a:br>
            <a:r>
              <a:rPr lang="en-US" sz="1600" dirty="0" smtClean="0">
                <a:latin typeface="Century Gothic" pitchFamily="34" charset="0"/>
              </a:rPr>
              <a:t>c.  Diagonally			d.  From left to right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err="1" smtClean="0">
                <a:latin typeface="Century Gothic" pitchFamily="34" charset="0"/>
              </a:rPr>
              <a:t>Quizlet</a:t>
            </a:r>
            <a:r>
              <a:rPr lang="en-US" sz="3200" b="1" dirty="0" smtClean="0">
                <a:latin typeface="Century Gothic" pitchFamily="34" charset="0"/>
              </a:rPr>
              <a:t> II</a:t>
            </a:r>
            <a:endParaRPr lang="en-US" sz="3200" b="1" dirty="0">
              <a:latin typeface="Century Gothic" pitchFamily="34" charset="0"/>
            </a:endParaRPr>
          </a:p>
        </p:txBody>
      </p:sp>
      <p:sp>
        <p:nvSpPr>
          <p:cNvPr id="3" name="Content Placeholder 2"/>
          <p:cNvSpPr>
            <a:spLocks noGrp="1"/>
          </p:cNvSpPr>
          <p:nvPr>
            <p:ph idx="1"/>
          </p:nvPr>
        </p:nvSpPr>
        <p:spPr>
          <a:xfrm>
            <a:off x="457200" y="990600"/>
            <a:ext cx="8229600" cy="5867400"/>
          </a:xfrm>
        </p:spPr>
        <p:txBody>
          <a:bodyPr>
            <a:normAutofit/>
          </a:bodyPr>
          <a:lstStyle/>
          <a:p>
            <a:r>
              <a:rPr lang="en-US" sz="1600" dirty="0" smtClean="0">
                <a:latin typeface="Century Gothic" pitchFamily="34" charset="0"/>
              </a:rPr>
              <a:t>11.  Isotopes like Cl-35 and Cl-37 have all of the following except</a:t>
            </a:r>
            <a:br>
              <a:rPr lang="en-US" sz="1600" dirty="0" smtClean="0">
                <a:latin typeface="Century Gothic" pitchFamily="34" charset="0"/>
              </a:rPr>
            </a:br>
            <a:r>
              <a:rPr lang="en-US" sz="1600" dirty="0" smtClean="0">
                <a:latin typeface="Century Gothic" pitchFamily="34" charset="0"/>
              </a:rPr>
              <a:t>a.  Same amount of protons		b.  Different mass numbers</a:t>
            </a:r>
            <a:br>
              <a:rPr lang="en-US" sz="1600" dirty="0" smtClean="0">
                <a:latin typeface="Century Gothic" pitchFamily="34" charset="0"/>
              </a:rPr>
            </a:br>
            <a:r>
              <a:rPr lang="en-US" sz="1600" dirty="0" smtClean="0">
                <a:latin typeface="Century Gothic" pitchFamily="34" charset="0"/>
              </a:rPr>
              <a:t>c.  Same symbol			d.  Same amount of neutrons</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12.  Which of the following is the only non-metal present in Group III?</a:t>
            </a:r>
            <a:br>
              <a:rPr lang="en-US" sz="1600" dirty="0" smtClean="0">
                <a:latin typeface="Century Gothic" pitchFamily="34" charset="0"/>
              </a:rPr>
            </a:br>
            <a:r>
              <a:rPr lang="en-US" sz="1600" dirty="0" smtClean="0">
                <a:latin typeface="Century Gothic" pitchFamily="34" charset="0"/>
              </a:rPr>
              <a:t>a.  Al		b. B		c.  </a:t>
            </a:r>
            <a:r>
              <a:rPr lang="en-US" sz="1600" dirty="0" err="1" smtClean="0">
                <a:latin typeface="Century Gothic" pitchFamily="34" charset="0"/>
              </a:rPr>
              <a:t>Ga</a:t>
            </a:r>
            <a:r>
              <a:rPr lang="en-US" sz="1600" dirty="0" smtClean="0">
                <a:latin typeface="Century Gothic" pitchFamily="34" charset="0"/>
              </a:rPr>
              <a:t>		d.  S</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13.  Atomic radii decreases from left to right in the Periodic Table because of</a:t>
            </a:r>
            <a:br>
              <a:rPr lang="en-US" sz="1600" dirty="0" smtClean="0">
                <a:latin typeface="Century Gothic" pitchFamily="34" charset="0"/>
              </a:rPr>
            </a:br>
            <a:r>
              <a:rPr lang="en-US" sz="1600" dirty="0" smtClean="0">
                <a:latin typeface="Century Gothic" pitchFamily="34" charset="0"/>
              </a:rPr>
              <a:t>a.  Electron-electron repulsion		b.  Density</a:t>
            </a:r>
            <a:br>
              <a:rPr lang="en-US" sz="1600" dirty="0" smtClean="0">
                <a:latin typeface="Century Gothic" pitchFamily="34" charset="0"/>
              </a:rPr>
            </a:br>
            <a:r>
              <a:rPr lang="en-US" sz="1600" dirty="0" smtClean="0">
                <a:latin typeface="Century Gothic" pitchFamily="34" charset="0"/>
              </a:rPr>
              <a:t>c.  Mass				d.  Nuclear charge</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14.  The missing element in the following chemical equation:</a:t>
            </a:r>
            <a:br>
              <a:rPr lang="en-US" sz="1600" dirty="0" smtClean="0">
                <a:latin typeface="Century Gothic" pitchFamily="34" charset="0"/>
              </a:rPr>
            </a:br>
            <a:r>
              <a:rPr lang="en-US" sz="1600" dirty="0" smtClean="0">
                <a:latin typeface="Century Gothic" pitchFamily="34" charset="0"/>
              </a:rPr>
              <a:t>Mg</a:t>
            </a:r>
            <a:r>
              <a:rPr lang="en-US" sz="1600" baseline="-25000" dirty="0" smtClean="0">
                <a:latin typeface="Century Gothic" pitchFamily="34" charset="0"/>
              </a:rPr>
              <a:t>(s)</a:t>
            </a:r>
            <a:r>
              <a:rPr lang="en-US" sz="1600" dirty="0" smtClean="0">
                <a:latin typeface="Century Gothic" pitchFamily="34" charset="0"/>
              </a:rPr>
              <a:t>  +  2HCl</a:t>
            </a:r>
            <a:r>
              <a:rPr lang="en-US" sz="1600" baseline="-25000" dirty="0" smtClean="0">
                <a:latin typeface="Century Gothic" pitchFamily="34" charset="0"/>
              </a:rPr>
              <a:t>(</a:t>
            </a:r>
            <a:r>
              <a:rPr lang="en-US" sz="1600" baseline="-25000" dirty="0" err="1" smtClean="0">
                <a:latin typeface="Century Gothic" pitchFamily="34" charset="0"/>
              </a:rPr>
              <a:t>aq</a:t>
            </a:r>
            <a:r>
              <a:rPr lang="en-US" sz="1600" baseline="-25000" dirty="0" smtClean="0">
                <a:latin typeface="Century Gothic" pitchFamily="34" charset="0"/>
              </a:rPr>
              <a:t>)</a:t>
            </a:r>
            <a:r>
              <a:rPr lang="en-US" sz="1600" dirty="0" smtClean="0">
                <a:latin typeface="Century Gothic" pitchFamily="34" charset="0"/>
              </a:rPr>
              <a:t>  </a:t>
            </a:r>
            <a:r>
              <a:rPr lang="en-US" sz="1600" dirty="0" smtClean="0">
                <a:latin typeface="Century Gothic" pitchFamily="34" charset="0"/>
                <a:sym typeface="Wingdings" pitchFamily="2" charset="2"/>
              </a:rPr>
              <a:t>  _______  +  H</a:t>
            </a:r>
            <a:r>
              <a:rPr lang="en-US" sz="1600" baseline="-25000" dirty="0" smtClean="0">
                <a:latin typeface="Century Gothic" pitchFamily="34" charset="0"/>
                <a:sym typeface="Wingdings" pitchFamily="2" charset="2"/>
              </a:rPr>
              <a:t>2(g)</a:t>
            </a:r>
            <a:r>
              <a:rPr lang="en-US" sz="1600" dirty="0" smtClean="0">
                <a:latin typeface="Century Gothic" pitchFamily="34" charset="0"/>
                <a:sym typeface="Wingdings" pitchFamily="2" charset="2"/>
              </a:rPr>
              <a:t> </a:t>
            </a:r>
            <a:r>
              <a:rPr lang="en-US" sz="1600" dirty="0" smtClean="0">
                <a:latin typeface="Century Gothic" pitchFamily="34" charset="0"/>
              </a:rPr>
              <a:t> is</a:t>
            </a:r>
            <a:br>
              <a:rPr lang="en-US" sz="1600" dirty="0" smtClean="0">
                <a:latin typeface="Century Gothic" pitchFamily="34" charset="0"/>
              </a:rPr>
            </a:br>
            <a:r>
              <a:rPr lang="en-US" sz="1600" dirty="0" smtClean="0">
                <a:latin typeface="Century Gothic" pitchFamily="34" charset="0"/>
              </a:rPr>
              <a:t>a.  </a:t>
            </a:r>
            <a:r>
              <a:rPr lang="en-US" sz="1600" dirty="0" err="1" smtClean="0">
                <a:latin typeface="Century Gothic" pitchFamily="34" charset="0"/>
              </a:rPr>
              <a:t>MgCl</a:t>
            </a:r>
            <a:r>
              <a:rPr lang="en-US" sz="1600" dirty="0" smtClean="0">
                <a:latin typeface="Century Gothic" pitchFamily="34" charset="0"/>
              </a:rPr>
              <a:t>	b.  Mg</a:t>
            </a:r>
            <a:r>
              <a:rPr lang="en-US" sz="1600" baseline="30000" dirty="0" smtClean="0">
                <a:latin typeface="Century Gothic" pitchFamily="34" charset="0"/>
              </a:rPr>
              <a:t>2+</a:t>
            </a:r>
            <a:r>
              <a:rPr lang="en-US" sz="1600" dirty="0" smtClean="0">
                <a:latin typeface="Century Gothic" pitchFamily="34" charset="0"/>
              </a:rPr>
              <a:t>		c.  Cl</a:t>
            </a:r>
            <a:r>
              <a:rPr lang="en-US" sz="1600" baseline="-25000" dirty="0" smtClean="0">
                <a:latin typeface="Century Gothic" pitchFamily="34" charset="0"/>
              </a:rPr>
              <a:t>2</a:t>
            </a:r>
            <a:r>
              <a:rPr lang="en-US" sz="1600" dirty="0" smtClean="0">
                <a:latin typeface="Century Gothic" pitchFamily="34" charset="0"/>
              </a:rPr>
              <a:t>Mg		d.  MgCl</a:t>
            </a:r>
            <a:r>
              <a:rPr lang="en-US" sz="1600" baseline="-25000" dirty="0" smtClean="0">
                <a:latin typeface="Century Gothic" pitchFamily="34" charset="0"/>
              </a:rPr>
              <a:t>2</a:t>
            </a:r>
            <a:r>
              <a:rPr lang="en-US" sz="1600" dirty="0" smtClean="0">
                <a:latin typeface="Century Gothic" pitchFamily="34" charset="0"/>
              </a:rPr>
              <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15.  The missing element in the following chemical equation:</a:t>
            </a:r>
            <a:br>
              <a:rPr lang="en-US" sz="1600" dirty="0" smtClean="0">
                <a:latin typeface="Century Gothic" pitchFamily="34" charset="0"/>
              </a:rPr>
            </a:br>
            <a:r>
              <a:rPr lang="en-US" sz="1600" dirty="0" smtClean="0">
                <a:latin typeface="Century Gothic" pitchFamily="34" charset="0"/>
              </a:rPr>
              <a:t>Ca</a:t>
            </a:r>
            <a:r>
              <a:rPr lang="en-US" sz="1600" baseline="-25000" dirty="0" smtClean="0">
                <a:latin typeface="Century Gothic" pitchFamily="34" charset="0"/>
              </a:rPr>
              <a:t>(s)</a:t>
            </a:r>
            <a:r>
              <a:rPr lang="en-US" sz="1600" dirty="0" smtClean="0">
                <a:latin typeface="Century Gothic" pitchFamily="34" charset="0"/>
              </a:rPr>
              <a:t>  +  H</a:t>
            </a:r>
            <a:r>
              <a:rPr lang="en-US" sz="1600" baseline="-25000" dirty="0" smtClean="0">
                <a:latin typeface="Century Gothic" pitchFamily="34" charset="0"/>
              </a:rPr>
              <a:t>2</a:t>
            </a:r>
            <a:r>
              <a:rPr lang="en-US" sz="1600" dirty="0" smtClean="0">
                <a:latin typeface="Century Gothic" pitchFamily="34" charset="0"/>
              </a:rPr>
              <a:t>O</a:t>
            </a:r>
            <a:r>
              <a:rPr lang="en-US" sz="1600" baseline="-25000" dirty="0" smtClean="0">
                <a:latin typeface="Century Gothic" pitchFamily="34" charset="0"/>
              </a:rPr>
              <a:t>(l)</a:t>
            </a:r>
            <a:r>
              <a:rPr lang="en-US" sz="1600" dirty="0" smtClean="0">
                <a:latin typeface="Century Gothic" pitchFamily="34" charset="0"/>
              </a:rPr>
              <a:t>  </a:t>
            </a:r>
            <a:r>
              <a:rPr lang="en-US" sz="1600" dirty="0" smtClean="0">
                <a:latin typeface="Century Gothic" pitchFamily="34" charset="0"/>
                <a:sym typeface="Wingdings" pitchFamily="2" charset="2"/>
              </a:rPr>
              <a:t>  _______  +  H</a:t>
            </a:r>
            <a:r>
              <a:rPr lang="en-US" sz="1600" baseline="-25000" dirty="0" smtClean="0">
                <a:latin typeface="Century Gothic" pitchFamily="34" charset="0"/>
                <a:sym typeface="Wingdings" pitchFamily="2" charset="2"/>
              </a:rPr>
              <a:t>2(g)</a:t>
            </a:r>
            <a:r>
              <a:rPr lang="en-US" sz="1600" dirty="0" smtClean="0">
                <a:latin typeface="Century Gothic" pitchFamily="34" charset="0"/>
                <a:sym typeface="Wingdings" pitchFamily="2" charset="2"/>
              </a:rPr>
              <a:t> is</a:t>
            </a:r>
            <a:br>
              <a:rPr lang="en-US" sz="1600" dirty="0" smtClean="0">
                <a:latin typeface="Century Gothic" pitchFamily="34" charset="0"/>
                <a:sym typeface="Wingdings" pitchFamily="2" charset="2"/>
              </a:rPr>
            </a:br>
            <a:r>
              <a:rPr lang="en-US" sz="1600" dirty="0" smtClean="0">
                <a:latin typeface="Century Gothic" pitchFamily="34" charset="0"/>
                <a:sym typeface="Wingdings" pitchFamily="2" charset="2"/>
              </a:rPr>
              <a:t>a.  OH</a:t>
            </a:r>
            <a:r>
              <a:rPr lang="en-US" sz="1600" baseline="-25000" dirty="0" smtClean="0">
                <a:latin typeface="Century Gothic" pitchFamily="34" charset="0"/>
                <a:sym typeface="Wingdings" pitchFamily="2" charset="2"/>
              </a:rPr>
              <a:t>2</a:t>
            </a:r>
            <a:r>
              <a:rPr lang="en-US" sz="1600" dirty="0" smtClean="0">
                <a:latin typeface="Century Gothic" pitchFamily="34" charset="0"/>
                <a:sym typeface="Wingdings" pitchFamily="2" charset="2"/>
              </a:rPr>
              <a:t>Ca	b.  </a:t>
            </a:r>
            <a:r>
              <a:rPr lang="en-US" sz="1600" dirty="0" err="1" smtClean="0">
                <a:latin typeface="Century Gothic" pitchFamily="34" charset="0"/>
                <a:sym typeface="Wingdings" pitchFamily="2" charset="2"/>
              </a:rPr>
              <a:t>CaOH</a:t>
            </a:r>
            <a:r>
              <a:rPr lang="en-US" sz="1600" dirty="0" smtClean="0">
                <a:latin typeface="Century Gothic" pitchFamily="34" charset="0"/>
                <a:sym typeface="Wingdings" pitchFamily="2" charset="2"/>
              </a:rPr>
              <a:t>	c.  Ca(OH)</a:t>
            </a:r>
            <a:r>
              <a:rPr lang="en-US" sz="1600" baseline="-25000" dirty="0" smtClean="0">
                <a:latin typeface="Century Gothic" pitchFamily="34" charset="0"/>
                <a:sym typeface="Wingdings" pitchFamily="2" charset="2"/>
              </a:rPr>
              <a:t>2</a:t>
            </a:r>
            <a:r>
              <a:rPr lang="en-US" sz="1600" dirty="0" smtClean="0">
                <a:latin typeface="Century Gothic" pitchFamily="34" charset="0"/>
                <a:sym typeface="Wingdings" pitchFamily="2" charset="2"/>
              </a:rPr>
              <a:t>	d.  Ca</a:t>
            </a:r>
            <a:r>
              <a:rPr lang="en-US" sz="1600" baseline="-25000" dirty="0" smtClean="0">
                <a:latin typeface="Century Gothic" pitchFamily="34" charset="0"/>
                <a:sym typeface="Wingdings" pitchFamily="2" charset="2"/>
              </a:rPr>
              <a:t>2</a:t>
            </a:r>
            <a:r>
              <a:rPr lang="en-US" sz="1600" dirty="0" smtClean="0">
                <a:latin typeface="Century Gothic" pitchFamily="34" charset="0"/>
                <a:sym typeface="Wingdings" pitchFamily="2" charset="2"/>
              </a:rPr>
              <a:t>OH</a:t>
            </a:r>
            <a:r>
              <a:rPr lang="en-US" sz="1600" dirty="0" smtClean="0">
                <a:latin typeface="Century Gothic" pitchFamily="34" charset="0"/>
              </a:rPr>
              <a:t> </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16.  Calcium can be found in all of the following EXCEPT</a:t>
            </a:r>
            <a:br>
              <a:rPr lang="en-US" sz="1600" dirty="0" smtClean="0">
                <a:latin typeface="Century Gothic" pitchFamily="34" charset="0"/>
              </a:rPr>
            </a:br>
            <a:r>
              <a:rPr lang="en-US" sz="1600" dirty="0" smtClean="0">
                <a:latin typeface="Century Gothic" pitchFamily="34" charset="0"/>
              </a:rPr>
              <a:t>a.  Bones	b.  Cheese	d.  Limestone	d.  Fireworks   </a:t>
            </a:r>
            <a:br>
              <a:rPr lang="en-US" sz="1600" dirty="0" smtClean="0">
                <a:latin typeface="Century Gothic" pitchFamily="34" charset="0"/>
              </a:rPr>
            </a:br>
            <a:endParaRPr lang="en-US" sz="1600" dirty="0" smtClean="0">
              <a:latin typeface="Century Gothic"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err="1" smtClean="0">
                <a:latin typeface="Century Gothic" pitchFamily="34" charset="0"/>
              </a:rPr>
              <a:t>Quizlet</a:t>
            </a:r>
            <a:r>
              <a:rPr lang="en-US" sz="3200" b="1" dirty="0" smtClean="0">
                <a:latin typeface="Century Gothic" pitchFamily="34" charset="0"/>
              </a:rPr>
              <a:t> II</a:t>
            </a:r>
            <a:endParaRPr lang="en-US" sz="3200" b="1" dirty="0">
              <a:latin typeface="Century Gothic" pitchFamily="34" charset="0"/>
            </a:endParaRPr>
          </a:p>
        </p:txBody>
      </p:sp>
      <p:sp>
        <p:nvSpPr>
          <p:cNvPr id="3" name="Content Placeholder 2"/>
          <p:cNvSpPr>
            <a:spLocks noGrp="1"/>
          </p:cNvSpPr>
          <p:nvPr>
            <p:ph idx="1"/>
          </p:nvPr>
        </p:nvSpPr>
        <p:spPr>
          <a:xfrm>
            <a:off x="457200" y="990600"/>
            <a:ext cx="8229600" cy="5867400"/>
          </a:xfrm>
        </p:spPr>
        <p:txBody>
          <a:bodyPr>
            <a:normAutofit/>
          </a:bodyPr>
          <a:lstStyle/>
          <a:p>
            <a:r>
              <a:rPr lang="en-US" sz="1600" dirty="0" smtClean="0">
                <a:latin typeface="Century Gothic" pitchFamily="34" charset="0"/>
              </a:rPr>
              <a:t>17.  Silicon is a</a:t>
            </a:r>
            <a:br>
              <a:rPr lang="en-US" sz="1600" dirty="0" smtClean="0">
                <a:latin typeface="Century Gothic" pitchFamily="34" charset="0"/>
              </a:rPr>
            </a:br>
            <a:r>
              <a:rPr lang="en-US" sz="1600" dirty="0" smtClean="0">
                <a:latin typeface="Century Gothic" pitchFamily="34" charset="0"/>
              </a:rPr>
              <a:t>a.  Metalloid		b.  Metal		c.  Non-metal	d.  Nobel Gas</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18.  Of the following elements below which one is most electronegative?</a:t>
            </a:r>
            <a:br>
              <a:rPr lang="en-US" sz="1600" dirty="0" smtClean="0">
                <a:latin typeface="Century Gothic" pitchFamily="34" charset="0"/>
              </a:rPr>
            </a:br>
            <a:r>
              <a:rPr lang="en-US" sz="1600" dirty="0" smtClean="0">
                <a:latin typeface="Century Gothic" pitchFamily="34" charset="0"/>
              </a:rPr>
              <a:t>a.  I			b.  F		c.  Br		d.  </a:t>
            </a:r>
            <a:r>
              <a:rPr lang="en-US" sz="1600" dirty="0" err="1" smtClean="0">
                <a:latin typeface="Century Gothic" pitchFamily="34" charset="0"/>
              </a:rPr>
              <a:t>Cl</a:t>
            </a:r>
            <a:r>
              <a:rPr lang="en-US" sz="1600" dirty="0" smtClean="0">
                <a:latin typeface="Century Gothic" pitchFamily="34" charset="0"/>
              </a:rPr>
              <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19.  What is the symbol for sodium?</a:t>
            </a:r>
            <a:br>
              <a:rPr lang="en-US" sz="1600" dirty="0" smtClean="0">
                <a:latin typeface="Century Gothic" pitchFamily="34" charset="0"/>
              </a:rPr>
            </a:br>
            <a:r>
              <a:rPr lang="en-US" sz="1600" dirty="0" smtClean="0">
                <a:latin typeface="Century Gothic" pitchFamily="34" charset="0"/>
              </a:rPr>
              <a:t>a.  S			b.  K		c.  Na		d.  So</a:t>
            </a:r>
            <a:br>
              <a:rPr lang="en-US" sz="1600" dirty="0" smtClean="0">
                <a:latin typeface="Century Gothic" pitchFamily="34" charset="0"/>
              </a:rPr>
            </a:br>
            <a:endParaRPr lang="en-US" sz="1600" dirty="0" smtClean="0">
              <a:latin typeface="Century Gothic" pitchFamily="34" charset="0"/>
            </a:endParaRPr>
          </a:p>
          <a:p>
            <a:r>
              <a:rPr lang="en-US" sz="1600" dirty="0" smtClean="0">
                <a:latin typeface="Century Gothic" pitchFamily="34" charset="0"/>
              </a:rPr>
              <a:t>20.  This element may be found in period 2 group 1 </a:t>
            </a:r>
            <a:br>
              <a:rPr lang="en-US" sz="1600" dirty="0" smtClean="0">
                <a:latin typeface="Century Gothic" pitchFamily="34" charset="0"/>
              </a:rPr>
            </a:br>
            <a:r>
              <a:rPr lang="en-US" sz="1600" dirty="0" smtClean="0">
                <a:latin typeface="Century Gothic" pitchFamily="34" charset="0"/>
              </a:rPr>
              <a:t>a.  Li			b.  Be		c.  </a:t>
            </a:r>
            <a:r>
              <a:rPr lang="en-US" sz="1600" dirty="0" err="1" smtClean="0">
                <a:latin typeface="Century Gothic" pitchFamily="34" charset="0"/>
              </a:rPr>
              <a:t>Cl</a:t>
            </a:r>
            <a:r>
              <a:rPr lang="en-US" sz="1600" dirty="0" smtClean="0">
                <a:latin typeface="Century Gothic" pitchFamily="34" charset="0"/>
              </a:rPr>
              <a:t>		d.  Ne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Elements of Group II</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The elements of Group II in order of first to last are:</a:t>
            </a:r>
            <a:br>
              <a:rPr lang="en-US" dirty="0" smtClean="0"/>
            </a:br>
            <a:r>
              <a:rPr lang="en-US" dirty="0" smtClean="0"/>
              <a:t/>
            </a:r>
            <a:br>
              <a:rPr lang="en-US" dirty="0" smtClean="0"/>
            </a:br>
            <a:r>
              <a:rPr lang="en-US" dirty="0" smtClean="0"/>
              <a:t>a.  Beryllium (Be)</a:t>
            </a:r>
            <a:br>
              <a:rPr lang="en-US" dirty="0" smtClean="0"/>
            </a:br>
            <a:r>
              <a:rPr lang="en-US" dirty="0" smtClean="0"/>
              <a:t/>
            </a:r>
            <a:br>
              <a:rPr lang="en-US" dirty="0" smtClean="0"/>
            </a:br>
            <a:r>
              <a:rPr lang="en-US" dirty="0" smtClean="0"/>
              <a:t>b.  Magnesium (Mg)</a:t>
            </a:r>
            <a:br>
              <a:rPr lang="en-US" dirty="0" smtClean="0"/>
            </a:br>
            <a:r>
              <a:rPr lang="en-US" dirty="0" smtClean="0"/>
              <a:t/>
            </a:r>
            <a:br>
              <a:rPr lang="en-US" dirty="0" smtClean="0"/>
            </a:br>
            <a:r>
              <a:rPr lang="en-US" dirty="0" smtClean="0"/>
              <a:t>c.  Calcium (Ca)</a:t>
            </a:r>
            <a:br>
              <a:rPr lang="en-US" dirty="0" smtClean="0"/>
            </a:br>
            <a:r>
              <a:rPr lang="en-US" dirty="0" smtClean="0"/>
              <a:t/>
            </a:r>
            <a:br>
              <a:rPr lang="en-US" dirty="0" smtClean="0"/>
            </a:br>
            <a:r>
              <a:rPr lang="en-US" dirty="0" smtClean="0"/>
              <a:t>d.  Strontium (</a:t>
            </a:r>
            <a:r>
              <a:rPr lang="en-US" dirty="0" err="1" smtClean="0"/>
              <a:t>Sr</a:t>
            </a:r>
            <a:r>
              <a:rPr lang="en-US" dirty="0" smtClean="0"/>
              <a:t>)</a:t>
            </a:r>
            <a:br>
              <a:rPr lang="en-US" dirty="0" smtClean="0"/>
            </a:br>
            <a:r>
              <a:rPr lang="en-US" dirty="0" smtClean="0"/>
              <a:t/>
            </a:r>
            <a:br>
              <a:rPr lang="en-US" dirty="0" smtClean="0"/>
            </a:br>
            <a:r>
              <a:rPr lang="en-US" dirty="0" smtClean="0"/>
              <a:t>e.  Barium (</a:t>
            </a:r>
            <a:r>
              <a:rPr lang="en-US" dirty="0" err="1" smtClean="0"/>
              <a:t>Ba</a:t>
            </a:r>
            <a:r>
              <a:rPr lang="en-US" dirty="0" smtClean="0"/>
              <a:t>)</a:t>
            </a:r>
            <a:endParaRPr lang="en-US" dirty="0"/>
          </a:p>
        </p:txBody>
      </p:sp>
      <p:pic>
        <p:nvPicPr>
          <p:cNvPr id="8194" name="Picture 2" descr="Image result for picture of beryllium"/>
          <p:cNvPicPr>
            <a:picLocks noChangeAspect="1" noChangeArrowheads="1"/>
          </p:cNvPicPr>
          <p:nvPr/>
        </p:nvPicPr>
        <p:blipFill>
          <a:blip r:embed="rId2" cstate="print"/>
          <a:srcRect/>
          <a:stretch>
            <a:fillRect/>
          </a:stretch>
        </p:blipFill>
        <p:spPr bwMode="auto">
          <a:xfrm>
            <a:off x="4419600" y="2209800"/>
            <a:ext cx="1524000" cy="1524000"/>
          </a:xfrm>
          <a:prstGeom prst="rect">
            <a:avLst/>
          </a:prstGeom>
          <a:noFill/>
        </p:spPr>
      </p:pic>
      <p:pic>
        <p:nvPicPr>
          <p:cNvPr id="8196" name="Picture 4" descr="Image result for picture of magnesium"/>
          <p:cNvPicPr>
            <a:picLocks noChangeAspect="1" noChangeArrowheads="1"/>
          </p:cNvPicPr>
          <p:nvPr/>
        </p:nvPicPr>
        <p:blipFill>
          <a:blip r:embed="rId3" cstate="print"/>
          <a:srcRect/>
          <a:stretch>
            <a:fillRect/>
          </a:stretch>
        </p:blipFill>
        <p:spPr bwMode="auto">
          <a:xfrm>
            <a:off x="6248400" y="2209800"/>
            <a:ext cx="1524000" cy="1524000"/>
          </a:xfrm>
          <a:prstGeom prst="rect">
            <a:avLst/>
          </a:prstGeom>
          <a:noFill/>
        </p:spPr>
      </p:pic>
      <p:pic>
        <p:nvPicPr>
          <p:cNvPr id="8198" name="Picture 6" descr="Image result for picture of calcium"/>
          <p:cNvPicPr>
            <a:picLocks noChangeAspect="1" noChangeArrowheads="1"/>
          </p:cNvPicPr>
          <p:nvPr/>
        </p:nvPicPr>
        <p:blipFill>
          <a:blip r:embed="rId4" cstate="print"/>
          <a:srcRect/>
          <a:stretch>
            <a:fillRect/>
          </a:stretch>
        </p:blipFill>
        <p:spPr bwMode="auto">
          <a:xfrm>
            <a:off x="4419600" y="3810000"/>
            <a:ext cx="1524000" cy="1524000"/>
          </a:xfrm>
          <a:prstGeom prst="rect">
            <a:avLst/>
          </a:prstGeom>
          <a:noFill/>
        </p:spPr>
      </p:pic>
      <p:pic>
        <p:nvPicPr>
          <p:cNvPr id="8200" name="Picture 8" descr="Image result for picture of strontium"/>
          <p:cNvPicPr>
            <a:picLocks noChangeAspect="1" noChangeArrowheads="1"/>
          </p:cNvPicPr>
          <p:nvPr/>
        </p:nvPicPr>
        <p:blipFill>
          <a:blip r:embed="rId5" cstate="print"/>
          <a:srcRect/>
          <a:stretch>
            <a:fillRect/>
          </a:stretch>
        </p:blipFill>
        <p:spPr bwMode="auto">
          <a:xfrm>
            <a:off x="6248400" y="3810000"/>
            <a:ext cx="1524000" cy="1524000"/>
          </a:xfrm>
          <a:prstGeom prst="rect">
            <a:avLst/>
          </a:prstGeom>
          <a:noFill/>
        </p:spPr>
      </p:pic>
      <p:pic>
        <p:nvPicPr>
          <p:cNvPr id="8202" name="Picture 10" descr="Image result for picture of barium"/>
          <p:cNvPicPr>
            <a:picLocks noChangeAspect="1" noChangeArrowheads="1"/>
          </p:cNvPicPr>
          <p:nvPr/>
        </p:nvPicPr>
        <p:blipFill>
          <a:blip r:embed="rId6" cstate="print"/>
          <a:srcRect/>
          <a:stretch>
            <a:fillRect/>
          </a:stretch>
        </p:blipFill>
        <p:spPr bwMode="auto">
          <a:xfrm>
            <a:off x="5410200" y="5372100"/>
            <a:ext cx="1485900" cy="14859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6" name="Picture 8" descr="Related image"/>
          <p:cNvPicPr>
            <a:picLocks noChangeAspect="1" noChangeArrowheads="1"/>
          </p:cNvPicPr>
          <p:nvPr/>
        </p:nvPicPr>
        <p:blipFill>
          <a:blip r:embed="rId2" cstate="print"/>
          <a:srcRect/>
          <a:stretch>
            <a:fillRect/>
          </a:stretch>
        </p:blipFill>
        <p:spPr bwMode="auto">
          <a:xfrm>
            <a:off x="7234990" y="2819400"/>
            <a:ext cx="1909010" cy="1447800"/>
          </a:xfrm>
          <a:prstGeom prst="rect">
            <a:avLst/>
          </a:prstGeom>
          <a:noFill/>
        </p:spPr>
      </p:pic>
      <p:pic>
        <p:nvPicPr>
          <p:cNvPr id="7172" name="Picture 4" descr="Image result for airplane"/>
          <p:cNvPicPr>
            <a:picLocks noChangeAspect="1" noChangeArrowheads="1"/>
          </p:cNvPicPr>
          <p:nvPr/>
        </p:nvPicPr>
        <p:blipFill>
          <a:blip r:embed="rId3" cstate="print"/>
          <a:srcRect t="16813" b="20140"/>
          <a:stretch>
            <a:fillRect/>
          </a:stretch>
        </p:blipFill>
        <p:spPr bwMode="auto">
          <a:xfrm>
            <a:off x="0" y="0"/>
            <a:ext cx="2615792" cy="1143000"/>
          </a:xfrm>
          <a:prstGeom prst="rect">
            <a:avLst/>
          </a:prstGeom>
          <a:noFill/>
        </p:spPr>
      </p:pic>
      <p:sp>
        <p:nvSpPr>
          <p:cNvPr id="2" name="Title 1"/>
          <p:cNvSpPr>
            <a:spLocks noGrp="1"/>
          </p:cNvSpPr>
          <p:nvPr>
            <p:ph type="title"/>
          </p:nvPr>
        </p:nvSpPr>
        <p:spPr>
          <a:xfrm>
            <a:off x="914400" y="274638"/>
            <a:ext cx="8229600" cy="1143000"/>
          </a:xfrm>
        </p:spPr>
        <p:txBody>
          <a:bodyPr/>
          <a:lstStyle/>
          <a:p>
            <a:r>
              <a:rPr lang="en-US" dirty="0" smtClean="0"/>
              <a:t>Uses of Group II’s Elements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Magnesium is used in fireworks </a:t>
            </a:r>
            <a:br>
              <a:rPr lang="en-US" dirty="0" smtClean="0"/>
            </a:br>
            <a:r>
              <a:rPr lang="en-US" dirty="0" smtClean="0"/>
              <a:t>or to build airplane body parts.</a:t>
            </a:r>
          </a:p>
          <a:p>
            <a:endParaRPr lang="en-US" dirty="0" smtClean="0"/>
          </a:p>
          <a:p>
            <a:r>
              <a:rPr lang="en-US" dirty="0" smtClean="0"/>
              <a:t>Calcium is present in milk, cheese, bones etc.</a:t>
            </a:r>
          </a:p>
          <a:p>
            <a:endParaRPr lang="en-US" dirty="0" smtClean="0"/>
          </a:p>
          <a:p>
            <a:r>
              <a:rPr lang="en-US" dirty="0" smtClean="0"/>
              <a:t>Strontium is also used in fireworks and can be found in toothpaste.</a:t>
            </a:r>
            <a:br>
              <a:rPr lang="en-US" dirty="0" smtClean="0"/>
            </a:br>
            <a:endParaRPr lang="en-US" dirty="0" smtClean="0"/>
          </a:p>
          <a:p>
            <a:r>
              <a:rPr lang="en-US" dirty="0" smtClean="0"/>
              <a:t>Barium is used in medical procedures.</a:t>
            </a:r>
            <a:endParaRPr lang="en-US" dirty="0"/>
          </a:p>
        </p:txBody>
      </p:sp>
      <p:pic>
        <p:nvPicPr>
          <p:cNvPr id="7170" name="Picture 2" descr="Image result for picture of fireworks"/>
          <p:cNvPicPr>
            <a:picLocks noChangeAspect="1" noChangeArrowheads="1"/>
          </p:cNvPicPr>
          <p:nvPr/>
        </p:nvPicPr>
        <p:blipFill>
          <a:blip r:embed="rId4" cstate="print"/>
          <a:srcRect/>
          <a:stretch>
            <a:fillRect/>
          </a:stretch>
        </p:blipFill>
        <p:spPr bwMode="auto">
          <a:xfrm>
            <a:off x="6096000" y="1143000"/>
            <a:ext cx="2543444" cy="1695024"/>
          </a:xfrm>
          <a:prstGeom prst="rect">
            <a:avLst/>
          </a:prstGeom>
          <a:noFill/>
        </p:spPr>
      </p:pic>
      <p:pic>
        <p:nvPicPr>
          <p:cNvPr id="7174" name="Picture 6" descr="Image result for cup of milk"/>
          <p:cNvPicPr>
            <a:picLocks noChangeAspect="1" noChangeArrowheads="1"/>
          </p:cNvPicPr>
          <p:nvPr/>
        </p:nvPicPr>
        <p:blipFill>
          <a:blip r:embed="rId5" cstate="print"/>
          <a:srcRect/>
          <a:stretch>
            <a:fillRect/>
          </a:stretch>
        </p:blipFill>
        <p:spPr bwMode="auto">
          <a:xfrm>
            <a:off x="-304800" y="2514600"/>
            <a:ext cx="1571625" cy="1571625"/>
          </a:xfrm>
          <a:prstGeom prst="rect">
            <a:avLst/>
          </a:prstGeom>
          <a:noFill/>
        </p:spPr>
      </p:pic>
      <p:pic>
        <p:nvPicPr>
          <p:cNvPr id="7178" name="Picture 10" descr="Related image"/>
          <p:cNvPicPr>
            <a:picLocks noChangeAspect="1" noChangeArrowheads="1"/>
          </p:cNvPicPr>
          <p:nvPr/>
        </p:nvPicPr>
        <p:blipFill>
          <a:blip r:embed="rId6" cstate="print"/>
          <a:srcRect/>
          <a:stretch>
            <a:fillRect/>
          </a:stretch>
        </p:blipFill>
        <p:spPr bwMode="auto">
          <a:xfrm>
            <a:off x="6781800" y="5257800"/>
            <a:ext cx="2167467" cy="1219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Related image"/>
          <p:cNvPicPr>
            <a:picLocks noChangeAspect="1" noChangeArrowheads="1"/>
          </p:cNvPicPr>
          <p:nvPr/>
        </p:nvPicPr>
        <p:blipFill>
          <a:blip r:embed="rId2" cstate="print"/>
          <a:srcRect/>
          <a:stretch>
            <a:fillRect/>
          </a:stretch>
        </p:blipFill>
        <p:spPr bwMode="auto">
          <a:xfrm>
            <a:off x="6324600" y="3995665"/>
            <a:ext cx="2819400" cy="2862335"/>
          </a:xfrm>
          <a:prstGeom prst="rect">
            <a:avLst/>
          </a:prstGeom>
          <a:noFill/>
        </p:spPr>
      </p:pic>
      <p:sp>
        <p:nvSpPr>
          <p:cNvPr id="2" name="Title 1"/>
          <p:cNvSpPr>
            <a:spLocks noGrp="1"/>
          </p:cNvSpPr>
          <p:nvPr>
            <p:ph type="title"/>
          </p:nvPr>
        </p:nvSpPr>
        <p:spPr/>
        <p:txBody>
          <a:bodyPr>
            <a:normAutofit fontScale="90000"/>
          </a:bodyPr>
          <a:lstStyle/>
          <a:p>
            <a:r>
              <a:rPr lang="en-US" dirty="0" smtClean="0"/>
              <a:t>Physical Properties of Group II metals</a:t>
            </a:r>
            <a:endParaRPr lang="en-US" dirty="0"/>
          </a:p>
        </p:txBody>
      </p:sp>
      <p:sp>
        <p:nvSpPr>
          <p:cNvPr id="3" name="Content Placeholder 2"/>
          <p:cNvSpPr>
            <a:spLocks noGrp="1"/>
          </p:cNvSpPr>
          <p:nvPr>
            <p:ph idx="1"/>
          </p:nvPr>
        </p:nvSpPr>
        <p:spPr/>
        <p:txBody>
          <a:bodyPr/>
          <a:lstStyle/>
          <a:p>
            <a:r>
              <a:rPr lang="en-US" dirty="0" smtClean="0"/>
              <a:t>They are found as minerals in the Earth.</a:t>
            </a:r>
          </a:p>
          <a:p>
            <a:endParaRPr lang="en-US" dirty="0" smtClean="0"/>
          </a:p>
          <a:p>
            <a:r>
              <a:rPr lang="en-US" dirty="0" smtClean="0"/>
              <a:t>They are so reactive that they can not exist by themselves.  They are often combined with another element such as oxygen, chlorine or phosphorus.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Reactivity of Group II’s Elements</a:t>
            </a:r>
            <a:endParaRPr lang="en-US" dirty="0"/>
          </a:p>
        </p:txBody>
      </p:sp>
      <p:sp>
        <p:nvSpPr>
          <p:cNvPr id="3" name="Content Placeholder 2"/>
          <p:cNvSpPr>
            <a:spLocks noGrp="1"/>
          </p:cNvSpPr>
          <p:nvPr>
            <p:ph idx="1"/>
          </p:nvPr>
        </p:nvSpPr>
        <p:spPr/>
        <p:txBody>
          <a:bodyPr>
            <a:normAutofit/>
          </a:bodyPr>
          <a:lstStyle/>
          <a:p>
            <a:r>
              <a:rPr lang="en-US" sz="4000" dirty="0" smtClean="0"/>
              <a:t>Group II’s metals get more reactive going down the group.  </a:t>
            </a:r>
          </a:p>
          <a:p>
            <a:endParaRPr lang="en-US" sz="4000" dirty="0" smtClean="0"/>
          </a:p>
          <a:p>
            <a:r>
              <a:rPr lang="en-US" sz="4000" dirty="0" smtClean="0"/>
              <a:t>Barium (</a:t>
            </a:r>
            <a:r>
              <a:rPr lang="en-US" sz="4000" dirty="0" err="1" smtClean="0"/>
              <a:t>Ba</a:t>
            </a:r>
            <a:r>
              <a:rPr lang="en-US" sz="4000" dirty="0" smtClean="0"/>
              <a:t>) is the most reactive while Beryllium (Be) is the least reactive metal in Group II.</a:t>
            </a:r>
            <a:endParaRPr lang="en-US"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Reactions of Group II’s Elements</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They react with oxygen to produce oxides of themselves.  Example:</a:t>
            </a:r>
            <a:br>
              <a:rPr lang="en-US" dirty="0" smtClean="0"/>
            </a:br>
            <a:r>
              <a:rPr lang="en-US" b="1" dirty="0" smtClean="0">
                <a:solidFill>
                  <a:srgbClr val="7030A0"/>
                </a:solidFill>
              </a:rPr>
              <a:t>magnesium oxide produced from Mg and O</a:t>
            </a:r>
            <a:r>
              <a:rPr lang="en-US" b="1" baseline="-25000" dirty="0" smtClean="0">
                <a:solidFill>
                  <a:srgbClr val="7030A0"/>
                </a:solidFill>
              </a:rPr>
              <a:t>2</a:t>
            </a:r>
            <a:r>
              <a:rPr lang="en-US" b="1" dirty="0" smtClean="0">
                <a:solidFill>
                  <a:srgbClr val="7030A0"/>
                </a:solidFill>
              </a:rPr>
              <a:t/>
            </a:r>
            <a:br>
              <a:rPr lang="en-US" b="1" dirty="0" smtClean="0">
                <a:solidFill>
                  <a:srgbClr val="7030A0"/>
                </a:solidFill>
              </a:rPr>
            </a:br>
            <a:r>
              <a:rPr lang="en-US" b="1" dirty="0" smtClean="0"/>
              <a:t>2Mg</a:t>
            </a:r>
            <a:r>
              <a:rPr lang="en-US" b="1" baseline="-25000" dirty="0" smtClean="0"/>
              <a:t>(s)</a:t>
            </a:r>
            <a:r>
              <a:rPr lang="en-US" b="1" dirty="0" smtClean="0"/>
              <a:t>  +  O</a:t>
            </a:r>
            <a:r>
              <a:rPr lang="en-US" b="1" baseline="-25000" dirty="0" smtClean="0"/>
              <a:t>2(g)</a:t>
            </a:r>
            <a:r>
              <a:rPr lang="en-US" b="1" dirty="0" smtClean="0"/>
              <a:t>  </a:t>
            </a:r>
            <a:r>
              <a:rPr lang="en-US" b="1" dirty="0" smtClean="0">
                <a:sym typeface="Wingdings" pitchFamily="2" charset="2"/>
              </a:rPr>
              <a:t></a:t>
            </a:r>
            <a:r>
              <a:rPr lang="en-US" b="1" dirty="0" smtClean="0"/>
              <a:t> 2MgO</a:t>
            </a:r>
            <a:r>
              <a:rPr lang="en-US" b="1" baseline="-25000" dirty="0" smtClean="0"/>
              <a:t>(s)</a:t>
            </a:r>
            <a:r>
              <a:rPr lang="en-US" b="1" dirty="0" smtClean="0"/>
              <a:t> </a:t>
            </a:r>
            <a:br>
              <a:rPr lang="en-US" b="1" dirty="0" smtClean="0"/>
            </a:br>
            <a:r>
              <a:rPr lang="en-US" dirty="0" smtClean="0"/>
              <a:t/>
            </a:r>
            <a:br>
              <a:rPr lang="en-US" dirty="0" smtClean="0"/>
            </a:br>
            <a:r>
              <a:rPr lang="en-US" b="1" dirty="0" smtClean="0">
                <a:solidFill>
                  <a:srgbClr val="FF0066"/>
                </a:solidFill>
              </a:rPr>
              <a:t>calcium oxide produced from Ca and O</a:t>
            </a:r>
            <a:r>
              <a:rPr lang="en-US" b="1" baseline="-25000" dirty="0" smtClean="0">
                <a:solidFill>
                  <a:srgbClr val="FF0066"/>
                </a:solidFill>
              </a:rPr>
              <a:t>2</a:t>
            </a:r>
            <a:r>
              <a:rPr lang="en-US" dirty="0" smtClean="0"/>
              <a:t/>
            </a:r>
            <a:br>
              <a:rPr lang="en-US" dirty="0" smtClean="0"/>
            </a:br>
            <a:r>
              <a:rPr lang="en-US" b="1" dirty="0" smtClean="0"/>
              <a:t>2Ca</a:t>
            </a:r>
            <a:r>
              <a:rPr lang="en-US" b="1" baseline="-25000" dirty="0" smtClean="0"/>
              <a:t>(s)</a:t>
            </a:r>
            <a:r>
              <a:rPr lang="en-US" b="1" dirty="0" smtClean="0"/>
              <a:t> +  O</a:t>
            </a:r>
            <a:r>
              <a:rPr lang="en-US" b="1" baseline="-25000" dirty="0" smtClean="0"/>
              <a:t>2(g)</a:t>
            </a:r>
            <a:r>
              <a:rPr lang="en-US" b="1" dirty="0" smtClean="0"/>
              <a:t>  </a:t>
            </a:r>
            <a:r>
              <a:rPr lang="en-US" b="1" dirty="0" smtClean="0">
                <a:sym typeface="Wingdings" pitchFamily="2" charset="2"/>
              </a:rPr>
              <a:t>  2</a:t>
            </a:r>
            <a:r>
              <a:rPr lang="en-US" b="1" dirty="0" smtClean="0"/>
              <a:t>CaO</a:t>
            </a:r>
            <a:r>
              <a:rPr lang="en-US" b="1" baseline="-25000" dirty="0" smtClean="0"/>
              <a:t>(s)</a:t>
            </a:r>
            <a:r>
              <a:rPr lang="en-US" b="1" dirty="0" smtClean="0"/>
              <a:t> </a:t>
            </a:r>
          </a:p>
          <a:p>
            <a:endParaRPr lang="en-US" dirty="0" smtClean="0"/>
          </a:p>
          <a:p>
            <a:r>
              <a:rPr lang="en-US" dirty="0" smtClean="0"/>
              <a:t>They react with water to produce hydroxides of themselves and give off hydrogen gas.  Example:</a:t>
            </a:r>
            <a:br>
              <a:rPr lang="en-US" dirty="0" smtClean="0"/>
            </a:br>
            <a:r>
              <a:rPr lang="en-US" b="1" dirty="0" smtClean="0">
                <a:solidFill>
                  <a:srgbClr val="7030A0"/>
                </a:solidFill>
              </a:rPr>
              <a:t>magnesium hydroxide produced from Mg and H</a:t>
            </a:r>
            <a:r>
              <a:rPr lang="en-US" b="1" baseline="-25000" dirty="0" smtClean="0">
                <a:solidFill>
                  <a:srgbClr val="7030A0"/>
                </a:solidFill>
              </a:rPr>
              <a:t>2</a:t>
            </a:r>
            <a:r>
              <a:rPr lang="en-US" b="1" dirty="0" smtClean="0">
                <a:solidFill>
                  <a:srgbClr val="7030A0"/>
                </a:solidFill>
              </a:rPr>
              <a:t>O</a:t>
            </a:r>
            <a:br>
              <a:rPr lang="en-US" b="1" dirty="0" smtClean="0">
                <a:solidFill>
                  <a:srgbClr val="7030A0"/>
                </a:solidFill>
              </a:rPr>
            </a:br>
            <a:r>
              <a:rPr lang="en-US" b="1" dirty="0" smtClean="0"/>
              <a:t>Mg</a:t>
            </a:r>
            <a:r>
              <a:rPr lang="en-US" b="1" baseline="-25000" dirty="0" smtClean="0"/>
              <a:t>(s) </a:t>
            </a:r>
            <a:r>
              <a:rPr lang="en-US" b="1" dirty="0" smtClean="0"/>
              <a:t> +  H</a:t>
            </a:r>
            <a:r>
              <a:rPr lang="en-US" b="1" baseline="-25000" dirty="0" smtClean="0"/>
              <a:t>2</a:t>
            </a:r>
            <a:r>
              <a:rPr lang="en-US" b="1" dirty="0" smtClean="0"/>
              <a:t>O</a:t>
            </a:r>
            <a:r>
              <a:rPr lang="en-US" b="1" baseline="-25000" dirty="0" smtClean="0"/>
              <a:t>(l)  </a:t>
            </a:r>
            <a:r>
              <a:rPr lang="en-US" b="1" dirty="0" smtClean="0">
                <a:sym typeface="Wingdings" pitchFamily="2" charset="2"/>
              </a:rPr>
              <a:t>  Mg(OH)</a:t>
            </a:r>
            <a:r>
              <a:rPr lang="en-US" b="1" baseline="-25000" dirty="0" smtClean="0">
                <a:sym typeface="Wingdings" pitchFamily="2" charset="2"/>
              </a:rPr>
              <a:t>2(</a:t>
            </a:r>
            <a:r>
              <a:rPr lang="en-US" b="1" baseline="-25000" dirty="0" err="1" smtClean="0">
                <a:sym typeface="Wingdings" pitchFamily="2" charset="2"/>
              </a:rPr>
              <a:t>aq</a:t>
            </a:r>
            <a:r>
              <a:rPr lang="en-US" b="1" baseline="-25000" dirty="0" smtClean="0">
                <a:sym typeface="Wingdings" pitchFamily="2" charset="2"/>
              </a:rPr>
              <a:t>)</a:t>
            </a:r>
            <a:r>
              <a:rPr lang="en-US" b="1" dirty="0" smtClean="0">
                <a:sym typeface="Wingdings" pitchFamily="2" charset="2"/>
              </a:rPr>
              <a:t>  +  H</a:t>
            </a:r>
            <a:r>
              <a:rPr lang="en-US" b="1" baseline="-25000" dirty="0" smtClean="0">
                <a:sym typeface="Wingdings" pitchFamily="2" charset="2"/>
              </a:rPr>
              <a:t>2(g)</a:t>
            </a:r>
            <a:r>
              <a:rPr lang="en-US" b="1" dirty="0" smtClean="0"/>
              <a:t/>
            </a:r>
            <a:br>
              <a:rPr lang="en-US" b="1" dirty="0" smtClean="0"/>
            </a:br>
            <a:r>
              <a:rPr lang="en-US" dirty="0" smtClean="0"/>
              <a:t/>
            </a:r>
            <a:br>
              <a:rPr lang="en-US" dirty="0" smtClean="0"/>
            </a:br>
            <a:r>
              <a:rPr lang="en-US" b="1" dirty="0" smtClean="0">
                <a:solidFill>
                  <a:srgbClr val="FF0066"/>
                </a:solidFill>
              </a:rPr>
              <a:t>calcium hydroxide produced from Ca and H</a:t>
            </a:r>
            <a:r>
              <a:rPr lang="en-US" b="1" baseline="-25000" dirty="0" smtClean="0">
                <a:solidFill>
                  <a:srgbClr val="FF0066"/>
                </a:solidFill>
              </a:rPr>
              <a:t>2</a:t>
            </a:r>
            <a:r>
              <a:rPr lang="en-US" b="1" dirty="0" smtClean="0">
                <a:solidFill>
                  <a:srgbClr val="FF0066"/>
                </a:solidFill>
              </a:rPr>
              <a:t>O </a:t>
            </a:r>
            <a:br>
              <a:rPr lang="en-US" b="1" dirty="0" smtClean="0">
                <a:solidFill>
                  <a:srgbClr val="FF0066"/>
                </a:solidFill>
              </a:rPr>
            </a:br>
            <a:r>
              <a:rPr lang="en-US" b="1" dirty="0" smtClean="0"/>
              <a:t>Ca</a:t>
            </a:r>
            <a:r>
              <a:rPr lang="en-US" b="1" baseline="-25000" dirty="0" smtClean="0"/>
              <a:t>(s) </a:t>
            </a:r>
            <a:r>
              <a:rPr lang="en-US" b="1" dirty="0" smtClean="0"/>
              <a:t> +  H</a:t>
            </a:r>
            <a:r>
              <a:rPr lang="en-US" b="1" baseline="-25000" dirty="0" smtClean="0"/>
              <a:t>2</a:t>
            </a:r>
            <a:r>
              <a:rPr lang="en-US" b="1" dirty="0" smtClean="0"/>
              <a:t>O</a:t>
            </a:r>
            <a:r>
              <a:rPr lang="en-US" b="1" baseline="-25000" dirty="0" smtClean="0"/>
              <a:t>(l)  </a:t>
            </a:r>
            <a:r>
              <a:rPr lang="en-US" b="1" dirty="0" smtClean="0">
                <a:sym typeface="Wingdings" pitchFamily="2" charset="2"/>
              </a:rPr>
              <a:t>  Ca(OH)</a:t>
            </a:r>
            <a:r>
              <a:rPr lang="en-US" b="1" baseline="-25000" dirty="0" smtClean="0">
                <a:sym typeface="Wingdings" pitchFamily="2" charset="2"/>
              </a:rPr>
              <a:t>2(</a:t>
            </a:r>
            <a:r>
              <a:rPr lang="en-US" b="1" baseline="-25000" dirty="0" err="1" smtClean="0">
                <a:sym typeface="Wingdings" pitchFamily="2" charset="2"/>
              </a:rPr>
              <a:t>aq</a:t>
            </a:r>
            <a:r>
              <a:rPr lang="en-US" b="1" baseline="-25000" dirty="0" smtClean="0">
                <a:sym typeface="Wingdings" pitchFamily="2" charset="2"/>
              </a:rPr>
              <a:t>)</a:t>
            </a:r>
            <a:r>
              <a:rPr lang="en-US" b="1" dirty="0" smtClean="0">
                <a:sym typeface="Wingdings" pitchFamily="2" charset="2"/>
              </a:rPr>
              <a:t>  +  H</a:t>
            </a:r>
            <a:r>
              <a:rPr lang="en-US" b="1" baseline="-25000" dirty="0" smtClean="0">
                <a:sym typeface="Wingdings" pitchFamily="2" charset="2"/>
              </a:rPr>
              <a:t>2(g)</a:t>
            </a:r>
            <a:r>
              <a:rPr lang="en-US" b="1" dirty="0" smtClean="0"/>
              <a:t/>
            </a:r>
            <a:br>
              <a:rPr lang="en-US" b="1" dirty="0" smtClean="0"/>
            </a:b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Reactions of Group II’s Elements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They react with hydrochloric acid (</a:t>
            </a:r>
            <a:r>
              <a:rPr lang="en-US" dirty="0" err="1" smtClean="0"/>
              <a:t>HCl</a:t>
            </a:r>
            <a:r>
              <a:rPr lang="en-US" dirty="0" smtClean="0"/>
              <a:t>) to form chlorides of themselves and give off hydrogen gas.  Example:</a:t>
            </a:r>
            <a:br>
              <a:rPr lang="en-US" dirty="0" smtClean="0"/>
            </a:br>
            <a:r>
              <a:rPr lang="en-US" b="1" dirty="0" smtClean="0">
                <a:solidFill>
                  <a:srgbClr val="00B050"/>
                </a:solidFill>
              </a:rPr>
              <a:t>magnesium chloride produced from </a:t>
            </a:r>
            <a:r>
              <a:rPr lang="en-US" b="1" dirty="0" err="1" smtClean="0">
                <a:solidFill>
                  <a:srgbClr val="00B050"/>
                </a:solidFill>
              </a:rPr>
              <a:t>HCl</a:t>
            </a:r>
            <a:r>
              <a:rPr lang="en-US" b="1" dirty="0" smtClean="0">
                <a:solidFill>
                  <a:srgbClr val="00B050"/>
                </a:solidFill>
              </a:rPr>
              <a:t/>
            </a:r>
            <a:br>
              <a:rPr lang="en-US" b="1" dirty="0" smtClean="0">
                <a:solidFill>
                  <a:srgbClr val="00B050"/>
                </a:solidFill>
              </a:rPr>
            </a:br>
            <a:r>
              <a:rPr lang="en-US" b="1" dirty="0" smtClean="0"/>
              <a:t>Mg</a:t>
            </a:r>
            <a:r>
              <a:rPr lang="en-US" b="1" baseline="-25000" dirty="0" smtClean="0"/>
              <a:t>(s)</a:t>
            </a:r>
            <a:r>
              <a:rPr lang="en-US" b="1" dirty="0" smtClean="0"/>
              <a:t>  +  2HCl</a:t>
            </a:r>
            <a:r>
              <a:rPr lang="en-US" b="1" baseline="-25000" dirty="0" smtClean="0"/>
              <a:t>(</a:t>
            </a:r>
            <a:r>
              <a:rPr lang="en-US" b="1" baseline="-25000" dirty="0" err="1" smtClean="0"/>
              <a:t>aq</a:t>
            </a:r>
            <a:r>
              <a:rPr lang="en-US" b="1" baseline="-25000" dirty="0" smtClean="0"/>
              <a:t>)</a:t>
            </a:r>
            <a:r>
              <a:rPr lang="en-US" b="1" dirty="0" smtClean="0"/>
              <a:t>  </a:t>
            </a:r>
            <a:r>
              <a:rPr lang="en-US" b="1" dirty="0" smtClean="0">
                <a:sym typeface="Wingdings" pitchFamily="2" charset="2"/>
              </a:rPr>
              <a:t></a:t>
            </a:r>
            <a:r>
              <a:rPr lang="en-US" b="1" dirty="0" smtClean="0"/>
              <a:t> MgCl</a:t>
            </a:r>
            <a:r>
              <a:rPr lang="en-US" b="1" baseline="-25000" dirty="0" smtClean="0"/>
              <a:t>2(</a:t>
            </a:r>
            <a:r>
              <a:rPr lang="en-US" b="1" baseline="-25000" dirty="0" err="1" smtClean="0"/>
              <a:t>aq</a:t>
            </a:r>
            <a:r>
              <a:rPr lang="en-US" b="1" baseline="-25000" dirty="0" smtClean="0"/>
              <a:t>)</a:t>
            </a:r>
            <a:r>
              <a:rPr lang="en-US" b="1" dirty="0" smtClean="0"/>
              <a:t> + H</a:t>
            </a:r>
            <a:r>
              <a:rPr lang="en-US" b="1" baseline="-25000" dirty="0" smtClean="0"/>
              <a:t>2(g)</a:t>
            </a:r>
            <a:r>
              <a:rPr lang="en-US" b="1" dirty="0" smtClean="0"/>
              <a:t/>
            </a:r>
            <a:br>
              <a:rPr lang="en-US" b="1" dirty="0" smtClean="0"/>
            </a:br>
            <a:r>
              <a:rPr lang="en-US" dirty="0" smtClean="0"/>
              <a:t/>
            </a:r>
            <a:br>
              <a:rPr lang="en-US" dirty="0" smtClean="0"/>
            </a:br>
            <a:r>
              <a:rPr lang="en-US" dirty="0" smtClean="0"/>
              <a:t/>
            </a:r>
            <a:br>
              <a:rPr lang="en-US" dirty="0" smtClean="0"/>
            </a:br>
            <a:r>
              <a:rPr lang="en-US" b="1" dirty="0" smtClean="0">
                <a:solidFill>
                  <a:srgbClr val="0070C0"/>
                </a:solidFill>
              </a:rPr>
              <a:t>calcium chloride produced from </a:t>
            </a:r>
            <a:r>
              <a:rPr lang="en-US" b="1" dirty="0" err="1" smtClean="0">
                <a:solidFill>
                  <a:srgbClr val="0070C0"/>
                </a:solidFill>
              </a:rPr>
              <a:t>HCl</a:t>
            </a:r>
            <a:r>
              <a:rPr lang="en-US" b="1" dirty="0" smtClean="0">
                <a:solidFill>
                  <a:srgbClr val="0070C0"/>
                </a:solidFill>
              </a:rPr>
              <a:t>  </a:t>
            </a:r>
            <a:br>
              <a:rPr lang="en-US" b="1" dirty="0" smtClean="0">
                <a:solidFill>
                  <a:srgbClr val="0070C0"/>
                </a:solidFill>
              </a:rPr>
            </a:br>
            <a:r>
              <a:rPr lang="en-US" b="1" dirty="0" smtClean="0"/>
              <a:t> Ca</a:t>
            </a:r>
            <a:r>
              <a:rPr lang="en-US" b="1" baseline="-25000" dirty="0" smtClean="0"/>
              <a:t>(s)</a:t>
            </a:r>
            <a:r>
              <a:rPr lang="en-US" b="1" dirty="0" smtClean="0"/>
              <a:t>  +  2HCl</a:t>
            </a:r>
            <a:r>
              <a:rPr lang="en-US" b="1" baseline="-25000" dirty="0" smtClean="0"/>
              <a:t>(</a:t>
            </a:r>
            <a:r>
              <a:rPr lang="en-US" b="1" baseline="-25000" dirty="0" err="1" smtClean="0"/>
              <a:t>aq</a:t>
            </a:r>
            <a:r>
              <a:rPr lang="en-US" b="1" baseline="-25000" dirty="0" smtClean="0"/>
              <a:t>)</a:t>
            </a:r>
            <a:r>
              <a:rPr lang="en-US" b="1" dirty="0" smtClean="0"/>
              <a:t>  </a:t>
            </a:r>
            <a:r>
              <a:rPr lang="en-US" b="1" dirty="0" smtClean="0">
                <a:sym typeface="Wingdings" pitchFamily="2" charset="2"/>
              </a:rPr>
              <a:t></a:t>
            </a:r>
            <a:r>
              <a:rPr lang="en-US" b="1" dirty="0" smtClean="0"/>
              <a:t> CaCl</a:t>
            </a:r>
            <a:r>
              <a:rPr lang="en-US" b="1" baseline="-25000" dirty="0" smtClean="0"/>
              <a:t>2(</a:t>
            </a:r>
            <a:r>
              <a:rPr lang="en-US" b="1" baseline="-25000" dirty="0" err="1" smtClean="0"/>
              <a:t>aq</a:t>
            </a:r>
            <a:r>
              <a:rPr lang="en-US" b="1" baseline="-25000" dirty="0" smtClean="0"/>
              <a:t>)</a:t>
            </a:r>
            <a:r>
              <a:rPr lang="en-US" b="1" dirty="0" smtClean="0"/>
              <a:t> + H</a:t>
            </a:r>
            <a:r>
              <a:rPr lang="en-US" b="1" baseline="-25000" dirty="0" smtClean="0"/>
              <a:t>2(g)</a:t>
            </a:r>
            <a:br>
              <a:rPr lang="en-US" b="1" baseline="-25000" dirty="0" smtClean="0"/>
            </a:br>
            <a:endParaRPr lang="en-US" dirty="0" smtClean="0"/>
          </a:p>
          <a:p>
            <a:r>
              <a:rPr lang="en-US" dirty="0" smtClean="0"/>
              <a:t>Chlorides are often referred to as salts.</a:t>
            </a:r>
            <a:br>
              <a:rPr lang="en-US" dirty="0" smtClean="0"/>
            </a:b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Reactivity &amp; Ease of Ionisation</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The reactions of Group II’s metals are based on losing their valence electrons to form </a:t>
            </a:r>
            <a:r>
              <a:rPr lang="en-US" b="1" dirty="0" smtClean="0">
                <a:solidFill>
                  <a:srgbClr val="00B050"/>
                </a:solidFill>
              </a:rPr>
              <a:t>ionic bonds</a:t>
            </a:r>
            <a:r>
              <a:rPr lang="en-US" dirty="0" smtClean="0"/>
              <a:t>.</a:t>
            </a:r>
          </a:p>
          <a:p>
            <a:endParaRPr lang="en-US" dirty="0" smtClean="0"/>
          </a:p>
          <a:p>
            <a:r>
              <a:rPr lang="en-US" dirty="0" smtClean="0"/>
              <a:t>The energy needed to remove an electron from an atom or ion is called its </a:t>
            </a:r>
            <a:r>
              <a:rPr lang="en-US" b="1" dirty="0" smtClean="0">
                <a:solidFill>
                  <a:srgbClr val="0070C0"/>
                </a:solidFill>
              </a:rPr>
              <a:t>ionisation energy</a:t>
            </a:r>
            <a:r>
              <a:rPr lang="en-US" dirty="0" smtClean="0"/>
              <a:t>.</a:t>
            </a:r>
          </a:p>
          <a:p>
            <a:endParaRPr lang="en-US" dirty="0" smtClean="0"/>
          </a:p>
          <a:p>
            <a:r>
              <a:rPr lang="en-US" dirty="0" smtClean="0"/>
              <a:t>When Group II metals lose their valence electrons they become ions and carry a charge of 2+ since they lost two electrons.  Example </a:t>
            </a:r>
            <a:r>
              <a:rPr lang="en-US" b="1" dirty="0" smtClean="0">
                <a:solidFill>
                  <a:srgbClr val="FF0066"/>
                </a:solidFill>
              </a:rPr>
              <a:t>Mg</a:t>
            </a:r>
            <a:r>
              <a:rPr lang="en-US" b="1" baseline="30000" dirty="0" smtClean="0">
                <a:solidFill>
                  <a:srgbClr val="FF0066"/>
                </a:solidFill>
              </a:rPr>
              <a:t>2+</a:t>
            </a:r>
            <a:r>
              <a:rPr lang="en-US" dirty="0" smtClean="0"/>
              <a:t>  or </a:t>
            </a:r>
            <a:r>
              <a:rPr lang="en-US" b="1" dirty="0" smtClean="0">
                <a:solidFill>
                  <a:srgbClr val="FFCC00"/>
                </a:solidFill>
              </a:rPr>
              <a:t>Ca</a:t>
            </a:r>
            <a:r>
              <a:rPr lang="en-US" b="1" baseline="30000" dirty="0" smtClean="0">
                <a:solidFill>
                  <a:srgbClr val="FFCC00"/>
                </a:solidFill>
              </a:rPr>
              <a:t>2+</a:t>
            </a:r>
            <a:r>
              <a:rPr lang="en-US" dirty="0" smtClean="0"/>
              <a:t/>
            </a:r>
            <a:br>
              <a:rPr lang="en-US" dirty="0" smtClean="0"/>
            </a:br>
            <a:r>
              <a:rPr lang="en-US" dirty="0" smtClean="0"/>
              <a:t/>
            </a:r>
            <a:br>
              <a:rPr lang="en-US" dirty="0" smtClean="0"/>
            </a:b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Affect Ionisation</a:t>
            </a:r>
            <a:endParaRPr lang="en-US" dirty="0"/>
          </a:p>
        </p:txBody>
      </p:sp>
      <p:sp>
        <p:nvSpPr>
          <p:cNvPr id="3" name="Content Placeholder 2"/>
          <p:cNvSpPr>
            <a:spLocks noGrp="1"/>
          </p:cNvSpPr>
          <p:nvPr>
            <p:ph idx="1"/>
          </p:nvPr>
        </p:nvSpPr>
        <p:spPr/>
        <p:txBody>
          <a:bodyPr/>
          <a:lstStyle/>
          <a:p>
            <a:r>
              <a:rPr lang="en-US" dirty="0" smtClean="0"/>
              <a:t>Size of atom (atomic radii)</a:t>
            </a:r>
            <a:br>
              <a:rPr lang="en-US" dirty="0" smtClean="0"/>
            </a:br>
            <a:endParaRPr lang="en-US" dirty="0" smtClean="0"/>
          </a:p>
          <a:p>
            <a:r>
              <a:rPr lang="en-US" dirty="0" smtClean="0"/>
              <a:t>Nuclear charge </a:t>
            </a:r>
          </a:p>
          <a:p>
            <a:endParaRPr lang="en-US" dirty="0" smtClean="0"/>
          </a:p>
          <a:p>
            <a:r>
              <a:rPr lang="en-US" dirty="0" smtClean="0"/>
              <a:t>Electron/Electron Shielding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5279</TotalTime>
  <Words>300</Words>
  <Application>Microsoft Office PowerPoint</Application>
  <PresentationFormat>On-screen Show (4:3)</PresentationFormat>
  <Paragraphs>62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Trends in Group II</vt:lpstr>
      <vt:lpstr>The Elements of Group II</vt:lpstr>
      <vt:lpstr>Uses of Group II’s Elements</vt:lpstr>
      <vt:lpstr>Physical Properties of Group II metals</vt:lpstr>
      <vt:lpstr>The Reactivity of Group II’s Elements</vt:lpstr>
      <vt:lpstr>Some Reactions of Group II’s Elements</vt:lpstr>
      <vt:lpstr>Some Reactions of Group II’s Elements</vt:lpstr>
      <vt:lpstr>Reactivity &amp; Ease of Ionisation</vt:lpstr>
      <vt:lpstr>Factors that Affect Ionisation</vt:lpstr>
      <vt:lpstr>Quizlet II</vt:lpstr>
      <vt:lpstr>Quizlet II</vt:lpstr>
      <vt:lpstr>Quizlet II</vt:lpstr>
      <vt:lpstr>Quizlet II</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I, Group II &amp; transition elements</dc:title>
  <dc:creator>Pink Panta</dc:creator>
  <cp:lastModifiedBy>Samantha</cp:lastModifiedBy>
  <cp:revision>20</cp:revision>
  <dcterms:created xsi:type="dcterms:W3CDTF">2011-07-22T13:57:56Z</dcterms:created>
  <dcterms:modified xsi:type="dcterms:W3CDTF">2018-09-16T17:01:16Z</dcterms:modified>
</cp:coreProperties>
</file>