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E0523-C730-4E7F-B5BF-4C2D9184E69C}" type="datetimeFigureOut">
              <a:rPr lang="en-US" smtClean="0"/>
              <a:pPr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BF5BA-C209-4DB7-903F-F3CECF388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73575"/>
            <a:ext cx="7772400" cy="1470025"/>
          </a:xfrm>
        </p:spPr>
        <p:txBody>
          <a:bodyPr/>
          <a:lstStyle/>
          <a:p>
            <a:r>
              <a:rPr lang="hy-AM" dirty="0" smtClean="0"/>
              <a:t>Group VII – The Halogens</a:t>
            </a:r>
            <a:endParaRPr lang="en-US" dirty="0"/>
          </a:p>
        </p:txBody>
      </p:sp>
      <p:pic>
        <p:nvPicPr>
          <p:cNvPr id="4" name="Picture 3" descr="KBYG - Final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76200"/>
            <a:ext cx="1524000" cy="271272"/>
          </a:xfrm>
          <a:prstGeom prst="rect">
            <a:avLst/>
          </a:prstGeom>
        </p:spPr>
      </p:pic>
      <p:sp>
        <p:nvSpPr>
          <p:cNvPr id="7174" name="AutoShape 6" descr="Image result for haloge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6" name="Picture 8" descr="Image result for haloge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450" y="914400"/>
            <a:ext cx="5924550" cy="34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Group 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elements of Group VII in order of first to last are: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 Fluorine (F)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Chlorine (</a:t>
            </a:r>
            <a:r>
              <a:rPr lang="en-US" dirty="0" err="1" smtClean="0"/>
              <a:t>Cl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Bromine (Br)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 Iodine (I)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  Astatine (At)</a:t>
            </a:r>
          </a:p>
          <a:p>
            <a:endParaRPr lang="en-US" dirty="0"/>
          </a:p>
        </p:txBody>
      </p:sp>
      <p:pic>
        <p:nvPicPr>
          <p:cNvPr id="4" name="Picture 4" descr="Image result for halog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362200"/>
            <a:ext cx="2667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Group 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Group VII elements are called </a:t>
            </a:r>
            <a:r>
              <a:rPr lang="en-US" sz="4000" b="1" dirty="0" smtClean="0">
                <a:solidFill>
                  <a:srgbClr val="FFC000"/>
                </a:solidFill>
              </a:rPr>
              <a:t>H</a:t>
            </a:r>
            <a:r>
              <a:rPr lang="en-US" sz="4000" b="1" dirty="0" smtClean="0">
                <a:solidFill>
                  <a:srgbClr val="92D050"/>
                </a:solidFill>
              </a:rPr>
              <a:t>A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4000" b="1" dirty="0" smtClean="0">
                <a:solidFill>
                  <a:srgbClr val="7030A0"/>
                </a:solidFill>
              </a:rPr>
              <a:t>O</a:t>
            </a:r>
            <a:r>
              <a:rPr lang="en-US" sz="4000" b="1" dirty="0" smtClean="0"/>
              <a:t>GENS</a:t>
            </a:r>
            <a:r>
              <a:rPr lang="en-US" sz="4000" dirty="0" smtClean="0"/>
              <a:t>.</a:t>
            </a:r>
          </a:p>
          <a:p>
            <a:endParaRPr lang="en-US" sz="4000" dirty="0" smtClean="0"/>
          </a:p>
          <a:p>
            <a:r>
              <a:rPr lang="en-US" sz="4000" dirty="0" smtClean="0"/>
              <a:t>They all </a:t>
            </a:r>
            <a:r>
              <a:rPr lang="en-US" sz="4000" dirty="0" smtClean="0"/>
              <a:t>exist </a:t>
            </a:r>
            <a:r>
              <a:rPr lang="en-US" sz="4000" dirty="0" smtClean="0"/>
              <a:t>as diatomic </a:t>
            </a:r>
            <a:r>
              <a:rPr lang="en-US" sz="4000" dirty="0" smtClean="0"/>
              <a:t>molecules in nature.  </a:t>
            </a:r>
            <a:r>
              <a:rPr lang="en-US" sz="4000" dirty="0" smtClean="0"/>
              <a:t>For example, F</a:t>
            </a:r>
            <a:r>
              <a:rPr lang="en-US" sz="4000" baseline="-25000" dirty="0" smtClean="0">
                <a:solidFill>
                  <a:srgbClr val="00B050"/>
                </a:solidFill>
              </a:rPr>
              <a:t>2</a:t>
            </a:r>
            <a:r>
              <a:rPr lang="en-US" sz="4000" dirty="0" smtClean="0"/>
              <a:t>, Cl</a:t>
            </a:r>
            <a:r>
              <a:rPr lang="en-US" sz="4000" baseline="-25000" dirty="0" smtClean="0">
                <a:solidFill>
                  <a:srgbClr val="00B050"/>
                </a:solidFill>
              </a:rPr>
              <a:t>2</a:t>
            </a:r>
            <a:r>
              <a:rPr lang="en-US" sz="4000" dirty="0" smtClean="0"/>
              <a:t>, Br</a:t>
            </a:r>
            <a:r>
              <a:rPr lang="en-US" sz="4000" baseline="-25000" dirty="0" smtClean="0">
                <a:solidFill>
                  <a:srgbClr val="00B050"/>
                </a:solidFill>
              </a:rPr>
              <a:t>2</a:t>
            </a:r>
            <a:r>
              <a:rPr lang="en-US" sz="4000" dirty="0" smtClean="0"/>
              <a:t>, I</a:t>
            </a:r>
            <a:r>
              <a:rPr lang="en-US" sz="4000" baseline="-25000" dirty="0" smtClean="0">
                <a:solidFill>
                  <a:srgbClr val="00B050"/>
                </a:solidFill>
              </a:rPr>
              <a:t>2</a:t>
            </a:r>
            <a:r>
              <a:rPr lang="en-US" sz="4000" dirty="0" smtClean="0"/>
              <a:t> and At</a:t>
            </a:r>
            <a:r>
              <a:rPr lang="en-US" sz="4000" baseline="-25000" dirty="0" smtClean="0">
                <a:solidFill>
                  <a:srgbClr val="00B050"/>
                </a:solidFill>
              </a:rPr>
              <a:t>2</a:t>
            </a:r>
            <a:r>
              <a:rPr lang="en-US" sz="4000" dirty="0" smtClean="0"/>
              <a:t>.</a:t>
            </a:r>
          </a:p>
          <a:p>
            <a:endParaRPr lang="en-US" dirty="0" smtClean="0"/>
          </a:p>
        </p:txBody>
      </p:sp>
      <p:pic>
        <p:nvPicPr>
          <p:cNvPr id="5122" name="Picture 2" descr="Image result for halogens"/>
          <p:cNvPicPr>
            <a:picLocks noChangeAspect="1" noChangeArrowheads="1"/>
          </p:cNvPicPr>
          <p:nvPr/>
        </p:nvPicPr>
        <p:blipFill>
          <a:blip r:embed="rId2" cstate="print"/>
          <a:srcRect b="51197"/>
          <a:stretch>
            <a:fillRect/>
          </a:stretch>
        </p:blipFill>
        <p:spPr bwMode="auto">
          <a:xfrm>
            <a:off x="2646511" y="5105400"/>
            <a:ext cx="6345089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Group 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Their colours get darker as you go down the group.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362200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Group 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Going down the group: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C000"/>
                </a:solidFill>
              </a:rPr>
              <a:t>Their melting and boiling points increase.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92D050"/>
                </a:solidFill>
              </a:rPr>
              <a:t>Reactivity of the elements decrease.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The radius of the halogen atom increases.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Oxidising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Halogens are referred to as </a:t>
            </a:r>
            <a:r>
              <a:rPr lang="en-US" b="1" dirty="0" smtClean="0">
                <a:solidFill>
                  <a:srgbClr val="7030A0"/>
                </a:solidFill>
              </a:rPr>
              <a:t>STRONG</a:t>
            </a:r>
            <a:r>
              <a:rPr lang="en-US" dirty="0" smtClean="0"/>
              <a:t> oxidising agents.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means that they are willing to accept </a:t>
            </a:r>
            <a:r>
              <a:rPr lang="en-US" dirty="0" smtClean="0"/>
              <a:t>electrons.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Fluorine is the strongest oxidising </a:t>
            </a:r>
            <a:r>
              <a:rPr lang="en-US" dirty="0" smtClean="0"/>
              <a:t>agent of </a:t>
            </a:r>
            <a:r>
              <a:rPr lang="en-US" dirty="0" smtClean="0"/>
              <a:t>the </a:t>
            </a:r>
            <a:r>
              <a:rPr lang="en-US" dirty="0" smtClean="0"/>
              <a:t>halogens (due to strong nuclear charge) </a:t>
            </a:r>
            <a:r>
              <a:rPr lang="en-US" dirty="0" smtClean="0"/>
              <a:t>while Astatine is the </a:t>
            </a:r>
            <a:r>
              <a:rPr lang="en-US" dirty="0" smtClean="0"/>
              <a:t>weakest halogen (due to weak nuclear charge).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Displacement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Halogens are involved in displacement reactions.</a:t>
            </a:r>
          </a:p>
          <a:p>
            <a:endParaRPr lang="en-US" dirty="0" smtClean="0"/>
          </a:p>
          <a:p>
            <a:r>
              <a:rPr lang="en-US" dirty="0" smtClean="0"/>
              <a:t>A displacement reaction is a reaction in which one type of atom or ion has replaced another in a compound.</a:t>
            </a:r>
          </a:p>
          <a:p>
            <a:endParaRPr lang="en-US" dirty="0" smtClean="0"/>
          </a:p>
          <a:p>
            <a:r>
              <a:rPr lang="en-US" dirty="0" smtClean="0"/>
              <a:t>In displacement reactions fluorine can displace all of the halogens below it.  Chlorine can displace all of the halogens below it except fluorine and so forth.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149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Group VII – The Halogens</vt:lpstr>
      <vt:lpstr>Elements of Group VII</vt:lpstr>
      <vt:lpstr>Elements of Group VII</vt:lpstr>
      <vt:lpstr>Properties of Group VII</vt:lpstr>
      <vt:lpstr>Properties of Group VII</vt:lpstr>
      <vt:lpstr>Oxidising Agents</vt:lpstr>
      <vt:lpstr>Displacement reactions</vt:lpstr>
    </vt:vector>
  </TitlesOfParts>
  <Company>Pink Panta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VII – The Halogens</dc:title>
  <dc:creator>Pink Panta</dc:creator>
  <cp:lastModifiedBy>Samantha</cp:lastModifiedBy>
  <cp:revision>25</cp:revision>
  <dcterms:created xsi:type="dcterms:W3CDTF">2011-08-18T17:40:31Z</dcterms:created>
  <dcterms:modified xsi:type="dcterms:W3CDTF">2018-08-26T19:35:53Z</dcterms:modified>
</cp:coreProperties>
</file>