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71" r:id="rId5"/>
    <p:sldId id="272" r:id="rId6"/>
    <p:sldId id="275" r:id="rId7"/>
    <p:sldId id="274" r:id="rId8"/>
    <p:sldId id="276" r:id="rId9"/>
    <p:sldId id="277" r:id="rId10"/>
    <p:sldId id="258" r:id="rId11"/>
    <p:sldId id="278" r:id="rId12"/>
    <p:sldId id="279" r:id="rId13"/>
    <p:sldId id="259" r:id="rId14"/>
    <p:sldId id="280" r:id="rId15"/>
    <p:sldId id="281" r:id="rId16"/>
    <p:sldId id="260" r:id="rId17"/>
    <p:sldId id="287" r:id="rId18"/>
    <p:sldId id="282" r:id="rId19"/>
    <p:sldId id="283" r:id="rId20"/>
    <p:sldId id="261" r:id="rId21"/>
    <p:sldId id="285" r:id="rId22"/>
    <p:sldId id="286" r:id="rId23"/>
    <p:sldId id="284" r:id="rId24"/>
    <p:sldId id="289" r:id="rId25"/>
    <p:sldId id="262" r:id="rId26"/>
    <p:sldId id="290" r:id="rId27"/>
    <p:sldId id="291" r:id="rId28"/>
    <p:sldId id="288" r:id="rId29"/>
    <p:sldId id="292" r:id="rId30"/>
    <p:sldId id="263" r:id="rId31"/>
    <p:sldId id="293" r:id="rId32"/>
    <p:sldId id="294" r:id="rId33"/>
    <p:sldId id="264" r:id="rId34"/>
    <p:sldId id="295" r:id="rId35"/>
    <p:sldId id="296" r:id="rId36"/>
    <p:sldId id="297" r:id="rId37"/>
    <p:sldId id="265" r:id="rId38"/>
    <p:sldId id="298" r:id="rId39"/>
    <p:sldId id="268" r:id="rId40"/>
    <p:sldId id="300" r:id="rId41"/>
    <p:sldId id="299" r:id="rId42"/>
    <p:sldId id="266" r:id="rId43"/>
    <p:sldId id="302" r:id="rId44"/>
    <p:sldId id="301" r:id="rId45"/>
    <p:sldId id="267" r:id="rId46"/>
    <p:sldId id="303" r:id="rId47"/>
    <p:sldId id="269" r:id="rId48"/>
    <p:sldId id="305" r:id="rId49"/>
    <p:sldId id="304" r:id="rId50"/>
    <p:sldId id="306" r:id="rId51"/>
    <p:sldId id="270" r:id="rId52"/>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00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518"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B9E778-6CC4-49F6-BF9D-6D98BD48970B}" type="datetimeFigureOut">
              <a:rPr lang="en-US" smtClean="0"/>
              <a:pPr/>
              <a:t>9/29/2018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300853-8766-485B-90EB-242CE7F20F7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B9E778-6CC4-49F6-BF9D-6D98BD48970B}" type="datetimeFigureOut">
              <a:rPr lang="en-US" smtClean="0"/>
              <a:pPr/>
              <a:t>9/29/2018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300853-8766-485B-90EB-242CE7F20F7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B9E778-6CC4-49F6-BF9D-6D98BD48970B}" type="datetimeFigureOut">
              <a:rPr lang="en-US" smtClean="0"/>
              <a:pPr/>
              <a:t>9/29/2018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300853-8766-485B-90EB-242CE7F20F7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B9E778-6CC4-49F6-BF9D-6D98BD48970B}" type="datetimeFigureOut">
              <a:rPr lang="en-US" smtClean="0"/>
              <a:pPr/>
              <a:t>9/29/2018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300853-8766-485B-90EB-242CE7F20F7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B9E778-6CC4-49F6-BF9D-6D98BD48970B}" type="datetimeFigureOut">
              <a:rPr lang="en-US" smtClean="0"/>
              <a:pPr/>
              <a:t>9/29/2018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300853-8766-485B-90EB-242CE7F20F7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B9E778-6CC4-49F6-BF9D-6D98BD48970B}" type="datetimeFigureOut">
              <a:rPr lang="en-US" smtClean="0"/>
              <a:pPr/>
              <a:t>9/29/2018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300853-8766-485B-90EB-242CE7F20F7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B9E778-6CC4-49F6-BF9D-6D98BD48970B}" type="datetimeFigureOut">
              <a:rPr lang="en-US" smtClean="0"/>
              <a:pPr/>
              <a:t>9/29/2018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300853-8766-485B-90EB-242CE7F20F7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B9E778-6CC4-49F6-BF9D-6D98BD48970B}" type="datetimeFigureOut">
              <a:rPr lang="en-US" smtClean="0"/>
              <a:pPr/>
              <a:t>9/29/2018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300853-8766-485B-90EB-242CE7F20F7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B9E778-6CC4-49F6-BF9D-6D98BD48970B}" type="datetimeFigureOut">
              <a:rPr lang="en-US" smtClean="0"/>
              <a:pPr/>
              <a:t>9/29/2018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300853-8766-485B-90EB-242CE7F20F7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B9E778-6CC4-49F6-BF9D-6D98BD48970B}" type="datetimeFigureOut">
              <a:rPr lang="en-US" smtClean="0"/>
              <a:pPr/>
              <a:t>9/29/2018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300853-8766-485B-90EB-242CE7F20F7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B9E778-6CC4-49F6-BF9D-6D98BD48970B}" type="datetimeFigureOut">
              <a:rPr lang="en-US" smtClean="0"/>
              <a:pPr/>
              <a:t>9/29/2018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300853-8766-485B-90EB-242CE7F20F7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B9E778-6CC4-49F6-BF9D-6D98BD48970B}" type="datetimeFigureOut">
              <a:rPr lang="en-US" smtClean="0"/>
              <a:pPr/>
              <a:t>9/29/2018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300853-8766-485B-90EB-242CE7F20F7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image" Target="../media/image18.jpeg"/><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Know B4 U Go 3.jpg"/>
          <p:cNvPicPr>
            <a:picLocks noChangeAspect="1"/>
          </p:cNvPicPr>
          <p:nvPr/>
        </p:nvPicPr>
        <p:blipFill>
          <a:blip r:embed="rId2" cstate="print"/>
          <a:stretch>
            <a:fillRect/>
          </a:stretch>
        </p:blipFill>
        <p:spPr>
          <a:xfrm>
            <a:off x="0" y="0"/>
            <a:ext cx="9144000" cy="6019800"/>
          </a:xfrm>
          <a:prstGeom prst="rect">
            <a:avLst/>
          </a:prstGeom>
        </p:spPr>
      </p:pic>
      <p:sp>
        <p:nvSpPr>
          <p:cNvPr id="2" name="Title 1"/>
          <p:cNvSpPr>
            <a:spLocks noGrp="1"/>
          </p:cNvSpPr>
          <p:nvPr>
            <p:ph type="ctrTitle"/>
          </p:nvPr>
        </p:nvSpPr>
        <p:spPr>
          <a:xfrm>
            <a:off x="685800" y="4724400"/>
            <a:ext cx="7772400" cy="1470025"/>
          </a:xfrm>
        </p:spPr>
        <p:txBody>
          <a:bodyPr>
            <a:normAutofit/>
          </a:bodyPr>
          <a:lstStyle/>
          <a:p>
            <a:r>
              <a:rPr lang="hy-AM" sz="8000" dirty="0" smtClean="0"/>
              <a:t>Chemical Bonding</a:t>
            </a:r>
            <a:endParaRPr lang="en-US" sz="8000" dirty="0"/>
          </a:p>
        </p:txBody>
      </p:sp>
      <p:pic>
        <p:nvPicPr>
          <p:cNvPr id="5" name="Picture 4" descr="KBYG - Final Logo.jpg"/>
          <p:cNvPicPr>
            <a:picLocks noChangeAspect="1"/>
          </p:cNvPicPr>
          <p:nvPr/>
        </p:nvPicPr>
        <p:blipFill>
          <a:blip r:embed="rId3" cstate="print"/>
          <a:stretch>
            <a:fillRect/>
          </a:stretch>
        </p:blipFill>
        <p:spPr>
          <a:xfrm>
            <a:off x="7543800" y="152400"/>
            <a:ext cx="1447800" cy="3810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7391400" cy="5410200"/>
          </a:xfrm>
        </p:spPr>
        <p:txBody>
          <a:bodyPr>
            <a:normAutofit/>
          </a:bodyPr>
          <a:lstStyle/>
          <a:p>
            <a:r>
              <a:rPr lang="hy-AM" sz="2800" dirty="0" smtClean="0"/>
              <a:t>Using</a:t>
            </a:r>
            <a:r>
              <a:rPr lang="en-US" sz="2800" dirty="0" smtClean="0"/>
              <a:t> Lewis dot structures let us </a:t>
            </a:r>
            <a:r>
              <a:rPr lang="hy-AM" sz="2800" dirty="0" smtClean="0"/>
              <a:t>draw the electron arrangement</a:t>
            </a:r>
            <a:r>
              <a:rPr lang="en-US" sz="2800" dirty="0" smtClean="0"/>
              <a:t> of the valence electrons</a:t>
            </a:r>
            <a:r>
              <a:rPr lang="hy-AM" sz="2800" dirty="0" smtClean="0"/>
              <a:t> in the sodium and chlorine atoms.  </a:t>
            </a:r>
            <a:endParaRPr lang="en-US" sz="2800" dirty="0" smtClean="0"/>
          </a:p>
          <a:p>
            <a:endParaRPr lang="en-US" sz="2800" dirty="0" smtClean="0"/>
          </a:p>
          <a:p>
            <a:r>
              <a:rPr lang="hy-AM" sz="2800" dirty="0" smtClean="0"/>
              <a:t>Sodium has 11 electrons while chlorine has 17.</a:t>
            </a:r>
            <a:r>
              <a:rPr lang="en-US" sz="2800" dirty="0" smtClean="0"/>
              <a:t>  Determine how many valence electrons each atom has.</a:t>
            </a:r>
            <a:r>
              <a:rPr lang="hy-AM" sz="2800" dirty="0" smtClean="0"/>
              <a:t/>
            </a:r>
            <a:br>
              <a:rPr lang="hy-AM" sz="2800" dirty="0" smtClean="0"/>
            </a:br>
            <a:r>
              <a:rPr lang="hy-AM" sz="1400" dirty="0" smtClean="0"/>
              <a:t/>
            </a:r>
            <a:br>
              <a:rPr lang="hy-AM" sz="1400" dirty="0" smtClean="0"/>
            </a:br>
            <a:r>
              <a:rPr lang="hy-AM" sz="1400" dirty="0" smtClean="0"/>
              <a:t/>
            </a:r>
            <a:br>
              <a:rPr lang="hy-AM" sz="1400" dirty="0" smtClean="0"/>
            </a:br>
            <a:r>
              <a:rPr lang="hy-AM" sz="1400" dirty="0" smtClean="0"/>
              <a:t/>
            </a:r>
            <a:br>
              <a:rPr lang="hy-AM" sz="1400" dirty="0" smtClean="0"/>
            </a:br>
            <a:r>
              <a:rPr lang="hy-AM" sz="1400" dirty="0" smtClean="0"/>
              <a:t/>
            </a:r>
            <a:br>
              <a:rPr lang="hy-AM" sz="1400" dirty="0" smtClean="0"/>
            </a:br>
            <a:r>
              <a:rPr lang="hy-AM" sz="1400" dirty="0" smtClean="0"/>
              <a:t/>
            </a:r>
            <a:br>
              <a:rPr lang="hy-AM" sz="1400" dirty="0" smtClean="0"/>
            </a:br>
            <a:r>
              <a:rPr lang="hy-AM" sz="1400" dirty="0" smtClean="0"/>
              <a:t/>
            </a:r>
            <a:br>
              <a:rPr lang="hy-AM" sz="1400" dirty="0" smtClean="0"/>
            </a:br>
            <a:r>
              <a:rPr lang="hy-AM" sz="1400" dirty="0" smtClean="0"/>
              <a:t/>
            </a:r>
            <a:br>
              <a:rPr lang="hy-AM" sz="1400" dirty="0" smtClean="0"/>
            </a:br>
            <a:r>
              <a:rPr lang="hy-AM" sz="1400" dirty="0" smtClean="0"/>
              <a:t/>
            </a:r>
            <a:br>
              <a:rPr lang="hy-AM" sz="1400" dirty="0" smtClean="0"/>
            </a:br>
            <a:endParaRPr lang="en-US" sz="1400" dirty="0" smtClean="0"/>
          </a:p>
          <a:p>
            <a:endParaRPr lang="en-US" sz="1400" dirty="0" smtClean="0"/>
          </a:p>
        </p:txBody>
      </p:sp>
      <p:sp>
        <p:nvSpPr>
          <p:cNvPr id="4"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Ionic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7391400" cy="5410200"/>
          </a:xfrm>
        </p:spPr>
        <p:txBody>
          <a:bodyPr>
            <a:normAutofit/>
          </a:bodyPr>
          <a:lstStyle/>
          <a:p>
            <a:r>
              <a:rPr lang="hy-AM" dirty="0" smtClean="0"/>
              <a:t>The sodium atom would therefore lose 1 valence electron making it a(n)_____________ while the chlorine atom would gain an electron making it a(n)______</a:t>
            </a:r>
            <a:r>
              <a:rPr lang="en-US" dirty="0" smtClean="0"/>
              <a:t>_</a:t>
            </a:r>
            <a:r>
              <a:rPr lang="hy-AM" dirty="0" smtClean="0"/>
              <a:t>____</a:t>
            </a:r>
            <a:r>
              <a:rPr lang="en-US" dirty="0" smtClean="0"/>
              <a:t>_</a:t>
            </a:r>
            <a:r>
              <a:rPr lang="hy-AM" dirty="0" smtClean="0"/>
              <a:t>_.</a:t>
            </a:r>
            <a:r>
              <a:rPr lang="en-US" dirty="0" smtClean="0"/>
              <a:t>  </a:t>
            </a:r>
            <a:br>
              <a:rPr lang="en-US" dirty="0" smtClean="0"/>
            </a:br>
            <a:endParaRPr lang="en-US" dirty="0" smtClean="0"/>
          </a:p>
          <a:p>
            <a:r>
              <a:rPr lang="en-US" dirty="0" smtClean="0"/>
              <a:t>Both the sodium and chloride ions would have achieved a noble configuration or a stable octet.</a:t>
            </a:r>
          </a:p>
          <a:p>
            <a:endParaRPr lang="en-US" sz="2400" dirty="0" smtClean="0"/>
          </a:p>
        </p:txBody>
      </p:sp>
      <p:sp>
        <p:nvSpPr>
          <p:cNvPr id="4"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Ionic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7391400" cy="5410200"/>
          </a:xfrm>
        </p:spPr>
        <p:txBody>
          <a:bodyPr>
            <a:normAutofit/>
          </a:bodyPr>
          <a:lstStyle/>
          <a:p>
            <a:r>
              <a:rPr lang="en-US" sz="2800" dirty="0" smtClean="0"/>
              <a:t>Using Lewis dot structures let us show </a:t>
            </a:r>
            <a:r>
              <a:rPr lang="hy-AM" sz="2800" dirty="0" smtClean="0"/>
              <a:t>how sodium and chlorine would look after they react with each other.  </a:t>
            </a:r>
            <a:endParaRPr lang="en-US" sz="2800" dirty="0" smtClean="0"/>
          </a:p>
          <a:p>
            <a:pPr>
              <a:buNone/>
            </a:pPr>
            <a:r>
              <a:rPr lang="en-US" sz="2800" dirty="0" smtClean="0"/>
              <a:t/>
            </a:r>
            <a:br>
              <a:rPr lang="en-US" sz="2800" dirty="0" smtClean="0"/>
            </a:br>
            <a:endParaRPr lang="en-US" sz="2800" dirty="0" smtClean="0"/>
          </a:p>
          <a:p>
            <a:r>
              <a:rPr lang="hy-AM" sz="2800" dirty="0" smtClean="0"/>
              <a:t>Please note that upon the gain of an electron chlori</a:t>
            </a:r>
            <a:r>
              <a:rPr lang="hy-AM" sz="2800" b="1" u="sng" dirty="0" smtClean="0">
                <a:solidFill>
                  <a:srgbClr val="7030A0"/>
                </a:solidFill>
              </a:rPr>
              <a:t>n</a:t>
            </a:r>
            <a:r>
              <a:rPr lang="hy-AM" sz="2800" dirty="0" smtClean="0"/>
              <a:t>e goes from being a </a:t>
            </a:r>
            <a:r>
              <a:rPr lang="hy-AM" sz="2800" b="1" dirty="0" smtClean="0">
                <a:solidFill>
                  <a:srgbClr val="FF0066"/>
                </a:solidFill>
              </a:rPr>
              <a:t>halogen</a:t>
            </a:r>
            <a:r>
              <a:rPr lang="hy-AM" sz="2800" dirty="0" smtClean="0"/>
              <a:t> to a </a:t>
            </a:r>
            <a:r>
              <a:rPr lang="hy-AM" sz="2800" b="1" dirty="0" smtClean="0">
                <a:solidFill>
                  <a:srgbClr val="FF0066"/>
                </a:solidFill>
              </a:rPr>
              <a:t>halide</a:t>
            </a:r>
            <a:r>
              <a:rPr lang="hy-AM" sz="2800" dirty="0" smtClean="0"/>
              <a:t> and is refered to as a chlori</a:t>
            </a:r>
            <a:r>
              <a:rPr lang="hy-AM" sz="2800" b="1" u="sng" dirty="0" smtClean="0">
                <a:solidFill>
                  <a:srgbClr val="7030A0"/>
                </a:solidFill>
              </a:rPr>
              <a:t>d</a:t>
            </a:r>
            <a:r>
              <a:rPr lang="hy-AM" sz="2800" dirty="0" smtClean="0"/>
              <a:t>e ion.  We will learn of this in later chapters. </a:t>
            </a:r>
            <a:endParaRPr lang="en-US" sz="2800" dirty="0"/>
          </a:p>
        </p:txBody>
      </p:sp>
      <p:sp>
        <p:nvSpPr>
          <p:cNvPr id="4"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Ionic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0"/>
            <a:ext cx="8001000" cy="5334000"/>
          </a:xfrm>
        </p:spPr>
        <p:txBody>
          <a:bodyPr>
            <a:normAutofit/>
          </a:bodyPr>
          <a:lstStyle/>
          <a:p>
            <a:r>
              <a:rPr lang="hy-AM" sz="2000" dirty="0" smtClean="0"/>
              <a:t>Sodium chloride is a crystal lattice</a:t>
            </a:r>
            <a:r>
              <a:rPr lang="en-US" sz="2000" dirty="0" smtClean="0"/>
              <a:t/>
            </a:r>
            <a:br>
              <a:rPr lang="en-US" sz="2000" dirty="0" smtClean="0"/>
            </a:br>
            <a:r>
              <a:rPr lang="en-US" sz="2000" dirty="0" smtClean="0"/>
              <a:t>which </a:t>
            </a:r>
            <a:r>
              <a:rPr lang="hy-AM" sz="2000" dirty="0" smtClean="0"/>
              <a:t>has a giant structure.</a:t>
            </a:r>
            <a:r>
              <a:rPr lang="en-US" sz="2000" dirty="0" smtClean="0"/>
              <a:t/>
            </a:r>
            <a:br>
              <a:rPr lang="en-US" sz="2000" dirty="0" smtClean="0"/>
            </a:br>
            <a:endParaRPr lang="en-US" sz="2000" dirty="0" smtClean="0"/>
          </a:p>
          <a:p>
            <a:r>
              <a:rPr lang="hy-AM" sz="2000" dirty="0" smtClean="0"/>
              <a:t>It is an orderly arrangement of ions in</a:t>
            </a:r>
            <a:r>
              <a:rPr lang="en-US" sz="2000" dirty="0" smtClean="0"/>
              <a:t/>
            </a:r>
            <a:br>
              <a:rPr lang="en-US" sz="2000" dirty="0" smtClean="0"/>
            </a:br>
            <a:r>
              <a:rPr lang="hy-AM" sz="2000" dirty="0" smtClean="0"/>
              <a:t>which attractions between oppositely</a:t>
            </a:r>
            <a:r>
              <a:rPr lang="en-US" sz="2000" dirty="0" smtClean="0"/>
              <a:t/>
            </a:r>
            <a:br>
              <a:rPr lang="en-US" sz="2000" dirty="0" smtClean="0"/>
            </a:br>
            <a:r>
              <a:rPr lang="hy-AM" sz="2000" dirty="0" smtClean="0"/>
              <a:t>charged ions outweigh repulsions</a:t>
            </a:r>
            <a:r>
              <a:rPr lang="en-US" sz="2000" dirty="0" smtClean="0"/>
              <a:t/>
            </a:r>
            <a:br>
              <a:rPr lang="en-US" sz="2000" dirty="0" smtClean="0"/>
            </a:br>
            <a:r>
              <a:rPr lang="hy-AM" sz="2000" dirty="0" smtClean="0"/>
              <a:t>between ions of the same charge.  </a:t>
            </a:r>
            <a:r>
              <a:rPr lang="en-US" sz="2000" dirty="0" smtClean="0"/>
              <a:t/>
            </a:r>
            <a:br>
              <a:rPr lang="en-US" sz="2000" dirty="0" smtClean="0"/>
            </a:br>
            <a:r>
              <a:rPr lang="hy-AM" sz="2000" dirty="0" smtClean="0"/>
              <a:t>The lattice only includes Na</a:t>
            </a:r>
            <a:r>
              <a:rPr lang="hy-AM" sz="2000" baseline="30000" dirty="0" smtClean="0"/>
              <a:t>+</a:t>
            </a:r>
            <a:r>
              <a:rPr lang="hy-AM" sz="2000" dirty="0" smtClean="0"/>
              <a:t> and Cl</a:t>
            </a:r>
            <a:r>
              <a:rPr lang="hy-AM" sz="2000" baseline="30000" dirty="0" smtClean="0"/>
              <a:t>-</a:t>
            </a:r>
            <a:r>
              <a:rPr lang="hy-AM" sz="2000" dirty="0" smtClean="0"/>
              <a:t> ions.</a:t>
            </a:r>
            <a:endParaRPr lang="en-US" sz="2000" dirty="0" smtClean="0"/>
          </a:p>
          <a:p>
            <a:endParaRPr lang="en-US" sz="2000" dirty="0" smtClean="0"/>
          </a:p>
          <a:p>
            <a:r>
              <a:rPr lang="en-US" sz="2000" dirty="0" smtClean="0"/>
              <a:t>T</a:t>
            </a:r>
            <a:r>
              <a:rPr lang="hy-AM" sz="2000" dirty="0" smtClean="0"/>
              <a:t>he sodium chloride structure is a regular, repeating arrangement of ions.  Each sodium ion is surrounded by six chloride ions as nearest neighbours.  Each chloride ion in turn has six sodium ions as its nearest neighbours.  This arrangement of ions results in a closely packed 3-dimensional structure.  Ionic compounds are said to consist of a ‘giant structure of ions’.</a:t>
            </a:r>
            <a:endParaRPr lang="hy-AM" sz="1200" b="1" dirty="0" smtClean="0"/>
          </a:p>
        </p:txBody>
      </p:sp>
      <p:pic>
        <p:nvPicPr>
          <p:cNvPr id="4" name="Picture 3" descr="NaCl.jpg"/>
          <p:cNvPicPr>
            <a:picLocks noChangeAspect="1"/>
          </p:cNvPicPr>
          <p:nvPr/>
        </p:nvPicPr>
        <p:blipFill>
          <a:blip r:embed="rId2" cstate="print"/>
          <a:stretch>
            <a:fillRect/>
          </a:stretch>
        </p:blipFill>
        <p:spPr>
          <a:xfrm>
            <a:off x="6019800" y="1981200"/>
            <a:ext cx="2667000" cy="2329258"/>
          </a:xfrm>
          <a:prstGeom prst="rect">
            <a:avLst/>
          </a:prstGeom>
        </p:spPr>
      </p:pic>
      <p:sp>
        <p:nvSpPr>
          <p:cNvPr id="6"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Ionic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0"/>
            <a:ext cx="7924800" cy="5334000"/>
          </a:xfrm>
        </p:spPr>
        <p:txBody>
          <a:bodyPr>
            <a:normAutofit/>
          </a:bodyPr>
          <a:lstStyle/>
          <a:p>
            <a:r>
              <a:rPr lang="hy-AM" sz="2000" dirty="0" smtClean="0"/>
              <a:t>It must be noted that when ionic bonds are formed:</a:t>
            </a:r>
            <a:r>
              <a:rPr lang="en-US" sz="2000" dirty="0" smtClean="0"/>
              <a:t/>
            </a:r>
            <a:br>
              <a:rPr lang="en-US" sz="2000" dirty="0" smtClean="0"/>
            </a:br>
            <a:r>
              <a:rPr lang="hy-AM" sz="2000" dirty="0" smtClean="0"/>
              <a:t/>
            </a:r>
            <a:br>
              <a:rPr lang="hy-AM" sz="2000" dirty="0" smtClean="0"/>
            </a:br>
            <a:r>
              <a:rPr lang="hy-AM" sz="2000" dirty="0" smtClean="0">
                <a:solidFill>
                  <a:srgbClr val="00B050"/>
                </a:solidFill>
              </a:rPr>
              <a:t>a.  Each atom involved in the combining process ends up with a stable electronic configuration like that of the noble gases.</a:t>
            </a:r>
            <a:r>
              <a:rPr lang="hy-AM" sz="2000" dirty="0" smtClean="0"/>
              <a:t> </a:t>
            </a:r>
            <a:r>
              <a:rPr lang="en-US" sz="2000" dirty="0" smtClean="0"/>
              <a:t>  </a:t>
            </a:r>
            <a:r>
              <a:rPr lang="en-US" sz="2000" b="1" dirty="0" smtClean="0"/>
              <a:t>What does this mean?</a:t>
            </a:r>
            <a:r>
              <a:rPr lang="en-US" sz="2000" dirty="0" smtClean="0"/>
              <a:t/>
            </a:r>
            <a:br>
              <a:rPr lang="en-US" sz="2000" dirty="0" smtClean="0"/>
            </a:br>
            <a:r>
              <a:rPr lang="hy-AM" sz="2000" dirty="0" smtClean="0"/>
              <a:t/>
            </a:r>
            <a:br>
              <a:rPr lang="hy-AM" sz="2000" dirty="0" smtClean="0"/>
            </a:br>
            <a:r>
              <a:rPr lang="hy-AM" sz="2000" dirty="0" smtClean="0">
                <a:solidFill>
                  <a:srgbClr val="FF0066"/>
                </a:solidFill>
              </a:rPr>
              <a:t>b.  The ionic compound has different properties from the elements from which it </a:t>
            </a:r>
            <a:r>
              <a:rPr lang="en-US" sz="2000" dirty="0" smtClean="0">
                <a:solidFill>
                  <a:srgbClr val="FF0066"/>
                </a:solidFill>
              </a:rPr>
              <a:t>is derived from</a:t>
            </a:r>
            <a:r>
              <a:rPr lang="hy-AM" sz="2000" dirty="0" smtClean="0">
                <a:solidFill>
                  <a:srgbClr val="FF0066"/>
                </a:solidFill>
              </a:rPr>
              <a:t>.</a:t>
            </a:r>
            <a:r>
              <a:rPr lang="hy-AM" sz="2000" dirty="0" smtClean="0"/>
              <a:t>  </a:t>
            </a:r>
            <a:r>
              <a:rPr lang="hy-AM" sz="2000" b="1" dirty="0" smtClean="0"/>
              <a:t>How so?</a:t>
            </a:r>
            <a:r>
              <a:rPr lang="en-US" sz="2000" b="1" dirty="0" smtClean="0"/>
              <a:t/>
            </a:r>
            <a:br>
              <a:rPr lang="en-US" sz="2000" b="1" dirty="0" smtClean="0"/>
            </a:br>
            <a:r>
              <a:rPr lang="hy-AM" sz="2000" dirty="0" smtClean="0"/>
              <a:t/>
            </a:r>
            <a:br>
              <a:rPr lang="hy-AM" sz="2000" dirty="0" smtClean="0"/>
            </a:br>
            <a:r>
              <a:rPr lang="hy-AM" sz="2000" dirty="0" smtClean="0">
                <a:solidFill>
                  <a:srgbClr val="002060"/>
                </a:solidFill>
              </a:rPr>
              <a:t>c.  The charge on each ion depends on the number of protons and electrons in it.  For example, the sodium ion,</a:t>
            </a:r>
            <a:r>
              <a:rPr lang="hy-AM" sz="2000" dirty="0" smtClean="0"/>
              <a:t> </a:t>
            </a:r>
            <a:r>
              <a:rPr lang="hy-AM" sz="2000" b="1" dirty="0" smtClean="0">
                <a:solidFill>
                  <a:srgbClr val="FFC000"/>
                </a:solidFill>
              </a:rPr>
              <a:t>Na</a:t>
            </a:r>
            <a:r>
              <a:rPr lang="hy-AM" sz="2000" b="1" baseline="30000" dirty="0" smtClean="0">
                <a:solidFill>
                  <a:srgbClr val="FFC000"/>
                </a:solidFill>
              </a:rPr>
              <a:t>+</a:t>
            </a:r>
            <a:r>
              <a:rPr lang="en-US" sz="2000" dirty="0" smtClean="0"/>
              <a:t> </a:t>
            </a:r>
            <a:r>
              <a:rPr lang="en-US" sz="2000" dirty="0" smtClean="0">
                <a:solidFill>
                  <a:srgbClr val="002060"/>
                </a:solidFill>
              </a:rPr>
              <a:t>would now have </a:t>
            </a:r>
            <a:r>
              <a:rPr lang="hy-AM" sz="2000" dirty="0" smtClean="0">
                <a:solidFill>
                  <a:srgbClr val="002060"/>
                </a:solidFill>
              </a:rPr>
              <a:t>10 electrons</a:t>
            </a:r>
            <a:r>
              <a:rPr lang="en-US" sz="2000" dirty="0" smtClean="0">
                <a:solidFill>
                  <a:srgbClr val="002060"/>
                </a:solidFill>
              </a:rPr>
              <a:t> as opposed to the 11 electrons it had before.  While </a:t>
            </a:r>
            <a:r>
              <a:rPr lang="hy-AM" sz="2000" dirty="0" smtClean="0">
                <a:solidFill>
                  <a:srgbClr val="002060"/>
                </a:solidFill>
              </a:rPr>
              <a:t>the </a:t>
            </a:r>
            <a:r>
              <a:rPr lang="en-US" sz="2000" dirty="0" smtClean="0">
                <a:solidFill>
                  <a:srgbClr val="002060"/>
                </a:solidFill>
              </a:rPr>
              <a:t>chloride</a:t>
            </a:r>
            <a:r>
              <a:rPr lang="hy-AM" sz="2000" dirty="0" smtClean="0">
                <a:solidFill>
                  <a:srgbClr val="002060"/>
                </a:solidFill>
              </a:rPr>
              <a:t> ion,</a:t>
            </a:r>
            <a:r>
              <a:rPr lang="hy-AM" sz="2000" dirty="0" smtClean="0">
                <a:solidFill>
                  <a:srgbClr val="FFC000"/>
                </a:solidFill>
              </a:rPr>
              <a:t> </a:t>
            </a:r>
            <a:r>
              <a:rPr lang="en-US" sz="2000" b="1" dirty="0" err="1" smtClean="0">
                <a:solidFill>
                  <a:srgbClr val="FFC000"/>
                </a:solidFill>
              </a:rPr>
              <a:t>Cl</a:t>
            </a:r>
            <a:r>
              <a:rPr lang="hy-AM" sz="2000" b="1" baseline="30000" dirty="0" smtClean="0">
                <a:solidFill>
                  <a:srgbClr val="FFC000"/>
                </a:solidFill>
              </a:rPr>
              <a:t>-</a:t>
            </a:r>
            <a:r>
              <a:rPr lang="hy-AM" sz="2000" dirty="0" smtClean="0">
                <a:solidFill>
                  <a:srgbClr val="002060"/>
                </a:solidFill>
              </a:rPr>
              <a:t>, </a:t>
            </a:r>
            <a:r>
              <a:rPr lang="en-US" sz="2000" dirty="0" smtClean="0">
                <a:solidFill>
                  <a:srgbClr val="002060"/>
                </a:solidFill>
              </a:rPr>
              <a:t>would now have 18 electrons as opposed to the 17 electrons it had before.</a:t>
            </a:r>
            <a:endParaRPr lang="hy-AM" sz="2000" b="1" dirty="0" smtClean="0">
              <a:solidFill>
                <a:srgbClr val="002060"/>
              </a:solidFill>
            </a:endParaRPr>
          </a:p>
        </p:txBody>
      </p:sp>
      <p:sp>
        <p:nvSpPr>
          <p:cNvPr id="6"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Ionic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0"/>
            <a:ext cx="7924800" cy="5334000"/>
          </a:xfrm>
        </p:spPr>
        <p:txBody>
          <a:bodyPr>
            <a:normAutofit fontScale="92500" lnSpcReduction="10000"/>
          </a:bodyPr>
          <a:lstStyle/>
          <a:p>
            <a:r>
              <a:rPr lang="hy-AM" sz="2000" b="1" dirty="0" smtClean="0"/>
              <a:t>Try reacting potassium with fluorine.  </a:t>
            </a:r>
            <a:endParaRPr lang="en-US" sz="2000" b="1" dirty="0" smtClean="0"/>
          </a:p>
          <a:p>
            <a:endParaRPr lang="en-US" sz="2000" b="1" dirty="0" smtClean="0"/>
          </a:p>
          <a:p>
            <a:pPr>
              <a:buNone/>
            </a:pPr>
            <a:r>
              <a:rPr lang="en-US" sz="2000" b="1" dirty="0" smtClean="0"/>
              <a:t>	First ask yourself these questions:</a:t>
            </a:r>
            <a:br>
              <a:rPr lang="en-US" sz="2000" b="1" dirty="0" smtClean="0"/>
            </a:br>
            <a:r>
              <a:rPr lang="en-US" sz="2000" dirty="0" smtClean="0">
                <a:solidFill>
                  <a:srgbClr val="7030A0"/>
                </a:solidFill>
              </a:rPr>
              <a:t>a.  How many valence electrons does potassium, K, have?</a:t>
            </a:r>
            <a:br>
              <a:rPr lang="en-US" sz="2000" dirty="0" smtClean="0">
                <a:solidFill>
                  <a:srgbClr val="7030A0"/>
                </a:solidFill>
              </a:rPr>
            </a:br>
            <a:r>
              <a:rPr lang="en-US" sz="2000" dirty="0" smtClean="0">
                <a:solidFill>
                  <a:srgbClr val="7030A0"/>
                </a:solidFill>
              </a:rPr>
              <a:t/>
            </a:r>
            <a:br>
              <a:rPr lang="en-US" sz="2000" dirty="0" smtClean="0">
                <a:solidFill>
                  <a:srgbClr val="7030A0"/>
                </a:solidFill>
              </a:rPr>
            </a:br>
            <a:r>
              <a:rPr lang="en-US" sz="2000" dirty="0" smtClean="0">
                <a:solidFill>
                  <a:srgbClr val="00B0F0"/>
                </a:solidFill>
              </a:rPr>
              <a:t>b.  What is potassium’s electronic configuration?</a:t>
            </a:r>
            <a:br>
              <a:rPr lang="en-US" sz="2000" dirty="0" smtClean="0">
                <a:solidFill>
                  <a:srgbClr val="00B0F0"/>
                </a:solidFill>
              </a:rPr>
            </a:br>
            <a:r>
              <a:rPr lang="en-US" sz="2000" dirty="0" smtClean="0"/>
              <a:t/>
            </a:r>
            <a:br>
              <a:rPr lang="en-US" sz="2000" dirty="0" smtClean="0"/>
            </a:br>
            <a:r>
              <a:rPr lang="en-US" sz="2000" dirty="0" smtClean="0">
                <a:solidFill>
                  <a:srgbClr val="FFC000"/>
                </a:solidFill>
              </a:rPr>
              <a:t>c.  How many valence electrons does fluorine, F, have?</a:t>
            </a:r>
            <a:br>
              <a:rPr lang="en-US" sz="2000" dirty="0" smtClean="0">
                <a:solidFill>
                  <a:srgbClr val="FFC000"/>
                </a:solidFill>
              </a:rPr>
            </a:br>
            <a:r>
              <a:rPr lang="en-US" sz="2000" dirty="0" smtClean="0">
                <a:solidFill>
                  <a:srgbClr val="FFC000"/>
                </a:solidFill>
              </a:rPr>
              <a:t/>
            </a:r>
            <a:br>
              <a:rPr lang="en-US" sz="2000" dirty="0" smtClean="0">
                <a:solidFill>
                  <a:srgbClr val="FFC000"/>
                </a:solidFill>
              </a:rPr>
            </a:br>
            <a:r>
              <a:rPr lang="en-US" sz="2000" dirty="0" smtClean="0">
                <a:solidFill>
                  <a:srgbClr val="0033CC"/>
                </a:solidFill>
              </a:rPr>
              <a:t>d.  What is fluorine’s electronic configuration?</a:t>
            </a:r>
            <a:br>
              <a:rPr lang="en-US" sz="2000" dirty="0" smtClean="0">
                <a:solidFill>
                  <a:srgbClr val="0033CC"/>
                </a:solidFill>
              </a:rPr>
            </a:br>
            <a:r>
              <a:rPr lang="en-US" sz="2000" dirty="0" smtClean="0"/>
              <a:t/>
            </a:r>
            <a:br>
              <a:rPr lang="en-US" sz="2000" dirty="0" smtClean="0"/>
            </a:br>
            <a:r>
              <a:rPr lang="en-US" sz="2000" dirty="0" smtClean="0">
                <a:solidFill>
                  <a:srgbClr val="FF0066"/>
                </a:solidFill>
              </a:rPr>
              <a:t>e.  How many electrons does K have to lose or gain in order for it to achieve a stable octet?</a:t>
            </a:r>
            <a:br>
              <a:rPr lang="en-US" sz="2000" dirty="0" smtClean="0">
                <a:solidFill>
                  <a:srgbClr val="FF0066"/>
                </a:solidFill>
              </a:rPr>
            </a:br>
            <a:r>
              <a:rPr lang="en-US" sz="2000" dirty="0" smtClean="0"/>
              <a:t/>
            </a:r>
            <a:br>
              <a:rPr lang="en-US" sz="2000" dirty="0" smtClean="0"/>
            </a:br>
            <a:r>
              <a:rPr lang="en-US" sz="2000" dirty="0" smtClean="0">
                <a:solidFill>
                  <a:srgbClr val="00B050"/>
                </a:solidFill>
              </a:rPr>
              <a:t>f.  How many electrons does F have to lose or gain in order for it to achieve a stable octet?</a:t>
            </a:r>
            <a:br>
              <a:rPr lang="en-US" sz="2000" dirty="0" smtClean="0">
                <a:solidFill>
                  <a:srgbClr val="00B050"/>
                </a:solidFill>
              </a:rPr>
            </a:br>
            <a:r>
              <a:rPr lang="en-US" sz="2000" b="1" dirty="0" smtClean="0"/>
              <a:t/>
            </a:r>
            <a:br>
              <a:rPr lang="en-US" sz="2000" b="1" dirty="0" smtClean="0"/>
            </a:br>
            <a:r>
              <a:rPr lang="en-US" sz="2000" b="1" dirty="0" smtClean="0"/>
              <a:t>Using the information above show how the bond(s) between potassium and fluorine will form.</a:t>
            </a:r>
            <a:endParaRPr lang="hy-AM" sz="2000" b="1" dirty="0" smtClean="0"/>
          </a:p>
        </p:txBody>
      </p:sp>
      <p:sp>
        <p:nvSpPr>
          <p:cNvPr id="6"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Ionic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486400"/>
          </a:xfrm>
        </p:spPr>
        <p:txBody>
          <a:bodyPr>
            <a:normAutofit fontScale="92500"/>
          </a:bodyPr>
          <a:lstStyle/>
          <a:p>
            <a:r>
              <a:rPr lang="hy-AM" sz="2000" b="1" dirty="0" smtClean="0"/>
              <a:t>Try reacting Magnesium, Mg, with oxygen, O.  </a:t>
            </a:r>
            <a:r>
              <a:rPr lang="en-US" sz="2000" b="1" dirty="0" smtClean="0"/>
              <a:t/>
            </a:r>
            <a:br>
              <a:rPr lang="en-US" sz="2000" b="1" dirty="0" smtClean="0"/>
            </a:br>
            <a:r>
              <a:rPr lang="en-US" sz="2000" b="1" dirty="0" smtClean="0"/>
              <a:t/>
            </a:r>
            <a:br>
              <a:rPr lang="en-US" sz="2000" b="1" dirty="0" smtClean="0"/>
            </a:br>
            <a:r>
              <a:rPr lang="en-US" sz="2000" b="1" dirty="0" smtClean="0"/>
              <a:t>Again, ask yourself these questions:</a:t>
            </a:r>
            <a:br>
              <a:rPr lang="en-US" sz="2000" b="1" dirty="0" smtClean="0"/>
            </a:br>
            <a:r>
              <a:rPr lang="en-US" sz="2000" dirty="0" smtClean="0">
                <a:solidFill>
                  <a:srgbClr val="7030A0"/>
                </a:solidFill>
              </a:rPr>
              <a:t>a.  How many valence electrons does magnesium, Mg, have?</a:t>
            </a:r>
            <a:br>
              <a:rPr lang="en-US" sz="2000" dirty="0" smtClean="0">
                <a:solidFill>
                  <a:srgbClr val="7030A0"/>
                </a:solidFill>
              </a:rPr>
            </a:br>
            <a:r>
              <a:rPr lang="en-US" sz="2000" dirty="0" smtClean="0">
                <a:solidFill>
                  <a:srgbClr val="7030A0"/>
                </a:solidFill>
              </a:rPr>
              <a:t/>
            </a:r>
            <a:br>
              <a:rPr lang="en-US" sz="2000" dirty="0" smtClean="0">
                <a:solidFill>
                  <a:srgbClr val="7030A0"/>
                </a:solidFill>
              </a:rPr>
            </a:br>
            <a:r>
              <a:rPr lang="en-US" sz="2000" dirty="0" smtClean="0">
                <a:solidFill>
                  <a:srgbClr val="00B0F0"/>
                </a:solidFill>
              </a:rPr>
              <a:t>b.  What is magnesium’s electronic configuration?</a:t>
            </a:r>
            <a:br>
              <a:rPr lang="en-US" sz="2000" dirty="0" smtClean="0">
                <a:solidFill>
                  <a:srgbClr val="00B0F0"/>
                </a:solidFill>
              </a:rPr>
            </a:br>
            <a:r>
              <a:rPr lang="en-US" sz="2000" dirty="0" smtClean="0"/>
              <a:t/>
            </a:r>
            <a:br>
              <a:rPr lang="en-US" sz="2000" dirty="0" smtClean="0"/>
            </a:br>
            <a:r>
              <a:rPr lang="en-US" sz="2000" dirty="0" smtClean="0">
                <a:solidFill>
                  <a:srgbClr val="FFC000"/>
                </a:solidFill>
              </a:rPr>
              <a:t>c.  How many valence electrons does oxygen, O, have?</a:t>
            </a:r>
            <a:br>
              <a:rPr lang="en-US" sz="2000" dirty="0" smtClean="0">
                <a:solidFill>
                  <a:srgbClr val="FFC000"/>
                </a:solidFill>
              </a:rPr>
            </a:br>
            <a:r>
              <a:rPr lang="en-US" sz="2000" dirty="0" smtClean="0">
                <a:solidFill>
                  <a:srgbClr val="FFC000"/>
                </a:solidFill>
              </a:rPr>
              <a:t/>
            </a:r>
            <a:br>
              <a:rPr lang="en-US" sz="2000" dirty="0" smtClean="0">
                <a:solidFill>
                  <a:srgbClr val="FFC000"/>
                </a:solidFill>
              </a:rPr>
            </a:br>
            <a:r>
              <a:rPr lang="en-US" sz="2000" dirty="0" smtClean="0">
                <a:solidFill>
                  <a:srgbClr val="0033CC"/>
                </a:solidFill>
              </a:rPr>
              <a:t>d.  What is oxygen’s electronic configuration?</a:t>
            </a:r>
            <a:br>
              <a:rPr lang="en-US" sz="2000" dirty="0" smtClean="0">
                <a:solidFill>
                  <a:srgbClr val="0033CC"/>
                </a:solidFill>
              </a:rPr>
            </a:br>
            <a:r>
              <a:rPr lang="en-US" sz="2000" dirty="0" smtClean="0"/>
              <a:t/>
            </a:r>
            <a:br>
              <a:rPr lang="en-US" sz="2000" dirty="0" smtClean="0"/>
            </a:br>
            <a:r>
              <a:rPr lang="en-US" sz="2000" dirty="0" smtClean="0">
                <a:solidFill>
                  <a:srgbClr val="FF0066"/>
                </a:solidFill>
              </a:rPr>
              <a:t>e.  How many electrons does Mg have to lose or gain to achieve a stable octet?</a:t>
            </a:r>
            <a:br>
              <a:rPr lang="en-US" sz="2000" dirty="0" smtClean="0">
                <a:solidFill>
                  <a:srgbClr val="FF0066"/>
                </a:solidFill>
              </a:rPr>
            </a:br>
            <a:r>
              <a:rPr lang="en-US" sz="2000" dirty="0" smtClean="0"/>
              <a:t/>
            </a:r>
            <a:br>
              <a:rPr lang="en-US" sz="2000" dirty="0" smtClean="0"/>
            </a:br>
            <a:r>
              <a:rPr lang="en-US" sz="2000" dirty="0" smtClean="0">
                <a:solidFill>
                  <a:srgbClr val="00B050"/>
                </a:solidFill>
              </a:rPr>
              <a:t>f.  How many electrons does O have to lose or gain to achieve a stable octet?</a:t>
            </a:r>
            <a:br>
              <a:rPr lang="en-US" sz="2000" dirty="0" smtClean="0">
                <a:solidFill>
                  <a:srgbClr val="00B050"/>
                </a:solidFill>
              </a:rPr>
            </a:br>
            <a:r>
              <a:rPr lang="en-US" sz="2000" b="1" dirty="0" smtClean="0"/>
              <a:t/>
            </a:r>
            <a:br>
              <a:rPr lang="en-US" sz="2000" b="1" dirty="0" smtClean="0"/>
            </a:br>
            <a:r>
              <a:rPr lang="en-US" sz="2000" b="1" dirty="0" smtClean="0"/>
              <a:t>Using the information above show how the bond(s) between magnesium and oxygen will form.</a:t>
            </a:r>
            <a:endParaRPr lang="hy-AM" sz="2000" b="1" dirty="0" smtClean="0"/>
          </a:p>
          <a:p>
            <a:pPr>
              <a:buNone/>
            </a:pPr>
            <a:r>
              <a:rPr lang="en-US" sz="1200" b="1" dirty="0" smtClean="0"/>
              <a:t/>
            </a:r>
            <a:br>
              <a:rPr lang="en-US" sz="1200" b="1" dirty="0" smtClean="0"/>
            </a:br>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p:txBody>
      </p:sp>
      <p:pic>
        <p:nvPicPr>
          <p:cNvPr id="4" name="Picture 3" descr="happy brain.jpg"/>
          <p:cNvPicPr>
            <a:picLocks noChangeAspect="1"/>
          </p:cNvPicPr>
          <p:nvPr/>
        </p:nvPicPr>
        <p:blipFill>
          <a:blip r:embed="rId2" cstate="print"/>
          <a:stretch>
            <a:fillRect/>
          </a:stretch>
        </p:blipFill>
        <p:spPr>
          <a:xfrm rot="20804145">
            <a:off x="76200" y="228600"/>
            <a:ext cx="1143000" cy="878574"/>
          </a:xfrm>
          <a:prstGeom prst="rect">
            <a:avLst/>
          </a:prstGeom>
        </p:spPr>
      </p:pic>
      <p:sp>
        <p:nvSpPr>
          <p:cNvPr id="6"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Ionic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486400"/>
          </a:xfrm>
        </p:spPr>
        <p:txBody>
          <a:bodyPr>
            <a:normAutofit/>
          </a:bodyPr>
          <a:lstStyle/>
          <a:p>
            <a:r>
              <a:rPr lang="hy-AM" sz="2000" b="1" dirty="0" smtClean="0"/>
              <a:t>Try </a:t>
            </a:r>
            <a:r>
              <a:rPr lang="en-US" sz="2000" b="1" dirty="0" smtClean="0"/>
              <a:t>the following questions.  Use Lewis dot structures to show the bonding between each species.</a:t>
            </a:r>
            <a:br>
              <a:rPr lang="en-US" sz="2000" b="1" dirty="0" smtClean="0"/>
            </a:br>
            <a:r>
              <a:rPr lang="en-US" sz="2000" b="1" dirty="0" smtClean="0"/>
              <a:t/>
            </a:r>
            <a:br>
              <a:rPr lang="en-US" sz="2000" b="1" dirty="0" smtClean="0"/>
            </a:br>
            <a:r>
              <a:rPr lang="en-US" sz="2000" b="1" dirty="0" smtClean="0"/>
              <a:t>1.  </a:t>
            </a:r>
            <a:r>
              <a:rPr lang="en-US" sz="2000" b="1" dirty="0" err="1" smtClean="0"/>
              <a:t>LiCl</a:t>
            </a:r>
            <a:r>
              <a:rPr lang="en-US" sz="2000" b="1" dirty="0" smtClean="0"/>
              <a:t/>
            </a:r>
            <a:br>
              <a:rPr lang="en-US" sz="2000" b="1" dirty="0" smtClean="0"/>
            </a:br>
            <a:r>
              <a:rPr lang="en-US" sz="2000" b="1" dirty="0" smtClean="0"/>
              <a:t/>
            </a:r>
            <a:br>
              <a:rPr lang="en-US" sz="2000" b="1" dirty="0" smtClean="0"/>
            </a:br>
            <a:r>
              <a:rPr lang="en-US" sz="2000" b="1" dirty="0" smtClean="0"/>
              <a:t>2.  </a:t>
            </a:r>
            <a:r>
              <a:rPr lang="en-US" sz="2000" b="1" dirty="0" err="1" smtClean="0"/>
              <a:t>MgS</a:t>
            </a:r>
            <a:r>
              <a:rPr lang="en-US" sz="2000" b="1" dirty="0" smtClean="0"/>
              <a:t/>
            </a:r>
            <a:br>
              <a:rPr lang="en-US" sz="2000" b="1" dirty="0" smtClean="0"/>
            </a:br>
            <a:r>
              <a:rPr lang="en-US" sz="2000" b="1" dirty="0" smtClean="0"/>
              <a:t/>
            </a:r>
            <a:br>
              <a:rPr lang="en-US" sz="2000" b="1" dirty="0" smtClean="0"/>
            </a:br>
            <a:r>
              <a:rPr lang="en-US" sz="2000" b="1" dirty="0" smtClean="0"/>
              <a:t>3.  </a:t>
            </a:r>
            <a:r>
              <a:rPr lang="en-US" sz="2000" b="1" dirty="0" err="1" smtClean="0"/>
              <a:t>NaF</a:t>
            </a:r>
            <a:r>
              <a:rPr lang="en-US" sz="2000" b="1" dirty="0" smtClean="0"/>
              <a:t/>
            </a:r>
            <a:br>
              <a:rPr lang="en-US" sz="2000" b="1" dirty="0" smtClean="0"/>
            </a:br>
            <a:r>
              <a:rPr lang="en-US" sz="2000" b="1" dirty="0" smtClean="0"/>
              <a:t/>
            </a:r>
            <a:br>
              <a:rPr lang="en-US" sz="2000" b="1" dirty="0" smtClean="0"/>
            </a:br>
            <a:r>
              <a:rPr lang="en-US" sz="2000" b="1" dirty="0" smtClean="0"/>
              <a:t>4.  CaI</a:t>
            </a:r>
            <a:r>
              <a:rPr lang="en-US" sz="2000" b="1" baseline="-25000" dirty="0" smtClean="0"/>
              <a:t>2</a:t>
            </a:r>
            <a:r>
              <a:rPr lang="en-US" sz="2000" b="1" dirty="0" smtClean="0"/>
              <a:t/>
            </a:r>
            <a:br>
              <a:rPr lang="en-US" sz="2000" b="1" dirty="0" smtClean="0"/>
            </a:br>
            <a:r>
              <a:rPr lang="en-US" sz="2000" b="1" dirty="0" smtClean="0"/>
              <a:t/>
            </a:r>
            <a:br>
              <a:rPr lang="en-US" sz="2000" b="1" dirty="0" smtClean="0"/>
            </a:br>
            <a:r>
              <a:rPr lang="en-US" sz="2000" b="1" dirty="0" smtClean="0"/>
              <a:t>5.  BaCl</a:t>
            </a:r>
            <a:r>
              <a:rPr lang="en-US" sz="2000" b="1" baseline="-25000" dirty="0" smtClean="0"/>
              <a:t>2</a:t>
            </a:r>
            <a:r>
              <a:rPr lang="en-US" sz="1200" b="1" dirty="0" smtClean="0"/>
              <a:t/>
            </a:r>
            <a:br>
              <a:rPr lang="en-US" sz="1200" b="1" dirty="0" smtClean="0"/>
            </a:br>
            <a:r>
              <a:rPr lang="en-US" sz="1200" b="1" dirty="0" smtClean="0"/>
              <a:t/>
            </a:r>
            <a:br>
              <a:rPr lang="en-US" sz="1200" b="1" dirty="0" smtClean="0"/>
            </a:br>
            <a:r>
              <a:rPr lang="en-US" sz="2000" b="1" dirty="0" smtClean="0"/>
              <a:t>6.  Al</a:t>
            </a:r>
            <a:r>
              <a:rPr lang="en-US" sz="2000" b="1" baseline="-25000" dirty="0" smtClean="0"/>
              <a:t>2</a:t>
            </a:r>
            <a:r>
              <a:rPr lang="en-US" sz="2000" b="1" dirty="0" smtClean="0"/>
              <a:t>O</a:t>
            </a:r>
            <a:r>
              <a:rPr lang="en-US" sz="2000" b="1" baseline="-25000" dirty="0" smtClean="0"/>
              <a:t>3</a:t>
            </a:r>
            <a:endParaRPr lang="hy-AM" sz="2000" b="1" baseline="-25000" dirty="0" smtClean="0"/>
          </a:p>
          <a:p>
            <a:endParaRPr lang="hy-AM" sz="1200" b="1" dirty="0" smtClean="0"/>
          </a:p>
          <a:p>
            <a:endParaRPr lang="hy-AM" sz="1200" b="1" dirty="0" smtClean="0"/>
          </a:p>
          <a:p>
            <a:endParaRPr lang="hy-AM" sz="1200" b="1" dirty="0" smtClean="0"/>
          </a:p>
          <a:p>
            <a:endParaRPr lang="hy-AM" sz="1200" b="1" dirty="0" smtClean="0"/>
          </a:p>
        </p:txBody>
      </p:sp>
      <p:pic>
        <p:nvPicPr>
          <p:cNvPr id="4" name="Picture 3" descr="happy brain.jpg"/>
          <p:cNvPicPr>
            <a:picLocks noChangeAspect="1"/>
          </p:cNvPicPr>
          <p:nvPr/>
        </p:nvPicPr>
        <p:blipFill>
          <a:blip r:embed="rId2" cstate="print"/>
          <a:stretch>
            <a:fillRect/>
          </a:stretch>
        </p:blipFill>
        <p:spPr>
          <a:xfrm rot="20804145">
            <a:off x="76200" y="228600"/>
            <a:ext cx="1143000" cy="878574"/>
          </a:xfrm>
          <a:prstGeom prst="rect">
            <a:avLst/>
          </a:prstGeom>
        </p:spPr>
      </p:pic>
      <p:sp>
        <p:nvSpPr>
          <p:cNvPr id="6"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Ionic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47800"/>
            <a:ext cx="7924800" cy="5410200"/>
          </a:xfrm>
        </p:spPr>
        <p:txBody>
          <a:bodyPr>
            <a:normAutofit fontScale="85000" lnSpcReduction="20000"/>
          </a:bodyPr>
          <a:lstStyle/>
          <a:p>
            <a:r>
              <a:rPr lang="hy-AM" sz="2800" dirty="0" smtClean="0"/>
              <a:t>The following are properties of ionic compounds.</a:t>
            </a:r>
            <a:br>
              <a:rPr lang="hy-AM" sz="2800" dirty="0" smtClean="0"/>
            </a:br>
            <a:r>
              <a:rPr lang="en-US" sz="2800" dirty="0" smtClean="0"/>
              <a:t/>
            </a:r>
            <a:br>
              <a:rPr lang="en-US" sz="2800" dirty="0" smtClean="0"/>
            </a:br>
            <a:r>
              <a:rPr lang="hy-AM" sz="2800" b="1" dirty="0" smtClean="0"/>
              <a:t>Ionic compounds:</a:t>
            </a:r>
            <a:r>
              <a:rPr lang="en-US" sz="2800" b="1" dirty="0" smtClean="0"/>
              <a:t/>
            </a:r>
            <a:br>
              <a:rPr lang="en-US" sz="2800" b="1" dirty="0" smtClean="0"/>
            </a:br>
            <a:r>
              <a:rPr lang="en-US" sz="2800" dirty="0" smtClean="0"/>
              <a:t/>
            </a:r>
            <a:br>
              <a:rPr lang="en-US" sz="2800" dirty="0" smtClean="0"/>
            </a:br>
            <a:r>
              <a:rPr lang="hy-AM" sz="2800" dirty="0" smtClean="0"/>
              <a:t>a.  </a:t>
            </a:r>
            <a:r>
              <a:rPr lang="en-US" sz="2800" dirty="0" smtClean="0"/>
              <a:t>A</a:t>
            </a:r>
            <a:r>
              <a:rPr lang="hy-AM" sz="2800" dirty="0" smtClean="0"/>
              <a:t>re, brittle crystalline solids;</a:t>
            </a:r>
            <a:br>
              <a:rPr lang="hy-AM" sz="2800" dirty="0" smtClean="0"/>
            </a:br>
            <a:r>
              <a:rPr lang="en-US" sz="2800" dirty="0" smtClean="0"/>
              <a:t/>
            </a:r>
            <a:br>
              <a:rPr lang="en-US" sz="2800" dirty="0" smtClean="0"/>
            </a:br>
            <a:r>
              <a:rPr lang="hy-AM" sz="2800" dirty="0" smtClean="0"/>
              <a:t>b.  </a:t>
            </a:r>
            <a:r>
              <a:rPr lang="en-US" sz="2800" dirty="0" smtClean="0"/>
              <a:t>H</a:t>
            </a:r>
            <a:r>
              <a:rPr lang="hy-AM" sz="2800" dirty="0" smtClean="0"/>
              <a:t>ave high melting points and heats of fusion</a:t>
            </a:r>
            <a:br>
              <a:rPr lang="hy-AM" sz="2800" dirty="0" smtClean="0"/>
            </a:br>
            <a:r>
              <a:rPr lang="en-US" sz="2800" dirty="0" smtClean="0"/>
              <a:t/>
            </a:r>
            <a:br>
              <a:rPr lang="en-US" sz="2800" dirty="0" smtClean="0"/>
            </a:br>
            <a:r>
              <a:rPr lang="hy-AM" sz="2800" dirty="0" smtClean="0"/>
              <a:t>c.  </a:t>
            </a:r>
            <a:r>
              <a:rPr lang="en-US" sz="2800" dirty="0" smtClean="0"/>
              <a:t>C</a:t>
            </a:r>
            <a:r>
              <a:rPr lang="hy-AM" sz="2800" dirty="0" smtClean="0"/>
              <a:t>onduct electricity well, when molten or when dissolved in water</a:t>
            </a:r>
            <a:br>
              <a:rPr lang="hy-AM" sz="2800" dirty="0" smtClean="0"/>
            </a:br>
            <a:r>
              <a:rPr lang="en-US" sz="2800" dirty="0" smtClean="0"/>
              <a:t/>
            </a:r>
            <a:br>
              <a:rPr lang="en-US" sz="2800" dirty="0" smtClean="0"/>
            </a:br>
            <a:r>
              <a:rPr lang="hy-AM" sz="2800" dirty="0" smtClean="0"/>
              <a:t>d.  </a:t>
            </a:r>
            <a:r>
              <a:rPr lang="en-US" sz="2800" dirty="0" smtClean="0"/>
              <a:t>D</a:t>
            </a:r>
            <a:r>
              <a:rPr lang="hy-AM" sz="2800" dirty="0" smtClean="0"/>
              <a:t>o not conduct electricity in the solid state.  </a:t>
            </a:r>
            <a:r>
              <a:rPr lang="hy-AM" sz="2800" b="1" dirty="0" smtClean="0"/>
              <a:t>Can salt conduct electricity?</a:t>
            </a:r>
            <a:r>
              <a:rPr lang="hy-AM" sz="2800" dirty="0" smtClean="0"/>
              <a:t/>
            </a:r>
            <a:br>
              <a:rPr lang="hy-AM" sz="2800" dirty="0" smtClean="0"/>
            </a:br>
            <a:r>
              <a:rPr lang="en-US" sz="2800" dirty="0" smtClean="0"/>
              <a:t/>
            </a:r>
            <a:br>
              <a:rPr lang="en-US" sz="2800" dirty="0" smtClean="0"/>
            </a:br>
            <a:r>
              <a:rPr lang="hy-AM" sz="2800" dirty="0" smtClean="0"/>
              <a:t>e.  </a:t>
            </a:r>
            <a:r>
              <a:rPr lang="en-US" sz="2800" dirty="0" smtClean="0"/>
              <a:t>M</a:t>
            </a:r>
            <a:r>
              <a:rPr lang="hy-AM" sz="2800" dirty="0" smtClean="0"/>
              <a:t>ost of them dissolve readily in water</a:t>
            </a:r>
            <a:br>
              <a:rPr lang="hy-AM" sz="2800" dirty="0" smtClean="0"/>
            </a:br>
            <a:r>
              <a:rPr lang="en-US" sz="2800" dirty="0" smtClean="0"/>
              <a:t/>
            </a:r>
            <a:br>
              <a:rPr lang="en-US" sz="2800" dirty="0" smtClean="0"/>
            </a:br>
            <a:r>
              <a:rPr lang="hy-AM" sz="2800" dirty="0" smtClean="0"/>
              <a:t>f.  </a:t>
            </a:r>
            <a:r>
              <a:rPr lang="en-US" sz="2800" dirty="0" smtClean="0"/>
              <a:t>R</a:t>
            </a:r>
            <a:r>
              <a:rPr lang="hy-AM" sz="2800" dirty="0" smtClean="0"/>
              <a:t>eact readily with each other in solution</a:t>
            </a:r>
          </a:p>
          <a:p>
            <a:pPr>
              <a:buNone/>
            </a:pPr>
            <a:endParaRPr lang="hy-AM" sz="1200" dirty="0" smtClean="0"/>
          </a:p>
        </p:txBody>
      </p:sp>
      <p:pic>
        <p:nvPicPr>
          <p:cNvPr id="4" name="Picture 3" descr="happy brain.jpg"/>
          <p:cNvPicPr>
            <a:picLocks noChangeAspect="1"/>
          </p:cNvPicPr>
          <p:nvPr/>
        </p:nvPicPr>
        <p:blipFill>
          <a:blip r:embed="rId2" cstate="print"/>
          <a:stretch>
            <a:fillRect/>
          </a:stretch>
        </p:blipFill>
        <p:spPr>
          <a:xfrm>
            <a:off x="0" y="228600"/>
            <a:ext cx="396536" cy="304800"/>
          </a:xfrm>
          <a:prstGeom prst="rect">
            <a:avLst/>
          </a:prstGeom>
        </p:spPr>
      </p:pic>
      <p:sp>
        <p:nvSpPr>
          <p:cNvPr id="6"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Ionic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95400"/>
            <a:ext cx="7924800" cy="5562600"/>
          </a:xfrm>
        </p:spPr>
        <p:txBody>
          <a:bodyPr>
            <a:normAutofit/>
          </a:bodyPr>
          <a:lstStyle/>
          <a:p>
            <a:r>
              <a:rPr lang="hy-AM" sz="2800" dirty="0" smtClean="0"/>
              <a:t>Below are reasons tabulated to demonstrate why ionic properties are the way they are</a:t>
            </a:r>
            <a:br>
              <a:rPr lang="hy-AM" sz="2800" dirty="0" smtClean="0"/>
            </a:br>
            <a:endParaRPr lang="en-US" sz="2800" dirty="0"/>
          </a:p>
        </p:txBody>
      </p:sp>
      <p:pic>
        <p:nvPicPr>
          <p:cNvPr id="4" name="Picture 3" descr="happy brain.jpg"/>
          <p:cNvPicPr>
            <a:picLocks noChangeAspect="1"/>
          </p:cNvPicPr>
          <p:nvPr/>
        </p:nvPicPr>
        <p:blipFill>
          <a:blip r:embed="rId2" cstate="print"/>
          <a:stretch>
            <a:fillRect/>
          </a:stretch>
        </p:blipFill>
        <p:spPr>
          <a:xfrm>
            <a:off x="0" y="228600"/>
            <a:ext cx="396536" cy="304800"/>
          </a:xfrm>
          <a:prstGeom prst="rect">
            <a:avLst/>
          </a:prstGeom>
        </p:spPr>
      </p:pic>
      <p:graphicFrame>
        <p:nvGraphicFramePr>
          <p:cNvPr id="5" name="Table 4"/>
          <p:cNvGraphicFramePr>
            <a:graphicFrameLocks noGrp="1"/>
          </p:cNvGraphicFramePr>
          <p:nvPr/>
        </p:nvGraphicFramePr>
        <p:xfrm>
          <a:off x="914400" y="2438400"/>
          <a:ext cx="7239000" cy="4206240"/>
        </p:xfrm>
        <a:graphic>
          <a:graphicData uri="http://schemas.openxmlformats.org/drawingml/2006/table">
            <a:tbl>
              <a:tblPr firstRow="1" bandRow="1">
                <a:tableStyleId>{5C22544A-7EE6-4342-B048-85BDC9FD1C3A}</a:tableStyleId>
              </a:tblPr>
              <a:tblGrid>
                <a:gridCol w="3619500"/>
                <a:gridCol w="3619500"/>
              </a:tblGrid>
              <a:tr h="580611">
                <a:tc>
                  <a:txBody>
                    <a:bodyPr/>
                    <a:lstStyle/>
                    <a:p>
                      <a:pPr algn="ctr"/>
                      <a:r>
                        <a:rPr lang="en-US" sz="1800" dirty="0" smtClean="0"/>
                        <a:t/>
                      </a:r>
                      <a:br>
                        <a:rPr lang="en-US" sz="1800" dirty="0" smtClean="0"/>
                      </a:br>
                      <a:r>
                        <a:rPr lang="hy-AM" sz="1800" dirty="0" smtClean="0"/>
                        <a:t>Properties of ionic compounds</a:t>
                      </a:r>
                      <a:r>
                        <a:rPr lang="en-US" sz="1800" dirty="0" smtClean="0"/>
                        <a:t/>
                      </a:r>
                      <a:br>
                        <a:rPr lang="en-US" sz="1800" dirty="0" smtClean="0"/>
                      </a:br>
                      <a:endParaRPr lang="en-US" sz="1800" dirty="0"/>
                    </a:p>
                  </a:txBody>
                  <a:tcPr/>
                </a:tc>
                <a:tc>
                  <a:txBody>
                    <a:bodyPr/>
                    <a:lstStyle/>
                    <a:p>
                      <a:pPr algn="ctr"/>
                      <a:r>
                        <a:rPr lang="en-US" sz="1800" dirty="0" smtClean="0"/>
                        <a:t/>
                      </a:r>
                      <a:br>
                        <a:rPr lang="en-US" sz="1800" dirty="0" smtClean="0"/>
                      </a:br>
                      <a:r>
                        <a:rPr lang="hy-AM" sz="1800" dirty="0" smtClean="0"/>
                        <a:t>Reasons for ionic compounds having</a:t>
                      </a:r>
                      <a:r>
                        <a:rPr lang="hy-AM" sz="1800" baseline="0" dirty="0" smtClean="0"/>
                        <a:t> these properties</a:t>
                      </a:r>
                      <a:endParaRPr lang="en-US" sz="1800" dirty="0"/>
                    </a:p>
                  </a:txBody>
                  <a:tcPr/>
                </a:tc>
              </a:tr>
              <a:tr h="580611">
                <a:tc>
                  <a:txBody>
                    <a:bodyPr/>
                    <a:lstStyle/>
                    <a:p>
                      <a:pPr algn="ctr"/>
                      <a:r>
                        <a:rPr lang="en-US" sz="1800" b="1" dirty="0" smtClean="0"/>
                        <a:t/>
                      </a:r>
                      <a:br>
                        <a:rPr lang="en-US" sz="1800" b="1" dirty="0" smtClean="0"/>
                      </a:br>
                      <a:r>
                        <a:rPr lang="en-US" sz="1800" b="1" dirty="0" smtClean="0"/>
                        <a:t>C</a:t>
                      </a:r>
                      <a:r>
                        <a:rPr lang="hy-AM" sz="1800" b="1" dirty="0" smtClean="0"/>
                        <a:t>rystalline solid</a:t>
                      </a:r>
                      <a:endParaRPr lang="en-US" sz="1800" b="1" dirty="0"/>
                    </a:p>
                  </a:txBody>
                  <a:tcPr/>
                </a:tc>
                <a:tc>
                  <a:txBody>
                    <a:bodyPr/>
                    <a:lstStyle/>
                    <a:p>
                      <a:pPr algn="l"/>
                      <a:r>
                        <a:rPr lang="en-US" sz="1800" dirty="0" smtClean="0"/>
                        <a:t>This is d</a:t>
                      </a:r>
                      <a:r>
                        <a:rPr lang="hy-AM" sz="1800" dirty="0" smtClean="0"/>
                        <a:t>ue to regular arrangement of ions, resulting from strong attractions between opposite charges</a:t>
                      </a:r>
                      <a:endParaRPr lang="en-US" sz="1800" dirty="0"/>
                    </a:p>
                  </a:txBody>
                  <a:tcPr/>
                </a:tc>
              </a:tr>
              <a:tr h="580611">
                <a:tc>
                  <a:txBody>
                    <a:bodyPr/>
                    <a:lstStyle/>
                    <a:p>
                      <a:pPr algn="ctr"/>
                      <a:r>
                        <a:rPr lang="en-US" sz="1800" b="1" dirty="0" smtClean="0"/>
                        <a:t/>
                      </a:r>
                      <a:br>
                        <a:rPr lang="en-US" sz="1800" b="1" dirty="0" smtClean="0"/>
                      </a:br>
                      <a:r>
                        <a:rPr lang="en-US" sz="1800" b="1" dirty="0" smtClean="0"/>
                        <a:t>C</a:t>
                      </a:r>
                      <a:r>
                        <a:rPr lang="hy-AM" sz="1800" b="1" dirty="0" smtClean="0"/>
                        <a:t>onduct electricity</a:t>
                      </a:r>
                      <a:r>
                        <a:rPr lang="hy-AM" sz="1800" b="1" baseline="0" dirty="0" smtClean="0"/>
                        <a:t> when molten</a:t>
                      </a:r>
                      <a:endParaRPr lang="en-US" sz="1800" b="1" dirty="0"/>
                    </a:p>
                  </a:txBody>
                  <a:tcPr/>
                </a:tc>
                <a:tc>
                  <a:txBody>
                    <a:bodyPr/>
                    <a:lstStyle/>
                    <a:p>
                      <a:pPr algn="l"/>
                      <a:r>
                        <a:rPr lang="en-US" sz="1800" dirty="0" smtClean="0"/>
                        <a:t>O</a:t>
                      </a:r>
                      <a:r>
                        <a:rPr lang="hy-AM" sz="1800" dirty="0" smtClean="0"/>
                        <a:t>n melting, ions are set free.  These ions move</a:t>
                      </a:r>
                      <a:r>
                        <a:rPr lang="hy-AM" sz="1800" baseline="0" dirty="0" smtClean="0"/>
                        <a:t> to an oppositely charged electrode when a voltage is applied</a:t>
                      </a:r>
                      <a:endParaRPr lang="en-US" sz="1800" dirty="0"/>
                    </a:p>
                  </a:txBody>
                  <a:tcPr/>
                </a:tc>
              </a:tr>
              <a:tr h="928977">
                <a:tc>
                  <a:txBody>
                    <a:bodyPr/>
                    <a:lstStyle/>
                    <a:p>
                      <a:pPr algn="ctr"/>
                      <a:r>
                        <a:rPr lang="en-US" sz="1800" b="1" dirty="0" smtClean="0"/>
                        <a:t>H</a:t>
                      </a:r>
                      <a:r>
                        <a:rPr lang="hy-AM" sz="1800" b="1" dirty="0" smtClean="0"/>
                        <a:t>igh</a:t>
                      </a:r>
                      <a:r>
                        <a:rPr lang="hy-AM" sz="1800" b="1" baseline="0" dirty="0" smtClean="0"/>
                        <a:t> melting point,</a:t>
                      </a:r>
                      <a:br>
                        <a:rPr lang="hy-AM" sz="1800" b="1" baseline="0" dirty="0" smtClean="0"/>
                      </a:br>
                      <a:r>
                        <a:rPr lang="hy-AM" sz="1800" b="1" baseline="0" dirty="0" smtClean="0"/>
                        <a:t>High boiling points,</a:t>
                      </a:r>
                      <a:br>
                        <a:rPr lang="hy-AM" sz="1800" b="1" baseline="0" dirty="0" smtClean="0"/>
                      </a:br>
                      <a:r>
                        <a:rPr lang="hy-AM" sz="1800" b="1" baseline="0" dirty="0" smtClean="0"/>
                        <a:t>High heats of fusion,</a:t>
                      </a:r>
                      <a:br>
                        <a:rPr lang="hy-AM" sz="1800" b="1" baseline="0" dirty="0" smtClean="0"/>
                      </a:br>
                      <a:r>
                        <a:rPr lang="hy-AM" sz="1800" b="1" baseline="0" dirty="0" smtClean="0"/>
                        <a:t>High heats of vaporization</a:t>
                      </a:r>
                      <a:endParaRPr lang="en-US" sz="1800" b="1" dirty="0"/>
                    </a:p>
                  </a:txBody>
                  <a:tcPr/>
                </a:tc>
                <a:tc>
                  <a:txBody>
                    <a:bodyPr/>
                    <a:lstStyle/>
                    <a:p>
                      <a:pPr algn="l"/>
                      <a:r>
                        <a:rPr lang="en-US" sz="1800" dirty="0" smtClean="0"/>
                        <a:t>T</a:t>
                      </a:r>
                      <a:r>
                        <a:rPr lang="hy-AM" sz="1800" dirty="0" smtClean="0"/>
                        <a:t>hese</a:t>
                      </a:r>
                      <a:r>
                        <a:rPr lang="hy-AM" sz="1800" baseline="0" dirty="0" smtClean="0"/>
                        <a:t> high values indicate that the ions are strongly held, therefore lots of energy is needed to separate the ions</a:t>
                      </a:r>
                      <a:endParaRPr lang="en-US" sz="1800" dirty="0"/>
                    </a:p>
                  </a:txBody>
                  <a:tcPr/>
                </a:tc>
              </a:tr>
            </a:tbl>
          </a:graphicData>
        </a:graphic>
      </p:graphicFrame>
      <p:sp>
        <p:nvSpPr>
          <p:cNvPr id="6"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Ionic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0"/>
            <a:ext cx="7924800" cy="5334000"/>
          </a:xfrm>
        </p:spPr>
        <p:txBody>
          <a:bodyPr>
            <a:normAutofit lnSpcReduction="10000"/>
          </a:bodyPr>
          <a:lstStyle/>
          <a:p>
            <a:r>
              <a:rPr lang="en-US" sz="2400" dirty="0" smtClean="0"/>
              <a:t>The periodic table can be viewed as containing the ingredients of life.</a:t>
            </a:r>
            <a:br>
              <a:rPr lang="en-US" sz="2400" dirty="0" smtClean="0"/>
            </a:br>
            <a:endParaRPr lang="en-US" sz="2400" dirty="0" smtClean="0"/>
          </a:p>
          <a:p>
            <a:r>
              <a:rPr lang="en-US" sz="2400" dirty="0" smtClean="0"/>
              <a:t>The atoms, depending on their properties, can form chemical bonds with other atoms to form compounds.</a:t>
            </a:r>
            <a:br>
              <a:rPr lang="en-US" sz="2400" dirty="0" smtClean="0"/>
            </a:br>
            <a:endParaRPr lang="en-US" sz="2400" dirty="0" smtClean="0"/>
          </a:p>
          <a:p>
            <a:r>
              <a:rPr lang="en-US" sz="2400" dirty="0" smtClean="0"/>
              <a:t>For example:</a:t>
            </a:r>
            <a:br>
              <a:rPr lang="en-US" sz="2400" dirty="0" smtClean="0"/>
            </a:br>
            <a:r>
              <a:rPr lang="en-US" sz="2400" dirty="0" smtClean="0"/>
              <a:t>2 atoms of </a:t>
            </a:r>
            <a:r>
              <a:rPr lang="en-US" sz="2400" b="1" dirty="0" smtClean="0"/>
              <a:t>Hydrogen</a:t>
            </a:r>
            <a:r>
              <a:rPr lang="en-US" sz="2400" dirty="0" smtClean="0"/>
              <a:t> and 1 atom of </a:t>
            </a:r>
            <a:r>
              <a:rPr lang="en-US" sz="2400" b="1" dirty="0" smtClean="0"/>
              <a:t>Oxygen</a:t>
            </a:r>
            <a:r>
              <a:rPr lang="en-US" sz="2400" dirty="0" smtClean="0"/>
              <a:t> can bond together to form </a:t>
            </a:r>
            <a:r>
              <a:rPr lang="en-US" sz="2400" b="1" dirty="0" smtClean="0"/>
              <a:t>Water</a:t>
            </a:r>
            <a:r>
              <a:rPr lang="en-US" sz="2400" dirty="0" smtClean="0"/>
              <a:t>, </a:t>
            </a:r>
            <a:r>
              <a:rPr lang="en-US" sz="2400" b="1" dirty="0" smtClean="0">
                <a:solidFill>
                  <a:srgbClr val="7030A0"/>
                </a:solidFill>
              </a:rPr>
              <a:t>H</a:t>
            </a:r>
            <a:r>
              <a:rPr lang="en-US" sz="2400" b="1" baseline="-25000" dirty="0" smtClean="0">
                <a:solidFill>
                  <a:srgbClr val="7030A0"/>
                </a:solidFill>
              </a:rPr>
              <a:t>2</a:t>
            </a:r>
            <a:r>
              <a:rPr lang="en-US" sz="2400" b="1" dirty="0" smtClean="0">
                <a:solidFill>
                  <a:srgbClr val="7030A0"/>
                </a:solidFill>
              </a:rPr>
              <a:t>O</a:t>
            </a:r>
            <a:r>
              <a:rPr lang="en-US" sz="2400" dirty="0" smtClean="0"/>
              <a:t>.</a:t>
            </a:r>
            <a:br>
              <a:rPr lang="en-US" sz="2400" dirty="0" smtClean="0"/>
            </a:br>
            <a:r>
              <a:rPr lang="en-US" sz="2400" dirty="0" smtClean="0"/>
              <a:t/>
            </a:r>
            <a:br>
              <a:rPr lang="en-US" sz="2400" dirty="0" smtClean="0"/>
            </a:br>
            <a:r>
              <a:rPr lang="en-US" sz="2400" dirty="0" smtClean="0"/>
              <a:t>1 atom of </a:t>
            </a:r>
            <a:r>
              <a:rPr lang="en-US" sz="2400" b="1" dirty="0" smtClean="0"/>
              <a:t>Carbon</a:t>
            </a:r>
            <a:r>
              <a:rPr lang="en-US" sz="2400" dirty="0" smtClean="0"/>
              <a:t> and 4 atoms of </a:t>
            </a:r>
            <a:r>
              <a:rPr lang="en-US" sz="2400" b="1" dirty="0" smtClean="0"/>
              <a:t>Hydrogen</a:t>
            </a:r>
            <a:r>
              <a:rPr lang="en-US" sz="2400" dirty="0" smtClean="0"/>
              <a:t> can bond together to form </a:t>
            </a:r>
            <a:r>
              <a:rPr lang="en-US" sz="2400" b="1" dirty="0" smtClean="0"/>
              <a:t>Methane</a:t>
            </a:r>
            <a:r>
              <a:rPr lang="en-US" sz="2400" dirty="0" smtClean="0"/>
              <a:t>, </a:t>
            </a:r>
            <a:r>
              <a:rPr lang="en-US" sz="2400" b="1" dirty="0" smtClean="0">
                <a:solidFill>
                  <a:srgbClr val="FFC000"/>
                </a:solidFill>
              </a:rPr>
              <a:t>CH</a:t>
            </a:r>
            <a:r>
              <a:rPr lang="en-US" sz="2400" b="1" baseline="-25000" dirty="0" smtClean="0">
                <a:solidFill>
                  <a:srgbClr val="FFC000"/>
                </a:solidFill>
              </a:rPr>
              <a:t>4</a:t>
            </a:r>
            <a:r>
              <a:rPr lang="en-US" sz="2400" dirty="0" smtClean="0"/>
              <a:t>.</a:t>
            </a:r>
            <a:br>
              <a:rPr lang="en-US" sz="2400" dirty="0" smtClean="0"/>
            </a:br>
            <a:r>
              <a:rPr lang="en-US" sz="2400" dirty="0" smtClean="0"/>
              <a:t/>
            </a:r>
            <a:br>
              <a:rPr lang="en-US" sz="2400" dirty="0" smtClean="0"/>
            </a:br>
            <a:r>
              <a:rPr lang="en-US" sz="2400" dirty="0" smtClean="0"/>
              <a:t>1 atom of </a:t>
            </a:r>
            <a:r>
              <a:rPr lang="en-US" sz="2400" b="1" dirty="0" smtClean="0"/>
              <a:t>Sodium</a:t>
            </a:r>
            <a:r>
              <a:rPr lang="en-US" sz="2400" dirty="0" smtClean="0"/>
              <a:t> and </a:t>
            </a:r>
            <a:r>
              <a:rPr lang="en-US" sz="2400" b="1" dirty="0" smtClean="0"/>
              <a:t>1 atom</a:t>
            </a:r>
            <a:r>
              <a:rPr lang="en-US" sz="2400" dirty="0" smtClean="0"/>
              <a:t> of Chlorine can bond together to form </a:t>
            </a:r>
            <a:r>
              <a:rPr lang="en-US" sz="2400" b="1" dirty="0" smtClean="0"/>
              <a:t>Sodium Chloride</a:t>
            </a:r>
            <a:r>
              <a:rPr lang="en-US" sz="2400" dirty="0" smtClean="0"/>
              <a:t>, </a:t>
            </a:r>
            <a:r>
              <a:rPr lang="en-US" sz="2400" b="1" dirty="0" err="1" smtClean="0">
                <a:solidFill>
                  <a:srgbClr val="FF0066"/>
                </a:solidFill>
              </a:rPr>
              <a:t>NaCl</a:t>
            </a:r>
            <a:r>
              <a:rPr lang="en-US" sz="2400" dirty="0" smtClean="0"/>
              <a:t>, which is table salt.</a:t>
            </a:r>
          </a:p>
        </p:txBody>
      </p:sp>
      <p:sp>
        <p:nvSpPr>
          <p:cNvPr id="4" name="Title 1"/>
          <p:cNvSpPr txBox="1">
            <a:spLocks/>
          </p:cNvSpPr>
          <p:nvPr/>
        </p:nvSpPr>
        <p:spPr>
          <a:xfrm>
            <a:off x="685800" y="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76400"/>
            <a:ext cx="7848600" cy="5181600"/>
          </a:xfrm>
        </p:spPr>
        <p:txBody>
          <a:bodyPr>
            <a:normAutofit fontScale="92500"/>
          </a:bodyPr>
          <a:lstStyle/>
          <a:p>
            <a:r>
              <a:rPr lang="en-US" sz="2400" dirty="0" smtClean="0"/>
              <a:t>R</a:t>
            </a:r>
            <a:r>
              <a:rPr lang="hy-AM" sz="2400" dirty="0" smtClean="0"/>
              <a:t>ight about now you must be wondering how do you write the </a:t>
            </a:r>
            <a:r>
              <a:rPr lang="hy-AM" sz="2400" b="1" dirty="0" smtClean="0"/>
              <a:t>formula</a:t>
            </a:r>
            <a:r>
              <a:rPr lang="hy-AM" sz="2400" dirty="0" smtClean="0"/>
              <a:t> for ionic compounds.</a:t>
            </a:r>
            <a:endParaRPr lang="en-US" sz="2400" dirty="0" smtClean="0"/>
          </a:p>
          <a:p>
            <a:endParaRPr lang="en-US" sz="2400" dirty="0" smtClean="0"/>
          </a:p>
          <a:p>
            <a:r>
              <a:rPr lang="en-US" sz="2400" dirty="0" smtClean="0"/>
              <a:t>A </a:t>
            </a:r>
            <a:r>
              <a:rPr lang="en-US" sz="2400" b="1" dirty="0" smtClean="0"/>
              <a:t>formula,</a:t>
            </a:r>
            <a:r>
              <a:rPr lang="en-US" sz="2400" dirty="0" smtClean="0"/>
              <a:t> in chemistry, is a chemical expression showing </a:t>
            </a:r>
            <a:r>
              <a:rPr lang="en-US" sz="2400" b="1" i="1" dirty="0" smtClean="0">
                <a:solidFill>
                  <a:srgbClr val="0033CC"/>
                </a:solidFill>
              </a:rPr>
              <a:t>what type</a:t>
            </a:r>
            <a:r>
              <a:rPr lang="en-US" sz="2400" dirty="0" smtClean="0">
                <a:solidFill>
                  <a:srgbClr val="0033CC"/>
                </a:solidFill>
              </a:rPr>
              <a:t> </a:t>
            </a:r>
            <a:r>
              <a:rPr lang="en-US" sz="2400" dirty="0" smtClean="0"/>
              <a:t>and </a:t>
            </a:r>
            <a:r>
              <a:rPr lang="en-US" sz="2400" b="1" i="1" dirty="0" smtClean="0">
                <a:solidFill>
                  <a:srgbClr val="0033CC"/>
                </a:solidFill>
              </a:rPr>
              <a:t>how many</a:t>
            </a:r>
            <a:r>
              <a:rPr lang="en-US" sz="2400" dirty="0" smtClean="0"/>
              <a:t> of each atom are bonded together. </a:t>
            </a:r>
            <a:br>
              <a:rPr lang="en-US" sz="2400" dirty="0" smtClean="0"/>
            </a:br>
            <a:r>
              <a:rPr lang="en-US" sz="2400" dirty="0" smtClean="0"/>
              <a:t/>
            </a:r>
            <a:br>
              <a:rPr lang="en-US" sz="2400" dirty="0" smtClean="0"/>
            </a:br>
            <a:r>
              <a:rPr lang="en-US" sz="2400" dirty="0" smtClean="0"/>
              <a:t>For example </a:t>
            </a:r>
            <a:r>
              <a:rPr lang="en-US" sz="2400" b="1" dirty="0" smtClean="0">
                <a:solidFill>
                  <a:srgbClr val="0033CC"/>
                </a:solidFill>
              </a:rPr>
              <a:t>H</a:t>
            </a:r>
            <a:r>
              <a:rPr lang="en-US" sz="2400" b="1" baseline="-25000" dirty="0" smtClean="0">
                <a:solidFill>
                  <a:srgbClr val="0033CC"/>
                </a:solidFill>
              </a:rPr>
              <a:t>2</a:t>
            </a:r>
            <a:r>
              <a:rPr lang="en-US" sz="2400" b="1" dirty="0" smtClean="0">
                <a:solidFill>
                  <a:srgbClr val="0033CC"/>
                </a:solidFill>
              </a:rPr>
              <a:t>O</a:t>
            </a:r>
            <a:r>
              <a:rPr lang="en-US" sz="2400" dirty="0" smtClean="0"/>
              <a:t> is a formula which tells us that there are 2 atoms of hydrogen and 1 atom of oxygen.</a:t>
            </a:r>
            <a:r>
              <a:rPr lang="hy-AM" sz="2400" dirty="0" smtClean="0"/>
              <a:t> </a:t>
            </a:r>
            <a:endParaRPr lang="en-US" sz="2400" dirty="0" smtClean="0"/>
          </a:p>
          <a:p>
            <a:endParaRPr lang="en-US" sz="2400" dirty="0" smtClean="0"/>
          </a:p>
          <a:p>
            <a:r>
              <a:rPr lang="en-US" sz="2400" dirty="0" smtClean="0"/>
              <a:t>Oxidation states are specific to the group in which atoms are located.</a:t>
            </a:r>
            <a:br>
              <a:rPr lang="en-US" sz="2400" dirty="0" smtClean="0"/>
            </a:br>
            <a:endParaRPr lang="en-US" sz="2400" dirty="0" smtClean="0"/>
          </a:p>
          <a:p>
            <a:r>
              <a:rPr lang="en-US" sz="2400" dirty="0" smtClean="0"/>
              <a:t>When atoms react they become ions and are said to be oxidised.</a:t>
            </a:r>
            <a:endParaRPr lang="hy-AM" sz="1200" dirty="0" smtClean="0"/>
          </a:p>
        </p:txBody>
      </p:sp>
      <p:sp>
        <p:nvSpPr>
          <p:cNvPr id="10"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Ionic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305800" cy="5486400"/>
          </a:xfrm>
        </p:spPr>
        <p:txBody>
          <a:bodyPr>
            <a:noAutofit/>
          </a:bodyPr>
          <a:lstStyle/>
          <a:p>
            <a:r>
              <a:rPr lang="hy-AM" sz="2400" dirty="0" smtClean="0"/>
              <a:t>Oxidation states of ions correspond to the groups they are in.</a:t>
            </a:r>
            <a:br>
              <a:rPr lang="hy-AM" sz="2400" dirty="0" smtClean="0"/>
            </a:br>
            <a:r>
              <a:rPr lang="hy-AM" sz="2400" dirty="0" smtClean="0"/>
              <a:t>Here is an eas</a:t>
            </a:r>
            <a:r>
              <a:rPr lang="en-US" sz="2400" dirty="0" smtClean="0"/>
              <a:t>y</a:t>
            </a:r>
            <a:r>
              <a:rPr lang="hy-AM" sz="2400" dirty="0" smtClean="0"/>
              <a:t> way for remembering the oxidation numbers of elements found in particular groups:</a:t>
            </a:r>
            <a:br>
              <a:rPr lang="hy-AM"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endParaRPr lang="en-US" sz="2400" dirty="0" smtClean="0"/>
          </a:p>
          <a:p>
            <a:r>
              <a:rPr lang="hy-AM" sz="2400" dirty="0" smtClean="0"/>
              <a:t>Let’s consider the compound, CaCl</a:t>
            </a:r>
            <a:r>
              <a:rPr lang="hy-AM" sz="2400" baseline="-25000" dirty="0" smtClean="0"/>
              <a:t>2</a:t>
            </a:r>
            <a:r>
              <a:rPr lang="hy-AM" sz="2400" dirty="0" smtClean="0"/>
              <a:t>.</a:t>
            </a:r>
            <a:r>
              <a:rPr lang="en-US" sz="2400" dirty="0" smtClean="0"/>
              <a:t/>
            </a:r>
            <a:br>
              <a:rPr lang="en-US" sz="2400" dirty="0" smtClean="0"/>
            </a:br>
            <a:r>
              <a:rPr lang="hy-AM" sz="2400" dirty="0" smtClean="0"/>
              <a:t/>
            </a:r>
            <a:br>
              <a:rPr lang="hy-AM" sz="2400" dirty="0" smtClean="0"/>
            </a:br>
            <a:r>
              <a:rPr lang="hy-AM" sz="2400" dirty="0" smtClean="0"/>
              <a:t>The positive charge on the calcium ion = </a:t>
            </a:r>
            <a:r>
              <a:rPr lang="hy-AM" sz="2400" dirty="0" smtClean="0">
                <a:solidFill>
                  <a:srgbClr val="92D050"/>
                </a:solidFill>
              </a:rPr>
              <a:t>+2</a:t>
            </a:r>
            <a:r>
              <a:rPr lang="en-US" sz="2400" dirty="0" smtClean="0"/>
              <a:t/>
            </a:r>
            <a:br>
              <a:rPr lang="en-US" sz="2400" dirty="0" smtClean="0"/>
            </a:br>
            <a:r>
              <a:rPr lang="en-US" sz="2400" dirty="0" smtClean="0"/>
              <a:t/>
            </a:r>
            <a:br>
              <a:rPr lang="en-US" sz="2400" dirty="0" smtClean="0"/>
            </a:br>
            <a:r>
              <a:rPr lang="hy-AM" sz="2400" dirty="0" smtClean="0"/>
              <a:t>The negative charge on the chloride ion = </a:t>
            </a:r>
            <a:r>
              <a:rPr lang="hy-AM" sz="2400" dirty="0" smtClean="0">
                <a:solidFill>
                  <a:srgbClr val="92D050"/>
                </a:solidFill>
              </a:rPr>
              <a:t>-1</a:t>
            </a:r>
            <a:r>
              <a:rPr lang="en-US" sz="2400" dirty="0" smtClean="0"/>
              <a:t/>
            </a:r>
            <a:br>
              <a:rPr lang="en-US" sz="2400" dirty="0" smtClean="0"/>
            </a:br>
            <a:r>
              <a:rPr lang="en-US" sz="2400" dirty="0" smtClean="0"/>
              <a:t/>
            </a:r>
            <a:br>
              <a:rPr lang="en-US" sz="2400" dirty="0" smtClean="0"/>
            </a:br>
            <a:r>
              <a:rPr lang="en-US" sz="2400" b="1" dirty="0" smtClean="0">
                <a:solidFill>
                  <a:srgbClr val="FF0066"/>
                </a:solidFill>
              </a:rPr>
              <a:t>Why is this so?</a:t>
            </a:r>
          </a:p>
          <a:p>
            <a:endParaRPr lang="en-US" sz="1800" dirty="0" smtClean="0"/>
          </a:p>
        </p:txBody>
      </p:sp>
      <p:sp>
        <p:nvSpPr>
          <p:cNvPr id="10"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Ionic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5" name="Table 4"/>
          <p:cNvGraphicFramePr>
            <a:graphicFrameLocks noGrp="1"/>
          </p:cNvGraphicFramePr>
          <p:nvPr/>
        </p:nvGraphicFramePr>
        <p:xfrm>
          <a:off x="970280" y="2722880"/>
          <a:ext cx="7183120" cy="1010920"/>
        </p:xfrm>
        <a:graphic>
          <a:graphicData uri="http://schemas.openxmlformats.org/drawingml/2006/table">
            <a:tbl>
              <a:tblPr firstRow="1" bandRow="1">
                <a:tableStyleId>{00A15C55-8517-42AA-B614-E9B94910E393}</a:tableStyleId>
              </a:tblPr>
              <a:tblGrid>
                <a:gridCol w="1270000"/>
                <a:gridCol w="739140"/>
                <a:gridCol w="739140"/>
                <a:gridCol w="739140"/>
                <a:gridCol w="739140"/>
                <a:gridCol w="739140"/>
                <a:gridCol w="739140"/>
                <a:gridCol w="739140"/>
                <a:gridCol w="739140"/>
              </a:tblGrid>
              <a:tr h="370840">
                <a:tc>
                  <a:txBody>
                    <a:bodyPr/>
                    <a:lstStyle/>
                    <a:p>
                      <a:pPr algn="ctr"/>
                      <a:r>
                        <a:rPr lang="en-US" dirty="0" smtClean="0"/>
                        <a:t>Group</a:t>
                      </a:r>
                      <a:endParaRPr lang="en-US" dirty="0"/>
                    </a:p>
                  </a:txBody>
                  <a:tcPr/>
                </a:tc>
                <a:tc>
                  <a:txBody>
                    <a:bodyPr/>
                    <a:lstStyle/>
                    <a:p>
                      <a:pPr algn="ctr"/>
                      <a:r>
                        <a:rPr lang="en-US" dirty="0" smtClean="0"/>
                        <a:t>1</a:t>
                      </a:r>
                      <a:endParaRPr lang="en-US" dirty="0"/>
                    </a:p>
                  </a:txBody>
                  <a:tcPr/>
                </a:tc>
                <a:tc>
                  <a:txBody>
                    <a:bodyPr/>
                    <a:lstStyle/>
                    <a:p>
                      <a:pPr algn="ctr"/>
                      <a:r>
                        <a:rPr lang="en-US" dirty="0" smtClean="0"/>
                        <a:t>2</a:t>
                      </a:r>
                      <a:endParaRPr lang="en-US" dirty="0"/>
                    </a:p>
                  </a:txBody>
                  <a:tcPr/>
                </a:tc>
                <a:tc>
                  <a:txBody>
                    <a:bodyPr/>
                    <a:lstStyle/>
                    <a:p>
                      <a:pPr algn="ctr"/>
                      <a:r>
                        <a:rPr lang="en-US" dirty="0" smtClean="0"/>
                        <a:t>3</a:t>
                      </a:r>
                      <a:endParaRPr lang="en-US" dirty="0"/>
                    </a:p>
                  </a:txBody>
                  <a:tcPr/>
                </a:tc>
                <a:tc>
                  <a:txBody>
                    <a:bodyPr/>
                    <a:lstStyle/>
                    <a:p>
                      <a:pPr algn="ctr"/>
                      <a:r>
                        <a:rPr lang="en-US" dirty="0" smtClean="0"/>
                        <a:t>4</a:t>
                      </a:r>
                      <a:endParaRPr lang="en-US" dirty="0"/>
                    </a:p>
                  </a:txBody>
                  <a:tcPr/>
                </a:tc>
                <a:tc>
                  <a:txBody>
                    <a:bodyPr/>
                    <a:lstStyle/>
                    <a:p>
                      <a:pPr algn="ctr"/>
                      <a:r>
                        <a:rPr lang="en-US" dirty="0" smtClean="0"/>
                        <a:t>5</a:t>
                      </a:r>
                      <a:endParaRPr lang="en-US" dirty="0"/>
                    </a:p>
                  </a:txBody>
                  <a:tcPr/>
                </a:tc>
                <a:tc>
                  <a:txBody>
                    <a:bodyPr/>
                    <a:lstStyle/>
                    <a:p>
                      <a:pPr algn="ctr"/>
                      <a:r>
                        <a:rPr lang="en-US" dirty="0" smtClean="0"/>
                        <a:t>6</a:t>
                      </a:r>
                      <a:endParaRPr lang="en-US" dirty="0"/>
                    </a:p>
                  </a:txBody>
                  <a:tcPr/>
                </a:tc>
                <a:tc>
                  <a:txBody>
                    <a:bodyPr/>
                    <a:lstStyle/>
                    <a:p>
                      <a:pPr algn="ctr"/>
                      <a:r>
                        <a:rPr lang="en-US" dirty="0" smtClean="0"/>
                        <a:t>7</a:t>
                      </a:r>
                      <a:endParaRPr lang="en-US" dirty="0"/>
                    </a:p>
                  </a:txBody>
                  <a:tcPr/>
                </a:tc>
                <a:tc>
                  <a:txBody>
                    <a:bodyPr/>
                    <a:lstStyle/>
                    <a:p>
                      <a:pPr algn="ctr"/>
                      <a:r>
                        <a:rPr lang="en-US" dirty="0" smtClean="0"/>
                        <a:t>8</a:t>
                      </a:r>
                      <a:endParaRPr lang="en-US" dirty="0"/>
                    </a:p>
                  </a:txBody>
                  <a:tcPr/>
                </a:tc>
              </a:tr>
              <a:tr h="370840">
                <a:tc>
                  <a:txBody>
                    <a:bodyPr/>
                    <a:lstStyle/>
                    <a:p>
                      <a:pPr algn="ctr"/>
                      <a:r>
                        <a:rPr lang="en-US" dirty="0" smtClean="0"/>
                        <a:t>Oxidation</a:t>
                      </a:r>
                      <a:r>
                        <a:rPr lang="en-US" baseline="0" dirty="0" smtClean="0"/>
                        <a:t> States</a:t>
                      </a:r>
                      <a:endParaRPr lang="en-US" dirty="0"/>
                    </a:p>
                  </a:txBody>
                  <a:tcPr/>
                </a:tc>
                <a:tc>
                  <a:txBody>
                    <a:bodyPr/>
                    <a:lstStyle/>
                    <a:p>
                      <a:pPr algn="ctr"/>
                      <a:r>
                        <a:rPr lang="en-US" dirty="0" smtClean="0"/>
                        <a:t>+1</a:t>
                      </a:r>
                      <a:endParaRPr lang="en-US" dirty="0"/>
                    </a:p>
                  </a:txBody>
                  <a:tcPr/>
                </a:tc>
                <a:tc>
                  <a:txBody>
                    <a:bodyPr/>
                    <a:lstStyle/>
                    <a:p>
                      <a:pPr algn="ctr"/>
                      <a:r>
                        <a:rPr lang="en-US" dirty="0" smtClean="0"/>
                        <a:t>+2</a:t>
                      </a:r>
                      <a:endParaRPr lang="en-US" dirty="0"/>
                    </a:p>
                  </a:txBody>
                  <a:tcPr/>
                </a:tc>
                <a:tc>
                  <a:txBody>
                    <a:bodyPr/>
                    <a:lstStyle/>
                    <a:p>
                      <a:pPr algn="ctr"/>
                      <a:r>
                        <a:rPr lang="en-US" dirty="0" smtClean="0"/>
                        <a:t>+3</a:t>
                      </a:r>
                      <a:endParaRPr lang="en-US" dirty="0"/>
                    </a:p>
                  </a:txBody>
                  <a:tcPr/>
                </a:tc>
                <a:tc>
                  <a:txBody>
                    <a:bodyPr/>
                    <a:lstStyle/>
                    <a:p>
                      <a:pPr algn="ctr"/>
                      <a:r>
                        <a:rPr lang="en-US" dirty="0" smtClean="0"/>
                        <a:t>+4</a:t>
                      </a:r>
                      <a:endParaRPr lang="en-US" dirty="0"/>
                    </a:p>
                  </a:txBody>
                  <a:tcPr/>
                </a:tc>
                <a:tc>
                  <a:txBody>
                    <a:bodyPr/>
                    <a:lstStyle/>
                    <a:p>
                      <a:pPr algn="ctr"/>
                      <a:r>
                        <a:rPr lang="en-US" dirty="0" smtClean="0"/>
                        <a:t>-3</a:t>
                      </a:r>
                      <a:endParaRPr lang="en-US" dirty="0"/>
                    </a:p>
                  </a:txBody>
                  <a:tcPr/>
                </a:tc>
                <a:tc>
                  <a:txBody>
                    <a:bodyPr/>
                    <a:lstStyle/>
                    <a:p>
                      <a:pPr algn="ctr"/>
                      <a:r>
                        <a:rPr lang="en-US" dirty="0" smtClean="0"/>
                        <a:t>-2</a:t>
                      </a:r>
                      <a:endParaRPr lang="en-US" dirty="0"/>
                    </a:p>
                  </a:txBody>
                  <a:tcPr/>
                </a:tc>
                <a:tc>
                  <a:txBody>
                    <a:bodyPr/>
                    <a:lstStyle/>
                    <a:p>
                      <a:pPr algn="ctr"/>
                      <a:r>
                        <a:rPr lang="en-US" dirty="0" smtClean="0"/>
                        <a:t>-1</a:t>
                      </a:r>
                      <a:endParaRPr lang="en-US" dirty="0"/>
                    </a:p>
                  </a:txBody>
                  <a:tcPr/>
                </a:tc>
                <a:tc>
                  <a:txBody>
                    <a:bodyPr/>
                    <a:lstStyle/>
                    <a:p>
                      <a:pPr algn="ctr"/>
                      <a:r>
                        <a:rPr lang="en-US" dirty="0" smtClean="0"/>
                        <a:t>0</a:t>
                      </a:r>
                      <a:endParaRPr lang="en-US"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305800" cy="5486400"/>
          </a:xfrm>
        </p:spPr>
        <p:txBody>
          <a:bodyPr>
            <a:noAutofit/>
          </a:bodyPr>
          <a:lstStyle/>
          <a:p>
            <a:r>
              <a:rPr lang="hy-AM" sz="2800" dirty="0" smtClean="0"/>
              <a:t>The formula of calcium chloride is written such that the total positive charge equals the total negative charge. </a:t>
            </a:r>
            <a:endParaRPr lang="en-US" sz="2800" dirty="0" smtClean="0"/>
          </a:p>
          <a:p>
            <a:pPr>
              <a:buNone/>
            </a:pPr>
            <a:endParaRPr lang="en-US" sz="2800" dirty="0" smtClean="0"/>
          </a:p>
          <a:p>
            <a:r>
              <a:rPr lang="hy-AM" sz="2800" dirty="0" smtClean="0"/>
              <a:t> Each Ca</a:t>
            </a:r>
            <a:r>
              <a:rPr lang="hy-AM" sz="2800" baseline="30000" dirty="0" smtClean="0"/>
              <a:t>2+</a:t>
            </a:r>
            <a:r>
              <a:rPr lang="hy-AM" sz="2800" dirty="0" smtClean="0"/>
              <a:t> ion needs two (2) Cl- ions to balance the charges.  </a:t>
            </a:r>
            <a:endParaRPr lang="en-US" sz="2800" dirty="0" smtClean="0"/>
          </a:p>
          <a:p>
            <a:endParaRPr lang="en-US" sz="2800" dirty="0" smtClean="0"/>
          </a:p>
          <a:p>
            <a:endParaRPr lang="en-US" sz="2800" dirty="0" smtClean="0"/>
          </a:p>
          <a:p>
            <a:endParaRPr lang="en-US" sz="2800" dirty="0" smtClean="0"/>
          </a:p>
          <a:p>
            <a:r>
              <a:rPr lang="hy-AM" sz="2800" dirty="0" smtClean="0"/>
              <a:t>The formula is thus </a:t>
            </a:r>
            <a:r>
              <a:rPr lang="hy-AM" sz="2800" dirty="0" smtClean="0">
                <a:solidFill>
                  <a:srgbClr val="FF0066"/>
                </a:solidFill>
              </a:rPr>
              <a:t>CaCl</a:t>
            </a:r>
            <a:r>
              <a:rPr lang="hy-AM" sz="2800" baseline="-25000" dirty="0" smtClean="0">
                <a:solidFill>
                  <a:srgbClr val="FF0066"/>
                </a:solidFill>
              </a:rPr>
              <a:t>2</a:t>
            </a:r>
            <a:r>
              <a:rPr lang="hy-AM" sz="2800" dirty="0" smtClean="0"/>
              <a:t>.</a:t>
            </a:r>
          </a:p>
          <a:p>
            <a:endParaRPr lang="en-US" sz="1800" dirty="0" smtClean="0"/>
          </a:p>
        </p:txBody>
      </p:sp>
      <p:pic>
        <p:nvPicPr>
          <p:cNvPr id="1026" name="Picture 2"/>
          <p:cNvPicPr>
            <a:picLocks noChangeAspect="1" noChangeArrowheads="1"/>
          </p:cNvPicPr>
          <p:nvPr/>
        </p:nvPicPr>
        <p:blipFill>
          <a:blip r:embed="rId2" cstate="print"/>
          <a:srcRect l="54000" t="37209" r="38000" b="54651"/>
          <a:stretch>
            <a:fillRect/>
          </a:stretch>
        </p:blipFill>
        <p:spPr bwMode="auto">
          <a:xfrm>
            <a:off x="3429000" y="4191001"/>
            <a:ext cx="2514600" cy="1375172"/>
          </a:xfrm>
          <a:prstGeom prst="rect">
            <a:avLst/>
          </a:prstGeom>
          <a:noFill/>
          <a:ln w="9525">
            <a:noFill/>
            <a:miter lim="800000"/>
            <a:headEnd/>
            <a:tailEnd/>
          </a:ln>
        </p:spPr>
      </p:pic>
      <p:sp>
        <p:nvSpPr>
          <p:cNvPr id="10"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Ionic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71600"/>
            <a:ext cx="7924800" cy="5486400"/>
          </a:xfrm>
        </p:spPr>
        <p:txBody>
          <a:bodyPr>
            <a:normAutofit/>
          </a:bodyPr>
          <a:lstStyle/>
          <a:p>
            <a:r>
              <a:rPr lang="hy-AM" sz="1800" dirty="0" smtClean="0"/>
              <a:t>Please note that a lone + or –  </a:t>
            </a:r>
            <a:r>
              <a:rPr lang="en-US" sz="1800" dirty="0" smtClean="0"/>
              <a:t>charges </a:t>
            </a:r>
            <a:r>
              <a:rPr lang="hy-AM" sz="1800" dirty="0" smtClean="0"/>
              <a:t>denote</a:t>
            </a:r>
            <a:r>
              <a:rPr lang="en-US" sz="1800" dirty="0" smtClean="0"/>
              <a:t> </a:t>
            </a:r>
            <a:r>
              <a:rPr lang="hy-AM" sz="1800" dirty="0" smtClean="0"/>
              <a:t>a physical notation of </a:t>
            </a:r>
            <a:r>
              <a:rPr lang="hy-AM" sz="1800" b="1" dirty="0" smtClean="0">
                <a:solidFill>
                  <a:srgbClr val="FF0066"/>
                </a:solidFill>
              </a:rPr>
              <a:t>1</a:t>
            </a:r>
            <a:r>
              <a:rPr lang="hy-AM" sz="1800" dirty="0" smtClean="0"/>
              <a:t> </a:t>
            </a:r>
            <a:r>
              <a:rPr lang="en-US" sz="1800" dirty="0" smtClean="0"/>
              <a:t>a</a:t>
            </a:r>
            <a:r>
              <a:rPr lang="hy-AM" sz="1800" dirty="0" smtClean="0"/>
              <a:t>nd </a:t>
            </a:r>
            <a:r>
              <a:rPr lang="en-US" sz="1800" dirty="0" smtClean="0"/>
              <a:t>is </a:t>
            </a:r>
            <a:r>
              <a:rPr lang="hy-AM" sz="1800" dirty="0" smtClean="0"/>
              <a:t>left out of the equation.   Therefore this is incorrect, Ca</a:t>
            </a:r>
            <a:r>
              <a:rPr lang="hy-AM" sz="1800" baseline="-25000" dirty="0" smtClean="0"/>
              <a:t>1</a:t>
            </a:r>
            <a:r>
              <a:rPr lang="hy-AM" sz="1800" dirty="0" smtClean="0"/>
              <a:t>Cl</a:t>
            </a:r>
            <a:r>
              <a:rPr lang="hy-AM" sz="1800" baseline="-25000" dirty="0" smtClean="0"/>
              <a:t>2</a:t>
            </a:r>
            <a:r>
              <a:rPr lang="hy-AM" sz="1800" dirty="0" smtClean="0"/>
              <a:t>, since the 1 is understood.</a:t>
            </a:r>
            <a:r>
              <a:rPr lang="en-US" sz="1800" dirty="0" smtClean="0"/>
              <a:t/>
            </a:r>
            <a:br>
              <a:rPr lang="en-US" sz="1800" dirty="0" smtClean="0"/>
            </a:br>
            <a:endParaRPr lang="en-US" sz="1800" dirty="0" smtClean="0"/>
          </a:p>
          <a:p>
            <a:r>
              <a:rPr lang="hy-AM" sz="1800" dirty="0" smtClean="0"/>
              <a:t> Charges naturally fall as a subscript for the opposite ion that</a:t>
            </a:r>
            <a:r>
              <a:rPr lang="en-US" sz="1800" dirty="0" smtClean="0"/>
              <a:t> it is reacting</a:t>
            </a:r>
            <a:r>
              <a:rPr lang="hy-AM" sz="1800" dirty="0" smtClean="0"/>
              <a:t> with.</a:t>
            </a:r>
            <a:br>
              <a:rPr lang="hy-AM" sz="1800" dirty="0" smtClean="0"/>
            </a:br>
            <a:endParaRPr lang="en-US" sz="1800" dirty="0" smtClean="0"/>
          </a:p>
          <a:p>
            <a:r>
              <a:rPr lang="hy-AM" sz="1800" dirty="0" smtClean="0"/>
              <a:t>Elements placed within groups also tell you how many valence electrons are present in that atom. </a:t>
            </a:r>
            <a:r>
              <a:rPr lang="hy-AM" sz="1800" b="1" dirty="0" smtClean="0"/>
              <a:t>Barium is a metal that can be found in group two.  What is its oxidation state and how many valence electrons does it have? </a:t>
            </a:r>
            <a:endParaRPr lang="en-US" sz="1800" b="1" dirty="0" smtClean="0"/>
          </a:p>
          <a:p>
            <a:endParaRPr lang="en-US" sz="1800" b="1" dirty="0" smtClean="0"/>
          </a:p>
          <a:p>
            <a:r>
              <a:rPr lang="hy-AM" sz="1800" dirty="0" smtClean="0"/>
              <a:t>Try writing the formulae of the ionic compounds below:</a:t>
            </a:r>
            <a:r>
              <a:rPr lang="hy-AM" sz="1600" dirty="0" smtClean="0"/>
              <a:t/>
            </a:r>
            <a:br>
              <a:rPr lang="hy-AM" sz="1600" dirty="0" smtClean="0"/>
            </a:br>
            <a:endParaRPr lang="hy-AM" sz="1600" dirty="0" smtClean="0"/>
          </a:p>
        </p:txBody>
      </p:sp>
      <p:graphicFrame>
        <p:nvGraphicFramePr>
          <p:cNvPr id="19" name="Table 18"/>
          <p:cNvGraphicFramePr>
            <a:graphicFrameLocks noGrp="1"/>
          </p:cNvGraphicFramePr>
          <p:nvPr/>
        </p:nvGraphicFramePr>
        <p:xfrm>
          <a:off x="1066800" y="4800600"/>
          <a:ext cx="6400800" cy="1864360"/>
        </p:xfrm>
        <a:graphic>
          <a:graphicData uri="http://schemas.openxmlformats.org/drawingml/2006/table">
            <a:tbl>
              <a:tblPr firstRow="1" bandRow="1">
                <a:tableStyleId>{5C22544A-7EE6-4342-B048-85BDC9FD1C3A}</a:tableStyleId>
              </a:tblPr>
              <a:tblGrid>
                <a:gridCol w="2133600"/>
                <a:gridCol w="2133600"/>
                <a:gridCol w="2133600"/>
              </a:tblGrid>
              <a:tr h="466090">
                <a:tc>
                  <a:txBody>
                    <a:bodyPr/>
                    <a:lstStyle/>
                    <a:p>
                      <a:pPr algn="ctr"/>
                      <a:r>
                        <a:rPr lang="hy-AM" sz="1800" dirty="0" smtClean="0"/>
                        <a:t>Metal</a:t>
                      </a:r>
                      <a:endParaRPr lang="en-US" sz="1800" dirty="0"/>
                    </a:p>
                  </a:txBody>
                  <a:tcPr/>
                </a:tc>
                <a:tc>
                  <a:txBody>
                    <a:bodyPr/>
                    <a:lstStyle/>
                    <a:p>
                      <a:pPr algn="ctr"/>
                      <a:r>
                        <a:rPr lang="hy-AM" sz="1800" dirty="0" smtClean="0"/>
                        <a:t>Non – metal</a:t>
                      </a:r>
                      <a:endParaRPr lang="en-US" sz="1800" dirty="0"/>
                    </a:p>
                  </a:txBody>
                  <a:tcPr/>
                </a:tc>
                <a:tc>
                  <a:txBody>
                    <a:bodyPr/>
                    <a:lstStyle/>
                    <a:p>
                      <a:pPr algn="ctr"/>
                      <a:r>
                        <a:rPr lang="hy-AM" sz="1800" dirty="0" smtClean="0"/>
                        <a:t>Ionic Formulae</a:t>
                      </a:r>
                      <a:endParaRPr lang="en-US" sz="1800" dirty="0"/>
                    </a:p>
                  </a:txBody>
                  <a:tcPr/>
                </a:tc>
              </a:tr>
              <a:tr h="466090">
                <a:tc>
                  <a:txBody>
                    <a:bodyPr/>
                    <a:lstStyle/>
                    <a:p>
                      <a:pPr algn="ctr"/>
                      <a:r>
                        <a:rPr lang="hy-AM" sz="1800" dirty="0" smtClean="0"/>
                        <a:t>Al</a:t>
                      </a:r>
                      <a:r>
                        <a:rPr lang="hy-AM" sz="1800" baseline="30000" dirty="0" smtClean="0"/>
                        <a:t>3+</a:t>
                      </a:r>
                      <a:endParaRPr lang="en-US" sz="1800" baseline="30000" dirty="0"/>
                    </a:p>
                  </a:txBody>
                  <a:tcPr/>
                </a:tc>
                <a:tc>
                  <a:txBody>
                    <a:bodyPr/>
                    <a:lstStyle/>
                    <a:p>
                      <a:pPr algn="ctr"/>
                      <a:r>
                        <a:rPr lang="hy-AM" sz="1800" dirty="0" smtClean="0"/>
                        <a:t>O</a:t>
                      </a:r>
                      <a:r>
                        <a:rPr lang="hy-AM" sz="1800" baseline="30000" dirty="0" smtClean="0"/>
                        <a:t>2-</a:t>
                      </a:r>
                      <a:endParaRPr lang="en-US" sz="1800" baseline="30000" dirty="0"/>
                    </a:p>
                  </a:txBody>
                  <a:tcPr/>
                </a:tc>
                <a:tc>
                  <a:txBody>
                    <a:bodyPr/>
                    <a:lstStyle/>
                    <a:p>
                      <a:pPr algn="ctr"/>
                      <a:endParaRPr lang="en-US" sz="1800" dirty="0"/>
                    </a:p>
                  </a:txBody>
                  <a:tcPr/>
                </a:tc>
              </a:tr>
              <a:tr h="466090">
                <a:tc>
                  <a:txBody>
                    <a:bodyPr/>
                    <a:lstStyle/>
                    <a:p>
                      <a:pPr algn="ctr"/>
                      <a:r>
                        <a:rPr lang="hy-AM" sz="1800" dirty="0" smtClean="0"/>
                        <a:t>Na</a:t>
                      </a:r>
                      <a:r>
                        <a:rPr lang="hy-AM" sz="1800" baseline="30000" dirty="0" smtClean="0"/>
                        <a:t>+</a:t>
                      </a:r>
                      <a:endParaRPr lang="en-US" sz="1800" baseline="30000" dirty="0"/>
                    </a:p>
                  </a:txBody>
                  <a:tcPr/>
                </a:tc>
                <a:tc>
                  <a:txBody>
                    <a:bodyPr/>
                    <a:lstStyle/>
                    <a:p>
                      <a:pPr algn="ctr"/>
                      <a:r>
                        <a:rPr lang="hy-AM" sz="1800" dirty="0" smtClean="0"/>
                        <a:t>S</a:t>
                      </a:r>
                      <a:r>
                        <a:rPr lang="hy-AM" sz="1800" baseline="30000" dirty="0" smtClean="0"/>
                        <a:t>2-</a:t>
                      </a:r>
                      <a:endParaRPr lang="en-US" sz="1800" baseline="30000" dirty="0"/>
                    </a:p>
                  </a:txBody>
                  <a:tcPr/>
                </a:tc>
                <a:tc>
                  <a:txBody>
                    <a:bodyPr/>
                    <a:lstStyle/>
                    <a:p>
                      <a:pPr algn="ctr"/>
                      <a:endParaRPr lang="en-US" sz="1800"/>
                    </a:p>
                  </a:txBody>
                  <a:tcPr/>
                </a:tc>
              </a:tr>
              <a:tr h="466090">
                <a:tc>
                  <a:txBody>
                    <a:bodyPr/>
                    <a:lstStyle/>
                    <a:p>
                      <a:pPr algn="ctr"/>
                      <a:r>
                        <a:rPr lang="hy-AM" sz="1800" dirty="0" smtClean="0"/>
                        <a:t>Ba</a:t>
                      </a:r>
                      <a:r>
                        <a:rPr lang="hy-AM" sz="1800" baseline="30000" dirty="0" smtClean="0"/>
                        <a:t>2+</a:t>
                      </a:r>
                      <a:endParaRPr lang="en-US" sz="1800" baseline="30000" dirty="0"/>
                    </a:p>
                  </a:txBody>
                  <a:tcPr/>
                </a:tc>
                <a:tc>
                  <a:txBody>
                    <a:bodyPr/>
                    <a:lstStyle/>
                    <a:p>
                      <a:pPr algn="ctr"/>
                      <a:r>
                        <a:rPr lang="hy-AM" sz="1800" dirty="0" smtClean="0"/>
                        <a:t>Cl</a:t>
                      </a:r>
                      <a:r>
                        <a:rPr lang="hy-AM" sz="1800" baseline="30000" dirty="0" smtClean="0"/>
                        <a:t>-</a:t>
                      </a:r>
                      <a:endParaRPr lang="en-US" sz="1800" baseline="30000" dirty="0"/>
                    </a:p>
                  </a:txBody>
                  <a:tcPr/>
                </a:tc>
                <a:tc>
                  <a:txBody>
                    <a:bodyPr/>
                    <a:lstStyle/>
                    <a:p>
                      <a:pPr algn="ctr"/>
                      <a:endParaRPr lang="en-US" sz="1800" dirty="0"/>
                    </a:p>
                  </a:txBody>
                  <a:tcPr/>
                </a:tc>
              </a:tr>
            </a:tbl>
          </a:graphicData>
        </a:graphic>
      </p:graphicFrame>
      <p:sp>
        <p:nvSpPr>
          <p:cNvPr id="9"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Ionic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153400" cy="5334000"/>
          </a:xfrm>
        </p:spPr>
        <p:txBody>
          <a:bodyPr>
            <a:normAutofit/>
          </a:bodyPr>
          <a:lstStyle/>
          <a:p>
            <a:r>
              <a:rPr lang="hy-AM" sz="2000" b="1" u="sng" dirty="0" smtClean="0">
                <a:solidFill>
                  <a:srgbClr val="00B050"/>
                </a:solidFill>
              </a:rPr>
              <a:t>Covalent bonds</a:t>
            </a:r>
            <a:r>
              <a:rPr lang="hy-AM" sz="2000" dirty="0" smtClean="0"/>
              <a:t> are formed between </a:t>
            </a:r>
            <a:r>
              <a:rPr lang="hy-AM" sz="2000" b="1" dirty="0" smtClean="0"/>
              <a:t>non-metals</a:t>
            </a:r>
            <a:r>
              <a:rPr lang="hy-AM" sz="2000" dirty="0" smtClean="0"/>
              <a:t> atoms.  </a:t>
            </a:r>
            <a:endParaRPr lang="en-US" sz="2000" dirty="0" smtClean="0"/>
          </a:p>
          <a:p>
            <a:endParaRPr lang="en-US" sz="2000" dirty="0" smtClean="0"/>
          </a:p>
          <a:p>
            <a:r>
              <a:rPr lang="hy-AM" sz="2000" dirty="0" smtClean="0"/>
              <a:t>They share electrons to achieve a stable electron arrangement similar to that of a noble gas.  </a:t>
            </a:r>
            <a:endParaRPr lang="en-US" sz="2000" dirty="0" smtClean="0"/>
          </a:p>
          <a:p>
            <a:endParaRPr lang="en-US" sz="2000" dirty="0" smtClean="0"/>
          </a:p>
          <a:p>
            <a:r>
              <a:rPr lang="hy-AM" sz="2000" dirty="0" smtClean="0"/>
              <a:t>They share one or more pairs of electrons.</a:t>
            </a:r>
            <a:endParaRPr lang="en-US" sz="2000" dirty="0" smtClean="0"/>
          </a:p>
          <a:p>
            <a:endParaRPr lang="en-US" sz="2000" dirty="0" smtClean="0"/>
          </a:p>
          <a:p>
            <a:r>
              <a:rPr lang="hy-AM" sz="2000" dirty="0" smtClean="0"/>
              <a:t>In simple covalent bonding each of the combining atoms contributes one or more electrons to the bond.  The bond therefore consists of electrons shared between the two atoms.</a:t>
            </a:r>
            <a:endParaRPr lang="en-US" sz="2000" dirty="0" smtClean="0"/>
          </a:p>
          <a:p>
            <a:endParaRPr lang="en-US" sz="2000" dirty="0" smtClean="0"/>
          </a:p>
          <a:p>
            <a:r>
              <a:rPr lang="hy-AM" sz="2000" dirty="0" smtClean="0"/>
              <a:t>Attraction between the nuclei of the atoms and the shared pair(s) of electrons provides the binding force which holds the atoms together.</a:t>
            </a:r>
            <a:br>
              <a:rPr lang="hy-AM" sz="2000" dirty="0" smtClean="0"/>
            </a:br>
            <a:r>
              <a:rPr lang="hy-AM" sz="1200" dirty="0" smtClean="0"/>
              <a:t/>
            </a:r>
            <a:br>
              <a:rPr lang="hy-AM" sz="1200" dirty="0" smtClean="0"/>
            </a:br>
            <a:endParaRPr lang="en-US" sz="1200" dirty="0"/>
          </a:p>
        </p:txBody>
      </p:sp>
      <p:sp>
        <p:nvSpPr>
          <p:cNvPr id="42"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Covalent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153400" cy="5334000"/>
          </a:xfrm>
        </p:spPr>
        <p:txBody>
          <a:bodyPr>
            <a:normAutofit/>
          </a:bodyPr>
          <a:lstStyle/>
          <a:p>
            <a:r>
              <a:rPr lang="hy-AM" sz="2800" dirty="0" smtClean="0"/>
              <a:t>Simple covalent bonds are formed between </a:t>
            </a:r>
            <a:r>
              <a:rPr lang="hy-AM" sz="2800" b="1" dirty="0" smtClean="0"/>
              <a:t>non-metal</a:t>
            </a:r>
            <a:r>
              <a:rPr lang="hy-AM" sz="2800" dirty="0" smtClean="0"/>
              <a:t> atoms of:</a:t>
            </a:r>
            <a:r>
              <a:rPr lang="en-US" sz="2800" dirty="0" smtClean="0"/>
              <a:t/>
            </a:r>
            <a:br>
              <a:rPr lang="en-US" sz="2800" dirty="0" smtClean="0"/>
            </a:br>
            <a:r>
              <a:rPr lang="hy-AM" sz="2800" dirty="0" smtClean="0"/>
              <a:t/>
            </a:r>
            <a:br>
              <a:rPr lang="hy-AM" sz="2800" dirty="0" smtClean="0"/>
            </a:br>
            <a:r>
              <a:rPr lang="hy-AM" sz="2800" dirty="0" smtClean="0"/>
              <a:t>a.  </a:t>
            </a:r>
            <a:r>
              <a:rPr lang="en-US" sz="2800" dirty="0" smtClean="0"/>
              <a:t>T</a:t>
            </a:r>
            <a:r>
              <a:rPr lang="hy-AM" sz="2800" dirty="0" smtClean="0"/>
              <a:t>he same element, for example fluorine, F</a:t>
            </a:r>
            <a:r>
              <a:rPr lang="hy-AM" sz="2800" baseline="-25000" dirty="0" smtClean="0"/>
              <a:t>2</a:t>
            </a:r>
            <a:r>
              <a:rPr lang="hy-AM" sz="2800" dirty="0" smtClean="0"/>
              <a:t>, oxygen, O</a:t>
            </a:r>
            <a:r>
              <a:rPr lang="hy-AM" sz="2800" baseline="-25000" dirty="0" smtClean="0"/>
              <a:t>2</a:t>
            </a:r>
            <a:r>
              <a:rPr lang="hy-AM" sz="2800" dirty="0" smtClean="0"/>
              <a:t> </a:t>
            </a:r>
            <a:r>
              <a:rPr lang="en-US" sz="2800" dirty="0" smtClean="0"/>
              <a:t>and</a:t>
            </a:r>
            <a:r>
              <a:rPr lang="hy-AM" sz="2800" dirty="0" smtClean="0"/>
              <a:t> nitrogen, N</a:t>
            </a:r>
            <a:r>
              <a:rPr lang="hy-AM" sz="2800" baseline="-25000" dirty="0" smtClean="0"/>
              <a:t>2</a:t>
            </a:r>
            <a:r>
              <a:rPr lang="hy-AM" sz="2800" dirty="0" smtClean="0"/>
              <a:t>. </a:t>
            </a:r>
            <a:r>
              <a:rPr lang="en-US" sz="2800" dirty="0" smtClean="0"/>
              <a:t/>
            </a:r>
            <a:br>
              <a:rPr lang="en-US" sz="2800" dirty="0" smtClean="0"/>
            </a:br>
            <a:r>
              <a:rPr lang="hy-AM" sz="2800" dirty="0" smtClean="0"/>
              <a:t/>
            </a:r>
            <a:br>
              <a:rPr lang="hy-AM" sz="2800" dirty="0" smtClean="0"/>
            </a:br>
            <a:r>
              <a:rPr lang="hy-AM" sz="2800" dirty="0" smtClean="0"/>
              <a:t>b.  Different elements</a:t>
            </a:r>
            <a:r>
              <a:rPr lang="en-US" sz="2800" dirty="0" smtClean="0"/>
              <a:t>,</a:t>
            </a:r>
            <a:r>
              <a:rPr lang="hy-AM" sz="2800" dirty="0" smtClean="0"/>
              <a:t> for example hydrogen and chlorine atoms</a:t>
            </a:r>
            <a:r>
              <a:rPr lang="en-US" sz="2800" dirty="0" smtClean="0"/>
              <a:t>,</a:t>
            </a:r>
            <a:r>
              <a:rPr lang="hy-AM" sz="2800" dirty="0" smtClean="0"/>
              <a:t> combine to form hydrogen chloride</a:t>
            </a:r>
            <a:r>
              <a:rPr lang="en-US" sz="2800" dirty="0" smtClean="0"/>
              <a:t> (</a:t>
            </a:r>
            <a:r>
              <a:rPr lang="hy-AM" sz="2800" dirty="0" smtClean="0"/>
              <a:t>HCl</a:t>
            </a:r>
            <a:r>
              <a:rPr lang="en-US" sz="2800" dirty="0" smtClean="0"/>
              <a:t>).  O</a:t>
            </a:r>
            <a:r>
              <a:rPr lang="hy-AM" sz="2800" dirty="0" smtClean="0"/>
              <a:t>n the other hand nitrogen and hydrogen atoms combine to form ammonia, NH</a:t>
            </a:r>
            <a:r>
              <a:rPr lang="hy-AM" sz="2800" baseline="-25000" dirty="0" smtClean="0"/>
              <a:t>3</a:t>
            </a:r>
            <a:r>
              <a:rPr lang="hy-AM" sz="2800" dirty="0" smtClean="0"/>
              <a:t>.</a:t>
            </a:r>
            <a:r>
              <a:rPr lang="en-US" sz="2800" dirty="0" smtClean="0"/>
              <a:t/>
            </a:r>
            <a:br>
              <a:rPr lang="en-US" sz="2800" dirty="0" smtClean="0"/>
            </a:br>
            <a:endParaRPr lang="en-US" sz="2800" dirty="0" smtClean="0"/>
          </a:p>
          <a:p>
            <a:pPr algn="ctr">
              <a:buNone/>
            </a:pPr>
            <a:endParaRPr lang="hy-AM" sz="1200" dirty="0" smtClean="0"/>
          </a:p>
          <a:p>
            <a:endParaRPr lang="en-US" sz="1200" dirty="0"/>
          </a:p>
        </p:txBody>
      </p:sp>
      <p:sp>
        <p:nvSpPr>
          <p:cNvPr id="42"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Covalent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153400" cy="5334000"/>
          </a:xfrm>
        </p:spPr>
        <p:txBody>
          <a:bodyPr>
            <a:normAutofit/>
          </a:bodyPr>
          <a:lstStyle/>
          <a:p>
            <a:r>
              <a:rPr lang="hy-AM" sz="2800" dirty="0" smtClean="0"/>
              <a:t>Covalent bonds are also formed when one atom of a molecule, such as ammonia and water, donates both electrons for the bond. </a:t>
            </a:r>
            <a:r>
              <a:rPr lang="en-US" sz="2800" dirty="0" smtClean="0"/>
              <a:t/>
            </a:r>
            <a:br>
              <a:rPr lang="en-US" sz="2800" dirty="0" smtClean="0"/>
            </a:br>
            <a:endParaRPr lang="en-US" sz="2800" dirty="0" smtClean="0"/>
          </a:p>
          <a:p>
            <a:r>
              <a:rPr lang="hy-AM" sz="2800" dirty="0" smtClean="0"/>
              <a:t>The nitrogen atom in ammonia and the oxygen atom in water both have valence electrons which are not involved in bonding. </a:t>
            </a:r>
            <a:r>
              <a:rPr lang="en-US" sz="2000" dirty="0" smtClean="0"/>
              <a:t/>
            </a:r>
            <a:br>
              <a:rPr lang="en-US" sz="2000" dirty="0" smtClean="0"/>
            </a:br>
            <a:endParaRPr lang="en-US" sz="2000" dirty="0" smtClean="0"/>
          </a:p>
          <a:p>
            <a:pPr algn="ctr">
              <a:buNone/>
            </a:pPr>
            <a:endParaRPr lang="hy-AM" sz="1200" dirty="0" smtClean="0"/>
          </a:p>
          <a:p>
            <a:endParaRPr lang="en-US" sz="1200" dirty="0"/>
          </a:p>
        </p:txBody>
      </p:sp>
      <p:sp>
        <p:nvSpPr>
          <p:cNvPr id="42"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Covalent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
        <p:nvSpPr>
          <p:cNvPr id="4098" name="AutoShape 2" descr="Image result for ammon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0" name="AutoShape 4" descr="Image result for ammoni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102" name="Picture 6" descr="Image result for ammonia"/>
          <p:cNvPicPr>
            <a:picLocks noChangeAspect="1" noChangeArrowheads="1"/>
          </p:cNvPicPr>
          <p:nvPr/>
        </p:nvPicPr>
        <p:blipFill>
          <a:blip r:embed="rId2" cstate="print"/>
          <a:srcRect/>
          <a:stretch>
            <a:fillRect/>
          </a:stretch>
        </p:blipFill>
        <p:spPr bwMode="auto">
          <a:xfrm>
            <a:off x="457200" y="4648200"/>
            <a:ext cx="3474869" cy="2209800"/>
          </a:xfrm>
          <a:prstGeom prst="rect">
            <a:avLst/>
          </a:prstGeom>
          <a:noFill/>
        </p:spPr>
      </p:pic>
      <p:pic>
        <p:nvPicPr>
          <p:cNvPr id="4104" name="Picture 8" descr="Image result for water chemical formula"/>
          <p:cNvPicPr>
            <a:picLocks noChangeAspect="1" noChangeArrowheads="1"/>
          </p:cNvPicPr>
          <p:nvPr/>
        </p:nvPicPr>
        <p:blipFill>
          <a:blip r:embed="rId3" cstate="print"/>
          <a:srcRect/>
          <a:stretch>
            <a:fillRect/>
          </a:stretch>
        </p:blipFill>
        <p:spPr bwMode="auto">
          <a:xfrm>
            <a:off x="5410200" y="4424029"/>
            <a:ext cx="3124199" cy="2433971"/>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153400" cy="5334000"/>
          </a:xfrm>
        </p:spPr>
        <p:txBody>
          <a:bodyPr>
            <a:normAutofit/>
          </a:bodyPr>
          <a:lstStyle/>
          <a:p>
            <a:r>
              <a:rPr lang="hy-AM" sz="2400" dirty="0" smtClean="0"/>
              <a:t>These molecules are able to use these ‘non-bonding’ electron pairs to form covalent bonds with another element. </a:t>
            </a:r>
            <a:endParaRPr lang="en-US" sz="2400" dirty="0" smtClean="0"/>
          </a:p>
          <a:p>
            <a:endParaRPr lang="en-US" sz="2400" dirty="0" smtClean="0"/>
          </a:p>
          <a:p>
            <a:r>
              <a:rPr lang="hy-AM" sz="2400" dirty="0" smtClean="0"/>
              <a:t>In ammonium chloride, NH</a:t>
            </a:r>
            <a:r>
              <a:rPr lang="hy-AM" sz="2400" baseline="-25000" dirty="0" smtClean="0"/>
              <a:t>4</a:t>
            </a:r>
            <a:r>
              <a:rPr lang="hy-AM" sz="2400" dirty="0" smtClean="0"/>
              <a:t>Cl, the nitrogen atom in the ammonia molecule donates both electrons for the bond between ammonia and hydrogen chloride.</a:t>
            </a:r>
            <a:r>
              <a:rPr lang="en-US" sz="2400" dirty="0" smtClean="0"/>
              <a:t>  This is called a </a:t>
            </a:r>
            <a:r>
              <a:rPr lang="en-US" sz="2400" b="1" dirty="0" smtClean="0">
                <a:solidFill>
                  <a:srgbClr val="00B050"/>
                </a:solidFill>
              </a:rPr>
              <a:t>dative</a:t>
            </a:r>
            <a:r>
              <a:rPr lang="en-US" sz="2400" dirty="0" smtClean="0"/>
              <a:t> or </a:t>
            </a:r>
            <a:r>
              <a:rPr lang="en-US" sz="2400" b="1" dirty="0" smtClean="0">
                <a:solidFill>
                  <a:srgbClr val="FF0066"/>
                </a:solidFill>
              </a:rPr>
              <a:t>co-ordinate covalent</a:t>
            </a:r>
            <a:r>
              <a:rPr lang="en-US" sz="2400" dirty="0" smtClean="0"/>
              <a:t> bond.</a:t>
            </a:r>
            <a:r>
              <a:rPr lang="hy-AM" sz="2400" dirty="0" smtClean="0"/>
              <a:t> </a:t>
            </a:r>
          </a:p>
          <a:p>
            <a:pPr algn="ctr">
              <a:buNone/>
            </a:pPr>
            <a:endParaRPr lang="hy-AM" sz="1200" dirty="0" smtClean="0"/>
          </a:p>
          <a:p>
            <a:endParaRPr lang="en-US" sz="1200" dirty="0"/>
          </a:p>
        </p:txBody>
      </p:sp>
      <p:sp>
        <p:nvSpPr>
          <p:cNvPr id="42"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Covalent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pic>
        <p:nvPicPr>
          <p:cNvPr id="2050" name="Picture 2" descr="Image result for dative bond of ammonium chloride"/>
          <p:cNvPicPr>
            <a:picLocks noChangeAspect="1" noChangeArrowheads="1"/>
          </p:cNvPicPr>
          <p:nvPr/>
        </p:nvPicPr>
        <p:blipFill>
          <a:blip r:embed="rId2" cstate="print"/>
          <a:srcRect/>
          <a:stretch>
            <a:fillRect/>
          </a:stretch>
        </p:blipFill>
        <p:spPr bwMode="auto">
          <a:xfrm>
            <a:off x="685800" y="4293036"/>
            <a:ext cx="7620000" cy="2564964"/>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077200" cy="5486400"/>
          </a:xfrm>
        </p:spPr>
        <p:txBody>
          <a:bodyPr>
            <a:normAutofit/>
          </a:bodyPr>
          <a:lstStyle/>
          <a:p>
            <a:r>
              <a:rPr lang="en-US" sz="2600" dirty="0" smtClean="0">
                <a:sym typeface="Wingdings" pitchFamily="2" charset="2"/>
              </a:rPr>
              <a:t>While</a:t>
            </a:r>
            <a:r>
              <a:rPr lang="hy-AM" sz="2600" dirty="0" smtClean="0">
                <a:sym typeface="Wingdings" pitchFamily="2" charset="2"/>
              </a:rPr>
              <a:t> ionic bonding involves the giving and taking away of electrons covalent bonding involves the sharing of electrons.</a:t>
            </a:r>
            <a:endParaRPr lang="en-US" sz="2600" dirty="0" smtClean="0">
              <a:sym typeface="Wingdings" pitchFamily="2" charset="2"/>
            </a:endParaRPr>
          </a:p>
          <a:p>
            <a:endParaRPr lang="en-US" sz="2600" dirty="0" smtClean="0">
              <a:sym typeface="Wingdings" pitchFamily="2" charset="2"/>
            </a:endParaRPr>
          </a:p>
          <a:p>
            <a:r>
              <a:rPr lang="hy-AM" sz="2600" dirty="0" smtClean="0">
                <a:sym typeface="Wingdings" pitchFamily="2" charset="2"/>
              </a:rPr>
              <a:t>Take for example the bonding in ammonia, NH</a:t>
            </a:r>
            <a:r>
              <a:rPr lang="hy-AM" sz="2600" baseline="-25000" dirty="0" smtClean="0">
                <a:sym typeface="Wingdings" pitchFamily="2" charset="2"/>
              </a:rPr>
              <a:t>3</a:t>
            </a:r>
            <a:r>
              <a:rPr lang="hy-AM" sz="2600" dirty="0" smtClean="0">
                <a:sym typeface="Wingdings" pitchFamily="2" charset="2"/>
              </a:rPr>
              <a:t>.  The bonding is usually shown using only the valence shell of electrons overlapping each other.  </a:t>
            </a:r>
            <a:endParaRPr lang="en-US" sz="2600" dirty="0" smtClean="0">
              <a:sym typeface="Wingdings" pitchFamily="2" charset="2"/>
            </a:endParaRPr>
          </a:p>
          <a:p>
            <a:endParaRPr lang="en-US" sz="2600" b="1" dirty="0" smtClean="0">
              <a:sym typeface="Wingdings" pitchFamily="2" charset="2"/>
            </a:endParaRPr>
          </a:p>
          <a:p>
            <a:r>
              <a:rPr lang="hy-AM" sz="2600" b="1" dirty="0" smtClean="0">
                <a:sym typeface="Wingdings" pitchFamily="2" charset="2"/>
              </a:rPr>
              <a:t>Since the atom nitrogen is found in group 5 it has _____________ valence electron(s) while hydrogen which is found in group 1 has _______ valence electron(s).</a:t>
            </a:r>
            <a:r>
              <a:rPr lang="hy-AM" sz="2600" dirty="0" smtClean="0">
                <a:sym typeface="Wingdings" pitchFamily="2" charset="2"/>
              </a:rPr>
              <a:t> </a:t>
            </a:r>
            <a:endParaRPr lang="en-US" sz="2600" dirty="0"/>
          </a:p>
        </p:txBody>
      </p:sp>
      <p:sp>
        <p:nvSpPr>
          <p:cNvPr id="42"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Covalent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077200" cy="5486400"/>
          </a:xfrm>
        </p:spPr>
        <p:txBody>
          <a:bodyPr>
            <a:normAutofit/>
          </a:bodyPr>
          <a:lstStyle/>
          <a:p>
            <a:endParaRPr lang="en-US" sz="2800" dirty="0" smtClean="0">
              <a:sym typeface="Wingdings" pitchFamily="2" charset="2"/>
            </a:endParaRPr>
          </a:p>
          <a:p>
            <a:r>
              <a:rPr lang="hy-AM" sz="2800" dirty="0" smtClean="0">
                <a:sym typeface="Wingdings" pitchFamily="2" charset="2"/>
              </a:rPr>
              <a:t>Usually x’s are used to represent electrons however if another atom is present dots are used for differentiating purposes.  </a:t>
            </a:r>
            <a:endParaRPr lang="en-US" sz="2800" dirty="0" smtClean="0">
              <a:sym typeface="Wingdings" pitchFamily="2" charset="2"/>
            </a:endParaRPr>
          </a:p>
          <a:p>
            <a:endParaRPr lang="en-US" sz="2800" dirty="0" smtClean="0">
              <a:sym typeface="Wingdings" pitchFamily="2" charset="2"/>
            </a:endParaRPr>
          </a:p>
          <a:p>
            <a:r>
              <a:rPr lang="hy-AM" sz="2800" dirty="0" smtClean="0">
                <a:sym typeface="Wingdings" pitchFamily="2" charset="2"/>
              </a:rPr>
              <a:t>Take a look at </a:t>
            </a:r>
            <a:r>
              <a:rPr lang="en-US" sz="2800" dirty="0" smtClean="0">
                <a:sym typeface="Wingdings" pitchFamily="2" charset="2"/>
              </a:rPr>
              <a:t>the bonding experienced in ammonia</a:t>
            </a:r>
            <a:r>
              <a:rPr lang="hy-AM" sz="2800" dirty="0" smtClean="0">
                <a:sym typeface="Wingdings" pitchFamily="2" charset="2"/>
              </a:rPr>
              <a:t>.</a:t>
            </a:r>
          </a:p>
          <a:p>
            <a:pPr algn="ctr">
              <a:buNone/>
            </a:pPr>
            <a:r>
              <a:rPr lang="hy-AM" sz="1200" dirty="0" smtClean="0"/>
              <a:t/>
            </a:r>
            <a:br>
              <a:rPr lang="hy-AM" sz="1200" dirty="0" smtClean="0"/>
            </a:br>
            <a:endParaRPr lang="hy-AM" sz="1200" dirty="0" smtClean="0"/>
          </a:p>
          <a:p>
            <a:endParaRPr lang="en-US" sz="1200" dirty="0"/>
          </a:p>
        </p:txBody>
      </p:sp>
      <p:sp>
        <p:nvSpPr>
          <p:cNvPr id="42"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Covalent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pic>
        <p:nvPicPr>
          <p:cNvPr id="51202" name="Picture 2" descr="Image result for Lewis dot structure of ammonia"/>
          <p:cNvPicPr>
            <a:picLocks noChangeAspect="1" noChangeArrowheads="1"/>
          </p:cNvPicPr>
          <p:nvPr/>
        </p:nvPicPr>
        <p:blipFill>
          <a:blip r:embed="rId2" cstate="print"/>
          <a:srcRect/>
          <a:stretch>
            <a:fillRect/>
          </a:stretch>
        </p:blipFill>
        <p:spPr bwMode="auto">
          <a:xfrm>
            <a:off x="3124200" y="4600575"/>
            <a:ext cx="2596896" cy="202882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0"/>
            <a:ext cx="7924800" cy="5334000"/>
          </a:xfrm>
        </p:spPr>
        <p:txBody>
          <a:bodyPr>
            <a:normAutofit fontScale="92500" lnSpcReduction="10000"/>
          </a:bodyPr>
          <a:lstStyle/>
          <a:p>
            <a:r>
              <a:rPr lang="hy-AM" sz="2400" dirty="0" smtClean="0"/>
              <a:t>With chemical bonding there are 6 things you need to</a:t>
            </a:r>
            <a:r>
              <a:rPr lang="en-US" sz="2400" dirty="0" smtClean="0"/>
              <a:t> know:</a:t>
            </a:r>
            <a:br>
              <a:rPr lang="en-US" sz="2400" dirty="0" smtClean="0"/>
            </a:br>
            <a:r>
              <a:rPr lang="hy-AM" sz="2400" dirty="0" smtClean="0"/>
              <a:t/>
            </a:r>
            <a:br>
              <a:rPr lang="hy-AM" sz="2400" dirty="0" smtClean="0"/>
            </a:br>
            <a:r>
              <a:rPr lang="hy-AM" sz="2400" dirty="0" smtClean="0"/>
              <a:t>1.  Unlike charges attract.</a:t>
            </a:r>
            <a:br>
              <a:rPr lang="hy-AM" sz="2400" dirty="0" smtClean="0"/>
            </a:br>
            <a:r>
              <a:rPr lang="en-US" sz="2400" dirty="0" smtClean="0"/>
              <a:t/>
            </a:r>
            <a:br>
              <a:rPr lang="en-US" sz="2400" dirty="0" smtClean="0"/>
            </a:br>
            <a:r>
              <a:rPr lang="hy-AM" sz="2400" dirty="0" smtClean="0"/>
              <a:t>2.  Like charges repel.</a:t>
            </a:r>
            <a:br>
              <a:rPr lang="hy-AM" sz="2400" dirty="0" smtClean="0"/>
            </a:br>
            <a:r>
              <a:rPr lang="en-US" sz="2400" dirty="0" smtClean="0"/>
              <a:t/>
            </a:r>
            <a:br>
              <a:rPr lang="en-US" sz="2400" dirty="0" smtClean="0"/>
            </a:br>
            <a:r>
              <a:rPr lang="hy-AM" sz="2400" dirty="0" smtClean="0"/>
              <a:t>3.  Electrons tend to pair</a:t>
            </a:r>
            <a:r>
              <a:rPr lang="en-US" sz="2400" dirty="0" smtClean="0"/>
              <a:t>. (For the sake of simplicity)</a:t>
            </a:r>
            <a:br>
              <a:rPr lang="en-US" sz="2400" dirty="0" smtClean="0"/>
            </a:br>
            <a:r>
              <a:rPr lang="hy-AM" sz="2400" dirty="0" smtClean="0"/>
              <a:t/>
            </a:r>
            <a:br>
              <a:rPr lang="hy-AM" sz="2400" dirty="0" smtClean="0"/>
            </a:br>
            <a:r>
              <a:rPr lang="hy-AM" sz="2400" dirty="0" smtClean="0"/>
              <a:t>4.  Valence electrons occupy the outer shells of atoms. </a:t>
            </a:r>
            <a:r>
              <a:rPr lang="en-US" sz="2400" b="1" dirty="0" smtClean="0"/>
              <a:t/>
            </a:r>
            <a:br>
              <a:rPr lang="en-US" sz="2400" b="1" dirty="0" smtClean="0"/>
            </a:br>
            <a:r>
              <a:rPr lang="hy-AM" sz="2400" dirty="0" smtClean="0"/>
              <a:t/>
            </a:r>
            <a:br>
              <a:rPr lang="hy-AM" sz="2400" dirty="0" smtClean="0"/>
            </a:br>
            <a:r>
              <a:rPr lang="hy-AM" sz="2400" dirty="0" smtClean="0"/>
              <a:t>5.  Atoms with filled outer shells or with 8 electrons in the outer shell are called noble gases and are said to have achieved an octet.</a:t>
            </a:r>
            <a:r>
              <a:rPr lang="en-US" sz="2400" dirty="0" smtClean="0"/>
              <a:t/>
            </a:r>
            <a:br>
              <a:rPr lang="en-US" sz="2400" dirty="0" smtClean="0"/>
            </a:br>
            <a:r>
              <a:rPr lang="hy-AM" sz="2400" dirty="0" smtClean="0"/>
              <a:t/>
            </a:r>
            <a:br>
              <a:rPr lang="hy-AM" sz="2400" dirty="0" smtClean="0"/>
            </a:br>
            <a:r>
              <a:rPr lang="hy-AM" sz="2400" dirty="0" smtClean="0"/>
              <a:t>6.  The noble gases are stable and tend not to form chemical bonds.  </a:t>
            </a:r>
          </a:p>
        </p:txBody>
      </p:sp>
      <p:sp>
        <p:nvSpPr>
          <p:cNvPr id="4" name="Title 1"/>
          <p:cNvSpPr txBox="1">
            <a:spLocks/>
          </p:cNvSpPr>
          <p:nvPr/>
        </p:nvSpPr>
        <p:spPr>
          <a:xfrm>
            <a:off x="685800" y="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153400" cy="5257800"/>
          </a:xfrm>
        </p:spPr>
        <p:txBody>
          <a:bodyPr>
            <a:normAutofit lnSpcReduction="10000"/>
          </a:bodyPr>
          <a:lstStyle/>
          <a:p>
            <a:r>
              <a:rPr lang="en-US" dirty="0" smtClean="0"/>
              <a:t>Let us t</a:t>
            </a:r>
            <a:r>
              <a:rPr lang="hy-AM" dirty="0" smtClean="0"/>
              <a:t>ry to draw out the covalent bonding in methane, CH</a:t>
            </a:r>
            <a:r>
              <a:rPr lang="hy-AM" baseline="-25000" dirty="0" smtClean="0"/>
              <a:t>4</a:t>
            </a:r>
            <a:r>
              <a:rPr lang="hy-AM" dirty="0" smtClean="0"/>
              <a:t>.  </a:t>
            </a:r>
            <a:endParaRPr lang="en-US" dirty="0" smtClean="0"/>
          </a:p>
          <a:p>
            <a:pPr>
              <a:buNone/>
            </a:pPr>
            <a:endParaRPr lang="en-US" dirty="0" smtClean="0"/>
          </a:p>
          <a:p>
            <a:r>
              <a:rPr lang="hy-AM" dirty="0" smtClean="0"/>
              <a:t>If carbon is in group 4 and hydrogen is in group 1 how many valence electrons are there in each</a:t>
            </a:r>
            <a:r>
              <a:rPr lang="en-US" dirty="0" smtClean="0"/>
              <a:t>?</a:t>
            </a:r>
          </a:p>
          <a:p>
            <a:endParaRPr lang="en-US" dirty="0" smtClean="0"/>
          </a:p>
          <a:p>
            <a:r>
              <a:rPr lang="hy-AM" dirty="0" smtClean="0"/>
              <a:t>How many of each atom is needed for this molecule</a:t>
            </a:r>
            <a:r>
              <a:rPr lang="en-US" dirty="0" smtClean="0"/>
              <a:t> based on the chemical formula</a:t>
            </a:r>
            <a:r>
              <a:rPr lang="hy-AM" dirty="0" smtClean="0"/>
              <a:t>? </a:t>
            </a:r>
            <a:br>
              <a:rPr lang="hy-AM" dirty="0" smtClean="0"/>
            </a:br>
            <a:r>
              <a:rPr lang="hy-AM" sz="1200" b="1" dirty="0" smtClean="0"/>
              <a:t/>
            </a:r>
            <a:br>
              <a:rPr lang="hy-AM" sz="1200" b="1" dirty="0" smtClean="0"/>
            </a:br>
            <a:r>
              <a:rPr lang="hy-AM" sz="1200" b="1" dirty="0" smtClean="0"/>
              <a:t/>
            </a:r>
            <a:br>
              <a:rPr lang="hy-AM" sz="1200" b="1" dirty="0" smtClean="0"/>
            </a:br>
            <a:r>
              <a:rPr lang="hy-AM" sz="1200" b="1" dirty="0" smtClean="0"/>
              <a:t/>
            </a:r>
            <a:br>
              <a:rPr lang="hy-AM" sz="1200" b="1" dirty="0" smtClean="0"/>
            </a:br>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p:txBody>
      </p:sp>
      <p:sp>
        <p:nvSpPr>
          <p:cNvPr id="4"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Covalent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153400" cy="5257800"/>
          </a:xfrm>
        </p:spPr>
        <p:txBody>
          <a:bodyPr>
            <a:normAutofit/>
          </a:bodyPr>
          <a:lstStyle/>
          <a:p>
            <a:r>
              <a:rPr lang="hy-AM" sz="2000" dirty="0" smtClean="0">
                <a:solidFill>
                  <a:srgbClr val="FF0066"/>
                </a:solidFill>
              </a:rPr>
              <a:t>When illustrating the formation of covalent bonds:</a:t>
            </a:r>
            <a:r>
              <a:rPr lang="en-US" sz="2000" dirty="0" smtClean="0">
                <a:solidFill>
                  <a:srgbClr val="FF0066"/>
                </a:solidFill>
              </a:rPr>
              <a:t/>
            </a:r>
            <a:br>
              <a:rPr lang="en-US" sz="2000" dirty="0" smtClean="0">
                <a:solidFill>
                  <a:srgbClr val="FF0066"/>
                </a:solidFill>
              </a:rPr>
            </a:br>
            <a:r>
              <a:rPr lang="hy-AM" sz="2000" dirty="0" smtClean="0"/>
              <a:t/>
            </a:r>
            <a:br>
              <a:rPr lang="hy-AM" sz="2000" dirty="0" smtClean="0"/>
            </a:br>
            <a:r>
              <a:rPr lang="hy-AM" sz="2000" dirty="0" smtClean="0"/>
              <a:t>a.  </a:t>
            </a:r>
            <a:r>
              <a:rPr lang="en-US" sz="2000" dirty="0" smtClean="0"/>
              <a:t>O</a:t>
            </a:r>
            <a:r>
              <a:rPr lang="hy-AM" sz="2000" dirty="0" smtClean="0"/>
              <a:t>nly the </a:t>
            </a:r>
            <a:r>
              <a:rPr lang="en-US" sz="2000" dirty="0" smtClean="0"/>
              <a:t>valence </a:t>
            </a:r>
            <a:r>
              <a:rPr lang="hy-AM" sz="2000" dirty="0" smtClean="0"/>
              <a:t>electrons are shown </a:t>
            </a:r>
            <a:r>
              <a:rPr lang="en-US" sz="2000" dirty="0" smtClean="0"/>
              <a:t>when</a:t>
            </a:r>
            <a:r>
              <a:rPr lang="hy-AM" sz="2000" dirty="0" smtClean="0"/>
              <a:t> combining atoms</a:t>
            </a:r>
            <a:r>
              <a:rPr lang="en-US" sz="2000" dirty="0" smtClean="0"/>
              <a:t>.</a:t>
            </a:r>
            <a:br>
              <a:rPr lang="en-US" sz="2000" dirty="0" smtClean="0"/>
            </a:br>
            <a:r>
              <a:rPr lang="hy-AM" sz="2000" dirty="0" smtClean="0"/>
              <a:t/>
            </a:r>
            <a:br>
              <a:rPr lang="hy-AM" sz="2000" dirty="0" smtClean="0"/>
            </a:br>
            <a:r>
              <a:rPr lang="hy-AM" sz="2000" dirty="0" smtClean="0"/>
              <a:t>b.  The electrons are all the same</a:t>
            </a:r>
            <a:r>
              <a:rPr lang="en-US" sz="2000" dirty="0" smtClean="0"/>
              <a:t>.  D</a:t>
            </a:r>
            <a:r>
              <a:rPr lang="hy-AM" sz="2000" dirty="0" smtClean="0"/>
              <a:t>ots (.) and crosses (x) merely indicate the source of the electrons</a:t>
            </a:r>
            <a:r>
              <a:rPr lang="en-US" sz="2000" dirty="0" smtClean="0"/>
              <a:t>.</a:t>
            </a:r>
            <a:br>
              <a:rPr lang="en-US" sz="2000" dirty="0" smtClean="0"/>
            </a:br>
            <a:r>
              <a:rPr lang="hy-AM" sz="2000" dirty="0" smtClean="0"/>
              <a:t/>
            </a:r>
            <a:br>
              <a:rPr lang="hy-AM" sz="2000" dirty="0" smtClean="0"/>
            </a:br>
            <a:r>
              <a:rPr lang="hy-AM" sz="2000" dirty="0" smtClean="0"/>
              <a:t>c.  A line or dash between the symbols for the atoms (as in F-F) represents a bonding pair of electrons;  a double line as in O=O represents two bonding pairs of electrons and so on.</a:t>
            </a:r>
            <a:r>
              <a:rPr lang="en-US" sz="2000" dirty="0" smtClean="0"/>
              <a:t/>
            </a:r>
            <a:br>
              <a:rPr lang="en-US" sz="2000" dirty="0" smtClean="0"/>
            </a:br>
            <a:r>
              <a:rPr lang="hy-AM" sz="2000" dirty="0" smtClean="0"/>
              <a:t/>
            </a:r>
            <a:br>
              <a:rPr lang="hy-AM" sz="2000" dirty="0" smtClean="0"/>
            </a:br>
            <a:r>
              <a:rPr lang="hy-AM" sz="2000" dirty="0" smtClean="0"/>
              <a:t>d.  One bond represents an electron pair which means there are 2 electrons which make a bond</a:t>
            </a:r>
            <a:r>
              <a:rPr lang="en-US" sz="2000" dirty="0" smtClean="0"/>
              <a:t>.  T</a:t>
            </a:r>
            <a:r>
              <a:rPr lang="hy-AM" sz="2000" dirty="0" smtClean="0"/>
              <a:t>wo bonds are equal to 2 electron pairs which means there are 4 electrons.</a:t>
            </a:r>
            <a:r>
              <a:rPr lang="hy-AM" sz="2000" b="1" dirty="0" smtClean="0"/>
              <a:t>  How many electrons are there in a triple bond?</a:t>
            </a:r>
            <a:br>
              <a:rPr lang="hy-AM" sz="2000" b="1" dirty="0" smtClean="0"/>
            </a:br>
            <a:r>
              <a:rPr lang="hy-AM" sz="1200" b="1" dirty="0" smtClean="0"/>
              <a:t/>
            </a:r>
            <a:br>
              <a:rPr lang="hy-AM" sz="1200" b="1" dirty="0" smtClean="0"/>
            </a:br>
            <a:endParaRPr lang="hy-AM" sz="1200" b="1" dirty="0" smtClean="0"/>
          </a:p>
        </p:txBody>
      </p:sp>
      <p:sp>
        <p:nvSpPr>
          <p:cNvPr id="4"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Covalent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153400" cy="5257800"/>
          </a:xfrm>
        </p:spPr>
        <p:txBody>
          <a:bodyPr>
            <a:noAutofit/>
          </a:bodyPr>
          <a:lstStyle/>
          <a:p>
            <a:r>
              <a:rPr lang="hy-AM" sz="2000" b="1" dirty="0" smtClean="0"/>
              <a:t>From the information </a:t>
            </a:r>
            <a:r>
              <a:rPr lang="en-US" sz="2000" b="1" dirty="0" smtClean="0"/>
              <a:t>on the previous page</a:t>
            </a:r>
            <a:r>
              <a:rPr lang="hy-AM" sz="2000" b="1" dirty="0" smtClean="0"/>
              <a:t> </a:t>
            </a:r>
            <a:r>
              <a:rPr lang="en-US" sz="2000" b="1" dirty="0" smtClean="0"/>
              <a:t>let us</a:t>
            </a:r>
            <a:r>
              <a:rPr lang="hy-AM" sz="2000" b="1" dirty="0" smtClean="0"/>
              <a:t> try to draw the covalent bonds existing between:</a:t>
            </a:r>
            <a:br>
              <a:rPr lang="hy-AM" sz="2000" b="1" dirty="0" smtClean="0"/>
            </a:br>
            <a:r>
              <a:rPr lang="hy-AM" sz="2000" b="1" dirty="0" smtClean="0"/>
              <a:t>a</a:t>
            </a:r>
            <a:r>
              <a:rPr lang="en-US" sz="2000" b="1" dirty="0" smtClean="0"/>
              <a:t>(i)</a:t>
            </a:r>
            <a:r>
              <a:rPr lang="hy-AM" sz="2000" b="1" dirty="0" smtClean="0"/>
              <a:t> the oxygen molecule, </a:t>
            </a:r>
            <a:r>
              <a:rPr lang="hy-AM" sz="2000" b="1" dirty="0" smtClean="0">
                <a:solidFill>
                  <a:srgbClr val="FF0066"/>
                </a:solidFill>
              </a:rPr>
              <a:t>O</a:t>
            </a:r>
            <a:r>
              <a:rPr lang="hy-AM" sz="2000" b="1" baseline="-25000" dirty="0" smtClean="0">
                <a:solidFill>
                  <a:srgbClr val="FF0066"/>
                </a:solidFill>
              </a:rPr>
              <a:t>2</a:t>
            </a:r>
            <a:r>
              <a:rPr lang="hy-AM" sz="2000" b="1" dirty="0" smtClean="0"/>
              <a:t>, which has two bonds between it?  </a:t>
            </a:r>
            <a:r>
              <a:rPr lang="en-US" sz="2000" b="1" dirty="0" smtClean="0"/>
              <a:t/>
            </a:r>
            <a:br>
              <a:rPr lang="en-US" sz="2000" b="1" dirty="0" smtClean="0"/>
            </a:br>
            <a:r>
              <a:rPr lang="en-US" sz="2000" b="1" dirty="0" smtClean="0"/>
              <a:t/>
            </a:r>
            <a:br>
              <a:rPr lang="en-US" sz="2000" b="1" dirty="0" smtClean="0"/>
            </a:br>
            <a:r>
              <a:rPr lang="en-US" sz="2000" b="1" dirty="0" smtClean="0"/>
              <a:t>a.(ii)  </a:t>
            </a:r>
            <a:r>
              <a:rPr lang="en-US" sz="2000" b="1" dirty="0" err="1" smtClean="0"/>
              <a:t>Wh</a:t>
            </a:r>
            <a:r>
              <a:rPr lang="hy-AM" sz="2000" b="1" dirty="0" smtClean="0"/>
              <a:t>ich group is oxygen found in?</a:t>
            </a:r>
            <a:r>
              <a:rPr lang="en-US" sz="2000" b="1" dirty="0" smtClean="0"/>
              <a:t/>
            </a:r>
            <a:br>
              <a:rPr lang="en-US" sz="2000" b="1" dirty="0" smtClean="0"/>
            </a:br>
            <a:r>
              <a:rPr lang="en-US" sz="2000" b="1" dirty="0" smtClean="0"/>
              <a:t/>
            </a:r>
            <a:br>
              <a:rPr lang="en-US" sz="2000" b="1" dirty="0" smtClean="0"/>
            </a:br>
            <a:r>
              <a:rPr lang="en-US" sz="2000" b="1" dirty="0" smtClean="0"/>
              <a:t/>
            </a:r>
            <a:br>
              <a:rPr lang="en-US" sz="2000" b="1" dirty="0" smtClean="0"/>
            </a:br>
            <a:r>
              <a:rPr lang="hy-AM" sz="2000" b="1" dirty="0" smtClean="0"/>
              <a:t>b.</a:t>
            </a:r>
            <a:r>
              <a:rPr lang="en-US" sz="2000" b="1" dirty="0" smtClean="0"/>
              <a:t>(i)</a:t>
            </a:r>
            <a:r>
              <a:rPr lang="hy-AM" sz="2000" b="1" dirty="0" smtClean="0"/>
              <a:t> </a:t>
            </a:r>
            <a:r>
              <a:rPr lang="en-US" sz="2000" b="1" dirty="0" smtClean="0"/>
              <a:t>T</a:t>
            </a:r>
            <a:r>
              <a:rPr lang="hy-AM" sz="2000" b="1" dirty="0" smtClean="0"/>
              <a:t>he nitrogen molecule, </a:t>
            </a:r>
            <a:r>
              <a:rPr lang="hy-AM" sz="2000" b="1" dirty="0" smtClean="0">
                <a:solidFill>
                  <a:srgbClr val="00B050"/>
                </a:solidFill>
              </a:rPr>
              <a:t>N</a:t>
            </a:r>
            <a:r>
              <a:rPr lang="hy-AM" sz="2000" b="1" baseline="-25000" dirty="0" smtClean="0">
                <a:solidFill>
                  <a:srgbClr val="00B050"/>
                </a:solidFill>
              </a:rPr>
              <a:t>2</a:t>
            </a:r>
            <a:r>
              <a:rPr lang="hy-AM" sz="2000" b="1" dirty="0" smtClean="0"/>
              <a:t>, which has three bonds between it?  </a:t>
            </a:r>
            <a:r>
              <a:rPr lang="en-US" sz="2000" b="1" dirty="0" smtClean="0"/>
              <a:t/>
            </a:r>
            <a:br>
              <a:rPr lang="en-US" sz="2000" b="1" dirty="0" smtClean="0"/>
            </a:br>
            <a:r>
              <a:rPr lang="en-US" sz="2000" b="1" dirty="0" smtClean="0"/>
              <a:t/>
            </a:r>
            <a:br>
              <a:rPr lang="en-US" sz="2000" b="1" dirty="0" smtClean="0"/>
            </a:br>
            <a:r>
              <a:rPr lang="en-US" sz="2000" b="1" dirty="0" smtClean="0"/>
              <a:t>b.(ii) </a:t>
            </a:r>
            <a:r>
              <a:rPr lang="hy-AM" sz="2000" b="1" dirty="0" smtClean="0"/>
              <a:t>Which group is nitrogen found in?</a:t>
            </a:r>
            <a:r>
              <a:rPr lang="hy-AM" sz="2000" b="1" dirty="0"/>
              <a:t/>
            </a:r>
            <a:br>
              <a:rPr lang="hy-AM" sz="2000" b="1" dirty="0"/>
            </a:br>
            <a:r>
              <a:rPr lang="hy-AM" sz="2000" b="1" dirty="0" smtClean="0"/>
              <a:t/>
            </a:r>
            <a:br>
              <a:rPr lang="hy-AM" sz="2000" b="1" dirty="0" smtClean="0"/>
            </a:br>
            <a:r>
              <a:rPr lang="hy-AM" sz="2000" dirty="0" smtClean="0"/>
              <a:t>Did you notice that there are some electrons in both molecules that are not being used?  These electrons are referred to as </a:t>
            </a:r>
            <a:r>
              <a:rPr lang="hy-AM" sz="2000" b="1" dirty="0" smtClean="0">
                <a:solidFill>
                  <a:srgbClr val="7030A0"/>
                </a:solidFill>
              </a:rPr>
              <a:t>lone pairs</a:t>
            </a:r>
            <a:r>
              <a:rPr lang="hy-AM" sz="2000" dirty="0" smtClean="0"/>
              <a:t>.  </a:t>
            </a:r>
            <a:r>
              <a:rPr lang="en-US" sz="2000" dirty="0" smtClean="0"/>
              <a:t/>
            </a:r>
            <a:br>
              <a:rPr lang="en-US" sz="2000" dirty="0" smtClean="0"/>
            </a:br>
            <a:r>
              <a:rPr lang="en-US" sz="2000" dirty="0" smtClean="0"/>
              <a:t/>
            </a:r>
            <a:br>
              <a:rPr lang="en-US" sz="2000" dirty="0" smtClean="0"/>
            </a:br>
            <a:r>
              <a:rPr lang="en-US" sz="2000" dirty="0" smtClean="0"/>
              <a:t>Look back at the figures you drew.  </a:t>
            </a:r>
            <a:r>
              <a:rPr lang="hy-AM" sz="2000" dirty="0" smtClean="0"/>
              <a:t>C</a:t>
            </a:r>
            <a:r>
              <a:rPr lang="en-US" sz="2000" dirty="0" err="1" smtClean="0"/>
              <a:t>ount</a:t>
            </a:r>
            <a:r>
              <a:rPr lang="hy-AM" sz="2000" dirty="0" smtClean="0"/>
              <a:t> how many lone pairs there</a:t>
            </a:r>
            <a:r>
              <a:rPr lang="en-US" sz="2000" dirty="0" smtClean="0"/>
              <a:t> are</a:t>
            </a:r>
            <a:r>
              <a:rPr lang="hy-AM" sz="2000" dirty="0" smtClean="0"/>
              <a:t> in the molecule </a:t>
            </a:r>
            <a:r>
              <a:rPr lang="hy-AM" sz="2000" b="1" dirty="0" smtClean="0">
                <a:solidFill>
                  <a:srgbClr val="FF0066"/>
                </a:solidFill>
              </a:rPr>
              <a:t>O</a:t>
            </a:r>
            <a:r>
              <a:rPr lang="hy-AM" sz="2000" b="1" baseline="-25000" dirty="0" smtClean="0">
                <a:solidFill>
                  <a:srgbClr val="FF0066"/>
                </a:solidFill>
              </a:rPr>
              <a:t>2</a:t>
            </a:r>
            <a:r>
              <a:rPr lang="hy-AM" sz="2000" dirty="0" smtClean="0"/>
              <a:t> and </a:t>
            </a:r>
            <a:r>
              <a:rPr lang="hy-AM" sz="2000" b="1" dirty="0" smtClean="0">
                <a:solidFill>
                  <a:srgbClr val="00B050"/>
                </a:solidFill>
              </a:rPr>
              <a:t>N</a:t>
            </a:r>
            <a:r>
              <a:rPr lang="hy-AM" sz="2000" b="1" baseline="-25000" dirty="0" smtClean="0">
                <a:solidFill>
                  <a:srgbClr val="00B050"/>
                </a:solidFill>
              </a:rPr>
              <a:t>2</a:t>
            </a:r>
            <a:r>
              <a:rPr lang="hy-AM" sz="2000" dirty="0" smtClean="0"/>
              <a:t>?</a:t>
            </a:r>
          </a:p>
        </p:txBody>
      </p:sp>
      <p:sp>
        <p:nvSpPr>
          <p:cNvPr id="4"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Covalent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7924800" cy="5410200"/>
          </a:xfrm>
        </p:spPr>
        <p:txBody>
          <a:bodyPr>
            <a:normAutofit/>
          </a:bodyPr>
          <a:lstStyle/>
          <a:p>
            <a:r>
              <a:rPr lang="hy-AM" sz="2400" dirty="0" smtClean="0"/>
              <a:t>Covalent bonds may also be represented as:</a:t>
            </a:r>
            <a:br>
              <a:rPr lang="hy-AM" sz="2400" dirty="0" smtClean="0"/>
            </a:br>
            <a:r>
              <a:rPr lang="en-US" sz="2400" dirty="0" smtClean="0"/>
              <a:t>	</a:t>
            </a:r>
            <a:r>
              <a:rPr lang="hy-AM" sz="2400" b="1" dirty="0" smtClean="0">
                <a:solidFill>
                  <a:srgbClr val="00B050"/>
                </a:solidFill>
              </a:rPr>
              <a:t>a. In N</a:t>
            </a:r>
            <a:r>
              <a:rPr lang="hy-AM" sz="2400" b="1" baseline="-25000" dirty="0" smtClean="0">
                <a:solidFill>
                  <a:srgbClr val="00B050"/>
                </a:solidFill>
              </a:rPr>
              <a:t>2</a:t>
            </a:r>
            <a:r>
              <a:rPr lang="hy-AM" sz="2400" dirty="0" smtClean="0"/>
              <a:t>		</a:t>
            </a:r>
            <a:r>
              <a:rPr lang="en-US" sz="2400" dirty="0" smtClean="0"/>
              <a:t>    		</a:t>
            </a:r>
            <a:r>
              <a:rPr lang="hy-AM" sz="2400" b="1" dirty="0" smtClean="0">
                <a:solidFill>
                  <a:srgbClr val="FF0066"/>
                </a:solidFill>
              </a:rPr>
              <a:t>b.  In H</a:t>
            </a:r>
            <a:r>
              <a:rPr lang="hy-AM" sz="2400" b="1" baseline="-25000" dirty="0" smtClean="0">
                <a:solidFill>
                  <a:srgbClr val="FF0066"/>
                </a:solidFill>
              </a:rPr>
              <a:t>2</a:t>
            </a:r>
            <a:r>
              <a:rPr lang="hy-AM" sz="2400" dirty="0" smtClean="0"/>
              <a:t>		</a:t>
            </a:r>
            <a:r>
              <a:rPr lang="en-US" sz="2400" dirty="0" smtClean="0"/>
              <a:t>  </a:t>
            </a:r>
          </a:p>
          <a:p>
            <a:endParaRPr lang="en-US" sz="2400" b="1" dirty="0" smtClean="0">
              <a:solidFill>
                <a:srgbClr val="FFC000"/>
              </a:solidFill>
            </a:endParaRPr>
          </a:p>
          <a:p>
            <a:endParaRPr lang="en-US" sz="2400" b="1" dirty="0" smtClean="0">
              <a:solidFill>
                <a:srgbClr val="FFC000"/>
              </a:solidFill>
            </a:endParaRPr>
          </a:p>
          <a:p>
            <a:pPr>
              <a:buNone/>
            </a:pPr>
            <a:r>
              <a:rPr lang="en-US" sz="2400" b="1" dirty="0" smtClean="0">
                <a:solidFill>
                  <a:srgbClr val="FFC000"/>
                </a:solidFill>
              </a:rPr>
              <a:t>		 		</a:t>
            </a:r>
          </a:p>
          <a:p>
            <a:pPr>
              <a:buNone/>
            </a:pPr>
            <a:r>
              <a:rPr lang="en-US" sz="2400" b="1" dirty="0" smtClean="0">
                <a:solidFill>
                  <a:srgbClr val="FFC000"/>
                </a:solidFill>
              </a:rPr>
              <a:t>				      </a:t>
            </a:r>
            <a:r>
              <a:rPr lang="hy-AM" sz="2400" b="1" dirty="0" smtClean="0">
                <a:solidFill>
                  <a:srgbClr val="FFC000"/>
                </a:solidFill>
              </a:rPr>
              <a:t>c.  In O</a:t>
            </a:r>
            <a:r>
              <a:rPr lang="hy-AM" sz="2400" b="1" baseline="-25000" dirty="0" smtClean="0">
                <a:solidFill>
                  <a:srgbClr val="FFC000"/>
                </a:solidFill>
              </a:rPr>
              <a:t>2</a:t>
            </a:r>
            <a:endParaRPr lang="en-US" sz="1200" dirty="0"/>
          </a:p>
        </p:txBody>
      </p:sp>
      <p:sp>
        <p:nvSpPr>
          <p:cNvPr id="26"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Covalent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pic>
        <p:nvPicPr>
          <p:cNvPr id="30722" name="Picture 2" descr="Image result for Bonding in N2"/>
          <p:cNvPicPr>
            <a:picLocks noChangeAspect="1" noChangeArrowheads="1"/>
          </p:cNvPicPr>
          <p:nvPr/>
        </p:nvPicPr>
        <p:blipFill>
          <a:blip r:embed="rId2" cstate="print"/>
          <a:srcRect l="23684" t="11782" r="26316" b="58763"/>
          <a:stretch>
            <a:fillRect/>
          </a:stretch>
        </p:blipFill>
        <p:spPr bwMode="auto">
          <a:xfrm>
            <a:off x="685800" y="2438400"/>
            <a:ext cx="2837688" cy="1066800"/>
          </a:xfrm>
          <a:prstGeom prst="rect">
            <a:avLst/>
          </a:prstGeom>
          <a:noFill/>
        </p:spPr>
      </p:pic>
      <p:pic>
        <p:nvPicPr>
          <p:cNvPr id="30724" name="Picture 4" descr="Image result for bonding in H2"/>
          <p:cNvPicPr>
            <a:picLocks noChangeAspect="1" noChangeArrowheads="1"/>
          </p:cNvPicPr>
          <p:nvPr/>
        </p:nvPicPr>
        <p:blipFill>
          <a:blip r:embed="rId3" cstate="print"/>
          <a:srcRect l="14667" t="61333" r="13333"/>
          <a:stretch>
            <a:fillRect/>
          </a:stretch>
        </p:blipFill>
        <p:spPr bwMode="auto">
          <a:xfrm>
            <a:off x="5791200" y="2362200"/>
            <a:ext cx="1981200" cy="1063978"/>
          </a:xfrm>
          <a:prstGeom prst="rect">
            <a:avLst/>
          </a:prstGeom>
          <a:noFill/>
        </p:spPr>
      </p:pic>
      <p:pic>
        <p:nvPicPr>
          <p:cNvPr id="30726" name="Picture 6" descr="Image result for bonding in O2"/>
          <p:cNvPicPr>
            <a:picLocks noChangeAspect="1" noChangeArrowheads="1"/>
          </p:cNvPicPr>
          <p:nvPr/>
        </p:nvPicPr>
        <p:blipFill>
          <a:blip r:embed="rId4" cstate="print"/>
          <a:srcRect l="16000" t="58667" r="14667"/>
          <a:stretch>
            <a:fillRect/>
          </a:stretch>
        </p:blipFill>
        <p:spPr bwMode="auto">
          <a:xfrm>
            <a:off x="3429000" y="4800600"/>
            <a:ext cx="1981200" cy="1181100"/>
          </a:xfrm>
          <a:prstGeom prst="rect">
            <a:avLst/>
          </a:prstGeom>
          <a:noFill/>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7924800" cy="5410200"/>
          </a:xfrm>
        </p:spPr>
        <p:txBody>
          <a:bodyPr>
            <a:normAutofit/>
          </a:bodyPr>
          <a:lstStyle/>
          <a:p>
            <a:r>
              <a:rPr lang="hy-AM" sz="1800" dirty="0" smtClean="0"/>
              <a:t>Molecules, because they bond covalently, their shapes are altered by the lone pairs present.  Of course there are exceptions to the table depicted.  At this level this is all you need to become acquainted with.  </a:t>
            </a:r>
            <a:br>
              <a:rPr lang="hy-AM" sz="1800" dirty="0" smtClean="0"/>
            </a:br>
            <a:r>
              <a:rPr lang="hy-AM" sz="1200" dirty="0" smtClean="0"/>
              <a:t/>
            </a:r>
            <a:br>
              <a:rPr lang="hy-AM" sz="1200" dirty="0" smtClean="0"/>
            </a:br>
            <a:r>
              <a:rPr lang="hy-AM" sz="1200" dirty="0" smtClean="0"/>
              <a:t/>
            </a:r>
            <a:br>
              <a:rPr lang="hy-AM" sz="1200" dirty="0" smtClean="0"/>
            </a:br>
            <a:r>
              <a:rPr lang="hy-AM" sz="1200" dirty="0" smtClean="0"/>
              <a:t/>
            </a:r>
            <a:br>
              <a:rPr lang="hy-AM" sz="1200" dirty="0" smtClean="0"/>
            </a:br>
            <a:r>
              <a:rPr lang="hy-AM" sz="1200" dirty="0" smtClean="0"/>
              <a:t/>
            </a:r>
            <a:br>
              <a:rPr lang="hy-AM" sz="1200" dirty="0" smtClean="0"/>
            </a:br>
            <a:r>
              <a:rPr lang="hy-AM" sz="1200" dirty="0" smtClean="0"/>
              <a:t/>
            </a:r>
            <a:br>
              <a:rPr lang="hy-AM" sz="1200" dirty="0" smtClean="0"/>
            </a:br>
            <a:r>
              <a:rPr lang="hy-AM" sz="1200" dirty="0" smtClean="0"/>
              <a:t/>
            </a:r>
            <a:br>
              <a:rPr lang="hy-AM" sz="1200" dirty="0" smtClean="0"/>
            </a:br>
            <a:r>
              <a:rPr lang="hy-AM" sz="1200" dirty="0" smtClean="0"/>
              <a:t/>
            </a:r>
            <a:br>
              <a:rPr lang="hy-AM" sz="1200" dirty="0" smtClean="0"/>
            </a:br>
            <a:r>
              <a:rPr lang="hy-AM" sz="1200" dirty="0" smtClean="0"/>
              <a:t/>
            </a:r>
            <a:br>
              <a:rPr lang="hy-AM" sz="1200" dirty="0" smtClean="0"/>
            </a:br>
            <a:r>
              <a:rPr lang="hy-AM" sz="1200" dirty="0" smtClean="0"/>
              <a:t/>
            </a:r>
            <a:br>
              <a:rPr lang="hy-AM" sz="1200" dirty="0" smtClean="0"/>
            </a:br>
            <a:r>
              <a:rPr lang="hy-AM" sz="1200" dirty="0" smtClean="0"/>
              <a:t/>
            </a:r>
            <a:br>
              <a:rPr lang="hy-AM" sz="1200" dirty="0" smtClean="0"/>
            </a:br>
            <a:r>
              <a:rPr lang="hy-AM" sz="1200" dirty="0" smtClean="0"/>
              <a:t/>
            </a:r>
            <a:br>
              <a:rPr lang="hy-AM" sz="1200" dirty="0" smtClean="0"/>
            </a:br>
            <a:r>
              <a:rPr lang="hy-AM" sz="1200" dirty="0" smtClean="0"/>
              <a:t/>
            </a:r>
            <a:br>
              <a:rPr lang="hy-AM" sz="1200" dirty="0" smtClean="0"/>
            </a:br>
            <a:r>
              <a:rPr lang="hy-AM" sz="1200" dirty="0" smtClean="0"/>
              <a:t/>
            </a:r>
            <a:br>
              <a:rPr lang="hy-AM" sz="1200" dirty="0" smtClean="0"/>
            </a:br>
            <a:r>
              <a:rPr lang="hy-AM" sz="1200" dirty="0" smtClean="0"/>
              <a:t/>
            </a:r>
            <a:br>
              <a:rPr lang="hy-AM" sz="1200" dirty="0" smtClean="0"/>
            </a:br>
            <a:r>
              <a:rPr lang="hy-AM" sz="1200" dirty="0" smtClean="0"/>
              <a:t/>
            </a:r>
            <a:br>
              <a:rPr lang="hy-AM" sz="1200" dirty="0" smtClean="0"/>
            </a:br>
            <a:r>
              <a:rPr lang="hy-AM" sz="1200" dirty="0" smtClean="0"/>
              <a:t/>
            </a:r>
            <a:br>
              <a:rPr lang="hy-AM" sz="1200" dirty="0" smtClean="0"/>
            </a:br>
            <a:r>
              <a:rPr lang="hy-AM" sz="1200" dirty="0" smtClean="0"/>
              <a:t/>
            </a:r>
            <a:br>
              <a:rPr lang="hy-AM" sz="1200" dirty="0" smtClean="0"/>
            </a:br>
            <a:r>
              <a:rPr lang="hy-AM" sz="1200" dirty="0" smtClean="0"/>
              <a:t/>
            </a:r>
            <a:br>
              <a:rPr lang="hy-AM" sz="1200" dirty="0" smtClean="0"/>
            </a:br>
            <a:r>
              <a:rPr lang="hy-AM" sz="1200" dirty="0" smtClean="0"/>
              <a:t/>
            </a:r>
            <a:br>
              <a:rPr lang="hy-AM" sz="1200" dirty="0" smtClean="0"/>
            </a:br>
            <a:r>
              <a:rPr lang="hy-AM" sz="1200" dirty="0" smtClean="0"/>
              <a:t>       </a:t>
            </a:r>
            <a:r>
              <a:rPr lang="en-US" sz="1200" dirty="0" smtClean="0"/>
              <a:t/>
            </a:r>
            <a:br>
              <a:rPr lang="en-US" sz="1200" dirty="0" smtClean="0"/>
            </a:br>
            <a:r>
              <a:rPr lang="hy-AM" sz="1200" dirty="0" smtClean="0"/>
              <a:t/>
            </a:r>
            <a:br>
              <a:rPr lang="hy-AM" sz="1200" dirty="0" smtClean="0"/>
            </a:br>
            <a:endParaRPr lang="en-US" sz="1200" dirty="0"/>
          </a:p>
        </p:txBody>
      </p:sp>
      <p:graphicFrame>
        <p:nvGraphicFramePr>
          <p:cNvPr id="10" name="Table 9"/>
          <p:cNvGraphicFramePr>
            <a:graphicFrameLocks noGrp="1"/>
          </p:cNvGraphicFramePr>
          <p:nvPr/>
        </p:nvGraphicFramePr>
        <p:xfrm>
          <a:off x="1524000" y="2753360"/>
          <a:ext cx="6096000" cy="301752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en-US" sz="2800" dirty="0" smtClean="0"/>
                        <a:t>N</a:t>
                      </a:r>
                      <a:r>
                        <a:rPr lang="hy-AM" sz="2800" dirty="0" smtClean="0"/>
                        <a:t>umber of bonds</a:t>
                      </a:r>
                      <a:endParaRPr lang="en-US" sz="2800" dirty="0"/>
                    </a:p>
                  </a:txBody>
                  <a:tcPr/>
                </a:tc>
                <a:tc>
                  <a:txBody>
                    <a:bodyPr/>
                    <a:lstStyle/>
                    <a:p>
                      <a:pPr algn="ctr"/>
                      <a:r>
                        <a:rPr lang="hy-AM" sz="2800" dirty="0" smtClean="0"/>
                        <a:t>Number of lone pairs</a:t>
                      </a:r>
                      <a:endParaRPr lang="en-US" sz="2800" dirty="0"/>
                    </a:p>
                  </a:txBody>
                  <a:tcPr/>
                </a:tc>
                <a:tc>
                  <a:txBody>
                    <a:bodyPr/>
                    <a:lstStyle/>
                    <a:p>
                      <a:pPr algn="ctr"/>
                      <a:r>
                        <a:rPr lang="hy-AM" sz="2800" dirty="0" smtClean="0"/>
                        <a:t>Shape of molecule</a:t>
                      </a:r>
                      <a:endParaRPr lang="en-US" sz="2800" dirty="0"/>
                    </a:p>
                  </a:txBody>
                  <a:tcPr/>
                </a:tc>
              </a:tr>
              <a:tr h="370840">
                <a:tc>
                  <a:txBody>
                    <a:bodyPr/>
                    <a:lstStyle/>
                    <a:p>
                      <a:pPr algn="ctr"/>
                      <a:r>
                        <a:rPr lang="hy-AM" sz="2800" dirty="0" smtClean="0"/>
                        <a:t>4</a:t>
                      </a:r>
                      <a:endParaRPr lang="en-US" sz="2800" dirty="0"/>
                    </a:p>
                  </a:txBody>
                  <a:tcPr/>
                </a:tc>
                <a:tc>
                  <a:txBody>
                    <a:bodyPr/>
                    <a:lstStyle/>
                    <a:p>
                      <a:pPr algn="ctr"/>
                      <a:r>
                        <a:rPr lang="hy-AM" sz="2800" dirty="0" smtClean="0"/>
                        <a:t>0</a:t>
                      </a:r>
                      <a:endParaRPr lang="en-US" sz="2800" dirty="0"/>
                    </a:p>
                  </a:txBody>
                  <a:tcPr/>
                </a:tc>
                <a:tc>
                  <a:txBody>
                    <a:bodyPr/>
                    <a:lstStyle/>
                    <a:p>
                      <a:pPr algn="ctr"/>
                      <a:r>
                        <a:rPr lang="en-US" sz="2800" dirty="0" smtClean="0"/>
                        <a:t>T</a:t>
                      </a:r>
                      <a:r>
                        <a:rPr lang="hy-AM" sz="2800" dirty="0" smtClean="0"/>
                        <a:t>etrahedral</a:t>
                      </a:r>
                      <a:endParaRPr lang="en-US" sz="2800" dirty="0"/>
                    </a:p>
                  </a:txBody>
                  <a:tcPr/>
                </a:tc>
              </a:tr>
              <a:tr h="370840">
                <a:tc>
                  <a:txBody>
                    <a:bodyPr/>
                    <a:lstStyle/>
                    <a:p>
                      <a:pPr algn="ctr"/>
                      <a:r>
                        <a:rPr lang="hy-AM" sz="2800" dirty="0" smtClean="0"/>
                        <a:t>3</a:t>
                      </a:r>
                      <a:endParaRPr lang="en-US" sz="2800" dirty="0"/>
                    </a:p>
                  </a:txBody>
                  <a:tcPr/>
                </a:tc>
                <a:tc>
                  <a:txBody>
                    <a:bodyPr/>
                    <a:lstStyle/>
                    <a:p>
                      <a:pPr algn="ctr"/>
                      <a:r>
                        <a:rPr lang="hy-AM" sz="2800" dirty="0" smtClean="0"/>
                        <a:t>1</a:t>
                      </a:r>
                      <a:endParaRPr lang="en-US" sz="2800" dirty="0"/>
                    </a:p>
                  </a:txBody>
                  <a:tcPr/>
                </a:tc>
                <a:tc>
                  <a:txBody>
                    <a:bodyPr/>
                    <a:lstStyle/>
                    <a:p>
                      <a:pPr algn="ctr"/>
                      <a:r>
                        <a:rPr lang="en-US" sz="2800" dirty="0" smtClean="0"/>
                        <a:t>P</a:t>
                      </a:r>
                      <a:r>
                        <a:rPr lang="hy-AM" sz="2800" dirty="0" smtClean="0"/>
                        <a:t>yramidal</a:t>
                      </a:r>
                      <a:endParaRPr lang="en-US" sz="2800" dirty="0"/>
                    </a:p>
                  </a:txBody>
                  <a:tcPr/>
                </a:tc>
              </a:tr>
              <a:tr h="370840">
                <a:tc>
                  <a:txBody>
                    <a:bodyPr/>
                    <a:lstStyle/>
                    <a:p>
                      <a:pPr algn="ctr"/>
                      <a:r>
                        <a:rPr lang="hy-AM" sz="2800" dirty="0" smtClean="0"/>
                        <a:t>2</a:t>
                      </a:r>
                      <a:endParaRPr lang="en-US" sz="2800" dirty="0"/>
                    </a:p>
                  </a:txBody>
                  <a:tcPr/>
                </a:tc>
                <a:tc>
                  <a:txBody>
                    <a:bodyPr/>
                    <a:lstStyle/>
                    <a:p>
                      <a:pPr algn="ctr"/>
                      <a:r>
                        <a:rPr lang="hy-AM" sz="2800" dirty="0" smtClean="0"/>
                        <a:t>2</a:t>
                      </a:r>
                      <a:endParaRPr lang="en-US" sz="2800" dirty="0"/>
                    </a:p>
                  </a:txBody>
                  <a:tcPr/>
                </a:tc>
                <a:tc>
                  <a:txBody>
                    <a:bodyPr/>
                    <a:lstStyle/>
                    <a:p>
                      <a:pPr algn="ctr"/>
                      <a:r>
                        <a:rPr lang="en-US" sz="2800" dirty="0" smtClean="0"/>
                        <a:t>B</a:t>
                      </a:r>
                      <a:r>
                        <a:rPr lang="hy-AM" sz="2800" dirty="0" smtClean="0"/>
                        <a:t>ent</a:t>
                      </a:r>
                      <a:endParaRPr lang="en-US" sz="2800" dirty="0"/>
                    </a:p>
                  </a:txBody>
                  <a:tcPr/>
                </a:tc>
              </a:tr>
              <a:tr h="370840">
                <a:tc>
                  <a:txBody>
                    <a:bodyPr/>
                    <a:lstStyle/>
                    <a:p>
                      <a:pPr algn="ctr"/>
                      <a:r>
                        <a:rPr lang="hy-AM" sz="2800" dirty="0" smtClean="0"/>
                        <a:t>1</a:t>
                      </a:r>
                      <a:endParaRPr lang="en-US" sz="2800" dirty="0"/>
                    </a:p>
                  </a:txBody>
                  <a:tcPr/>
                </a:tc>
                <a:tc>
                  <a:txBody>
                    <a:bodyPr/>
                    <a:lstStyle/>
                    <a:p>
                      <a:pPr algn="ctr"/>
                      <a:r>
                        <a:rPr lang="hy-AM" sz="2800" dirty="0" smtClean="0"/>
                        <a:t>0</a:t>
                      </a:r>
                      <a:endParaRPr lang="en-US" sz="2800" dirty="0"/>
                    </a:p>
                  </a:txBody>
                  <a:tcPr/>
                </a:tc>
                <a:tc>
                  <a:txBody>
                    <a:bodyPr/>
                    <a:lstStyle/>
                    <a:p>
                      <a:pPr algn="ctr"/>
                      <a:r>
                        <a:rPr lang="hy-AM" sz="2800" dirty="0" smtClean="0"/>
                        <a:t>Linear</a:t>
                      </a:r>
                      <a:endParaRPr lang="en-US" sz="2800" dirty="0"/>
                    </a:p>
                  </a:txBody>
                  <a:tcPr/>
                </a:tc>
              </a:tr>
            </a:tbl>
          </a:graphicData>
        </a:graphic>
      </p:graphicFrame>
      <p:sp>
        <p:nvSpPr>
          <p:cNvPr id="26"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Covalent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
        <p:nvSpPr>
          <p:cNvPr id="52226" name="AutoShape 2" descr="Image result for tetrahedra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52228" name="AutoShape 4" descr="Image result for tetrahedral"/>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7924800" cy="5410200"/>
          </a:xfrm>
        </p:spPr>
        <p:txBody>
          <a:bodyPr>
            <a:normAutofit/>
          </a:bodyPr>
          <a:lstStyle/>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a:p>
            <a:endParaRPr lang="en-US" sz="1200" dirty="0" smtClean="0"/>
          </a:p>
        </p:txBody>
      </p:sp>
      <p:sp>
        <p:nvSpPr>
          <p:cNvPr id="26"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Covalent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pic>
        <p:nvPicPr>
          <p:cNvPr id="55298" name="Picture 2" descr="Image result for pyramidal shape of molecule"/>
          <p:cNvPicPr>
            <a:picLocks noChangeAspect="1" noChangeArrowheads="1"/>
          </p:cNvPicPr>
          <p:nvPr/>
        </p:nvPicPr>
        <p:blipFill>
          <a:blip r:embed="rId2" cstate="print"/>
          <a:srcRect/>
          <a:stretch>
            <a:fillRect/>
          </a:stretch>
        </p:blipFill>
        <p:spPr bwMode="auto">
          <a:xfrm>
            <a:off x="609600" y="1524000"/>
            <a:ext cx="8163628" cy="4876800"/>
          </a:xfrm>
          <a:prstGeom prst="rect">
            <a:avLst/>
          </a:prstGeom>
          <a:noFill/>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7924800" cy="5410200"/>
          </a:xfrm>
        </p:spPr>
        <p:txBody>
          <a:bodyPr>
            <a:normAutofit/>
          </a:bodyPr>
          <a:lstStyle/>
          <a:p>
            <a:endParaRPr lang="en-US" sz="1200" dirty="0" smtClean="0"/>
          </a:p>
          <a:p>
            <a:endParaRPr lang="en-US" sz="1200" dirty="0" smtClean="0"/>
          </a:p>
          <a:p>
            <a:r>
              <a:rPr lang="hy-AM" sz="2000" dirty="0" smtClean="0"/>
              <a:t>Please note that the table can be followed for single bonding however, with triple and double bonding molecules are usually linear because of the immobility that such bonds cause.  This is so because the more bonds </a:t>
            </a:r>
            <a:r>
              <a:rPr lang="en-US" sz="2000" dirty="0" smtClean="0"/>
              <a:t>between two atoms</a:t>
            </a:r>
            <a:r>
              <a:rPr lang="hy-AM" sz="2000" dirty="0" smtClean="0"/>
              <a:t> the shorter they are</a:t>
            </a:r>
            <a:r>
              <a:rPr lang="en-US" sz="2000" dirty="0" smtClean="0"/>
              <a:t>.</a:t>
            </a:r>
          </a:p>
          <a:p>
            <a:endParaRPr lang="en-US" sz="2000" dirty="0" smtClean="0"/>
          </a:p>
          <a:p>
            <a:r>
              <a:rPr lang="en-US" sz="2000" dirty="0" smtClean="0"/>
              <a:t>S</a:t>
            </a:r>
            <a:r>
              <a:rPr lang="hy-AM" sz="2000" dirty="0" smtClean="0"/>
              <a:t>ingle bonds are longer</a:t>
            </a:r>
            <a:r>
              <a:rPr lang="en-US" sz="2000" dirty="0" smtClean="0"/>
              <a:t> than double or triple bonds</a:t>
            </a:r>
            <a:r>
              <a:rPr lang="hy-AM" sz="2000" dirty="0" smtClean="0"/>
              <a:t> and allows for rotation</a:t>
            </a:r>
            <a:r>
              <a:rPr lang="en-US" sz="2000" dirty="0" smtClean="0"/>
              <a:t> of atoms about the bonds</a:t>
            </a:r>
            <a:r>
              <a:rPr lang="hy-AM" sz="2000" dirty="0" smtClean="0"/>
              <a:t>.</a:t>
            </a:r>
            <a:endParaRPr lang="en-US" sz="2000" dirty="0" smtClean="0"/>
          </a:p>
          <a:p>
            <a:endParaRPr lang="en-US" sz="2000" dirty="0" smtClean="0"/>
          </a:p>
          <a:p>
            <a:r>
              <a:rPr lang="hy-AM" sz="2000" dirty="0" smtClean="0"/>
              <a:t>Such examples include the</a:t>
            </a:r>
            <a:r>
              <a:rPr lang="en-US" sz="2000" dirty="0" smtClean="0"/>
              <a:t>:</a:t>
            </a:r>
            <a:br>
              <a:rPr lang="en-US" sz="2000" dirty="0" smtClean="0"/>
            </a:br>
            <a:r>
              <a:rPr lang="en-US" sz="2000" dirty="0" smtClean="0"/>
              <a:t/>
            </a:r>
            <a:br>
              <a:rPr lang="en-US" sz="2000" dirty="0" smtClean="0"/>
            </a:br>
            <a:r>
              <a:rPr lang="en-US" sz="2000" dirty="0" smtClean="0"/>
              <a:t>a.  </a:t>
            </a:r>
            <a:r>
              <a:rPr lang="hy-AM" sz="2000" dirty="0" smtClean="0"/>
              <a:t>carbon dioxide molecule, CO</a:t>
            </a:r>
            <a:r>
              <a:rPr lang="hy-AM" sz="2000" baseline="-25000" dirty="0" smtClean="0"/>
              <a:t>2</a:t>
            </a:r>
            <a:r>
              <a:rPr lang="en-US" sz="2000" dirty="0" smtClean="0"/>
              <a:t> 	b.  Nitrogen molecule, N</a:t>
            </a:r>
            <a:r>
              <a:rPr lang="en-US" sz="2000" baseline="-25000" dirty="0" smtClean="0"/>
              <a:t>2</a:t>
            </a:r>
            <a:endParaRPr lang="en-US" sz="2000" baseline="-25000" dirty="0"/>
          </a:p>
        </p:txBody>
      </p:sp>
      <p:sp>
        <p:nvSpPr>
          <p:cNvPr id="26"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Covalent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pic>
        <p:nvPicPr>
          <p:cNvPr id="56322" name="Picture 2" descr="Image result for Carbon dioxide molecule"/>
          <p:cNvPicPr>
            <a:picLocks noChangeAspect="1" noChangeArrowheads="1"/>
          </p:cNvPicPr>
          <p:nvPr/>
        </p:nvPicPr>
        <p:blipFill>
          <a:blip r:embed="rId2" cstate="print"/>
          <a:srcRect l="22300" t="70984" r="21951"/>
          <a:stretch>
            <a:fillRect/>
          </a:stretch>
        </p:blipFill>
        <p:spPr bwMode="auto">
          <a:xfrm>
            <a:off x="1905000" y="5715000"/>
            <a:ext cx="1524000" cy="533400"/>
          </a:xfrm>
          <a:prstGeom prst="rect">
            <a:avLst/>
          </a:prstGeom>
          <a:noFill/>
        </p:spPr>
      </p:pic>
      <p:pic>
        <p:nvPicPr>
          <p:cNvPr id="56324" name="Picture 4" descr="Image result for nitrogen molecule"/>
          <p:cNvPicPr>
            <a:picLocks noChangeAspect="1" noChangeArrowheads="1"/>
          </p:cNvPicPr>
          <p:nvPr/>
        </p:nvPicPr>
        <p:blipFill>
          <a:blip r:embed="rId3" cstate="print"/>
          <a:srcRect/>
          <a:stretch>
            <a:fillRect/>
          </a:stretch>
        </p:blipFill>
        <p:spPr bwMode="auto">
          <a:xfrm>
            <a:off x="5991225" y="5715000"/>
            <a:ext cx="1476375" cy="596369"/>
          </a:xfrm>
          <a:prstGeom prst="rect">
            <a:avLst/>
          </a:prstGeom>
          <a:noFill/>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0"/>
            <a:ext cx="8229600" cy="5334000"/>
          </a:xfrm>
        </p:spPr>
        <p:txBody>
          <a:bodyPr>
            <a:normAutofit/>
          </a:bodyPr>
          <a:lstStyle/>
          <a:p>
            <a:r>
              <a:rPr lang="en-US" b="1" dirty="0" smtClean="0"/>
              <a:t>G</a:t>
            </a:r>
            <a:r>
              <a:rPr lang="hy-AM" b="1" dirty="0" smtClean="0"/>
              <a:t>iven the previous information try to draw the covalent bonding and shapes of the following molecules:</a:t>
            </a:r>
            <a:r>
              <a:rPr lang="en-US" b="1" dirty="0" smtClean="0"/>
              <a:t/>
            </a:r>
            <a:br>
              <a:rPr lang="en-US" b="1" dirty="0" smtClean="0"/>
            </a:br>
            <a:r>
              <a:rPr lang="hy-AM" b="1" dirty="0" smtClean="0"/>
              <a:t/>
            </a:r>
            <a:br>
              <a:rPr lang="hy-AM" b="1" dirty="0" smtClean="0"/>
            </a:br>
            <a:r>
              <a:rPr lang="hy-AM" b="1" dirty="0" smtClean="0">
                <a:solidFill>
                  <a:srgbClr val="FFC000"/>
                </a:solidFill>
              </a:rPr>
              <a:t>a.  Water, H</a:t>
            </a:r>
            <a:r>
              <a:rPr lang="hy-AM" b="1" baseline="-25000" dirty="0" smtClean="0">
                <a:solidFill>
                  <a:srgbClr val="FFC000"/>
                </a:solidFill>
              </a:rPr>
              <a:t>2</a:t>
            </a:r>
            <a:r>
              <a:rPr lang="hy-AM" b="1" dirty="0" smtClean="0">
                <a:solidFill>
                  <a:srgbClr val="FFC000"/>
                </a:solidFill>
              </a:rPr>
              <a:t>O</a:t>
            </a:r>
            <a:br>
              <a:rPr lang="hy-AM" b="1" dirty="0" smtClean="0">
                <a:solidFill>
                  <a:srgbClr val="FFC000"/>
                </a:solidFill>
              </a:rPr>
            </a:br>
            <a:r>
              <a:rPr lang="en-US" b="1" dirty="0" smtClean="0"/>
              <a:t/>
            </a:r>
            <a:br>
              <a:rPr lang="en-US" b="1" dirty="0" smtClean="0"/>
            </a:br>
            <a:r>
              <a:rPr lang="hy-AM" b="1" dirty="0" smtClean="0">
                <a:solidFill>
                  <a:srgbClr val="FF0066"/>
                </a:solidFill>
              </a:rPr>
              <a:t>b.  Ammonia, NH</a:t>
            </a:r>
            <a:r>
              <a:rPr lang="hy-AM" b="1" baseline="-25000" dirty="0" smtClean="0">
                <a:solidFill>
                  <a:srgbClr val="FF0066"/>
                </a:solidFill>
              </a:rPr>
              <a:t>3</a:t>
            </a:r>
            <a:r>
              <a:rPr lang="hy-AM" b="1" dirty="0" smtClean="0">
                <a:solidFill>
                  <a:srgbClr val="FF0066"/>
                </a:solidFill>
              </a:rPr>
              <a:t/>
            </a:r>
            <a:br>
              <a:rPr lang="hy-AM" b="1" dirty="0" smtClean="0">
                <a:solidFill>
                  <a:srgbClr val="FF0066"/>
                </a:solidFill>
              </a:rPr>
            </a:br>
            <a:r>
              <a:rPr lang="en-US" b="1" dirty="0" smtClean="0">
                <a:solidFill>
                  <a:srgbClr val="0033CC"/>
                </a:solidFill>
              </a:rPr>
              <a:t/>
            </a:r>
            <a:br>
              <a:rPr lang="en-US" b="1" dirty="0" smtClean="0">
                <a:solidFill>
                  <a:srgbClr val="0033CC"/>
                </a:solidFill>
              </a:rPr>
            </a:br>
            <a:r>
              <a:rPr lang="hy-AM" b="1" dirty="0" smtClean="0">
                <a:solidFill>
                  <a:srgbClr val="0033CC"/>
                </a:solidFill>
              </a:rPr>
              <a:t>c.  Methane, CH</a:t>
            </a:r>
            <a:r>
              <a:rPr lang="hy-AM" b="1" baseline="-25000" dirty="0" smtClean="0">
                <a:solidFill>
                  <a:srgbClr val="0033CC"/>
                </a:solidFill>
              </a:rPr>
              <a:t>4</a:t>
            </a:r>
            <a:r>
              <a:rPr lang="hy-AM" b="1" dirty="0" smtClean="0"/>
              <a:t/>
            </a:r>
            <a:br>
              <a:rPr lang="hy-AM" b="1" dirty="0" smtClean="0"/>
            </a:br>
            <a:endParaRPr lang="hy-AM"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en-US" sz="1200" b="1" dirty="0"/>
          </a:p>
        </p:txBody>
      </p:sp>
      <p:sp>
        <p:nvSpPr>
          <p:cNvPr id="5"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Covalent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71600"/>
            <a:ext cx="8458200" cy="5486400"/>
          </a:xfrm>
        </p:spPr>
        <p:txBody>
          <a:bodyPr>
            <a:normAutofit/>
          </a:bodyPr>
          <a:lstStyle/>
          <a:p>
            <a:r>
              <a:rPr lang="hy-AM" sz="2400" b="1" dirty="0" smtClean="0"/>
              <a:t>The following are some general properties of molecular substances</a:t>
            </a:r>
            <a:br>
              <a:rPr lang="hy-AM" sz="2400" b="1" dirty="0" smtClean="0"/>
            </a:br>
            <a:endParaRPr lang="hy-AM" sz="24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hy-AM" sz="1200" b="1" dirty="0" smtClean="0"/>
          </a:p>
          <a:p>
            <a:endParaRPr lang="en-US" sz="1200" b="1" dirty="0"/>
          </a:p>
        </p:txBody>
      </p:sp>
      <p:graphicFrame>
        <p:nvGraphicFramePr>
          <p:cNvPr id="4" name="Table 3"/>
          <p:cNvGraphicFramePr>
            <a:graphicFrameLocks noGrp="1"/>
          </p:cNvGraphicFramePr>
          <p:nvPr/>
        </p:nvGraphicFramePr>
        <p:xfrm>
          <a:off x="304800" y="2362200"/>
          <a:ext cx="8382000" cy="4241800"/>
        </p:xfrm>
        <a:graphic>
          <a:graphicData uri="http://schemas.openxmlformats.org/drawingml/2006/table">
            <a:tbl>
              <a:tblPr firstRow="1" bandRow="1">
                <a:tableStyleId>{5C22544A-7EE6-4342-B048-85BDC9FD1C3A}</a:tableStyleId>
              </a:tblPr>
              <a:tblGrid>
                <a:gridCol w="4191000"/>
                <a:gridCol w="4191000"/>
              </a:tblGrid>
              <a:tr h="370840">
                <a:tc>
                  <a:txBody>
                    <a:bodyPr/>
                    <a:lstStyle/>
                    <a:p>
                      <a:pPr algn="ctr"/>
                      <a:r>
                        <a:rPr lang="hy-AM" sz="1600" dirty="0" smtClean="0"/>
                        <a:t>Properties of molecular substances</a:t>
                      </a:r>
                      <a:endParaRPr lang="en-US" sz="1600" dirty="0"/>
                    </a:p>
                  </a:txBody>
                  <a:tcPr/>
                </a:tc>
                <a:tc>
                  <a:txBody>
                    <a:bodyPr/>
                    <a:lstStyle/>
                    <a:p>
                      <a:pPr algn="ctr"/>
                      <a:r>
                        <a:rPr lang="hy-AM" sz="1600" dirty="0" smtClean="0"/>
                        <a:t>Comment</a:t>
                      </a:r>
                      <a:endParaRPr lang="en-US" sz="1600" dirty="0"/>
                    </a:p>
                  </a:txBody>
                  <a:tcPr/>
                </a:tc>
              </a:tr>
              <a:tr h="370840">
                <a:tc>
                  <a:txBody>
                    <a:bodyPr/>
                    <a:lstStyle/>
                    <a:p>
                      <a:pPr algn="ctr"/>
                      <a:r>
                        <a:rPr lang="en-US" sz="1600" dirty="0" smtClean="0"/>
                        <a:t>S</a:t>
                      </a:r>
                      <a:r>
                        <a:rPr lang="hy-AM" sz="1600" dirty="0" smtClean="0"/>
                        <a:t>ome are liquids or gases at room temperature</a:t>
                      </a:r>
                      <a:endParaRPr lang="en-US" sz="1600" dirty="0"/>
                    </a:p>
                  </a:txBody>
                  <a:tcPr/>
                </a:tc>
                <a:tc>
                  <a:txBody>
                    <a:bodyPr/>
                    <a:lstStyle/>
                    <a:p>
                      <a:pPr algn="ctr"/>
                      <a:r>
                        <a:rPr lang="en-US" sz="1600" dirty="0" smtClean="0"/>
                        <a:t>T</a:t>
                      </a:r>
                      <a:r>
                        <a:rPr lang="hy-AM" sz="1600" dirty="0" smtClean="0"/>
                        <a:t>hey consist of small molecules with weak attractive</a:t>
                      </a:r>
                      <a:r>
                        <a:rPr lang="hy-AM" sz="1600" baseline="0" dirty="0" smtClean="0"/>
                        <a:t> forces between them (known as Van der Waal forces)</a:t>
                      </a:r>
                      <a:endParaRPr lang="en-US" sz="1600" dirty="0"/>
                    </a:p>
                  </a:txBody>
                  <a:tcPr/>
                </a:tc>
              </a:tr>
              <a:tr h="370840">
                <a:tc>
                  <a:txBody>
                    <a:bodyPr/>
                    <a:lstStyle/>
                    <a:p>
                      <a:pPr algn="ctr"/>
                      <a:r>
                        <a:rPr lang="en-US" sz="1600" dirty="0" smtClean="0"/>
                        <a:t>L</a:t>
                      </a:r>
                      <a:r>
                        <a:rPr lang="hy-AM" sz="1600" dirty="0" smtClean="0"/>
                        <a:t>ow melting and boiling</a:t>
                      </a:r>
                      <a:r>
                        <a:rPr lang="hy-AM" sz="1600" baseline="0" dirty="0" smtClean="0"/>
                        <a:t> temperatures, low heats of fusion and vapourization</a:t>
                      </a:r>
                      <a:endParaRPr lang="en-US" sz="1600" dirty="0"/>
                    </a:p>
                  </a:txBody>
                  <a:tcPr/>
                </a:tc>
                <a:tc>
                  <a:txBody>
                    <a:bodyPr/>
                    <a:lstStyle/>
                    <a:p>
                      <a:pPr algn="ctr"/>
                      <a:r>
                        <a:rPr lang="en-US" sz="1600" dirty="0" smtClean="0"/>
                        <a:t>D</a:t>
                      </a:r>
                      <a:r>
                        <a:rPr lang="hy-AM" sz="1600" dirty="0" smtClean="0"/>
                        <a:t>ue to weak intermolecular forces (attractive forces</a:t>
                      </a:r>
                      <a:r>
                        <a:rPr lang="hy-AM" sz="1600" baseline="0" dirty="0" smtClean="0"/>
                        <a:t> between the molecules)</a:t>
                      </a:r>
                      <a:endParaRPr lang="en-US" sz="1600" dirty="0"/>
                    </a:p>
                  </a:txBody>
                  <a:tcPr/>
                </a:tc>
              </a:tr>
              <a:tr h="370840">
                <a:tc>
                  <a:txBody>
                    <a:bodyPr/>
                    <a:lstStyle/>
                    <a:p>
                      <a:pPr algn="ctr"/>
                      <a:r>
                        <a:rPr lang="en-US" sz="1600" dirty="0" smtClean="0"/>
                        <a:t>S</a:t>
                      </a:r>
                      <a:r>
                        <a:rPr lang="hy-AM" sz="1600" dirty="0" smtClean="0"/>
                        <a:t>ome are soluble in water, while</a:t>
                      </a:r>
                      <a:r>
                        <a:rPr lang="hy-AM" sz="1600" baseline="0" dirty="0" smtClean="0"/>
                        <a:t> some are also soluble in non-polar organic solvents such as methylbenzene</a:t>
                      </a:r>
                      <a:endParaRPr lang="en-US" sz="1600" dirty="0"/>
                    </a:p>
                  </a:txBody>
                  <a:tcPr/>
                </a:tc>
                <a:tc>
                  <a:txBody>
                    <a:bodyPr/>
                    <a:lstStyle/>
                    <a:p>
                      <a:pPr algn="ctr"/>
                      <a:r>
                        <a:rPr lang="en-US" sz="1600" dirty="0" smtClean="0"/>
                        <a:t>T</a:t>
                      </a:r>
                      <a:r>
                        <a:rPr lang="hy-AM" sz="1600" dirty="0" smtClean="0"/>
                        <a:t>he non-polar molecular substances dissolve in non-polar solvents</a:t>
                      </a:r>
                      <a:endParaRPr lang="en-US" sz="1600" dirty="0"/>
                    </a:p>
                  </a:txBody>
                  <a:tcPr/>
                </a:tc>
              </a:tr>
              <a:tr h="370840">
                <a:tc>
                  <a:txBody>
                    <a:bodyPr/>
                    <a:lstStyle/>
                    <a:p>
                      <a:pPr algn="ctr"/>
                      <a:r>
                        <a:rPr lang="en-US" sz="1600" dirty="0" smtClean="0"/>
                        <a:t>D</a:t>
                      </a:r>
                      <a:r>
                        <a:rPr lang="hy-AM" sz="1600" dirty="0" smtClean="0"/>
                        <a:t>o not conduct electricity when molten</a:t>
                      </a:r>
                      <a:endParaRPr lang="en-US" sz="1600" dirty="0"/>
                    </a:p>
                  </a:txBody>
                  <a:tcPr/>
                </a:tc>
                <a:tc>
                  <a:txBody>
                    <a:bodyPr/>
                    <a:lstStyle/>
                    <a:p>
                      <a:pPr algn="ctr"/>
                      <a:r>
                        <a:rPr lang="en-US" sz="1600" dirty="0" smtClean="0"/>
                        <a:t>D</a:t>
                      </a:r>
                      <a:r>
                        <a:rPr lang="hy-AM" sz="1600" dirty="0" smtClean="0"/>
                        <a:t>ue to the absence of ions (Note: A few react with water to produce</a:t>
                      </a:r>
                      <a:r>
                        <a:rPr lang="hy-AM" sz="1600" baseline="0" dirty="0" smtClean="0"/>
                        <a:t> ions.  The resulting ‘solution’ conducts electricity)</a:t>
                      </a:r>
                      <a:endParaRPr lang="en-US" sz="1600" dirty="0"/>
                    </a:p>
                  </a:txBody>
                  <a:tcPr/>
                </a:tc>
              </a:tr>
              <a:tr h="370840">
                <a:tc>
                  <a:txBody>
                    <a:bodyPr/>
                    <a:lstStyle/>
                    <a:p>
                      <a:pPr algn="ctr"/>
                      <a:r>
                        <a:rPr lang="en-US" sz="1600" dirty="0" smtClean="0"/>
                        <a:t>D</a:t>
                      </a:r>
                      <a:r>
                        <a:rPr lang="hy-AM" sz="1600" dirty="0" smtClean="0"/>
                        <a:t>o</a:t>
                      </a:r>
                      <a:r>
                        <a:rPr lang="hy-AM" sz="1600" baseline="0" dirty="0" smtClean="0"/>
                        <a:t> not usually react as quickly as ionic compounds</a:t>
                      </a:r>
                      <a:endParaRPr lang="en-US" sz="1600" dirty="0"/>
                    </a:p>
                  </a:txBody>
                  <a:tcPr/>
                </a:tc>
                <a:tc>
                  <a:txBody>
                    <a:bodyPr/>
                    <a:lstStyle/>
                    <a:p>
                      <a:pPr algn="ctr"/>
                      <a:r>
                        <a:rPr lang="en-US" sz="1600" dirty="0" smtClean="0"/>
                        <a:t>E</a:t>
                      </a:r>
                      <a:r>
                        <a:rPr lang="hy-AM" sz="1600" dirty="0" smtClean="0"/>
                        <a:t>nergy is required to break down the bonds in these substances, while there are ions present in ionic compounds</a:t>
                      </a:r>
                      <a:endParaRPr lang="en-US" sz="1600" dirty="0"/>
                    </a:p>
                  </a:txBody>
                  <a:tcPr/>
                </a:tc>
              </a:tr>
            </a:tbl>
          </a:graphicData>
        </a:graphic>
      </p:graphicFrame>
      <p:sp>
        <p:nvSpPr>
          <p:cNvPr id="5" name="Title 1"/>
          <p:cNvSpPr txBox="1">
            <a:spLocks/>
          </p:cNvSpPr>
          <p:nvPr/>
        </p:nvSpPr>
        <p:spPr>
          <a:xfrm>
            <a:off x="7620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Covalent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00200"/>
            <a:ext cx="8382000" cy="5257800"/>
          </a:xfrm>
        </p:spPr>
        <p:txBody>
          <a:bodyPr>
            <a:normAutofit/>
          </a:bodyPr>
          <a:lstStyle/>
          <a:p>
            <a:endParaRPr lang="en-US" sz="1200" dirty="0" smtClean="0"/>
          </a:p>
          <a:p>
            <a:r>
              <a:rPr lang="hy-AM" sz="2000" dirty="0" smtClean="0"/>
              <a:t>Some covalent substances have high melting and boiling points as well as high heats of fusion and vaporization.  In these compounds, covalent bonds link atoms together in a three-dimensional network called a giant structure of atoms or a giant molecule.  Silica, silicon dioxide, SiO</a:t>
            </a:r>
            <a:r>
              <a:rPr lang="hy-AM" sz="2000" baseline="-25000" dirty="0" smtClean="0"/>
              <a:t>2</a:t>
            </a:r>
            <a:r>
              <a:rPr lang="hy-AM" sz="2000" dirty="0" smtClean="0"/>
              <a:t>, graphite and diamond are examples of substances with giant structures of atoms.</a:t>
            </a:r>
            <a:br>
              <a:rPr lang="hy-AM" sz="2000" dirty="0" smtClean="0"/>
            </a:br>
            <a:r>
              <a:rPr lang="hy-AM" sz="2000" dirty="0" smtClean="0"/>
              <a:t/>
            </a:r>
            <a:br>
              <a:rPr lang="hy-AM" sz="2000" dirty="0" smtClean="0"/>
            </a:br>
            <a:endParaRPr lang="en-US" sz="2000" dirty="0" smtClean="0"/>
          </a:p>
          <a:p>
            <a:r>
              <a:rPr lang="hy-AM" sz="2000" dirty="0" smtClean="0"/>
              <a:t>In diamond, each </a:t>
            </a:r>
            <a:r>
              <a:rPr lang="en-US" sz="2000" dirty="0" smtClean="0"/>
              <a:t>carbon </a:t>
            </a:r>
            <a:r>
              <a:rPr lang="hy-AM" sz="2000" dirty="0" smtClean="0"/>
              <a:t>atom is bonded </a:t>
            </a:r>
            <a:r>
              <a:rPr lang="en-US" sz="2000" dirty="0" smtClean="0"/>
              <a:t/>
            </a:r>
            <a:br>
              <a:rPr lang="en-US" sz="2000" dirty="0" smtClean="0"/>
            </a:br>
            <a:r>
              <a:rPr lang="hy-AM" sz="2000" dirty="0" smtClean="0"/>
              <a:t>to four others.  There are strong bonds in</a:t>
            </a:r>
            <a:r>
              <a:rPr lang="en-US" sz="2000" dirty="0" smtClean="0"/>
              <a:t/>
            </a:r>
            <a:br>
              <a:rPr lang="en-US" sz="2000" dirty="0" smtClean="0"/>
            </a:br>
            <a:r>
              <a:rPr lang="hy-AM" sz="2000" dirty="0" smtClean="0"/>
              <a:t>all directions.  Diamond is one of the hardest</a:t>
            </a:r>
            <a:r>
              <a:rPr lang="en-US" sz="2000" dirty="0" smtClean="0"/>
              <a:t/>
            </a:r>
            <a:br>
              <a:rPr lang="en-US" sz="2000" dirty="0" smtClean="0"/>
            </a:br>
            <a:r>
              <a:rPr lang="hy-AM" sz="2000" dirty="0" smtClean="0"/>
              <a:t>substances known and is widely used in cutting</a:t>
            </a:r>
            <a:r>
              <a:rPr lang="en-US" sz="2000" dirty="0" smtClean="0"/>
              <a:t/>
            </a:r>
            <a:br>
              <a:rPr lang="en-US" sz="2000" dirty="0" smtClean="0"/>
            </a:br>
            <a:r>
              <a:rPr lang="hy-AM" sz="2000" dirty="0" smtClean="0"/>
              <a:t>and drilling.  Due to the absence of free electrons, </a:t>
            </a:r>
            <a:r>
              <a:rPr lang="en-US" sz="2000" dirty="0" smtClean="0"/>
              <a:t/>
            </a:r>
            <a:br>
              <a:rPr lang="en-US" sz="2000" dirty="0" smtClean="0"/>
            </a:br>
            <a:r>
              <a:rPr lang="en-US" sz="2000" dirty="0" smtClean="0"/>
              <a:t>co</a:t>
            </a:r>
            <a:r>
              <a:rPr lang="hy-AM" sz="2000" dirty="0" smtClean="0"/>
              <a:t>mbined electrons, diamond does not conduct electricity.</a:t>
            </a:r>
            <a:r>
              <a:rPr lang="hy-AM" sz="1200" dirty="0" smtClean="0"/>
              <a:t/>
            </a:r>
            <a:br>
              <a:rPr lang="hy-AM" sz="1200" dirty="0" smtClean="0"/>
            </a:br>
            <a:r>
              <a:rPr lang="hy-AM" sz="1200" dirty="0" smtClean="0"/>
              <a:t/>
            </a:r>
            <a:br>
              <a:rPr lang="hy-AM" sz="1200" dirty="0" smtClean="0"/>
            </a:br>
            <a:endParaRPr lang="hy-AM" sz="1200" dirty="0" smtClean="0"/>
          </a:p>
        </p:txBody>
      </p:sp>
      <p:pic>
        <p:nvPicPr>
          <p:cNvPr id="4" name="Picture 3" descr="diamond.GIF"/>
          <p:cNvPicPr>
            <a:picLocks noChangeAspect="1"/>
          </p:cNvPicPr>
          <p:nvPr/>
        </p:nvPicPr>
        <p:blipFill>
          <a:blip r:embed="rId2" cstate="print"/>
          <a:stretch>
            <a:fillRect/>
          </a:stretch>
        </p:blipFill>
        <p:spPr>
          <a:xfrm>
            <a:off x="6248400" y="3886200"/>
            <a:ext cx="2181564" cy="1828800"/>
          </a:xfrm>
          <a:prstGeom prst="rect">
            <a:avLst/>
          </a:prstGeom>
        </p:spPr>
      </p:pic>
      <p:sp>
        <p:nvSpPr>
          <p:cNvPr id="6" name="Title 1"/>
          <p:cNvSpPr txBox="1">
            <a:spLocks/>
          </p:cNvSpPr>
          <p:nvPr/>
        </p:nvSpPr>
        <p:spPr>
          <a:xfrm>
            <a:off x="838200" y="15240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Covalent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153400" cy="5410200"/>
          </a:xfrm>
        </p:spPr>
        <p:txBody>
          <a:bodyPr>
            <a:normAutofit fontScale="92500" lnSpcReduction="20000"/>
          </a:bodyPr>
          <a:lstStyle/>
          <a:p>
            <a:r>
              <a:rPr lang="hy-AM" dirty="0" smtClean="0"/>
              <a:t>Chemical bonds are stable linkages</a:t>
            </a:r>
            <a:r>
              <a:rPr lang="en-US" dirty="0" smtClean="0"/>
              <a:t>:</a:t>
            </a:r>
            <a:br>
              <a:rPr lang="en-US" dirty="0" smtClean="0"/>
            </a:br>
            <a:r>
              <a:rPr lang="en-US" dirty="0" smtClean="0"/>
              <a:t/>
            </a:r>
            <a:br>
              <a:rPr lang="en-US" dirty="0" smtClean="0"/>
            </a:br>
            <a:r>
              <a:rPr lang="en-US" dirty="0" smtClean="0"/>
              <a:t>1.  </a:t>
            </a:r>
            <a:r>
              <a:rPr lang="hy-AM" dirty="0" smtClean="0"/>
              <a:t>between combining atoms </a:t>
            </a:r>
            <a:r>
              <a:rPr lang="en-US" dirty="0" smtClean="0"/>
              <a:t/>
            </a:r>
            <a:br>
              <a:rPr lang="en-US" dirty="0" smtClean="0"/>
            </a:br>
            <a:r>
              <a:rPr lang="en-US" dirty="0" smtClean="0"/>
              <a:t/>
            </a:r>
            <a:br>
              <a:rPr lang="en-US" dirty="0" smtClean="0"/>
            </a:br>
            <a:r>
              <a:rPr lang="en-US" dirty="0" smtClean="0"/>
              <a:t>2.  </a:t>
            </a:r>
            <a:r>
              <a:rPr lang="hy-AM" dirty="0" smtClean="0"/>
              <a:t>and can be formed between atoms of identical or different elements.  </a:t>
            </a:r>
            <a:r>
              <a:rPr lang="en-US" dirty="0" smtClean="0"/>
              <a:t/>
            </a:r>
            <a:br>
              <a:rPr lang="en-US" dirty="0" smtClean="0"/>
            </a:br>
            <a:endParaRPr lang="en-US" dirty="0" smtClean="0"/>
          </a:p>
          <a:p>
            <a:r>
              <a:rPr lang="en-US" dirty="0" smtClean="0"/>
              <a:t>E</a:t>
            </a:r>
            <a:r>
              <a:rPr lang="hy-AM" dirty="0" smtClean="0"/>
              <a:t>xample</a:t>
            </a:r>
            <a:r>
              <a:rPr lang="en-US" dirty="0" smtClean="0"/>
              <a:t>s include</a:t>
            </a:r>
            <a:r>
              <a:rPr lang="hy-AM" dirty="0" smtClean="0"/>
              <a:t>:</a:t>
            </a:r>
            <a:r>
              <a:rPr lang="en-US" dirty="0" smtClean="0"/>
              <a:t>  </a:t>
            </a:r>
            <a:br>
              <a:rPr lang="en-US" dirty="0" smtClean="0"/>
            </a:br>
            <a:r>
              <a:rPr lang="hy-AM" dirty="0" smtClean="0"/>
              <a:t>Oxygen---Oxygen = O</a:t>
            </a:r>
            <a:r>
              <a:rPr lang="hy-AM" baseline="-25000" dirty="0" smtClean="0"/>
              <a:t>2</a:t>
            </a:r>
            <a:r>
              <a:rPr lang="hy-AM" dirty="0" smtClean="0"/>
              <a:t> </a:t>
            </a:r>
            <a:r>
              <a:rPr lang="en-US" dirty="0" smtClean="0"/>
              <a:t/>
            </a:r>
            <a:br>
              <a:rPr lang="en-US" dirty="0" smtClean="0"/>
            </a:br>
            <a:r>
              <a:rPr lang="en-US" dirty="0" smtClean="0"/>
              <a:t/>
            </a:r>
            <a:br>
              <a:rPr lang="en-US" dirty="0" smtClean="0"/>
            </a:br>
            <a:r>
              <a:rPr lang="hy-AM" dirty="0" smtClean="0"/>
              <a:t>Carbon---Hydrogen = CH</a:t>
            </a:r>
            <a:r>
              <a:rPr lang="hy-AM" baseline="-25000" dirty="0" smtClean="0"/>
              <a:t>4</a:t>
            </a:r>
            <a:r>
              <a:rPr lang="hy-AM" dirty="0" smtClean="0"/>
              <a:t>     </a:t>
            </a:r>
            <a:r>
              <a:rPr lang="en-US" dirty="0" smtClean="0"/>
              <a:t/>
            </a:r>
            <a:br>
              <a:rPr lang="en-US" dirty="0" smtClean="0"/>
            </a:br>
            <a:r>
              <a:rPr lang="en-US" dirty="0" smtClean="0"/>
              <a:t/>
            </a:r>
            <a:br>
              <a:rPr lang="en-US" dirty="0" smtClean="0"/>
            </a:br>
            <a:r>
              <a:rPr lang="hy-AM" dirty="0" smtClean="0"/>
              <a:t>Sodium---Chlorine = NaCl</a:t>
            </a:r>
          </a:p>
          <a:p>
            <a:pPr algn="ctr">
              <a:buNone/>
            </a:pPr>
            <a:endParaRPr lang="hy-AM" sz="2200" dirty="0" smtClean="0"/>
          </a:p>
        </p:txBody>
      </p:sp>
      <p:sp>
        <p:nvSpPr>
          <p:cNvPr id="4" name="Title 1"/>
          <p:cNvSpPr txBox="1">
            <a:spLocks/>
          </p:cNvSpPr>
          <p:nvPr/>
        </p:nvSpPr>
        <p:spPr>
          <a:xfrm>
            <a:off x="685800" y="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486400"/>
          </a:xfrm>
        </p:spPr>
        <p:txBody>
          <a:bodyPr>
            <a:normAutofit fontScale="92500" lnSpcReduction="10000"/>
          </a:bodyPr>
          <a:lstStyle/>
          <a:p>
            <a:endParaRPr lang="en-US" sz="2400" dirty="0" smtClean="0"/>
          </a:p>
          <a:p>
            <a:r>
              <a:rPr lang="hy-AM" sz="3000" dirty="0" smtClean="0"/>
              <a:t>In graphite, the atoms are arranged in flat six-membered rings.  The bonds are strong in two directions but weak in the third (shown by the broken lines).  </a:t>
            </a:r>
            <a:r>
              <a:rPr lang="en-US" sz="3000" dirty="0" smtClean="0"/>
              <a:t/>
            </a:r>
            <a:br>
              <a:rPr lang="en-US" sz="3000" dirty="0" smtClean="0"/>
            </a:br>
            <a:endParaRPr lang="en-US" sz="3000" dirty="0" smtClean="0"/>
          </a:p>
          <a:p>
            <a:r>
              <a:rPr lang="hy-AM" sz="3000" b="1" dirty="0" smtClean="0"/>
              <a:t>Why do you think graphite is</a:t>
            </a:r>
            <a:r>
              <a:rPr lang="en-US" sz="3000" b="1" dirty="0" smtClean="0"/>
              <a:t/>
            </a:r>
            <a:br>
              <a:rPr lang="en-US" sz="3000" b="1" dirty="0" smtClean="0"/>
            </a:br>
            <a:r>
              <a:rPr lang="hy-AM" sz="3000" b="1" dirty="0" smtClean="0"/>
              <a:t>able to conduct electricity?</a:t>
            </a:r>
            <a:r>
              <a:rPr lang="hy-AM" sz="3000" dirty="0" smtClean="0"/>
              <a:t>  </a:t>
            </a:r>
            <a:endParaRPr lang="en-US" sz="3000" dirty="0" smtClean="0"/>
          </a:p>
          <a:p>
            <a:endParaRPr lang="en-US" sz="3000" dirty="0" smtClean="0"/>
          </a:p>
          <a:p>
            <a:r>
              <a:rPr lang="hy-AM" sz="3000" dirty="0" smtClean="0"/>
              <a:t>The lubricating properties of graphite</a:t>
            </a:r>
            <a:r>
              <a:rPr lang="en-US" sz="3000" dirty="0" smtClean="0"/>
              <a:t/>
            </a:r>
            <a:br>
              <a:rPr lang="en-US" sz="3000" dirty="0" smtClean="0"/>
            </a:br>
            <a:r>
              <a:rPr lang="hy-AM" sz="3000" dirty="0" smtClean="0"/>
              <a:t>can be explained in terms of the</a:t>
            </a:r>
            <a:r>
              <a:rPr lang="en-US" sz="3000" dirty="0" smtClean="0"/>
              <a:t/>
            </a:r>
            <a:br>
              <a:rPr lang="en-US" sz="3000" dirty="0" smtClean="0"/>
            </a:br>
            <a:r>
              <a:rPr lang="hy-AM" sz="3000" dirty="0" smtClean="0"/>
              <a:t>ability</a:t>
            </a:r>
            <a:r>
              <a:rPr lang="en-US" sz="3000" dirty="0" smtClean="0"/>
              <a:t> </a:t>
            </a:r>
            <a:r>
              <a:rPr lang="hy-AM" sz="3000" dirty="0" smtClean="0"/>
              <a:t>of the planes to slide past</a:t>
            </a:r>
            <a:r>
              <a:rPr lang="en-US" sz="3000" dirty="0" smtClean="0"/>
              <a:t/>
            </a:r>
            <a:br>
              <a:rPr lang="en-US" sz="3000" dirty="0" smtClean="0"/>
            </a:br>
            <a:r>
              <a:rPr lang="hy-AM" sz="3000" dirty="0" smtClean="0"/>
              <a:t>each other.</a:t>
            </a:r>
            <a:endParaRPr lang="hy-AM" sz="1200" dirty="0" smtClean="0"/>
          </a:p>
        </p:txBody>
      </p:sp>
      <p:pic>
        <p:nvPicPr>
          <p:cNvPr id="5" name="Picture 4" descr="graphite.jpg"/>
          <p:cNvPicPr>
            <a:picLocks noChangeAspect="1"/>
          </p:cNvPicPr>
          <p:nvPr/>
        </p:nvPicPr>
        <p:blipFill>
          <a:blip r:embed="rId2" cstate="print"/>
          <a:srcRect r="2198"/>
          <a:stretch>
            <a:fillRect/>
          </a:stretch>
        </p:blipFill>
        <p:spPr>
          <a:xfrm>
            <a:off x="5257800" y="2971800"/>
            <a:ext cx="3810000" cy="2133600"/>
          </a:xfrm>
          <a:prstGeom prst="rect">
            <a:avLst/>
          </a:prstGeom>
        </p:spPr>
      </p:pic>
      <p:sp>
        <p:nvSpPr>
          <p:cNvPr id="6" name="Title 1"/>
          <p:cNvSpPr txBox="1">
            <a:spLocks/>
          </p:cNvSpPr>
          <p:nvPr/>
        </p:nvSpPr>
        <p:spPr>
          <a:xfrm>
            <a:off x="838200" y="15240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Covalent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5334000"/>
          </a:xfrm>
        </p:spPr>
        <p:txBody>
          <a:bodyPr>
            <a:normAutofit/>
          </a:bodyPr>
          <a:lstStyle/>
          <a:p>
            <a:r>
              <a:rPr lang="hy-AM" sz="2000" b="1" dirty="0" smtClean="0"/>
              <a:t>Carbon exists in two allotropic forms, these are diamond and graphite.  </a:t>
            </a:r>
            <a:endParaRPr lang="en-US" sz="2000" b="1" dirty="0" smtClean="0"/>
          </a:p>
          <a:p>
            <a:endParaRPr lang="en-US" sz="2000" b="1" dirty="0" smtClean="0"/>
          </a:p>
          <a:p>
            <a:r>
              <a:rPr lang="hy-AM" sz="2000" b="1" dirty="0" smtClean="0"/>
              <a:t>Allotrophy</a:t>
            </a:r>
            <a:r>
              <a:rPr lang="hy-AM" sz="2000" dirty="0" smtClean="0"/>
              <a:t> is the presence of more than one form of an element in the same physical state.  These different forms have the same chemical properties but different physical properties. </a:t>
            </a:r>
            <a:endParaRPr lang="en-US" sz="2000" dirty="0" smtClean="0"/>
          </a:p>
          <a:p>
            <a:endParaRPr lang="en-US" sz="2000" dirty="0" smtClean="0"/>
          </a:p>
          <a:p>
            <a:r>
              <a:rPr lang="hy-AM" sz="2000" dirty="0" smtClean="0"/>
              <a:t>The physical properties of diamond and graphite are different in that diamond is hard and a non-conductor o</a:t>
            </a:r>
            <a:r>
              <a:rPr lang="en-US" sz="2000" dirty="0" smtClean="0"/>
              <a:t>f</a:t>
            </a:r>
            <a:r>
              <a:rPr lang="hy-AM" sz="2000" dirty="0" smtClean="0"/>
              <a:t> electricity whereas graphite is ___________________ and a  _____________________ of electricity.  </a:t>
            </a:r>
            <a:r>
              <a:rPr lang="en-US" sz="2000" dirty="0" smtClean="0"/>
              <a:t/>
            </a:r>
            <a:br>
              <a:rPr lang="en-US" sz="2000" dirty="0" smtClean="0"/>
            </a:br>
            <a:endParaRPr lang="en-US" sz="2000" dirty="0" smtClean="0"/>
          </a:p>
          <a:p>
            <a:r>
              <a:rPr lang="hy-AM" sz="2000" dirty="0" smtClean="0"/>
              <a:t>On the other hand, when</a:t>
            </a:r>
            <a:r>
              <a:rPr lang="en-US" sz="2000" dirty="0" smtClean="0"/>
              <a:t> the same amount of</a:t>
            </a:r>
            <a:r>
              <a:rPr lang="hy-AM" sz="2000" dirty="0" smtClean="0"/>
              <a:t> diamond and graphite are heated in excess oxygen they produce equal amounts of carbon dioxide gas which proves they are chemically the same.</a:t>
            </a:r>
            <a:endParaRPr lang="en-US" sz="2000" dirty="0"/>
          </a:p>
        </p:txBody>
      </p:sp>
      <p:sp>
        <p:nvSpPr>
          <p:cNvPr id="6" name="Title 1"/>
          <p:cNvSpPr txBox="1">
            <a:spLocks/>
          </p:cNvSpPr>
          <p:nvPr/>
        </p:nvSpPr>
        <p:spPr>
          <a:xfrm>
            <a:off x="838200" y="15240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Covalent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153400" cy="5410200"/>
          </a:xfrm>
        </p:spPr>
        <p:txBody>
          <a:bodyPr>
            <a:normAutofit/>
          </a:bodyPr>
          <a:lstStyle/>
          <a:p>
            <a:r>
              <a:rPr lang="hy-AM" sz="2000" dirty="0" smtClean="0"/>
              <a:t>Sulphur and iodine have simple molecular crystals.  </a:t>
            </a:r>
            <a:endParaRPr lang="en-US" sz="2000" dirty="0" smtClean="0"/>
          </a:p>
          <a:p>
            <a:endParaRPr lang="en-US" sz="2000" dirty="0" smtClean="0"/>
          </a:p>
          <a:p>
            <a:r>
              <a:rPr lang="en-US" sz="2000" dirty="0" smtClean="0"/>
              <a:t>The</a:t>
            </a:r>
            <a:r>
              <a:rPr lang="hy-AM" sz="2000" dirty="0" smtClean="0"/>
              <a:t>y are held together by weak Van der Waals forces between the molecules.  </a:t>
            </a:r>
            <a:r>
              <a:rPr lang="en-US" sz="2000" dirty="0" smtClean="0"/>
              <a:t>Since</a:t>
            </a:r>
            <a:r>
              <a:rPr lang="hy-AM" sz="2000" dirty="0" smtClean="0"/>
              <a:t> their molecules are not held together strongly their melting and boiling points are low.  Iodine sublimes.  </a:t>
            </a:r>
            <a:r>
              <a:rPr lang="hy-AM" sz="2000" b="1" dirty="0" smtClean="0"/>
              <a:t>What is sublimation again?</a:t>
            </a:r>
            <a:r>
              <a:rPr lang="en-US" sz="2000" b="1" dirty="0" smtClean="0"/>
              <a:t/>
            </a:r>
            <a:br>
              <a:rPr lang="en-US" sz="2000" b="1" dirty="0" smtClean="0"/>
            </a:br>
            <a:endParaRPr lang="en-US" sz="2000" b="1" dirty="0" smtClean="0"/>
          </a:p>
          <a:p>
            <a:r>
              <a:rPr lang="hy-AM" sz="2000" dirty="0" smtClean="0"/>
              <a:t>In covalent bonds between identical atoms, example H</a:t>
            </a:r>
            <a:r>
              <a:rPr lang="hy-AM" sz="2000" baseline="-25000" dirty="0" smtClean="0"/>
              <a:t>2</a:t>
            </a:r>
            <a:r>
              <a:rPr lang="hy-AM" sz="2000" dirty="0" smtClean="0"/>
              <a:t>, O</a:t>
            </a:r>
            <a:r>
              <a:rPr lang="hy-AM" sz="2000" baseline="-25000" dirty="0" smtClean="0"/>
              <a:t>2</a:t>
            </a:r>
            <a:r>
              <a:rPr lang="hy-AM" sz="2000" dirty="0" smtClean="0"/>
              <a:t> and Cl</a:t>
            </a:r>
            <a:r>
              <a:rPr lang="hy-AM" sz="2000" baseline="-25000" dirty="0" smtClean="0"/>
              <a:t>2</a:t>
            </a:r>
            <a:r>
              <a:rPr lang="hy-AM" sz="2000" dirty="0" smtClean="0"/>
              <a:t>, the shared pair of electrons lies midway between the two nuclei.  </a:t>
            </a:r>
            <a:endParaRPr lang="en-US" sz="2000" dirty="0" smtClean="0"/>
          </a:p>
          <a:p>
            <a:endParaRPr lang="en-US" sz="2000" dirty="0" smtClean="0"/>
          </a:p>
          <a:p>
            <a:r>
              <a:rPr lang="hy-AM" sz="2000" dirty="0" smtClean="0"/>
              <a:t>The shared pair is equally attracted by both nuclei.  This type of covalent bond is referred to as </a:t>
            </a:r>
            <a:r>
              <a:rPr lang="hy-AM" sz="2000" b="1" dirty="0" smtClean="0"/>
              <a:t>non-polar</a:t>
            </a:r>
            <a:r>
              <a:rPr lang="hy-AM" sz="2000" dirty="0" smtClean="0"/>
              <a:t> since neither atom develops a permanent electrical charge.  </a:t>
            </a:r>
            <a:endParaRPr lang="en-US" sz="2000" dirty="0" smtClean="0"/>
          </a:p>
          <a:p>
            <a:endParaRPr lang="en-US" sz="2000" dirty="0" smtClean="0"/>
          </a:p>
          <a:p>
            <a:r>
              <a:rPr lang="hy-AM" sz="2000" dirty="0" smtClean="0"/>
              <a:t>Non-polar covalent bonds exist only between atoms of the same element.</a:t>
            </a:r>
            <a:endParaRPr lang="en-US" sz="1200" b="1" dirty="0"/>
          </a:p>
        </p:txBody>
      </p:sp>
      <p:sp>
        <p:nvSpPr>
          <p:cNvPr id="7" name="Title 1"/>
          <p:cNvSpPr txBox="1">
            <a:spLocks/>
          </p:cNvSpPr>
          <p:nvPr/>
        </p:nvSpPr>
        <p:spPr>
          <a:xfrm>
            <a:off x="7620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Covalent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305800" cy="5486400"/>
          </a:xfrm>
        </p:spPr>
        <p:txBody>
          <a:bodyPr>
            <a:normAutofit fontScale="92500" lnSpcReduction="10000"/>
          </a:bodyPr>
          <a:lstStyle/>
          <a:p>
            <a:r>
              <a:rPr lang="hy-AM" sz="1800" dirty="0" smtClean="0"/>
              <a:t>By contrast, for covalent bonds between different elements the shared electron pair(s) tend to be closer to one of the combining atoms.  </a:t>
            </a:r>
            <a:endParaRPr lang="en-US" sz="1800" dirty="0" smtClean="0"/>
          </a:p>
          <a:p>
            <a:endParaRPr lang="en-US" sz="1800" dirty="0" smtClean="0"/>
          </a:p>
          <a:p>
            <a:r>
              <a:rPr lang="hy-AM" sz="1800" dirty="0" smtClean="0"/>
              <a:t>This uneven sharing of the electron pair(s) causes the bond to be slightly negative at one end and slightly positive at the other end.  This type of bond is described as polar.  </a:t>
            </a:r>
            <a:endParaRPr lang="en-US" sz="1800" dirty="0" smtClean="0"/>
          </a:p>
          <a:p>
            <a:endParaRPr lang="en-US" sz="1800" dirty="0" smtClean="0"/>
          </a:p>
          <a:p>
            <a:r>
              <a:rPr lang="hy-AM" sz="1800" dirty="0" smtClean="0"/>
              <a:t>The more unequally the paired electrons are shared the more </a:t>
            </a:r>
            <a:r>
              <a:rPr lang="en-US" sz="1800" dirty="0" smtClean="0"/>
              <a:t>distorted </a:t>
            </a:r>
            <a:r>
              <a:rPr lang="hy-AM" sz="1800" dirty="0" smtClean="0"/>
              <a:t>the bond.  </a:t>
            </a:r>
            <a:endParaRPr lang="en-US" sz="1800" dirty="0" smtClean="0"/>
          </a:p>
          <a:p>
            <a:endParaRPr lang="en-US" sz="1800" dirty="0" smtClean="0"/>
          </a:p>
          <a:p>
            <a:r>
              <a:rPr lang="hy-AM" sz="1800" dirty="0" smtClean="0"/>
              <a:t>Molecules with polar bonds include water, hydrogen chloride and ammonia.</a:t>
            </a:r>
            <a:br>
              <a:rPr lang="hy-AM" sz="1800" dirty="0" smtClean="0"/>
            </a:br>
            <a:endParaRPr lang="en-US" sz="1800" dirty="0" smtClean="0"/>
          </a:p>
          <a:p>
            <a:r>
              <a:rPr lang="hy-AM" sz="1800" dirty="0" smtClean="0"/>
              <a:t>The polarity of the bond affects both the physical and chemical properties of the molecules.</a:t>
            </a:r>
            <a:br>
              <a:rPr lang="hy-AM" sz="1800" dirty="0" smtClean="0"/>
            </a:br>
            <a:endParaRPr lang="hy-AM" sz="1800" dirty="0" smtClean="0"/>
          </a:p>
          <a:p>
            <a:pPr>
              <a:buNone/>
            </a:pPr>
            <a:r>
              <a:rPr lang="hy-AM" sz="1200" b="1" dirty="0" smtClean="0"/>
              <a:t/>
            </a:r>
            <a:br>
              <a:rPr lang="hy-AM" sz="1200" b="1" dirty="0" smtClean="0"/>
            </a:br>
            <a:r>
              <a:rPr lang="hy-AM" sz="1200" b="1" dirty="0" smtClean="0"/>
              <a:t/>
            </a:r>
            <a:br>
              <a:rPr lang="hy-AM" sz="1200" b="1" dirty="0" smtClean="0"/>
            </a:br>
            <a:r>
              <a:rPr lang="hy-AM" sz="1200" b="1" dirty="0" smtClean="0"/>
              <a:t/>
            </a:r>
            <a:br>
              <a:rPr lang="hy-AM" sz="1200" b="1" dirty="0" smtClean="0"/>
            </a:br>
            <a:r>
              <a:rPr lang="hy-AM" sz="1200" b="1" dirty="0" smtClean="0"/>
              <a:t/>
            </a:r>
            <a:br>
              <a:rPr lang="hy-AM" sz="1200" b="1" dirty="0" smtClean="0"/>
            </a:br>
            <a:r>
              <a:rPr lang="hy-AM" sz="1200" b="1" dirty="0" smtClean="0"/>
              <a:t/>
            </a:r>
            <a:br>
              <a:rPr lang="hy-AM" sz="1200" b="1" dirty="0" smtClean="0"/>
            </a:br>
            <a:r>
              <a:rPr lang="hy-AM" sz="1200" b="1" dirty="0" smtClean="0"/>
              <a:t/>
            </a:r>
            <a:br>
              <a:rPr lang="hy-AM" sz="1200" b="1" dirty="0" smtClean="0"/>
            </a:br>
            <a:r>
              <a:rPr lang="hy-AM" sz="1200" b="1" dirty="0" smtClean="0"/>
              <a:t/>
            </a:r>
            <a:br>
              <a:rPr lang="hy-AM" sz="1200" b="1" dirty="0" smtClean="0"/>
            </a:br>
            <a:r>
              <a:rPr lang="hy-AM" sz="1200" b="1" dirty="0" smtClean="0"/>
              <a:t/>
            </a:r>
            <a:br>
              <a:rPr lang="hy-AM" sz="1200" b="1" dirty="0" smtClean="0"/>
            </a:br>
            <a:r>
              <a:rPr lang="hy-AM" sz="1200" b="1" dirty="0" smtClean="0"/>
              <a:t/>
            </a:r>
            <a:br>
              <a:rPr lang="hy-AM" sz="1200" b="1" dirty="0" smtClean="0"/>
            </a:br>
            <a:r>
              <a:rPr lang="hy-AM" sz="1200" b="1" dirty="0" smtClean="0"/>
              <a:t/>
            </a:r>
            <a:br>
              <a:rPr lang="hy-AM" sz="1200" b="1" dirty="0" smtClean="0"/>
            </a:br>
            <a:r>
              <a:rPr lang="hy-AM" sz="1200" b="1" dirty="0" smtClean="0"/>
              <a:t/>
            </a:r>
            <a:br>
              <a:rPr lang="hy-AM" sz="1200" b="1" dirty="0" smtClean="0"/>
            </a:br>
            <a:endParaRPr lang="hy-AM" sz="1200" b="1" dirty="0" smtClean="0"/>
          </a:p>
          <a:p>
            <a:endParaRPr lang="en-US" sz="1200" b="1" dirty="0"/>
          </a:p>
        </p:txBody>
      </p:sp>
      <p:pic>
        <p:nvPicPr>
          <p:cNvPr id="5" name="Picture 4" descr="ammonia.jpg"/>
          <p:cNvPicPr>
            <a:picLocks noChangeAspect="1"/>
          </p:cNvPicPr>
          <p:nvPr/>
        </p:nvPicPr>
        <p:blipFill>
          <a:blip r:embed="rId2" cstate="print"/>
          <a:stretch>
            <a:fillRect/>
          </a:stretch>
        </p:blipFill>
        <p:spPr>
          <a:xfrm>
            <a:off x="1295400" y="4920467"/>
            <a:ext cx="1371599" cy="1556533"/>
          </a:xfrm>
          <a:prstGeom prst="rect">
            <a:avLst/>
          </a:prstGeom>
        </p:spPr>
      </p:pic>
      <p:pic>
        <p:nvPicPr>
          <p:cNvPr id="6" name="Picture 5" descr="HCl.gif"/>
          <p:cNvPicPr>
            <a:picLocks noChangeAspect="1"/>
          </p:cNvPicPr>
          <p:nvPr/>
        </p:nvPicPr>
        <p:blipFill>
          <a:blip r:embed="rId3" cstate="print"/>
          <a:stretch>
            <a:fillRect/>
          </a:stretch>
        </p:blipFill>
        <p:spPr>
          <a:xfrm>
            <a:off x="6210300" y="5029200"/>
            <a:ext cx="2095500" cy="1266825"/>
          </a:xfrm>
          <a:prstGeom prst="rect">
            <a:avLst/>
          </a:prstGeom>
        </p:spPr>
      </p:pic>
      <p:sp>
        <p:nvSpPr>
          <p:cNvPr id="7" name="Title 1"/>
          <p:cNvSpPr txBox="1">
            <a:spLocks/>
          </p:cNvSpPr>
          <p:nvPr/>
        </p:nvSpPr>
        <p:spPr>
          <a:xfrm>
            <a:off x="7620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Covalent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pic>
        <p:nvPicPr>
          <p:cNvPr id="57346" name="Picture 2" descr="Image result for water molecule"/>
          <p:cNvPicPr>
            <a:picLocks noChangeAspect="1" noChangeArrowheads="1"/>
          </p:cNvPicPr>
          <p:nvPr/>
        </p:nvPicPr>
        <p:blipFill>
          <a:blip r:embed="rId4" cstate="print"/>
          <a:srcRect b="14425"/>
          <a:stretch>
            <a:fillRect/>
          </a:stretch>
        </p:blipFill>
        <p:spPr bwMode="auto">
          <a:xfrm>
            <a:off x="3276600" y="4953000"/>
            <a:ext cx="2626591" cy="990600"/>
          </a:xfrm>
          <a:prstGeom prst="rect">
            <a:avLst/>
          </a:prstGeom>
          <a:noFill/>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305800" cy="5486400"/>
          </a:xfrm>
        </p:spPr>
        <p:txBody>
          <a:bodyPr>
            <a:normAutofit/>
          </a:bodyPr>
          <a:lstStyle/>
          <a:p>
            <a:r>
              <a:rPr lang="hy-AM" b="1" u="sng" dirty="0" smtClean="0"/>
              <a:t>Metals</a:t>
            </a:r>
            <a:r>
              <a:rPr lang="hy-AM" b="1" dirty="0" smtClean="0"/>
              <a:t> </a:t>
            </a:r>
            <a:r>
              <a:rPr lang="hy-AM" dirty="0" smtClean="0"/>
              <a:t>contain free electrons. </a:t>
            </a:r>
            <a:r>
              <a:rPr lang="en-US" dirty="0" smtClean="0"/>
              <a:t/>
            </a:r>
            <a:br>
              <a:rPr lang="en-US" dirty="0" smtClean="0"/>
            </a:br>
            <a:endParaRPr lang="en-US" dirty="0" smtClean="0"/>
          </a:p>
          <a:p>
            <a:r>
              <a:rPr lang="hy-AM" dirty="0" smtClean="0"/>
              <a:t>They normally have a few electrons in their outer/valence shell and can be located in groups 1, 2 and 3.</a:t>
            </a:r>
            <a:r>
              <a:rPr lang="en-US" dirty="0" smtClean="0"/>
              <a:t/>
            </a:r>
            <a:br>
              <a:rPr lang="en-US" dirty="0" smtClean="0"/>
            </a:br>
            <a:endParaRPr lang="en-US" dirty="0" smtClean="0"/>
          </a:p>
          <a:p>
            <a:r>
              <a:rPr lang="hy-AM" dirty="0" smtClean="0"/>
              <a:t>They do not achieve the stable octet or electronic configuration of the nearest noble gas by forming either covalent or ionic bonds with other metal atoms .</a:t>
            </a:r>
            <a:endParaRPr lang="hy-AM" sz="1200" dirty="0" smtClean="0"/>
          </a:p>
          <a:p>
            <a:endParaRPr lang="en-US" sz="1200" b="1" dirty="0"/>
          </a:p>
        </p:txBody>
      </p:sp>
      <p:sp>
        <p:nvSpPr>
          <p:cNvPr id="7" name="Title 1"/>
          <p:cNvSpPr txBox="1">
            <a:spLocks/>
          </p:cNvSpPr>
          <p:nvPr/>
        </p:nvSpPr>
        <p:spPr>
          <a:xfrm>
            <a:off x="7620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Metal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486400"/>
          </a:xfrm>
        </p:spPr>
        <p:txBody>
          <a:bodyPr>
            <a:normAutofit fontScale="92500"/>
          </a:bodyPr>
          <a:lstStyle/>
          <a:p>
            <a:r>
              <a:rPr lang="hy-AM" dirty="0" smtClean="0"/>
              <a:t>Metal atoms can achieve a stable structure when they </a:t>
            </a:r>
            <a:r>
              <a:rPr lang="en-US" dirty="0" smtClean="0"/>
              <a:t>b</a:t>
            </a:r>
            <a:r>
              <a:rPr lang="hy-AM" dirty="0" smtClean="0"/>
              <a:t>ond only if electrons can be shared communally among them.</a:t>
            </a:r>
            <a:r>
              <a:rPr lang="en-US" dirty="0" smtClean="0"/>
              <a:t/>
            </a:r>
            <a:br>
              <a:rPr lang="en-US" dirty="0" smtClean="0"/>
            </a:br>
            <a:r>
              <a:rPr lang="hy-AM" dirty="0" smtClean="0"/>
              <a:t> </a:t>
            </a:r>
            <a:endParaRPr lang="en-US" dirty="0" smtClean="0"/>
          </a:p>
          <a:p>
            <a:r>
              <a:rPr lang="hy-AM" dirty="0" smtClean="0"/>
              <a:t>To be communally shared, electrons have to be mobile or free.  </a:t>
            </a:r>
            <a:r>
              <a:rPr lang="en-US" dirty="0" smtClean="0"/>
              <a:t/>
            </a:r>
            <a:br>
              <a:rPr lang="en-US" dirty="0" smtClean="0"/>
            </a:br>
            <a:endParaRPr lang="en-US" dirty="0" smtClean="0"/>
          </a:p>
          <a:p>
            <a:r>
              <a:rPr lang="hy-AM" dirty="0" smtClean="0"/>
              <a:t>Since free or mobile electrons exist, it follows that the atoms from which they came must exist as positive ions within the metal structure.</a:t>
            </a:r>
            <a:br>
              <a:rPr lang="hy-AM" dirty="0" smtClean="0"/>
            </a:br>
            <a:r>
              <a:rPr lang="hy-AM" sz="1800" dirty="0" smtClean="0"/>
              <a:t/>
            </a:r>
            <a:br>
              <a:rPr lang="hy-AM" sz="1800" dirty="0" smtClean="0"/>
            </a:br>
            <a:endParaRPr lang="en-US" sz="1800" dirty="0"/>
          </a:p>
        </p:txBody>
      </p:sp>
      <p:sp>
        <p:nvSpPr>
          <p:cNvPr id="5" name="Title 1"/>
          <p:cNvSpPr txBox="1">
            <a:spLocks/>
          </p:cNvSpPr>
          <p:nvPr/>
        </p:nvSpPr>
        <p:spPr>
          <a:xfrm>
            <a:off x="7620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Metal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486400"/>
          </a:xfrm>
        </p:spPr>
        <p:txBody>
          <a:bodyPr>
            <a:normAutofit fontScale="70000" lnSpcReduction="20000"/>
          </a:bodyPr>
          <a:lstStyle/>
          <a:p>
            <a:r>
              <a:rPr lang="hy-AM" dirty="0" smtClean="0"/>
              <a:t>1. </a:t>
            </a:r>
            <a:r>
              <a:rPr lang="en-US" dirty="0" smtClean="0"/>
              <a:t>T</a:t>
            </a:r>
            <a:r>
              <a:rPr lang="hy-AM" dirty="0" smtClean="0"/>
              <a:t>he mobile electrons</a:t>
            </a:r>
            <a:r>
              <a:rPr lang="en-US" dirty="0" smtClean="0"/>
              <a:t/>
            </a:r>
            <a:br>
              <a:rPr lang="en-US" dirty="0" smtClean="0"/>
            </a:br>
            <a:r>
              <a:rPr lang="hy-AM" dirty="0" smtClean="0"/>
              <a:t>spread</a:t>
            </a:r>
            <a:r>
              <a:rPr lang="en-US" dirty="0" smtClean="0"/>
              <a:t> </a:t>
            </a:r>
            <a:r>
              <a:rPr lang="hy-AM" dirty="0" smtClean="0"/>
              <a:t>or drift through</a:t>
            </a:r>
            <a:r>
              <a:rPr lang="en-US" dirty="0" smtClean="0"/>
              <a:t/>
            </a:r>
            <a:br>
              <a:rPr lang="en-US" dirty="0" smtClean="0"/>
            </a:br>
            <a:r>
              <a:rPr lang="hy-AM" dirty="0" smtClean="0"/>
              <a:t>the entire metal structure.</a:t>
            </a:r>
            <a:r>
              <a:rPr lang="en-US" dirty="0" smtClean="0"/>
              <a:t/>
            </a:r>
            <a:br>
              <a:rPr lang="en-US" dirty="0" smtClean="0"/>
            </a:br>
            <a:r>
              <a:rPr lang="hy-AM" dirty="0" smtClean="0"/>
              <a:t/>
            </a:r>
            <a:br>
              <a:rPr lang="hy-AM" dirty="0" smtClean="0"/>
            </a:br>
            <a:r>
              <a:rPr lang="hy-AM" dirty="0" smtClean="0"/>
              <a:t>2.  Free electrons and</a:t>
            </a:r>
            <a:r>
              <a:rPr lang="en-US" dirty="0" smtClean="0"/>
              <a:t/>
            </a:r>
            <a:br>
              <a:rPr lang="en-US" dirty="0" smtClean="0"/>
            </a:br>
            <a:r>
              <a:rPr lang="hy-AM" dirty="0" smtClean="0"/>
              <a:t>positive ions mutually</a:t>
            </a:r>
            <a:r>
              <a:rPr lang="en-US" dirty="0" smtClean="0"/>
              <a:t/>
            </a:r>
            <a:br>
              <a:rPr lang="en-US" dirty="0" smtClean="0"/>
            </a:br>
            <a:r>
              <a:rPr lang="hy-AM" dirty="0" smtClean="0"/>
              <a:t>attract each other, and</a:t>
            </a:r>
            <a:r>
              <a:rPr lang="en-US" dirty="0" smtClean="0"/>
              <a:t/>
            </a:r>
            <a:br>
              <a:rPr lang="en-US" dirty="0" smtClean="0"/>
            </a:br>
            <a:r>
              <a:rPr lang="hy-AM" dirty="0" smtClean="0"/>
              <a:t>it</a:t>
            </a:r>
            <a:r>
              <a:rPr lang="en-US" dirty="0" smtClean="0"/>
              <a:t> </a:t>
            </a:r>
            <a:r>
              <a:rPr lang="hy-AM" dirty="0" smtClean="0"/>
              <a:t>is this attraction</a:t>
            </a:r>
            <a:r>
              <a:rPr lang="en-US" dirty="0" smtClean="0"/>
              <a:t/>
            </a:r>
            <a:br>
              <a:rPr lang="en-US" dirty="0" smtClean="0"/>
            </a:br>
            <a:r>
              <a:rPr lang="hy-AM" dirty="0" smtClean="0"/>
              <a:t>that is responsible</a:t>
            </a:r>
            <a:r>
              <a:rPr lang="en-US" dirty="0" smtClean="0"/>
              <a:t/>
            </a:r>
            <a:br>
              <a:rPr lang="en-US" dirty="0" smtClean="0"/>
            </a:br>
            <a:r>
              <a:rPr lang="hy-AM" dirty="0" smtClean="0"/>
              <a:t>for the rather unusual</a:t>
            </a:r>
            <a:r>
              <a:rPr lang="en-US" dirty="0" smtClean="0"/>
              <a:t/>
            </a:r>
            <a:br>
              <a:rPr lang="en-US" dirty="0" smtClean="0"/>
            </a:br>
            <a:r>
              <a:rPr lang="hy-AM" dirty="0" smtClean="0"/>
              <a:t>bonding in metals.</a:t>
            </a:r>
            <a:br>
              <a:rPr lang="hy-AM" dirty="0" smtClean="0"/>
            </a:br>
            <a:endParaRPr lang="en-US" dirty="0" smtClean="0"/>
          </a:p>
          <a:p>
            <a:r>
              <a:rPr lang="hy-AM" dirty="0" smtClean="0"/>
              <a:t>Metals are viewed as an orderly arrangement of </a:t>
            </a:r>
            <a:r>
              <a:rPr lang="en-US" dirty="0" smtClean="0"/>
              <a:t>p</a:t>
            </a:r>
            <a:r>
              <a:rPr lang="hy-AM" dirty="0" smtClean="0"/>
              <a:t>ositive ions held together</a:t>
            </a:r>
            <a:r>
              <a:rPr lang="en-US" dirty="0" smtClean="0"/>
              <a:t> </a:t>
            </a:r>
            <a:r>
              <a:rPr lang="hy-AM" dirty="0" smtClean="0"/>
              <a:t>by a sea of freely moving electrons.  </a:t>
            </a:r>
            <a:endParaRPr lang="en-US" dirty="0" smtClean="0"/>
          </a:p>
          <a:p>
            <a:endParaRPr lang="en-US" dirty="0" smtClean="0"/>
          </a:p>
          <a:p>
            <a:r>
              <a:rPr lang="hy-AM" dirty="0" smtClean="0"/>
              <a:t>The mobile electrons are mainly</a:t>
            </a:r>
            <a:r>
              <a:rPr lang="en-US" dirty="0" smtClean="0"/>
              <a:t/>
            </a:r>
            <a:br>
              <a:rPr lang="en-US" dirty="0" smtClean="0"/>
            </a:br>
            <a:r>
              <a:rPr lang="hy-AM" dirty="0" smtClean="0"/>
              <a:t>responsible for the properties of metals.</a:t>
            </a:r>
            <a:endParaRPr lang="en-US" dirty="0"/>
          </a:p>
        </p:txBody>
      </p:sp>
      <p:pic>
        <p:nvPicPr>
          <p:cNvPr id="4" name="Picture 3" descr="sea of electrons.jpg"/>
          <p:cNvPicPr>
            <a:picLocks noChangeAspect="1"/>
          </p:cNvPicPr>
          <p:nvPr/>
        </p:nvPicPr>
        <p:blipFill>
          <a:blip r:embed="rId2" cstate="print"/>
          <a:stretch>
            <a:fillRect/>
          </a:stretch>
        </p:blipFill>
        <p:spPr>
          <a:xfrm>
            <a:off x="4417245" y="1676400"/>
            <a:ext cx="4650555" cy="2819400"/>
          </a:xfrm>
          <a:prstGeom prst="rect">
            <a:avLst/>
          </a:prstGeom>
        </p:spPr>
      </p:pic>
      <p:sp>
        <p:nvSpPr>
          <p:cNvPr id="5" name="Title 1"/>
          <p:cNvSpPr txBox="1">
            <a:spLocks/>
          </p:cNvSpPr>
          <p:nvPr/>
        </p:nvSpPr>
        <p:spPr>
          <a:xfrm>
            <a:off x="7620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Metal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0"/>
            <a:ext cx="8001000" cy="5334000"/>
          </a:xfrm>
        </p:spPr>
        <p:txBody>
          <a:bodyPr>
            <a:normAutofit/>
          </a:bodyPr>
          <a:lstStyle/>
          <a:p>
            <a:r>
              <a:rPr lang="hy-AM" sz="2400" dirty="0" smtClean="0"/>
              <a:t>The main features of metallic conduction are as follows:</a:t>
            </a:r>
            <a:r>
              <a:rPr lang="en-US" sz="2400" dirty="0" smtClean="0"/>
              <a:t/>
            </a:r>
            <a:br>
              <a:rPr lang="en-US" sz="2400" dirty="0" smtClean="0"/>
            </a:br>
            <a:r>
              <a:rPr lang="hy-AM" sz="2400" dirty="0" smtClean="0"/>
              <a:t/>
            </a:r>
            <a:br>
              <a:rPr lang="hy-AM" sz="2400" dirty="0" smtClean="0"/>
            </a:br>
            <a:r>
              <a:rPr lang="hy-AM" sz="2400" dirty="0" smtClean="0"/>
              <a:t>a.  The charge carriers in metals are electrons</a:t>
            </a:r>
            <a:r>
              <a:rPr lang="en-US" sz="2400" dirty="0" smtClean="0"/>
              <a:t/>
            </a:r>
            <a:br>
              <a:rPr lang="en-US" sz="2400" dirty="0" smtClean="0"/>
            </a:br>
            <a:r>
              <a:rPr lang="hy-AM" sz="2400" dirty="0" smtClean="0"/>
              <a:t/>
            </a:r>
            <a:br>
              <a:rPr lang="hy-AM" sz="2400" dirty="0" smtClean="0"/>
            </a:br>
            <a:r>
              <a:rPr lang="hy-AM" sz="2400" dirty="0" smtClean="0"/>
              <a:t>b.  The passage of an electric current through a metallic conductor does not alter it chemically</a:t>
            </a:r>
            <a:r>
              <a:rPr lang="en-US" sz="2400" dirty="0" smtClean="0"/>
              <a:t/>
            </a:r>
            <a:br>
              <a:rPr lang="en-US" sz="2400" dirty="0" smtClean="0"/>
            </a:br>
            <a:r>
              <a:rPr lang="hy-AM" sz="2400" dirty="0" smtClean="0"/>
              <a:t/>
            </a:r>
            <a:br>
              <a:rPr lang="hy-AM" sz="2400" dirty="0" smtClean="0"/>
            </a:br>
            <a:r>
              <a:rPr lang="hy-AM" sz="2400" dirty="0" smtClean="0"/>
              <a:t>c.  Alloys, being solid solutions of metals (mainly), are electrically conducting</a:t>
            </a:r>
            <a:r>
              <a:rPr lang="en-US" sz="2400" dirty="0" smtClean="0"/>
              <a:t/>
            </a:r>
            <a:br>
              <a:rPr lang="en-US" sz="2400" dirty="0" smtClean="0"/>
            </a:br>
            <a:r>
              <a:rPr lang="hy-AM" sz="2400" dirty="0" smtClean="0"/>
              <a:t/>
            </a:r>
            <a:br>
              <a:rPr lang="hy-AM" sz="2400" dirty="0" smtClean="0"/>
            </a:br>
            <a:r>
              <a:rPr lang="hy-AM" sz="2400" dirty="0" smtClean="0"/>
              <a:t>d.  Electrical conductivity decreases with increasing temperature</a:t>
            </a:r>
            <a:r>
              <a:rPr lang="hy-AM" sz="2000" dirty="0" smtClean="0"/>
              <a:t/>
            </a:r>
            <a:br>
              <a:rPr lang="hy-AM" sz="2000" dirty="0" smtClean="0"/>
            </a:br>
            <a:r>
              <a:rPr lang="hy-AM" sz="2000" dirty="0" smtClean="0"/>
              <a:t/>
            </a:r>
            <a:br>
              <a:rPr lang="hy-AM" sz="2000" dirty="0" smtClean="0"/>
            </a:br>
            <a:r>
              <a:rPr lang="hy-AM" sz="1200" dirty="0" smtClean="0"/>
              <a:t/>
            </a:r>
            <a:br>
              <a:rPr lang="hy-AM" sz="1200" dirty="0" smtClean="0"/>
            </a:br>
            <a:endParaRPr lang="en-US" sz="1200" b="1" dirty="0"/>
          </a:p>
        </p:txBody>
      </p:sp>
      <p:sp>
        <p:nvSpPr>
          <p:cNvPr id="4" name="Title 1"/>
          <p:cNvSpPr txBox="1">
            <a:spLocks/>
          </p:cNvSpPr>
          <p:nvPr/>
        </p:nvSpPr>
        <p:spPr>
          <a:xfrm>
            <a:off x="7620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Metal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0"/>
            <a:ext cx="8001000" cy="5334000"/>
          </a:xfrm>
        </p:spPr>
        <p:txBody>
          <a:bodyPr>
            <a:normAutofit lnSpcReduction="10000"/>
          </a:bodyPr>
          <a:lstStyle/>
          <a:p>
            <a:r>
              <a:rPr lang="hy-AM" sz="3600" dirty="0" smtClean="0"/>
              <a:t>Electricity has been used to divide elements into metals and non-metals.  </a:t>
            </a:r>
            <a:endParaRPr lang="en-US" sz="3600" dirty="0" smtClean="0"/>
          </a:p>
          <a:p>
            <a:endParaRPr lang="en-US" sz="3600" dirty="0" smtClean="0"/>
          </a:p>
          <a:p>
            <a:r>
              <a:rPr lang="hy-AM" sz="3600" dirty="0" smtClean="0"/>
              <a:t>The electron sea model of metals explains other physical properties of metals such as their thermal conductivity, malleability and metallic lustre.</a:t>
            </a:r>
            <a:br>
              <a:rPr lang="hy-AM" sz="3600" dirty="0" smtClean="0"/>
            </a:br>
            <a:r>
              <a:rPr lang="hy-AM" sz="2000" dirty="0" smtClean="0"/>
              <a:t/>
            </a:r>
            <a:br>
              <a:rPr lang="hy-AM" sz="2000" dirty="0" smtClean="0"/>
            </a:br>
            <a:r>
              <a:rPr lang="hy-AM" sz="1200" dirty="0" smtClean="0"/>
              <a:t/>
            </a:r>
            <a:br>
              <a:rPr lang="hy-AM" sz="1200" dirty="0" smtClean="0"/>
            </a:br>
            <a:endParaRPr lang="en-US" sz="1200" b="1" dirty="0"/>
          </a:p>
        </p:txBody>
      </p:sp>
      <p:sp>
        <p:nvSpPr>
          <p:cNvPr id="4" name="Title 1"/>
          <p:cNvSpPr txBox="1">
            <a:spLocks/>
          </p:cNvSpPr>
          <p:nvPr/>
        </p:nvSpPr>
        <p:spPr>
          <a:xfrm>
            <a:off x="7620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Metal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153400" cy="5410200"/>
          </a:xfrm>
        </p:spPr>
        <p:txBody>
          <a:bodyPr>
            <a:normAutofit fontScale="92500" lnSpcReduction="10000"/>
          </a:bodyPr>
          <a:lstStyle/>
          <a:p>
            <a:pPr>
              <a:buNone/>
            </a:pPr>
            <a:r>
              <a:rPr lang="en-US" sz="1200" b="1" dirty="0" smtClean="0"/>
              <a:t>	</a:t>
            </a:r>
            <a:r>
              <a:rPr lang="hy-AM" sz="2400" b="1" u="sng" dirty="0" smtClean="0"/>
              <a:t>Thermal conduction:</a:t>
            </a:r>
            <a:br>
              <a:rPr lang="hy-AM" sz="2400" b="1" u="sng" dirty="0" smtClean="0"/>
            </a:br>
            <a:endParaRPr lang="en-US" sz="2400" b="1" u="sng" dirty="0" smtClean="0"/>
          </a:p>
          <a:p>
            <a:r>
              <a:rPr lang="hy-AM" sz="2400" dirty="0" smtClean="0"/>
              <a:t>Metals are good conductors of heat in both the solid and liquid state.</a:t>
            </a:r>
            <a:r>
              <a:rPr lang="hy-AM" sz="2400" smtClean="0"/>
              <a:t/>
            </a:r>
            <a:br>
              <a:rPr lang="hy-AM" sz="2400" smtClean="0"/>
            </a:br>
            <a:r>
              <a:rPr lang="en-US" sz="2400" smtClean="0"/>
              <a:t/>
            </a:r>
            <a:br>
              <a:rPr lang="en-US" sz="2400" smtClean="0"/>
            </a:br>
            <a:endParaRPr lang="en-US" sz="2400" dirty="0" smtClean="0"/>
          </a:p>
          <a:p>
            <a:r>
              <a:rPr lang="hy-AM" sz="2400" dirty="0" smtClean="0"/>
              <a:t>The more quickly this happens the better the thermal conducting properties of the metal.</a:t>
            </a:r>
            <a:br>
              <a:rPr lang="hy-AM" sz="2400" dirty="0" smtClean="0"/>
            </a:br>
            <a:r>
              <a:rPr lang="hy-AM" sz="2400" b="1" dirty="0" smtClean="0"/>
              <a:t>How is this thermal energy passed </a:t>
            </a:r>
            <a:r>
              <a:rPr lang="en-US" sz="2400" b="1" dirty="0" smtClean="0"/>
              <a:t>on throughout the metal</a:t>
            </a:r>
            <a:r>
              <a:rPr lang="hy-AM" sz="2400" b="1" dirty="0" smtClean="0"/>
              <a:t>?</a:t>
            </a:r>
            <a:br>
              <a:rPr lang="hy-AM" sz="2400" b="1" dirty="0" smtClean="0"/>
            </a:br>
            <a:endParaRPr lang="en-US" sz="2400" b="1" dirty="0" smtClean="0"/>
          </a:p>
          <a:p>
            <a:r>
              <a:rPr lang="hy-AM" sz="2400" dirty="0" smtClean="0"/>
              <a:t>The following are metals with high thermal conductivity:</a:t>
            </a:r>
            <a:br>
              <a:rPr lang="hy-AM" sz="2400" dirty="0" smtClean="0"/>
            </a:br>
            <a:r>
              <a:rPr lang="hy-AM" sz="2400" dirty="0" smtClean="0"/>
              <a:t>silver, copper, gold, aluminum, tungsten, zinc and iron.</a:t>
            </a:r>
            <a:endParaRPr lang="en-US" sz="2400" dirty="0" smtClean="0"/>
          </a:p>
          <a:p>
            <a:endParaRPr lang="en-US" sz="2400" dirty="0" smtClean="0"/>
          </a:p>
          <a:p>
            <a:r>
              <a:rPr lang="hy-AM" sz="2400" b="1" dirty="0" smtClean="0"/>
              <a:t>Can you identify one use each for copper, aluminum and tungsten which are all related to their thermal conducting properties?</a:t>
            </a:r>
            <a:endParaRPr lang="en-US" sz="1200" b="1" dirty="0"/>
          </a:p>
        </p:txBody>
      </p:sp>
      <p:sp>
        <p:nvSpPr>
          <p:cNvPr id="4" name="Title 1"/>
          <p:cNvSpPr txBox="1">
            <a:spLocks/>
          </p:cNvSpPr>
          <p:nvPr/>
        </p:nvSpPr>
        <p:spPr>
          <a:xfrm>
            <a:off x="7620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Metal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696200" cy="5257800"/>
          </a:xfrm>
        </p:spPr>
        <p:txBody>
          <a:bodyPr>
            <a:normAutofit lnSpcReduction="10000"/>
          </a:bodyPr>
          <a:lstStyle/>
          <a:p>
            <a:pPr algn="ctr">
              <a:buNone/>
            </a:pPr>
            <a:endParaRPr lang="hy-AM" sz="1200" dirty="0" smtClean="0"/>
          </a:p>
          <a:p>
            <a:r>
              <a:rPr lang="hy-AM" sz="3600" b="1" dirty="0" smtClean="0"/>
              <a:t>Atoms use their outer shell electrons more commonly refered to as _______________ electrons.</a:t>
            </a:r>
            <a:endParaRPr lang="en-US" sz="3600" b="1" dirty="0" smtClean="0"/>
          </a:p>
          <a:p>
            <a:endParaRPr lang="en-US" sz="3600" b="1" dirty="0" smtClean="0"/>
          </a:p>
          <a:p>
            <a:r>
              <a:rPr lang="hy-AM" sz="3600" dirty="0" smtClean="0"/>
              <a:t>When they do this each atom in the bond acquires a stable electron configuration often similar to that of the noble gases. </a:t>
            </a:r>
            <a:r>
              <a:rPr lang="hy-AM" sz="1800" dirty="0" smtClean="0"/>
              <a:t/>
            </a:r>
            <a:br>
              <a:rPr lang="hy-AM" sz="1800" dirty="0" smtClean="0"/>
            </a:br>
            <a:endParaRPr lang="hy-AM" sz="1800" dirty="0" smtClean="0"/>
          </a:p>
        </p:txBody>
      </p:sp>
      <p:sp>
        <p:nvSpPr>
          <p:cNvPr id="4" name="Title 1"/>
          <p:cNvSpPr txBox="1">
            <a:spLocks/>
          </p:cNvSpPr>
          <p:nvPr/>
        </p:nvSpPr>
        <p:spPr>
          <a:xfrm>
            <a:off x="685800" y="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153400" cy="5410200"/>
          </a:xfrm>
        </p:spPr>
        <p:txBody>
          <a:bodyPr>
            <a:normAutofit/>
          </a:bodyPr>
          <a:lstStyle/>
          <a:p>
            <a:pPr>
              <a:buNone/>
            </a:pPr>
            <a:r>
              <a:rPr lang="en-US" sz="1200" b="1" dirty="0" smtClean="0"/>
              <a:t>	</a:t>
            </a:r>
            <a:r>
              <a:rPr lang="en-US" sz="2400" b="1" u="sng" dirty="0" smtClean="0"/>
              <a:t>Malleability:</a:t>
            </a:r>
            <a:r>
              <a:rPr lang="hy-AM" sz="2400" b="1" u="sng" dirty="0" smtClean="0"/>
              <a:t/>
            </a:r>
            <a:br>
              <a:rPr lang="hy-AM" sz="2400" b="1" u="sng" dirty="0" smtClean="0"/>
            </a:br>
            <a:endParaRPr lang="en-US" sz="2400" b="1" u="sng" dirty="0" smtClean="0"/>
          </a:p>
          <a:p>
            <a:r>
              <a:rPr lang="hy-AM" sz="2400" dirty="0" smtClean="0"/>
              <a:t>Metals </a:t>
            </a:r>
            <a:r>
              <a:rPr lang="en-US" sz="2400" dirty="0" smtClean="0"/>
              <a:t>can be bent and molded into shape.</a:t>
            </a:r>
            <a:br>
              <a:rPr lang="en-US" sz="2400" dirty="0" smtClean="0"/>
            </a:br>
            <a:r>
              <a:rPr lang="en-US" sz="2400" dirty="0" smtClean="0"/>
              <a:t/>
            </a:r>
            <a:br>
              <a:rPr lang="en-US" sz="2400" dirty="0" smtClean="0"/>
            </a:br>
            <a:r>
              <a:rPr lang="en-US" sz="2400" dirty="0" smtClean="0"/>
              <a:t/>
            </a:r>
            <a:br>
              <a:rPr lang="en-US" sz="2400" dirty="0" smtClean="0"/>
            </a:br>
            <a:r>
              <a:rPr lang="en-US" sz="2400" b="1" u="sng" dirty="0" smtClean="0"/>
              <a:t>Ductility:</a:t>
            </a:r>
            <a:br>
              <a:rPr lang="en-US" sz="2400" b="1" u="sng" dirty="0" smtClean="0"/>
            </a:br>
            <a:endParaRPr lang="en-US" sz="2400" b="1" u="sng" dirty="0" smtClean="0"/>
          </a:p>
          <a:p>
            <a:r>
              <a:rPr lang="en-US" sz="2400" dirty="0" smtClean="0"/>
              <a:t>Metals can be drawn into wires.</a:t>
            </a:r>
            <a:endParaRPr lang="en-US" sz="1200" dirty="0"/>
          </a:p>
        </p:txBody>
      </p:sp>
      <p:sp>
        <p:nvSpPr>
          <p:cNvPr id="4" name="Title 1"/>
          <p:cNvSpPr txBox="1">
            <a:spLocks/>
          </p:cNvSpPr>
          <p:nvPr/>
        </p:nvSpPr>
        <p:spPr>
          <a:xfrm>
            <a:off x="7620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Metal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7924800" cy="5257800"/>
          </a:xfrm>
        </p:spPr>
        <p:txBody>
          <a:bodyPr>
            <a:normAutofit/>
          </a:bodyPr>
          <a:lstStyle/>
          <a:p>
            <a:r>
              <a:rPr lang="hy-AM" sz="2000" dirty="0" smtClean="0"/>
              <a:t>The following table compares the properties of metals and non-metals</a:t>
            </a:r>
            <a:br>
              <a:rPr lang="hy-AM" sz="2000" dirty="0" smtClean="0"/>
            </a:br>
            <a:endParaRPr lang="en-US" sz="2000" dirty="0"/>
          </a:p>
        </p:txBody>
      </p:sp>
      <p:graphicFrame>
        <p:nvGraphicFramePr>
          <p:cNvPr id="4" name="Table 3"/>
          <p:cNvGraphicFramePr>
            <a:graphicFrameLocks noGrp="1"/>
          </p:cNvGraphicFramePr>
          <p:nvPr/>
        </p:nvGraphicFramePr>
        <p:xfrm>
          <a:off x="1600200" y="2209800"/>
          <a:ext cx="6096000" cy="399288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hy-AM" sz="2000" dirty="0" smtClean="0"/>
                        <a:t>Most metals</a:t>
                      </a:r>
                      <a:endParaRPr lang="en-US" sz="2000" dirty="0"/>
                    </a:p>
                  </a:txBody>
                  <a:tcPr/>
                </a:tc>
                <a:tc>
                  <a:txBody>
                    <a:bodyPr/>
                    <a:lstStyle/>
                    <a:p>
                      <a:pPr algn="ctr"/>
                      <a:r>
                        <a:rPr lang="hy-AM" sz="2000" dirty="0" smtClean="0"/>
                        <a:t>Most non-metals</a:t>
                      </a:r>
                      <a:endParaRPr lang="en-US" sz="2000" dirty="0"/>
                    </a:p>
                  </a:txBody>
                  <a:tcPr/>
                </a:tc>
              </a:tr>
              <a:tr h="370840">
                <a:tc>
                  <a:txBody>
                    <a:bodyPr/>
                    <a:lstStyle/>
                    <a:p>
                      <a:pPr algn="ctr"/>
                      <a:r>
                        <a:rPr lang="en-US" sz="2000" dirty="0" smtClean="0"/>
                        <a:t>S</a:t>
                      </a:r>
                      <a:r>
                        <a:rPr lang="hy-AM" sz="2000" dirty="0" smtClean="0"/>
                        <a:t>olids</a:t>
                      </a:r>
                      <a:r>
                        <a:rPr lang="hy-AM" sz="2000" baseline="0" dirty="0" smtClean="0"/>
                        <a:t> of high melting points, giving high boiling point liquids</a:t>
                      </a:r>
                      <a:endParaRPr lang="en-US" sz="2000" dirty="0"/>
                    </a:p>
                  </a:txBody>
                  <a:tcPr/>
                </a:tc>
                <a:tc>
                  <a:txBody>
                    <a:bodyPr/>
                    <a:lstStyle/>
                    <a:p>
                      <a:pPr algn="ctr"/>
                      <a:r>
                        <a:rPr lang="en-US" sz="2000" dirty="0" smtClean="0"/>
                        <a:t>G</a:t>
                      </a:r>
                      <a:r>
                        <a:rPr lang="hy-AM" sz="2000" dirty="0" smtClean="0"/>
                        <a:t>ases or low melting point solids, giving</a:t>
                      </a:r>
                      <a:r>
                        <a:rPr lang="hy-AM" sz="2000" baseline="0" dirty="0" smtClean="0"/>
                        <a:t> low boiling point liquids</a:t>
                      </a:r>
                      <a:endParaRPr lang="en-US" sz="2000" dirty="0"/>
                    </a:p>
                  </a:txBody>
                  <a:tcPr/>
                </a:tc>
              </a:tr>
              <a:tr h="370840">
                <a:tc>
                  <a:txBody>
                    <a:bodyPr/>
                    <a:lstStyle/>
                    <a:p>
                      <a:pPr algn="ctr"/>
                      <a:r>
                        <a:rPr lang="en-US" sz="2000" dirty="0" smtClean="0"/>
                        <a:t>S</a:t>
                      </a:r>
                      <a:r>
                        <a:rPr lang="hy-AM" sz="2000" dirty="0" smtClean="0"/>
                        <a:t>hiny, reflecting</a:t>
                      </a:r>
                      <a:r>
                        <a:rPr lang="hy-AM" sz="2000" baseline="0" dirty="0" smtClean="0"/>
                        <a:t> light of many wavelengths</a:t>
                      </a:r>
                      <a:endParaRPr lang="en-US" sz="2000" dirty="0"/>
                    </a:p>
                  </a:txBody>
                  <a:tcPr/>
                </a:tc>
                <a:tc>
                  <a:txBody>
                    <a:bodyPr/>
                    <a:lstStyle/>
                    <a:p>
                      <a:pPr algn="ctr"/>
                      <a:r>
                        <a:rPr lang="en-US" sz="2000" dirty="0" smtClean="0"/>
                        <a:t>D</a:t>
                      </a:r>
                      <a:r>
                        <a:rPr lang="hy-AM" sz="2000" dirty="0" smtClean="0"/>
                        <a:t>ull, reflecting light</a:t>
                      </a:r>
                      <a:r>
                        <a:rPr lang="hy-AM" sz="2000" baseline="0" dirty="0" smtClean="0"/>
                        <a:t> poorly or absorbing strongly</a:t>
                      </a:r>
                      <a:endParaRPr lang="en-US" sz="2000" dirty="0"/>
                    </a:p>
                  </a:txBody>
                  <a:tcPr/>
                </a:tc>
              </a:tr>
              <a:tr h="370840">
                <a:tc>
                  <a:txBody>
                    <a:bodyPr/>
                    <a:lstStyle/>
                    <a:p>
                      <a:pPr algn="ctr"/>
                      <a:r>
                        <a:rPr lang="en-US" sz="2000" dirty="0" smtClean="0"/>
                        <a:t>H</a:t>
                      </a:r>
                      <a:r>
                        <a:rPr lang="hy-AM" sz="2000" dirty="0" smtClean="0"/>
                        <a:t>igh density</a:t>
                      </a:r>
                      <a:endParaRPr lang="en-US" sz="2000" dirty="0"/>
                    </a:p>
                  </a:txBody>
                  <a:tcPr/>
                </a:tc>
                <a:tc>
                  <a:txBody>
                    <a:bodyPr/>
                    <a:lstStyle/>
                    <a:p>
                      <a:pPr algn="ctr"/>
                      <a:r>
                        <a:rPr lang="en-US" sz="2000" dirty="0" smtClean="0"/>
                        <a:t>L</a:t>
                      </a:r>
                      <a:r>
                        <a:rPr lang="hy-AM" sz="2000" dirty="0" smtClean="0"/>
                        <a:t>ow density</a:t>
                      </a:r>
                      <a:endParaRPr lang="en-US" sz="2000" dirty="0"/>
                    </a:p>
                  </a:txBody>
                  <a:tcPr/>
                </a:tc>
              </a:tr>
              <a:tr h="370840">
                <a:tc>
                  <a:txBody>
                    <a:bodyPr/>
                    <a:lstStyle/>
                    <a:p>
                      <a:pPr algn="ctr"/>
                      <a:r>
                        <a:rPr lang="en-US" sz="2000" dirty="0" smtClean="0"/>
                        <a:t>U</a:t>
                      </a:r>
                      <a:r>
                        <a:rPr lang="hy-AM" sz="2000" dirty="0" smtClean="0"/>
                        <a:t>sually hard</a:t>
                      </a:r>
                      <a:endParaRPr lang="en-US" sz="2000" dirty="0"/>
                    </a:p>
                  </a:txBody>
                  <a:tcPr/>
                </a:tc>
                <a:tc>
                  <a:txBody>
                    <a:bodyPr/>
                    <a:lstStyle/>
                    <a:p>
                      <a:pPr algn="ctr"/>
                      <a:r>
                        <a:rPr lang="en-US" sz="2000" dirty="0" smtClean="0"/>
                        <a:t>U</a:t>
                      </a:r>
                      <a:r>
                        <a:rPr lang="hy-AM" sz="2000" dirty="0" smtClean="0"/>
                        <a:t>sually</a:t>
                      </a:r>
                      <a:r>
                        <a:rPr lang="hy-AM" sz="2000" baseline="0" dirty="0" smtClean="0"/>
                        <a:t> soft</a:t>
                      </a:r>
                      <a:endParaRPr lang="en-US" sz="2000" dirty="0"/>
                    </a:p>
                  </a:txBody>
                  <a:tcPr/>
                </a:tc>
              </a:tr>
              <a:tr h="370840">
                <a:tc>
                  <a:txBody>
                    <a:bodyPr/>
                    <a:lstStyle/>
                    <a:p>
                      <a:pPr algn="ctr"/>
                      <a:r>
                        <a:rPr lang="en-US" sz="2000" dirty="0" smtClean="0"/>
                        <a:t>M</a:t>
                      </a:r>
                      <a:r>
                        <a:rPr lang="hy-AM" sz="2000" dirty="0" smtClean="0"/>
                        <a:t>alleable, ductile, strong</a:t>
                      </a:r>
                      <a:endParaRPr lang="en-US" sz="2000" dirty="0"/>
                    </a:p>
                  </a:txBody>
                  <a:tcPr/>
                </a:tc>
                <a:tc>
                  <a:txBody>
                    <a:bodyPr/>
                    <a:lstStyle/>
                    <a:p>
                      <a:pPr algn="ctr"/>
                      <a:r>
                        <a:rPr lang="en-US" sz="2000" dirty="0" smtClean="0"/>
                        <a:t>O</a:t>
                      </a:r>
                      <a:r>
                        <a:rPr lang="hy-AM" sz="2000" dirty="0" smtClean="0"/>
                        <a:t>ften brittle, weak</a:t>
                      </a:r>
                      <a:endParaRPr lang="en-US" sz="2000" dirty="0"/>
                    </a:p>
                  </a:txBody>
                  <a:tcPr/>
                </a:tc>
              </a:tr>
              <a:tr h="370840">
                <a:tc>
                  <a:txBody>
                    <a:bodyPr/>
                    <a:lstStyle/>
                    <a:p>
                      <a:pPr algn="ctr"/>
                      <a:r>
                        <a:rPr lang="en-US" sz="2000" dirty="0" smtClean="0"/>
                        <a:t>G</a:t>
                      </a:r>
                      <a:r>
                        <a:rPr lang="hy-AM" sz="2000" dirty="0" smtClean="0"/>
                        <a:t>ood conductors of heat and electricity</a:t>
                      </a:r>
                      <a:endParaRPr lang="en-US" sz="2000" dirty="0"/>
                    </a:p>
                  </a:txBody>
                  <a:tcPr/>
                </a:tc>
                <a:tc>
                  <a:txBody>
                    <a:bodyPr/>
                    <a:lstStyle/>
                    <a:p>
                      <a:pPr algn="ctr"/>
                      <a:r>
                        <a:rPr lang="en-US" sz="2000" dirty="0" smtClean="0"/>
                        <a:t>I</a:t>
                      </a:r>
                      <a:r>
                        <a:rPr lang="hy-AM" sz="2000" dirty="0" smtClean="0"/>
                        <a:t>nsulators</a:t>
                      </a:r>
                      <a:endParaRPr lang="en-US" sz="2000" dirty="0"/>
                    </a:p>
                  </a:txBody>
                  <a:tcPr/>
                </a:tc>
              </a:tr>
            </a:tbl>
          </a:graphicData>
        </a:graphic>
      </p:graphicFrame>
      <p:sp>
        <p:nvSpPr>
          <p:cNvPr id="5" name="Title 1"/>
          <p:cNvSpPr txBox="1">
            <a:spLocks/>
          </p:cNvSpPr>
          <p:nvPr/>
        </p:nvSpPr>
        <p:spPr>
          <a:xfrm>
            <a:off x="7620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Metal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696200" cy="5257800"/>
          </a:xfrm>
        </p:spPr>
        <p:txBody>
          <a:bodyPr>
            <a:normAutofit fontScale="92500" lnSpcReduction="10000"/>
          </a:bodyPr>
          <a:lstStyle/>
          <a:p>
            <a:pPr algn="ctr">
              <a:buNone/>
            </a:pPr>
            <a:endParaRPr lang="hy-AM" sz="1200" dirty="0" smtClean="0"/>
          </a:p>
          <a:p>
            <a:r>
              <a:rPr lang="hy-AM" sz="2400" dirty="0" smtClean="0"/>
              <a:t>A stable structure</a:t>
            </a:r>
            <a:r>
              <a:rPr lang="en-US" sz="2400" dirty="0" smtClean="0"/>
              <a:t>, compound,</a:t>
            </a:r>
            <a:r>
              <a:rPr lang="hy-AM" sz="2400" dirty="0" smtClean="0"/>
              <a:t> can be achieved in one of the following ways:</a:t>
            </a:r>
            <a:br>
              <a:rPr lang="hy-AM" sz="2400" dirty="0" smtClean="0"/>
            </a:br>
            <a:r>
              <a:rPr lang="en-US" sz="2400" dirty="0" smtClean="0"/>
              <a:t/>
            </a:r>
            <a:br>
              <a:rPr lang="en-US" sz="2400" dirty="0" smtClean="0"/>
            </a:br>
            <a:r>
              <a:rPr lang="hy-AM" sz="2400" dirty="0" smtClean="0"/>
              <a:t>a.  Metals with 1, 2 or 3 electrons in their </a:t>
            </a:r>
            <a:r>
              <a:rPr lang="en-US" sz="2400" dirty="0" smtClean="0"/>
              <a:t>valence/</a:t>
            </a:r>
            <a:r>
              <a:rPr lang="hy-AM" sz="2400" dirty="0" smtClean="0"/>
              <a:t>outer shells may </a:t>
            </a:r>
            <a:r>
              <a:rPr lang="hy-AM" sz="2400" b="1" dirty="0" smtClean="0">
                <a:solidFill>
                  <a:srgbClr val="92D050"/>
                </a:solidFill>
              </a:rPr>
              <a:t>LOSE</a:t>
            </a:r>
            <a:r>
              <a:rPr lang="hy-AM" sz="2400" dirty="0" smtClean="0"/>
              <a:t> these electrons to become positively charged ions (</a:t>
            </a:r>
            <a:r>
              <a:rPr lang="hy-AM" sz="2400" b="1" dirty="0" smtClean="0"/>
              <a:t>cations</a:t>
            </a:r>
            <a:r>
              <a:rPr lang="hy-AM" sz="2400" dirty="0" smtClean="0"/>
              <a:t>).</a:t>
            </a:r>
            <a:br>
              <a:rPr lang="hy-AM" sz="2400" dirty="0" smtClean="0"/>
            </a:br>
            <a:r>
              <a:rPr lang="en-US" sz="2400" dirty="0" smtClean="0"/>
              <a:t/>
            </a:r>
            <a:br>
              <a:rPr lang="en-US" sz="2400" dirty="0" smtClean="0"/>
            </a:br>
            <a:r>
              <a:rPr lang="hy-AM" sz="2400" dirty="0" smtClean="0"/>
              <a:t>b.  Non-metals with 5, 6 or 7 electrons in their </a:t>
            </a:r>
            <a:r>
              <a:rPr lang="en-US" sz="2400" dirty="0" smtClean="0"/>
              <a:t>valence/</a:t>
            </a:r>
            <a:r>
              <a:rPr lang="hy-AM" sz="2400" dirty="0" smtClean="0"/>
              <a:t>outer shells may </a:t>
            </a:r>
            <a:r>
              <a:rPr lang="hy-AM" sz="2400" b="1" dirty="0" smtClean="0">
                <a:solidFill>
                  <a:srgbClr val="92D050"/>
                </a:solidFill>
              </a:rPr>
              <a:t>GAIN</a:t>
            </a:r>
            <a:r>
              <a:rPr lang="hy-AM" sz="2400" dirty="0" smtClean="0"/>
              <a:t> electrons, acquiring the electronic structure of the next noble gas, and become negatively charged ions (</a:t>
            </a:r>
            <a:r>
              <a:rPr lang="hy-AM" sz="2400" b="1" dirty="0" smtClean="0"/>
              <a:t>anions</a:t>
            </a:r>
            <a:r>
              <a:rPr lang="hy-AM" sz="2400" dirty="0" smtClean="0"/>
              <a:t>).</a:t>
            </a:r>
            <a:br>
              <a:rPr lang="hy-AM" sz="2400" dirty="0" smtClean="0"/>
            </a:br>
            <a:r>
              <a:rPr lang="en-US" sz="2400" dirty="0" smtClean="0"/>
              <a:t/>
            </a:r>
            <a:br>
              <a:rPr lang="en-US" sz="2400" dirty="0" smtClean="0"/>
            </a:br>
            <a:r>
              <a:rPr lang="hy-AM" sz="2400" dirty="0" smtClean="0"/>
              <a:t>c.  Two or more non-metallic elements with 4-7 </a:t>
            </a:r>
            <a:r>
              <a:rPr lang="en-US" sz="2400" dirty="0" smtClean="0"/>
              <a:t>valence</a:t>
            </a:r>
            <a:r>
              <a:rPr lang="hy-AM" sz="2400" dirty="0" smtClean="0"/>
              <a:t> electrons may also </a:t>
            </a:r>
            <a:r>
              <a:rPr lang="hy-AM" sz="2400" b="1" dirty="0" smtClean="0">
                <a:solidFill>
                  <a:srgbClr val="92D050"/>
                </a:solidFill>
              </a:rPr>
              <a:t>SHARE</a:t>
            </a:r>
            <a:r>
              <a:rPr lang="hy-AM" sz="2400" dirty="0" smtClean="0"/>
              <a:t> electrons with each other to attain an electronic structure similar to that of the noble gases.</a:t>
            </a:r>
            <a:br>
              <a:rPr lang="hy-AM" sz="2400" dirty="0" smtClean="0"/>
            </a:br>
            <a:endParaRPr lang="en-US" sz="2400" dirty="0"/>
          </a:p>
        </p:txBody>
      </p:sp>
      <p:sp>
        <p:nvSpPr>
          <p:cNvPr id="4" name="Title 1"/>
          <p:cNvSpPr txBox="1">
            <a:spLocks/>
          </p:cNvSpPr>
          <p:nvPr/>
        </p:nvSpPr>
        <p:spPr>
          <a:xfrm>
            <a:off x="685800" y="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696200" cy="5257800"/>
          </a:xfrm>
        </p:spPr>
        <p:txBody>
          <a:bodyPr>
            <a:normAutofit lnSpcReduction="10000"/>
          </a:bodyPr>
          <a:lstStyle/>
          <a:p>
            <a:pPr algn="ctr">
              <a:buNone/>
            </a:pPr>
            <a:endParaRPr lang="hy-AM" sz="1200" dirty="0" smtClean="0"/>
          </a:p>
          <a:p>
            <a:r>
              <a:rPr lang="hy-AM" sz="2400" dirty="0" smtClean="0"/>
              <a:t>The major types of chemical bonds, along with some common materials in which they occur are:</a:t>
            </a:r>
            <a:br>
              <a:rPr lang="hy-AM" sz="2400" dirty="0" smtClean="0"/>
            </a:br>
            <a:r>
              <a:rPr lang="en-US" sz="2400" dirty="0" smtClean="0"/>
              <a:t/>
            </a:r>
            <a:br>
              <a:rPr lang="en-US" sz="2400" dirty="0" smtClean="0"/>
            </a:br>
            <a:r>
              <a:rPr lang="hy-AM" sz="2400" dirty="0" smtClean="0"/>
              <a:t>a.  </a:t>
            </a:r>
            <a:r>
              <a:rPr lang="en-US" sz="2400" dirty="0" smtClean="0"/>
              <a:t>T</a:t>
            </a:r>
            <a:r>
              <a:rPr lang="hy-AM" sz="2400" dirty="0" smtClean="0"/>
              <a:t>he </a:t>
            </a:r>
            <a:r>
              <a:rPr lang="hy-AM" sz="2400" b="1" u="sng" dirty="0" smtClean="0">
                <a:solidFill>
                  <a:srgbClr val="FF0066"/>
                </a:solidFill>
              </a:rPr>
              <a:t>ionic</a:t>
            </a:r>
            <a:r>
              <a:rPr lang="hy-AM" sz="2400" dirty="0" smtClean="0"/>
              <a:t> or </a:t>
            </a:r>
            <a:r>
              <a:rPr lang="hy-AM" sz="2400" b="1" u="sng" dirty="0" smtClean="0">
                <a:solidFill>
                  <a:srgbClr val="FF0066"/>
                </a:solidFill>
              </a:rPr>
              <a:t>electrovalent bond</a:t>
            </a:r>
            <a:r>
              <a:rPr lang="hy-AM" sz="2400" dirty="0" smtClean="0"/>
              <a:t>.  </a:t>
            </a:r>
            <a:r>
              <a:rPr lang="en-US" sz="2400" dirty="0" smtClean="0"/>
              <a:t/>
            </a:r>
            <a:br>
              <a:rPr lang="en-US" sz="2400" dirty="0" smtClean="0"/>
            </a:br>
            <a:r>
              <a:rPr lang="en-US" sz="2400" dirty="0" smtClean="0"/>
              <a:t>L</a:t>
            </a:r>
            <a:r>
              <a:rPr lang="hy-AM" sz="2400" dirty="0" smtClean="0"/>
              <a:t>attices such as sodium chloride, copper(II) sulphate and calcium oxide contain these types bonds.</a:t>
            </a:r>
            <a:br>
              <a:rPr lang="hy-AM" sz="2400" dirty="0" smtClean="0"/>
            </a:br>
            <a:r>
              <a:rPr lang="en-US" sz="2400" dirty="0" smtClean="0"/>
              <a:t/>
            </a:r>
            <a:br>
              <a:rPr lang="en-US" sz="2400" dirty="0" smtClean="0"/>
            </a:br>
            <a:r>
              <a:rPr lang="hy-AM" sz="2400" dirty="0" smtClean="0"/>
              <a:t>b.  The </a:t>
            </a:r>
            <a:r>
              <a:rPr lang="hy-AM" sz="2400" b="1" u="sng" dirty="0" smtClean="0">
                <a:solidFill>
                  <a:srgbClr val="FFC000"/>
                </a:solidFill>
              </a:rPr>
              <a:t>covalent bond</a:t>
            </a:r>
            <a:r>
              <a:rPr lang="hy-AM" sz="2400" dirty="0" smtClean="0"/>
              <a:t>.  </a:t>
            </a:r>
            <a:r>
              <a:rPr lang="en-US" sz="2400" dirty="0" smtClean="0"/>
              <a:t/>
            </a:r>
            <a:br>
              <a:rPr lang="en-US" sz="2400" dirty="0" smtClean="0"/>
            </a:br>
            <a:r>
              <a:rPr lang="en-US" sz="2400" dirty="0" smtClean="0"/>
              <a:t>M</a:t>
            </a:r>
            <a:r>
              <a:rPr lang="hy-AM" sz="2400" dirty="0" smtClean="0"/>
              <a:t>olecular structures such as water, glucose, propane and PVC contain these types of bonds.</a:t>
            </a:r>
            <a:br>
              <a:rPr lang="hy-AM" sz="2400" dirty="0" smtClean="0"/>
            </a:br>
            <a:r>
              <a:rPr lang="en-US" sz="2400" dirty="0" smtClean="0"/>
              <a:t/>
            </a:r>
            <a:br>
              <a:rPr lang="en-US" sz="2400" dirty="0" smtClean="0"/>
            </a:br>
            <a:r>
              <a:rPr lang="hy-AM" sz="2400" dirty="0" smtClean="0"/>
              <a:t>c.  </a:t>
            </a:r>
            <a:r>
              <a:rPr lang="en-US" sz="2400" dirty="0" smtClean="0"/>
              <a:t>T</a:t>
            </a:r>
            <a:r>
              <a:rPr lang="hy-AM" sz="2400" dirty="0" smtClean="0"/>
              <a:t>he </a:t>
            </a:r>
            <a:r>
              <a:rPr lang="hy-AM" sz="2400" b="1" u="sng" dirty="0" smtClean="0">
                <a:solidFill>
                  <a:srgbClr val="00B050"/>
                </a:solidFill>
              </a:rPr>
              <a:t>metallic bond</a:t>
            </a:r>
            <a:r>
              <a:rPr lang="hy-AM" sz="2400" dirty="0" smtClean="0"/>
              <a:t>.  </a:t>
            </a:r>
            <a:r>
              <a:rPr lang="en-US" sz="2400" dirty="0" smtClean="0"/>
              <a:t/>
            </a:r>
            <a:br>
              <a:rPr lang="en-US" sz="2400" dirty="0" smtClean="0"/>
            </a:br>
            <a:r>
              <a:rPr lang="en-US" sz="2400" dirty="0" smtClean="0"/>
              <a:t>M</a:t>
            </a:r>
            <a:r>
              <a:rPr lang="hy-AM" sz="2400" dirty="0" smtClean="0"/>
              <a:t>etals such as iron, aluminum and zinc contain these types of bonds.</a:t>
            </a:r>
          </a:p>
          <a:p>
            <a:endParaRPr lang="en-US" sz="1200" dirty="0"/>
          </a:p>
        </p:txBody>
      </p:sp>
      <p:sp>
        <p:nvSpPr>
          <p:cNvPr id="4" name="Title 1"/>
          <p:cNvSpPr txBox="1">
            <a:spLocks/>
          </p:cNvSpPr>
          <p:nvPr/>
        </p:nvSpPr>
        <p:spPr>
          <a:xfrm>
            <a:off x="685800" y="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7391400" cy="5410200"/>
          </a:xfrm>
        </p:spPr>
        <p:txBody>
          <a:bodyPr>
            <a:normAutofit/>
          </a:bodyPr>
          <a:lstStyle/>
          <a:p>
            <a:r>
              <a:rPr lang="en-US" sz="2800" b="1" u="sng" dirty="0" smtClean="0"/>
              <a:t>IONIC BONDS</a:t>
            </a:r>
            <a:r>
              <a:rPr lang="hy-AM" sz="2800" dirty="0" smtClean="0"/>
              <a:t> are formed when electrons are transferred from a </a:t>
            </a:r>
            <a:r>
              <a:rPr lang="en-US" sz="2800" b="1" dirty="0" smtClean="0">
                <a:solidFill>
                  <a:srgbClr val="FF0066"/>
                </a:solidFill>
              </a:rPr>
              <a:t>METAL</a:t>
            </a:r>
            <a:r>
              <a:rPr lang="hy-AM" sz="2800" dirty="0" smtClean="0"/>
              <a:t> atom to a </a:t>
            </a:r>
            <a:r>
              <a:rPr lang="en-US" sz="2800" b="1" dirty="0" smtClean="0">
                <a:solidFill>
                  <a:srgbClr val="FF0066"/>
                </a:solidFill>
              </a:rPr>
              <a:t>NON-METAL</a:t>
            </a:r>
            <a:r>
              <a:rPr lang="hy-AM" sz="2800" dirty="0" smtClean="0"/>
              <a:t> atom.</a:t>
            </a:r>
            <a:br>
              <a:rPr lang="hy-AM" sz="2800" dirty="0" smtClean="0"/>
            </a:br>
            <a:endParaRPr lang="en-US" sz="2800" dirty="0" smtClean="0"/>
          </a:p>
          <a:p>
            <a:r>
              <a:rPr lang="hy-AM" sz="2800" dirty="0" smtClean="0"/>
              <a:t>The metal atom upon </a:t>
            </a:r>
            <a:r>
              <a:rPr lang="en-US" sz="2800" b="1" dirty="0" smtClean="0">
                <a:solidFill>
                  <a:srgbClr val="002060"/>
                </a:solidFill>
              </a:rPr>
              <a:t>LOSING</a:t>
            </a:r>
            <a:r>
              <a:rPr lang="hy-AM" sz="2800" dirty="0" smtClean="0"/>
              <a:t> an electron(s) becomes a positive ion often referred to as a </a:t>
            </a:r>
            <a:r>
              <a:rPr lang="en-US" sz="2800" b="1" dirty="0" smtClean="0">
                <a:solidFill>
                  <a:srgbClr val="7030A0"/>
                </a:solidFill>
              </a:rPr>
              <a:t>CATION</a:t>
            </a:r>
            <a:r>
              <a:rPr lang="hy-AM" sz="2800" dirty="0" smtClean="0"/>
              <a:t>.</a:t>
            </a:r>
            <a:br>
              <a:rPr lang="hy-AM" sz="2800" dirty="0" smtClean="0"/>
            </a:br>
            <a:endParaRPr lang="en-US" sz="2800" dirty="0" smtClean="0"/>
          </a:p>
          <a:p>
            <a:r>
              <a:rPr lang="hy-AM" sz="2800" dirty="0" smtClean="0"/>
              <a:t>The non-metal atom upon </a:t>
            </a:r>
            <a:r>
              <a:rPr lang="en-US" sz="2800" b="1" dirty="0" smtClean="0">
                <a:solidFill>
                  <a:srgbClr val="002060"/>
                </a:solidFill>
              </a:rPr>
              <a:t>GAINING</a:t>
            </a:r>
            <a:r>
              <a:rPr lang="hy-AM" sz="2800" dirty="0" smtClean="0"/>
              <a:t> an electron(s) becomes a negative ion often referred to as an </a:t>
            </a:r>
            <a:r>
              <a:rPr lang="en-US" sz="2800" b="1" dirty="0" smtClean="0">
                <a:solidFill>
                  <a:srgbClr val="7030A0"/>
                </a:solidFill>
              </a:rPr>
              <a:t>ANION</a:t>
            </a:r>
            <a:r>
              <a:rPr lang="hy-AM" sz="2800" dirty="0" smtClean="0"/>
              <a:t>.</a:t>
            </a:r>
            <a:r>
              <a:rPr lang="hy-AM" sz="2200" dirty="0" smtClean="0"/>
              <a:t/>
            </a:r>
            <a:br>
              <a:rPr lang="hy-AM" sz="2200" dirty="0" smtClean="0"/>
            </a:br>
            <a:endParaRPr lang="en-US" sz="2200" dirty="0" smtClean="0"/>
          </a:p>
        </p:txBody>
      </p:sp>
      <p:sp>
        <p:nvSpPr>
          <p:cNvPr id="4"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Ionic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7391400" cy="5410200"/>
          </a:xfrm>
        </p:spPr>
        <p:txBody>
          <a:bodyPr>
            <a:normAutofit/>
          </a:bodyPr>
          <a:lstStyle/>
          <a:p>
            <a:r>
              <a:rPr lang="hy-AM" sz="2800" dirty="0" smtClean="0"/>
              <a:t>Sodium chloride, NaCl, magnesium chloride, MgCl</a:t>
            </a:r>
            <a:r>
              <a:rPr lang="hy-AM" sz="2800" baseline="-25000" dirty="0" smtClean="0"/>
              <a:t>2</a:t>
            </a:r>
            <a:r>
              <a:rPr lang="hy-AM" sz="2800" dirty="0" smtClean="0"/>
              <a:t> and lithium oxide Li</a:t>
            </a:r>
            <a:r>
              <a:rPr lang="hy-AM" sz="2800" baseline="-25000" dirty="0" smtClean="0"/>
              <a:t>2</a:t>
            </a:r>
            <a:r>
              <a:rPr lang="hy-AM" sz="2800" dirty="0" smtClean="0"/>
              <a:t>O are examples of compounds with ionic bonds.</a:t>
            </a:r>
            <a:endParaRPr lang="en-US" sz="2800" dirty="0" smtClean="0"/>
          </a:p>
          <a:p>
            <a:endParaRPr lang="en-US" sz="2800" dirty="0" smtClean="0"/>
          </a:p>
          <a:p>
            <a:r>
              <a:rPr lang="en-US" sz="2800" dirty="0" smtClean="0"/>
              <a:t>Note well that Na, Mg and Li are all </a:t>
            </a:r>
            <a:r>
              <a:rPr lang="en-US" sz="2800" b="1" dirty="0" smtClean="0">
                <a:solidFill>
                  <a:srgbClr val="FF0066"/>
                </a:solidFill>
              </a:rPr>
              <a:t>METALS</a:t>
            </a:r>
            <a:r>
              <a:rPr lang="en-US" sz="2800" dirty="0" smtClean="0"/>
              <a:t> while </a:t>
            </a:r>
            <a:r>
              <a:rPr lang="en-US" sz="2800" dirty="0" err="1" smtClean="0"/>
              <a:t>Cl</a:t>
            </a:r>
            <a:r>
              <a:rPr lang="en-US" sz="2800" dirty="0" smtClean="0"/>
              <a:t> and O are all </a:t>
            </a:r>
            <a:r>
              <a:rPr lang="en-US" sz="2800" b="1" dirty="0" smtClean="0">
                <a:solidFill>
                  <a:srgbClr val="FF0066"/>
                </a:solidFill>
              </a:rPr>
              <a:t>NON-METALS</a:t>
            </a:r>
            <a:r>
              <a:rPr lang="en-US" sz="2800" dirty="0" smtClean="0"/>
              <a:t>.</a:t>
            </a:r>
            <a:r>
              <a:rPr lang="hy-AM" sz="2800" dirty="0" smtClean="0"/>
              <a:t/>
            </a:r>
            <a:br>
              <a:rPr lang="hy-AM" sz="2800" dirty="0" smtClean="0"/>
            </a:br>
            <a:endParaRPr lang="en-US" sz="2800" dirty="0" smtClean="0"/>
          </a:p>
          <a:p>
            <a:r>
              <a:rPr lang="hy-AM" sz="2800" dirty="0" smtClean="0"/>
              <a:t>Attractions between the oppositely charged ions provide the binding FORCES which hold ionic compounds together.</a:t>
            </a:r>
            <a:endParaRPr lang="en-US" sz="2800" dirty="0"/>
          </a:p>
        </p:txBody>
      </p:sp>
      <p:sp>
        <p:nvSpPr>
          <p:cNvPr id="4" name="Title 1"/>
          <p:cNvSpPr txBox="1">
            <a:spLocks/>
          </p:cNvSpPr>
          <p:nvPr/>
        </p:nvSpPr>
        <p:spPr>
          <a:xfrm>
            <a:off x="685800" y="0"/>
            <a:ext cx="7772400" cy="1470025"/>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none" spc="0" normalizeH="0" baseline="0" noProof="0" dirty="0" smtClean="0">
                <a:ln>
                  <a:noFill/>
                </a:ln>
                <a:solidFill>
                  <a:schemeClr val="tx1"/>
                </a:solidFill>
                <a:effectLst/>
                <a:uLnTx/>
                <a:uFillTx/>
                <a:latin typeface="+mj-lt"/>
                <a:ea typeface="+mj-ea"/>
                <a:cs typeface="+mj-cs"/>
              </a:rPr>
              <a:t>Types of </a:t>
            </a:r>
            <a:r>
              <a:rPr kumimoji="0" lang="hy-AM" sz="8000" b="0" i="0" u="none" strike="noStrike" kern="1200" cap="none" spc="0" normalizeH="0" baseline="0" noProof="0" dirty="0" smtClean="0">
                <a:ln>
                  <a:noFill/>
                </a:ln>
                <a:solidFill>
                  <a:schemeClr val="tx1"/>
                </a:solidFill>
                <a:effectLst/>
                <a:uLnTx/>
                <a:uFillTx/>
                <a:latin typeface="+mj-lt"/>
                <a:ea typeface="+mj-ea"/>
                <a:cs typeface="+mj-cs"/>
              </a:rPr>
              <a:t>Chemical Bonding</a:t>
            </a:r>
            <a:r>
              <a:rPr kumimoji="0" lang="en-US" sz="8000" b="0" i="0" u="none" strike="noStrike" kern="1200" cap="none" spc="0" normalizeH="0" baseline="0" noProof="0" dirty="0" smtClean="0">
                <a:ln>
                  <a:noFill/>
                </a:ln>
                <a:solidFill>
                  <a:schemeClr val="tx1"/>
                </a:solidFill>
                <a:effectLst/>
                <a:uLnTx/>
                <a:uFillTx/>
                <a:latin typeface="+mj-lt"/>
                <a:ea typeface="+mj-ea"/>
                <a:cs typeface="+mj-cs"/>
              </a:rPr>
              <a:t/>
            </a:r>
            <a:br>
              <a:rPr kumimoji="0" lang="en-US" sz="8000" b="0" i="0" u="none" strike="noStrike" kern="1200" cap="none" spc="0" normalizeH="0" baseline="0" noProof="0" dirty="0" smtClean="0">
                <a:ln>
                  <a:noFill/>
                </a:ln>
                <a:solidFill>
                  <a:schemeClr val="tx1"/>
                </a:solidFill>
                <a:effectLst/>
                <a:uLnTx/>
                <a:uFillTx/>
                <a:latin typeface="+mj-lt"/>
                <a:ea typeface="+mj-ea"/>
                <a:cs typeface="+mj-cs"/>
              </a:rPr>
            </a:br>
            <a:r>
              <a:rPr kumimoji="0" lang="en-US" sz="8000" b="0" i="0" u="none" strike="noStrike" kern="1200" cap="none" spc="0" normalizeH="0" baseline="0" noProof="0" dirty="0" smtClean="0">
                <a:ln>
                  <a:noFill/>
                </a:ln>
                <a:solidFill>
                  <a:schemeClr val="tx1"/>
                </a:solidFill>
                <a:effectLst/>
                <a:uLnTx/>
                <a:uFillTx/>
                <a:latin typeface="+mj-lt"/>
                <a:ea typeface="+mj-ea"/>
                <a:cs typeface="+mj-cs"/>
              </a:rPr>
              <a:t>Ionic Bonding</a:t>
            </a:r>
            <a:endParaRPr kumimoji="0" lang="en-US" sz="8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5346</TotalTime>
  <Words>1899</Words>
  <Application>Microsoft Office PowerPoint</Application>
  <PresentationFormat>On-screen Show (4:3)</PresentationFormat>
  <Paragraphs>353</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Office Theme</vt:lpstr>
      <vt:lpstr>Chemical Bonding</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vector>
  </TitlesOfParts>
  <Company>Pink Panta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Chemical Bonding</dc:title>
  <dc:creator>Pink Panta</dc:creator>
  <cp:lastModifiedBy>Samantha</cp:lastModifiedBy>
  <cp:revision>50</cp:revision>
  <dcterms:created xsi:type="dcterms:W3CDTF">2011-07-13T17:42:14Z</dcterms:created>
  <dcterms:modified xsi:type="dcterms:W3CDTF">2018-09-29T15:55:05Z</dcterms:modified>
</cp:coreProperties>
</file>