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8288000" cy="10287000"/>
  <p:notesSz cx="6858000" cy="9144000"/>
  <p:embeddedFontLst>
    <p:embeddedFont>
      <p:font typeface="Amatic SC Bold" charset="-79"/>
      <p:regular r:id="rId15"/>
    </p:embeddedFont>
    <p:embeddedFont>
      <p:font typeface="Muli Regular" charset="0"/>
      <p:regular r:id="rId16"/>
    </p:embeddedFont>
    <p:embeddedFont>
      <p:font typeface="Calibri" pitchFamily="34" charset="0"/>
      <p:regular r:id="rId17"/>
      <p:bold r:id="rId18"/>
      <p:italic r:id="rId19"/>
      <p:boldItalic r:id="rId20"/>
    </p:embeddedFont>
    <p:embeddedFont>
      <p:font typeface="Muli Regular Bold" charset="0"/>
      <p:regular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8" autoAdjust="0"/>
    <p:restoredTop sz="94622" autoAdjust="0"/>
  </p:normalViewPr>
  <p:slideViewPr>
    <p:cSldViewPr>
      <p:cViewPr varScale="1">
        <p:scale>
          <a:sx n="57" d="100"/>
          <a:sy n="57" d="100"/>
        </p:scale>
        <p:origin x="-6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4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 rot="297725">
            <a:off x="4019514" y="3326278"/>
            <a:ext cx="10254876" cy="3244270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4524723" y="3492127"/>
            <a:ext cx="9244458" cy="245537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0160"/>
              </a:lnSpc>
              <a:spcBef>
                <a:spcPct val="0"/>
              </a:spcBef>
            </a:pPr>
            <a:r>
              <a:rPr lang="en-US" sz="14400">
                <a:solidFill>
                  <a:srgbClr val="000000"/>
                </a:solidFill>
                <a:latin typeface="Amatic SC Bold"/>
              </a:rPr>
              <a:t>EXPONENTS</a:t>
            </a: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 rot="10084657">
            <a:off x="3627756" y="1869066"/>
            <a:ext cx="541332" cy="519679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 rot="1460983">
            <a:off x="691221" y="6297296"/>
            <a:ext cx="1748898" cy="2199872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 rot="-1159206">
            <a:off x="2754259" y="4340976"/>
            <a:ext cx="662036" cy="1122094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>
            <a:off x="5486684" y="8801590"/>
            <a:ext cx="758759" cy="837986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 rot="4810274">
            <a:off x="15575808" y="739774"/>
            <a:ext cx="1675438" cy="2107469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 rot="-7483644">
            <a:off x="2484938" y="8905629"/>
            <a:ext cx="509049" cy="488687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 rot="1422455">
            <a:off x="887331" y="3945578"/>
            <a:ext cx="509049" cy="488687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 rot="-243703">
            <a:off x="7393027" y="2454017"/>
            <a:ext cx="437368" cy="419873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 rot="2851397">
            <a:off x="9208285" y="507545"/>
            <a:ext cx="319992" cy="307192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 rot="-10019461">
            <a:off x="13288030" y="1319249"/>
            <a:ext cx="516571" cy="495908"/>
          </a:xfrm>
          <a:prstGeom prst="rect">
            <a:avLst/>
          </a:prstGeom>
        </p:spPr>
      </p:pic>
      <p:pic>
        <p:nvPicPr>
          <p:cNvPr id="14" name="Picture 1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 rot="-6383107">
            <a:off x="16927791" y="5017806"/>
            <a:ext cx="513645" cy="493100"/>
          </a:xfrm>
          <a:prstGeom prst="rect">
            <a:avLst/>
          </a:prstGeom>
        </p:spPr>
      </p:pic>
      <p:pic>
        <p:nvPicPr>
          <p:cNvPr id="15" name="Picture 1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 rot="5756806">
            <a:off x="15020060" y="9178423"/>
            <a:ext cx="424393" cy="407417"/>
          </a:xfrm>
          <a:prstGeom prst="rect">
            <a:avLst/>
          </a:prstGeom>
        </p:spPr>
      </p:pic>
      <p:pic>
        <p:nvPicPr>
          <p:cNvPr id="16" name="Picture 1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 rot="8915872">
            <a:off x="14407882" y="6383025"/>
            <a:ext cx="424393" cy="407417"/>
          </a:xfrm>
          <a:prstGeom prst="rect">
            <a:avLst/>
          </a:prstGeom>
        </p:spPr>
      </p:pic>
      <p:pic>
        <p:nvPicPr>
          <p:cNvPr id="17" name="Picture 17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 rot="5756806">
            <a:off x="4802333" y="6847344"/>
            <a:ext cx="424393" cy="407417"/>
          </a:xfrm>
          <a:prstGeom prst="rect">
            <a:avLst/>
          </a:prstGeom>
        </p:spPr>
      </p:pic>
      <p:pic>
        <p:nvPicPr>
          <p:cNvPr id="18" name="Picture 18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 rot="1345741">
            <a:off x="12100836" y="8176526"/>
            <a:ext cx="511678" cy="867251"/>
          </a:xfrm>
          <a:prstGeom prst="rect">
            <a:avLst/>
          </a:prstGeom>
        </p:spPr>
      </p:pic>
      <p:pic>
        <p:nvPicPr>
          <p:cNvPr id="19" name="Picture 19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1800043">
            <a:off x="11671035" y="347808"/>
            <a:ext cx="567418" cy="626667"/>
          </a:xfrm>
          <a:prstGeom prst="rect">
            <a:avLst/>
          </a:prstGeom>
        </p:spPr>
      </p:pic>
      <p:pic>
        <p:nvPicPr>
          <p:cNvPr id="20" name="Picture 20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 rot="-10154087">
            <a:off x="15305381" y="3449328"/>
            <a:ext cx="489149" cy="829067"/>
          </a:xfrm>
          <a:prstGeom prst="rect">
            <a:avLst/>
          </a:prstGeom>
        </p:spPr>
      </p:pic>
      <p:pic>
        <p:nvPicPr>
          <p:cNvPr id="21" name="Picture 21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 rot="-1669974">
            <a:off x="6165299" y="822791"/>
            <a:ext cx="530353" cy="898904"/>
          </a:xfrm>
          <a:prstGeom prst="rect">
            <a:avLst/>
          </a:prstGeom>
        </p:spPr>
      </p:pic>
      <p:pic>
        <p:nvPicPr>
          <p:cNvPr id="22" name="Picture 2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 rot="-1839255">
            <a:off x="8938249" y="9486280"/>
            <a:ext cx="554415" cy="532238"/>
          </a:xfrm>
          <a:prstGeom prst="rect">
            <a:avLst/>
          </a:prstGeom>
        </p:spPr>
      </p:pic>
      <p:pic>
        <p:nvPicPr>
          <p:cNvPr id="23" name="Picture 2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>
          <a:xfrm rot="693431">
            <a:off x="1252195" y="916550"/>
            <a:ext cx="826577" cy="1185137"/>
          </a:xfrm>
          <a:prstGeom prst="rect">
            <a:avLst/>
          </a:prstGeom>
        </p:spPr>
      </p:pic>
      <p:pic>
        <p:nvPicPr>
          <p:cNvPr id="24" name="Picture 24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>
          <a:xfrm rot="-2011406">
            <a:off x="10044564" y="1829281"/>
            <a:ext cx="716911" cy="1027900"/>
          </a:xfrm>
          <a:prstGeom prst="rect">
            <a:avLst/>
          </a:prstGeom>
        </p:spPr>
      </p:pic>
      <p:pic>
        <p:nvPicPr>
          <p:cNvPr id="25" name="Picture 25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>
          <a:xfrm rot="-2419102">
            <a:off x="16011837" y="6705132"/>
            <a:ext cx="927423" cy="1329729"/>
          </a:xfrm>
          <a:prstGeom prst="rect">
            <a:avLst/>
          </a:prstGeom>
        </p:spPr>
      </p:pic>
      <p:pic>
        <p:nvPicPr>
          <p:cNvPr id="26" name="Picture 26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>
          <a:xfrm rot="693431">
            <a:off x="8883430" y="6941955"/>
            <a:ext cx="826577" cy="118513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A6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47894" y="25428"/>
            <a:ext cx="10749393" cy="14427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1616"/>
              </a:lnSpc>
            </a:pPr>
            <a:r>
              <a:rPr lang="en-US" sz="8800">
                <a:solidFill>
                  <a:srgbClr val="000000"/>
                </a:solidFill>
                <a:latin typeface="Amatic SC Bold"/>
              </a:rPr>
              <a:t>exercises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79097" y="1521452"/>
            <a:ext cx="8115300" cy="70032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a.  12 x 2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-3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b.  4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-2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x 12  =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c.  (2/3)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-2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d.  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3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(1/a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-2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+ a)  =  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e.  4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1/2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  <a:spcBef>
                <a:spcPct val="0"/>
              </a:spcBef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f.  27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1/3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</a:t>
            </a: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197287" y="2331798"/>
            <a:ext cx="2256625" cy="2121228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4314560" y="3189835"/>
            <a:ext cx="2256625" cy="2121228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786105" y="5054957"/>
            <a:ext cx="2256625" cy="2121228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3" cstate="print"/>
          <a:srcRect l="12160" t="17796" r="14927" b="21823"/>
          <a:stretch>
            <a:fillRect/>
          </a:stretch>
        </p:blipFill>
        <p:spPr>
          <a:xfrm rot="-311875">
            <a:off x="11747706" y="2933480"/>
            <a:ext cx="1108364" cy="917864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4" cstate="print"/>
          <a:srcRect l="34025" t="15329" r="31970" b="16663"/>
          <a:stretch>
            <a:fillRect/>
          </a:stretch>
        </p:blipFill>
        <p:spPr>
          <a:xfrm rot="648307">
            <a:off x="12628668" y="5544071"/>
            <a:ext cx="571500" cy="1143000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5" cstate="print"/>
          <a:srcRect l="23386" t="16682" r="26825" b="17273"/>
          <a:stretch>
            <a:fillRect/>
          </a:stretch>
        </p:blipFill>
        <p:spPr>
          <a:xfrm rot="520720">
            <a:off x="14990002" y="3687608"/>
            <a:ext cx="848591" cy="1125682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-789926">
            <a:off x="10940464" y="2085248"/>
            <a:ext cx="513645" cy="493100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8915872">
            <a:off x="14117791" y="6688041"/>
            <a:ext cx="424393" cy="407417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4540450">
            <a:off x="16224780" y="3050290"/>
            <a:ext cx="294237" cy="282468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>
          <a:xfrm rot="262007">
            <a:off x="-827416" y="8685343"/>
            <a:ext cx="20474267" cy="647731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A6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47894" y="25428"/>
            <a:ext cx="10749393" cy="14427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1616"/>
              </a:lnSpc>
            </a:pPr>
            <a:r>
              <a:rPr lang="en-US" sz="8800">
                <a:solidFill>
                  <a:srgbClr val="000000"/>
                </a:solidFill>
                <a:latin typeface="Amatic SC Bold"/>
              </a:rPr>
              <a:t>exercises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79097" y="1521452"/>
            <a:ext cx="12347498" cy="70032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a.  12 x 2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-3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12 x 1/2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3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12 x 1/8  =  3/2  =  11/2 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b.  4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-2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x 12  =  1/4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2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x 12  =  1/16 x 12 = 3/4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c.  (2/3)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-2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1/ (2/3 x 2/3)  =  1/(4/9)  =  9/4  =  21/4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d.  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3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(1/a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-2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+ a)  =  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3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(a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2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+ a)  =  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5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+ 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4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e.  4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1/2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</a:t>
            </a:r>
            <a:r>
              <a:rPr lang="en-US" sz="3600" dirty="0">
                <a:solidFill>
                  <a:srgbClr val="FF0000"/>
                </a:solidFill>
                <a:latin typeface="Muli Regular"/>
              </a:rPr>
              <a:t>sqrt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4  =  2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  <a:spcBef>
                <a:spcPct val="0"/>
              </a:spcBef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f.  27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1/3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</a:t>
            </a:r>
            <a:r>
              <a:rPr lang="en-US" sz="3600" dirty="0">
                <a:solidFill>
                  <a:srgbClr val="FF0000"/>
                </a:solidFill>
                <a:latin typeface="Muli Regular"/>
              </a:rPr>
              <a:t>cubrt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27  =  3 </a:t>
            </a: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197287" y="2331798"/>
            <a:ext cx="2256625" cy="2121228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4314560" y="3189835"/>
            <a:ext cx="2256625" cy="2121228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786105" y="5054957"/>
            <a:ext cx="2256625" cy="2121228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3" cstate="print"/>
          <a:srcRect l="12160" t="17796" r="14927" b="21823"/>
          <a:stretch>
            <a:fillRect/>
          </a:stretch>
        </p:blipFill>
        <p:spPr>
          <a:xfrm rot="-311875">
            <a:off x="11747706" y="2933480"/>
            <a:ext cx="1108364" cy="917864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4" cstate="print"/>
          <a:srcRect l="34025" t="15329" r="31970" b="16663"/>
          <a:stretch>
            <a:fillRect/>
          </a:stretch>
        </p:blipFill>
        <p:spPr>
          <a:xfrm rot="648307">
            <a:off x="12628668" y="5544071"/>
            <a:ext cx="571500" cy="1143000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5" cstate="print"/>
          <a:srcRect l="23386" t="16682" r="26825" b="17273"/>
          <a:stretch>
            <a:fillRect/>
          </a:stretch>
        </p:blipFill>
        <p:spPr>
          <a:xfrm rot="520720">
            <a:off x="14990002" y="3687608"/>
            <a:ext cx="848591" cy="1125682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-789926">
            <a:off x="10940464" y="2085248"/>
            <a:ext cx="513645" cy="493100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8915872">
            <a:off x="14117791" y="6688041"/>
            <a:ext cx="424393" cy="407417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4540450">
            <a:off x="16224780" y="3050290"/>
            <a:ext cx="294237" cy="282468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>
          <a:xfrm rot="262007">
            <a:off x="-827416" y="8685343"/>
            <a:ext cx="20474267" cy="647731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A6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47894" y="25428"/>
            <a:ext cx="10749393" cy="14427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1616"/>
              </a:lnSpc>
            </a:pPr>
            <a:r>
              <a:rPr lang="en-US" sz="8800">
                <a:solidFill>
                  <a:srgbClr val="000000"/>
                </a:solidFill>
                <a:latin typeface="Amatic SC Bold"/>
              </a:rPr>
              <a:t>exercises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79097" y="3417793"/>
            <a:ext cx="12347498" cy="312627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a.  4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3/2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b.  27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2/3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  <a:spcBef>
                <a:spcPct val="0"/>
              </a:spcBef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c.  4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-3/2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</a:t>
            </a: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197287" y="2331798"/>
            <a:ext cx="2256625" cy="2121228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4314560" y="3189835"/>
            <a:ext cx="2256625" cy="2121228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786105" y="5054957"/>
            <a:ext cx="2256625" cy="2121228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3" cstate="print"/>
          <a:srcRect l="12160" t="17796" r="14927" b="21823"/>
          <a:stretch>
            <a:fillRect/>
          </a:stretch>
        </p:blipFill>
        <p:spPr>
          <a:xfrm rot="-311875">
            <a:off x="11747706" y="2933480"/>
            <a:ext cx="1108364" cy="917864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4" cstate="print"/>
          <a:srcRect l="34025" t="15329" r="31970" b="16663"/>
          <a:stretch>
            <a:fillRect/>
          </a:stretch>
        </p:blipFill>
        <p:spPr>
          <a:xfrm rot="648307">
            <a:off x="12628668" y="5544071"/>
            <a:ext cx="571500" cy="1143000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5" cstate="print"/>
          <a:srcRect l="23386" t="16682" r="26825" b="17273"/>
          <a:stretch>
            <a:fillRect/>
          </a:stretch>
        </p:blipFill>
        <p:spPr>
          <a:xfrm rot="520720">
            <a:off x="14990002" y="3687608"/>
            <a:ext cx="848591" cy="1125682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-789926">
            <a:off x="10940464" y="2085248"/>
            <a:ext cx="513645" cy="493100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8915872">
            <a:off x="14117791" y="6688041"/>
            <a:ext cx="424393" cy="407417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4540450">
            <a:off x="16224780" y="3050290"/>
            <a:ext cx="294237" cy="282468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>
          <a:xfrm rot="262007">
            <a:off x="-827416" y="8685343"/>
            <a:ext cx="20474267" cy="647731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A6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47894" y="25428"/>
            <a:ext cx="10749393" cy="14427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1616"/>
              </a:lnSpc>
            </a:pPr>
            <a:r>
              <a:rPr lang="en-US" sz="8800">
                <a:solidFill>
                  <a:srgbClr val="000000"/>
                </a:solidFill>
                <a:latin typeface="Amatic SC Bold"/>
              </a:rPr>
              <a:t>exercises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74322" y="3417793"/>
            <a:ext cx="12347498" cy="312627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a.  4</a:t>
            </a:r>
            <a:r>
              <a:rPr lang="en-US" sz="3600" baseline="30000" dirty="0">
                <a:solidFill>
                  <a:srgbClr val="FF0000"/>
                </a:solidFill>
                <a:latin typeface="Muli Regular"/>
              </a:rPr>
              <a:t>3/2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4</a:t>
            </a:r>
            <a:r>
              <a:rPr lang="en-US" sz="3600" baseline="30000" dirty="0">
                <a:solidFill>
                  <a:srgbClr val="FF0000"/>
                </a:solidFill>
                <a:latin typeface="Muli Regular"/>
              </a:rPr>
              <a:t>1/2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x 4</a:t>
            </a:r>
            <a:r>
              <a:rPr lang="en-US" sz="3600" baseline="30000" dirty="0">
                <a:solidFill>
                  <a:srgbClr val="FF0000"/>
                </a:solidFill>
                <a:latin typeface="Muli Regular"/>
              </a:rPr>
              <a:t>1/2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x 4</a:t>
            </a:r>
            <a:r>
              <a:rPr lang="en-US" sz="3600" baseline="30000" dirty="0">
                <a:solidFill>
                  <a:srgbClr val="FF0000"/>
                </a:solidFill>
                <a:latin typeface="Muli Regular"/>
              </a:rPr>
              <a:t>1/2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2 x 2 x 2  =  8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b.  27</a:t>
            </a:r>
            <a:r>
              <a:rPr lang="en-US" sz="3600" baseline="30000" dirty="0">
                <a:solidFill>
                  <a:srgbClr val="FF0000"/>
                </a:solidFill>
                <a:latin typeface="Muli Regular"/>
              </a:rPr>
              <a:t>2/3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27</a:t>
            </a:r>
            <a:r>
              <a:rPr lang="en-US" sz="3600" baseline="30000" dirty="0">
                <a:solidFill>
                  <a:srgbClr val="FF0000"/>
                </a:solidFill>
                <a:latin typeface="Muli Regular"/>
              </a:rPr>
              <a:t>1/3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x 27</a:t>
            </a:r>
            <a:r>
              <a:rPr lang="en-US" sz="3600" baseline="30000" dirty="0">
                <a:solidFill>
                  <a:srgbClr val="FF0000"/>
                </a:solidFill>
                <a:latin typeface="Muli Regular"/>
              </a:rPr>
              <a:t>1/3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3 x 3  =  9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  <a:spcBef>
                <a:spcPct val="0"/>
              </a:spcBef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c.  4</a:t>
            </a:r>
            <a:r>
              <a:rPr lang="en-US" sz="3600" baseline="30000" dirty="0">
                <a:solidFill>
                  <a:srgbClr val="FF0000"/>
                </a:solidFill>
                <a:latin typeface="Muli Regular"/>
              </a:rPr>
              <a:t>-3/2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1/(4</a:t>
            </a:r>
            <a:r>
              <a:rPr lang="en-US" sz="3600" baseline="30000" dirty="0">
                <a:solidFill>
                  <a:srgbClr val="FF0000"/>
                </a:solidFill>
                <a:latin typeface="Muli Regular"/>
              </a:rPr>
              <a:t>1/2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x 4</a:t>
            </a:r>
            <a:r>
              <a:rPr lang="en-US" sz="3600" baseline="30000" dirty="0">
                <a:solidFill>
                  <a:srgbClr val="FF0000"/>
                </a:solidFill>
                <a:latin typeface="Muli Regular"/>
              </a:rPr>
              <a:t>1/2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x 4</a:t>
            </a:r>
            <a:r>
              <a:rPr lang="en-US" sz="3600" baseline="30000" dirty="0">
                <a:solidFill>
                  <a:srgbClr val="FF0000"/>
                </a:solidFill>
                <a:latin typeface="Muli Regular"/>
              </a:rPr>
              <a:t>1/2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)  =  1/(2 x 2 x 2)  =  1/8</a:t>
            </a: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197287" y="2331798"/>
            <a:ext cx="2256625" cy="2121228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4314560" y="3189835"/>
            <a:ext cx="2256625" cy="2121228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786105" y="5054957"/>
            <a:ext cx="2256625" cy="2121228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3" cstate="print"/>
          <a:srcRect l="12160" t="17796" r="14927" b="21823"/>
          <a:stretch>
            <a:fillRect/>
          </a:stretch>
        </p:blipFill>
        <p:spPr>
          <a:xfrm rot="-311875">
            <a:off x="11747706" y="2933480"/>
            <a:ext cx="1108364" cy="917864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4" cstate="print"/>
          <a:srcRect l="34025" t="15329" r="31970" b="16663"/>
          <a:stretch>
            <a:fillRect/>
          </a:stretch>
        </p:blipFill>
        <p:spPr>
          <a:xfrm rot="648307">
            <a:off x="12628668" y="5544071"/>
            <a:ext cx="571500" cy="1143000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5" cstate="print"/>
          <a:srcRect l="23386" t="16682" r="26825" b="17273"/>
          <a:stretch>
            <a:fillRect/>
          </a:stretch>
        </p:blipFill>
        <p:spPr>
          <a:xfrm rot="520720">
            <a:off x="14990002" y="3687608"/>
            <a:ext cx="848591" cy="1125682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-789926">
            <a:off x="10940464" y="2085248"/>
            <a:ext cx="513645" cy="493100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8915872">
            <a:off x="14117791" y="6688041"/>
            <a:ext cx="424393" cy="407417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4540450">
            <a:off x="16224780" y="3050290"/>
            <a:ext cx="294237" cy="282468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>
          <a:xfrm rot="262007">
            <a:off x="-827416" y="8685343"/>
            <a:ext cx="20474267" cy="64773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4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47894" y="-41425"/>
            <a:ext cx="10749393" cy="21021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224"/>
              </a:lnSpc>
            </a:pPr>
            <a:r>
              <a:rPr lang="en-US" sz="3200">
                <a:solidFill>
                  <a:srgbClr val="000000"/>
                </a:solidFill>
                <a:latin typeface="Glacial Indifference Bold"/>
              </a:rPr>
              <a:t>An </a:t>
            </a:r>
            <a:r>
              <a:rPr lang="en-US" sz="3200">
                <a:solidFill>
                  <a:srgbClr val="FF1616"/>
                </a:solidFill>
                <a:latin typeface="Glacial Indifference Bold"/>
              </a:rPr>
              <a:t>EXPONENT</a:t>
            </a:r>
            <a:r>
              <a:rPr lang="en-US" sz="3200">
                <a:solidFill>
                  <a:srgbClr val="000000"/>
                </a:solidFill>
                <a:latin typeface="Glacial Indifference Bold"/>
              </a:rPr>
              <a:t> is a quantity representing the power to which a given number or expression is to be raised,</a:t>
            </a:r>
          </a:p>
          <a:p>
            <a:pPr>
              <a:lnSpc>
                <a:spcPts val="4224"/>
              </a:lnSpc>
            </a:pPr>
            <a:r>
              <a:rPr lang="en-US" sz="3200">
                <a:solidFill>
                  <a:srgbClr val="000000"/>
                </a:solidFill>
                <a:latin typeface="Glacial Indifference Bold"/>
              </a:rPr>
              <a:t>usually expressed as a raised symbol beside the number or expression.  For example: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294418" y="2799435"/>
            <a:ext cx="8115300" cy="60144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719"/>
              </a:lnSpc>
            </a:pPr>
            <a:r>
              <a:rPr lang="en-US" sz="4800" dirty="0">
                <a:solidFill>
                  <a:srgbClr val="000000"/>
                </a:solidFill>
                <a:latin typeface="Muli Regular"/>
              </a:rPr>
              <a:t>A</a:t>
            </a:r>
            <a:r>
              <a:rPr lang="en-US" sz="4800" baseline="30000" dirty="0">
                <a:solidFill>
                  <a:srgbClr val="FF1616"/>
                </a:solidFill>
                <a:latin typeface="Muli Regular"/>
              </a:rPr>
              <a:t>2</a:t>
            </a:r>
          </a:p>
          <a:p>
            <a:pPr algn="ctr">
              <a:lnSpc>
                <a:spcPts val="6719"/>
              </a:lnSpc>
            </a:pPr>
            <a:endParaRPr dirty="0"/>
          </a:p>
          <a:p>
            <a:pPr algn="ctr">
              <a:lnSpc>
                <a:spcPts val="6719"/>
              </a:lnSpc>
            </a:pPr>
            <a:r>
              <a:rPr lang="en-US" sz="4800" dirty="0">
                <a:solidFill>
                  <a:srgbClr val="000000"/>
                </a:solidFill>
                <a:latin typeface="Muli Regular"/>
              </a:rPr>
              <a:t>2</a:t>
            </a:r>
            <a:r>
              <a:rPr lang="en-US" sz="4800" baseline="30000" dirty="0">
                <a:solidFill>
                  <a:srgbClr val="FF1616"/>
                </a:solidFill>
                <a:latin typeface="Muli Regular"/>
              </a:rPr>
              <a:t>8</a:t>
            </a:r>
          </a:p>
          <a:p>
            <a:pPr algn="ctr">
              <a:lnSpc>
                <a:spcPts val="6719"/>
              </a:lnSpc>
            </a:pPr>
            <a:endParaRPr dirty="0"/>
          </a:p>
          <a:p>
            <a:pPr algn="ctr">
              <a:lnSpc>
                <a:spcPts val="6719"/>
              </a:lnSpc>
            </a:pPr>
            <a:r>
              <a:rPr lang="en-US" sz="4800" dirty="0">
                <a:solidFill>
                  <a:srgbClr val="000000"/>
                </a:solidFill>
                <a:latin typeface="Muli Regular"/>
              </a:rPr>
              <a:t>C</a:t>
            </a:r>
            <a:r>
              <a:rPr lang="en-US" sz="4800" baseline="30000" dirty="0">
                <a:solidFill>
                  <a:srgbClr val="FF1616"/>
                </a:solidFill>
                <a:latin typeface="Muli Regular"/>
              </a:rPr>
              <a:t>4</a:t>
            </a:r>
          </a:p>
          <a:p>
            <a:pPr algn="ctr">
              <a:lnSpc>
                <a:spcPts val="6719"/>
              </a:lnSpc>
            </a:pPr>
            <a:endParaRPr dirty="0"/>
          </a:p>
          <a:p>
            <a:pPr algn="ctr">
              <a:lnSpc>
                <a:spcPts val="6719"/>
              </a:lnSpc>
              <a:spcBef>
                <a:spcPct val="0"/>
              </a:spcBef>
            </a:pPr>
            <a:r>
              <a:rPr lang="en-US" sz="4800" dirty="0">
                <a:solidFill>
                  <a:srgbClr val="000000"/>
                </a:solidFill>
                <a:latin typeface="Muli Regular"/>
              </a:rPr>
              <a:t>10</a:t>
            </a:r>
            <a:r>
              <a:rPr lang="en-US" sz="4800" baseline="30000" dirty="0">
                <a:solidFill>
                  <a:srgbClr val="FF1616"/>
                </a:solidFill>
                <a:latin typeface="Muli Regular"/>
              </a:rPr>
              <a:t>3</a:t>
            </a: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197287" y="2331798"/>
            <a:ext cx="2256625" cy="2121228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4314560" y="3189835"/>
            <a:ext cx="2256625" cy="2121228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786105" y="5054957"/>
            <a:ext cx="2256625" cy="2121228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3" cstate="print"/>
          <a:srcRect l="12160" t="17796" r="14927" b="21823"/>
          <a:stretch>
            <a:fillRect/>
          </a:stretch>
        </p:blipFill>
        <p:spPr>
          <a:xfrm rot="-311875">
            <a:off x="11747706" y="2933480"/>
            <a:ext cx="1108364" cy="917864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4" cstate="print"/>
          <a:srcRect l="34025" t="15329" r="31970" b="16663"/>
          <a:stretch>
            <a:fillRect/>
          </a:stretch>
        </p:blipFill>
        <p:spPr>
          <a:xfrm rot="648307">
            <a:off x="12628668" y="5544071"/>
            <a:ext cx="571500" cy="1143000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5" cstate="print"/>
          <a:srcRect l="23386" t="16682" r="26825" b="17273"/>
          <a:stretch>
            <a:fillRect/>
          </a:stretch>
        </p:blipFill>
        <p:spPr>
          <a:xfrm rot="520720">
            <a:off x="14990002" y="3687608"/>
            <a:ext cx="848591" cy="1125682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-789926">
            <a:off x="10940464" y="2085248"/>
            <a:ext cx="513645" cy="493100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8915872">
            <a:off x="14117791" y="6688041"/>
            <a:ext cx="424393" cy="407417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4540450">
            <a:off x="16224780" y="3050290"/>
            <a:ext cx="294237" cy="282468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>
          <a:xfrm rot="262007">
            <a:off x="-827416" y="8685343"/>
            <a:ext cx="20474267" cy="64773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4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47894" y="25428"/>
            <a:ext cx="10749393" cy="14427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1616"/>
              </a:lnSpc>
            </a:pPr>
            <a:r>
              <a:rPr lang="en-US" sz="8800">
                <a:solidFill>
                  <a:srgbClr val="000000"/>
                </a:solidFill>
                <a:latin typeface="Amatic SC Bold"/>
              </a:rPr>
              <a:t>MULTIPLICATION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262562" y="1846417"/>
            <a:ext cx="8115300" cy="18620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040"/>
              </a:lnSpc>
              <a:spcBef>
                <a:spcPct val="0"/>
              </a:spcBef>
            </a:pPr>
            <a:r>
              <a:rPr lang="en-US" sz="3600">
                <a:solidFill>
                  <a:srgbClr val="000000"/>
                </a:solidFill>
                <a:latin typeface="Muli Regular"/>
              </a:rPr>
              <a:t>When the same letter variables are being multiplied their exponents are </a:t>
            </a:r>
            <a:r>
              <a:rPr lang="en-US" sz="3600">
                <a:solidFill>
                  <a:srgbClr val="FF1616"/>
                </a:solidFill>
                <a:latin typeface="Muli Regular Bold"/>
              </a:rPr>
              <a:t>added</a:t>
            </a:r>
            <a:r>
              <a:rPr lang="en-US" sz="3600">
                <a:solidFill>
                  <a:srgbClr val="000000"/>
                </a:solidFill>
                <a:latin typeface="Muli Regular"/>
              </a:rPr>
              <a:t>.</a:t>
            </a: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197287" y="2331798"/>
            <a:ext cx="2256625" cy="2121228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4314560" y="3189835"/>
            <a:ext cx="2256625" cy="2121228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786105" y="5054957"/>
            <a:ext cx="2256625" cy="2121228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3" cstate="print"/>
          <a:srcRect l="12160" t="17796" r="14927" b="21823"/>
          <a:stretch>
            <a:fillRect/>
          </a:stretch>
        </p:blipFill>
        <p:spPr>
          <a:xfrm rot="-311875">
            <a:off x="11747706" y="2933480"/>
            <a:ext cx="1108364" cy="917864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4" cstate="print"/>
          <a:srcRect l="34025" t="15329" r="31970" b="16663"/>
          <a:stretch>
            <a:fillRect/>
          </a:stretch>
        </p:blipFill>
        <p:spPr>
          <a:xfrm rot="648307">
            <a:off x="12628668" y="5544071"/>
            <a:ext cx="571500" cy="1143000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5" cstate="print"/>
          <a:srcRect l="23386" t="16682" r="26825" b="17273"/>
          <a:stretch>
            <a:fillRect/>
          </a:stretch>
        </p:blipFill>
        <p:spPr>
          <a:xfrm rot="520720">
            <a:off x="14990002" y="3687608"/>
            <a:ext cx="848591" cy="1125682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-789926">
            <a:off x="10940464" y="2085248"/>
            <a:ext cx="513645" cy="493100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8915872">
            <a:off x="14117791" y="6688041"/>
            <a:ext cx="424393" cy="407417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4540450">
            <a:off x="16224780" y="3050290"/>
            <a:ext cx="294237" cy="282468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>
          <a:xfrm rot="262007">
            <a:off x="-827416" y="8685343"/>
            <a:ext cx="20474267" cy="6477314"/>
          </a:xfrm>
          <a:prstGeom prst="rect">
            <a:avLst/>
          </a:prstGeom>
        </p:spPr>
      </p:pic>
      <p:sp>
        <p:nvSpPr>
          <p:cNvPr id="14" name="TextBox 14"/>
          <p:cNvSpPr txBox="1"/>
          <p:nvPr/>
        </p:nvSpPr>
        <p:spPr>
          <a:xfrm>
            <a:off x="262562" y="5086350"/>
            <a:ext cx="8115300" cy="19236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4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x 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3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4+3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7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  <a:spcBef>
                <a:spcPct val="0"/>
              </a:spcBef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4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x 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3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X B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4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x 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3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10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B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4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47894" y="25428"/>
            <a:ext cx="10749393" cy="14427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1616"/>
              </a:lnSpc>
            </a:pPr>
            <a:r>
              <a:rPr lang="en-US" sz="8800">
                <a:solidFill>
                  <a:srgbClr val="000000"/>
                </a:solidFill>
                <a:latin typeface="Amatic SC Bold"/>
              </a:rPr>
              <a:t>division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262562" y="2054433"/>
            <a:ext cx="8115300" cy="18620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040"/>
              </a:lnSpc>
              <a:spcBef>
                <a:spcPct val="0"/>
              </a:spcBef>
            </a:pPr>
            <a:r>
              <a:rPr lang="en-US" sz="3600">
                <a:solidFill>
                  <a:srgbClr val="000000"/>
                </a:solidFill>
                <a:latin typeface="Muli Regular"/>
              </a:rPr>
              <a:t>When the same letter variables are being divided their exponents are </a:t>
            </a:r>
            <a:r>
              <a:rPr lang="en-US" sz="3600">
                <a:solidFill>
                  <a:srgbClr val="FF1616"/>
                </a:solidFill>
                <a:latin typeface="Muli Regular Bold"/>
              </a:rPr>
              <a:t>subtracted</a:t>
            </a:r>
            <a:r>
              <a:rPr lang="en-US" sz="3600">
                <a:solidFill>
                  <a:srgbClr val="000000"/>
                </a:solidFill>
                <a:latin typeface="Muli Regular"/>
              </a:rPr>
              <a:t>.</a:t>
            </a: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197287" y="2331798"/>
            <a:ext cx="2256625" cy="2121228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4314560" y="3189835"/>
            <a:ext cx="2256625" cy="2121228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786105" y="5054957"/>
            <a:ext cx="2256625" cy="2121228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3" cstate="print"/>
          <a:srcRect l="12160" t="17796" r="14927" b="21823"/>
          <a:stretch>
            <a:fillRect/>
          </a:stretch>
        </p:blipFill>
        <p:spPr>
          <a:xfrm rot="-311875">
            <a:off x="11747706" y="2933480"/>
            <a:ext cx="1108364" cy="917864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4" cstate="print"/>
          <a:srcRect l="34025" t="15329" r="31970" b="16663"/>
          <a:stretch>
            <a:fillRect/>
          </a:stretch>
        </p:blipFill>
        <p:spPr>
          <a:xfrm rot="648307">
            <a:off x="12628668" y="5544071"/>
            <a:ext cx="571500" cy="1143000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5" cstate="print"/>
          <a:srcRect l="23386" t="16682" r="26825" b="17273"/>
          <a:stretch>
            <a:fillRect/>
          </a:stretch>
        </p:blipFill>
        <p:spPr>
          <a:xfrm rot="520720">
            <a:off x="14990002" y="3687608"/>
            <a:ext cx="848591" cy="1125682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-789926">
            <a:off x="10940464" y="2085248"/>
            <a:ext cx="513645" cy="493100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8915872">
            <a:off x="14117791" y="6688041"/>
            <a:ext cx="424393" cy="407417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4540450">
            <a:off x="16224780" y="3050290"/>
            <a:ext cx="294237" cy="282468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>
          <a:xfrm rot="262007">
            <a:off x="-827416" y="8685343"/>
            <a:ext cx="20474267" cy="6477314"/>
          </a:xfrm>
          <a:prstGeom prst="rect">
            <a:avLst/>
          </a:prstGeom>
        </p:spPr>
      </p:pic>
      <p:sp>
        <p:nvSpPr>
          <p:cNvPr id="14" name="TextBox 14"/>
          <p:cNvSpPr txBox="1"/>
          <p:nvPr/>
        </p:nvSpPr>
        <p:spPr>
          <a:xfrm>
            <a:off x="262562" y="4997807"/>
            <a:ext cx="10934725" cy="19236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4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/ 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3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4-3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1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A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  <a:spcBef>
                <a:spcPct val="0"/>
              </a:spcBef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4</a:t>
            </a:r>
            <a:r>
              <a:rPr lang="en-US" sz="3600" dirty="0">
                <a:solidFill>
                  <a:srgbClr val="FF1616"/>
                </a:solidFill>
                <a:latin typeface="Muli Regular"/>
              </a:rPr>
              <a:t> </a:t>
            </a:r>
            <a:r>
              <a:rPr lang="en-US" sz="3600" dirty="0">
                <a:latin typeface="Muli Regular"/>
              </a:rPr>
              <a:t>/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3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B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4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4-3</a:t>
            </a:r>
            <a:r>
              <a:rPr lang="en-US" sz="3600" dirty="0">
                <a:latin typeface="Muli Regular"/>
              </a:rPr>
              <a:t>/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B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4</a:t>
            </a:r>
            <a:r>
              <a:rPr lang="en-US" sz="3600" dirty="0">
                <a:solidFill>
                  <a:srgbClr val="FF1616"/>
                </a:solidFill>
                <a:latin typeface="Muli Regular"/>
              </a:rPr>
              <a:t>  = 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1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/B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4</a:t>
            </a:r>
            <a:r>
              <a:rPr lang="en-US" sz="3600" dirty="0">
                <a:solidFill>
                  <a:srgbClr val="FF1616"/>
                </a:solidFill>
                <a:latin typeface="Muli Regular"/>
              </a:rPr>
              <a:t>  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=</a:t>
            </a:r>
            <a:r>
              <a:rPr lang="en-US" sz="3600" dirty="0">
                <a:solidFill>
                  <a:srgbClr val="FF1616"/>
                </a:solidFill>
                <a:latin typeface="Muli Regular"/>
              </a:rPr>
              <a:t>  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A/B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4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47894" y="25428"/>
            <a:ext cx="10749393" cy="14427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1616"/>
              </a:lnSpc>
            </a:pPr>
            <a:r>
              <a:rPr lang="en-US" sz="8800">
                <a:solidFill>
                  <a:srgbClr val="000000"/>
                </a:solidFill>
                <a:latin typeface="Amatic SC Bold"/>
              </a:rPr>
              <a:t>In General...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447894" y="1823008"/>
            <a:ext cx="8115300" cy="70532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1/a = 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-1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1/a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2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= 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-2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1/2</a:t>
            </a:r>
            <a:r>
              <a:rPr lang="en-US" sz="3600" dirty="0">
                <a:solidFill>
                  <a:srgbClr val="FF1616"/>
                </a:solidFill>
                <a:latin typeface="Muli Regular"/>
              </a:rPr>
              <a:t>  =  </a:t>
            </a:r>
            <a:r>
              <a:rPr lang="en-US" sz="3600" dirty="0" err="1">
                <a:solidFill>
                  <a:srgbClr val="FF1616"/>
                </a:solidFill>
                <a:latin typeface="Muli Regular"/>
              </a:rPr>
              <a:t>sqrt</a:t>
            </a:r>
            <a:r>
              <a:rPr lang="en-US" sz="3600" dirty="0">
                <a:solidFill>
                  <a:srgbClr val="FF1616"/>
                </a:solidFill>
                <a:latin typeface="Muli Regular"/>
              </a:rPr>
              <a:t> 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a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1/3</a:t>
            </a:r>
            <a:r>
              <a:rPr lang="en-US" sz="3600" dirty="0">
                <a:solidFill>
                  <a:srgbClr val="FF1616"/>
                </a:solidFill>
                <a:latin typeface="Muli Regular"/>
              </a:rPr>
              <a:t>  =  </a:t>
            </a:r>
            <a:r>
              <a:rPr lang="en-US" sz="3600" dirty="0" err="1">
                <a:solidFill>
                  <a:srgbClr val="FF1616"/>
                </a:solidFill>
                <a:latin typeface="Muli Regular"/>
              </a:rPr>
              <a:t>cubrt</a:t>
            </a:r>
            <a:r>
              <a:rPr lang="en-US" sz="3600" dirty="0">
                <a:solidFill>
                  <a:srgbClr val="FF1616"/>
                </a:solidFill>
                <a:latin typeface="Muli Regular"/>
              </a:rPr>
              <a:t> 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a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3/2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1/2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x  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1/2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x  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1/2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  <a:spcBef>
                <a:spcPct val="0"/>
              </a:spcBef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2/3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1/3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x 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1/3</a:t>
            </a: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197287" y="2331798"/>
            <a:ext cx="2256625" cy="2121228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4314560" y="3189835"/>
            <a:ext cx="2256625" cy="2121228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786105" y="5054957"/>
            <a:ext cx="2256625" cy="2121228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3" cstate="print"/>
          <a:srcRect l="12160" t="17796" r="14927" b="21823"/>
          <a:stretch>
            <a:fillRect/>
          </a:stretch>
        </p:blipFill>
        <p:spPr>
          <a:xfrm rot="-311875">
            <a:off x="11747706" y="2933480"/>
            <a:ext cx="1108364" cy="917864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4" cstate="print"/>
          <a:srcRect l="34025" t="15329" r="31970" b="16663"/>
          <a:stretch>
            <a:fillRect/>
          </a:stretch>
        </p:blipFill>
        <p:spPr>
          <a:xfrm rot="648307">
            <a:off x="12628668" y="5544071"/>
            <a:ext cx="571500" cy="1143000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5" cstate="print"/>
          <a:srcRect l="23386" t="16682" r="26825" b="17273"/>
          <a:stretch>
            <a:fillRect/>
          </a:stretch>
        </p:blipFill>
        <p:spPr>
          <a:xfrm rot="520720">
            <a:off x="14990002" y="3687608"/>
            <a:ext cx="848591" cy="1125682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-789926">
            <a:off x="10940464" y="2085248"/>
            <a:ext cx="513645" cy="493100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8915872">
            <a:off x="14117791" y="6688041"/>
            <a:ext cx="424393" cy="407417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4540450">
            <a:off x="16224780" y="3050290"/>
            <a:ext cx="294237" cy="282468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>
          <a:xfrm rot="262007">
            <a:off x="-827416" y="8685343"/>
            <a:ext cx="20474267" cy="647731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4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47894" y="25428"/>
            <a:ext cx="10749393" cy="14427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1616"/>
              </a:lnSpc>
            </a:pPr>
            <a:r>
              <a:rPr lang="en-US" sz="8800">
                <a:solidFill>
                  <a:srgbClr val="000000"/>
                </a:solidFill>
                <a:latin typeface="Amatic SC Bold"/>
              </a:rPr>
              <a:t>exercises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447894" y="2956884"/>
            <a:ext cx="8115300" cy="44884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a.  6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2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x 6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3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x 6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5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b.  2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6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x 2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7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c.  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2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x 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3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  <a:spcBef>
                <a:spcPct val="0"/>
              </a:spcBef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d.  p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3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x  q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5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 </a:t>
            </a: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197287" y="2331798"/>
            <a:ext cx="2256625" cy="2121228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4314560" y="3189835"/>
            <a:ext cx="2256625" cy="2121228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786105" y="5054957"/>
            <a:ext cx="2256625" cy="2121228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3" cstate="print"/>
          <a:srcRect l="12160" t="17796" r="14927" b="21823"/>
          <a:stretch>
            <a:fillRect/>
          </a:stretch>
        </p:blipFill>
        <p:spPr>
          <a:xfrm rot="-311875">
            <a:off x="11747706" y="2933480"/>
            <a:ext cx="1108364" cy="917864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4" cstate="print"/>
          <a:srcRect l="34025" t="15329" r="31970" b="16663"/>
          <a:stretch>
            <a:fillRect/>
          </a:stretch>
        </p:blipFill>
        <p:spPr>
          <a:xfrm rot="648307">
            <a:off x="12628668" y="5544071"/>
            <a:ext cx="571500" cy="1143000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5" cstate="print"/>
          <a:srcRect l="23386" t="16682" r="26825" b="17273"/>
          <a:stretch>
            <a:fillRect/>
          </a:stretch>
        </p:blipFill>
        <p:spPr>
          <a:xfrm rot="520720">
            <a:off x="14990002" y="3687608"/>
            <a:ext cx="848591" cy="1125682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-789926">
            <a:off x="10940464" y="2085248"/>
            <a:ext cx="513645" cy="493100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8915872">
            <a:off x="14117791" y="6688041"/>
            <a:ext cx="424393" cy="407417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4540450">
            <a:off x="16224780" y="3050290"/>
            <a:ext cx="294237" cy="282468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>
          <a:xfrm rot="262007">
            <a:off x="-827416" y="8685343"/>
            <a:ext cx="20474267" cy="647731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4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47894" y="25428"/>
            <a:ext cx="10749393" cy="14427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1616"/>
              </a:lnSpc>
            </a:pPr>
            <a:r>
              <a:rPr lang="en-US" sz="8800">
                <a:solidFill>
                  <a:srgbClr val="000000"/>
                </a:solidFill>
                <a:latin typeface="Amatic SC Bold"/>
              </a:rPr>
              <a:t>exercises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79097" y="2785679"/>
            <a:ext cx="8115300" cy="44884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a.  6</a:t>
            </a:r>
            <a:r>
              <a:rPr lang="en-US" sz="3600" baseline="30000" dirty="0">
                <a:solidFill>
                  <a:srgbClr val="FF0000"/>
                </a:solidFill>
                <a:latin typeface="Muli Regular"/>
              </a:rPr>
              <a:t>2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x 6</a:t>
            </a:r>
            <a:r>
              <a:rPr lang="en-US" sz="3600" baseline="30000" dirty="0">
                <a:solidFill>
                  <a:srgbClr val="FF0000"/>
                </a:solidFill>
                <a:latin typeface="Muli Regular"/>
              </a:rPr>
              <a:t>3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x 6</a:t>
            </a:r>
            <a:r>
              <a:rPr lang="en-US" sz="3600" baseline="30000" dirty="0">
                <a:solidFill>
                  <a:srgbClr val="FF0000"/>
                </a:solidFill>
                <a:latin typeface="Muli Regular"/>
              </a:rPr>
              <a:t>5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6</a:t>
            </a:r>
            <a:r>
              <a:rPr lang="en-US" sz="3600" baseline="30000" dirty="0">
                <a:solidFill>
                  <a:srgbClr val="FF0000"/>
                </a:solidFill>
                <a:latin typeface="Muli Regular"/>
              </a:rPr>
              <a:t>10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b.  2</a:t>
            </a:r>
            <a:r>
              <a:rPr lang="en-US" sz="3600" baseline="30000" dirty="0">
                <a:solidFill>
                  <a:srgbClr val="FF0000"/>
                </a:solidFill>
                <a:latin typeface="Muli Regular"/>
              </a:rPr>
              <a:t>6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x 2</a:t>
            </a:r>
            <a:r>
              <a:rPr lang="en-US" sz="3600" baseline="30000" dirty="0">
                <a:solidFill>
                  <a:srgbClr val="FF0000"/>
                </a:solidFill>
                <a:latin typeface="Muli Regular"/>
              </a:rPr>
              <a:t>7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2</a:t>
            </a:r>
            <a:r>
              <a:rPr lang="en-US" sz="3600" baseline="30000" dirty="0">
                <a:solidFill>
                  <a:srgbClr val="FF0000"/>
                </a:solidFill>
                <a:latin typeface="Muli Regular"/>
              </a:rPr>
              <a:t>13</a:t>
            </a:r>
            <a:r>
              <a:rPr lang="en-US" sz="3600" dirty="0">
                <a:solidFill>
                  <a:srgbClr val="FF1616"/>
                </a:solidFill>
                <a:latin typeface="Muli Regular"/>
              </a:rPr>
              <a:t> 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c.  a</a:t>
            </a:r>
            <a:r>
              <a:rPr lang="en-US" sz="3600" baseline="30000" dirty="0">
                <a:solidFill>
                  <a:srgbClr val="FF0000"/>
                </a:solidFill>
                <a:latin typeface="Muli Regular"/>
              </a:rPr>
              <a:t>2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x a</a:t>
            </a:r>
            <a:r>
              <a:rPr lang="en-US" sz="3600" baseline="30000" dirty="0">
                <a:solidFill>
                  <a:srgbClr val="FF0000"/>
                </a:solidFill>
                <a:latin typeface="Muli Regular"/>
              </a:rPr>
              <a:t>3</a:t>
            </a:r>
            <a:r>
              <a:rPr lang="en-US" sz="3600" dirty="0">
                <a:solidFill>
                  <a:srgbClr val="FF1616"/>
                </a:solidFill>
                <a:latin typeface="Muli Regular"/>
              </a:rPr>
              <a:t> 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=  a</a:t>
            </a:r>
            <a:r>
              <a:rPr lang="en-US" sz="3600" baseline="30000" dirty="0">
                <a:solidFill>
                  <a:srgbClr val="FF0000"/>
                </a:solidFill>
                <a:latin typeface="Muli Regular"/>
              </a:rPr>
              <a:t>5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  <a:spcBef>
                <a:spcPct val="0"/>
              </a:spcBef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d.  p</a:t>
            </a:r>
            <a:r>
              <a:rPr lang="en-US" sz="3600" baseline="30000" dirty="0">
                <a:solidFill>
                  <a:srgbClr val="FF0000"/>
                </a:solidFill>
                <a:latin typeface="Muli Regular"/>
              </a:rPr>
              <a:t>3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x  q</a:t>
            </a:r>
            <a:r>
              <a:rPr lang="en-US" sz="3600" baseline="30000" dirty="0">
                <a:solidFill>
                  <a:srgbClr val="FF0000"/>
                </a:solidFill>
                <a:latin typeface="Muli Regular"/>
              </a:rPr>
              <a:t>5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p</a:t>
            </a:r>
            <a:r>
              <a:rPr lang="en-US" sz="3600" baseline="30000" dirty="0">
                <a:solidFill>
                  <a:srgbClr val="FF0000"/>
                </a:solidFill>
                <a:latin typeface="Muli Regular"/>
              </a:rPr>
              <a:t>3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q</a:t>
            </a:r>
            <a:r>
              <a:rPr lang="en-US" sz="3600" baseline="30000" dirty="0">
                <a:solidFill>
                  <a:srgbClr val="FF0000"/>
                </a:solidFill>
                <a:latin typeface="Muli Regular"/>
              </a:rPr>
              <a:t>5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</a:t>
            </a: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197287" y="2331798"/>
            <a:ext cx="2256625" cy="2121228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4314560" y="3189835"/>
            <a:ext cx="2256625" cy="2121228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786105" y="5054957"/>
            <a:ext cx="2256625" cy="2121228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3" cstate="print"/>
          <a:srcRect l="12160" t="17796" r="14927" b="21823"/>
          <a:stretch>
            <a:fillRect/>
          </a:stretch>
        </p:blipFill>
        <p:spPr>
          <a:xfrm rot="-311875">
            <a:off x="11747706" y="2933480"/>
            <a:ext cx="1108364" cy="917864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4" cstate="print"/>
          <a:srcRect l="34025" t="15329" r="31970" b="16663"/>
          <a:stretch>
            <a:fillRect/>
          </a:stretch>
        </p:blipFill>
        <p:spPr>
          <a:xfrm rot="648307">
            <a:off x="12628668" y="5544071"/>
            <a:ext cx="571500" cy="1143000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5" cstate="print"/>
          <a:srcRect l="23386" t="16682" r="26825" b="17273"/>
          <a:stretch>
            <a:fillRect/>
          </a:stretch>
        </p:blipFill>
        <p:spPr>
          <a:xfrm rot="520720">
            <a:off x="14990002" y="3687608"/>
            <a:ext cx="848591" cy="1125682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-789926">
            <a:off x="10940464" y="2085248"/>
            <a:ext cx="513645" cy="493100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8915872">
            <a:off x="14117791" y="6688041"/>
            <a:ext cx="424393" cy="407417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4540450">
            <a:off x="16224780" y="3050290"/>
            <a:ext cx="294237" cy="282468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>
          <a:xfrm rot="262007">
            <a:off x="-827416" y="8685343"/>
            <a:ext cx="20474267" cy="647731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47894" y="25428"/>
            <a:ext cx="10749393" cy="14427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1616"/>
              </a:lnSpc>
            </a:pPr>
            <a:r>
              <a:rPr lang="en-US" sz="8800">
                <a:solidFill>
                  <a:srgbClr val="000000"/>
                </a:solidFill>
                <a:latin typeface="Amatic SC Bold"/>
              </a:rPr>
              <a:t>exercises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79097" y="2785679"/>
            <a:ext cx="8115300" cy="44884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a.  6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2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/ 6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3</a:t>
            </a:r>
            <a:r>
              <a:rPr lang="en-US" sz="3600" dirty="0">
                <a:solidFill>
                  <a:srgbClr val="FF1616"/>
                </a:solidFill>
                <a:latin typeface="Muli Regular"/>
              </a:rPr>
              <a:t> 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=    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b.  2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6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/ 2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7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</a:t>
            </a:r>
            <a:r>
              <a:rPr lang="en-US" sz="3600" dirty="0">
                <a:solidFill>
                  <a:srgbClr val="FF1616"/>
                </a:solidFill>
                <a:latin typeface="Muli Regular"/>
              </a:rPr>
              <a:t> 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c.  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2</a:t>
            </a:r>
            <a:r>
              <a:rPr lang="en-US" sz="3600" dirty="0">
                <a:solidFill>
                  <a:srgbClr val="FF1616"/>
                </a:solidFill>
                <a:latin typeface="Muli Regular"/>
              </a:rPr>
              <a:t> 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/</a:t>
            </a:r>
            <a:r>
              <a:rPr lang="en-US" sz="3600" dirty="0">
                <a:solidFill>
                  <a:srgbClr val="FF1616"/>
                </a:solidFill>
                <a:latin typeface="Muli Regular"/>
              </a:rPr>
              <a:t> 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3</a:t>
            </a:r>
            <a:r>
              <a:rPr lang="en-US" sz="3600" dirty="0">
                <a:solidFill>
                  <a:srgbClr val="FF1616"/>
                </a:solidFill>
                <a:latin typeface="Muli Regular"/>
              </a:rPr>
              <a:t> 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=  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  <a:spcBef>
                <a:spcPct val="0"/>
              </a:spcBef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d.  p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3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/  q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5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</a:t>
            </a: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197287" y="2331798"/>
            <a:ext cx="2256625" cy="2121228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4314560" y="3189835"/>
            <a:ext cx="2256625" cy="2121228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786105" y="5054957"/>
            <a:ext cx="2256625" cy="2121228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3" cstate="print"/>
          <a:srcRect l="12160" t="17796" r="14927" b="21823"/>
          <a:stretch>
            <a:fillRect/>
          </a:stretch>
        </p:blipFill>
        <p:spPr>
          <a:xfrm rot="-311875">
            <a:off x="11747706" y="2933480"/>
            <a:ext cx="1108364" cy="917864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4" cstate="print"/>
          <a:srcRect l="34025" t="15329" r="31970" b="16663"/>
          <a:stretch>
            <a:fillRect/>
          </a:stretch>
        </p:blipFill>
        <p:spPr>
          <a:xfrm rot="648307">
            <a:off x="12628668" y="5544071"/>
            <a:ext cx="571500" cy="1143000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5" cstate="print"/>
          <a:srcRect l="23386" t="16682" r="26825" b="17273"/>
          <a:stretch>
            <a:fillRect/>
          </a:stretch>
        </p:blipFill>
        <p:spPr>
          <a:xfrm rot="520720">
            <a:off x="14990002" y="3687608"/>
            <a:ext cx="848591" cy="1125682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-789926">
            <a:off x="10940464" y="2085248"/>
            <a:ext cx="513645" cy="493100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8915872">
            <a:off x="14117791" y="6688041"/>
            <a:ext cx="424393" cy="407417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4540450">
            <a:off x="16224780" y="3050290"/>
            <a:ext cx="294237" cy="282468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>
          <a:xfrm rot="262007">
            <a:off x="-827416" y="8685343"/>
            <a:ext cx="20474267" cy="647731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47894" y="25428"/>
            <a:ext cx="10749393" cy="14427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1616"/>
              </a:lnSpc>
            </a:pPr>
            <a:r>
              <a:rPr lang="en-US" sz="8800">
                <a:solidFill>
                  <a:srgbClr val="000000"/>
                </a:solidFill>
                <a:latin typeface="Amatic SC Bold"/>
              </a:rPr>
              <a:t>exercises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79097" y="2153566"/>
            <a:ext cx="8115300" cy="57208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a.  6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2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/ 6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3</a:t>
            </a:r>
            <a:r>
              <a:rPr lang="en-US" sz="3600" dirty="0">
                <a:solidFill>
                  <a:srgbClr val="FF1616"/>
                </a:solidFill>
                <a:latin typeface="Muli Regular"/>
              </a:rPr>
              <a:t> 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=  6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-1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1/6  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b.  2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6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/ 2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7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2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-1</a:t>
            </a:r>
            <a:r>
              <a:rPr lang="en-US" sz="3600" dirty="0">
                <a:solidFill>
                  <a:srgbClr val="FF1616"/>
                </a:solidFill>
                <a:latin typeface="Muli Regular"/>
              </a:rPr>
              <a:t> 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=  1/2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c.  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3</a:t>
            </a:r>
            <a:r>
              <a:rPr lang="en-US" sz="3600" dirty="0">
                <a:solidFill>
                  <a:srgbClr val="FF1616"/>
                </a:solidFill>
                <a:latin typeface="Muli Regular"/>
              </a:rPr>
              <a:t> 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/</a:t>
            </a:r>
            <a:r>
              <a:rPr lang="en-US" sz="3600" dirty="0">
                <a:solidFill>
                  <a:srgbClr val="FF1616"/>
                </a:solidFill>
                <a:latin typeface="Muli Regular"/>
              </a:rPr>
              <a:t> 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2</a:t>
            </a:r>
            <a:r>
              <a:rPr lang="en-US" sz="3600" dirty="0">
                <a:solidFill>
                  <a:srgbClr val="FF1616"/>
                </a:solidFill>
                <a:latin typeface="Muli Regular"/>
              </a:rPr>
              <a:t> 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=  a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1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a  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d.  p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3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/  q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5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p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3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q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5</a:t>
            </a:r>
          </a:p>
          <a:p>
            <a:pPr>
              <a:lnSpc>
                <a:spcPts val="5040"/>
              </a:lnSpc>
            </a:pPr>
            <a:endParaRPr dirty="0"/>
          </a:p>
          <a:p>
            <a:pPr>
              <a:lnSpc>
                <a:spcPts val="5040"/>
              </a:lnSpc>
              <a:spcBef>
                <a:spcPct val="0"/>
              </a:spcBef>
            </a:pPr>
            <a:r>
              <a:rPr lang="en-US" sz="3600" dirty="0">
                <a:solidFill>
                  <a:srgbClr val="000000"/>
                </a:solidFill>
                <a:latin typeface="Muli Regular"/>
              </a:rPr>
              <a:t>e.  r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6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/ r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6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r</a:t>
            </a:r>
            <a:r>
              <a:rPr lang="en-US" sz="3600" baseline="30000" dirty="0">
                <a:solidFill>
                  <a:srgbClr val="FF1616"/>
                </a:solidFill>
                <a:latin typeface="Muli Regular"/>
              </a:rPr>
              <a:t>0</a:t>
            </a:r>
            <a:r>
              <a:rPr lang="en-US" sz="3600" dirty="0">
                <a:solidFill>
                  <a:srgbClr val="000000"/>
                </a:solidFill>
                <a:latin typeface="Muli Regular"/>
              </a:rPr>
              <a:t>  =  1 </a:t>
            </a: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197287" y="2331798"/>
            <a:ext cx="2256625" cy="2121228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4314560" y="3189835"/>
            <a:ext cx="2256625" cy="2121228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786105" y="5054957"/>
            <a:ext cx="2256625" cy="2121228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3" cstate="print"/>
          <a:srcRect l="12160" t="17796" r="14927" b="21823"/>
          <a:stretch>
            <a:fillRect/>
          </a:stretch>
        </p:blipFill>
        <p:spPr>
          <a:xfrm rot="-311875">
            <a:off x="11747706" y="2933480"/>
            <a:ext cx="1108364" cy="917864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4" cstate="print"/>
          <a:srcRect l="34025" t="15329" r="31970" b="16663"/>
          <a:stretch>
            <a:fillRect/>
          </a:stretch>
        </p:blipFill>
        <p:spPr>
          <a:xfrm rot="648307">
            <a:off x="12628668" y="5544071"/>
            <a:ext cx="571500" cy="1143000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5" cstate="print"/>
          <a:srcRect l="23386" t="16682" r="26825" b="17273"/>
          <a:stretch>
            <a:fillRect/>
          </a:stretch>
        </p:blipFill>
        <p:spPr>
          <a:xfrm rot="520720">
            <a:off x="14990002" y="3687608"/>
            <a:ext cx="848591" cy="1125682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-789926">
            <a:off x="10940464" y="2085248"/>
            <a:ext cx="513645" cy="493100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8915872">
            <a:off x="14117791" y="6688041"/>
            <a:ext cx="424393" cy="407417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4540450">
            <a:off x="16224780" y="3050290"/>
            <a:ext cx="294237" cy="282468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>
          <a:xfrm rot="262007">
            <a:off x="-827416" y="8685343"/>
            <a:ext cx="20474267" cy="647731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451</Words>
  <Application>Microsoft Office PowerPoint</Application>
  <PresentationFormat>Custom</PresentationFormat>
  <Paragraphs>102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Amatic SC Bold</vt:lpstr>
      <vt:lpstr>Glacial Indifference Bold</vt:lpstr>
      <vt:lpstr>Muli Regular</vt:lpstr>
      <vt:lpstr>Calibri</vt:lpstr>
      <vt:lpstr>Muli Regular Bold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Exponents</dc:title>
  <dc:creator>Samantha</dc:creator>
  <cp:lastModifiedBy>Samantha</cp:lastModifiedBy>
  <cp:revision>2</cp:revision>
  <dcterms:created xsi:type="dcterms:W3CDTF">2006-08-16T00:00:00Z</dcterms:created>
  <dcterms:modified xsi:type="dcterms:W3CDTF">2020-10-17T12:49:38Z</dcterms:modified>
  <dc:identifier>DAEKMXkFlpc</dc:identifier>
</cp:coreProperties>
</file>