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slides/slide187.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15" r:id="rId3"/>
    <p:sldId id="423" r:id="rId4"/>
    <p:sldId id="323" r:id="rId5"/>
    <p:sldId id="324" r:id="rId6"/>
    <p:sldId id="414" r:id="rId7"/>
    <p:sldId id="257" r:id="rId8"/>
    <p:sldId id="315" r:id="rId9"/>
    <p:sldId id="295" r:id="rId10"/>
    <p:sldId id="297" r:id="rId11"/>
    <p:sldId id="296" r:id="rId12"/>
    <p:sldId id="298" r:id="rId13"/>
    <p:sldId id="301" r:id="rId14"/>
    <p:sldId id="424" r:id="rId15"/>
    <p:sldId id="416" r:id="rId16"/>
    <p:sldId id="417" r:id="rId17"/>
    <p:sldId id="425" r:id="rId18"/>
    <p:sldId id="299" r:id="rId19"/>
    <p:sldId id="302" r:id="rId20"/>
    <p:sldId id="307" r:id="rId21"/>
    <p:sldId id="294" r:id="rId22"/>
    <p:sldId id="418" r:id="rId23"/>
    <p:sldId id="426" r:id="rId24"/>
    <p:sldId id="293" r:id="rId25"/>
    <p:sldId id="303" r:id="rId26"/>
    <p:sldId id="304" r:id="rId27"/>
    <p:sldId id="305" r:id="rId28"/>
    <p:sldId id="306" r:id="rId29"/>
    <p:sldId id="308" r:id="rId30"/>
    <p:sldId id="309" r:id="rId31"/>
    <p:sldId id="325" r:id="rId32"/>
    <p:sldId id="326" r:id="rId33"/>
    <p:sldId id="258" r:id="rId34"/>
    <p:sldId id="310" r:id="rId35"/>
    <p:sldId id="327" r:id="rId36"/>
    <p:sldId id="328" r:id="rId37"/>
    <p:sldId id="311" r:id="rId38"/>
    <p:sldId id="313" r:id="rId39"/>
    <p:sldId id="314" r:id="rId40"/>
    <p:sldId id="419" r:id="rId41"/>
    <p:sldId id="259" r:id="rId42"/>
    <p:sldId id="420" r:id="rId43"/>
    <p:sldId id="319" r:id="rId44"/>
    <p:sldId id="320" r:id="rId45"/>
    <p:sldId id="267" r:id="rId46"/>
    <p:sldId id="268" r:id="rId47"/>
    <p:sldId id="332" r:id="rId48"/>
    <p:sldId id="331" r:id="rId49"/>
    <p:sldId id="300" r:id="rId50"/>
    <p:sldId id="333" r:id="rId51"/>
    <p:sldId id="260" r:id="rId52"/>
    <p:sldId id="261" r:id="rId53"/>
    <p:sldId id="318" r:id="rId54"/>
    <p:sldId id="321" r:id="rId55"/>
    <p:sldId id="336" r:id="rId56"/>
    <p:sldId id="334" r:id="rId57"/>
    <p:sldId id="335" r:id="rId58"/>
    <p:sldId id="262" r:id="rId59"/>
    <p:sldId id="322" r:id="rId60"/>
    <p:sldId id="436" r:id="rId61"/>
    <p:sldId id="437" r:id="rId62"/>
    <p:sldId id="411" r:id="rId63"/>
    <p:sldId id="438" r:id="rId64"/>
    <p:sldId id="329" r:id="rId65"/>
    <p:sldId id="439" r:id="rId66"/>
    <p:sldId id="337" r:id="rId67"/>
    <p:sldId id="338" r:id="rId68"/>
    <p:sldId id="339" r:id="rId69"/>
    <p:sldId id="263" r:id="rId70"/>
    <p:sldId id="264" r:id="rId71"/>
    <p:sldId id="342" r:id="rId72"/>
    <p:sldId id="341" r:id="rId73"/>
    <p:sldId id="343" r:id="rId74"/>
    <p:sldId id="340" r:id="rId75"/>
    <p:sldId id="344" r:id="rId76"/>
    <p:sldId id="265" r:id="rId77"/>
    <p:sldId id="346" r:id="rId78"/>
    <p:sldId id="347" r:id="rId79"/>
    <p:sldId id="348" r:id="rId80"/>
    <p:sldId id="349" r:id="rId81"/>
    <p:sldId id="351" r:id="rId82"/>
    <p:sldId id="352" r:id="rId83"/>
    <p:sldId id="350" r:id="rId84"/>
    <p:sldId id="353" r:id="rId85"/>
    <p:sldId id="354" r:id="rId86"/>
    <p:sldId id="355" r:id="rId87"/>
    <p:sldId id="356" r:id="rId88"/>
    <p:sldId id="357" r:id="rId89"/>
    <p:sldId id="358" r:id="rId90"/>
    <p:sldId id="359" r:id="rId91"/>
    <p:sldId id="266" r:id="rId92"/>
    <p:sldId id="369" r:id="rId93"/>
    <p:sldId id="370" r:id="rId94"/>
    <p:sldId id="270" r:id="rId95"/>
    <p:sldId id="271" r:id="rId96"/>
    <p:sldId id="360" r:id="rId97"/>
    <p:sldId id="361" r:id="rId98"/>
    <p:sldId id="364" r:id="rId99"/>
    <p:sldId id="421" r:id="rId100"/>
    <p:sldId id="365" r:id="rId101"/>
    <p:sldId id="363" r:id="rId102"/>
    <p:sldId id="422" r:id="rId103"/>
    <p:sldId id="272" r:id="rId104"/>
    <p:sldId id="368" r:id="rId105"/>
    <p:sldId id="367" r:id="rId106"/>
    <p:sldId id="273" r:id="rId107"/>
    <p:sldId id="274" r:id="rId108"/>
    <p:sldId id="275" r:id="rId109"/>
    <p:sldId id="377" r:id="rId110"/>
    <p:sldId id="372" r:id="rId111"/>
    <p:sldId id="371" r:id="rId112"/>
    <p:sldId id="276" r:id="rId113"/>
    <p:sldId id="373" r:id="rId114"/>
    <p:sldId id="277" r:id="rId115"/>
    <p:sldId id="374" r:id="rId116"/>
    <p:sldId id="375" r:id="rId117"/>
    <p:sldId id="278" r:id="rId118"/>
    <p:sldId id="378" r:id="rId119"/>
    <p:sldId id="376" r:id="rId120"/>
    <p:sldId id="279" r:id="rId121"/>
    <p:sldId id="427" r:id="rId122"/>
    <p:sldId id="379" r:id="rId123"/>
    <p:sldId id="428" r:id="rId124"/>
    <p:sldId id="280" r:id="rId125"/>
    <p:sldId id="281" r:id="rId126"/>
    <p:sldId id="380" r:id="rId127"/>
    <p:sldId id="385" r:id="rId128"/>
    <p:sldId id="381" r:id="rId129"/>
    <p:sldId id="382" r:id="rId130"/>
    <p:sldId id="383" r:id="rId131"/>
    <p:sldId id="282" r:id="rId132"/>
    <p:sldId id="384" r:id="rId133"/>
    <p:sldId id="386" r:id="rId134"/>
    <p:sldId id="283" r:id="rId135"/>
    <p:sldId id="444" r:id="rId136"/>
    <p:sldId id="445" r:id="rId137"/>
    <p:sldId id="412" r:id="rId138"/>
    <p:sldId id="446" r:id="rId139"/>
    <p:sldId id="447" r:id="rId140"/>
    <p:sldId id="448" r:id="rId141"/>
    <p:sldId id="449" r:id="rId142"/>
    <p:sldId id="450" r:id="rId143"/>
    <p:sldId id="413" r:id="rId144"/>
    <p:sldId id="451" r:id="rId145"/>
    <p:sldId id="452" r:id="rId146"/>
    <p:sldId id="453" r:id="rId147"/>
    <p:sldId id="454" r:id="rId148"/>
    <p:sldId id="455" r:id="rId149"/>
    <p:sldId id="456" r:id="rId150"/>
    <p:sldId id="457" r:id="rId151"/>
    <p:sldId id="458" r:id="rId152"/>
    <p:sldId id="459" r:id="rId153"/>
    <p:sldId id="460" r:id="rId154"/>
    <p:sldId id="461" r:id="rId155"/>
    <p:sldId id="462" r:id="rId156"/>
    <p:sldId id="463" r:id="rId157"/>
    <p:sldId id="464" r:id="rId158"/>
    <p:sldId id="465" r:id="rId159"/>
    <p:sldId id="285" r:id="rId160"/>
    <p:sldId id="286" r:id="rId161"/>
    <p:sldId id="388" r:id="rId162"/>
    <p:sldId id="387" r:id="rId163"/>
    <p:sldId id="390" r:id="rId164"/>
    <p:sldId id="389" r:id="rId165"/>
    <p:sldId id="391" r:id="rId166"/>
    <p:sldId id="392" r:id="rId167"/>
    <p:sldId id="393" r:id="rId168"/>
    <p:sldId id="287" r:id="rId169"/>
    <p:sldId id="394" r:id="rId170"/>
    <p:sldId id="406" r:id="rId171"/>
    <p:sldId id="288" r:id="rId172"/>
    <p:sldId id="395" r:id="rId173"/>
    <p:sldId id="289" r:id="rId174"/>
    <p:sldId id="290" r:id="rId175"/>
    <p:sldId id="398" r:id="rId176"/>
    <p:sldId id="396" r:id="rId177"/>
    <p:sldId id="407" r:id="rId178"/>
    <p:sldId id="397" r:id="rId179"/>
    <p:sldId id="400" r:id="rId180"/>
    <p:sldId id="399" r:id="rId181"/>
    <p:sldId id="401" r:id="rId182"/>
    <p:sldId id="402" r:id="rId183"/>
    <p:sldId id="291" r:id="rId184"/>
    <p:sldId id="403" r:id="rId185"/>
    <p:sldId id="408" r:id="rId186"/>
    <p:sldId id="404" r:id="rId187"/>
    <p:sldId id="409" r:id="rId188"/>
    <p:sldId id="410" r:id="rId189"/>
    <p:sldId id="405" r:id="rId190"/>
    <p:sldId id="292" r:id="rId1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9B46F0-5F11-44BA-B609-35843EE78353}"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1149081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B46F0-5F11-44BA-B609-35843EE78353}"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314975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B46F0-5F11-44BA-B609-35843EE78353}"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3889237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B46F0-5F11-44BA-B609-35843EE78353}"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3740825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B46F0-5F11-44BA-B609-35843EE78353}"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161621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9B46F0-5F11-44BA-B609-35843EE78353}" type="datetimeFigureOut">
              <a:rPr lang="en-US" smtClean="0"/>
              <a:pPr/>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207742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9B46F0-5F11-44BA-B609-35843EE78353}" type="datetimeFigureOut">
              <a:rPr lang="en-US" smtClean="0"/>
              <a:pPr/>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2935522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9B46F0-5F11-44BA-B609-35843EE78353}" type="datetimeFigureOut">
              <a:rPr lang="en-US" smtClean="0"/>
              <a:pPr/>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2118789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B46F0-5F11-44BA-B609-35843EE78353}" type="datetimeFigureOut">
              <a:rPr lang="en-US" smtClean="0"/>
              <a:pPr/>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2182053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46F0-5F11-44BA-B609-35843EE78353}" type="datetimeFigureOut">
              <a:rPr lang="en-US" smtClean="0"/>
              <a:pPr/>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86912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46F0-5F11-44BA-B609-35843EE78353}" type="datetimeFigureOut">
              <a:rPr lang="en-US" smtClean="0"/>
              <a:pPr/>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2220356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B46F0-5F11-44BA-B609-35843EE78353}" type="datetimeFigureOut">
              <a:rPr lang="en-US" smtClean="0"/>
              <a:pPr/>
              <a:t>4/18/2020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2DEA9-509B-473C-B37C-52E67F443271}" type="slidenum">
              <a:rPr lang="en-US" smtClean="0"/>
              <a:pPr/>
              <a:t>‹#›</a:t>
            </a:fld>
            <a:endParaRPr lang="en-US"/>
          </a:p>
        </p:txBody>
      </p:sp>
    </p:spTree>
    <p:extLst>
      <p:ext uri="{BB962C8B-B14F-4D97-AF65-F5344CB8AC3E}">
        <p14:creationId xmlns="" xmlns:p14="http://schemas.microsoft.com/office/powerpoint/2010/main" val="3534795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1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1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4.v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6.v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7.v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8.v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1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9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9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an10.jpg"/>
          <p:cNvPicPr>
            <a:picLocks noChangeAspect="1"/>
          </p:cNvPicPr>
          <p:nvPr/>
        </p:nvPicPr>
        <p:blipFill>
          <a:blip r:embed="rId2" cstate="print"/>
          <a:srcRect l="12254" t="4444" r="50000" b="64445"/>
          <a:stretch>
            <a:fillRect/>
          </a:stretch>
        </p:blipFill>
        <p:spPr>
          <a:xfrm>
            <a:off x="3505200" y="0"/>
            <a:ext cx="2667000" cy="2923822"/>
          </a:xfrm>
          <a:prstGeom prst="rect">
            <a:avLst/>
          </a:prstGeom>
        </p:spPr>
      </p:pic>
      <p:pic>
        <p:nvPicPr>
          <p:cNvPr id="59396" name="Picture 4" descr="Image result for clinical thermometer"/>
          <p:cNvPicPr>
            <a:picLocks noChangeAspect="1" noChangeArrowheads="1"/>
          </p:cNvPicPr>
          <p:nvPr/>
        </p:nvPicPr>
        <p:blipFill>
          <a:blip r:embed="rId3" cstate="print"/>
          <a:srcRect/>
          <a:stretch>
            <a:fillRect/>
          </a:stretch>
        </p:blipFill>
        <p:spPr bwMode="auto">
          <a:xfrm>
            <a:off x="5828391" y="0"/>
            <a:ext cx="3620409" cy="4238009"/>
          </a:xfrm>
          <a:prstGeom prst="rect">
            <a:avLst/>
          </a:prstGeom>
          <a:noFill/>
        </p:spPr>
      </p:pic>
      <p:pic>
        <p:nvPicPr>
          <p:cNvPr id="59400" name="Picture 8" descr="Image result for infrared thermometer"/>
          <p:cNvPicPr>
            <a:picLocks noChangeAspect="1" noChangeArrowheads="1"/>
          </p:cNvPicPr>
          <p:nvPr/>
        </p:nvPicPr>
        <p:blipFill>
          <a:blip r:embed="rId4" cstate="print"/>
          <a:srcRect/>
          <a:stretch>
            <a:fillRect/>
          </a:stretch>
        </p:blipFill>
        <p:spPr bwMode="auto">
          <a:xfrm>
            <a:off x="3657600" y="3121025"/>
            <a:ext cx="3660775" cy="3660775"/>
          </a:xfrm>
          <a:prstGeom prst="rect">
            <a:avLst/>
          </a:prstGeom>
          <a:noFill/>
        </p:spPr>
      </p:pic>
      <p:pic>
        <p:nvPicPr>
          <p:cNvPr id="59394" name="Picture 2" descr="Image result for clinical thermometer"/>
          <p:cNvPicPr>
            <a:picLocks noChangeAspect="1" noChangeArrowheads="1"/>
          </p:cNvPicPr>
          <p:nvPr/>
        </p:nvPicPr>
        <p:blipFill>
          <a:blip r:embed="rId5" cstate="print"/>
          <a:srcRect/>
          <a:stretch>
            <a:fillRect/>
          </a:stretch>
        </p:blipFill>
        <p:spPr bwMode="auto">
          <a:xfrm>
            <a:off x="0" y="0"/>
            <a:ext cx="3089275" cy="2837090"/>
          </a:xfrm>
          <a:prstGeom prst="rect">
            <a:avLst/>
          </a:prstGeom>
          <a:noFill/>
        </p:spPr>
      </p:pic>
      <p:sp>
        <p:nvSpPr>
          <p:cNvPr id="2" name="Title 1"/>
          <p:cNvSpPr>
            <a:spLocks noGrp="1"/>
          </p:cNvSpPr>
          <p:nvPr>
            <p:ph type="ctrTitle"/>
          </p:nvPr>
        </p:nvSpPr>
        <p:spPr/>
        <p:txBody>
          <a:bodyPr/>
          <a:lstStyle/>
          <a:p>
            <a:r>
              <a:rPr lang="en-US" dirty="0" smtClean="0"/>
              <a:t>Thermometers</a:t>
            </a:r>
            <a:endParaRPr lang="en-US" dirty="0"/>
          </a:p>
        </p:txBody>
      </p:sp>
      <p:pic>
        <p:nvPicPr>
          <p:cNvPr id="59398" name="Picture 6" descr="Image result for gas thermometer"/>
          <p:cNvPicPr>
            <a:picLocks noChangeAspect="1" noChangeArrowheads="1"/>
          </p:cNvPicPr>
          <p:nvPr/>
        </p:nvPicPr>
        <p:blipFill>
          <a:blip r:embed="rId6" cstate="print"/>
          <a:srcRect/>
          <a:stretch>
            <a:fillRect/>
          </a:stretch>
        </p:blipFill>
        <p:spPr bwMode="auto">
          <a:xfrm>
            <a:off x="76200" y="2438399"/>
            <a:ext cx="2362200" cy="4374949"/>
          </a:xfrm>
          <a:prstGeom prst="rect">
            <a:avLst/>
          </a:prstGeom>
          <a:noFill/>
        </p:spPr>
      </p:pic>
    </p:spTree>
    <p:extLst>
      <p:ext uri="{BB962C8B-B14F-4D97-AF65-F5344CB8AC3E}">
        <p14:creationId xmlns="" xmlns:p14="http://schemas.microsoft.com/office/powerpoint/2010/main" val="3991501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Temperature Scales</a:t>
            </a:r>
            <a:br>
              <a:rPr lang="en-US" dirty="0" smtClean="0"/>
            </a:br>
            <a:r>
              <a:rPr lang="en-US" dirty="0" err="1" smtClean="0"/>
              <a:t>Celcius</a:t>
            </a:r>
            <a:r>
              <a:rPr lang="en-US" dirty="0" smtClean="0"/>
              <a:t> Scale</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The </a:t>
            </a:r>
            <a:r>
              <a:rPr lang="en-US" dirty="0" err="1" smtClean="0"/>
              <a:t>Celcius</a:t>
            </a:r>
            <a:r>
              <a:rPr lang="en-US" dirty="0" smtClean="0"/>
              <a:t> scale is based on the properties of water where the freezing point of pure water is 0</a:t>
            </a:r>
            <a:r>
              <a:rPr lang="en-US" baseline="30000" dirty="0" smtClean="0"/>
              <a:t>o</a:t>
            </a:r>
            <a:r>
              <a:rPr lang="en-US" dirty="0" smtClean="0"/>
              <a:t>C and the boiling point of pure water is 100</a:t>
            </a:r>
            <a:r>
              <a:rPr lang="en-US" baseline="30000" dirty="0" smtClean="0"/>
              <a:t>o</a:t>
            </a:r>
            <a:r>
              <a:rPr lang="en-US" dirty="0" smtClean="0"/>
              <a:t>C.</a:t>
            </a:r>
          </a:p>
        </p:txBody>
      </p:sp>
      <p:pic>
        <p:nvPicPr>
          <p:cNvPr id="56322" name="Picture 2" descr="Image result for celsius scale"/>
          <p:cNvPicPr>
            <a:picLocks noChangeAspect="1" noChangeArrowheads="1"/>
          </p:cNvPicPr>
          <p:nvPr/>
        </p:nvPicPr>
        <p:blipFill>
          <a:blip r:embed="rId2" cstate="print"/>
          <a:srcRect/>
          <a:stretch>
            <a:fillRect/>
          </a:stretch>
        </p:blipFill>
        <p:spPr bwMode="auto">
          <a:xfrm>
            <a:off x="2438400" y="3429000"/>
            <a:ext cx="4419600" cy="2885018"/>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3600" dirty="0" smtClean="0"/>
              <a:t>The cleaning action of detergents depends on their ability to weaken the cohesion of water molecules amongst themselves.  </a:t>
            </a:r>
            <a:br>
              <a:rPr lang="en-US" sz="3600" dirty="0" smtClean="0"/>
            </a:br>
            <a:r>
              <a:rPr lang="en-US" sz="3600" dirty="0" smtClean="0"/>
              <a:t/>
            </a:r>
            <a:br>
              <a:rPr lang="en-US" sz="3600" dirty="0" smtClean="0"/>
            </a:br>
            <a:r>
              <a:rPr lang="en-US" sz="3600" dirty="0" smtClean="0"/>
              <a:t>Instead of forming drops on greasy clothes, detergents make it easier for water to penetrate the fabric to release the dirt.</a:t>
            </a:r>
            <a:br>
              <a:rPr lang="en-US" sz="3600" dirty="0" smtClean="0"/>
            </a:br>
            <a:endParaRPr lang="en-US" sz="3600" dirty="0" smtClean="0"/>
          </a:p>
        </p:txBody>
      </p:sp>
      <p:sp>
        <p:nvSpPr>
          <p:cNvPr id="4" name="Title 1"/>
          <p:cNvSpPr>
            <a:spLocks noGrp="1"/>
          </p:cNvSpPr>
          <p:nvPr>
            <p:ph type="title"/>
          </p:nvPr>
        </p:nvSpPr>
        <p:spPr>
          <a:xfrm>
            <a:off x="457200" y="274638"/>
            <a:ext cx="8229600" cy="1143000"/>
          </a:xfrm>
        </p:spPr>
        <p:txBody>
          <a:bodyPr/>
          <a:lstStyle/>
          <a:p>
            <a:r>
              <a:rPr lang="en-US" dirty="0" smtClean="0"/>
              <a:t>Adhesion &amp; Cohesion</a:t>
            </a:r>
            <a:endParaRPr lang="en-US" dirty="0"/>
          </a:p>
        </p:txBody>
      </p:sp>
    </p:spTree>
    <p:extLst>
      <p:ext uri="{BB962C8B-B14F-4D97-AF65-F5344CB8AC3E}">
        <p14:creationId xmlns="" xmlns:p14="http://schemas.microsoft.com/office/powerpoint/2010/main" val="12486916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b="1" dirty="0" smtClean="0"/>
              <a:t>How does water move along a capillary tube and why?</a:t>
            </a:r>
            <a:br>
              <a:rPr lang="en-US" b="1" dirty="0" smtClean="0"/>
            </a:br>
            <a:endParaRPr lang="en-US" b="1" dirty="0" smtClean="0"/>
          </a:p>
          <a:p>
            <a:r>
              <a:rPr lang="en-US" dirty="0" smtClean="0"/>
              <a:t>The action of blotting paper is due to capillary rise in the narrow spaces between the </a:t>
            </a:r>
            <a:r>
              <a:rPr lang="en-US" dirty="0" err="1" smtClean="0"/>
              <a:t>fibres</a:t>
            </a:r>
            <a:r>
              <a:rPr lang="en-US" dirty="0" smtClean="0"/>
              <a:t> it contains.</a:t>
            </a:r>
            <a:br>
              <a:rPr lang="en-US" dirty="0" smtClean="0"/>
            </a:br>
            <a:endParaRPr lang="en-US" dirty="0" smtClean="0"/>
          </a:p>
          <a:p>
            <a:r>
              <a:rPr lang="en-US" dirty="0" smtClean="0"/>
              <a:t>Mercury is depressed in a capillary tube.  </a:t>
            </a:r>
            <a:r>
              <a:rPr lang="en-US" b="1" dirty="0" smtClean="0"/>
              <a:t>Why?</a:t>
            </a:r>
            <a:endParaRPr lang="en-US" b="1" dirty="0"/>
          </a:p>
        </p:txBody>
      </p:sp>
      <p:sp>
        <p:nvSpPr>
          <p:cNvPr id="4" name="Title 1"/>
          <p:cNvSpPr>
            <a:spLocks noGrp="1"/>
          </p:cNvSpPr>
          <p:nvPr>
            <p:ph type="title"/>
          </p:nvPr>
        </p:nvSpPr>
        <p:spPr>
          <a:xfrm>
            <a:off x="457200" y="274638"/>
            <a:ext cx="8229600" cy="1143000"/>
          </a:xfrm>
        </p:spPr>
        <p:txBody>
          <a:bodyPr/>
          <a:lstStyle/>
          <a:p>
            <a:r>
              <a:rPr lang="en-US" dirty="0" smtClean="0"/>
              <a:t>Capillarity</a:t>
            </a:r>
            <a:endParaRPr lang="en-US" dirty="0"/>
          </a:p>
        </p:txBody>
      </p:sp>
    </p:spTree>
    <p:extLst>
      <p:ext uri="{BB962C8B-B14F-4D97-AF65-F5344CB8AC3E}">
        <p14:creationId xmlns="" xmlns:p14="http://schemas.microsoft.com/office/powerpoint/2010/main" val="124869163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endParaRPr lang="en-US" sz="3600" dirty="0" smtClean="0"/>
          </a:p>
          <a:p>
            <a:r>
              <a:rPr lang="en-US" sz="3600" dirty="0" smtClean="0"/>
              <a:t>When selecting a material for a particular job we need to know how it behaves when forces act on it.  </a:t>
            </a:r>
            <a:br>
              <a:rPr lang="en-US" sz="3600" dirty="0" smtClean="0"/>
            </a:br>
            <a:r>
              <a:rPr lang="en-US" sz="3600" dirty="0" smtClean="0"/>
              <a:t/>
            </a:r>
            <a:br>
              <a:rPr lang="en-US" sz="3600" dirty="0" smtClean="0"/>
            </a:br>
            <a:r>
              <a:rPr lang="en-US" sz="3600" dirty="0" smtClean="0"/>
              <a:t>Hence we need to know what a material’s mechanical properties are.</a:t>
            </a:r>
          </a:p>
          <a:p>
            <a:endParaRPr lang="en-US" sz="2000" dirty="0" smtClean="0"/>
          </a:p>
          <a:p>
            <a:endParaRPr lang="en-US" sz="1200" dirty="0"/>
          </a:p>
        </p:txBody>
      </p:sp>
      <p:sp>
        <p:nvSpPr>
          <p:cNvPr id="4" name="Title 1"/>
          <p:cNvSpPr>
            <a:spLocks noGrp="1"/>
          </p:cNvSpPr>
          <p:nvPr>
            <p:ph type="title"/>
          </p:nvPr>
        </p:nvSpPr>
        <p:spPr>
          <a:xfrm>
            <a:off x="457200" y="274638"/>
            <a:ext cx="8229600" cy="1143000"/>
          </a:xfrm>
        </p:spPr>
        <p:txBody>
          <a:bodyPr/>
          <a:lstStyle/>
          <a:p>
            <a:r>
              <a:rPr lang="en-US" dirty="0" smtClean="0"/>
              <a:t>Mechanical Properties of Materials</a:t>
            </a:r>
            <a:endParaRPr lang="en-US" dirty="0"/>
          </a:p>
        </p:txBody>
      </p:sp>
    </p:spTree>
    <p:extLst>
      <p:ext uri="{BB962C8B-B14F-4D97-AF65-F5344CB8AC3E}">
        <p14:creationId xmlns="" xmlns:p14="http://schemas.microsoft.com/office/powerpoint/2010/main" val="83225971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fontScale="92500" lnSpcReduction="10000"/>
          </a:bodyPr>
          <a:lstStyle/>
          <a:p>
            <a:r>
              <a:rPr lang="en-US" sz="2200" dirty="0" smtClean="0"/>
              <a:t>Mechanical properties include:</a:t>
            </a:r>
            <a:br>
              <a:rPr lang="en-US" sz="2200" dirty="0" smtClean="0"/>
            </a:br>
            <a:r>
              <a:rPr lang="en-US" sz="2200" dirty="0" smtClean="0"/>
              <a:t/>
            </a:r>
            <a:br>
              <a:rPr lang="en-US" sz="2200" dirty="0" smtClean="0"/>
            </a:br>
            <a:r>
              <a:rPr lang="en-US" sz="2200" b="1" dirty="0" smtClean="0">
                <a:solidFill>
                  <a:srgbClr val="00B050"/>
                </a:solidFill>
              </a:rPr>
              <a:t>1.  Strength:</a:t>
            </a:r>
            <a:r>
              <a:rPr lang="en-US" sz="2200" dirty="0" smtClean="0"/>
              <a:t>  </a:t>
            </a:r>
            <a:br>
              <a:rPr lang="en-US" sz="2200" dirty="0" smtClean="0"/>
            </a:br>
            <a:r>
              <a:rPr lang="en-US" sz="2200" dirty="0" smtClean="0"/>
              <a:t>The strength of some materials depends on how the force is applied.</a:t>
            </a:r>
            <a:br>
              <a:rPr lang="en-US" sz="2200" dirty="0" smtClean="0"/>
            </a:br>
            <a:r>
              <a:rPr lang="en-US" sz="2200" dirty="0" smtClean="0"/>
              <a:t/>
            </a:r>
            <a:br>
              <a:rPr lang="en-US" sz="2200" dirty="0" smtClean="0"/>
            </a:br>
            <a:r>
              <a:rPr lang="en-US" sz="2200" b="1" dirty="0" smtClean="0">
                <a:solidFill>
                  <a:srgbClr val="FF0066"/>
                </a:solidFill>
              </a:rPr>
              <a:t>2.  Stiffness:</a:t>
            </a:r>
            <a:r>
              <a:rPr lang="en-US" sz="2200" dirty="0" smtClean="0"/>
              <a:t>  </a:t>
            </a:r>
            <a:br>
              <a:rPr lang="en-US" sz="2200" dirty="0" smtClean="0"/>
            </a:br>
            <a:r>
              <a:rPr lang="en-US" sz="2200" dirty="0" smtClean="0"/>
              <a:t>A stiff material resists forces which try to change its shape or size or both.  </a:t>
            </a:r>
            <a:br>
              <a:rPr lang="en-US" sz="2200" dirty="0" smtClean="0"/>
            </a:br>
            <a:r>
              <a:rPr lang="en-US" sz="2200" dirty="0" smtClean="0"/>
              <a:t/>
            </a:r>
            <a:br>
              <a:rPr lang="en-US" sz="2200" dirty="0" smtClean="0"/>
            </a:br>
            <a:r>
              <a:rPr lang="en-US" sz="2200" b="1" dirty="0" smtClean="0">
                <a:solidFill>
                  <a:srgbClr val="00B0F0"/>
                </a:solidFill>
              </a:rPr>
              <a:t>3.  Elasticity:</a:t>
            </a:r>
            <a:r>
              <a:rPr lang="en-US" sz="2200" dirty="0" smtClean="0"/>
              <a:t>  </a:t>
            </a:r>
            <a:br>
              <a:rPr lang="en-US" sz="2200" dirty="0" smtClean="0"/>
            </a:br>
            <a:r>
              <a:rPr lang="en-US" sz="2200" dirty="0" smtClean="0"/>
              <a:t>An elastic material such as rubber recovers its original shape and size after the force deforming it has been removed.</a:t>
            </a:r>
            <a:br>
              <a:rPr lang="en-US" sz="2200" dirty="0" smtClean="0"/>
            </a:br>
            <a:r>
              <a:rPr lang="en-US" sz="2200" dirty="0" smtClean="0"/>
              <a:t/>
            </a:r>
            <a:br>
              <a:rPr lang="en-US" sz="2200" dirty="0" smtClean="0"/>
            </a:br>
            <a:r>
              <a:rPr lang="en-US" sz="2200" b="1" dirty="0" smtClean="0">
                <a:solidFill>
                  <a:srgbClr val="FFC000"/>
                </a:solidFill>
              </a:rPr>
              <a:t>4.  Ductility:</a:t>
            </a:r>
            <a:br>
              <a:rPr lang="en-US" sz="2200" b="1" dirty="0" smtClean="0">
                <a:solidFill>
                  <a:srgbClr val="FFC000"/>
                </a:solidFill>
              </a:rPr>
            </a:br>
            <a:r>
              <a:rPr lang="en-US" sz="2200" dirty="0" smtClean="0"/>
              <a:t>Materials which can be rolled into sheets, drawn into wires or worked into other useful shapes without breaking are ductile.</a:t>
            </a:r>
            <a:br>
              <a:rPr lang="en-US" sz="2200" dirty="0" smtClean="0"/>
            </a:br>
            <a:r>
              <a:rPr lang="en-US" sz="2200" dirty="0" smtClean="0"/>
              <a:t/>
            </a:r>
            <a:br>
              <a:rPr lang="en-US" sz="2200" dirty="0" smtClean="0"/>
            </a:br>
            <a:r>
              <a:rPr lang="en-US" sz="2200" b="1" dirty="0" smtClean="0">
                <a:solidFill>
                  <a:srgbClr val="C00000"/>
                </a:solidFill>
              </a:rPr>
              <a:t>5.  Brittleness:</a:t>
            </a:r>
            <a:br>
              <a:rPr lang="en-US" sz="2200" b="1" dirty="0" smtClean="0">
                <a:solidFill>
                  <a:srgbClr val="C00000"/>
                </a:solidFill>
              </a:rPr>
            </a:br>
            <a:r>
              <a:rPr lang="en-US" sz="2200" dirty="0" smtClean="0"/>
              <a:t>A brittle material is fragile and breaks suddenly.</a:t>
            </a:r>
            <a:br>
              <a:rPr lang="en-US" sz="2200" dirty="0" smtClean="0"/>
            </a:br>
            <a:r>
              <a:rPr lang="en-US" sz="1200" dirty="0" smtClean="0"/>
              <a:t/>
            </a:r>
            <a:br>
              <a:rPr lang="en-US" sz="1200" dirty="0" smtClean="0"/>
            </a:br>
            <a:endParaRPr lang="en-US" sz="1200" dirty="0"/>
          </a:p>
        </p:txBody>
      </p:sp>
      <p:sp>
        <p:nvSpPr>
          <p:cNvPr id="4" name="Title 1"/>
          <p:cNvSpPr>
            <a:spLocks noGrp="1"/>
          </p:cNvSpPr>
          <p:nvPr>
            <p:ph type="title"/>
          </p:nvPr>
        </p:nvSpPr>
        <p:spPr>
          <a:xfrm>
            <a:off x="457200" y="274638"/>
            <a:ext cx="8229600" cy="1143000"/>
          </a:xfrm>
        </p:spPr>
        <p:txBody>
          <a:bodyPr/>
          <a:lstStyle/>
          <a:p>
            <a:r>
              <a:rPr lang="en-US" dirty="0" smtClean="0"/>
              <a:t>Mechanical Properties of Materials</a:t>
            </a:r>
            <a:endParaRPr lang="en-US" dirty="0"/>
          </a:p>
        </p:txBody>
      </p:sp>
    </p:spTree>
    <p:extLst>
      <p:ext uri="{BB962C8B-B14F-4D97-AF65-F5344CB8AC3E}">
        <p14:creationId xmlns="" xmlns:p14="http://schemas.microsoft.com/office/powerpoint/2010/main" val="8322597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1822" t="3791" r="4922" b="14727"/>
          <a:stretch/>
        </p:blipFill>
        <p:spPr bwMode="auto">
          <a:xfrm>
            <a:off x="4724400" y="2133600"/>
            <a:ext cx="2667000" cy="32425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0" y="1371600"/>
            <a:ext cx="9144000" cy="5486400"/>
          </a:xfrm>
        </p:spPr>
        <p:txBody>
          <a:bodyPr>
            <a:normAutofit fontScale="92500" lnSpcReduction="10000"/>
          </a:bodyPr>
          <a:lstStyle/>
          <a:p>
            <a:r>
              <a:rPr lang="en-US" sz="2400" dirty="0" smtClean="0"/>
              <a:t>Useful information about mechanical properties is obtained from stretching a long wire of material by gradually loading it with a weight.</a:t>
            </a:r>
            <a:br>
              <a:rPr lang="en-US" sz="2400" dirty="0" smtClean="0"/>
            </a:br>
            <a:endParaRPr lang="en-US" sz="2400" dirty="0" smtClean="0"/>
          </a:p>
          <a:p>
            <a:r>
              <a:rPr lang="en-US" sz="2400" dirty="0" smtClean="0"/>
              <a:t>The graph obtained by plotting</a:t>
            </a:r>
            <a:br>
              <a:rPr lang="en-US" sz="2400" dirty="0" smtClean="0"/>
            </a:br>
            <a:r>
              <a:rPr lang="en-US" sz="2400" dirty="0" smtClean="0"/>
              <a:t>extension against load is similar</a:t>
            </a:r>
            <a:br>
              <a:rPr lang="en-US" sz="2400" dirty="0" smtClean="0"/>
            </a:br>
            <a:r>
              <a:rPr lang="en-US" sz="2400" dirty="0" smtClean="0"/>
              <a:t>to that for stretching a spring. </a:t>
            </a:r>
            <a:br>
              <a:rPr lang="en-US" sz="2400" dirty="0" smtClean="0"/>
            </a:br>
            <a:endParaRPr lang="en-US" sz="2400" dirty="0" smtClean="0"/>
          </a:p>
          <a:p>
            <a:r>
              <a:rPr lang="en-US" sz="2400" dirty="0" smtClean="0"/>
              <a:t>At the elastic limit molecules are</a:t>
            </a:r>
            <a:br>
              <a:rPr lang="en-US" sz="2400" dirty="0" smtClean="0"/>
            </a:br>
            <a:r>
              <a:rPr lang="en-US" sz="2400" dirty="0" smtClean="0"/>
              <a:t>pulled slightly farther apart, the </a:t>
            </a:r>
            <a:br>
              <a:rPr lang="en-US" sz="2400" dirty="0" smtClean="0"/>
            </a:br>
            <a:r>
              <a:rPr lang="en-US" sz="2400" dirty="0" smtClean="0"/>
              <a:t>deformation is elastic and the</a:t>
            </a:r>
            <a:br>
              <a:rPr lang="en-US" sz="2400" dirty="0" smtClean="0"/>
            </a:br>
            <a:r>
              <a:rPr lang="en-US" sz="2400" dirty="0" smtClean="0"/>
              <a:t>wire recovers its original length</a:t>
            </a:r>
            <a:br>
              <a:rPr lang="en-US" sz="2400" dirty="0" smtClean="0"/>
            </a:br>
            <a:r>
              <a:rPr lang="en-US" sz="2400" dirty="0" smtClean="0"/>
              <a:t>when the load is removed.  </a:t>
            </a:r>
            <a:br>
              <a:rPr lang="en-US" sz="2400" dirty="0" smtClean="0"/>
            </a:br>
            <a:endParaRPr lang="en-US" sz="2400" dirty="0" smtClean="0"/>
          </a:p>
          <a:p>
            <a:r>
              <a:rPr lang="en-US" sz="2400" dirty="0" smtClean="0"/>
              <a:t>Beyond the elastic limit layers of atoms slip over each other; the deformation is plastic and if unloaded the wire does NOT return to its previous length. </a:t>
            </a:r>
            <a:r>
              <a:rPr lang="en-US" sz="1200" dirty="0" smtClean="0"/>
              <a:t/>
            </a:r>
            <a:br>
              <a:rPr lang="en-US" sz="1200" dirty="0" smtClean="0"/>
            </a:br>
            <a:r>
              <a:rPr lang="en-US" sz="1200" dirty="0" smtClean="0"/>
              <a:t/>
            </a:r>
            <a:br>
              <a:rPr lang="en-US" sz="1200" dirty="0" smtClean="0"/>
            </a:br>
            <a:r>
              <a:rPr lang="en-US" sz="1200" dirty="0" smtClean="0"/>
              <a:t> </a:t>
            </a:r>
            <a:endParaRPr lang="en-US" sz="1200" dirty="0"/>
          </a:p>
        </p:txBody>
      </p:sp>
      <p:sp>
        <p:nvSpPr>
          <p:cNvPr id="4" name="Title 1"/>
          <p:cNvSpPr>
            <a:spLocks noGrp="1"/>
          </p:cNvSpPr>
          <p:nvPr>
            <p:ph type="title"/>
          </p:nvPr>
        </p:nvSpPr>
        <p:spPr>
          <a:xfrm>
            <a:off x="457200" y="274638"/>
            <a:ext cx="8229600" cy="1143000"/>
          </a:xfrm>
        </p:spPr>
        <p:txBody>
          <a:bodyPr/>
          <a:lstStyle/>
          <a:p>
            <a:r>
              <a:rPr lang="en-US" dirty="0" smtClean="0"/>
              <a:t>Stretching a Wire</a:t>
            </a:r>
            <a:endParaRPr lang="en-US" dirty="0"/>
          </a:p>
        </p:txBody>
      </p:sp>
    </p:spTree>
    <p:extLst>
      <p:ext uri="{BB962C8B-B14F-4D97-AF65-F5344CB8AC3E}">
        <p14:creationId xmlns="" xmlns:p14="http://schemas.microsoft.com/office/powerpoint/2010/main" val="8322597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0" y="1371600"/>
            <a:ext cx="9144000" cy="5486400"/>
          </a:xfrm>
        </p:spPr>
        <p:txBody>
          <a:bodyPr>
            <a:normAutofit/>
          </a:bodyPr>
          <a:lstStyle/>
          <a:p>
            <a:r>
              <a:rPr lang="en-US" sz="2400" dirty="0" smtClean="0"/>
              <a:t>1.  Explain why</a:t>
            </a:r>
            <a:br>
              <a:rPr lang="en-US" sz="2400" dirty="0" smtClean="0"/>
            </a:br>
            <a:r>
              <a:rPr lang="en-US" sz="2400" dirty="0" smtClean="0"/>
              <a:t>a.  Diffusion occurs more quickly in a gas than in a liquid,</a:t>
            </a:r>
            <a:br>
              <a:rPr lang="en-US" sz="2400" dirty="0" smtClean="0"/>
            </a:br>
            <a:r>
              <a:rPr lang="en-US" sz="2400" dirty="0" smtClean="0"/>
              <a:t>b.  Diffusion is still quite slow even in a gas,</a:t>
            </a:r>
            <a:br>
              <a:rPr lang="en-US" sz="2400" dirty="0" smtClean="0"/>
            </a:br>
            <a:r>
              <a:rPr lang="en-US" sz="2400" dirty="0" smtClean="0"/>
              <a:t>c.  An inflated balloon gradually goes down even when tied.</a:t>
            </a:r>
          </a:p>
          <a:p>
            <a:endParaRPr lang="en-US" sz="2400" dirty="0"/>
          </a:p>
          <a:p>
            <a:r>
              <a:rPr lang="en-US" sz="2400" dirty="0" smtClean="0"/>
              <a:t>2.  Explain the following observations as fully as you can:</a:t>
            </a:r>
            <a:br>
              <a:rPr lang="en-US" sz="2400" dirty="0" smtClean="0"/>
            </a:br>
            <a:r>
              <a:rPr lang="en-US" sz="2400" dirty="0" smtClean="0"/>
              <a:t>a.</a:t>
            </a:r>
            <a:br>
              <a:rPr lang="en-US" sz="2400" dirty="0" smtClean="0"/>
            </a:br>
            <a:r>
              <a:rPr lang="en-US" sz="2400" dirty="0" smtClean="0"/>
              <a:t>(</a:t>
            </a:r>
            <a:r>
              <a:rPr lang="en-US" sz="2400" dirty="0" err="1" smtClean="0"/>
              <a:t>i</a:t>
            </a:r>
            <a:r>
              <a:rPr lang="en-US" sz="2400" dirty="0" smtClean="0"/>
              <a:t>)  a small needle may be floated on the surface of water, but if a drop of detergent is added to the water the needle sinks</a:t>
            </a:r>
            <a:br>
              <a:rPr lang="en-US" sz="2400" dirty="0" smtClean="0"/>
            </a:br>
            <a:r>
              <a:rPr lang="en-US" sz="2400" dirty="0" smtClean="0"/>
              <a:t>(ii) insects can stand on the surface of a pond.</a:t>
            </a:r>
            <a:br>
              <a:rPr lang="en-US" sz="2400" dirty="0" smtClean="0"/>
            </a:br>
            <a:r>
              <a:rPr lang="en-US" sz="2400" dirty="0"/>
              <a:t/>
            </a:r>
            <a:br>
              <a:rPr lang="en-US" sz="2400" dirty="0"/>
            </a:br>
            <a:r>
              <a:rPr lang="en-US" sz="2400" dirty="0" smtClean="0"/>
              <a:t/>
            </a:r>
            <a:br>
              <a:rPr lang="en-US" sz="2400" dirty="0" smtClean="0"/>
            </a:br>
            <a:r>
              <a:rPr lang="en-US" sz="2400" dirty="0" smtClean="0"/>
              <a:t>b.  State two practical uses of capillary action.</a:t>
            </a:r>
          </a:p>
        </p:txBody>
      </p:sp>
    </p:spTree>
    <p:extLst>
      <p:ext uri="{BB962C8B-B14F-4D97-AF65-F5344CB8AC3E}">
        <p14:creationId xmlns="" xmlns:p14="http://schemas.microsoft.com/office/powerpoint/2010/main" val="39863413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Image result for ice in tea"/>
          <p:cNvPicPr>
            <a:picLocks noChangeAspect="1" noChangeArrowheads="1"/>
          </p:cNvPicPr>
          <p:nvPr/>
        </p:nvPicPr>
        <p:blipFill>
          <a:blip r:embed="rId2" cstate="print"/>
          <a:srcRect/>
          <a:stretch>
            <a:fillRect/>
          </a:stretch>
        </p:blipFill>
        <p:spPr bwMode="auto">
          <a:xfrm>
            <a:off x="5486400" y="3200400"/>
            <a:ext cx="3657600" cy="3657600"/>
          </a:xfrm>
          <a:prstGeom prst="rect">
            <a:avLst/>
          </a:prstGeom>
          <a:noFill/>
        </p:spPr>
      </p:pic>
      <p:sp>
        <p:nvSpPr>
          <p:cNvPr id="2" name="Title 1"/>
          <p:cNvSpPr>
            <a:spLocks noGrp="1"/>
          </p:cNvSpPr>
          <p:nvPr>
            <p:ph type="ctrTitle"/>
          </p:nvPr>
        </p:nvSpPr>
        <p:spPr>
          <a:xfrm>
            <a:off x="304800" y="2130425"/>
            <a:ext cx="7772400" cy="1470025"/>
          </a:xfrm>
        </p:spPr>
        <p:txBody>
          <a:bodyPr/>
          <a:lstStyle/>
          <a:p>
            <a:r>
              <a:rPr lang="en-US" dirty="0" smtClean="0"/>
              <a:t>Specific heat capacity</a:t>
            </a:r>
            <a:endParaRPr lang="en-US" dirty="0"/>
          </a:p>
        </p:txBody>
      </p:sp>
      <p:sp>
        <p:nvSpPr>
          <p:cNvPr id="3" name="TextBox 2"/>
          <p:cNvSpPr txBox="1"/>
          <p:nvPr/>
        </p:nvSpPr>
        <p:spPr>
          <a:xfrm rot="20232582">
            <a:off x="3970735" y="428172"/>
            <a:ext cx="1935145" cy="584775"/>
          </a:xfrm>
          <a:prstGeom prst="rect">
            <a:avLst/>
          </a:prstGeom>
          <a:noFill/>
        </p:spPr>
        <p:txBody>
          <a:bodyPr wrap="none" rtlCol="0">
            <a:spAutoFit/>
          </a:bodyPr>
          <a:lstStyle/>
          <a:p>
            <a:r>
              <a:rPr lang="en-US" sz="3200" b="1" dirty="0" smtClean="0">
                <a:solidFill>
                  <a:srgbClr val="FF0066"/>
                </a:solidFill>
                <a:latin typeface="Adobe Devanagari" pitchFamily="18" charset="0"/>
                <a:cs typeface="Adobe Devanagari" pitchFamily="18" charset="0"/>
              </a:rPr>
              <a:t>E</a:t>
            </a:r>
            <a:r>
              <a:rPr lang="en-US" sz="3200" b="1" baseline="-25000" dirty="0" smtClean="0">
                <a:solidFill>
                  <a:srgbClr val="FF0066"/>
                </a:solidFill>
                <a:latin typeface="Adobe Devanagari" pitchFamily="18" charset="0"/>
                <a:cs typeface="Adobe Devanagari" pitchFamily="18" charset="0"/>
              </a:rPr>
              <a:t>H</a:t>
            </a:r>
            <a:r>
              <a:rPr lang="en-US" sz="3200" b="1" dirty="0" smtClean="0">
                <a:solidFill>
                  <a:srgbClr val="FF0066"/>
                </a:solidFill>
                <a:latin typeface="Adobe Devanagari" pitchFamily="18" charset="0"/>
                <a:cs typeface="Adobe Devanagari" pitchFamily="18" charset="0"/>
              </a:rPr>
              <a:t> = mc</a:t>
            </a:r>
            <a:r>
              <a:rPr lang="el-GR" sz="3200" b="1" dirty="0" smtClean="0">
                <a:solidFill>
                  <a:srgbClr val="FF0066"/>
                </a:solidFill>
                <a:cs typeface="Adobe Devanagari" pitchFamily="18" charset="0"/>
              </a:rPr>
              <a:t>Δ</a:t>
            </a:r>
            <a:r>
              <a:rPr lang="en-US" sz="3200" b="1" dirty="0" smtClean="0">
                <a:solidFill>
                  <a:srgbClr val="FF0066"/>
                </a:solidFill>
                <a:latin typeface="Adobe Devanagari" pitchFamily="18" charset="0"/>
                <a:cs typeface="Adobe Devanagari" pitchFamily="18" charset="0"/>
              </a:rPr>
              <a:t>T</a:t>
            </a:r>
            <a:endParaRPr lang="en-US" sz="3200" b="1" dirty="0">
              <a:solidFill>
                <a:srgbClr val="FF0066"/>
              </a:solidFill>
              <a:latin typeface="Adobe Devanagari" pitchFamily="18" charset="0"/>
              <a:cs typeface="Adobe Devanagari" pitchFamily="18" charset="0"/>
            </a:endParaRPr>
          </a:p>
        </p:txBody>
      </p:sp>
      <p:sp>
        <p:nvSpPr>
          <p:cNvPr id="4" name="TextBox 3"/>
          <p:cNvSpPr txBox="1"/>
          <p:nvPr/>
        </p:nvSpPr>
        <p:spPr>
          <a:xfrm>
            <a:off x="3581400" y="1349514"/>
            <a:ext cx="1508746" cy="707886"/>
          </a:xfrm>
          <a:prstGeom prst="rect">
            <a:avLst/>
          </a:prstGeom>
          <a:noFill/>
        </p:spPr>
        <p:txBody>
          <a:bodyPr wrap="none" rtlCol="0">
            <a:spAutoFit/>
          </a:bodyPr>
          <a:lstStyle/>
          <a:p>
            <a:r>
              <a:rPr lang="en-US" sz="4000" b="1" dirty="0" smtClean="0">
                <a:solidFill>
                  <a:srgbClr val="FFC000"/>
                </a:solidFill>
                <a:latin typeface="Agency FB" pitchFamily="34" charset="0"/>
              </a:rPr>
              <a:t>E</a:t>
            </a:r>
            <a:r>
              <a:rPr lang="en-US" sz="4000" b="1" baseline="-25000" dirty="0" smtClean="0">
                <a:solidFill>
                  <a:srgbClr val="FFC000"/>
                </a:solidFill>
                <a:latin typeface="Agency FB" pitchFamily="34" charset="0"/>
              </a:rPr>
              <a:t>H</a:t>
            </a:r>
            <a:r>
              <a:rPr lang="en-US" sz="4000" b="1" dirty="0" smtClean="0">
                <a:solidFill>
                  <a:srgbClr val="FFC000"/>
                </a:solidFill>
                <a:latin typeface="Agency FB" pitchFamily="34" charset="0"/>
              </a:rPr>
              <a:t> = </a:t>
            </a:r>
            <a:r>
              <a:rPr lang="en-US" sz="4000" b="1" dirty="0" err="1" smtClean="0">
                <a:solidFill>
                  <a:srgbClr val="FFC000"/>
                </a:solidFill>
                <a:latin typeface="Agency FB" pitchFamily="34" charset="0"/>
              </a:rPr>
              <a:t>ml</a:t>
            </a:r>
            <a:r>
              <a:rPr lang="en-US" sz="4000" b="1" baseline="-25000" dirty="0" err="1" smtClean="0">
                <a:solidFill>
                  <a:srgbClr val="FFC000"/>
                </a:solidFill>
                <a:latin typeface="Agency FB" pitchFamily="34" charset="0"/>
              </a:rPr>
              <a:t>f</a:t>
            </a:r>
            <a:endParaRPr lang="en-US" sz="4000" b="1" baseline="-25000" dirty="0">
              <a:solidFill>
                <a:srgbClr val="FFC000"/>
              </a:solidFill>
              <a:latin typeface="Agency FB" pitchFamily="34" charset="0"/>
            </a:endParaRPr>
          </a:p>
        </p:txBody>
      </p:sp>
      <p:sp>
        <p:nvSpPr>
          <p:cNvPr id="5" name="TextBox 4"/>
          <p:cNvSpPr txBox="1"/>
          <p:nvPr/>
        </p:nvSpPr>
        <p:spPr>
          <a:xfrm>
            <a:off x="6629400" y="76200"/>
            <a:ext cx="2287806" cy="646331"/>
          </a:xfrm>
          <a:prstGeom prst="rect">
            <a:avLst/>
          </a:prstGeom>
          <a:noFill/>
        </p:spPr>
        <p:txBody>
          <a:bodyPr wrap="none" rtlCol="0">
            <a:spAutoFit/>
          </a:bodyPr>
          <a:lstStyle/>
          <a:p>
            <a:r>
              <a:rPr lang="en-US" sz="3600" b="1" dirty="0" smtClean="0">
                <a:solidFill>
                  <a:srgbClr val="7030A0"/>
                </a:solidFill>
                <a:latin typeface="Lucida Calligraphy" pitchFamily="66" charset="0"/>
              </a:rPr>
              <a:t>E</a:t>
            </a:r>
            <a:r>
              <a:rPr lang="en-US" sz="3600" b="1" baseline="-25000" dirty="0" smtClean="0">
                <a:solidFill>
                  <a:srgbClr val="7030A0"/>
                </a:solidFill>
                <a:latin typeface="Lucida Calligraphy" pitchFamily="66" charset="0"/>
              </a:rPr>
              <a:t>H</a:t>
            </a:r>
            <a:r>
              <a:rPr lang="en-US" sz="3600" b="1" dirty="0" smtClean="0">
                <a:solidFill>
                  <a:srgbClr val="7030A0"/>
                </a:solidFill>
                <a:latin typeface="Lucida Calligraphy" pitchFamily="66" charset="0"/>
              </a:rPr>
              <a:t> = </a:t>
            </a:r>
            <a:r>
              <a:rPr lang="en-US" sz="3600" b="1" dirty="0" err="1" smtClean="0">
                <a:solidFill>
                  <a:srgbClr val="7030A0"/>
                </a:solidFill>
                <a:latin typeface="Lucida Calligraphy" pitchFamily="66" charset="0"/>
              </a:rPr>
              <a:t>ml</a:t>
            </a:r>
            <a:r>
              <a:rPr lang="en-US" sz="3600" b="1" baseline="-25000" dirty="0" err="1" smtClean="0">
                <a:solidFill>
                  <a:srgbClr val="7030A0"/>
                </a:solidFill>
                <a:latin typeface="Lucida Calligraphy" pitchFamily="66" charset="0"/>
              </a:rPr>
              <a:t>v</a:t>
            </a:r>
            <a:endParaRPr lang="en-US" sz="3600" b="1" baseline="-25000" dirty="0">
              <a:solidFill>
                <a:srgbClr val="7030A0"/>
              </a:solidFill>
              <a:latin typeface="Lucida Calligraphy" pitchFamily="66" charset="0"/>
            </a:endParaRPr>
          </a:p>
        </p:txBody>
      </p:sp>
      <p:sp>
        <p:nvSpPr>
          <p:cNvPr id="6" name="TextBox 5"/>
          <p:cNvSpPr txBox="1"/>
          <p:nvPr/>
        </p:nvSpPr>
        <p:spPr>
          <a:xfrm rot="1287683">
            <a:off x="6711873" y="1181531"/>
            <a:ext cx="2234907" cy="707886"/>
          </a:xfrm>
          <a:prstGeom prst="rect">
            <a:avLst/>
          </a:prstGeom>
          <a:noFill/>
        </p:spPr>
        <p:txBody>
          <a:bodyPr wrap="none" rtlCol="0">
            <a:spAutoFit/>
          </a:bodyPr>
          <a:lstStyle/>
          <a:p>
            <a:r>
              <a:rPr lang="en-US" sz="4000" b="1" dirty="0" smtClean="0">
                <a:solidFill>
                  <a:srgbClr val="00B0F0"/>
                </a:solidFill>
                <a:latin typeface="Adobe Myungjo Std M" pitchFamily="18" charset="-128"/>
                <a:ea typeface="Adobe Myungjo Std M" pitchFamily="18" charset="-128"/>
              </a:rPr>
              <a:t>E</a:t>
            </a:r>
            <a:r>
              <a:rPr lang="en-US" sz="4000" b="1" baseline="-25000" dirty="0" smtClean="0">
                <a:solidFill>
                  <a:srgbClr val="00B0F0"/>
                </a:solidFill>
                <a:latin typeface="Adobe Myungjo Std M" pitchFamily="18" charset="-128"/>
                <a:ea typeface="Adobe Myungjo Std M" pitchFamily="18" charset="-128"/>
              </a:rPr>
              <a:t>H</a:t>
            </a:r>
            <a:r>
              <a:rPr lang="en-US" sz="4000" b="1" dirty="0" smtClean="0">
                <a:solidFill>
                  <a:srgbClr val="00B0F0"/>
                </a:solidFill>
                <a:latin typeface="Adobe Myungjo Std M" pitchFamily="18" charset="-128"/>
                <a:ea typeface="Adobe Myungjo Std M" pitchFamily="18" charset="-128"/>
              </a:rPr>
              <a:t> = </a:t>
            </a:r>
            <a:r>
              <a:rPr lang="en-US" sz="4000" b="1" dirty="0" err="1" smtClean="0">
                <a:solidFill>
                  <a:srgbClr val="00B0F0"/>
                </a:solidFill>
                <a:latin typeface="Adobe Myungjo Std M" pitchFamily="18" charset="-128"/>
                <a:ea typeface="Adobe Myungjo Std M" pitchFamily="18" charset="-128"/>
              </a:rPr>
              <a:t>E</a:t>
            </a:r>
            <a:r>
              <a:rPr lang="en-US" sz="4000" b="1" baseline="-25000" dirty="0" err="1" smtClean="0">
                <a:solidFill>
                  <a:srgbClr val="00B0F0"/>
                </a:solidFill>
                <a:latin typeface="Adobe Myungjo Std M" pitchFamily="18" charset="-128"/>
                <a:ea typeface="Adobe Myungjo Std M" pitchFamily="18" charset="-128"/>
              </a:rPr>
              <a:t>k</a:t>
            </a:r>
            <a:endParaRPr lang="en-US" sz="4000" b="1" baseline="-25000" dirty="0">
              <a:solidFill>
                <a:srgbClr val="00B0F0"/>
              </a:solidFill>
              <a:latin typeface="Adobe Myungjo Std M" pitchFamily="18" charset="-128"/>
              <a:ea typeface="Adobe Myungjo Std M" pitchFamily="18" charset="-128"/>
            </a:endParaRPr>
          </a:p>
        </p:txBody>
      </p:sp>
      <p:sp>
        <p:nvSpPr>
          <p:cNvPr id="7" name="TextBox 6"/>
          <p:cNvSpPr txBox="1"/>
          <p:nvPr/>
        </p:nvSpPr>
        <p:spPr>
          <a:xfrm>
            <a:off x="5127695" y="838200"/>
            <a:ext cx="1273105" cy="646331"/>
          </a:xfrm>
          <a:prstGeom prst="rect">
            <a:avLst/>
          </a:prstGeom>
          <a:noFill/>
        </p:spPr>
        <p:txBody>
          <a:bodyPr wrap="none" rtlCol="0">
            <a:spAutoFit/>
          </a:bodyPr>
          <a:lstStyle/>
          <a:p>
            <a:r>
              <a:rPr lang="en-US" sz="3600" b="1" dirty="0" smtClean="0">
                <a:solidFill>
                  <a:srgbClr val="00B050"/>
                </a:solidFill>
                <a:latin typeface="Juice ITC" pitchFamily="82" charset="0"/>
              </a:rPr>
              <a:t>E</a:t>
            </a:r>
            <a:r>
              <a:rPr lang="en-US" sz="3600" b="1" baseline="-25000" dirty="0" smtClean="0">
                <a:solidFill>
                  <a:srgbClr val="00B050"/>
                </a:solidFill>
                <a:latin typeface="Juice ITC" pitchFamily="82" charset="0"/>
              </a:rPr>
              <a:t>H</a:t>
            </a:r>
            <a:r>
              <a:rPr lang="en-US" sz="3600" b="1" dirty="0" smtClean="0">
                <a:solidFill>
                  <a:srgbClr val="00B050"/>
                </a:solidFill>
                <a:latin typeface="Juice ITC" pitchFamily="82" charset="0"/>
              </a:rPr>
              <a:t> = </a:t>
            </a:r>
            <a:r>
              <a:rPr lang="en-US" sz="3600" b="1" dirty="0" err="1" smtClean="0">
                <a:solidFill>
                  <a:srgbClr val="00B050"/>
                </a:solidFill>
                <a:latin typeface="Juice ITC" pitchFamily="82" charset="0"/>
              </a:rPr>
              <a:t>E</a:t>
            </a:r>
            <a:r>
              <a:rPr lang="en-US" sz="3600" b="1" baseline="-25000" dirty="0" err="1" smtClean="0">
                <a:solidFill>
                  <a:srgbClr val="00B050"/>
                </a:solidFill>
                <a:latin typeface="Juice ITC" pitchFamily="82" charset="0"/>
              </a:rPr>
              <a:t>p</a:t>
            </a:r>
            <a:endParaRPr lang="en-US" sz="3600" b="1" baseline="-25000" dirty="0">
              <a:solidFill>
                <a:srgbClr val="00B050"/>
              </a:solidFill>
              <a:latin typeface="Juice ITC" pitchFamily="82" charset="0"/>
            </a:endParaRPr>
          </a:p>
        </p:txBody>
      </p:sp>
      <p:sp>
        <p:nvSpPr>
          <p:cNvPr id="8" name="TextBox 7"/>
          <p:cNvSpPr txBox="1"/>
          <p:nvPr/>
        </p:nvSpPr>
        <p:spPr>
          <a:xfrm rot="866036">
            <a:off x="6456815" y="2249319"/>
            <a:ext cx="2040943" cy="707886"/>
          </a:xfrm>
          <a:prstGeom prst="rect">
            <a:avLst/>
          </a:prstGeom>
          <a:noFill/>
        </p:spPr>
        <p:txBody>
          <a:bodyPr wrap="none" rtlCol="0">
            <a:spAutoFit/>
          </a:bodyPr>
          <a:lstStyle/>
          <a:p>
            <a:r>
              <a:rPr lang="en-US" sz="4000" b="1" dirty="0" smtClean="0">
                <a:solidFill>
                  <a:srgbClr val="FF0000"/>
                </a:solidFill>
                <a:latin typeface="Comic Sans MS" pitchFamily="66" charset="0"/>
              </a:rPr>
              <a:t>E</a:t>
            </a:r>
            <a:r>
              <a:rPr lang="en-US" sz="4000" b="1" baseline="-25000" dirty="0" smtClean="0">
                <a:solidFill>
                  <a:srgbClr val="FF0000"/>
                </a:solidFill>
                <a:latin typeface="Comic Sans MS" pitchFamily="66" charset="0"/>
              </a:rPr>
              <a:t>H</a:t>
            </a:r>
            <a:r>
              <a:rPr lang="en-US" sz="4000" b="1" dirty="0" smtClean="0">
                <a:solidFill>
                  <a:srgbClr val="FF0000"/>
                </a:solidFill>
                <a:latin typeface="Comic Sans MS" pitchFamily="66" charset="0"/>
              </a:rPr>
              <a:t> = Pt</a:t>
            </a:r>
            <a:endParaRPr lang="en-US" sz="4000" b="1" dirty="0">
              <a:solidFill>
                <a:srgbClr val="FF0000"/>
              </a:solidFill>
              <a:latin typeface="Comic Sans MS" pitchFamily="66" charset="0"/>
            </a:endParaRPr>
          </a:p>
        </p:txBody>
      </p:sp>
      <p:pic>
        <p:nvPicPr>
          <p:cNvPr id="25602" name="Picture 2" descr="Related image"/>
          <p:cNvPicPr>
            <a:picLocks noChangeAspect="1" noChangeArrowheads="1"/>
          </p:cNvPicPr>
          <p:nvPr/>
        </p:nvPicPr>
        <p:blipFill>
          <a:blip r:embed="rId3" cstate="print"/>
          <a:srcRect/>
          <a:stretch>
            <a:fillRect/>
          </a:stretch>
        </p:blipFill>
        <p:spPr bwMode="auto">
          <a:xfrm>
            <a:off x="-1" y="4038600"/>
            <a:ext cx="5005873" cy="2819400"/>
          </a:xfrm>
          <a:prstGeom prst="rect">
            <a:avLst/>
          </a:prstGeom>
          <a:noFill/>
        </p:spPr>
      </p:pic>
      <p:pic>
        <p:nvPicPr>
          <p:cNvPr id="25606" name="Picture 6" descr="Image result for fish in foil"/>
          <p:cNvPicPr>
            <a:picLocks noChangeAspect="1" noChangeArrowheads="1"/>
          </p:cNvPicPr>
          <p:nvPr/>
        </p:nvPicPr>
        <p:blipFill>
          <a:blip r:embed="rId4" cstate="print"/>
          <a:srcRect/>
          <a:stretch>
            <a:fillRect/>
          </a:stretch>
        </p:blipFill>
        <p:spPr bwMode="auto">
          <a:xfrm>
            <a:off x="0" y="0"/>
            <a:ext cx="3327126" cy="2491637"/>
          </a:xfrm>
          <a:prstGeom prst="rect">
            <a:avLst/>
          </a:prstGeom>
          <a:noFill/>
        </p:spPr>
      </p:pic>
    </p:spTree>
    <p:extLst>
      <p:ext uri="{BB962C8B-B14F-4D97-AF65-F5344CB8AC3E}">
        <p14:creationId xmlns="" xmlns:p14="http://schemas.microsoft.com/office/powerpoint/2010/main" val="848567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257800"/>
          </a:xfrm>
        </p:spPr>
        <p:txBody>
          <a:bodyPr>
            <a:normAutofit/>
          </a:bodyPr>
          <a:lstStyle/>
          <a:p>
            <a:endParaRPr lang="en-US" sz="4400" dirty="0" smtClean="0"/>
          </a:p>
          <a:p>
            <a:r>
              <a:rPr lang="en-US" sz="4400" dirty="0" smtClean="0"/>
              <a:t>Specific heat capacity, </a:t>
            </a:r>
            <a:r>
              <a:rPr lang="en-US" sz="4400" b="1" i="1" dirty="0" smtClean="0"/>
              <a:t>c</a:t>
            </a:r>
            <a:r>
              <a:rPr lang="en-US" sz="4400" dirty="0" smtClean="0"/>
              <a:t>, of a substance is the heat required to produce unit temperature rise in unit mass.</a:t>
            </a:r>
          </a:p>
        </p:txBody>
      </p:sp>
      <p:sp>
        <p:nvSpPr>
          <p:cNvPr id="4" name="Title 1"/>
          <p:cNvSpPr>
            <a:spLocks noGrp="1"/>
          </p:cNvSpPr>
          <p:nvPr>
            <p:ph type="title"/>
          </p:nvPr>
        </p:nvSpPr>
        <p:spPr>
          <a:xfrm>
            <a:off x="457200" y="274638"/>
            <a:ext cx="8229600" cy="1143000"/>
          </a:xfrm>
        </p:spPr>
        <p:txBody>
          <a:bodyPr/>
          <a:lstStyle/>
          <a:p>
            <a:r>
              <a:rPr lang="en-US" dirty="0" smtClean="0"/>
              <a:t>What is Specific Heat Capacity?</a:t>
            </a:r>
            <a:endParaRPr lang="en-US" dirty="0"/>
          </a:p>
        </p:txBody>
      </p:sp>
    </p:spTree>
    <p:extLst>
      <p:ext uri="{BB962C8B-B14F-4D97-AF65-F5344CB8AC3E}">
        <p14:creationId xmlns="" xmlns:p14="http://schemas.microsoft.com/office/powerpoint/2010/main" val="10877109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257800"/>
          </a:xfrm>
        </p:spPr>
        <p:txBody>
          <a:bodyPr>
            <a:normAutofit fontScale="92500"/>
          </a:bodyPr>
          <a:lstStyle/>
          <a:p>
            <a:r>
              <a:rPr lang="en-US" sz="3600" dirty="0" smtClean="0"/>
              <a:t>Heat, like other forms of energy, is measured in joules, J, and the unit of specific heat capacity is:</a:t>
            </a:r>
            <a:br>
              <a:rPr lang="en-US" sz="3600" dirty="0" smtClean="0"/>
            </a:br>
            <a:r>
              <a:rPr lang="en-US" sz="3600" dirty="0" smtClean="0"/>
              <a:t/>
            </a:r>
            <a:br>
              <a:rPr lang="en-US" sz="3600" dirty="0" smtClean="0"/>
            </a:br>
            <a:r>
              <a:rPr lang="en-US" sz="3600" dirty="0" smtClean="0"/>
              <a:t>a.  joule per kilogram degree Celsius, </a:t>
            </a:r>
            <a:br>
              <a:rPr lang="en-US" sz="3600" dirty="0" smtClean="0"/>
            </a:br>
            <a:r>
              <a:rPr lang="en-US" sz="3600" dirty="0" smtClean="0"/>
              <a:t>     </a:t>
            </a:r>
            <a:r>
              <a:rPr lang="en-US" sz="3600" b="1" dirty="0" smtClean="0">
                <a:solidFill>
                  <a:srgbClr val="FF0066"/>
                </a:solidFill>
              </a:rPr>
              <a:t>J/</a:t>
            </a:r>
            <a:r>
              <a:rPr lang="en-US" sz="3600" b="1" dirty="0" err="1" smtClean="0">
                <a:solidFill>
                  <a:srgbClr val="FF0066"/>
                </a:solidFill>
              </a:rPr>
              <a:t>kg</a:t>
            </a:r>
            <a:r>
              <a:rPr lang="en-US" sz="3600" b="1" baseline="30000" dirty="0" err="1" smtClean="0">
                <a:solidFill>
                  <a:srgbClr val="FF0066"/>
                </a:solidFill>
              </a:rPr>
              <a:t>o</a:t>
            </a:r>
            <a:r>
              <a:rPr lang="en-US" sz="3600" b="1" dirty="0" err="1" smtClean="0">
                <a:solidFill>
                  <a:srgbClr val="FF0066"/>
                </a:solidFill>
              </a:rPr>
              <a:t>C</a:t>
            </a:r>
            <a:r>
              <a:rPr lang="en-US" sz="3600" dirty="0" smtClean="0"/>
              <a:t> or </a:t>
            </a:r>
            <a:r>
              <a:rPr lang="en-US" sz="3600" b="1" dirty="0" smtClean="0">
                <a:solidFill>
                  <a:srgbClr val="FF0066"/>
                </a:solidFill>
              </a:rPr>
              <a:t>J kg</a:t>
            </a:r>
            <a:r>
              <a:rPr lang="en-US" sz="3600" b="1" baseline="30000" dirty="0" smtClean="0">
                <a:solidFill>
                  <a:srgbClr val="FF0066"/>
                </a:solidFill>
              </a:rPr>
              <a:t>-1o</a:t>
            </a:r>
            <a:r>
              <a:rPr lang="en-US" sz="3600" b="1" dirty="0" smtClean="0">
                <a:solidFill>
                  <a:srgbClr val="FF0066"/>
                </a:solidFill>
              </a:rPr>
              <a:t>C</a:t>
            </a:r>
            <a:r>
              <a:rPr lang="en-US" sz="3600" b="1" baseline="30000" dirty="0" smtClean="0">
                <a:solidFill>
                  <a:srgbClr val="FF0066"/>
                </a:solidFill>
              </a:rPr>
              <a:t>-1</a:t>
            </a:r>
            <a:r>
              <a:rPr lang="en-US" sz="3600" b="1" dirty="0" smtClean="0">
                <a:solidFill>
                  <a:srgbClr val="FF0066"/>
                </a:solidFill>
              </a:rPr>
              <a:t> </a:t>
            </a:r>
            <a:r>
              <a:rPr lang="en-US" sz="3600" dirty="0" smtClean="0"/>
              <a:t/>
            </a:r>
            <a:br>
              <a:rPr lang="en-US" sz="3600" dirty="0" smtClean="0"/>
            </a:br>
            <a:r>
              <a:rPr lang="en-US" sz="3600" dirty="0" smtClean="0"/>
              <a:t>b.  joule per kilogram kelvin, </a:t>
            </a:r>
            <a:r>
              <a:rPr lang="en-US" sz="3600" b="1" dirty="0" smtClean="0">
                <a:solidFill>
                  <a:srgbClr val="7030A0"/>
                </a:solidFill>
              </a:rPr>
              <a:t>J/</a:t>
            </a:r>
            <a:r>
              <a:rPr lang="en-US" sz="3600" b="1" dirty="0" err="1" smtClean="0">
                <a:solidFill>
                  <a:srgbClr val="7030A0"/>
                </a:solidFill>
              </a:rPr>
              <a:t>kgK</a:t>
            </a:r>
            <a:r>
              <a:rPr lang="en-US" sz="3600" dirty="0" smtClean="0"/>
              <a:t> or </a:t>
            </a:r>
            <a:r>
              <a:rPr lang="en-US" sz="3600" b="1" dirty="0" smtClean="0">
                <a:solidFill>
                  <a:srgbClr val="7030A0"/>
                </a:solidFill>
              </a:rPr>
              <a:t>J kg</a:t>
            </a:r>
            <a:r>
              <a:rPr lang="en-US" sz="3600" b="1" baseline="30000" dirty="0" smtClean="0">
                <a:solidFill>
                  <a:srgbClr val="7030A0"/>
                </a:solidFill>
              </a:rPr>
              <a:t>-1</a:t>
            </a:r>
            <a:r>
              <a:rPr lang="en-US" sz="3600" b="1" dirty="0" smtClean="0">
                <a:solidFill>
                  <a:srgbClr val="7030A0"/>
                </a:solidFill>
              </a:rPr>
              <a:t>K</a:t>
            </a:r>
            <a:r>
              <a:rPr lang="en-US" sz="3600" b="1" baseline="30000" dirty="0" smtClean="0">
                <a:solidFill>
                  <a:srgbClr val="7030A0"/>
                </a:solidFill>
              </a:rPr>
              <a:t>-1</a:t>
            </a:r>
            <a:r>
              <a:rPr lang="en-US" sz="3600" dirty="0" smtClean="0"/>
              <a:t/>
            </a:r>
            <a:br>
              <a:rPr lang="en-US" sz="3600" dirty="0" smtClean="0"/>
            </a:br>
            <a:endParaRPr lang="en-US" sz="3600" dirty="0" smtClean="0"/>
          </a:p>
          <a:p>
            <a:r>
              <a:rPr lang="en-US" sz="3600" dirty="0" smtClean="0"/>
              <a:t>In physics the word </a:t>
            </a:r>
            <a:r>
              <a:rPr lang="en-US" sz="3600" b="1" dirty="0" smtClean="0"/>
              <a:t>specific</a:t>
            </a:r>
            <a:r>
              <a:rPr lang="en-US" sz="3600" dirty="0" smtClean="0"/>
              <a:t> means that unit mass is being considered.</a:t>
            </a:r>
            <a:br>
              <a:rPr lang="en-US" sz="3600" dirty="0" smtClean="0"/>
            </a:br>
            <a:r>
              <a:rPr lang="en-US" sz="1200" b="1" dirty="0" smtClean="0"/>
              <a:t/>
            </a:r>
            <a:br>
              <a:rPr lang="en-US" sz="1200" b="1" dirty="0" smtClean="0"/>
            </a:br>
            <a:endParaRPr lang="en-US" sz="1200" b="1" dirty="0"/>
          </a:p>
        </p:txBody>
      </p:sp>
      <p:sp>
        <p:nvSpPr>
          <p:cNvPr id="4" name="Title 1"/>
          <p:cNvSpPr>
            <a:spLocks noGrp="1"/>
          </p:cNvSpPr>
          <p:nvPr>
            <p:ph type="title"/>
          </p:nvPr>
        </p:nvSpPr>
        <p:spPr>
          <a:xfrm>
            <a:off x="457200" y="274638"/>
            <a:ext cx="8229600" cy="1143000"/>
          </a:xfrm>
        </p:spPr>
        <p:txBody>
          <a:bodyPr/>
          <a:lstStyle/>
          <a:p>
            <a:r>
              <a:rPr lang="en-US" dirty="0" smtClean="0"/>
              <a:t>What is Specific Heat Capacity?</a:t>
            </a:r>
            <a:endParaRPr lang="en-US" dirty="0"/>
          </a:p>
        </p:txBody>
      </p:sp>
    </p:spTree>
    <p:extLst>
      <p:ext uri="{BB962C8B-B14F-4D97-AF65-F5344CB8AC3E}">
        <p14:creationId xmlns="" xmlns:p14="http://schemas.microsoft.com/office/powerpoint/2010/main" val="1087710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Temperature Scales</a:t>
            </a:r>
            <a:br>
              <a:rPr lang="en-US" dirty="0" smtClean="0"/>
            </a:br>
            <a:r>
              <a:rPr lang="en-US" dirty="0" smtClean="0"/>
              <a:t>Kelvin Scale</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The Kelvin scale is based on the properties of ideal gases and the energy of particles.  The low point of the scale is absolute zero.</a:t>
            </a:r>
            <a:br>
              <a:rPr lang="en-US" dirty="0" smtClean="0"/>
            </a:br>
            <a:endParaRPr lang="en-US" dirty="0" smtClean="0"/>
          </a:p>
          <a:p>
            <a:r>
              <a:rPr lang="en-US" dirty="0" smtClean="0"/>
              <a:t>At absolute temperature the particles have zero thermal energy and so they cannot become any colder.</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257800"/>
          </a:xfrm>
        </p:spPr>
        <p:txBody>
          <a:bodyPr>
            <a:normAutofit lnSpcReduction="10000"/>
          </a:bodyPr>
          <a:lstStyle/>
          <a:p>
            <a:r>
              <a:rPr lang="en-US" sz="2400" dirty="0" smtClean="0"/>
              <a:t>heat received or given out</a:t>
            </a:r>
            <a:br>
              <a:rPr lang="en-US" sz="2400" dirty="0" smtClean="0"/>
            </a:br>
            <a:r>
              <a:rPr lang="en-US" sz="2400" dirty="0" smtClean="0"/>
              <a:t>= </a:t>
            </a:r>
            <a:r>
              <a:rPr lang="en-US" sz="1900" dirty="0" smtClean="0"/>
              <a:t>mass </a:t>
            </a:r>
            <a:r>
              <a:rPr lang="en-US" sz="1900" b="1" dirty="0" smtClean="0"/>
              <a:t>(kg)</a:t>
            </a:r>
            <a:r>
              <a:rPr lang="en-US" sz="1900" dirty="0" smtClean="0"/>
              <a:t>  ×  temperature change </a:t>
            </a:r>
            <a:r>
              <a:rPr lang="en-US" sz="1900" b="1" dirty="0" smtClean="0"/>
              <a:t>(</a:t>
            </a:r>
            <a:r>
              <a:rPr lang="en-US" sz="1900" b="1" baseline="30000" dirty="0" err="1" smtClean="0"/>
              <a:t>o</a:t>
            </a:r>
            <a:r>
              <a:rPr lang="en-US" sz="1900" b="1" dirty="0" err="1" smtClean="0"/>
              <a:t>C</a:t>
            </a:r>
            <a:r>
              <a:rPr lang="en-US" sz="1900" b="1" dirty="0" smtClean="0"/>
              <a:t> or K)</a:t>
            </a:r>
            <a:r>
              <a:rPr lang="en-US" sz="1900" dirty="0" smtClean="0"/>
              <a:t>  ×  specific heat capacity </a:t>
            </a:r>
            <a:r>
              <a:rPr lang="en-US" sz="1900" b="1" dirty="0" smtClean="0"/>
              <a:t>(J/</a:t>
            </a:r>
            <a:r>
              <a:rPr lang="en-US" sz="1900" b="1" dirty="0" err="1" smtClean="0"/>
              <a:t>kg</a:t>
            </a:r>
            <a:r>
              <a:rPr lang="en-US" sz="1900" b="1" baseline="30000" dirty="0" err="1" smtClean="0"/>
              <a:t>o</a:t>
            </a:r>
            <a:r>
              <a:rPr lang="en-US" sz="1900" b="1" dirty="0" err="1" smtClean="0"/>
              <a:t>C</a:t>
            </a:r>
            <a:r>
              <a:rPr lang="en-US" sz="1900" b="1" dirty="0" smtClean="0"/>
              <a:t>  or  J/</a:t>
            </a:r>
            <a:r>
              <a:rPr lang="en-US" sz="1900" b="1" dirty="0" err="1" smtClean="0"/>
              <a:t>kgK</a:t>
            </a:r>
            <a:r>
              <a:rPr lang="en-US" sz="1900" b="1" dirty="0" smtClean="0"/>
              <a:t>)</a:t>
            </a:r>
            <a:r>
              <a:rPr lang="en-US" sz="2400" dirty="0" smtClean="0"/>
              <a:t/>
            </a:r>
            <a:br>
              <a:rPr lang="en-US" sz="2400" dirty="0" smtClean="0"/>
            </a:br>
            <a:r>
              <a:rPr lang="en-US" sz="2400" dirty="0" smtClean="0"/>
              <a:t/>
            </a:r>
            <a:br>
              <a:rPr lang="en-US" sz="2400" dirty="0" smtClean="0"/>
            </a:br>
            <a:r>
              <a:rPr lang="en-US" sz="2400" b="1" dirty="0" smtClean="0"/>
              <a:t>E</a:t>
            </a:r>
            <a:r>
              <a:rPr lang="en-US" sz="2400" b="1" baseline="-25000" dirty="0" smtClean="0"/>
              <a:t>H</a:t>
            </a:r>
            <a:r>
              <a:rPr lang="en-US" sz="2400" b="1" dirty="0" smtClean="0"/>
              <a:t>  =  m × </a:t>
            </a:r>
            <a:r>
              <a:rPr lang="el-GR" sz="2400" b="1" dirty="0" smtClean="0"/>
              <a:t>Δ</a:t>
            </a:r>
            <a:r>
              <a:rPr lang="az-Cyrl-AZ" sz="2400" b="1" i="1" dirty="0" smtClean="0"/>
              <a:t>ѳ</a:t>
            </a:r>
            <a:r>
              <a:rPr lang="en-US" sz="2400" b="1" dirty="0" smtClean="0"/>
              <a:t> × </a:t>
            </a:r>
            <a:r>
              <a:rPr lang="en-US" sz="2400" b="1" i="1" dirty="0" smtClean="0"/>
              <a:t>c</a:t>
            </a:r>
            <a:r>
              <a:rPr lang="en-US" sz="2400" b="1" dirty="0" smtClean="0"/>
              <a:t> </a:t>
            </a:r>
            <a:br>
              <a:rPr lang="en-US" sz="2400" b="1" dirty="0" smtClean="0"/>
            </a:br>
            <a:r>
              <a:rPr lang="en-US" sz="2400" b="1" dirty="0" smtClean="0"/>
              <a:t/>
            </a:r>
            <a:br>
              <a:rPr lang="en-US" sz="2400" b="1" dirty="0" smtClean="0"/>
            </a:br>
            <a:r>
              <a:rPr lang="en-US" sz="2400" dirty="0" smtClean="0"/>
              <a:t>where:</a:t>
            </a:r>
            <a:br>
              <a:rPr lang="en-US" sz="2400" dirty="0" smtClean="0"/>
            </a:br>
            <a:r>
              <a:rPr lang="en-US" sz="2400" b="1" dirty="0" smtClean="0"/>
              <a:t>m</a:t>
            </a:r>
            <a:r>
              <a:rPr lang="en-US" sz="2400" dirty="0" smtClean="0"/>
              <a:t> stands for mass in kg</a:t>
            </a:r>
            <a:br>
              <a:rPr lang="en-US" sz="2400" dirty="0" smtClean="0"/>
            </a:br>
            <a:r>
              <a:rPr lang="el-GR" sz="2400" b="1" dirty="0" smtClean="0"/>
              <a:t>Δ</a:t>
            </a:r>
            <a:r>
              <a:rPr lang="en-US" sz="2400" dirty="0" smtClean="0"/>
              <a:t> stands for change in whatever</a:t>
            </a:r>
            <a:br>
              <a:rPr lang="en-US" sz="2400" dirty="0" smtClean="0"/>
            </a:br>
            <a:r>
              <a:rPr lang="az-Cyrl-AZ" sz="2400" b="1" dirty="0" smtClean="0"/>
              <a:t>ѳ</a:t>
            </a:r>
            <a:r>
              <a:rPr lang="en-US" sz="2400" dirty="0" smtClean="0"/>
              <a:t> stands for temperature and</a:t>
            </a:r>
            <a:br>
              <a:rPr lang="en-US" sz="2400" dirty="0" smtClean="0"/>
            </a:br>
            <a:r>
              <a:rPr lang="en-US" sz="2400" b="1" dirty="0" smtClean="0"/>
              <a:t>c </a:t>
            </a:r>
            <a:r>
              <a:rPr lang="en-US" sz="2400" dirty="0" smtClean="0"/>
              <a:t>stands for specific heat capacity.</a:t>
            </a:r>
            <a:br>
              <a:rPr lang="en-US" sz="2400" dirty="0" smtClean="0"/>
            </a:br>
            <a:r>
              <a:rPr lang="en-US" sz="2400" dirty="0" smtClean="0"/>
              <a:t/>
            </a:r>
            <a:br>
              <a:rPr lang="en-US" sz="2400" dirty="0" smtClean="0"/>
            </a:br>
            <a:r>
              <a:rPr lang="en-US" sz="2400" b="1" dirty="0" smtClean="0"/>
              <a:t>Try this:</a:t>
            </a:r>
            <a:br>
              <a:rPr lang="en-US" sz="2400" b="1" dirty="0" smtClean="0"/>
            </a:br>
            <a:r>
              <a:rPr lang="en-US" sz="2400" dirty="0" smtClean="0"/>
              <a:t>If the temperature of a 5 kg mass of copper of specific heat capacity 400 J/</a:t>
            </a:r>
            <a:r>
              <a:rPr lang="en-US" sz="2400" dirty="0" err="1" smtClean="0"/>
              <a:t>kg</a:t>
            </a:r>
            <a:r>
              <a:rPr lang="en-US" sz="2400" baseline="30000" dirty="0" err="1" smtClean="0"/>
              <a:t>o</a:t>
            </a:r>
            <a:r>
              <a:rPr lang="en-US" sz="2400" dirty="0" err="1" smtClean="0"/>
              <a:t>C</a:t>
            </a:r>
            <a:r>
              <a:rPr lang="en-US" sz="2400" dirty="0" smtClean="0"/>
              <a:t> rises from 15 </a:t>
            </a:r>
            <a:r>
              <a:rPr lang="en-US" sz="2400" baseline="30000" dirty="0" err="1" smtClean="0"/>
              <a:t>o</a:t>
            </a:r>
            <a:r>
              <a:rPr lang="en-US" sz="2400" dirty="0" err="1" smtClean="0"/>
              <a:t>C</a:t>
            </a:r>
            <a:r>
              <a:rPr lang="en-US" sz="2400" dirty="0" smtClean="0"/>
              <a:t> to 25 </a:t>
            </a:r>
            <a:r>
              <a:rPr lang="en-US" sz="2400" baseline="30000" dirty="0" err="1" smtClean="0"/>
              <a:t>o</a:t>
            </a:r>
            <a:r>
              <a:rPr lang="en-US" sz="2400" dirty="0" err="1" smtClean="0"/>
              <a:t>C</a:t>
            </a:r>
            <a:r>
              <a:rPr lang="en-US" sz="2400" dirty="0" smtClean="0"/>
              <a:t>, </a:t>
            </a:r>
            <a:r>
              <a:rPr lang="en-US" sz="2400" b="1" dirty="0" smtClean="0"/>
              <a:t>what is the heat received?</a:t>
            </a:r>
            <a:br>
              <a:rPr lang="en-US" sz="2400" b="1" dirty="0" smtClean="0"/>
            </a:br>
            <a:endParaRPr lang="en-US" sz="2400" b="1" dirty="0"/>
          </a:p>
        </p:txBody>
      </p:sp>
      <p:sp>
        <p:nvSpPr>
          <p:cNvPr id="4" name="Title 1"/>
          <p:cNvSpPr>
            <a:spLocks noGrp="1"/>
          </p:cNvSpPr>
          <p:nvPr>
            <p:ph type="title"/>
          </p:nvPr>
        </p:nvSpPr>
        <p:spPr>
          <a:xfrm>
            <a:off x="457200" y="274638"/>
            <a:ext cx="8229600" cy="1143000"/>
          </a:xfrm>
        </p:spPr>
        <p:txBody>
          <a:bodyPr/>
          <a:lstStyle/>
          <a:p>
            <a:r>
              <a:rPr lang="en-US" dirty="0" smtClean="0"/>
              <a:t>Heat Equation</a:t>
            </a:r>
            <a:endParaRPr lang="en-US" dirty="0"/>
          </a:p>
        </p:txBody>
      </p:sp>
    </p:spTree>
    <p:extLst>
      <p:ext uri="{BB962C8B-B14F-4D97-AF65-F5344CB8AC3E}">
        <p14:creationId xmlns="" xmlns:p14="http://schemas.microsoft.com/office/powerpoint/2010/main" val="10877109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fontScale="92500" lnSpcReduction="20000"/>
          </a:bodyPr>
          <a:lstStyle/>
          <a:p>
            <a:pPr>
              <a:buNone/>
            </a:pPr>
            <a:endParaRPr lang="en-US" sz="1200" dirty="0" smtClean="0"/>
          </a:p>
          <a:p>
            <a:r>
              <a:rPr lang="en-US" sz="2800" dirty="0" smtClean="0"/>
              <a:t>The thermal capacity, </a:t>
            </a:r>
            <a:r>
              <a:rPr lang="en-US" sz="2800" b="1" dirty="0" smtClean="0"/>
              <a:t>C</a:t>
            </a:r>
            <a:r>
              <a:rPr lang="en-US" sz="2800" dirty="0" smtClean="0"/>
              <a:t> of a body is the quantity of heat needed to raise the temperature of the whole body by 1 </a:t>
            </a:r>
            <a:r>
              <a:rPr lang="en-US" sz="2800" baseline="30000" dirty="0" smtClean="0"/>
              <a:t>o</a:t>
            </a:r>
            <a:r>
              <a:rPr lang="en-US" sz="2800" dirty="0" smtClean="0"/>
              <a:t>C.</a:t>
            </a:r>
            <a:br>
              <a:rPr lang="en-US" sz="2800" dirty="0" smtClean="0"/>
            </a:br>
            <a:endParaRPr lang="en-US" sz="2800" dirty="0" smtClean="0"/>
          </a:p>
          <a:p>
            <a:r>
              <a:rPr lang="en-US" sz="2800" dirty="0" smtClean="0"/>
              <a:t>Thermal capacity = mass </a:t>
            </a:r>
            <a:r>
              <a:rPr lang="en-US" sz="2800" b="1" dirty="0" smtClean="0"/>
              <a:t>(kg)</a:t>
            </a:r>
            <a:r>
              <a:rPr lang="en-US" sz="2800" dirty="0" smtClean="0"/>
              <a:t> × specific heat capacity </a:t>
            </a:r>
            <a:r>
              <a:rPr lang="en-US" sz="2800" b="1" dirty="0" smtClean="0"/>
              <a:t>(J/</a:t>
            </a:r>
            <a:r>
              <a:rPr lang="en-US" sz="2800" b="1" dirty="0" err="1" smtClean="0"/>
              <a:t>kgK</a:t>
            </a:r>
            <a:r>
              <a:rPr lang="en-US" sz="2800" b="1" dirty="0" smtClean="0"/>
              <a:t>) </a:t>
            </a:r>
            <a:br>
              <a:rPr lang="en-US" sz="2800" b="1" dirty="0" smtClean="0"/>
            </a:br>
            <a:r>
              <a:rPr lang="en-US" sz="2800" b="1" dirty="0" smtClean="0"/>
              <a:t/>
            </a:r>
            <a:br>
              <a:rPr lang="en-US" sz="2800" b="1" dirty="0" smtClean="0"/>
            </a:br>
            <a:r>
              <a:rPr lang="en-US" sz="2800" b="1" dirty="0" smtClean="0"/>
              <a:t>C = m × </a:t>
            </a:r>
            <a:r>
              <a:rPr lang="en-US" sz="2800" b="1" i="1" dirty="0" smtClean="0"/>
              <a:t>c</a:t>
            </a:r>
            <a:r>
              <a:rPr lang="en-US" sz="2800" i="1" dirty="0" smtClean="0"/>
              <a:t/>
            </a:r>
            <a:br>
              <a:rPr lang="en-US" sz="2800" i="1" dirty="0" smtClean="0"/>
            </a:br>
            <a:endParaRPr lang="en-US" sz="2800" i="1" dirty="0" smtClean="0"/>
          </a:p>
          <a:p>
            <a:r>
              <a:rPr lang="en-US" sz="2800" dirty="0" smtClean="0"/>
              <a:t>The thermal capacity is measured in joules per </a:t>
            </a:r>
            <a:r>
              <a:rPr lang="en-US" sz="2800" baseline="30000" dirty="0" err="1" smtClean="0"/>
              <a:t>o</a:t>
            </a:r>
            <a:r>
              <a:rPr lang="en-US" sz="2800" dirty="0" err="1" smtClean="0"/>
              <a:t>C</a:t>
            </a:r>
            <a:r>
              <a:rPr lang="en-US" sz="2800" dirty="0" smtClean="0"/>
              <a:t> , </a:t>
            </a:r>
            <a:r>
              <a:rPr lang="en-US" sz="2800" b="1" dirty="0" smtClean="0"/>
              <a:t>J/</a:t>
            </a:r>
            <a:r>
              <a:rPr lang="en-US" sz="2800" b="1" baseline="30000" dirty="0" err="1" smtClean="0"/>
              <a:t>o</a:t>
            </a:r>
            <a:r>
              <a:rPr lang="en-US" sz="2800" b="1" dirty="0" err="1" smtClean="0"/>
              <a:t>C</a:t>
            </a:r>
            <a:r>
              <a:rPr lang="en-US" sz="2800" dirty="0" smtClean="0"/>
              <a:t> or </a:t>
            </a:r>
            <a:r>
              <a:rPr lang="en-US" sz="2800" b="1" dirty="0" smtClean="0"/>
              <a:t>J </a:t>
            </a:r>
            <a:r>
              <a:rPr lang="en-US" sz="2800" b="1" baseline="30000" dirty="0" smtClean="0"/>
              <a:t>o</a:t>
            </a:r>
            <a:r>
              <a:rPr lang="en-US" sz="2800" b="1" dirty="0" smtClean="0"/>
              <a:t>C</a:t>
            </a:r>
            <a:r>
              <a:rPr lang="en-US" sz="2800" b="1" baseline="30000" dirty="0" smtClean="0"/>
              <a:t>-1 </a:t>
            </a:r>
            <a:r>
              <a:rPr lang="en-US" sz="2800" b="1" dirty="0" smtClean="0"/>
              <a:t>and J/K or J K</a:t>
            </a:r>
            <a:r>
              <a:rPr lang="en-US" sz="2800" b="1" baseline="30000" dirty="0" smtClean="0"/>
              <a:t>-1</a:t>
            </a:r>
            <a:r>
              <a:rPr lang="en-US" sz="2800" dirty="0" smtClean="0"/>
              <a:t/>
            </a:r>
            <a:br>
              <a:rPr lang="en-US" sz="2800" dirty="0" smtClean="0"/>
            </a:br>
            <a:endParaRPr lang="en-US" sz="2800" dirty="0" smtClean="0"/>
          </a:p>
          <a:p>
            <a:r>
              <a:rPr lang="en-US" sz="2800" b="1" dirty="0" smtClean="0"/>
              <a:t>Try this:</a:t>
            </a:r>
            <a:r>
              <a:rPr lang="en-US" sz="2800" dirty="0" smtClean="0"/>
              <a:t/>
            </a:r>
            <a:br>
              <a:rPr lang="en-US" sz="2800" dirty="0" smtClean="0"/>
            </a:br>
            <a:r>
              <a:rPr lang="en-US" sz="2800" dirty="0" smtClean="0"/>
              <a:t>For a copper block of mass 0.1 kg and specific heat capacity 390 J/kg</a:t>
            </a:r>
            <a:r>
              <a:rPr lang="en-US" sz="2800" baseline="30000" dirty="0" smtClean="0"/>
              <a:t>o</a:t>
            </a:r>
            <a:r>
              <a:rPr lang="en-US" sz="2800" dirty="0" smtClean="0"/>
              <a:t>C, </a:t>
            </a:r>
            <a:r>
              <a:rPr lang="en-US" sz="2800" b="1" dirty="0" smtClean="0"/>
              <a:t>what is the thermal capacity?</a:t>
            </a:r>
            <a:r>
              <a:rPr lang="en-US" sz="2800" dirty="0" smtClean="0"/>
              <a:t/>
            </a:r>
            <a:br>
              <a:rPr lang="en-US" sz="2800" dirty="0" smtClean="0"/>
            </a:br>
            <a:r>
              <a:rPr lang="en-US" sz="1200" dirty="0" smtClean="0"/>
              <a:t/>
            </a:r>
            <a:br>
              <a:rPr lang="en-US" sz="1200" dirty="0" smtClean="0"/>
            </a:br>
            <a:r>
              <a:rPr lang="en-US" sz="1200" dirty="0" smtClean="0"/>
              <a:t/>
            </a:r>
            <a:br>
              <a:rPr lang="en-US" sz="1200" dirty="0" smtClean="0"/>
            </a:br>
            <a:endParaRPr lang="en-US" sz="1200" dirty="0"/>
          </a:p>
        </p:txBody>
      </p:sp>
      <p:sp>
        <p:nvSpPr>
          <p:cNvPr id="5" name="Title 1"/>
          <p:cNvSpPr>
            <a:spLocks noGrp="1"/>
          </p:cNvSpPr>
          <p:nvPr>
            <p:ph type="title"/>
          </p:nvPr>
        </p:nvSpPr>
        <p:spPr>
          <a:xfrm>
            <a:off x="457200" y="274638"/>
            <a:ext cx="8229600" cy="1143000"/>
          </a:xfrm>
        </p:spPr>
        <p:txBody>
          <a:bodyPr/>
          <a:lstStyle/>
          <a:p>
            <a:r>
              <a:rPr lang="en-US" dirty="0" smtClean="0"/>
              <a:t>Thermal Capacity</a:t>
            </a:r>
            <a:endParaRPr lang="en-US" dirty="0"/>
          </a:p>
        </p:txBody>
      </p:sp>
    </p:spTree>
    <p:extLst>
      <p:ext uri="{BB962C8B-B14F-4D97-AF65-F5344CB8AC3E}">
        <p14:creationId xmlns="" xmlns:p14="http://schemas.microsoft.com/office/powerpoint/2010/main" val="10877109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fontScale="92500"/>
          </a:bodyPr>
          <a:lstStyle/>
          <a:p>
            <a:r>
              <a:rPr lang="en-US" sz="2400" b="1" dirty="0" smtClean="0"/>
              <a:t>Let’s try these together:</a:t>
            </a:r>
            <a:br>
              <a:rPr lang="en-US" sz="2400" b="1" dirty="0" smtClean="0"/>
            </a:br>
            <a:r>
              <a:rPr lang="en-US" sz="2400" b="1" i="1" dirty="0" smtClean="0"/>
              <a:t>Question 1 - </a:t>
            </a:r>
            <a:br>
              <a:rPr lang="en-US" sz="2400" b="1" i="1" dirty="0" smtClean="0"/>
            </a:br>
            <a:r>
              <a:rPr lang="en-US" sz="3000" dirty="0" smtClean="0"/>
              <a:t>A tank holding 60 kg of water is heated by a 3 kW electric immersion heater.  </a:t>
            </a:r>
            <a:br>
              <a:rPr lang="en-US" sz="3000" dirty="0" smtClean="0"/>
            </a:br>
            <a:r>
              <a:rPr lang="en-US" sz="3000" dirty="0" smtClean="0"/>
              <a:t/>
            </a:r>
            <a:br>
              <a:rPr lang="en-US" sz="3000" dirty="0" smtClean="0"/>
            </a:br>
            <a:r>
              <a:rPr lang="en-US" sz="3000" dirty="0" smtClean="0"/>
              <a:t>If the specific heat capacity of water is 4200 J/kg</a:t>
            </a:r>
            <a:r>
              <a:rPr lang="en-US" sz="3000" baseline="30000" dirty="0" smtClean="0"/>
              <a:t>o</a:t>
            </a:r>
            <a:r>
              <a:rPr lang="en-US" sz="3000" dirty="0" smtClean="0"/>
              <a:t>C, estimate the time for the temperature to rise from 10 </a:t>
            </a:r>
            <a:r>
              <a:rPr lang="en-US" sz="3000" baseline="30000" dirty="0" smtClean="0"/>
              <a:t>o</a:t>
            </a:r>
            <a:r>
              <a:rPr lang="en-US" sz="3000" dirty="0" smtClean="0"/>
              <a:t>C to 60 </a:t>
            </a:r>
            <a:r>
              <a:rPr lang="en-US" sz="3000" baseline="30000" dirty="0" err="1" smtClean="0"/>
              <a:t>o</a:t>
            </a:r>
            <a:r>
              <a:rPr lang="en-US" sz="3000" dirty="0" err="1" smtClean="0"/>
              <a:t>C.</a:t>
            </a:r>
            <a:r>
              <a:rPr lang="en-US" sz="3000" dirty="0" smtClean="0"/>
              <a:t>  </a:t>
            </a:r>
            <a:br>
              <a:rPr lang="en-US" sz="3000" dirty="0" smtClean="0"/>
            </a:br>
            <a:r>
              <a:rPr lang="en-US" sz="3000" dirty="0" smtClean="0"/>
              <a:t/>
            </a:r>
            <a:br>
              <a:rPr lang="en-US" sz="3000" dirty="0" smtClean="0"/>
            </a:br>
            <a:r>
              <a:rPr lang="en-US" sz="3000" dirty="0" smtClean="0"/>
              <a:t>1kW = 1000 W = 1000 J  and we’ll let </a:t>
            </a:r>
            <a:r>
              <a:rPr lang="en-US" sz="3000" b="1" i="1" dirty="0" smtClean="0"/>
              <a:t>t</a:t>
            </a:r>
            <a:r>
              <a:rPr lang="en-US" sz="3000" dirty="0" smtClean="0"/>
              <a:t>, be the time taken in seconds to raise the temperature of the water by (60 -10) </a:t>
            </a:r>
            <a:r>
              <a:rPr lang="en-US" sz="3000" baseline="30000" dirty="0" smtClean="0"/>
              <a:t>o</a:t>
            </a:r>
            <a:r>
              <a:rPr lang="en-US" sz="3000" dirty="0" smtClean="0"/>
              <a:t>C = 50 </a:t>
            </a:r>
            <a:r>
              <a:rPr lang="en-US" sz="3000" baseline="30000" dirty="0" smtClean="0"/>
              <a:t>o</a:t>
            </a:r>
            <a:r>
              <a:rPr lang="en-US" sz="3000" dirty="0" smtClean="0"/>
              <a:t>C :. Heat supplied to water in time t = (3000 × t)J</a:t>
            </a: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endParaRPr lang="en-US" sz="1200" dirty="0"/>
          </a:p>
        </p:txBody>
      </p:sp>
      <p:sp>
        <p:nvSpPr>
          <p:cNvPr id="4" name="Title 1"/>
          <p:cNvSpPr>
            <a:spLocks noGrp="1"/>
          </p:cNvSpPr>
          <p:nvPr>
            <p:ph type="title"/>
          </p:nvPr>
        </p:nvSpPr>
        <p:spPr>
          <a:xfrm>
            <a:off x="457200" y="152400"/>
            <a:ext cx="8229600" cy="1143000"/>
          </a:xfrm>
        </p:spPr>
        <p:txBody>
          <a:bodyPr/>
          <a:lstStyle/>
          <a:p>
            <a:r>
              <a:rPr lang="en-US" dirty="0" smtClean="0"/>
              <a:t>Questions</a:t>
            </a:r>
            <a:endParaRPr lang="en-US" dirty="0"/>
          </a:p>
        </p:txBody>
      </p:sp>
    </p:spTree>
    <p:extLst>
      <p:ext uri="{BB962C8B-B14F-4D97-AF65-F5344CB8AC3E}">
        <p14:creationId xmlns="" xmlns:p14="http://schemas.microsoft.com/office/powerpoint/2010/main" val="19827954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2000" b="1" dirty="0" smtClean="0"/>
              <a:t>Let’s try these together:</a:t>
            </a:r>
            <a:br>
              <a:rPr lang="en-US" sz="2000" b="1" dirty="0" smtClean="0"/>
            </a:br>
            <a:r>
              <a:rPr lang="en-US" sz="2000" b="1" i="1" dirty="0" smtClean="0"/>
              <a:t>Question 2 –</a:t>
            </a:r>
            <a:br>
              <a:rPr lang="en-US" sz="2000" b="1" i="1" dirty="0" smtClean="0"/>
            </a:br>
            <a:r>
              <a:rPr lang="en-US" sz="2000" dirty="0" smtClean="0"/>
              <a:t>A piece of aluminum of mass 0.5 kg is heated to 100 </a:t>
            </a:r>
            <a:r>
              <a:rPr lang="en-US" sz="2000" baseline="30000" dirty="0" smtClean="0"/>
              <a:t>o</a:t>
            </a:r>
            <a:r>
              <a:rPr lang="en-US" sz="2000" dirty="0" smtClean="0"/>
              <a:t>C and then placed in 0.4 kg of water at 10 </a:t>
            </a:r>
            <a:r>
              <a:rPr lang="en-US" sz="2000" baseline="30000" dirty="0" smtClean="0"/>
              <a:t>o</a:t>
            </a:r>
            <a:r>
              <a:rPr lang="en-US" sz="2000" dirty="0" smtClean="0"/>
              <a:t>C.  If the resulting temperature of the mixture is 30 </a:t>
            </a:r>
            <a:r>
              <a:rPr lang="en-US" sz="2000" baseline="30000" dirty="0" smtClean="0"/>
              <a:t>o</a:t>
            </a:r>
            <a:r>
              <a:rPr lang="en-US" sz="2000" dirty="0" smtClean="0"/>
              <a:t>C, what is the specific heat capacity of aluminum if that of water is 4200 J/kg </a:t>
            </a:r>
            <a:r>
              <a:rPr lang="en-US" sz="2000" baseline="30000" dirty="0" smtClean="0"/>
              <a:t>o</a:t>
            </a:r>
            <a:r>
              <a:rPr lang="en-US" sz="2000" dirty="0" smtClean="0"/>
              <a:t>C.</a:t>
            </a:r>
            <a:br>
              <a:rPr lang="en-US" sz="2000" dirty="0" smtClean="0"/>
            </a:br>
            <a:r>
              <a:rPr lang="en-US" sz="2000" dirty="0" smtClean="0"/>
              <a:t/>
            </a:r>
            <a:br>
              <a:rPr lang="en-US" sz="2000" dirty="0" smtClean="0"/>
            </a:br>
            <a:r>
              <a:rPr lang="en-US" sz="2000" dirty="0" smtClean="0"/>
              <a:t>Here heat given out by the aluminum = heat taken in by water</a:t>
            </a:r>
            <a:br>
              <a:rPr lang="en-US" sz="20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endParaRPr lang="en-US" sz="1200" dirty="0"/>
          </a:p>
        </p:txBody>
      </p:sp>
      <p:sp>
        <p:nvSpPr>
          <p:cNvPr id="4" name="Title 1"/>
          <p:cNvSpPr>
            <a:spLocks noGrp="1"/>
          </p:cNvSpPr>
          <p:nvPr>
            <p:ph type="title"/>
          </p:nvPr>
        </p:nvSpPr>
        <p:spPr>
          <a:xfrm>
            <a:off x="457200" y="152400"/>
            <a:ext cx="8229600" cy="1143000"/>
          </a:xfrm>
        </p:spPr>
        <p:txBody>
          <a:bodyPr/>
          <a:lstStyle/>
          <a:p>
            <a:r>
              <a:rPr lang="en-US" dirty="0" smtClean="0"/>
              <a:t>Questions</a:t>
            </a:r>
            <a:endParaRPr lang="en-US" dirty="0"/>
          </a:p>
        </p:txBody>
      </p:sp>
    </p:spTree>
    <p:extLst>
      <p:ext uri="{BB962C8B-B14F-4D97-AF65-F5344CB8AC3E}">
        <p14:creationId xmlns="" xmlns:p14="http://schemas.microsoft.com/office/powerpoint/2010/main" val="198279544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sz="2400" dirty="0" smtClean="0"/>
              <a:t>The specific heat capacity of water is </a:t>
            </a:r>
            <a:r>
              <a:rPr lang="en-US" sz="2400" b="1" dirty="0" smtClean="0"/>
              <a:t>4200 J/kg </a:t>
            </a:r>
            <a:r>
              <a:rPr lang="en-US" sz="2400" b="1" baseline="30000" dirty="0" smtClean="0"/>
              <a:t>o</a:t>
            </a:r>
            <a:r>
              <a:rPr lang="en-US" sz="2400" b="1" dirty="0" smtClean="0"/>
              <a:t>C</a:t>
            </a:r>
            <a:r>
              <a:rPr lang="en-US" sz="2400" dirty="0" smtClean="0"/>
              <a:t> and that of soil is about  </a:t>
            </a:r>
            <a:r>
              <a:rPr lang="en-US" sz="2400" b="1" dirty="0" smtClean="0"/>
              <a:t>800 J/kg </a:t>
            </a:r>
            <a:r>
              <a:rPr lang="en-US" sz="2400" b="1" baseline="30000" dirty="0" err="1" smtClean="0"/>
              <a:t>o</a:t>
            </a:r>
            <a:r>
              <a:rPr lang="en-US" sz="2400" b="1" dirty="0" err="1" smtClean="0"/>
              <a:t>C</a:t>
            </a:r>
            <a:r>
              <a:rPr lang="en-US" sz="2400" dirty="0" err="1" smtClean="0"/>
              <a:t>.</a:t>
            </a:r>
            <a:r>
              <a:rPr lang="en-US" sz="2400" dirty="0" smtClean="0"/>
              <a:t>  As a result the temperature of the sea rises and falls more slowly than that of the land.  </a:t>
            </a:r>
            <a:br>
              <a:rPr lang="en-US" sz="2400" dirty="0" smtClean="0"/>
            </a:br>
            <a:r>
              <a:rPr lang="en-US" sz="2400" dirty="0" smtClean="0"/>
              <a:t/>
            </a:r>
            <a:br>
              <a:rPr lang="en-US" sz="2400" dirty="0" smtClean="0"/>
            </a:br>
            <a:r>
              <a:rPr lang="en-US" sz="2400" dirty="0" smtClean="0"/>
              <a:t>A certain mass of water needs five times more heat for its temperature to rise by 1 </a:t>
            </a:r>
            <a:r>
              <a:rPr lang="en-US" sz="2400" baseline="30000" dirty="0" smtClean="0"/>
              <a:t>o</a:t>
            </a:r>
            <a:r>
              <a:rPr lang="en-US" sz="2400" dirty="0" smtClean="0"/>
              <a:t>C than does the same mass of soil. </a:t>
            </a:r>
            <a:br>
              <a:rPr lang="en-US" sz="2400" dirty="0" smtClean="0"/>
            </a:br>
            <a:r>
              <a:rPr lang="en-US" sz="2400" dirty="0" smtClean="0"/>
              <a:t/>
            </a:r>
            <a:br>
              <a:rPr lang="en-US" sz="2400" dirty="0" smtClean="0"/>
            </a:br>
            <a:r>
              <a:rPr lang="en-US" sz="2400" dirty="0" smtClean="0"/>
              <a:t>Water also has to give out more heat for its temperature to fall by</a:t>
            </a:r>
            <a:br>
              <a:rPr lang="en-US" sz="2400" dirty="0" smtClean="0"/>
            </a:br>
            <a:r>
              <a:rPr lang="en-US" sz="2400" dirty="0" smtClean="0"/>
              <a:t>1 </a:t>
            </a:r>
            <a:r>
              <a:rPr lang="en-US" sz="2400" baseline="30000" dirty="0" err="1" smtClean="0"/>
              <a:t>o</a:t>
            </a:r>
            <a:r>
              <a:rPr lang="en-US" sz="2400" dirty="0" err="1" smtClean="0"/>
              <a:t>C.</a:t>
            </a:r>
            <a:r>
              <a:rPr lang="en-US" sz="2400" dirty="0" smtClean="0"/>
              <a:t>  </a:t>
            </a:r>
            <a:br>
              <a:rPr lang="en-US" sz="2400" dirty="0" smtClean="0"/>
            </a:br>
            <a:r>
              <a:rPr lang="en-US" sz="2400" dirty="0" smtClean="0"/>
              <a:t/>
            </a:r>
            <a:br>
              <a:rPr lang="en-US" sz="2400" dirty="0" smtClean="0"/>
            </a:br>
            <a:r>
              <a:rPr lang="en-US" sz="2400" dirty="0" smtClean="0"/>
              <a:t>Since islands are surrounded by water they therefore experience much smaller changes of temperature from summer to winter than do large land masses such as Central Asia.</a:t>
            </a:r>
            <a:br>
              <a:rPr lang="en-US" sz="2400" dirty="0" smtClean="0"/>
            </a:br>
            <a:r>
              <a:rPr lang="en-US" sz="1200" dirty="0" smtClean="0"/>
              <a:t/>
            </a:r>
            <a:br>
              <a:rPr lang="en-US" sz="1200" dirty="0" smtClean="0"/>
            </a:br>
            <a:endParaRPr lang="en-US" sz="1200" dirty="0" smtClean="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The Importance of the HIGH Specific Heat Capacity of Water</a:t>
            </a:r>
            <a:endParaRPr lang="en-US" dirty="0"/>
          </a:p>
        </p:txBody>
      </p:sp>
    </p:spTree>
    <p:extLst>
      <p:ext uri="{BB962C8B-B14F-4D97-AF65-F5344CB8AC3E}">
        <p14:creationId xmlns="" xmlns:p14="http://schemas.microsoft.com/office/powerpoint/2010/main" val="315450822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0"/>
            <a:ext cx="9144000" cy="5181600"/>
          </a:xfrm>
        </p:spPr>
        <p:txBody>
          <a:bodyPr>
            <a:normAutofit lnSpcReduction="10000"/>
          </a:bodyPr>
          <a:lstStyle/>
          <a:p>
            <a:r>
              <a:rPr lang="en-US" sz="1600" b="1" dirty="0" smtClean="0"/>
              <a:t>a.  Potential energy –</a:t>
            </a:r>
            <a:br>
              <a:rPr lang="en-US" sz="1600" b="1" dirty="0" smtClean="0"/>
            </a:br>
            <a:r>
              <a:rPr lang="en-US" sz="1600" dirty="0" smtClean="0"/>
              <a:t>The potential energy of water at the top of a waterfall becomes ________________ energy as the water falls and when it strikes the ground, heat and ______________ are produced.  The temperature of the water at the bottom is higher than that a the top.  If we assume that all the potential energy becomes heat the temperature rise can be calculated.</a:t>
            </a:r>
            <a:br>
              <a:rPr lang="en-US" sz="1600" dirty="0" smtClean="0"/>
            </a:br>
            <a:r>
              <a:rPr lang="en-US" sz="1600" dirty="0" smtClean="0"/>
              <a:t/>
            </a:r>
            <a:br>
              <a:rPr lang="en-US" sz="1600" dirty="0" smtClean="0"/>
            </a:br>
            <a:r>
              <a:rPr lang="en-US" sz="1600" dirty="0" smtClean="0"/>
              <a:t>E</a:t>
            </a:r>
            <a:r>
              <a:rPr lang="en-US" sz="1600" baseline="-25000" dirty="0" smtClean="0"/>
              <a:t>H</a:t>
            </a:r>
            <a:r>
              <a:rPr lang="en-US" sz="1600" dirty="0" smtClean="0"/>
              <a:t>  =  </a:t>
            </a:r>
            <a:r>
              <a:rPr lang="en-US" sz="1600" dirty="0" err="1" smtClean="0"/>
              <a:t>Ep</a:t>
            </a:r>
            <a:r>
              <a:rPr lang="en-US" sz="1600" dirty="0" smtClean="0"/>
              <a:t>  ~  mc</a:t>
            </a:r>
            <a:r>
              <a:rPr lang="el-GR" sz="1600" dirty="0" smtClean="0"/>
              <a:t>Δ</a:t>
            </a:r>
            <a:r>
              <a:rPr lang="en-US" sz="1600" dirty="0" smtClean="0"/>
              <a:t>T  =  </a:t>
            </a:r>
            <a:r>
              <a:rPr lang="en-US" sz="1600" dirty="0" err="1" smtClean="0"/>
              <a:t>mgh</a:t>
            </a:r>
            <a:r>
              <a:rPr lang="en-US" sz="1600" dirty="0" smtClean="0"/>
              <a:t/>
            </a:r>
            <a:br>
              <a:rPr lang="en-US" sz="1600" dirty="0" smtClean="0"/>
            </a:br>
            <a:r>
              <a:rPr lang="en-US" sz="1600" dirty="0" smtClean="0"/>
              <a:t/>
            </a:r>
            <a:br>
              <a:rPr lang="en-US" sz="1600" dirty="0" smtClean="0"/>
            </a:br>
            <a:r>
              <a:rPr lang="en-US" sz="1600" dirty="0" smtClean="0"/>
              <a:t>Consider </a:t>
            </a:r>
            <a:r>
              <a:rPr lang="en-US" sz="1600" b="1" dirty="0" smtClean="0"/>
              <a:t>1 kg</a:t>
            </a:r>
            <a:r>
              <a:rPr lang="en-US" sz="1600" dirty="0" smtClean="0"/>
              <a:t> of water falling a vertical distance of 105 m.  </a:t>
            </a:r>
            <a:br>
              <a:rPr lang="en-US" sz="1600" dirty="0" smtClean="0"/>
            </a:br>
            <a:r>
              <a:rPr lang="en-US" sz="1600" dirty="0" smtClean="0"/>
              <a:t>Take gravity as g = 10 N/kg </a:t>
            </a:r>
            <a:r>
              <a:rPr lang="en-US" sz="1600" baseline="30000" dirty="0" smtClean="0"/>
              <a:t> </a:t>
            </a:r>
            <a:r>
              <a:rPr lang="en-US" sz="1600" dirty="0" smtClean="0"/>
              <a:t>and the potential energy = mass × gravity  × height = ____________ Joules</a:t>
            </a:r>
            <a:br>
              <a:rPr lang="en-US" sz="1600" dirty="0" smtClean="0"/>
            </a:br>
            <a:r>
              <a:rPr lang="en-US" sz="1600" dirty="0" smtClean="0"/>
              <a:t>Use the heat equation and take the specific heat capacity of water to = 4200 J/kg </a:t>
            </a:r>
            <a:r>
              <a:rPr lang="en-US" sz="1600" baseline="30000" dirty="0" smtClean="0"/>
              <a:t>o</a:t>
            </a:r>
            <a:r>
              <a:rPr lang="en-US" sz="1600" dirty="0" smtClean="0"/>
              <a:t>C</a:t>
            </a:r>
            <a:br>
              <a:rPr lang="en-US" sz="1600" dirty="0" smtClean="0"/>
            </a:br>
            <a:r>
              <a:rPr lang="en-US" sz="1600" dirty="0" smtClean="0"/>
              <a:t/>
            </a:r>
            <a:br>
              <a:rPr lang="en-US" sz="1600" dirty="0" smtClean="0"/>
            </a:br>
            <a:r>
              <a:rPr lang="en-US" sz="1600" dirty="0" smtClean="0"/>
              <a:t>heat produced  =  1 kg × 4200 J/kg </a:t>
            </a:r>
            <a:r>
              <a:rPr lang="en-US" sz="1600" baseline="30000" dirty="0" smtClean="0"/>
              <a:t>o</a:t>
            </a:r>
            <a:r>
              <a:rPr lang="en-US" sz="1600" dirty="0" smtClean="0"/>
              <a:t>C × </a:t>
            </a:r>
            <a:r>
              <a:rPr lang="el-GR" sz="1600" b="1" dirty="0" smtClean="0"/>
              <a:t>Δ</a:t>
            </a:r>
            <a:r>
              <a:rPr lang="az-Cyrl-AZ" sz="1600" b="1" dirty="0" smtClean="0"/>
              <a:t>ѳ</a:t>
            </a:r>
            <a:r>
              <a:rPr lang="en-US" sz="1600" b="1" dirty="0" smtClean="0"/>
              <a:t/>
            </a:r>
            <a:br>
              <a:rPr lang="en-US" sz="1600" b="1" dirty="0" smtClean="0"/>
            </a:br>
            <a:r>
              <a:rPr lang="en-US" sz="1600" b="1" dirty="0" smtClean="0"/>
              <a:t/>
            </a:r>
            <a:br>
              <a:rPr lang="en-US" sz="1600" b="1" dirty="0" smtClean="0"/>
            </a:br>
            <a:r>
              <a:rPr lang="en-US" sz="1600" b="1" dirty="0" smtClean="0"/>
              <a:t>:. 4200 J /</a:t>
            </a:r>
            <a:r>
              <a:rPr lang="en-US" sz="1600" b="1" baseline="30000" dirty="0" smtClean="0"/>
              <a:t>o</a:t>
            </a:r>
            <a:r>
              <a:rPr lang="en-US" sz="1600" b="1" dirty="0" smtClean="0"/>
              <a:t>C   ×  </a:t>
            </a:r>
            <a:r>
              <a:rPr lang="el-GR" sz="1600" b="1" dirty="0" smtClean="0"/>
              <a:t>Δ</a:t>
            </a:r>
            <a:r>
              <a:rPr lang="az-Cyrl-AZ" sz="1600" b="1" dirty="0" smtClean="0"/>
              <a:t>ѳ</a:t>
            </a:r>
            <a:r>
              <a:rPr lang="en-US" sz="1600" b="1" dirty="0" smtClean="0"/>
              <a:t>   =  1050 J</a:t>
            </a:r>
            <a:br>
              <a:rPr lang="en-US" sz="1600" b="1" dirty="0" smtClean="0"/>
            </a:br>
            <a:r>
              <a:rPr lang="en-US" sz="1600" b="1" dirty="0" smtClean="0"/>
              <a:t>   </a:t>
            </a:r>
            <a:br>
              <a:rPr lang="en-US" sz="1600" b="1" dirty="0" smtClean="0"/>
            </a:br>
            <a:r>
              <a:rPr lang="en-US" sz="1600" b="1" dirty="0" smtClean="0"/>
              <a:t>   </a:t>
            </a:r>
            <a:r>
              <a:rPr lang="el-GR" sz="1600" b="1" dirty="0" smtClean="0"/>
              <a:t>Δ</a:t>
            </a:r>
            <a:r>
              <a:rPr lang="az-Cyrl-AZ" sz="1600" b="1" dirty="0" smtClean="0"/>
              <a:t>ѳ</a:t>
            </a:r>
            <a:r>
              <a:rPr lang="en-US" sz="1600" b="1" dirty="0" smtClean="0"/>
              <a:t> =  _______________</a:t>
            </a:r>
            <a:br>
              <a:rPr lang="en-US" sz="1600" b="1" dirty="0" smtClean="0"/>
            </a:br>
            <a:r>
              <a:rPr lang="en-US" sz="1200" b="1" dirty="0" smtClean="0"/>
              <a:t/>
            </a:r>
            <a:br>
              <a:rPr lang="en-US" sz="1200" b="1" dirty="0" smtClean="0"/>
            </a:br>
            <a:r>
              <a:rPr lang="en-US" sz="1600" b="1" dirty="0" smtClean="0"/>
              <a:t>b.  Kinetic energy – </a:t>
            </a:r>
            <a:br>
              <a:rPr lang="en-US" sz="1600" b="1" dirty="0" smtClean="0"/>
            </a:br>
            <a:r>
              <a:rPr lang="en-US" sz="1600" dirty="0" smtClean="0"/>
              <a:t>When a car is brought to rest by the brakes, kinetic energy becomes heat and the temperature of the brake linings (or disc pads) rises.</a:t>
            </a:r>
            <a:br>
              <a:rPr lang="en-US" sz="1600" dirty="0" smtClean="0"/>
            </a:br>
            <a:endParaRPr lang="en-US" sz="1600" dirty="0" smtClean="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Conversion of Mechanical Energy to Heat</a:t>
            </a:r>
            <a:endParaRPr lang="en-US" dirty="0"/>
          </a:p>
        </p:txBody>
      </p:sp>
    </p:spTree>
    <p:extLst>
      <p:ext uri="{BB962C8B-B14F-4D97-AF65-F5344CB8AC3E}">
        <p14:creationId xmlns="" xmlns:p14="http://schemas.microsoft.com/office/powerpoint/2010/main" val="315450822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2400" dirty="0" smtClean="0"/>
              <a:t>In the 18</a:t>
            </a:r>
            <a:r>
              <a:rPr lang="en-US" sz="2400" baseline="30000" dirty="0" smtClean="0"/>
              <a:t>th</a:t>
            </a:r>
            <a:r>
              <a:rPr lang="en-US" sz="2400" dirty="0" smtClean="0"/>
              <a:t> century heat was regarded as an invisible fluid called caloric which could be neither created nor destroyed and which was present in all matter.</a:t>
            </a:r>
            <a:br>
              <a:rPr lang="en-US" sz="2400" dirty="0" smtClean="0"/>
            </a:br>
            <a:r>
              <a:rPr lang="en-US" sz="2400" dirty="0" smtClean="0"/>
              <a:t/>
            </a:r>
            <a:br>
              <a:rPr lang="en-US" sz="2400" dirty="0" smtClean="0"/>
            </a:br>
            <a:r>
              <a:rPr lang="en-US" sz="2400" dirty="0" smtClean="0"/>
              <a:t>Temperature rises or falls in a body were thought to be due to the addition or removal of caloric.  </a:t>
            </a:r>
            <a:br>
              <a:rPr lang="en-US" sz="2400" dirty="0" smtClean="0"/>
            </a:br>
            <a:r>
              <a:rPr lang="en-US" sz="2400" dirty="0" smtClean="0"/>
              <a:t/>
            </a:r>
            <a:br>
              <a:rPr lang="en-US" sz="2400" dirty="0" smtClean="0"/>
            </a:br>
            <a:r>
              <a:rPr lang="en-US" sz="2400" dirty="0" smtClean="0"/>
              <a:t>The weakness of the theory was the lack of experimental evidence to show that a hot body weighed more than a cold one as it should if caloric is a material fluid with weight like all other fluids.  </a:t>
            </a:r>
            <a:br>
              <a:rPr lang="en-US" sz="2400" dirty="0" smtClean="0"/>
            </a:br>
            <a:r>
              <a:rPr lang="en-US" sz="2400" dirty="0" smtClean="0"/>
              <a:t/>
            </a:r>
            <a:br>
              <a:rPr lang="en-US" sz="2400" dirty="0" smtClean="0"/>
            </a:br>
            <a:r>
              <a:rPr lang="en-US" sz="2400" dirty="0" smtClean="0"/>
              <a:t>Part of the difficulty was weighing a hot body accurately when temperatures were changing.</a:t>
            </a:r>
            <a:endParaRPr lang="en-US" sz="2400" b="1" dirty="0"/>
          </a:p>
        </p:txBody>
      </p:sp>
      <p:sp>
        <p:nvSpPr>
          <p:cNvPr id="4" name="Title 1"/>
          <p:cNvSpPr>
            <a:spLocks noGrp="1"/>
          </p:cNvSpPr>
          <p:nvPr>
            <p:ph type="title"/>
          </p:nvPr>
        </p:nvSpPr>
        <p:spPr>
          <a:xfrm>
            <a:off x="457200" y="152400"/>
            <a:ext cx="8229600" cy="1143000"/>
          </a:xfrm>
        </p:spPr>
        <p:txBody>
          <a:bodyPr>
            <a:normAutofit fontScale="90000"/>
          </a:bodyPr>
          <a:lstStyle/>
          <a:p>
            <a:r>
              <a:rPr lang="en-US" dirty="0" smtClean="0"/>
              <a:t>Nature of Heat</a:t>
            </a:r>
            <a:br>
              <a:rPr lang="en-US" dirty="0" smtClean="0"/>
            </a:br>
            <a:r>
              <a:rPr lang="en-US" b="1" dirty="0" smtClean="0">
                <a:solidFill>
                  <a:srgbClr val="7030A0"/>
                </a:solidFill>
              </a:rPr>
              <a:t>Caloric Theory</a:t>
            </a:r>
            <a:endParaRPr lang="en-US" b="1" dirty="0">
              <a:solidFill>
                <a:srgbClr val="7030A0"/>
              </a:solidFill>
            </a:endParaRPr>
          </a:p>
        </p:txBody>
      </p:sp>
    </p:spTree>
    <p:extLst>
      <p:ext uri="{BB962C8B-B14F-4D97-AF65-F5344CB8AC3E}">
        <p14:creationId xmlns="" xmlns:p14="http://schemas.microsoft.com/office/powerpoint/2010/main" val="315450822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fontScale="92500" lnSpcReduction="10000"/>
          </a:bodyPr>
          <a:lstStyle/>
          <a:p>
            <a:r>
              <a:rPr lang="en-US" sz="2400" dirty="0" smtClean="0"/>
              <a:t>Evidence against the caloric theory came from observations Rumford made while supervising the boring of brass cannons at the military arsenal in Munich.  </a:t>
            </a:r>
            <a:br>
              <a:rPr lang="en-US" sz="2400" dirty="0" smtClean="0"/>
            </a:br>
            <a:r>
              <a:rPr lang="en-US" sz="2400" dirty="0" smtClean="0"/>
              <a:t/>
            </a:r>
            <a:br>
              <a:rPr lang="en-US" sz="2400" dirty="0" smtClean="0"/>
            </a:br>
            <a:r>
              <a:rPr lang="en-US" sz="2400" dirty="0" smtClean="0"/>
              <a:t>He was surprised at how hot both</a:t>
            </a:r>
            <a:br>
              <a:rPr lang="en-US" sz="2400" dirty="0" smtClean="0"/>
            </a:br>
            <a:r>
              <a:rPr lang="en-US" sz="2400" dirty="0" smtClean="0"/>
              <a:t>the cannons and the brass borings</a:t>
            </a:r>
            <a:br>
              <a:rPr lang="en-US" sz="2400" dirty="0" smtClean="0"/>
            </a:br>
            <a:r>
              <a:rPr lang="en-US" sz="2400" dirty="0" smtClean="0"/>
              <a:t>became.  Moreover, the effect</a:t>
            </a:r>
            <a:br>
              <a:rPr lang="en-US" sz="2400" dirty="0" smtClean="0"/>
            </a:br>
            <a:r>
              <a:rPr lang="en-US" sz="2400" dirty="0" smtClean="0"/>
              <a:t>continued for as long as the boring</a:t>
            </a:r>
            <a:br>
              <a:rPr lang="en-US" sz="2400" dirty="0" smtClean="0"/>
            </a:br>
            <a:r>
              <a:rPr lang="en-US" sz="2400" dirty="0" smtClean="0"/>
              <a:t>did.  It seemed to Rumford that: </a:t>
            </a:r>
            <a:br>
              <a:rPr lang="en-US" sz="2400" dirty="0" smtClean="0"/>
            </a:br>
            <a:r>
              <a:rPr lang="en-US" sz="2400" dirty="0" smtClean="0"/>
              <a:t/>
            </a:r>
            <a:br>
              <a:rPr lang="en-US" sz="2400" dirty="0" smtClean="0"/>
            </a:br>
            <a:r>
              <a:rPr lang="en-US" sz="2400" dirty="0" smtClean="0"/>
              <a:t>i.  Heat can be created and so is </a:t>
            </a:r>
            <a:br>
              <a:rPr lang="en-US" sz="2400" dirty="0" smtClean="0"/>
            </a:br>
            <a:r>
              <a:rPr lang="en-US" sz="2400" dirty="0" smtClean="0"/>
              <a:t>not a material substance and</a:t>
            </a:r>
            <a:br>
              <a:rPr lang="en-US" sz="2400" dirty="0" smtClean="0"/>
            </a:br>
            <a:r>
              <a:rPr lang="en-US" sz="2400" dirty="0" smtClean="0"/>
              <a:t/>
            </a:r>
            <a:br>
              <a:rPr lang="en-US" sz="2400" dirty="0" smtClean="0"/>
            </a:br>
            <a:r>
              <a:rPr lang="en-US" sz="2400" dirty="0" smtClean="0"/>
              <a:t>ii. It is created when work is done against friction (as it is in boring a cannon) that is mechanical energy and heat are related.</a:t>
            </a:r>
            <a:br>
              <a:rPr lang="en-US" sz="2400" dirty="0" smtClean="0"/>
            </a:br>
            <a:r>
              <a:rPr lang="en-US" sz="2400" dirty="0" smtClean="0"/>
              <a:t/>
            </a:r>
            <a:br>
              <a:rPr lang="en-US" sz="2400" dirty="0" smtClean="0"/>
            </a:br>
            <a:r>
              <a:rPr lang="en-US" sz="2400" dirty="0" smtClean="0"/>
              <a:t>*</a:t>
            </a:r>
            <a:r>
              <a:rPr lang="en-US" sz="1200" b="1" dirty="0" smtClean="0"/>
              <a:t>Boring is a machining process which is used to enlarge the diameter of hole in a metallic object by using a cutting tool. In this procedure the cutting tool is used to cut the metal off the hole which is rotating at a very high speed</a:t>
            </a:r>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Nature of Heat</a:t>
            </a:r>
            <a:br>
              <a:rPr lang="en-US" dirty="0" smtClean="0"/>
            </a:br>
            <a:r>
              <a:rPr lang="en-US" b="1" dirty="0" smtClean="0">
                <a:solidFill>
                  <a:srgbClr val="FF0066"/>
                </a:solidFill>
              </a:rPr>
              <a:t>Rumford (1753 – 1814)</a:t>
            </a:r>
            <a:endParaRPr lang="en-US" b="1" dirty="0">
              <a:solidFill>
                <a:srgbClr val="FF0066"/>
              </a:solidFill>
            </a:endParaRPr>
          </a:p>
        </p:txBody>
      </p:sp>
      <p:pic>
        <p:nvPicPr>
          <p:cNvPr id="151554" name="Picture 2" descr="Science 122 Program 21 Mechanical Heat"/>
          <p:cNvPicPr>
            <a:picLocks noChangeAspect="1" noChangeArrowheads="1"/>
          </p:cNvPicPr>
          <p:nvPr/>
        </p:nvPicPr>
        <p:blipFill>
          <a:blip r:embed="rId2" cstate="print"/>
          <a:srcRect r="1887"/>
          <a:stretch>
            <a:fillRect/>
          </a:stretch>
        </p:blipFill>
        <p:spPr bwMode="auto">
          <a:xfrm>
            <a:off x="4648200" y="2209800"/>
            <a:ext cx="3962400" cy="3028951"/>
          </a:xfrm>
          <a:prstGeom prst="rect">
            <a:avLst/>
          </a:prstGeom>
          <a:noFill/>
        </p:spPr>
      </p:pic>
    </p:spTree>
    <p:extLst>
      <p:ext uri="{BB962C8B-B14F-4D97-AF65-F5344CB8AC3E}">
        <p14:creationId xmlns="" xmlns:p14="http://schemas.microsoft.com/office/powerpoint/2010/main" val="394661818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0"/>
            <a:ext cx="9144000" cy="5181600"/>
          </a:xfrm>
        </p:spPr>
        <p:txBody>
          <a:bodyPr>
            <a:normAutofit/>
          </a:bodyPr>
          <a:lstStyle/>
          <a:p>
            <a:r>
              <a:rPr lang="en-US" sz="2800" dirty="0" smtClean="0"/>
              <a:t>The caloric theory was not overturned until the mid 19</a:t>
            </a:r>
            <a:r>
              <a:rPr lang="en-US" sz="2800" baseline="30000" dirty="0" smtClean="0"/>
              <a:t>th</a:t>
            </a:r>
            <a:r>
              <a:rPr lang="en-US" sz="2800" dirty="0" smtClean="0"/>
              <a:t> century, largely through the work of the English brewer and amateur scientist, Joule.  </a:t>
            </a:r>
            <a:br>
              <a:rPr lang="en-US" sz="2800" dirty="0" smtClean="0"/>
            </a:br>
            <a:r>
              <a:rPr lang="en-US" sz="2800" dirty="0" smtClean="0"/>
              <a:t/>
            </a:r>
            <a:br>
              <a:rPr lang="en-US" sz="2800" dirty="0" smtClean="0"/>
            </a:br>
            <a:r>
              <a:rPr lang="en-US" sz="2800" dirty="0" smtClean="0"/>
              <a:t>Basically, Joule discovered </a:t>
            </a:r>
            <a:br>
              <a:rPr lang="en-US" sz="2800" dirty="0" smtClean="0"/>
            </a:br>
            <a:r>
              <a:rPr lang="en-US" sz="2800" dirty="0" smtClean="0"/>
              <a:t>the amount of work that</a:t>
            </a:r>
            <a:br>
              <a:rPr lang="en-US" sz="2800" dirty="0" smtClean="0"/>
            </a:br>
            <a:r>
              <a:rPr lang="en-US" sz="2800" dirty="0" smtClean="0"/>
              <a:t>had to be put into raising</a:t>
            </a:r>
            <a:br>
              <a:rPr lang="en-US" sz="2800" dirty="0" smtClean="0"/>
            </a:br>
            <a:r>
              <a:rPr lang="en-US" sz="2800" dirty="0" smtClean="0"/>
              <a:t>1 kg of water to 1</a:t>
            </a:r>
            <a:r>
              <a:rPr lang="en-US" sz="2800" baseline="30000" dirty="0" smtClean="0"/>
              <a:t>o</a:t>
            </a:r>
            <a:r>
              <a:rPr lang="en-US" sz="2800" dirty="0" smtClean="0"/>
              <a:t>C by </a:t>
            </a:r>
            <a:br>
              <a:rPr lang="en-US" sz="2800" dirty="0" smtClean="0"/>
            </a:br>
            <a:r>
              <a:rPr lang="en-US" sz="2800" dirty="0" smtClean="0"/>
              <a:t>using a closed system, a </a:t>
            </a:r>
            <a:br>
              <a:rPr lang="en-US" sz="2800" dirty="0" smtClean="0"/>
            </a:br>
            <a:r>
              <a:rPr lang="en-US" sz="2800" dirty="0" smtClean="0"/>
              <a:t>mass and a paddle wheel</a:t>
            </a:r>
            <a:br>
              <a:rPr lang="en-US" sz="2800" dirty="0" smtClean="0"/>
            </a:br>
            <a:r>
              <a:rPr lang="en-US" sz="2800" dirty="0" smtClean="0"/>
              <a:t>set up.</a:t>
            </a:r>
            <a:r>
              <a:rPr lang="en-US" sz="1200" dirty="0" smtClean="0"/>
              <a:t/>
            </a:r>
            <a:br>
              <a:rPr lang="en-US" sz="1200" dirty="0" smtClean="0"/>
            </a:br>
            <a:endParaRPr lang="en-US" sz="1200"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Nature of Heat</a:t>
            </a:r>
            <a:br>
              <a:rPr lang="en-US" dirty="0" smtClean="0"/>
            </a:br>
            <a:r>
              <a:rPr lang="en-US" b="1" dirty="0" smtClean="0">
                <a:solidFill>
                  <a:srgbClr val="92D050"/>
                </a:solidFill>
              </a:rPr>
              <a:t>Joule (1818 -1889)</a:t>
            </a:r>
            <a:endParaRPr lang="en-US" b="1" dirty="0">
              <a:solidFill>
                <a:srgbClr val="92D050"/>
              </a:solidFill>
            </a:endParaRPr>
          </a:p>
        </p:txBody>
      </p:sp>
      <p:pic>
        <p:nvPicPr>
          <p:cNvPr id="150530" name="Picture 2" descr="Heat | Physics"/>
          <p:cNvPicPr>
            <a:picLocks noChangeAspect="1" noChangeArrowheads="1"/>
          </p:cNvPicPr>
          <p:nvPr/>
        </p:nvPicPr>
        <p:blipFill>
          <a:blip r:embed="rId2" cstate="print"/>
          <a:srcRect/>
          <a:stretch>
            <a:fillRect/>
          </a:stretch>
        </p:blipFill>
        <p:spPr bwMode="auto">
          <a:xfrm>
            <a:off x="4724400" y="2895600"/>
            <a:ext cx="4000500" cy="3566161"/>
          </a:xfrm>
          <a:prstGeom prst="rect">
            <a:avLst/>
          </a:prstGeom>
          <a:noFill/>
        </p:spPr>
      </p:pic>
    </p:spTree>
    <p:extLst>
      <p:ext uri="{BB962C8B-B14F-4D97-AF65-F5344CB8AC3E}">
        <p14:creationId xmlns="" xmlns:p14="http://schemas.microsoft.com/office/powerpoint/2010/main" val="394661818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endParaRPr lang="en-US" sz="2000" b="1" dirty="0" smtClean="0"/>
          </a:p>
          <a:p>
            <a:r>
              <a:rPr lang="en-US" sz="2000" dirty="0" smtClean="0"/>
              <a:t>On all occasions Joule found that a certain amount of mechanical energy always produced the same amount of heat.  That is the rate of exchange between them was fixed.  </a:t>
            </a:r>
            <a:br>
              <a:rPr lang="en-US" sz="2000" dirty="0" smtClean="0"/>
            </a:br>
            <a:r>
              <a:rPr lang="en-US" sz="2000" b="1" dirty="0" smtClean="0"/>
              <a:t/>
            </a:r>
            <a:br>
              <a:rPr lang="en-US" sz="2000" b="1" dirty="0" smtClean="0"/>
            </a:br>
            <a:r>
              <a:rPr lang="en-US" sz="2000" dirty="0" smtClean="0"/>
              <a:t>Around the same time the view that matter consisted of atoms and molecules was gaining ground and helped to make more plausible the opinion of Joule (and others) that heat was a form of energy connected with molecular motion.</a:t>
            </a:r>
            <a:br>
              <a:rPr lang="en-US" sz="2000" dirty="0" smtClean="0"/>
            </a:br>
            <a:r>
              <a:rPr lang="en-US" sz="2000" dirty="0" smtClean="0"/>
              <a:t/>
            </a:r>
            <a:br>
              <a:rPr lang="en-US" sz="2000" dirty="0" smtClean="0"/>
            </a:br>
            <a:r>
              <a:rPr lang="en-US" sz="2000" dirty="0" smtClean="0"/>
              <a:t>Today we believe that when matter is heated and its temperature rises, then this is due to the speed and so the kinetic energy of the molecules increasing.</a:t>
            </a:r>
            <a:br>
              <a:rPr lang="en-US" sz="2000" dirty="0" smtClean="0"/>
            </a:br>
            <a:r>
              <a:rPr lang="en-US" sz="2000" dirty="0" smtClean="0"/>
              <a:t/>
            </a:r>
            <a:br>
              <a:rPr lang="en-US" sz="2000" dirty="0" smtClean="0"/>
            </a:br>
            <a:r>
              <a:rPr lang="en-US" sz="2000" dirty="0" smtClean="0"/>
              <a:t>Joule’s work also helped to establish the conservation principle for all forms of energy.  </a:t>
            </a:r>
            <a:r>
              <a:rPr lang="en-US" sz="2000" b="1" dirty="0" smtClean="0"/>
              <a:t>What are they talking about?</a:t>
            </a:r>
            <a:endParaRPr lang="en-US" sz="2000" b="1"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Nature of Heat</a:t>
            </a:r>
            <a:br>
              <a:rPr lang="en-US" dirty="0" smtClean="0"/>
            </a:br>
            <a:r>
              <a:rPr lang="en-US" b="1" dirty="0" smtClean="0">
                <a:solidFill>
                  <a:srgbClr val="92D050"/>
                </a:solidFill>
              </a:rPr>
              <a:t>Joule (1818 -1889)</a:t>
            </a:r>
            <a:endParaRPr lang="en-US" b="1" dirty="0">
              <a:solidFill>
                <a:srgbClr val="92D050"/>
              </a:solidFill>
            </a:endParaRPr>
          </a:p>
        </p:txBody>
      </p:sp>
    </p:spTree>
    <p:extLst>
      <p:ext uri="{BB962C8B-B14F-4D97-AF65-F5344CB8AC3E}">
        <p14:creationId xmlns="" xmlns:p14="http://schemas.microsoft.com/office/powerpoint/2010/main" val="3946618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Convert </a:t>
            </a:r>
            <a:r>
              <a:rPr lang="en-US" b="1" dirty="0" smtClean="0">
                <a:solidFill>
                  <a:srgbClr val="FF0000"/>
                </a:solidFill>
              </a:rPr>
              <a:t>K to </a:t>
            </a:r>
            <a:r>
              <a:rPr lang="en-US" b="1" baseline="30000" dirty="0" err="1" smtClean="0">
                <a:solidFill>
                  <a:srgbClr val="FF0000"/>
                </a:solidFill>
              </a:rPr>
              <a:t>o</a:t>
            </a:r>
            <a:r>
              <a:rPr lang="en-US" b="1" dirty="0" err="1" smtClean="0">
                <a:solidFill>
                  <a:srgbClr val="FF0000"/>
                </a:solidFill>
              </a:rPr>
              <a:t>C</a:t>
            </a:r>
            <a:r>
              <a:rPr lang="en-US" dirty="0" smtClean="0"/>
              <a:t> and </a:t>
            </a:r>
            <a:r>
              <a:rPr lang="en-US" b="1" baseline="30000" dirty="0" err="1" smtClean="0">
                <a:solidFill>
                  <a:srgbClr val="92D050"/>
                </a:solidFill>
              </a:rPr>
              <a:t>o</a:t>
            </a:r>
            <a:r>
              <a:rPr lang="en-US" b="1" dirty="0" err="1" smtClean="0">
                <a:solidFill>
                  <a:srgbClr val="92D050"/>
                </a:solidFill>
              </a:rPr>
              <a:t>C</a:t>
            </a:r>
            <a:r>
              <a:rPr lang="en-US" b="1" dirty="0" smtClean="0">
                <a:solidFill>
                  <a:srgbClr val="92D050"/>
                </a:solidFill>
              </a:rPr>
              <a:t> to K</a:t>
            </a:r>
            <a:r>
              <a:rPr lang="en-US" dirty="0" smtClean="0"/>
              <a:t>?</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To convert </a:t>
            </a:r>
            <a:r>
              <a:rPr lang="en-US" b="1" dirty="0" smtClean="0">
                <a:solidFill>
                  <a:srgbClr val="FF0000"/>
                </a:solidFill>
              </a:rPr>
              <a:t>K to </a:t>
            </a:r>
            <a:r>
              <a:rPr lang="en-US" b="1" baseline="30000" dirty="0" err="1" smtClean="0">
                <a:solidFill>
                  <a:srgbClr val="FF0000"/>
                </a:solidFill>
              </a:rPr>
              <a:t>o</a:t>
            </a:r>
            <a:r>
              <a:rPr lang="en-US" b="1" dirty="0" err="1" smtClean="0">
                <a:solidFill>
                  <a:srgbClr val="FF0000"/>
                </a:solidFill>
              </a:rPr>
              <a:t>C</a:t>
            </a:r>
            <a:r>
              <a:rPr lang="en-US" b="1" dirty="0" smtClean="0">
                <a:solidFill>
                  <a:srgbClr val="FF0000"/>
                </a:solidFill>
              </a:rPr>
              <a:t> </a:t>
            </a:r>
            <a:r>
              <a:rPr lang="en-US" b="1" dirty="0" smtClean="0"/>
              <a:t>subtract 273</a:t>
            </a:r>
            <a:r>
              <a:rPr lang="en-US" dirty="0" smtClean="0"/>
              <a:t/>
            </a:r>
            <a:br>
              <a:rPr lang="en-US" dirty="0" smtClean="0"/>
            </a:br>
            <a:r>
              <a:rPr lang="en-US" dirty="0" smtClean="0"/>
              <a:t/>
            </a:r>
            <a:br>
              <a:rPr lang="en-US" dirty="0" smtClean="0"/>
            </a:br>
            <a:r>
              <a:rPr lang="en-US" dirty="0" err="1" smtClean="0"/>
              <a:t>eg</a:t>
            </a:r>
            <a:r>
              <a:rPr lang="en-US" dirty="0" smtClean="0"/>
              <a:t>.  298 K = 298 K </a:t>
            </a:r>
            <a:r>
              <a:rPr lang="en-US" b="1" dirty="0" smtClean="0"/>
              <a:t>– 273</a:t>
            </a:r>
            <a:r>
              <a:rPr lang="en-US" dirty="0" smtClean="0"/>
              <a:t> = 25 </a:t>
            </a:r>
            <a:r>
              <a:rPr lang="en-US" baseline="30000" dirty="0" err="1" smtClean="0"/>
              <a:t>o</a:t>
            </a:r>
            <a:r>
              <a:rPr lang="en-US" dirty="0" err="1" smtClean="0"/>
              <a:t>C</a:t>
            </a:r>
            <a:r>
              <a:rPr lang="en-US" dirty="0" smtClean="0"/>
              <a:t> </a:t>
            </a:r>
          </a:p>
          <a:p>
            <a:endParaRPr lang="en-US" dirty="0" smtClean="0"/>
          </a:p>
          <a:p>
            <a:r>
              <a:rPr lang="en-US" dirty="0" smtClean="0"/>
              <a:t>To convert </a:t>
            </a:r>
            <a:r>
              <a:rPr lang="en-US" b="1" baseline="30000" dirty="0" err="1" smtClean="0">
                <a:solidFill>
                  <a:srgbClr val="92D050"/>
                </a:solidFill>
              </a:rPr>
              <a:t>o</a:t>
            </a:r>
            <a:r>
              <a:rPr lang="en-US" b="1" dirty="0" err="1" smtClean="0">
                <a:solidFill>
                  <a:srgbClr val="92D050"/>
                </a:solidFill>
              </a:rPr>
              <a:t>C</a:t>
            </a:r>
            <a:r>
              <a:rPr lang="en-US" b="1" dirty="0" smtClean="0">
                <a:solidFill>
                  <a:srgbClr val="92D050"/>
                </a:solidFill>
              </a:rPr>
              <a:t> to K </a:t>
            </a:r>
            <a:r>
              <a:rPr lang="en-US" b="1" dirty="0" smtClean="0"/>
              <a:t>add 273</a:t>
            </a:r>
            <a:r>
              <a:rPr lang="en-US" dirty="0" smtClean="0"/>
              <a:t/>
            </a:r>
            <a:br>
              <a:rPr lang="en-US" dirty="0" smtClean="0"/>
            </a:br>
            <a:r>
              <a:rPr lang="en-US" dirty="0" smtClean="0"/>
              <a:t/>
            </a:r>
            <a:br>
              <a:rPr lang="en-US" dirty="0" smtClean="0"/>
            </a:br>
            <a:r>
              <a:rPr lang="en-US" dirty="0" err="1" smtClean="0"/>
              <a:t>eg</a:t>
            </a:r>
            <a:r>
              <a:rPr lang="en-US" dirty="0" smtClean="0"/>
              <a:t>.  30 </a:t>
            </a:r>
            <a:r>
              <a:rPr lang="en-US" baseline="30000" dirty="0" err="1" smtClean="0"/>
              <a:t>o</a:t>
            </a:r>
            <a:r>
              <a:rPr lang="en-US" dirty="0" err="1" smtClean="0"/>
              <a:t>C</a:t>
            </a:r>
            <a:r>
              <a:rPr lang="en-US" dirty="0" smtClean="0"/>
              <a:t> = 30 </a:t>
            </a:r>
            <a:r>
              <a:rPr lang="en-US" baseline="30000" dirty="0" err="1" smtClean="0"/>
              <a:t>o</a:t>
            </a:r>
            <a:r>
              <a:rPr lang="en-US" dirty="0" err="1" smtClean="0"/>
              <a:t>C</a:t>
            </a:r>
            <a:r>
              <a:rPr lang="en-US" dirty="0" smtClean="0"/>
              <a:t> </a:t>
            </a:r>
            <a:r>
              <a:rPr lang="en-US" b="1" dirty="0" smtClean="0"/>
              <a:t>+ 273</a:t>
            </a:r>
            <a:r>
              <a:rPr lang="en-US" dirty="0" smtClean="0"/>
              <a:t> = 303 K</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152400" y="1600200"/>
            <a:ext cx="8839200" cy="4953000"/>
          </a:xfrm>
        </p:spPr>
        <p:txBody>
          <a:bodyPr>
            <a:normAutofit lnSpcReduction="10000"/>
          </a:bodyPr>
          <a:lstStyle/>
          <a:p>
            <a:pPr marL="0" indent="0">
              <a:buNone/>
            </a:pPr>
            <a:endParaRPr lang="en-US" sz="2000" b="1" dirty="0" smtClean="0"/>
          </a:p>
          <a:p>
            <a:pPr marL="0" indent="0">
              <a:buNone/>
            </a:pPr>
            <a:r>
              <a:rPr lang="en-US" sz="2000" b="1" dirty="0" smtClean="0"/>
              <a:t/>
            </a:r>
            <a:br>
              <a:rPr lang="en-US" sz="2000" b="1" dirty="0" smtClean="0"/>
            </a:br>
            <a:r>
              <a:rPr lang="en-US" sz="2000" b="1" dirty="0" smtClean="0"/>
              <a:t>Take the specific heat capacity of water as 4200 J/kg </a:t>
            </a:r>
            <a:r>
              <a:rPr lang="en-US" sz="2000" b="1" baseline="30000" dirty="0" smtClean="0"/>
              <a:t>o</a:t>
            </a:r>
            <a:r>
              <a:rPr lang="en-US" sz="2000" b="1" dirty="0" smtClean="0"/>
              <a:t>C</a:t>
            </a:r>
            <a:br>
              <a:rPr lang="en-US" sz="2000" b="1" dirty="0" smtClean="0"/>
            </a:br>
            <a:endParaRPr lang="en-US" sz="2000" b="1" dirty="0" smtClean="0"/>
          </a:p>
          <a:p>
            <a:pPr marL="0" indent="0">
              <a:buNone/>
            </a:pPr>
            <a:r>
              <a:rPr lang="en-US" sz="2000" dirty="0" smtClean="0"/>
              <a:t>1.  How much heat is given out when an iron ball of mass 2 kg and specific heat capacity 440 J/kg </a:t>
            </a:r>
            <a:r>
              <a:rPr lang="en-US" sz="2000" baseline="30000" dirty="0" err="1" smtClean="0"/>
              <a:t>o</a:t>
            </a:r>
            <a:r>
              <a:rPr lang="en-US" sz="2000" dirty="0" err="1" smtClean="0"/>
              <a:t>C</a:t>
            </a:r>
            <a:r>
              <a:rPr lang="en-US" sz="2000" dirty="0" smtClean="0"/>
              <a:t> cools from 300 </a:t>
            </a:r>
            <a:r>
              <a:rPr lang="en-US" sz="2000" baseline="30000" dirty="0" err="1" smtClean="0"/>
              <a:t>o</a:t>
            </a:r>
            <a:r>
              <a:rPr lang="en-US" sz="2000" dirty="0" err="1" smtClean="0"/>
              <a:t>C</a:t>
            </a:r>
            <a:r>
              <a:rPr lang="en-US" sz="2000" dirty="0" smtClean="0"/>
              <a:t> to 200 </a:t>
            </a:r>
            <a:r>
              <a:rPr lang="en-US" sz="2000" baseline="30000" dirty="0" err="1" smtClean="0"/>
              <a:t>o</a:t>
            </a:r>
            <a:r>
              <a:rPr lang="en-US" sz="2000" dirty="0" err="1" smtClean="0"/>
              <a:t>C</a:t>
            </a:r>
            <a:r>
              <a:rPr lang="en-US" sz="2000" dirty="0" smtClean="0"/>
              <a:t>? </a:t>
            </a:r>
            <a:br>
              <a:rPr lang="en-US" sz="2000" dirty="0" smtClean="0"/>
            </a:br>
            <a:r>
              <a:rPr lang="en-US" sz="2000" dirty="0" smtClean="0"/>
              <a:t/>
            </a:r>
            <a:br>
              <a:rPr lang="en-US" sz="2000" dirty="0" smtClean="0"/>
            </a:br>
            <a:r>
              <a:rPr lang="en-US" sz="2000" dirty="0" smtClean="0"/>
              <a:t>2.  How much heat is needed to raise the temperature by 10 </a:t>
            </a:r>
            <a:r>
              <a:rPr lang="en-US" sz="2000" baseline="30000" dirty="0" smtClean="0"/>
              <a:t>o</a:t>
            </a:r>
            <a:r>
              <a:rPr lang="en-US" sz="2000" dirty="0" smtClean="0"/>
              <a:t>C of 5 kg of a substance of specific heat capacity 300 J/kg </a:t>
            </a:r>
            <a:r>
              <a:rPr lang="en-US" sz="2000" baseline="30000" dirty="0" smtClean="0"/>
              <a:t>o</a:t>
            </a:r>
            <a:r>
              <a:rPr lang="en-US" sz="2000" dirty="0" smtClean="0"/>
              <a:t>C?</a:t>
            </a:r>
            <a:br>
              <a:rPr lang="en-US" sz="2000" dirty="0" smtClean="0"/>
            </a:br>
            <a:r>
              <a:rPr lang="en-US" sz="2000" dirty="0" smtClean="0"/>
              <a:t/>
            </a:r>
            <a:br>
              <a:rPr lang="en-US" sz="2000" dirty="0" smtClean="0"/>
            </a:br>
            <a:r>
              <a:rPr lang="en-US" sz="2000" dirty="0" smtClean="0"/>
              <a:t>3.  2000 J of energy is needed to heat 1 kg of paraffin through 1 </a:t>
            </a:r>
            <a:r>
              <a:rPr lang="en-US" sz="2000" baseline="30000" dirty="0" smtClean="0"/>
              <a:t>o</a:t>
            </a:r>
            <a:r>
              <a:rPr lang="en-US" sz="2000" dirty="0" smtClean="0"/>
              <a:t>C.  How much heat is needed to heat 0.5 kg of paraffin through  8 </a:t>
            </a:r>
            <a:r>
              <a:rPr lang="en-US" sz="2000" baseline="30000" dirty="0" smtClean="0"/>
              <a:t>o</a:t>
            </a:r>
            <a:r>
              <a:rPr lang="en-US" sz="2000" dirty="0" smtClean="0"/>
              <a:t>C?</a:t>
            </a:r>
            <a:br>
              <a:rPr lang="en-US" sz="2000" dirty="0" smtClean="0"/>
            </a:br>
            <a:r>
              <a:rPr lang="en-US" sz="2000" dirty="0" smtClean="0"/>
              <a:t/>
            </a:r>
            <a:br>
              <a:rPr lang="en-US" sz="2000" dirty="0" smtClean="0"/>
            </a:br>
            <a:r>
              <a:rPr lang="en-US" sz="2000" dirty="0" smtClean="0"/>
              <a:t>4.  How many joules of heat energy are supplied by a 2 kW heater in </a:t>
            </a:r>
            <a:br>
              <a:rPr lang="en-US" sz="2000" dirty="0" smtClean="0"/>
            </a:br>
            <a:r>
              <a:rPr lang="en-US" sz="2000" dirty="0" smtClean="0"/>
              <a:t>a.  10 s</a:t>
            </a:r>
            <a:br>
              <a:rPr lang="en-US" sz="2000" dirty="0" smtClean="0"/>
            </a:br>
            <a:r>
              <a:rPr lang="en-US" sz="2000" dirty="0" smtClean="0"/>
              <a:t>b.  1 minute?</a:t>
            </a:r>
            <a:br>
              <a:rPr lang="en-US" sz="2000" dirty="0" smtClean="0"/>
            </a:br>
            <a:r>
              <a:rPr lang="en-US" sz="1200" dirty="0" smtClean="0"/>
              <a:t/>
            </a:r>
            <a:br>
              <a:rPr lang="en-US" sz="1200" dirty="0" smtClean="0"/>
            </a:br>
            <a:endParaRPr lang="en-US" sz="1200" dirty="0"/>
          </a:p>
        </p:txBody>
      </p:sp>
      <p:sp>
        <p:nvSpPr>
          <p:cNvPr id="4" name="TextBox 3"/>
          <p:cNvSpPr txBox="1"/>
          <p:nvPr/>
        </p:nvSpPr>
        <p:spPr>
          <a:xfrm>
            <a:off x="381000" y="76200"/>
            <a:ext cx="3334887" cy="1754326"/>
          </a:xfrm>
          <a:prstGeom prst="rect">
            <a:avLst/>
          </a:prstGeom>
          <a:noFill/>
        </p:spPr>
        <p:txBody>
          <a:bodyPr wrap="none" rtlCol="0">
            <a:spAutoFit/>
          </a:bodyPr>
          <a:lstStyle/>
          <a:p>
            <a:r>
              <a:rPr lang="en-US" b="1" dirty="0" smtClean="0">
                <a:solidFill>
                  <a:srgbClr val="FF0066"/>
                </a:solidFill>
              </a:rPr>
              <a:t>Heat equations that can be used:</a:t>
            </a:r>
            <a:br>
              <a:rPr lang="en-US" b="1" dirty="0" smtClean="0">
                <a:solidFill>
                  <a:srgbClr val="FF0066"/>
                </a:solidFill>
              </a:rPr>
            </a:br>
            <a:r>
              <a:rPr lang="en-US" b="1" dirty="0" err="1" smtClean="0">
                <a:solidFill>
                  <a:srgbClr val="FF0066"/>
                </a:solidFill>
              </a:rPr>
              <a:t>E</a:t>
            </a:r>
            <a:r>
              <a:rPr lang="en-US" b="1" baseline="-25000" dirty="0" err="1" smtClean="0">
                <a:solidFill>
                  <a:srgbClr val="FF0066"/>
                </a:solidFill>
              </a:rPr>
              <a:t>H</a:t>
            </a:r>
            <a:r>
              <a:rPr lang="en-US" sz="1000" b="1" baseline="-25000" dirty="0" err="1" smtClean="0">
                <a:solidFill>
                  <a:srgbClr val="FF0066"/>
                </a:solidFill>
              </a:rPr>
              <a:t>gained</a:t>
            </a:r>
            <a:r>
              <a:rPr lang="en-US" b="1" dirty="0" smtClean="0">
                <a:solidFill>
                  <a:srgbClr val="FF0066"/>
                </a:solidFill>
              </a:rPr>
              <a:t> = </a:t>
            </a:r>
            <a:r>
              <a:rPr lang="en-US" b="1" dirty="0" err="1" smtClean="0">
                <a:solidFill>
                  <a:srgbClr val="FF0066"/>
                </a:solidFill>
              </a:rPr>
              <a:t>E</a:t>
            </a:r>
            <a:r>
              <a:rPr lang="en-US" b="1" baseline="-25000" dirty="0" err="1" smtClean="0">
                <a:solidFill>
                  <a:srgbClr val="FF0066"/>
                </a:solidFill>
              </a:rPr>
              <a:t>H</a:t>
            </a:r>
            <a:r>
              <a:rPr lang="en-US" sz="1000" b="1" baseline="-25000" dirty="0" err="1" smtClean="0">
                <a:solidFill>
                  <a:srgbClr val="FF0066"/>
                </a:solidFill>
              </a:rPr>
              <a:t>lost</a:t>
            </a:r>
            <a:r>
              <a:rPr lang="en-US" b="1" dirty="0" smtClean="0">
                <a:solidFill>
                  <a:srgbClr val="FF0066"/>
                </a:solidFill>
              </a:rPr>
              <a:t/>
            </a:r>
            <a:br>
              <a:rPr lang="en-US" b="1" dirty="0" smtClean="0">
                <a:solidFill>
                  <a:srgbClr val="FF0066"/>
                </a:solidFill>
              </a:rPr>
            </a:br>
            <a:r>
              <a:rPr lang="en-US" b="1" dirty="0" smtClean="0">
                <a:solidFill>
                  <a:srgbClr val="FF0066"/>
                </a:solidFill>
              </a:rPr>
              <a:t>E</a:t>
            </a:r>
            <a:r>
              <a:rPr lang="en-US" b="1" baseline="-25000" dirty="0" smtClean="0">
                <a:solidFill>
                  <a:srgbClr val="FF0066"/>
                </a:solidFill>
              </a:rPr>
              <a:t>H</a:t>
            </a:r>
            <a:r>
              <a:rPr lang="en-US" b="1" dirty="0" smtClean="0">
                <a:solidFill>
                  <a:srgbClr val="FF0066"/>
                </a:solidFill>
              </a:rPr>
              <a:t> = mc</a:t>
            </a:r>
            <a:r>
              <a:rPr lang="el-GR" b="1" dirty="0" smtClean="0">
                <a:solidFill>
                  <a:srgbClr val="FF0066"/>
                </a:solidFill>
              </a:rPr>
              <a:t>Δ</a:t>
            </a:r>
            <a:r>
              <a:rPr lang="en-US" b="1" dirty="0" smtClean="0">
                <a:solidFill>
                  <a:srgbClr val="FF0066"/>
                </a:solidFill>
              </a:rPr>
              <a:t>T</a:t>
            </a:r>
            <a:br>
              <a:rPr lang="en-US" b="1" dirty="0" smtClean="0">
                <a:solidFill>
                  <a:srgbClr val="FF0066"/>
                </a:solidFill>
              </a:rPr>
            </a:br>
            <a:r>
              <a:rPr lang="en-US" b="1" dirty="0" smtClean="0">
                <a:solidFill>
                  <a:srgbClr val="FF0066"/>
                </a:solidFill>
              </a:rPr>
              <a:t>E</a:t>
            </a:r>
            <a:r>
              <a:rPr lang="en-US" b="1" baseline="-25000" dirty="0" smtClean="0">
                <a:solidFill>
                  <a:srgbClr val="FF0066"/>
                </a:solidFill>
              </a:rPr>
              <a:t>H</a:t>
            </a:r>
            <a:r>
              <a:rPr lang="en-US" b="1" dirty="0" smtClean="0">
                <a:solidFill>
                  <a:srgbClr val="FF0066"/>
                </a:solidFill>
              </a:rPr>
              <a:t> = Pt</a:t>
            </a:r>
            <a:br>
              <a:rPr lang="en-US" b="1" dirty="0" smtClean="0">
                <a:solidFill>
                  <a:srgbClr val="FF0066"/>
                </a:solidFill>
              </a:rPr>
            </a:br>
            <a:r>
              <a:rPr lang="en-US" b="1" dirty="0" smtClean="0">
                <a:solidFill>
                  <a:srgbClr val="FF0066"/>
                </a:solidFill>
              </a:rPr>
              <a:t>E</a:t>
            </a:r>
            <a:r>
              <a:rPr lang="en-US" b="1" baseline="-25000" dirty="0" smtClean="0">
                <a:solidFill>
                  <a:srgbClr val="FF0066"/>
                </a:solidFill>
              </a:rPr>
              <a:t>H</a:t>
            </a:r>
            <a:r>
              <a:rPr lang="en-US" b="1" dirty="0" smtClean="0">
                <a:solidFill>
                  <a:srgbClr val="FF0066"/>
                </a:solidFill>
              </a:rPr>
              <a:t> = </a:t>
            </a:r>
            <a:r>
              <a:rPr lang="en-US" b="1" dirty="0" err="1" smtClean="0">
                <a:solidFill>
                  <a:srgbClr val="FF0066"/>
                </a:solidFill>
              </a:rPr>
              <a:t>E</a:t>
            </a:r>
            <a:r>
              <a:rPr lang="en-US" b="1" baseline="-25000" dirty="0" err="1" smtClean="0">
                <a:solidFill>
                  <a:srgbClr val="FF0066"/>
                </a:solidFill>
              </a:rPr>
              <a:t>k</a:t>
            </a:r>
            <a:r>
              <a:rPr lang="en-US" b="1" dirty="0" smtClean="0">
                <a:solidFill>
                  <a:srgbClr val="FF0066"/>
                </a:solidFill>
              </a:rPr>
              <a:t/>
            </a:r>
            <a:br>
              <a:rPr lang="en-US" b="1" dirty="0" smtClean="0">
                <a:solidFill>
                  <a:srgbClr val="FF0066"/>
                </a:solidFill>
              </a:rPr>
            </a:br>
            <a:r>
              <a:rPr lang="en-US" b="1" dirty="0" smtClean="0">
                <a:solidFill>
                  <a:srgbClr val="FF0066"/>
                </a:solidFill>
              </a:rPr>
              <a:t>E</a:t>
            </a:r>
            <a:r>
              <a:rPr lang="en-US" b="1" baseline="-25000" dirty="0" smtClean="0">
                <a:solidFill>
                  <a:srgbClr val="FF0066"/>
                </a:solidFill>
              </a:rPr>
              <a:t>H</a:t>
            </a:r>
            <a:r>
              <a:rPr lang="en-US" b="1" dirty="0" smtClean="0">
                <a:solidFill>
                  <a:srgbClr val="FF0066"/>
                </a:solidFill>
              </a:rPr>
              <a:t> = </a:t>
            </a:r>
            <a:r>
              <a:rPr lang="en-US" b="1" dirty="0" err="1" smtClean="0">
                <a:solidFill>
                  <a:srgbClr val="FF0066"/>
                </a:solidFill>
              </a:rPr>
              <a:t>E</a:t>
            </a:r>
            <a:r>
              <a:rPr lang="en-US" b="1" baseline="-25000" dirty="0" err="1" smtClean="0">
                <a:solidFill>
                  <a:srgbClr val="FF0066"/>
                </a:solidFill>
              </a:rPr>
              <a:t>p</a:t>
            </a:r>
            <a:endParaRPr lang="en-US" b="1" baseline="-25000" dirty="0">
              <a:solidFill>
                <a:srgbClr val="FF0066"/>
              </a:solidFill>
            </a:endParaRPr>
          </a:p>
        </p:txBody>
      </p:sp>
    </p:spTree>
    <p:extLst>
      <p:ext uri="{BB962C8B-B14F-4D97-AF65-F5344CB8AC3E}">
        <p14:creationId xmlns="" xmlns:p14="http://schemas.microsoft.com/office/powerpoint/2010/main" val="134263181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sz="2000" dirty="0" smtClean="0">
                <a:solidFill>
                  <a:schemeClr val="bg1"/>
                </a:solidFill>
              </a:rPr>
              <a:t>How much heat is given out when an iron ball of mass 2 kg and specific heat capacity 440 J/kg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cools from 300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to 200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p>
          <a:p>
            <a:endParaRPr lang="en-US" sz="2000" dirty="0" smtClean="0">
              <a:solidFill>
                <a:schemeClr val="bg1"/>
              </a:solidFill>
            </a:endParaRPr>
          </a:p>
          <a:p>
            <a:endParaRPr lang="en-US" sz="2000" dirty="0" smtClean="0">
              <a:solidFill>
                <a:schemeClr val="bg1"/>
              </a:solidFill>
            </a:endParaRPr>
          </a:p>
          <a:p>
            <a:endParaRPr lang="en-US" sz="2000" dirty="0" smtClean="0">
              <a:solidFill>
                <a:schemeClr val="bg1"/>
              </a:solidFill>
            </a:endParaRPr>
          </a:p>
          <a:p>
            <a:r>
              <a:rPr lang="en-US" sz="2000" dirty="0" smtClean="0">
                <a:solidFill>
                  <a:schemeClr val="bg1"/>
                </a:solidFill>
              </a:rPr>
              <a:t>How much heat is needed to raise the temperature by 10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of 5 kg of a substance of specific heat capacity 300 J/kg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p>
          <a:p>
            <a:endParaRPr lang="en-US" sz="2000" dirty="0" smtClean="0">
              <a:solidFill>
                <a:schemeClr val="bg1"/>
              </a:solidFill>
            </a:endParaRPr>
          </a:p>
          <a:p>
            <a:endParaRPr lang="en-US" sz="2000" dirty="0" smtClean="0">
              <a:solidFill>
                <a:schemeClr val="bg1"/>
              </a:solidFill>
            </a:endParaRPr>
          </a:p>
          <a:p>
            <a:endParaRPr lang="en-US" sz="2000" dirty="0" smtClean="0">
              <a:solidFill>
                <a:schemeClr val="bg1"/>
              </a:solidFill>
            </a:endParaRPr>
          </a:p>
          <a:p>
            <a:endParaRPr lang="en-US" sz="2000" dirty="0" smtClean="0">
              <a:solidFill>
                <a:schemeClr val="bg1"/>
              </a:solidFill>
            </a:endParaRPr>
          </a:p>
          <a:p>
            <a:r>
              <a:rPr lang="en-US" sz="2000" dirty="0" smtClean="0">
                <a:solidFill>
                  <a:schemeClr val="bg1"/>
                </a:solidFill>
              </a:rPr>
              <a:t>3.  2000 J of energy is needed to heat 1 kg of paraffin through 1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How much heat is needed to heat 0.5 kg of paraffin through  8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p>
          <a:p>
            <a:endParaRPr lang="en-US" sz="2000" dirty="0" smtClean="0">
              <a:solidFill>
                <a:schemeClr val="bg1"/>
              </a:solidFill>
            </a:endParaRPr>
          </a:p>
          <a:p>
            <a:pPr>
              <a:buNone/>
            </a:pPr>
            <a:endParaRPr lang="en-US" sz="2000" dirty="0" smtClean="0">
              <a:solidFill>
                <a:schemeClr val="bg1"/>
              </a:solidFill>
            </a:endParaRPr>
          </a:p>
          <a:p>
            <a:pPr>
              <a:buNone/>
            </a:pPr>
            <a:r>
              <a:rPr lang="en-US" sz="2000" dirty="0" smtClean="0">
                <a:solidFill>
                  <a:schemeClr val="bg1"/>
                </a:solidFill>
              </a:rPr>
              <a:t/>
            </a:r>
            <a:br>
              <a:rPr lang="en-US" sz="2000" dirty="0" smtClean="0">
                <a:solidFill>
                  <a:schemeClr val="bg1"/>
                </a:solidFill>
              </a:rPr>
            </a:br>
            <a:endParaRPr lang="en-US" sz="2000" dirty="0" smtClean="0">
              <a:solidFill>
                <a:schemeClr val="bg1"/>
              </a:solidFill>
            </a:endParaRPr>
          </a:p>
          <a:p>
            <a:r>
              <a:rPr lang="en-US" sz="2000" dirty="0" smtClean="0">
                <a:solidFill>
                  <a:schemeClr val="bg1"/>
                </a:solidFill>
              </a:rPr>
              <a:t>4.  How many joules of heat energy are supplied by a 2 kW heater in </a:t>
            </a:r>
            <a:br>
              <a:rPr lang="en-US" sz="2000" dirty="0" smtClean="0">
                <a:solidFill>
                  <a:schemeClr val="bg1"/>
                </a:solidFill>
              </a:rPr>
            </a:br>
            <a:r>
              <a:rPr lang="en-US" sz="2000" dirty="0" smtClean="0">
                <a:solidFill>
                  <a:schemeClr val="bg1"/>
                </a:solidFill>
              </a:rPr>
              <a:t>a.  10 s</a:t>
            </a:r>
            <a:br>
              <a:rPr lang="en-US" sz="2000" dirty="0" smtClean="0">
                <a:solidFill>
                  <a:schemeClr val="bg1"/>
                </a:solidFill>
              </a:rPr>
            </a:br>
            <a:r>
              <a:rPr lang="en-US" sz="2000" dirty="0" smtClean="0">
                <a:solidFill>
                  <a:schemeClr val="bg1"/>
                </a:solidFill>
              </a:rPr>
              <a:t>b.  1 minute?</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endParaRPr lang="en-US" sz="2000" dirty="0" smtClean="0">
              <a:solidFill>
                <a:schemeClr val="bg1"/>
              </a:solidFill>
            </a:endParaRPr>
          </a:p>
          <a:p>
            <a:endParaRPr lang="en-US" sz="2000" dirty="0" smtClean="0">
              <a:solidFill>
                <a:schemeClr val="bg1"/>
              </a:solidFill>
            </a:endParaRPr>
          </a:p>
          <a:p>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152400" y="1600200"/>
            <a:ext cx="8839200" cy="4953000"/>
          </a:xfrm>
        </p:spPr>
        <p:txBody>
          <a:bodyPr>
            <a:normAutofit/>
          </a:bodyPr>
          <a:lstStyle/>
          <a:p>
            <a:pPr marL="0" indent="0">
              <a:buNone/>
            </a:pPr>
            <a:endParaRPr lang="en-US" sz="2000" b="1" dirty="0" smtClean="0"/>
          </a:p>
          <a:p>
            <a:pPr marL="0" indent="0">
              <a:buNone/>
            </a:pPr>
            <a:r>
              <a:rPr lang="en-US" sz="2000" b="1" dirty="0" smtClean="0"/>
              <a:t>Take the specific heat capacity of water as 4200 J/kg </a:t>
            </a:r>
            <a:r>
              <a:rPr lang="en-US" sz="2000" b="1" baseline="30000" dirty="0" smtClean="0"/>
              <a:t>o</a:t>
            </a:r>
            <a:r>
              <a:rPr lang="en-US" sz="2000" b="1" dirty="0" smtClean="0"/>
              <a:t>C</a:t>
            </a:r>
            <a:br>
              <a:rPr lang="en-US" sz="2000" b="1" dirty="0" smtClean="0"/>
            </a:br>
            <a:endParaRPr lang="en-US" sz="2000" b="1" dirty="0" smtClean="0"/>
          </a:p>
          <a:p>
            <a:pPr marL="0" indent="0">
              <a:buNone/>
            </a:pPr>
            <a:r>
              <a:rPr lang="en-US" sz="2000" dirty="0" smtClean="0"/>
              <a:t>5.  When 0.1 kg of a metal at 100 </a:t>
            </a:r>
            <a:r>
              <a:rPr lang="en-US" sz="2000" baseline="30000" dirty="0" smtClean="0"/>
              <a:t>o</a:t>
            </a:r>
            <a:r>
              <a:rPr lang="en-US" sz="2000" dirty="0" smtClean="0"/>
              <a:t>C is dropped into 0.15 kg of water at 25</a:t>
            </a:r>
            <a:r>
              <a:rPr lang="en-US" sz="2000" baseline="30000" dirty="0" smtClean="0"/>
              <a:t> o</a:t>
            </a:r>
            <a:r>
              <a:rPr lang="en-US" sz="2000" dirty="0" smtClean="0"/>
              <a:t>C, the final temperature is 30</a:t>
            </a:r>
            <a:r>
              <a:rPr lang="en-US" sz="2000" baseline="30000" dirty="0" smtClean="0"/>
              <a:t> o</a:t>
            </a:r>
            <a:r>
              <a:rPr lang="en-US" sz="2000" dirty="0" smtClean="0"/>
              <a:t>C.  What is the specific heat capacity of the metal?</a:t>
            </a:r>
            <a:br>
              <a:rPr lang="en-US" sz="2000" dirty="0" smtClean="0"/>
            </a:br>
            <a:r>
              <a:rPr lang="en-US" sz="2000" dirty="0" smtClean="0"/>
              <a:t/>
            </a:r>
            <a:br>
              <a:rPr lang="en-US" sz="2000" dirty="0" smtClean="0"/>
            </a:br>
            <a:r>
              <a:rPr lang="en-US" sz="2000" dirty="0" smtClean="0"/>
              <a:t>6.  An electric water heater raises the temperature of 0.5 kg of water by 30 </a:t>
            </a:r>
            <a:r>
              <a:rPr lang="en-US" sz="2000" baseline="30000" dirty="0" smtClean="0"/>
              <a:t>o</a:t>
            </a:r>
            <a:r>
              <a:rPr lang="en-US" sz="2000" dirty="0" smtClean="0"/>
              <a:t>C every minute.  Assuming that no heat is lost, what is the power of the heater?</a:t>
            </a:r>
            <a:br>
              <a:rPr lang="en-US" sz="2000" dirty="0" smtClean="0"/>
            </a:br>
            <a:r>
              <a:rPr lang="en-US" sz="2000" dirty="0" smtClean="0"/>
              <a:t/>
            </a:r>
            <a:br>
              <a:rPr lang="en-US" sz="2000" dirty="0" smtClean="0"/>
            </a:br>
            <a:r>
              <a:rPr lang="en-US" sz="2000" dirty="0" smtClean="0"/>
              <a:t>7.  What mass of cold water at 20 </a:t>
            </a:r>
            <a:r>
              <a:rPr lang="en-US" sz="2000" baseline="30000" dirty="0" smtClean="0"/>
              <a:t>o</a:t>
            </a:r>
            <a:r>
              <a:rPr lang="en-US" sz="2000" dirty="0" smtClean="0"/>
              <a:t>C must be added to 60 kg of hot water at 80 </a:t>
            </a:r>
            <a:r>
              <a:rPr lang="en-US" sz="2000" baseline="30000" dirty="0" smtClean="0"/>
              <a:t>o</a:t>
            </a:r>
            <a:r>
              <a:rPr lang="en-US" sz="2000" dirty="0" smtClean="0"/>
              <a:t>C by someone who wants to have a bath at 50 </a:t>
            </a:r>
            <a:r>
              <a:rPr lang="en-US" sz="2000" baseline="30000" dirty="0" smtClean="0"/>
              <a:t>o</a:t>
            </a:r>
            <a:r>
              <a:rPr lang="en-US" sz="2000" dirty="0" smtClean="0"/>
              <a:t>C?  Neglect heat losses!</a:t>
            </a:r>
            <a:endParaRPr lang="en-US" sz="2000" dirty="0"/>
          </a:p>
        </p:txBody>
      </p:sp>
      <p:sp>
        <p:nvSpPr>
          <p:cNvPr id="4" name="TextBox 3"/>
          <p:cNvSpPr txBox="1"/>
          <p:nvPr/>
        </p:nvSpPr>
        <p:spPr>
          <a:xfrm>
            <a:off x="381000" y="76200"/>
            <a:ext cx="3334887" cy="1754326"/>
          </a:xfrm>
          <a:prstGeom prst="rect">
            <a:avLst/>
          </a:prstGeom>
          <a:noFill/>
        </p:spPr>
        <p:txBody>
          <a:bodyPr wrap="none" rtlCol="0">
            <a:spAutoFit/>
          </a:bodyPr>
          <a:lstStyle/>
          <a:p>
            <a:r>
              <a:rPr lang="en-US" b="1" dirty="0" smtClean="0">
                <a:solidFill>
                  <a:srgbClr val="FF0066"/>
                </a:solidFill>
              </a:rPr>
              <a:t>Heat equations that can be used:</a:t>
            </a:r>
            <a:br>
              <a:rPr lang="en-US" b="1" dirty="0" smtClean="0">
                <a:solidFill>
                  <a:srgbClr val="FF0066"/>
                </a:solidFill>
              </a:rPr>
            </a:br>
            <a:r>
              <a:rPr lang="en-US" b="1" dirty="0" err="1" smtClean="0">
                <a:solidFill>
                  <a:srgbClr val="FF0066"/>
                </a:solidFill>
              </a:rPr>
              <a:t>E</a:t>
            </a:r>
            <a:r>
              <a:rPr lang="en-US" b="1" baseline="-25000" dirty="0" err="1" smtClean="0">
                <a:solidFill>
                  <a:srgbClr val="FF0066"/>
                </a:solidFill>
              </a:rPr>
              <a:t>H</a:t>
            </a:r>
            <a:r>
              <a:rPr lang="en-US" sz="1000" b="1" baseline="-25000" dirty="0" err="1" smtClean="0">
                <a:solidFill>
                  <a:srgbClr val="FF0066"/>
                </a:solidFill>
              </a:rPr>
              <a:t>gained</a:t>
            </a:r>
            <a:r>
              <a:rPr lang="en-US" b="1" dirty="0" smtClean="0">
                <a:solidFill>
                  <a:srgbClr val="FF0066"/>
                </a:solidFill>
              </a:rPr>
              <a:t> = </a:t>
            </a:r>
            <a:r>
              <a:rPr lang="en-US" b="1" dirty="0" err="1" smtClean="0">
                <a:solidFill>
                  <a:srgbClr val="FF0066"/>
                </a:solidFill>
              </a:rPr>
              <a:t>E</a:t>
            </a:r>
            <a:r>
              <a:rPr lang="en-US" b="1" baseline="-25000" dirty="0" err="1" smtClean="0">
                <a:solidFill>
                  <a:srgbClr val="FF0066"/>
                </a:solidFill>
              </a:rPr>
              <a:t>H</a:t>
            </a:r>
            <a:r>
              <a:rPr lang="en-US" sz="1000" b="1" baseline="-25000" dirty="0" err="1" smtClean="0">
                <a:solidFill>
                  <a:srgbClr val="FF0066"/>
                </a:solidFill>
              </a:rPr>
              <a:t>lost</a:t>
            </a:r>
            <a:r>
              <a:rPr lang="en-US" b="1" dirty="0" smtClean="0">
                <a:solidFill>
                  <a:srgbClr val="FF0066"/>
                </a:solidFill>
              </a:rPr>
              <a:t/>
            </a:r>
            <a:br>
              <a:rPr lang="en-US" b="1" dirty="0" smtClean="0">
                <a:solidFill>
                  <a:srgbClr val="FF0066"/>
                </a:solidFill>
              </a:rPr>
            </a:br>
            <a:r>
              <a:rPr lang="en-US" b="1" dirty="0" smtClean="0">
                <a:solidFill>
                  <a:srgbClr val="FF0066"/>
                </a:solidFill>
              </a:rPr>
              <a:t>E</a:t>
            </a:r>
            <a:r>
              <a:rPr lang="en-US" b="1" baseline="-25000" dirty="0" smtClean="0">
                <a:solidFill>
                  <a:srgbClr val="FF0066"/>
                </a:solidFill>
              </a:rPr>
              <a:t>H</a:t>
            </a:r>
            <a:r>
              <a:rPr lang="en-US" b="1" dirty="0" smtClean="0">
                <a:solidFill>
                  <a:srgbClr val="FF0066"/>
                </a:solidFill>
              </a:rPr>
              <a:t> = mc</a:t>
            </a:r>
            <a:r>
              <a:rPr lang="el-GR" b="1" dirty="0" smtClean="0">
                <a:solidFill>
                  <a:srgbClr val="FF0066"/>
                </a:solidFill>
              </a:rPr>
              <a:t>Δ</a:t>
            </a:r>
            <a:r>
              <a:rPr lang="en-US" b="1" dirty="0" smtClean="0">
                <a:solidFill>
                  <a:srgbClr val="FF0066"/>
                </a:solidFill>
              </a:rPr>
              <a:t>T</a:t>
            </a:r>
            <a:br>
              <a:rPr lang="en-US" b="1" dirty="0" smtClean="0">
                <a:solidFill>
                  <a:srgbClr val="FF0066"/>
                </a:solidFill>
              </a:rPr>
            </a:br>
            <a:r>
              <a:rPr lang="en-US" b="1" dirty="0" smtClean="0">
                <a:solidFill>
                  <a:srgbClr val="FF0066"/>
                </a:solidFill>
              </a:rPr>
              <a:t>E</a:t>
            </a:r>
            <a:r>
              <a:rPr lang="en-US" b="1" baseline="-25000" dirty="0" smtClean="0">
                <a:solidFill>
                  <a:srgbClr val="FF0066"/>
                </a:solidFill>
              </a:rPr>
              <a:t>H</a:t>
            </a:r>
            <a:r>
              <a:rPr lang="en-US" b="1" dirty="0" smtClean="0">
                <a:solidFill>
                  <a:srgbClr val="FF0066"/>
                </a:solidFill>
              </a:rPr>
              <a:t> = Pt</a:t>
            </a:r>
            <a:br>
              <a:rPr lang="en-US" b="1" dirty="0" smtClean="0">
                <a:solidFill>
                  <a:srgbClr val="FF0066"/>
                </a:solidFill>
              </a:rPr>
            </a:br>
            <a:r>
              <a:rPr lang="en-US" b="1" dirty="0" smtClean="0">
                <a:solidFill>
                  <a:srgbClr val="FF0066"/>
                </a:solidFill>
              </a:rPr>
              <a:t>E</a:t>
            </a:r>
            <a:r>
              <a:rPr lang="en-US" b="1" baseline="-25000" dirty="0" smtClean="0">
                <a:solidFill>
                  <a:srgbClr val="FF0066"/>
                </a:solidFill>
              </a:rPr>
              <a:t>H</a:t>
            </a:r>
            <a:r>
              <a:rPr lang="en-US" b="1" dirty="0" smtClean="0">
                <a:solidFill>
                  <a:srgbClr val="FF0066"/>
                </a:solidFill>
              </a:rPr>
              <a:t> = </a:t>
            </a:r>
            <a:r>
              <a:rPr lang="en-US" b="1" dirty="0" err="1" smtClean="0">
                <a:solidFill>
                  <a:srgbClr val="FF0066"/>
                </a:solidFill>
              </a:rPr>
              <a:t>E</a:t>
            </a:r>
            <a:r>
              <a:rPr lang="en-US" b="1" baseline="-25000" dirty="0" err="1" smtClean="0">
                <a:solidFill>
                  <a:srgbClr val="FF0066"/>
                </a:solidFill>
              </a:rPr>
              <a:t>k</a:t>
            </a:r>
            <a:r>
              <a:rPr lang="en-US" b="1" dirty="0" smtClean="0">
                <a:solidFill>
                  <a:srgbClr val="FF0066"/>
                </a:solidFill>
              </a:rPr>
              <a:t/>
            </a:r>
            <a:br>
              <a:rPr lang="en-US" b="1" dirty="0" smtClean="0">
                <a:solidFill>
                  <a:srgbClr val="FF0066"/>
                </a:solidFill>
              </a:rPr>
            </a:br>
            <a:r>
              <a:rPr lang="en-US" b="1" dirty="0" smtClean="0">
                <a:solidFill>
                  <a:srgbClr val="FF0066"/>
                </a:solidFill>
              </a:rPr>
              <a:t>E</a:t>
            </a:r>
            <a:r>
              <a:rPr lang="en-US" b="1" baseline="-25000" dirty="0" smtClean="0">
                <a:solidFill>
                  <a:srgbClr val="FF0066"/>
                </a:solidFill>
              </a:rPr>
              <a:t>H</a:t>
            </a:r>
            <a:r>
              <a:rPr lang="en-US" b="1" dirty="0" smtClean="0">
                <a:solidFill>
                  <a:srgbClr val="FF0066"/>
                </a:solidFill>
              </a:rPr>
              <a:t> = </a:t>
            </a:r>
            <a:r>
              <a:rPr lang="en-US" b="1" dirty="0" err="1" smtClean="0">
                <a:solidFill>
                  <a:srgbClr val="FF0066"/>
                </a:solidFill>
              </a:rPr>
              <a:t>E</a:t>
            </a:r>
            <a:r>
              <a:rPr lang="en-US" b="1" baseline="-25000" dirty="0" err="1" smtClean="0">
                <a:solidFill>
                  <a:srgbClr val="FF0066"/>
                </a:solidFill>
              </a:rPr>
              <a:t>p</a:t>
            </a:r>
            <a:endParaRPr lang="en-US" b="1" baseline="-25000" dirty="0">
              <a:solidFill>
                <a:srgbClr val="FF0066"/>
              </a:solidFill>
            </a:endParaRPr>
          </a:p>
        </p:txBody>
      </p:sp>
    </p:spTree>
    <p:extLst>
      <p:ext uri="{BB962C8B-B14F-4D97-AF65-F5344CB8AC3E}">
        <p14:creationId xmlns="" xmlns:p14="http://schemas.microsoft.com/office/powerpoint/2010/main" val="134263181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sz="2000" b="1" dirty="0" smtClean="0">
                <a:solidFill>
                  <a:srgbClr val="00B0F0"/>
                </a:solidFill>
              </a:rPr>
              <a:t>Take the specific heat capacity of water as 4200 J/kg </a:t>
            </a:r>
            <a:r>
              <a:rPr lang="en-US" sz="2000" b="1" baseline="30000" dirty="0" err="1" smtClean="0">
                <a:solidFill>
                  <a:srgbClr val="00B0F0"/>
                </a:solidFill>
              </a:rPr>
              <a:t>o</a:t>
            </a:r>
            <a:r>
              <a:rPr lang="en-US" sz="2000" b="1" dirty="0" err="1" smtClean="0">
                <a:solidFill>
                  <a:srgbClr val="00B0F0"/>
                </a:solidFill>
              </a:rPr>
              <a:t>C</a:t>
            </a:r>
            <a:r>
              <a:rPr lang="en-US" sz="2000" b="1" dirty="0" smtClean="0">
                <a:solidFill>
                  <a:srgbClr val="00B0F0"/>
                </a:solidFill>
              </a:rPr>
              <a:t/>
            </a:r>
            <a:br>
              <a:rPr lang="en-US" sz="2000" b="1" dirty="0" smtClean="0">
                <a:solidFill>
                  <a:srgbClr val="00B0F0"/>
                </a:solidFill>
              </a:rPr>
            </a:br>
            <a:r>
              <a:rPr lang="en-US" sz="2000" dirty="0" smtClean="0">
                <a:solidFill>
                  <a:schemeClr val="bg1"/>
                </a:solidFill>
              </a:rPr>
              <a:t>5.  When 0.1 kg of a metal at 100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is dropped into 0.15 kg of water at 25</a:t>
            </a:r>
            <a:r>
              <a:rPr lang="en-US" sz="2000" baseline="30000" dirty="0" smtClean="0">
                <a:solidFill>
                  <a:schemeClr val="bg1"/>
                </a:solidFill>
              </a:rPr>
              <a:t>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the final temperature is 30</a:t>
            </a:r>
            <a:r>
              <a:rPr lang="en-US" sz="2000" baseline="30000" dirty="0" smtClean="0">
                <a:solidFill>
                  <a:schemeClr val="bg1"/>
                </a:solidFill>
              </a:rPr>
              <a:t>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What is the specific heat capacity of the metal?</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6.  An electric water heater raises the temperature of 0.5 kg of water by 30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every minute.  Assuming that no heat is lost, what is the power of the heater?</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7.  What mass of cold water at 20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must be added to 60 kg of hot water at 80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by someone who wants to have a bath at 50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Neglect heat losses!</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ice melting"/>
          <p:cNvPicPr>
            <a:picLocks noChangeAspect="1" noChangeArrowheads="1"/>
          </p:cNvPicPr>
          <p:nvPr/>
        </p:nvPicPr>
        <p:blipFill>
          <a:blip r:embed="rId2" cstate="print"/>
          <a:srcRect/>
          <a:stretch>
            <a:fillRect/>
          </a:stretch>
        </p:blipFill>
        <p:spPr bwMode="auto">
          <a:xfrm>
            <a:off x="0" y="533400"/>
            <a:ext cx="9144000" cy="5715000"/>
          </a:xfrm>
          <a:prstGeom prst="rect">
            <a:avLst/>
          </a:prstGeom>
          <a:noFill/>
        </p:spPr>
      </p:pic>
      <p:sp>
        <p:nvSpPr>
          <p:cNvPr id="2" name="Title 1"/>
          <p:cNvSpPr>
            <a:spLocks noGrp="1"/>
          </p:cNvSpPr>
          <p:nvPr>
            <p:ph type="ctrTitle"/>
          </p:nvPr>
        </p:nvSpPr>
        <p:spPr>
          <a:xfrm>
            <a:off x="228600" y="914400"/>
            <a:ext cx="7772400" cy="1470025"/>
          </a:xfrm>
        </p:spPr>
        <p:txBody>
          <a:bodyPr/>
          <a:lstStyle/>
          <a:p>
            <a:pPr algn="l"/>
            <a:r>
              <a:rPr lang="en-US" dirty="0" smtClean="0"/>
              <a:t>Specific latent heat</a:t>
            </a:r>
            <a:endParaRPr lang="en-US" dirty="0"/>
          </a:p>
        </p:txBody>
      </p:sp>
    </p:spTree>
    <p:extLst>
      <p:ext uri="{BB962C8B-B14F-4D97-AF65-F5344CB8AC3E}">
        <p14:creationId xmlns="" xmlns:p14="http://schemas.microsoft.com/office/powerpoint/2010/main" val="260525823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3999" cy="5410200"/>
          </a:xfrm>
        </p:spPr>
        <p:txBody>
          <a:bodyPr>
            <a:normAutofit fontScale="85000" lnSpcReduction="20000"/>
          </a:bodyPr>
          <a:lstStyle/>
          <a:p>
            <a:endParaRPr lang="en-US" sz="3600" dirty="0" smtClean="0"/>
          </a:p>
          <a:p>
            <a:r>
              <a:rPr lang="en-US" sz="3600" dirty="0" smtClean="0"/>
              <a:t>Latent means hidden.  Latent heat does not cause a temperature change;  it seems to disappear. </a:t>
            </a:r>
          </a:p>
          <a:p>
            <a:endParaRPr lang="en-US" sz="3600" dirty="0" smtClean="0"/>
          </a:p>
          <a:p>
            <a:r>
              <a:rPr lang="en-US" sz="3600" dirty="0" smtClean="0"/>
              <a:t>A pure substance melts at a definite temperature, called the melting point; it solidifies at the same temperature – the freezing point.</a:t>
            </a:r>
          </a:p>
          <a:p>
            <a:endParaRPr lang="en-US" sz="3600" dirty="0" smtClean="0"/>
          </a:p>
          <a:p>
            <a:r>
              <a:rPr lang="en-US" sz="3600" dirty="0" smtClean="0"/>
              <a:t>A pure substance also boils at a definite temperature called the boiling point.  </a:t>
            </a:r>
            <a:br>
              <a:rPr lang="en-US" sz="3600" dirty="0" smtClean="0"/>
            </a:br>
            <a:endParaRPr lang="en-US" sz="3600" dirty="0" smtClean="0"/>
          </a:p>
          <a:p>
            <a:r>
              <a:rPr lang="en-US" sz="3600" dirty="0" smtClean="0"/>
              <a:t>Pure substances do this due to latent heat.</a:t>
            </a:r>
          </a:p>
          <a:p>
            <a:endParaRPr lang="en-US" sz="3600" dirty="0" smtClean="0"/>
          </a:p>
        </p:txBody>
      </p:sp>
      <p:sp>
        <p:nvSpPr>
          <p:cNvPr id="4" name="Title 1"/>
          <p:cNvSpPr>
            <a:spLocks noGrp="1"/>
          </p:cNvSpPr>
          <p:nvPr>
            <p:ph type="title"/>
          </p:nvPr>
        </p:nvSpPr>
        <p:spPr>
          <a:xfrm>
            <a:off x="457200" y="274638"/>
            <a:ext cx="8229600" cy="1143000"/>
          </a:xfrm>
        </p:spPr>
        <p:txBody>
          <a:bodyPr>
            <a:normAutofit/>
          </a:bodyPr>
          <a:lstStyle/>
          <a:p>
            <a:r>
              <a:rPr lang="en-US" dirty="0" smtClean="0"/>
              <a:t>Latent Heat</a:t>
            </a:r>
            <a:endParaRPr lang="en-US" b="1" dirty="0">
              <a:solidFill>
                <a:srgbClr val="92D050"/>
              </a:solidFill>
            </a:endParaRPr>
          </a:p>
        </p:txBody>
      </p:sp>
    </p:spTree>
    <p:extLst>
      <p:ext uri="{BB962C8B-B14F-4D97-AF65-F5344CB8AC3E}">
        <p14:creationId xmlns="" xmlns:p14="http://schemas.microsoft.com/office/powerpoint/2010/main" val="18628847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3999" cy="5715000"/>
          </a:xfrm>
        </p:spPr>
        <p:txBody>
          <a:bodyPr>
            <a:normAutofit/>
          </a:bodyPr>
          <a:lstStyle/>
          <a:p>
            <a:r>
              <a:rPr lang="en-US" sz="2400" dirty="0" smtClean="0"/>
              <a:t>During solidification a substance loses heat to its surroundings but its temperature does not fall.  Conversely, when a solid is melting, the heat supplied does not cause a temperature to rise.  For example, the temperature of a well-stirred ice-water mixture remains at 0 </a:t>
            </a:r>
            <a:r>
              <a:rPr lang="en-US" sz="2400" baseline="30000" dirty="0" smtClean="0"/>
              <a:t>o</a:t>
            </a:r>
            <a:r>
              <a:rPr lang="en-US" sz="2400" dirty="0" smtClean="0"/>
              <a:t>C until </a:t>
            </a:r>
            <a:r>
              <a:rPr lang="en-US" sz="2400" b="1" dirty="0" smtClean="0"/>
              <a:t>ALL</a:t>
            </a:r>
            <a:r>
              <a:rPr lang="en-US" sz="2400" dirty="0" smtClean="0"/>
              <a:t> the ice has melted.</a:t>
            </a:r>
            <a:br>
              <a:rPr lang="en-US" sz="2400" dirty="0" smtClean="0"/>
            </a:br>
            <a:endParaRPr lang="en-US" sz="2400" dirty="0" smtClean="0"/>
          </a:p>
          <a:p>
            <a:r>
              <a:rPr lang="en-US" sz="2400" dirty="0" smtClean="0"/>
              <a:t>Heat which is absorbed by a solid during melting or given out by a liquid during solidification is called its latent heat of fusion.  </a:t>
            </a:r>
          </a:p>
          <a:p>
            <a:endParaRPr lang="en-US" sz="2400" dirty="0" smtClean="0"/>
          </a:p>
          <a:p>
            <a:r>
              <a:rPr lang="en-US" sz="2400" dirty="0" smtClean="0"/>
              <a:t>Latent means hidden and fusing means melting.  Latent heat does not cause a temperature change;  it seems to disappear. </a:t>
            </a:r>
            <a:endParaRPr lang="en-US" sz="2400" b="1" dirty="0" smtClean="0"/>
          </a:p>
        </p:txBody>
      </p:sp>
      <p:sp>
        <p:nvSpPr>
          <p:cNvPr id="4" name="Title 1"/>
          <p:cNvSpPr>
            <a:spLocks noGrp="1"/>
          </p:cNvSpPr>
          <p:nvPr>
            <p:ph type="title"/>
          </p:nvPr>
        </p:nvSpPr>
        <p:spPr>
          <a:xfrm>
            <a:off x="457200" y="274638"/>
            <a:ext cx="8229600" cy="1143000"/>
          </a:xfrm>
        </p:spPr>
        <p:txBody>
          <a:bodyPr>
            <a:normAutofit/>
          </a:bodyPr>
          <a:lstStyle/>
          <a:p>
            <a:r>
              <a:rPr lang="en-US" dirty="0" smtClean="0"/>
              <a:t>Specific Latent Heat of Fusion</a:t>
            </a:r>
            <a:endParaRPr lang="en-US" b="1" dirty="0">
              <a:solidFill>
                <a:srgbClr val="92D050"/>
              </a:solidFill>
            </a:endParaRPr>
          </a:p>
        </p:txBody>
      </p:sp>
    </p:spTree>
    <p:extLst>
      <p:ext uri="{BB962C8B-B14F-4D97-AF65-F5344CB8AC3E}">
        <p14:creationId xmlns="" xmlns:p14="http://schemas.microsoft.com/office/powerpoint/2010/main" val="18628847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3999" cy="5715000"/>
          </a:xfrm>
        </p:spPr>
        <p:txBody>
          <a:bodyPr>
            <a:normAutofit/>
          </a:bodyPr>
          <a:lstStyle/>
          <a:p>
            <a:r>
              <a:rPr lang="en-US" b="1" dirty="0" smtClean="0"/>
              <a:t>The specific latent heat of fusion (l</a:t>
            </a:r>
            <a:r>
              <a:rPr lang="en-US" b="1" baseline="-25000" dirty="0" smtClean="0"/>
              <a:t>f</a:t>
            </a:r>
            <a:r>
              <a:rPr lang="en-US" b="1" dirty="0" smtClean="0"/>
              <a:t>) of a substance is the quantity of heat needed to change unit mass from solid to liquid and liquid to solid without temperature change.</a:t>
            </a:r>
            <a:br>
              <a:rPr lang="en-US" b="1" dirty="0" smtClean="0"/>
            </a:br>
            <a:r>
              <a:rPr lang="en-US" b="1" dirty="0" smtClean="0"/>
              <a:t/>
            </a:r>
            <a:br>
              <a:rPr lang="en-US" b="1" dirty="0" smtClean="0"/>
            </a:br>
            <a:r>
              <a:rPr lang="en-US" dirty="0" smtClean="0"/>
              <a:t>It is measured in </a:t>
            </a:r>
            <a:r>
              <a:rPr lang="en-US" b="1" dirty="0" smtClean="0">
                <a:solidFill>
                  <a:srgbClr val="FF0066"/>
                </a:solidFill>
              </a:rPr>
              <a:t>J/kg</a:t>
            </a:r>
            <a:r>
              <a:rPr lang="en-US" dirty="0" smtClean="0"/>
              <a:t> or </a:t>
            </a:r>
            <a:r>
              <a:rPr lang="en-US" b="1" dirty="0" smtClean="0">
                <a:solidFill>
                  <a:srgbClr val="FF0066"/>
                </a:solidFill>
              </a:rPr>
              <a:t>J/g</a:t>
            </a:r>
            <a:r>
              <a:rPr lang="en-US" dirty="0" smtClean="0"/>
              <a:t>.  </a:t>
            </a:r>
            <a:br>
              <a:rPr lang="en-US" dirty="0" smtClean="0"/>
            </a:br>
            <a:r>
              <a:rPr lang="en-US" dirty="0" smtClean="0"/>
              <a:t/>
            </a:r>
            <a:br>
              <a:rPr lang="en-US" dirty="0" smtClean="0"/>
            </a:br>
            <a:r>
              <a:rPr lang="en-US" dirty="0" smtClean="0"/>
              <a:t>In general, the quantity of heat E</a:t>
            </a:r>
            <a:r>
              <a:rPr lang="en-US" baseline="-25000" dirty="0" smtClean="0"/>
              <a:t>H</a:t>
            </a:r>
            <a:r>
              <a:rPr lang="en-US" dirty="0" smtClean="0"/>
              <a:t> to change a mass </a:t>
            </a:r>
            <a:r>
              <a:rPr lang="en-US" b="1" i="1" dirty="0" smtClean="0"/>
              <a:t>m</a:t>
            </a:r>
            <a:r>
              <a:rPr lang="en-US" dirty="0" smtClean="0"/>
              <a:t> from solid to liquid is given by</a:t>
            </a:r>
            <a:r>
              <a:rPr lang="en-US" b="1" dirty="0" smtClean="0"/>
              <a:t>:  E</a:t>
            </a:r>
            <a:r>
              <a:rPr lang="en-US" b="1" baseline="-25000" dirty="0" smtClean="0"/>
              <a:t>H</a:t>
            </a:r>
            <a:r>
              <a:rPr lang="en-US" b="1" dirty="0" smtClean="0"/>
              <a:t> = ml</a:t>
            </a:r>
            <a:r>
              <a:rPr lang="en-US" b="1" baseline="-25000" dirty="0" smtClean="0"/>
              <a:t>f</a:t>
            </a:r>
            <a:r>
              <a:rPr lang="en-US" b="1" dirty="0" smtClean="0"/>
              <a:t/>
            </a:r>
            <a:br>
              <a:rPr lang="en-US" b="1" dirty="0" smtClean="0"/>
            </a:br>
            <a:r>
              <a:rPr lang="en-US" sz="1200" b="1" dirty="0" smtClean="0"/>
              <a:t/>
            </a:r>
            <a:br>
              <a:rPr lang="en-US" sz="1200" b="1" dirty="0" smtClean="0"/>
            </a:br>
            <a:endParaRPr lang="en-US" sz="1200" b="1" dirty="0" smtClean="0"/>
          </a:p>
        </p:txBody>
      </p:sp>
      <p:sp>
        <p:nvSpPr>
          <p:cNvPr id="4" name="Title 1"/>
          <p:cNvSpPr>
            <a:spLocks noGrp="1"/>
          </p:cNvSpPr>
          <p:nvPr>
            <p:ph type="title"/>
          </p:nvPr>
        </p:nvSpPr>
        <p:spPr>
          <a:xfrm>
            <a:off x="457200" y="274638"/>
            <a:ext cx="8229600" cy="1143000"/>
          </a:xfrm>
        </p:spPr>
        <p:txBody>
          <a:bodyPr>
            <a:normAutofit/>
          </a:bodyPr>
          <a:lstStyle/>
          <a:p>
            <a:r>
              <a:rPr lang="en-US" dirty="0" smtClean="0"/>
              <a:t>Specific Latent Heat of Fusion</a:t>
            </a:r>
            <a:endParaRPr lang="en-US" b="1" dirty="0">
              <a:solidFill>
                <a:srgbClr val="92D050"/>
              </a:solidFill>
            </a:endParaRPr>
          </a:p>
        </p:txBody>
      </p:sp>
    </p:spTree>
    <p:extLst>
      <p:ext uri="{BB962C8B-B14F-4D97-AF65-F5344CB8AC3E}">
        <p14:creationId xmlns="" xmlns:p14="http://schemas.microsoft.com/office/powerpoint/2010/main" val="18628847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3999" cy="5486400"/>
          </a:xfrm>
        </p:spPr>
        <p:txBody>
          <a:bodyPr>
            <a:normAutofit/>
          </a:bodyPr>
          <a:lstStyle/>
          <a:p>
            <a:r>
              <a:rPr lang="en-US" sz="2400" dirty="0" smtClean="0"/>
              <a:t>Latent heat is also needed to change a liquid into a vapour. </a:t>
            </a:r>
            <a:br>
              <a:rPr lang="en-US" sz="2400" dirty="0" smtClean="0"/>
            </a:br>
            <a:endParaRPr lang="en-US" sz="2400" dirty="0" smtClean="0"/>
          </a:p>
          <a:p>
            <a:r>
              <a:rPr lang="en-US" sz="2400" dirty="0" smtClean="0"/>
              <a:t>When steam condenses to form water, latent heat is given out.  This is why a scald from steam may be more serious than one from boiling water.</a:t>
            </a:r>
          </a:p>
          <a:p>
            <a:endParaRPr lang="en-US" sz="2400" b="1" dirty="0" smtClean="0"/>
          </a:p>
          <a:p>
            <a:r>
              <a:rPr lang="en-US" sz="2400" b="1" dirty="0" smtClean="0"/>
              <a:t>The specific latent heat of vaporization (l</a:t>
            </a:r>
            <a:r>
              <a:rPr lang="en-US" sz="2400" b="1" baseline="-25000" dirty="0" smtClean="0"/>
              <a:t>v</a:t>
            </a:r>
            <a:r>
              <a:rPr lang="en-US" sz="2400" b="1" dirty="0" smtClean="0"/>
              <a:t>) of a substance is the quantity of heat needed to change unit mass from liquid to vapour without change of temperature.</a:t>
            </a:r>
            <a:br>
              <a:rPr lang="en-US" sz="2400" b="1" dirty="0" smtClean="0"/>
            </a:br>
            <a:endParaRPr lang="en-US" sz="2400" b="1" dirty="0" smtClean="0"/>
          </a:p>
          <a:p>
            <a:r>
              <a:rPr lang="en-US" sz="2400" dirty="0" smtClean="0"/>
              <a:t>In general, the quantity of heat E</a:t>
            </a:r>
            <a:r>
              <a:rPr lang="en-US" sz="2400" baseline="-25000" dirty="0" smtClean="0"/>
              <a:t>H</a:t>
            </a:r>
            <a:r>
              <a:rPr lang="en-US" sz="2400" dirty="0" smtClean="0"/>
              <a:t> to change a mass </a:t>
            </a:r>
            <a:r>
              <a:rPr lang="en-US" sz="2400" b="1" i="1" dirty="0" smtClean="0"/>
              <a:t>m</a:t>
            </a:r>
            <a:r>
              <a:rPr lang="en-US" sz="2400" dirty="0" smtClean="0"/>
              <a:t> from liquid to vapour is given by</a:t>
            </a:r>
            <a:r>
              <a:rPr lang="en-US" sz="2400" b="1" dirty="0" smtClean="0"/>
              <a:t>:  E</a:t>
            </a:r>
            <a:r>
              <a:rPr lang="en-US" sz="2400" b="1" baseline="-25000" dirty="0" smtClean="0"/>
              <a:t>H</a:t>
            </a:r>
            <a:r>
              <a:rPr lang="en-US" sz="2400" b="1" dirty="0" smtClean="0"/>
              <a:t> = ml</a:t>
            </a:r>
            <a:r>
              <a:rPr lang="en-US" sz="2400" b="1" baseline="-25000" dirty="0" smtClean="0"/>
              <a:t>v</a:t>
            </a:r>
            <a:r>
              <a:rPr lang="en-US" sz="2400" b="1" dirty="0" smtClean="0"/>
              <a:t/>
            </a:r>
            <a:br>
              <a:rPr lang="en-US" sz="2400" b="1" dirty="0" smtClean="0"/>
            </a:br>
            <a:endParaRPr lang="en-US" sz="2400" b="1" dirty="0" smtClean="0"/>
          </a:p>
          <a:p>
            <a:endParaRPr lang="en-US" sz="1200" b="1"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Specific Latent Heat of Vaporization</a:t>
            </a:r>
            <a:endParaRPr lang="en-US" b="1" dirty="0">
              <a:solidFill>
                <a:srgbClr val="92D050"/>
              </a:solidFill>
            </a:endParaRPr>
          </a:p>
        </p:txBody>
      </p:sp>
    </p:spTree>
    <p:extLst>
      <p:ext uri="{BB962C8B-B14F-4D97-AF65-F5344CB8AC3E}">
        <p14:creationId xmlns="" xmlns:p14="http://schemas.microsoft.com/office/powerpoint/2010/main" val="18628847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3999" cy="5486400"/>
          </a:xfrm>
        </p:spPr>
        <p:txBody>
          <a:bodyPr>
            <a:normAutofit/>
          </a:bodyPr>
          <a:lstStyle/>
          <a:p>
            <a:r>
              <a:rPr lang="en-US" sz="2800" dirty="0" smtClean="0"/>
              <a:t>The kinetic theory sees the latent heat supplied to a melting solid or an evaporating liquid as enabling the molecules to overcome sufficiently their forces of attraction and allow greater freedom of movement.  </a:t>
            </a:r>
            <a:br>
              <a:rPr lang="en-US" sz="2800" dirty="0" smtClean="0"/>
            </a:br>
            <a:r>
              <a:rPr lang="en-US" sz="2800" dirty="0" smtClean="0"/>
              <a:t/>
            </a:r>
            <a:br>
              <a:rPr lang="en-US" sz="2800" dirty="0" smtClean="0"/>
            </a:br>
            <a:r>
              <a:rPr lang="en-US" sz="2800" dirty="0" smtClean="0"/>
              <a:t>It increases their potential energy but not their kinetic energy which increases if the temperature rises.</a:t>
            </a:r>
            <a:endParaRPr lang="en-US" sz="2800" dirty="0"/>
          </a:p>
        </p:txBody>
      </p:sp>
      <p:sp>
        <p:nvSpPr>
          <p:cNvPr id="4" name="Title 1"/>
          <p:cNvSpPr>
            <a:spLocks noGrp="1"/>
          </p:cNvSpPr>
          <p:nvPr>
            <p:ph type="title"/>
          </p:nvPr>
        </p:nvSpPr>
        <p:spPr>
          <a:xfrm>
            <a:off x="457200" y="274638"/>
            <a:ext cx="8229600" cy="1143000"/>
          </a:xfrm>
        </p:spPr>
        <p:txBody>
          <a:bodyPr>
            <a:normAutofit/>
          </a:bodyPr>
          <a:lstStyle/>
          <a:p>
            <a:r>
              <a:rPr lang="en-US" dirty="0" smtClean="0"/>
              <a:t>Latent Heat and the Kinetic Theory</a:t>
            </a:r>
            <a:endParaRPr lang="en-US" b="1" dirty="0">
              <a:solidFill>
                <a:srgbClr val="92D050"/>
              </a:solidFill>
            </a:endParaRPr>
          </a:p>
        </p:txBody>
      </p:sp>
      <p:pic>
        <p:nvPicPr>
          <p:cNvPr id="5" name="Picture 4" descr="Cooling Curve.jpg"/>
          <p:cNvPicPr>
            <a:picLocks noChangeAspect="1"/>
          </p:cNvPicPr>
          <p:nvPr/>
        </p:nvPicPr>
        <p:blipFill>
          <a:blip r:embed="rId3" cstate="print"/>
          <a:srcRect l="47124" t="52222" r="10325" b="28889"/>
          <a:stretch>
            <a:fillRect/>
          </a:stretch>
        </p:blipFill>
        <p:spPr>
          <a:xfrm>
            <a:off x="381000" y="4572000"/>
            <a:ext cx="3581400" cy="2057400"/>
          </a:xfrm>
          <a:prstGeom prst="rect">
            <a:avLst/>
          </a:prstGeom>
        </p:spPr>
      </p:pic>
      <p:pic>
        <p:nvPicPr>
          <p:cNvPr id="6" name="Picture 5" descr="Melting Curve.jpg"/>
          <p:cNvPicPr>
            <a:picLocks noChangeAspect="1"/>
          </p:cNvPicPr>
          <p:nvPr/>
        </p:nvPicPr>
        <p:blipFill>
          <a:blip r:embed="rId4" cstate="print"/>
          <a:srcRect l="57190" t="10000" r="14052" b="76549"/>
          <a:stretch>
            <a:fillRect/>
          </a:stretch>
        </p:blipFill>
        <p:spPr>
          <a:xfrm>
            <a:off x="4953000" y="4571999"/>
            <a:ext cx="3276600" cy="1983205"/>
          </a:xfrm>
          <a:prstGeom prst="rect">
            <a:avLst/>
          </a:prstGeom>
        </p:spPr>
      </p:pic>
      <p:sp>
        <p:nvSpPr>
          <p:cNvPr id="7" name="TextBox 6"/>
          <p:cNvSpPr txBox="1"/>
          <p:nvPr/>
        </p:nvSpPr>
        <p:spPr>
          <a:xfrm>
            <a:off x="6019800" y="6488668"/>
            <a:ext cx="1234569" cy="307777"/>
          </a:xfrm>
          <a:prstGeom prst="rect">
            <a:avLst/>
          </a:prstGeom>
          <a:noFill/>
        </p:spPr>
        <p:txBody>
          <a:bodyPr wrap="none" rtlCol="0">
            <a:spAutoFit/>
          </a:bodyPr>
          <a:lstStyle/>
          <a:p>
            <a:r>
              <a:rPr lang="en-US" sz="1400" b="1" dirty="0" smtClean="0">
                <a:solidFill>
                  <a:srgbClr val="FF0066"/>
                </a:solidFill>
              </a:rPr>
              <a:t>Melting Curve</a:t>
            </a:r>
            <a:endParaRPr lang="en-US" sz="1400" b="1" dirty="0">
              <a:solidFill>
                <a:srgbClr val="FF0066"/>
              </a:solidFill>
            </a:endParaRPr>
          </a:p>
        </p:txBody>
      </p:sp>
      <p:sp>
        <p:nvSpPr>
          <p:cNvPr id="8" name="TextBox 7"/>
          <p:cNvSpPr txBox="1"/>
          <p:nvPr/>
        </p:nvSpPr>
        <p:spPr>
          <a:xfrm>
            <a:off x="1683473" y="6550223"/>
            <a:ext cx="1212127" cy="307777"/>
          </a:xfrm>
          <a:prstGeom prst="rect">
            <a:avLst/>
          </a:prstGeom>
          <a:noFill/>
        </p:spPr>
        <p:txBody>
          <a:bodyPr wrap="none" rtlCol="0">
            <a:spAutoFit/>
          </a:bodyPr>
          <a:lstStyle/>
          <a:p>
            <a:r>
              <a:rPr lang="en-US" sz="1400" b="1" dirty="0" smtClean="0">
                <a:solidFill>
                  <a:srgbClr val="FF0066"/>
                </a:solidFill>
              </a:rPr>
              <a:t>Cooling Curve</a:t>
            </a:r>
            <a:endParaRPr lang="en-US" sz="1400" b="1" dirty="0">
              <a:solidFill>
                <a:srgbClr val="FF0066"/>
              </a:solidFill>
            </a:endParaRPr>
          </a:p>
        </p:txBody>
      </p:sp>
    </p:spTree>
    <p:extLst>
      <p:ext uri="{BB962C8B-B14F-4D97-AF65-F5344CB8AC3E}">
        <p14:creationId xmlns="" xmlns:p14="http://schemas.microsoft.com/office/powerpoint/2010/main" val="186288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Convert </a:t>
            </a:r>
            <a:r>
              <a:rPr lang="en-US" b="1" dirty="0" smtClean="0">
                <a:solidFill>
                  <a:srgbClr val="FF0000"/>
                </a:solidFill>
              </a:rPr>
              <a:t>K to </a:t>
            </a:r>
            <a:r>
              <a:rPr lang="en-US" b="1" baseline="30000" dirty="0" err="1" smtClean="0">
                <a:solidFill>
                  <a:srgbClr val="FF0000"/>
                </a:solidFill>
              </a:rPr>
              <a:t>o</a:t>
            </a:r>
            <a:r>
              <a:rPr lang="en-US" b="1" dirty="0" err="1" smtClean="0">
                <a:solidFill>
                  <a:srgbClr val="FF0000"/>
                </a:solidFill>
              </a:rPr>
              <a:t>C</a:t>
            </a:r>
            <a:r>
              <a:rPr lang="en-US" dirty="0" smtClean="0"/>
              <a:t> and </a:t>
            </a:r>
            <a:r>
              <a:rPr lang="en-US" b="1" baseline="30000" dirty="0" err="1" smtClean="0">
                <a:solidFill>
                  <a:srgbClr val="92D050"/>
                </a:solidFill>
              </a:rPr>
              <a:t>o</a:t>
            </a:r>
            <a:r>
              <a:rPr lang="en-US" b="1" dirty="0" err="1" smtClean="0">
                <a:solidFill>
                  <a:srgbClr val="92D050"/>
                </a:solidFill>
              </a:rPr>
              <a:t>C</a:t>
            </a:r>
            <a:r>
              <a:rPr lang="en-US" b="1" dirty="0" smtClean="0">
                <a:solidFill>
                  <a:srgbClr val="92D050"/>
                </a:solidFill>
              </a:rPr>
              <a:t> to K</a:t>
            </a:r>
            <a:r>
              <a:rPr lang="en-US" dirty="0" smtClean="0"/>
              <a:t>?</a:t>
            </a:r>
            <a:br>
              <a:rPr lang="en-US" dirty="0" smtClean="0"/>
            </a:br>
            <a:r>
              <a:rPr lang="en-US" b="1" dirty="0" smtClean="0">
                <a:solidFill>
                  <a:srgbClr val="FF0066"/>
                </a:solidFill>
              </a:rPr>
              <a:t>Exercise</a:t>
            </a:r>
            <a:endParaRPr lang="en-US" b="1" dirty="0">
              <a:solidFill>
                <a:srgbClr val="FF0066"/>
              </a:solidFill>
            </a:endParaRPr>
          </a:p>
        </p:txBody>
      </p:sp>
      <p:graphicFrame>
        <p:nvGraphicFramePr>
          <p:cNvPr id="4" name="Content Placeholder 3"/>
          <p:cNvGraphicFramePr>
            <a:graphicFrameLocks noGrp="1"/>
          </p:cNvGraphicFramePr>
          <p:nvPr>
            <p:ph idx="1"/>
          </p:nvPr>
        </p:nvGraphicFramePr>
        <p:xfrm>
          <a:off x="381000" y="1905000"/>
          <a:ext cx="8229600" cy="2926080"/>
        </p:xfrm>
        <a:graphic>
          <a:graphicData uri="http://schemas.openxmlformats.org/drawingml/2006/table">
            <a:tbl>
              <a:tblPr firstRow="1" bandRow="1">
                <a:tableStyleId>{5C22544A-7EE6-4342-B048-85BDC9FD1C3A}</a:tableStyleId>
              </a:tblPr>
              <a:tblGrid>
                <a:gridCol w="3505200"/>
                <a:gridCol w="2362200"/>
                <a:gridCol w="2362200"/>
              </a:tblGrid>
              <a:tr h="351790">
                <a:tc>
                  <a:txBody>
                    <a:bodyPr/>
                    <a:lstStyle/>
                    <a:p>
                      <a:endParaRPr lang="en-US" dirty="0"/>
                    </a:p>
                  </a:txBody>
                  <a:tcPr/>
                </a:tc>
                <a:tc>
                  <a:txBody>
                    <a:bodyPr/>
                    <a:lstStyle/>
                    <a:p>
                      <a:pPr algn="ctr"/>
                      <a:r>
                        <a:rPr lang="en-US" dirty="0" smtClean="0"/>
                        <a:t>Temperature in </a:t>
                      </a:r>
                      <a:r>
                        <a:rPr lang="en-US" baseline="30000" dirty="0" err="1" smtClean="0"/>
                        <a:t>o</a:t>
                      </a:r>
                      <a:r>
                        <a:rPr lang="en-US" dirty="0" err="1" smtClean="0"/>
                        <a:t>C</a:t>
                      </a:r>
                      <a:endParaRPr lang="en-US" dirty="0"/>
                    </a:p>
                  </a:txBody>
                  <a:tcPr/>
                </a:tc>
                <a:tc>
                  <a:txBody>
                    <a:bodyPr/>
                    <a:lstStyle/>
                    <a:p>
                      <a:pPr algn="ctr"/>
                      <a:r>
                        <a:rPr lang="en-US" dirty="0" smtClean="0"/>
                        <a:t>Temperature</a:t>
                      </a:r>
                      <a:r>
                        <a:rPr lang="en-US" baseline="0" dirty="0" smtClean="0"/>
                        <a:t> in K</a:t>
                      </a:r>
                      <a:endParaRPr lang="en-US" dirty="0"/>
                    </a:p>
                  </a:txBody>
                  <a:tcPr/>
                </a:tc>
              </a:tr>
              <a:tr h="351790">
                <a:tc>
                  <a:txBody>
                    <a:bodyPr/>
                    <a:lstStyle/>
                    <a:p>
                      <a:r>
                        <a:rPr lang="en-US" dirty="0" smtClean="0"/>
                        <a:t>Absolute zero</a:t>
                      </a:r>
                      <a:endParaRPr lang="en-US" dirty="0"/>
                    </a:p>
                  </a:txBody>
                  <a:tcPr/>
                </a:tc>
                <a:tc>
                  <a:txBody>
                    <a:bodyPr/>
                    <a:lstStyle/>
                    <a:p>
                      <a:pPr algn="ctr"/>
                      <a:endParaRPr lang="en-US" dirty="0"/>
                    </a:p>
                  </a:txBody>
                  <a:tcPr/>
                </a:tc>
                <a:tc>
                  <a:txBody>
                    <a:bodyPr/>
                    <a:lstStyle/>
                    <a:p>
                      <a:pPr algn="ctr"/>
                      <a:r>
                        <a:rPr lang="en-US" dirty="0" smtClean="0"/>
                        <a:t>0</a:t>
                      </a:r>
                      <a:endParaRPr lang="en-US" dirty="0"/>
                    </a:p>
                  </a:txBody>
                  <a:tcPr/>
                </a:tc>
              </a:tr>
              <a:tr h="351790">
                <a:tc>
                  <a:txBody>
                    <a:bodyPr/>
                    <a:lstStyle/>
                    <a:p>
                      <a:r>
                        <a:rPr lang="en-US" dirty="0" smtClean="0"/>
                        <a:t>Boiling point of liquid nitrogen</a:t>
                      </a:r>
                      <a:endParaRPr lang="en-US" dirty="0"/>
                    </a:p>
                  </a:txBody>
                  <a:tcPr/>
                </a:tc>
                <a:tc>
                  <a:txBody>
                    <a:bodyPr/>
                    <a:lstStyle/>
                    <a:p>
                      <a:pPr algn="ctr"/>
                      <a:endParaRPr lang="en-US" dirty="0"/>
                    </a:p>
                  </a:txBody>
                  <a:tcPr/>
                </a:tc>
                <a:tc>
                  <a:txBody>
                    <a:bodyPr/>
                    <a:lstStyle/>
                    <a:p>
                      <a:pPr algn="ctr"/>
                      <a:r>
                        <a:rPr lang="en-US" dirty="0" smtClean="0"/>
                        <a:t>77</a:t>
                      </a:r>
                      <a:endParaRPr lang="en-US" dirty="0"/>
                    </a:p>
                  </a:txBody>
                  <a:tcPr/>
                </a:tc>
              </a:tr>
              <a:tr h="351790">
                <a:tc>
                  <a:txBody>
                    <a:bodyPr/>
                    <a:lstStyle/>
                    <a:p>
                      <a:r>
                        <a:rPr lang="en-US" dirty="0" smtClean="0"/>
                        <a:t>Freezing point of ethanol</a:t>
                      </a:r>
                      <a:endParaRPr lang="en-US" dirty="0"/>
                    </a:p>
                  </a:txBody>
                  <a:tcPr/>
                </a:tc>
                <a:tc>
                  <a:txBody>
                    <a:bodyPr/>
                    <a:lstStyle/>
                    <a:p>
                      <a:pPr algn="ctr"/>
                      <a:r>
                        <a:rPr lang="en-US" dirty="0" smtClean="0"/>
                        <a:t>-117</a:t>
                      </a:r>
                      <a:endParaRPr lang="en-US" dirty="0"/>
                    </a:p>
                  </a:txBody>
                  <a:tcPr/>
                </a:tc>
                <a:tc>
                  <a:txBody>
                    <a:bodyPr/>
                    <a:lstStyle/>
                    <a:p>
                      <a:pPr algn="ctr"/>
                      <a:endParaRPr lang="en-US" dirty="0"/>
                    </a:p>
                  </a:txBody>
                  <a:tcPr/>
                </a:tc>
              </a:tr>
              <a:tr h="351790">
                <a:tc>
                  <a:txBody>
                    <a:bodyPr/>
                    <a:lstStyle/>
                    <a:p>
                      <a:r>
                        <a:rPr lang="en-US" dirty="0" smtClean="0"/>
                        <a:t>Freezing point of water</a:t>
                      </a:r>
                      <a:endParaRPr lang="en-US" dirty="0"/>
                    </a:p>
                  </a:txBody>
                  <a:tcPr/>
                </a:tc>
                <a:tc>
                  <a:txBody>
                    <a:bodyPr/>
                    <a:lstStyle/>
                    <a:p>
                      <a:pPr algn="ctr"/>
                      <a:r>
                        <a:rPr lang="en-US" dirty="0" smtClean="0"/>
                        <a:t>0</a:t>
                      </a:r>
                      <a:endParaRPr lang="en-US" dirty="0"/>
                    </a:p>
                  </a:txBody>
                  <a:tcPr/>
                </a:tc>
                <a:tc>
                  <a:txBody>
                    <a:bodyPr/>
                    <a:lstStyle/>
                    <a:p>
                      <a:pPr algn="ctr"/>
                      <a:endParaRPr lang="en-US"/>
                    </a:p>
                  </a:txBody>
                  <a:tcPr/>
                </a:tc>
              </a:tr>
              <a:tr h="351790">
                <a:tc>
                  <a:txBody>
                    <a:bodyPr/>
                    <a:lstStyle/>
                    <a:p>
                      <a:r>
                        <a:rPr lang="en-US" dirty="0" smtClean="0"/>
                        <a:t>Body</a:t>
                      </a:r>
                      <a:r>
                        <a:rPr lang="en-US" baseline="0" dirty="0" smtClean="0"/>
                        <a:t> temperature</a:t>
                      </a:r>
                      <a:endParaRPr lang="en-US" dirty="0"/>
                    </a:p>
                  </a:txBody>
                  <a:tcPr/>
                </a:tc>
                <a:tc>
                  <a:txBody>
                    <a:bodyPr/>
                    <a:lstStyle/>
                    <a:p>
                      <a:pPr algn="ctr"/>
                      <a:endParaRPr lang="en-US" dirty="0"/>
                    </a:p>
                  </a:txBody>
                  <a:tcPr/>
                </a:tc>
                <a:tc>
                  <a:txBody>
                    <a:bodyPr/>
                    <a:lstStyle/>
                    <a:p>
                      <a:pPr algn="ctr"/>
                      <a:r>
                        <a:rPr lang="en-US" dirty="0" smtClean="0"/>
                        <a:t>310</a:t>
                      </a:r>
                      <a:endParaRPr lang="en-US" dirty="0"/>
                    </a:p>
                  </a:txBody>
                  <a:tcPr/>
                </a:tc>
              </a:tr>
              <a:tr h="351790">
                <a:tc>
                  <a:txBody>
                    <a:bodyPr/>
                    <a:lstStyle/>
                    <a:p>
                      <a:r>
                        <a:rPr lang="en-US" dirty="0" smtClean="0"/>
                        <a:t>Boiling point of ethanol</a:t>
                      </a:r>
                      <a:endParaRPr lang="en-US" dirty="0"/>
                    </a:p>
                  </a:txBody>
                  <a:tcPr/>
                </a:tc>
                <a:tc>
                  <a:txBody>
                    <a:bodyPr/>
                    <a:lstStyle/>
                    <a:p>
                      <a:pPr algn="ctr"/>
                      <a:r>
                        <a:rPr lang="en-US" dirty="0" smtClean="0"/>
                        <a:t>79</a:t>
                      </a:r>
                      <a:endParaRPr lang="en-US" dirty="0"/>
                    </a:p>
                  </a:txBody>
                  <a:tcPr/>
                </a:tc>
                <a:tc>
                  <a:txBody>
                    <a:bodyPr/>
                    <a:lstStyle/>
                    <a:p>
                      <a:pPr algn="ctr"/>
                      <a:endParaRPr lang="en-US" dirty="0"/>
                    </a:p>
                  </a:txBody>
                  <a:tcPr/>
                </a:tc>
              </a:tr>
              <a:tr h="351790">
                <a:tc>
                  <a:txBody>
                    <a:bodyPr/>
                    <a:lstStyle/>
                    <a:p>
                      <a:r>
                        <a:rPr lang="en-US" dirty="0" smtClean="0"/>
                        <a:t>Boiling point of water</a:t>
                      </a:r>
                      <a:endParaRPr lang="en-US" dirty="0"/>
                    </a:p>
                  </a:txBody>
                  <a:tcPr/>
                </a:tc>
                <a:tc>
                  <a:txBody>
                    <a:bodyPr/>
                    <a:lstStyle/>
                    <a:p>
                      <a:pPr algn="ctr"/>
                      <a:r>
                        <a:rPr lang="en-US" dirty="0" smtClean="0"/>
                        <a:t>100</a:t>
                      </a:r>
                      <a:endParaRPr lang="en-US" dirty="0"/>
                    </a:p>
                  </a:txBody>
                  <a:tcPr/>
                </a:tc>
                <a:tc>
                  <a:txBody>
                    <a:bodyPr/>
                    <a:lstStyle/>
                    <a:p>
                      <a:pPr algn="ctr"/>
                      <a:endParaRPr lang="en-US" dirty="0"/>
                    </a:p>
                  </a:txBody>
                  <a:tcPr/>
                </a:tc>
              </a:tr>
            </a:tbl>
          </a:graphicData>
        </a:graphic>
      </p:graphicFrame>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3999" cy="5486400"/>
          </a:xfrm>
        </p:spPr>
        <p:txBody>
          <a:bodyPr>
            <a:normAutofit lnSpcReduction="10000"/>
          </a:bodyPr>
          <a:lstStyle/>
          <a:p>
            <a:r>
              <a:rPr lang="en-US" sz="2800" b="1" dirty="0" smtClean="0"/>
              <a:t>Evaporation </a:t>
            </a:r>
            <a:r>
              <a:rPr lang="en-US" sz="2800" dirty="0" smtClean="0"/>
              <a:t>causes a liquid to </a:t>
            </a:r>
            <a:r>
              <a:rPr lang="en-US" sz="2800" dirty="0" err="1" smtClean="0"/>
              <a:t>vapourise</a:t>
            </a:r>
            <a:r>
              <a:rPr lang="en-US" sz="2800" dirty="0" smtClean="0"/>
              <a:t> and occurs at the surface of a liquid without ever reaching its boiling point.</a:t>
            </a:r>
            <a:r>
              <a:rPr lang="en-US" sz="2800" b="1" dirty="0" smtClean="0"/>
              <a:t/>
            </a:r>
            <a:br>
              <a:rPr lang="en-US" sz="2800" b="1" dirty="0" smtClean="0"/>
            </a:br>
            <a:endParaRPr lang="en-US" sz="2800" b="1" dirty="0" smtClean="0"/>
          </a:p>
          <a:p>
            <a:r>
              <a:rPr lang="en-US" sz="2800" dirty="0" smtClean="0"/>
              <a:t>Evaporation occurs most when there is a lot of wind, plenty of sun and if there is only a little water vapour present in the air.</a:t>
            </a:r>
            <a:br>
              <a:rPr lang="en-US" sz="2800" dirty="0" smtClean="0"/>
            </a:br>
            <a:endParaRPr lang="en-US" sz="2800" dirty="0" smtClean="0"/>
          </a:p>
          <a:p>
            <a:r>
              <a:rPr lang="en-US" sz="2800" b="1" dirty="0" smtClean="0"/>
              <a:t>What are some of the differences between evaporation and boiling?</a:t>
            </a:r>
            <a:br>
              <a:rPr lang="en-US" sz="2800" b="1" dirty="0" smtClean="0"/>
            </a:br>
            <a:endParaRPr lang="en-US" sz="2800" b="1" dirty="0" smtClean="0"/>
          </a:p>
          <a:p>
            <a:r>
              <a:rPr lang="en-US" sz="2800" dirty="0" smtClean="0"/>
              <a:t>Boiling and evaporation are both processes that need latent heat of vaporization</a:t>
            </a:r>
            <a:r>
              <a:rPr lang="en-US" sz="2800" b="1" dirty="0" smtClean="0"/>
              <a:t/>
            </a:r>
            <a:br>
              <a:rPr lang="en-US" sz="2800" b="1" dirty="0" smtClean="0"/>
            </a:br>
            <a:endParaRPr lang="en-US" sz="2800" b="1" dirty="0"/>
          </a:p>
        </p:txBody>
      </p:sp>
      <p:sp>
        <p:nvSpPr>
          <p:cNvPr id="4" name="Title 1"/>
          <p:cNvSpPr>
            <a:spLocks noGrp="1"/>
          </p:cNvSpPr>
          <p:nvPr>
            <p:ph type="title"/>
          </p:nvPr>
        </p:nvSpPr>
        <p:spPr>
          <a:xfrm>
            <a:off x="457200" y="274638"/>
            <a:ext cx="8229600" cy="1143000"/>
          </a:xfrm>
        </p:spPr>
        <p:txBody>
          <a:bodyPr>
            <a:normAutofit/>
          </a:bodyPr>
          <a:lstStyle/>
          <a:p>
            <a:r>
              <a:rPr lang="en-US" dirty="0" smtClean="0"/>
              <a:t>Evaporation</a:t>
            </a:r>
            <a:endParaRPr lang="en-US" b="1" dirty="0">
              <a:solidFill>
                <a:srgbClr val="92D050"/>
              </a:solidFill>
            </a:endParaRPr>
          </a:p>
        </p:txBody>
      </p:sp>
    </p:spTree>
    <p:extLst>
      <p:ext uri="{BB962C8B-B14F-4D97-AF65-F5344CB8AC3E}">
        <p14:creationId xmlns="" xmlns:p14="http://schemas.microsoft.com/office/powerpoint/2010/main" val="18628847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0"/>
            <a:ext cx="9144000" cy="5486400"/>
          </a:xfrm>
        </p:spPr>
        <p:txBody>
          <a:bodyPr>
            <a:normAutofit/>
          </a:bodyPr>
          <a:lstStyle/>
          <a:p>
            <a:r>
              <a:rPr lang="en-US" sz="2400" dirty="0" smtClean="0"/>
              <a:t>The molecules of a liquid have an average speed at a particular temperature but some are moving faster than others.  </a:t>
            </a:r>
            <a:br>
              <a:rPr lang="en-US" sz="2400" dirty="0" smtClean="0"/>
            </a:br>
            <a:r>
              <a:rPr lang="en-US" sz="2400" dirty="0" smtClean="0"/>
              <a:t/>
            </a:r>
            <a:br>
              <a:rPr lang="en-US" sz="2400" dirty="0" smtClean="0"/>
            </a:br>
            <a:r>
              <a:rPr lang="en-US" sz="2400" dirty="0" smtClean="0"/>
              <a:t>Evaporation occurs when faster molecules escape from the surface of the liquid.  </a:t>
            </a:r>
            <a:br>
              <a:rPr lang="en-US" sz="2400" dirty="0" smtClean="0"/>
            </a:br>
            <a:r>
              <a:rPr lang="en-US" sz="2400" dirty="0" smtClean="0"/>
              <a:t/>
            </a:r>
            <a:br>
              <a:rPr lang="en-US" sz="2400" dirty="0" smtClean="0"/>
            </a:br>
            <a:r>
              <a:rPr lang="en-US" sz="2400" dirty="0" smtClean="0"/>
              <a:t>The average speed, and therefore the average kinetic energy of the molecules left behind decreases, that is the temperature of the liquid falls.</a:t>
            </a:r>
            <a:br>
              <a:rPr lang="en-US" sz="2400" dirty="0" smtClean="0"/>
            </a:br>
            <a:r>
              <a:rPr lang="en-US" sz="1200" dirty="0" smtClean="0"/>
              <a:t/>
            </a:r>
            <a:br>
              <a:rPr lang="en-US" sz="1200" dirty="0" smtClean="0"/>
            </a:br>
            <a:endParaRPr lang="en-US" sz="1200" dirty="0" smtClean="0"/>
          </a:p>
          <a:p>
            <a:endParaRPr lang="en-US" sz="1200"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Cooling by Evaporation and the Kinetic Theory</a:t>
            </a:r>
            <a:endParaRPr lang="en-US" b="1" dirty="0">
              <a:solidFill>
                <a:srgbClr val="92D050"/>
              </a:solidFill>
            </a:endParaRPr>
          </a:p>
        </p:txBody>
      </p:sp>
    </p:spTree>
    <p:extLst>
      <p:ext uri="{BB962C8B-B14F-4D97-AF65-F5344CB8AC3E}">
        <p14:creationId xmlns="" xmlns:p14="http://schemas.microsoft.com/office/powerpoint/2010/main" val="240704566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4000" dirty="0" smtClean="0"/>
              <a:t>In a refrigerator heat is taken in at one place and given out at another by the refrigerating substance as it is pumped round a circuit.  The coiled pipe round the freezer at the top of the refrigerator contains a volatile liquid.  This evaporates and takes latent heat from its</a:t>
            </a:r>
            <a:br>
              <a:rPr lang="en-US" sz="4000" dirty="0" smtClean="0"/>
            </a:br>
            <a:r>
              <a:rPr lang="en-US" sz="4000" dirty="0" smtClean="0"/>
              <a:t>surroundings, so causing cooling.</a:t>
            </a:r>
            <a:r>
              <a:rPr lang="en-US" sz="2400" dirty="0" smtClean="0"/>
              <a:t/>
            </a:r>
            <a:br>
              <a:rPr lang="en-US" sz="2400" dirty="0" smtClean="0"/>
            </a:br>
            <a:endParaRPr lang="en-US" sz="2400" dirty="0" smtClean="0"/>
          </a:p>
        </p:txBody>
      </p:sp>
      <p:sp>
        <p:nvSpPr>
          <p:cNvPr id="4" name="Title 1"/>
          <p:cNvSpPr>
            <a:spLocks noGrp="1"/>
          </p:cNvSpPr>
          <p:nvPr>
            <p:ph type="title"/>
          </p:nvPr>
        </p:nvSpPr>
        <p:spPr>
          <a:xfrm>
            <a:off x="457200" y="274638"/>
            <a:ext cx="8229600" cy="1143000"/>
          </a:xfrm>
        </p:spPr>
        <p:txBody>
          <a:bodyPr>
            <a:normAutofit/>
          </a:bodyPr>
          <a:lstStyle/>
          <a:p>
            <a:r>
              <a:rPr lang="en-US" dirty="0" smtClean="0"/>
              <a:t>Refrigerators</a:t>
            </a:r>
            <a:endParaRPr lang="en-US" b="1" dirty="0">
              <a:solidFill>
                <a:srgbClr val="92D050"/>
              </a:solidFill>
            </a:endParaRPr>
          </a:p>
        </p:txBody>
      </p:sp>
    </p:spTree>
    <p:extLst>
      <p:ext uri="{BB962C8B-B14F-4D97-AF65-F5344CB8AC3E}">
        <p14:creationId xmlns="" xmlns:p14="http://schemas.microsoft.com/office/powerpoint/2010/main" val="240704566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4400" dirty="0" smtClean="0"/>
              <a:t>In air conditioners cooling by evaporation is also used.  Warm air is pulled in through a dust filter by a fan and cooled by supplying latent heat to the liquid evaporating in the coiled pipe.</a:t>
            </a:r>
            <a:endParaRPr lang="en-US" sz="4400" dirty="0"/>
          </a:p>
        </p:txBody>
      </p:sp>
      <p:sp>
        <p:nvSpPr>
          <p:cNvPr id="4" name="Title 1"/>
          <p:cNvSpPr>
            <a:spLocks noGrp="1"/>
          </p:cNvSpPr>
          <p:nvPr>
            <p:ph type="title"/>
          </p:nvPr>
        </p:nvSpPr>
        <p:spPr>
          <a:xfrm>
            <a:off x="457200" y="274638"/>
            <a:ext cx="8229600" cy="1143000"/>
          </a:xfrm>
        </p:spPr>
        <p:txBody>
          <a:bodyPr>
            <a:normAutofit/>
          </a:bodyPr>
          <a:lstStyle/>
          <a:p>
            <a:r>
              <a:rPr lang="en-US" dirty="0" smtClean="0"/>
              <a:t>Refrigerators &amp; Air Conditioners</a:t>
            </a:r>
            <a:endParaRPr lang="en-US" b="1" dirty="0">
              <a:solidFill>
                <a:srgbClr val="92D050"/>
              </a:solidFill>
            </a:endParaRPr>
          </a:p>
        </p:txBody>
      </p:sp>
    </p:spTree>
    <p:extLst>
      <p:ext uri="{BB962C8B-B14F-4D97-AF65-F5344CB8AC3E}">
        <p14:creationId xmlns="" xmlns:p14="http://schemas.microsoft.com/office/powerpoint/2010/main" val="240704566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solidFill>
                  <a:schemeClr val="bg1"/>
                </a:solidFill>
              </a:rPr>
              <a:t>Questions</a:t>
            </a:r>
            <a:endParaRPr lang="en-US" dirty="0">
              <a:solidFill>
                <a:schemeClr val="bg1"/>
              </a:solidFill>
            </a:endParaRPr>
          </a:p>
        </p:txBody>
      </p:sp>
      <p:sp>
        <p:nvSpPr>
          <p:cNvPr id="3" name="Content Placeholder 2"/>
          <p:cNvSpPr>
            <a:spLocks noGrp="1"/>
          </p:cNvSpPr>
          <p:nvPr>
            <p:ph idx="1"/>
          </p:nvPr>
        </p:nvSpPr>
        <p:spPr>
          <a:xfrm>
            <a:off x="0" y="838200"/>
            <a:ext cx="9144000" cy="60198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solidFill>
                <a:schemeClr val="bg1"/>
              </a:solidFill>
            </a:endParaRPr>
          </a:p>
          <a:p>
            <a:r>
              <a:rPr lang="en-US" sz="2000" dirty="0" smtClean="0">
                <a:solidFill>
                  <a:schemeClr val="bg1"/>
                </a:solidFill>
              </a:rPr>
              <a:t>1.  How much heat is needed to change 20 g of ice at 0 </a:t>
            </a:r>
            <a:r>
              <a:rPr lang="en-US" sz="2000" baseline="30000" dirty="0" smtClean="0">
                <a:solidFill>
                  <a:schemeClr val="bg1"/>
                </a:solidFill>
              </a:rPr>
              <a:t>o</a:t>
            </a:r>
            <a:r>
              <a:rPr lang="en-US" sz="2000" dirty="0" smtClean="0">
                <a:solidFill>
                  <a:schemeClr val="bg1"/>
                </a:solidFill>
              </a:rPr>
              <a:t>C to steam at 100 </a:t>
            </a:r>
            <a:r>
              <a:rPr lang="en-US" sz="2000" baseline="30000" dirty="0" smtClean="0">
                <a:solidFill>
                  <a:schemeClr val="bg1"/>
                </a:solidFill>
              </a:rPr>
              <a:t>o</a:t>
            </a:r>
            <a:r>
              <a:rPr lang="en-US" sz="2000" dirty="0" smtClean="0">
                <a:solidFill>
                  <a:schemeClr val="bg1"/>
                </a:solidFill>
              </a:rPr>
              <a:t>C?</a:t>
            </a:r>
            <a:br>
              <a:rPr lang="en-US" sz="2000" dirty="0" smtClean="0">
                <a:solidFill>
                  <a:schemeClr val="bg1"/>
                </a:solidFill>
              </a:rPr>
            </a:br>
            <a:endParaRPr lang="en-US" sz="2000" dirty="0" smtClean="0">
              <a:solidFill>
                <a:schemeClr val="bg1"/>
              </a:solidFill>
            </a:endParaRPr>
          </a:p>
          <a:p>
            <a:endParaRPr lang="en-US" sz="1200" dirty="0">
              <a:solidFill>
                <a:schemeClr val="bg1"/>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10668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solidFill>
                  <a:schemeClr val="bg1"/>
                </a:solidFill>
              </a:rPr>
              <a:t>Questions</a:t>
            </a:r>
            <a:endParaRPr lang="en-US" dirty="0">
              <a:solidFill>
                <a:schemeClr val="bg1"/>
              </a:solidFill>
            </a:endParaRPr>
          </a:p>
        </p:txBody>
      </p:sp>
      <p:sp>
        <p:nvSpPr>
          <p:cNvPr id="3" name="Content Placeholder 2"/>
          <p:cNvSpPr>
            <a:spLocks noGrp="1"/>
          </p:cNvSpPr>
          <p:nvPr>
            <p:ph idx="1"/>
          </p:nvPr>
        </p:nvSpPr>
        <p:spPr>
          <a:xfrm>
            <a:off x="0" y="838200"/>
            <a:ext cx="9144000" cy="60198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r>
              <a:rPr lang="en-US" sz="2000" dirty="0" smtClean="0">
                <a:solidFill>
                  <a:schemeClr val="bg1"/>
                </a:solidFill>
              </a:rPr>
              <a:t>2.  An aluminum can of mass 100 g contains 200 g of water.  Both, initially at 15 </a:t>
            </a:r>
            <a:r>
              <a:rPr lang="en-US" sz="2000" baseline="30000" dirty="0" smtClean="0">
                <a:solidFill>
                  <a:schemeClr val="bg1"/>
                </a:solidFill>
              </a:rPr>
              <a:t>o</a:t>
            </a:r>
            <a:r>
              <a:rPr lang="en-US" sz="2000" dirty="0" smtClean="0">
                <a:solidFill>
                  <a:schemeClr val="bg1"/>
                </a:solidFill>
              </a:rPr>
              <a:t>C, are placed in a refrigerator at – 5.0 </a:t>
            </a:r>
            <a:r>
              <a:rPr lang="en-US" sz="2000" baseline="30000" dirty="0" smtClean="0">
                <a:solidFill>
                  <a:schemeClr val="bg1"/>
                </a:solidFill>
              </a:rPr>
              <a:t>o</a:t>
            </a:r>
            <a:r>
              <a:rPr lang="en-US" sz="2000" dirty="0" smtClean="0">
                <a:solidFill>
                  <a:schemeClr val="bg1"/>
                </a:solidFill>
              </a:rPr>
              <a:t>C.  Calculate the quantity of heat that has to be removed from the water and the can for their temperatures to fall to -5.0 </a:t>
            </a:r>
            <a:r>
              <a:rPr lang="en-US" sz="2000" baseline="30000" dirty="0" smtClean="0">
                <a:solidFill>
                  <a:schemeClr val="bg1"/>
                </a:solidFill>
              </a:rPr>
              <a:t>o</a:t>
            </a:r>
            <a:r>
              <a:rPr lang="en-US" sz="2000" dirty="0" smtClean="0">
                <a:solidFill>
                  <a:schemeClr val="bg1"/>
                </a:solidFill>
              </a:rPr>
              <a:t>C.</a:t>
            </a:r>
            <a:br>
              <a:rPr lang="en-US" sz="2000" dirty="0" smtClean="0">
                <a:solidFill>
                  <a:schemeClr val="bg1"/>
                </a:solidFill>
              </a:rPr>
            </a:br>
            <a:r>
              <a:rPr lang="en-US" sz="2000" dirty="0" smtClean="0"/>
              <a:t/>
            </a:r>
            <a:br>
              <a:rPr lang="en-US" sz="2000" dirty="0" smtClean="0"/>
            </a:br>
            <a:endParaRPr lang="en-US" sz="12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10668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solidFill>
                  <a:schemeClr val="bg1"/>
                </a:solidFill>
              </a:rPr>
              <a:t>Questions</a:t>
            </a:r>
            <a:endParaRPr lang="en-US" dirty="0">
              <a:solidFill>
                <a:schemeClr val="bg1"/>
              </a:solidFill>
            </a:endParaRPr>
          </a:p>
        </p:txBody>
      </p:sp>
      <p:sp>
        <p:nvSpPr>
          <p:cNvPr id="3" name="Content Placeholder 2"/>
          <p:cNvSpPr>
            <a:spLocks noGrp="1"/>
          </p:cNvSpPr>
          <p:nvPr>
            <p:ph idx="1"/>
          </p:nvPr>
        </p:nvSpPr>
        <p:spPr>
          <a:xfrm>
            <a:off x="0" y="838200"/>
            <a:ext cx="9144000" cy="60198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solidFill>
                <a:schemeClr val="bg1"/>
              </a:solidFill>
            </a:endParaRPr>
          </a:p>
          <a:p>
            <a:r>
              <a:rPr lang="en-US" sz="2000" dirty="0" smtClean="0">
                <a:solidFill>
                  <a:schemeClr val="bg1"/>
                </a:solidFill>
              </a:rPr>
              <a:t>3.  a.  How much heat will change 10 g of ice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to water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br>
              <a:rPr lang="en-US" sz="2000" dirty="0" smtClean="0">
                <a:solidFill>
                  <a:schemeClr val="bg1"/>
                </a:solidFill>
              </a:rPr>
            </a:br>
            <a:r>
              <a:rPr lang="en-US" sz="2000" dirty="0" smtClean="0">
                <a:solidFill>
                  <a:schemeClr val="bg1"/>
                </a:solidFill>
              </a:rPr>
              <a:t>      b.  What quantity of heat must be removed from 20 g of water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a:r>
            <a:br>
              <a:rPr lang="en-US" sz="2000" dirty="0" smtClean="0">
                <a:solidFill>
                  <a:schemeClr val="bg1"/>
                </a:solidFill>
              </a:rPr>
            </a:br>
            <a:r>
              <a:rPr lang="en-US" sz="2000" dirty="0" smtClean="0">
                <a:solidFill>
                  <a:schemeClr val="bg1"/>
                </a:solidFill>
              </a:rPr>
              <a:t>           to change it to ice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br>
              <a:rPr lang="en-US" sz="2000" dirty="0" smtClean="0">
                <a:solidFill>
                  <a:schemeClr val="bg1"/>
                </a:solidFill>
              </a:rPr>
            </a:br>
            <a:endParaRPr lang="en-US" sz="2000" dirty="0" smtClean="0">
              <a:solidFill>
                <a:schemeClr val="bg1"/>
              </a:solidFill>
            </a:endParaRPr>
          </a:p>
          <a:p>
            <a:endParaRPr lang="en-US" sz="12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10668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solidFill>
                  <a:schemeClr val="bg1"/>
                </a:solidFill>
              </a:rPr>
              <a:t>Questions</a:t>
            </a:r>
            <a:endParaRPr lang="en-US" dirty="0">
              <a:solidFill>
                <a:schemeClr val="bg1"/>
              </a:solidFill>
            </a:endParaRPr>
          </a:p>
        </p:txBody>
      </p:sp>
      <p:sp>
        <p:nvSpPr>
          <p:cNvPr id="3" name="Content Placeholder 2"/>
          <p:cNvSpPr>
            <a:spLocks noGrp="1"/>
          </p:cNvSpPr>
          <p:nvPr>
            <p:ph idx="1"/>
          </p:nvPr>
        </p:nvSpPr>
        <p:spPr>
          <a:xfrm>
            <a:off x="0" y="762000"/>
            <a:ext cx="9144000" cy="60960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r>
              <a:rPr lang="en-US" sz="2000" dirty="0" smtClean="0">
                <a:solidFill>
                  <a:schemeClr val="bg1"/>
                </a:solidFill>
              </a:rPr>
              <a:t>4.  a.  How much heat is needed to change 5 g of ice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to water at 50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br>
              <a:rPr lang="en-US" sz="2000" dirty="0" smtClean="0">
                <a:solidFill>
                  <a:schemeClr val="bg1"/>
                </a:solidFill>
              </a:rPr>
            </a:br>
            <a:r>
              <a:rPr lang="en-US" sz="2000" dirty="0" smtClean="0">
                <a:solidFill>
                  <a:schemeClr val="bg1"/>
                </a:solidFill>
              </a:rPr>
              <a:t>      b.  If a refrigerator cools 200 g of water from 20</a:t>
            </a:r>
            <a:r>
              <a:rPr lang="en-US" sz="2000" baseline="30000" dirty="0" smtClean="0">
                <a:solidFill>
                  <a:schemeClr val="bg1"/>
                </a:solidFill>
              </a:rPr>
              <a:t>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to its freezing point in</a:t>
            </a:r>
            <a:br>
              <a:rPr lang="en-US" sz="2000" dirty="0" smtClean="0">
                <a:solidFill>
                  <a:schemeClr val="bg1"/>
                </a:solidFill>
              </a:rPr>
            </a:br>
            <a:r>
              <a:rPr lang="en-US" sz="2000" dirty="0" smtClean="0">
                <a:solidFill>
                  <a:schemeClr val="bg1"/>
                </a:solidFill>
              </a:rPr>
              <a:t>      10 minutes, how much heat is removed per minute from the water?</a:t>
            </a:r>
            <a:br>
              <a:rPr lang="en-US" sz="2000" dirty="0" smtClean="0">
                <a:solidFill>
                  <a:schemeClr val="bg1"/>
                </a:solidFill>
              </a:rPr>
            </a:br>
            <a:endParaRPr lang="en-US" sz="2000" dirty="0" smtClean="0">
              <a:solidFill>
                <a:schemeClr val="bg1"/>
              </a:solidFill>
            </a:endParaRPr>
          </a:p>
          <a:p>
            <a:endParaRPr lang="en-US" sz="12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8382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solidFill>
                  <a:schemeClr val="bg1"/>
                </a:solidFill>
              </a:rPr>
              <a:t>Questions</a:t>
            </a:r>
            <a:endParaRPr lang="en-US" dirty="0">
              <a:solidFill>
                <a:schemeClr val="bg1"/>
              </a:solidFill>
            </a:endParaRPr>
          </a:p>
        </p:txBody>
      </p:sp>
      <p:sp>
        <p:nvSpPr>
          <p:cNvPr id="3" name="Content Placeholder 2"/>
          <p:cNvSpPr>
            <a:spLocks noGrp="1"/>
          </p:cNvSpPr>
          <p:nvPr>
            <p:ph idx="1"/>
          </p:nvPr>
        </p:nvSpPr>
        <p:spPr>
          <a:xfrm>
            <a:off x="0" y="838200"/>
            <a:ext cx="9144000" cy="60198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r>
              <a:rPr lang="en-US" sz="2000" dirty="0" smtClean="0">
                <a:solidFill>
                  <a:schemeClr val="bg1"/>
                </a:solidFill>
              </a:rPr>
              <a:t>5.  How long will it take a 50 W heater to melt 100 g of ice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br>
              <a:rPr lang="en-US" sz="2000" dirty="0" smtClean="0">
                <a:solidFill>
                  <a:schemeClr val="bg1"/>
                </a:solidFill>
              </a:rPr>
            </a:br>
            <a:endParaRPr lang="en-US" sz="2000" dirty="0" smtClean="0">
              <a:solidFill>
                <a:schemeClr val="bg1"/>
              </a:solidFill>
            </a:endParaRPr>
          </a:p>
          <a:p>
            <a:endParaRPr lang="en-US" sz="12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10668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solidFill>
                  <a:schemeClr val="bg1"/>
                </a:solidFill>
              </a:rPr>
              <a:t>Questions</a:t>
            </a:r>
            <a:endParaRPr lang="en-US" dirty="0">
              <a:solidFill>
                <a:schemeClr val="bg1"/>
              </a:solidFill>
            </a:endParaRPr>
          </a:p>
        </p:txBody>
      </p:sp>
      <p:sp>
        <p:nvSpPr>
          <p:cNvPr id="3" name="Content Placeholder 2"/>
          <p:cNvSpPr>
            <a:spLocks noGrp="1"/>
          </p:cNvSpPr>
          <p:nvPr>
            <p:ph idx="1"/>
          </p:nvPr>
        </p:nvSpPr>
        <p:spPr>
          <a:xfrm>
            <a:off x="0" y="838200"/>
            <a:ext cx="9144000" cy="60198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r>
              <a:rPr lang="en-US" sz="2000" dirty="0" smtClean="0">
                <a:solidFill>
                  <a:schemeClr val="bg1"/>
                </a:solidFill>
              </a:rPr>
              <a:t>6.  Some small aluminum rivets of total mass 170 g and at 100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are emptied</a:t>
            </a:r>
            <a:br>
              <a:rPr lang="en-US" sz="2000" dirty="0" smtClean="0">
                <a:solidFill>
                  <a:schemeClr val="bg1"/>
                </a:solidFill>
              </a:rPr>
            </a:br>
            <a:r>
              <a:rPr lang="en-US" sz="2000" dirty="0" smtClean="0">
                <a:solidFill>
                  <a:schemeClr val="bg1"/>
                </a:solidFill>
              </a:rPr>
              <a:t>     into a hole in a large block of ice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a:r>
            <a:br>
              <a:rPr lang="en-US" sz="2000" dirty="0" smtClean="0">
                <a:solidFill>
                  <a:schemeClr val="bg1"/>
                </a:solidFill>
              </a:rPr>
            </a:br>
            <a:r>
              <a:rPr lang="en-US" sz="2000" dirty="0" smtClean="0">
                <a:solidFill>
                  <a:schemeClr val="bg1"/>
                </a:solidFill>
              </a:rPr>
              <a:t>     a.  What will be the final temperature of the rivets?</a:t>
            </a:r>
            <a:br>
              <a:rPr lang="en-US" sz="2000" dirty="0" smtClean="0">
                <a:solidFill>
                  <a:schemeClr val="bg1"/>
                </a:solidFill>
              </a:rPr>
            </a:br>
            <a:r>
              <a:rPr lang="en-US" sz="2000" dirty="0" smtClean="0">
                <a:solidFill>
                  <a:schemeClr val="bg1"/>
                </a:solidFill>
              </a:rPr>
              <a:t>     b.  How much ice will melt?</a:t>
            </a:r>
            <a:r>
              <a:rPr lang="en-US" sz="2000" dirty="0" smtClean="0"/>
              <a:t/>
            </a:r>
            <a:br>
              <a:rPr lang="en-US" sz="2000" dirty="0" smtClean="0"/>
            </a:br>
            <a:endParaRPr lang="en-US" sz="2000" dirty="0" smtClean="0"/>
          </a:p>
          <a:p>
            <a:endParaRPr lang="en-US" sz="12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10668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Convert </a:t>
            </a:r>
            <a:r>
              <a:rPr lang="en-US" b="1" dirty="0" smtClean="0">
                <a:solidFill>
                  <a:srgbClr val="FF0000"/>
                </a:solidFill>
              </a:rPr>
              <a:t>K to </a:t>
            </a:r>
            <a:r>
              <a:rPr lang="en-US" b="1" baseline="30000" dirty="0" err="1" smtClean="0">
                <a:solidFill>
                  <a:srgbClr val="FF0000"/>
                </a:solidFill>
              </a:rPr>
              <a:t>o</a:t>
            </a:r>
            <a:r>
              <a:rPr lang="en-US" b="1" dirty="0" err="1" smtClean="0">
                <a:solidFill>
                  <a:srgbClr val="FF0000"/>
                </a:solidFill>
              </a:rPr>
              <a:t>C</a:t>
            </a:r>
            <a:r>
              <a:rPr lang="en-US" dirty="0" smtClean="0"/>
              <a:t> and </a:t>
            </a:r>
            <a:r>
              <a:rPr lang="en-US" b="1" baseline="30000" dirty="0" err="1" smtClean="0">
                <a:solidFill>
                  <a:srgbClr val="92D050"/>
                </a:solidFill>
              </a:rPr>
              <a:t>o</a:t>
            </a:r>
            <a:r>
              <a:rPr lang="en-US" b="1" dirty="0" err="1" smtClean="0">
                <a:solidFill>
                  <a:srgbClr val="92D050"/>
                </a:solidFill>
              </a:rPr>
              <a:t>C</a:t>
            </a:r>
            <a:r>
              <a:rPr lang="en-US" b="1" dirty="0" smtClean="0">
                <a:solidFill>
                  <a:srgbClr val="92D050"/>
                </a:solidFill>
              </a:rPr>
              <a:t> to K</a:t>
            </a:r>
            <a:r>
              <a:rPr lang="en-US" dirty="0" smtClean="0"/>
              <a:t>?</a:t>
            </a:r>
            <a:br>
              <a:rPr lang="en-US" dirty="0" smtClean="0"/>
            </a:br>
            <a:r>
              <a:rPr lang="en-US" b="1" dirty="0" smtClean="0">
                <a:solidFill>
                  <a:srgbClr val="FF0066"/>
                </a:solidFill>
              </a:rPr>
              <a:t>Exercise</a:t>
            </a:r>
            <a:endParaRPr lang="en-US" b="1" dirty="0">
              <a:solidFill>
                <a:srgbClr val="FF0066"/>
              </a:solidFill>
            </a:endParaRPr>
          </a:p>
        </p:txBody>
      </p:sp>
      <p:graphicFrame>
        <p:nvGraphicFramePr>
          <p:cNvPr id="4" name="Content Placeholder 3"/>
          <p:cNvGraphicFramePr>
            <a:graphicFrameLocks noGrp="1"/>
          </p:cNvGraphicFramePr>
          <p:nvPr>
            <p:ph idx="1"/>
          </p:nvPr>
        </p:nvGraphicFramePr>
        <p:xfrm>
          <a:off x="381000" y="1905000"/>
          <a:ext cx="8229600" cy="2926080"/>
        </p:xfrm>
        <a:graphic>
          <a:graphicData uri="http://schemas.openxmlformats.org/drawingml/2006/table">
            <a:tbl>
              <a:tblPr firstRow="1" bandRow="1">
                <a:tableStyleId>{5C22544A-7EE6-4342-B048-85BDC9FD1C3A}</a:tableStyleId>
              </a:tblPr>
              <a:tblGrid>
                <a:gridCol w="3505200"/>
                <a:gridCol w="2362200"/>
                <a:gridCol w="2362200"/>
              </a:tblGrid>
              <a:tr h="351790">
                <a:tc>
                  <a:txBody>
                    <a:bodyPr/>
                    <a:lstStyle/>
                    <a:p>
                      <a:endParaRPr lang="en-US" dirty="0"/>
                    </a:p>
                  </a:txBody>
                  <a:tcPr/>
                </a:tc>
                <a:tc>
                  <a:txBody>
                    <a:bodyPr/>
                    <a:lstStyle/>
                    <a:p>
                      <a:pPr algn="ctr"/>
                      <a:r>
                        <a:rPr lang="en-US" dirty="0" smtClean="0"/>
                        <a:t>Temperature in </a:t>
                      </a:r>
                      <a:r>
                        <a:rPr lang="en-US" baseline="30000" dirty="0" err="1" smtClean="0"/>
                        <a:t>o</a:t>
                      </a:r>
                      <a:r>
                        <a:rPr lang="en-US" dirty="0" err="1" smtClean="0"/>
                        <a:t>C</a:t>
                      </a:r>
                      <a:endParaRPr lang="en-US" dirty="0"/>
                    </a:p>
                  </a:txBody>
                  <a:tcPr/>
                </a:tc>
                <a:tc>
                  <a:txBody>
                    <a:bodyPr/>
                    <a:lstStyle/>
                    <a:p>
                      <a:pPr algn="ctr"/>
                      <a:r>
                        <a:rPr lang="en-US" dirty="0" smtClean="0"/>
                        <a:t>Temperature</a:t>
                      </a:r>
                      <a:r>
                        <a:rPr lang="en-US" baseline="0" dirty="0" smtClean="0"/>
                        <a:t> in K</a:t>
                      </a:r>
                      <a:endParaRPr lang="en-US" dirty="0"/>
                    </a:p>
                  </a:txBody>
                  <a:tcPr/>
                </a:tc>
              </a:tr>
              <a:tr h="351790">
                <a:tc>
                  <a:txBody>
                    <a:bodyPr/>
                    <a:lstStyle/>
                    <a:p>
                      <a:r>
                        <a:rPr lang="en-US" dirty="0" smtClean="0"/>
                        <a:t>Absolute zero</a:t>
                      </a:r>
                      <a:endParaRPr lang="en-US" dirty="0"/>
                    </a:p>
                  </a:txBody>
                  <a:tcPr/>
                </a:tc>
                <a:tc>
                  <a:txBody>
                    <a:bodyPr/>
                    <a:lstStyle/>
                    <a:p>
                      <a:pPr algn="ctr"/>
                      <a:endParaRPr lang="en-US" dirty="0"/>
                    </a:p>
                  </a:txBody>
                  <a:tcPr/>
                </a:tc>
                <a:tc>
                  <a:txBody>
                    <a:bodyPr/>
                    <a:lstStyle/>
                    <a:p>
                      <a:pPr algn="ctr"/>
                      <a:r>
                        <a:rPr lang="en-US" dirty="0" smtClean="0"/>
                        <a:t>0</a:t>
                      </a:r>
                      <a:endParaRPr lang="en-US" dirty="0"/>
                    </a:p>
                  </a:txBody>
                  <a:tcPr/>
                </a:tc>
              </a:tr>
              <a:tr h="351790">
                <a:tc>
                  <a:txBody>
                    <a:bodyPr/>
                    <a:lstStyle/>
                    <a:p>
                      <a:r>
                        <a:rPr lang="en-US" dirty="0" smtClean="0"/>
                        <a:t>Boiling point of liquid nitrogen</a:t>
                      </a:r>
                      <a:endParaRPr lang="en-US" dirty="0"/>
                    </a:p>
                  </a:txBody>
                  <a:tcPr/>
                </a:tc>
                <a:tc>
                  <a:txBody>
                    <a:bodyPr/>
                    <a:lstStyle/>
                    <a:p>
                      <a:pPr algn="ctr"/>
                      <a:endParaRPr lang="en-US" dirty="0"/>
                    </a:p>
                  </a:txBody>
                  <a:tcPr/>
                </a:tc>
                <a:tc>
                  <a:txBody>
                    <a:bodyPr/>
                    <a:lstStyle/>
                    <a:p>
                      <a:pPr algn="ctr"/>
                      <a:r>
                        <a:rPr lang="en-US" dirty="0" smtClean="0"/>
                        <a:t>77</a:t>
                      </a:r>
                      <a:endParaRPr lang="en-US" dirty="0"/>
                    </a:p>
                  </a:txBody>
                  <a:tcPr/>
                </a:tc>
              </a:tr>
              <a:tr h="351790">
                <a:tc>
                  <a:txBody>
                    <a:bodyPr/>
                    <a:lstStyle/>
                    <a:p>
                      <a:r>
                        <a:rPr lang="en-US" dirty="0" smtClean="0"/>
                        <a:t>Freezing point of ethanol</a:t>
                      </a:r>
                      <a:endParaRPr lang="en-US" dirty="0"/>
                    </a:p>
                  </a:txBody>
                  <a:tcPr/>
                </a:tc>
                <a:tc>
                  <a:txBody>
                    <a:bodyPr/>
                    <a:lstStyle/>
                    <a:p>
                      <a:pPr algn="ctr"/>
                      <a:r>
                        <a:rPr lang="en-US" dirty="0" smtClean="0"/>
                        <a:t>-117</a:t>
                      </a:r>
                      <a:endParaRPr lang="en-US" dirty="0"/>
                    </a:p>
                  </a:txBody>
                  <a:tcPr/>
                </a:tc>
                <a:tc>
                  <a:txBody>
                    <a:bodyPr/>
                    <a:lstStyle/>
                    <a:p>
                      <a:pPr algn="ctr"/>
                      <a:endParaRPr lang="en-US" dirty="0"/>
                    </a:p>
                  </a:txBody>
                  <a:tcPr/>
                </a:tc>
              </a:tr>
              <a:tr h="351790">
                <a:tc>
                  <a:txBody>
                    <a:bodyPr/>
                    <a:lstStyle/>
                    <a:p>
                      <a:r>
                        <a:rPr lang="en-US" dirty="0" smtClean="0"/>
                        <a:t>Freezing point of water</a:t>
                      </a:r>
                      <a:endParaRPr lang="en-US" dirty="0"/>
                    </a:p>
                  </a:txBody>
                  <a:tcPr/>
                </a:tc>
                <a:tc>
                  <a:txBody>
                    <a:bodyPr/>
                    <a:lstStyle/>
                    <a:p>
                      <a:pPr algn="ctr"/>
                      <a:r>
                        <a:rPr lang="en-US" dirty="0" smtClean="0"/>
                        <a:t>0</a:t>
                      </a:r>
                      <a:endParaRPr lang="en-US" dirty="0"/>
                    </a:p>
                  </a:txBody>
                  <a:tcPr/>
                </a:tc>
                <a:tc>
                  <a:txBody>
                    <a:bodyPr/>
                    <a:lstStyle/>
                    <a:p>
                      <a:pPr algn="ctr"/>
                      <a:endParaRPr lang="en-US"/>
                    </a:p>
                  </a:txBody>
                  <a:tcPr/>
                </a:tc>
              </a:tr>
              <a:tr h="351790">
                <a:tc>
                  <a:txBody>
                    <a:bodyPr/>
                    <a:lstStyle/>
                    <a:p>
                      <a:r>
                        <a:rPr lang="en-US" dirty="0" smtClean="0"/>
                        <a:t>Body</a:t>
                      </a:r>
                      <a:r>
                        <a:rPr lang="en-US" baseline="0" dirty="0" smtClean="0"/>
                        <a:t> temperature</a:t>
                      </a:r>
                      <a:endParaRPr lang="en-US" dirty="0"/>
                    </a:p>
                  </a:txBody>
                  <a:tcPr/>
                </a:tc>
                <a:tc>
                  <a:txBody>
                    <a:bodyPr/>
                    <a:lstStyle/>
                    <a:p>
                      <a:pPr algn="ctr"/>
                      <a:endParaRPr lang="en-US" dirty="0"/>
                    </a:p>
                  </a:txBody>
                  <a:tcPr/>
                </a:tc>
                <a:tc>
                  <a:txBody>
                    <a:bodyPr/>
                    <a:lstStyle/>
                    <a:p>
                      <a:pPr algn="ctr"/>
                      <a:r>
                        <a:rPr lang="en-US" dirty="0" smtClean="0"/>
                        <a:t>310</a:t>
                      </a:r>
                      <a:endParaRPr lang="en-US" dirty="0"/>
                    </a:p>
                  </a:txBody>
                  <a:tcPr/>
                </a:tc>
              </a:tr>
              <a:tr h="351790">
                <a:tc>
                  <a:txBody>
                    <a:bodyPr/>
                    <a:lstStyle/>
                    <a:p>
                      <a:r>
                        <a:rPr lang="en-US" dirty="0" smtClean="0"/>
                        <a:t>Boiling point of ethanol</a:t>
                      </a:r>
                      <a:endParaRPr lang="en-US" dirty="0"/>
                    </a:p>
                  </a:txBody>
                  <a:tcPr/>
                </a:tc>
                <a:tc>
                  <a:txBody>
                    <a:bodyPr/>
                    <a:lstStyle/>
                    <a:p>
                      <a:pPr algn="ctr"/>
                      <a:r>
                        <a:rPr lang="en-US" dirty="0" smtClean="0"/>
                        <a:t>79</a:t>
                      </a:r>
                      <a:endParaRPr lang="en-US" dirty="0"/>
                    </a:p>
                  </a:txBody>
                  <a:tcPr/>
                </a:tc>
                <a:tc>
                  <a:txBody>
                    <a:bodyPr/>
                    <a:lstStyle/>
                    <a:p>
                      <a:pPr algn="ctr"/>
                      <a:endParaRPr lang="en-US" dirty="0"/>
                    </a:p>
                  </a:txBody>
                  <a:tcPr/>
                </a:tc>
              </a:tr>
              <a:tr h="351790">
                <a:tc>
                  <a:txBody>
                    <a:bodyPr/>
                    <a:lstStyle/>
                    <a:p>
                      <a:r>
                        <a:rPr lang="en-US" dirty="0" smtClean="0"/>
                        <a:t>Boiling point of water</a:t>
                      </a:r>
                      <a:endParaRPr lang="en-US" dirty="0"/>
                    </a:p>
                  </a:txBody>
                  <a:tcPr/>
                </a:tc>
                <a:tc>
                  <a:txBody>
                    <a:bodyPr/>
                    <a:lstStyle/>
                    <a:p>
                      <a:pPr algn="ctr"/>
                      <a:r>
                        <a:rPr lang="en-US" dirty="0" smtClean="0"/>
                        <a:t>100</a:t>
                      </a:r>
                      <a:endParaRPr lang="en-US" dirty="0"/>
                    </a:p>
                  </a:txBody>
                  <a:tcPr/>
                </a:tc>
                <a:tc>
                  <a:txBody>
                    <a:bodyPr/>
                    <a:lstStyle/>
                    <a:p>
                      <a:pPr algn="ctr"/>
                      <a:endParaRPr lang="en-US" dirty="0"/>
                    </a:p>
                  </a:txBody>
                  <a:tcPr/>
                </a:tc>
              </a:tr>
            </a:tbl>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solidFill>
                  <a:schemeClr val="bg1"/>
                </a:solidFill>
              </a:rPr>
              <a:t>7.  a.  How much heat is needed to change 4 g of water at 100</a:t>
            </a:r>
            <a:r>
              <a:rPr lang="en-US" sz="2000" baseline="30000" dirty="0" smtClean="0">
                <a:solidFill>
                  <a:schemeClr val="bg1"/>
                </a:solidFill>
              </a:rPr>
              <a:t>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to steam</a:t>
            </a:r>
            <a:br>
              <a:rPr lang="en-US" sz="2000" dirty="0" smtClean="0">
                <a:solidFill>
                  <a:schemeClr val="bg1"/>
                </a:solidFill>
              </a:rPr>
            </a:br>
            <a:r>
              <a:rPr lang="en-US" sz="2000" dirty="0" smtClean="0">
                <a:solidFill>
                  <a:schemeClr val="bg1"/>
                </a:solidFill>
              </a:rPr>
              <a:t>           at 100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br>
              <a:rPr lang="en-US" sz="2000" dirty="0" smtClean="0">
                <a:solidFill>
                  <a:schemeClr val="bg1"/>
                </a:solidFill>
              </a:rPr>
            </a:br>
            <a:r>
              <a:rPr lang="en-US" sz="2000" dirty="0" smtClean="0">
                <a:solidFill>
                  <a:schemeClr val="bg1"/>
                </a:solidFill>
              </a:rPr>
              <a:t>      b.  Find the heat given out when 10 g of steam at 100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condenses</a:t>
            </a:r>
            <a:br>
              <a:rPr lang="en-US" sz="2000" dirty="0" smtClean="0">
                <a:solidFill>
                  <a:schemeClr val="bg1"/>
                </a:solidFill>
              </a:rPr>
            </a:br>
            <a:r>
              <a:rPr lang="en-US" sz="2000" dirty="0" smtClean="0">
                <a:solidFill>
                  <a:schemeClr val="bg1"/>
                </a:solidFill>
              </a:rPr>
              <a:t>           and cools to water at 50 </a:t>
            </a:r>
            <a:r>
              <a:rPr lang="en-US" sz="2000" baseline="30000" dirty="0" err="1" smtClean="0">
                <a:solidFill>
                  <a:schemeClr val="bg1"/>
                </a:solidFill>
              </a:rPr>
              <a:t>o</a:t>
            </a:r>
            <a:r>
              <a:rPr lang="en-US" sz="2000" dirty="0" err="1" smtClean="0">
                <a:solidFill>
                  <a:schemeClr val="bg1"/>
                </a:solidFill>
              </a:rPr>
              <a:t>C.</a:t>
            </a:r>
            <a:endParaRPr lang="en-US" sz="2000" dirty="0" smtClean="0">
              <a:solidFill>
                <a:schemeClr val="bg1"/>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9144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0"/>
            <a:ext cx="8229600" cy="792162"/>
          </a:xfrm>
        </p:spPr>
        <p:txBody>
          <a:bodyPr/>
          <a:lstStyle/>
          <a:p>
            <a:r>
              <a:rPr lang="en-US" dirty="0" smtClean="0">
                <a:solidFill>
                  <a:schemeClr val="bg1"/>
                </a:solidFill>
              </a:rPr>
              <a:t>Questions</a:t>
            </a:r>
            <a:endParaRPr lang="en-US" dirty="0">
              <a:solidFill>
                <a:schemeClr val="bg1"/>
              </a:solidFill>
            </a:endParaRPr>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solidFill>
                  <a:schemeClr val="bg1"/>
                </a:solidFill>
              </a:rPr>
              <a:t>8.  A 3 kW electric kettle is left on for 2 minutes after the water starts to boil.</a:t>
            </a:r>
            <a:br>
              <a:rPr lang="en-US" sz="2000" dirty="0" smtClean="0">
                <a:solidFill>
                  <a:schemeClr val="bg1"/>
                </a:solidFill>
              </a:rPr>
            </a:br>
            <a:r>
              <a:rPr lang="en-US" sz="2000" dirty="0" smtClean="0">
                <a:solidFill>
                  <a:schemeClr val="bg1"/>
                </a:solidFill>
              </a:rPr>
              <a:t>     What mass of water is boiled off in this time?</a:t>
            </a:r>
            <a:br>
              <a:rPr lang="en-US" sz="2000" dirty="0" smtClean="0">
                <a:solidFill>
                  <a:schemeClr val="bg1"/>
                </a:solidFill>
              </a:rPr>
            </a:br>
            <a:endParaRPr lang="en-US" sz="2000" dirty="0" smtClean="0">
              <a:solidFill>
                <a:schemeClr val="bg1"/>
              </a:solidFill>
            </a:endParaRPr>
          </a:p>
          <a:p>
            <a:endParaRPr lang="en-US" sz="2000" dirty="0" smtClean="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8382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0"/>
            <a:ext cx="8229600" cy="792162"/>
          </a:xfrm>
        </p:spPr>
        <p:txBody>
          <a:bodyPr/>
          <a:lstStyle/>
          <a:p>
            <a:r>
              <a:rPr lang="en-US" dirty="0" smtClean="0">
                <a:solidFill>
                  <a:schemeClr val="bg1"/>
                </a:solidFill>
              </a:rPr>
              <a:t>Questions</a:t>
            </a:r>
            <a:endParaRPr lang="en-US" dirty="0">
              <a:solidFill>
                <a:schemeClr val="bg1"/>
              </a:solidFill>
            </a:endParaRPr>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solidFill>
                  <a:schemeClr val="bg1"/>
                </a:solidFill>
              </a:rPr>
              <a:t>9.  If a 500 W immersion heater takes 34 s to melt 0.050 kg of ice, what is the specific latent heat of fusion of ice?</a:t>
            </a:r>
            <a:br>
              <a:rPr lang="en-US" sz="2000" dirty="0" smtClean="0">
                <a:solidFill>
                  <a:schemeClr val="bg1"/>
                </a:solidFill>
              </a:rPr>
            </a:br>
            <a:endParaRPr lang="en-US" sz="2000" dirty="0" smtClean="0">
              <a:solidFill>
                <a:schemeClr val="bg1"/>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9144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0"/>
            <a:ext cx="8229600" cy="792162"/>
          </a:xfrm>
        </p:spPr>
        <p:txBody>
          <a:bodyPr/>
          <a:lstStyle/>
          <a:p>
            <a:r>
              <a:rPr lang="en-US" dirty="0" smtClean="0">
                <a:solidFill>
                  <a:schemeClr val="bg1"/>
                </a:solidFill>
              </a:rPr>
              <a:t>Questions</a:t>
            </a:r>
            <a:endParaRPr lang="en-US" dirty="0">
              <a:solidFill>
                <a:schemeClr val="bg1"/>
              </a:solidFill>
            </a:endParaRPr>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pPr>
              <a:buNone/>
            </a:pPr>
            <a:r>
              <a:rPr lang="en-US" sz="2000" dirty="0" smtClean="0"/>
              <a:t/>
            </a:r>
            <a:br>
              <a:rPr lang="en-US" sz="2000" dirty="0" smtClean="0"/>
            </a:br>
            <a:endParaRPr lang="en-US" sz="2000" dirty="0" smtClean="0"/>
          </a:p>
          <a:p>
            <a:r>
              <a:rPr lang="en-US" sz="2000" dirty="0" smtClean="0">
                <a:solidFill>
                  <a:schemeClr val="bg1"/>
                </a:solidFill>
              </a:rPr>
              <a:t>10. A 1 kW immersion heater takes 450 s to boil away 0.200 kg of water at 100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What value does this give for the specific latent heat of vaporization of water?</a:t>
            </a:r>
            <a:br>
              <a:rPr lang="en-US" sz="2000" dirty="0" smtClean="0">
                <a:solidFill>
                  <a:schemeClr val="bg1"/>
                </a:solidFill>
              </a:rPr>
            </a:br>
            <a:endParaRPr lang="en-US" sz="2000" dirty="0" smtClean="0">
              <a:solidFill>
                <a:schemeClr val="bg1"/>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7620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76200"/>
            <a:ext cx="8229600" cy="792162"/>
          </a:xfrm>
        </p:spPr>
        <p:txBody>
          <a:bodyPr/>
          <a:lstStyle/>
          <a:p>
            <a:r>
              <a:rPr lang="en-US" dirty="0" smtClean="0">
                <a:solidFill>
                  <a:schemeClr val="bg1"/>
                </a:solidFill>
              </a:rPr>
              <a:t>Questions</a:t>
            </a:r>
            <a:endParaRPr lang="en-US" dirty="0">
              <a:solidFill>
                <a:schemeClr val="bg1"/>
              </a:solidFill>
            </a:endParaRPr>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pPr>
              <a:buNone/>
            </a:pPr>
            <a:r>
              <a:rPr lang="en-US" sz="2000" dirty="0" smtClean="0"/>
              <a:t/>
            </a:r>
            <a:br>
              <a:rPr lang="en-US" sz="2000" dirty="0" smtClean="0"/>
            </a:br>
            <a:endParaRPr lang="en-US" sz="2000" dirty="0" smtClean="0"/>
          </a:p>
          <a:p>
            <a:r>
              <a:rPr lang="en-US" sz="2000" dirty="0" smtClean="0">
                <a:solidFill>
                  <a:schemeClr val="bg1"/>
                </a:solidFill>
              </a:rPr>
              <a:t>11.  Some water is stored in a bag of a porous material </a:t>
            </a:r>
            <a:r>
              <a:rPr lang="en-US" sz="2000" dirty="0" err="1" smtClean="0">
                <a:solidFill>
                  <a:schemeClr val="bg1"/>
                </a:solidFill>
              </a:rPr>
              <a:t>eg</a:t>
            </a:r>
            <a:r>
              <a:rPr lang="en-US" sz="2000" dirty="0" smtClean="0">
                <a:solidFill>
                  <a:schemeClr val="bg1"/>
                </a:solidFill>
              </a:rPr>
              <a:t>. canvas, which is hung where it is exposed to a draught of air.  Explain why the temperature of the water is lower than that of the air.</a:t>
            </a:r>
            <a:r>
              <a:rPr lang="en-US" sz="2000" dirty="0" smtClean="0"/>
              <a:t/>
            </a:r>
            <a:br>
              <a:rPr lang="en-US" sz="2000" dirty="0" smtClean="0"/>
            </a:br>
            <a:endParaRPr lang="en-US" sz="20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7620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76200"/>
            <a:ext cx="8229600" cy="792162"/>
          </a:xfrm>
        </p:spPr>
        <p:txBody>
          <a:bodyPr/>
          <a:lstStyle/>
          <a:p>
            <a:r>
              <a:rPr lang="en-US" dirty="0" smtClean="0">
                <a:solidFill>
                  <a:schemeClr val="bg1"/>
                </a:solidFill>
              </a:rPr>
              <a:t>Questions</a:t>
            </a:r>
            <a:endParaRPr lang="en-US" dirty="0">
              <a:solidFill>
                <a:schemeClr val="bg1"/>
              </a:solidFill>
            </a:endParaRPr>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pPr>
              <a:buNone/>
            </a:pPr>
            <a:r>
              <a:rPr lang="en-US" sz="2000" dirty="0" smtClean="0"/>
              <a:t/>
            </a:r>
            <a:br>
              <a:rPr lang="en-US" sz="2000" dirty="0" smtClean="0"/>
            </a:br>
            <a:endParaRPr lang="en-US" sz="2000" dirty="0" smtClean="0"/>
          </a:p>
          <a:p>
            <a:endParaRPr lang="en-US" sz="2000" dirty="0" smtClean="0"/>
          </a:p>
          <a:p>
            <a:r>
              <a:rPr lang="en-US" sz="2000" dirty="0" smtClean="0">
                <a:solidFill>
                  <a:schemeClr val="bg1"/>
                </a:solidFill>
              </a:rPr>
              <a:t>12.  Explain why a bottle of milk keeps better when it stands in water in a porous pot in a draught.</a:t>
            </a:r>
            <a:endParaRPr lang="en-US" sz="2000" dirty="0">
              <a:solidFill>
                <a:schemeClr val="bg1"/>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524000" y="8382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76200"/>
            <a:ext cx="8229600" cy="792162"/>
          </a:xfrm>
        </p:spPr>
        <p:txBody>
          <a:bodyPr/>
          <a:lstStyle/>
          <a:p>
            <a:r>
              <a:rPr lang="en-US" dirty="0" smtClean="0">
                <a:solidFill>
                  <a:schemeClr val="bg1"/>
                </a:solidFill>
              </a:rPr>
              <a:t>Questions</a:t>
            </a:r>
            <a:endParaRPr lang="en-US" dirty="0">
              <a:solidFill>
                <a:schemeClr val="bg1"/>
              </a:solidFill>
            </a:endParaRPr>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t>Questions</a:t>
            </a:r>
            <a:endParaRPr lang="en-US" dirty="0"/>
          </a:p>
        </p:txBody>
      </p:sp>
      <p:sp>
        <p:nvSpPr>
          <p:cNvPr id="3" name="Content Placeholder 2"/>
          <p:cNvSpPr>
            <a:spLocks noGrp="1"/>
          </p:cNvSpPr>
          <p:nvPr>
            <p:ph idx="1"/>
          </p:nvPr>
        </p:nvSpPr>
        <p:spPr>
          <a:xfrm>
            <a:off x="0" y="838200"/>
            <a:ext cx="9144000" cy="60198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solidFill>
                <a:schemeClr val="bg1"/>
              </a:solidFill>
            </a:endParaRPr>
          </a:p>
          <a:p>
            <a:r>
              <a:rPr lang="en-US" sz="2000" dirty="0" smtClean="0">
                <a:solidFill>
                  <a:schemeClr val="bg1"/>
                </a:solidFill>
              </a:rPr>
              <a:t>1.  How much heat is needed to change 20 g of ice at 0 </a:t>
            </a:r>
            <a:r>
              <a:rPr lang="en-US" sz="2000" baseline="30000" dirty="0" smtClean="0">
                <a:solidFill>
                  <a:schemeClr val="bg1"/>
                </a:solidFill>
              </a:rPr>
              <a:t>o</a:t>
            </a:r>
            <a:r>
              <a:rPr lang="en-US" sz="2000" dirty="0" smtClean="0">
                <a:solidFill>
                  <a:schemeClr val="bg1"/>
                </a:solidFill>
              </a:rPr>
              <a:t>C to steam at 100 </a:t>
            </a:r>
            <a:r>
              <a:rPr lang="en-US" sz="2000" baseline="30000" dirty="0" smtClean="0">
                <a:solidFill>
                  <a:schemeClr val="bg1"/>
                </a:solidFill>
              </a:rPr>
              <a:t>o</a:t>
            </a:r>
            <a:r>
              <a:rPr lang="en-US" sz="2000" dirty="0" smtClean="0">
                <a:solidFill>
                  <a:schemeClr val="bg1"/>
                </a:solidFill>
              </a:rPr>
              <a:t>C?</a:t>
            </a:r>
            <a:br>
              <a:rPr lang="en-US" sz="2000" dirty="0" smtClean="0">
                <a:solidFill>
                  <a:schemeClr val="bg1"/>
                </a:solidFill>
              </a:rPr>
            </a:br>
            <a:endParaRPr lang="en-US" sz="2000" dirty="0" smtClean="0">
              <a:solidFill>
                <a:schemeClr val="bg1"/>
              </a:solidFill>
            </a:endParaRPr>
          </a:p>
          <a:p>
            <a:endParaRPr lang="en-US" sz="1200" dirty="0">
              <a:solidFill>
                <a:schemeClr val="bg1"/>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10668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t>Questions</a:t>
            </a:r>
            <a:endParaRPr lang="en-US" dirty="0"/>
          </a:p>
        </p:txBody>
      </p:sp>
      <p:sp>
        <p:nvSpPr>
          <p:cNvPr id="3" name="Content Placeholder 2"/>
          <p:cNvSpPr>
            <a:spLocks noGrp="1"/>
          </p:cNvSpPr>
          <p:nvPr>
            <p:ph idx="1"/>
          </p:nvPr>
        </p:nvSpPr>
        <p:spPr>
          <a:xfrm>
            <a:off x="0" y="838200"/>
            <a:ext cx="9144000" cy="60198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r>
              <a:rPr lang="en-US" sz="2000" dirty="0" smtClean="0">
                <a:solidFill>
                  <a:schemeClr val="bg1"/>
                </a:solidFill>
              </a:rPr>
              <a:t>2.  An aluminum can of mass 100 g contains 200 g of water.  Both, initially at 15 </a:t>
            </a:r>
            <a:r>
              <a:rPr lang="en-US" sz="2000" baseline="30000" dirty="0" smtClean="0">
                <a:solidFill>
                  <a:schemeClr val="bg1"/>
                </a:solidFill>
              </a:rPr>
              <a:t>o</a:t>
            </a:r>
            <a:r>
              <a:rPr lang="en-US" sz="2000" dirty="0" smtClean="0">
                <a:solidFill>
                  <a:schemeClr val="bg1"/>
                </a:solidFill>
              </a:rPr>
              <a:t>C, are placed in a refrigerator at – 5.0 </a:t>
            </a:r>
            <a:r>
              <a:rPr lang="en-US" sz="2000" baseline="30000" dirty="0" smtClean="0">
                <a:solidFill>
                  <a:schemeClr val="bg1"/>
                </a:solidFill>
              </a:rPr>
              <a:t>o</a:t>
            </a:r>
            <a:r>
              <a:rPr lang="en-US" sz="2000" dirty="0" smtClean="0">
                <a:solidFill>
                  <a:schemeClr val="bg1"/>
                </a:solidFill>
              </a:rPr>
              <a:t>C.  Calculate the quantity of heat that has to be removed from the water and the can for their temperatures to fall to -5.0 </a:t>
            </a:r>
            <a:r>
              <a:rPr lang="en-US" sz="2000" baseline="30000" dirty="0" smtClean="0">
                <a:solidFill>
                  <a:schemeClr val="bg1"/>
                </a:solidFill>
              </a:rPr>
              <a:t>o</a:t>
            </a:r>
            <a:r>
              <a:rPr lang="en-US" sz="2000" dirty="0" smtClean="0">
                <a:solidFill>
                  <a:schemeClr val="bg1"/>
                </a:solidFill>
              </a:rPr>
              <a:t>C.</a:t>
            </a:r>
            <a:br>
              <a:rPr lang="en-US" sz="2000" dirty="0" smtClean="0">
                <a:solidFill>
                  <a:schemeClr val="bg1"/>
                </a:solidFill>
              </a:rPr>
            </a:br>
            <a:r>
              <a:rPr lang="en-US" sz="2000" dirty="0" smtClean="0"/>
              <a:t/>
            </a:r>
            <a:br>
              <a:rPr lang="en-US" sz="2000" dirty="0" smtClean="0"/>
            </a:br>
            <a:endParaRPr lang="en-US" sz="12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10668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t>Questions</a:t>
            </a:r>
            <a:endParaRPr lang="en-US" dirty="0"/>
          </a:p>
        </p:txBody>
      </p:sp>
      <p:sp>
        <p:nvSpPr>
          <p:cNvPr id="3" name="Content Placeholder 2"/>
          <p:cNvSpPr>
            <a:spLocks noGrp="1"/>
          </p:cNvSpPr>
          <p:nvPr>
            <p:ph idx="1"/>
          </p:nvPr>
        </p:nvSpPr>
        <p:spPr>
          <a:xfrm>
            <a:off x="0" y="838200"/>
            <a:ext cx="9144000" cy="60198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solidFill>
                <a:schemeClr val="bg1"/>
              </a:solidFill>
            </a:endParaRPr>
          </a:p>
          <a:p>
            <a:r>
              <a:rPr lang="en-US" sz="2000" dirty="0" smtClean="0">
                <a:solidFill>
                  <a:schemeClr val="bg1"/>
                </a:solidFill>
              </a:rPr>
              <a:t>3.  a.  How much heat will change 10 g of ice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to water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br>
              <a:rPr lang="en-US" sz="2000" dirty="0" smtClean="0">
                <a:solidFill>
                  <a:schemeClr val="bg1"/>
                </a:solidFill>
              </a:rPr>
            </a:br>
            <a:r>
              <a:rPr lang="en-US" sz="2000" dirty="0" smtClean="0">
                <a:solidFill>
                  <a:schemeClr val="bg1"/>
                </a:solidFill>
              </a:rPr>
              <a:t>      b.  What quantity of heat must be removed from 20 g of water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a:r>
            <a:br>
              <a:rPr lang="en-US" sz="2000" dirty="0" smtClean="0">
                <a:solidFill>
                  <a:schemeClr val="bg1"/>
                </a:solidFill>
              </a:rPr>
            </a:br>
            <a:r>
              <a:rPr lang="en-US" sz="2000" dirty="0" smtClean="0">
                <a:solidFill>
                  <a:schemeClr val="bg1"/>
                </a:solidFill>
              </a:rPr>
              <a:t>           to change it to ice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br>
              <a:rPr lang="en-US" sz="2000" dirty="0" smtClean="0">
                <a:solidFill>
                  <a:schemeClr val="bg1"/>
                </a:solidFill>
              </a:rPr>
            </a:br>
            <a:endParaRPr lang="en-US" sz="2000" dirty="0" smtClean="0">
              <a:solidFill>
                <a:schemeClr val="bg1"/>
              </a:solidFill>
            </a:endParaRPr>
          </a:p>
          <a:p>
            <a:endParaRPr lang="en-US" sz="12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10668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t>Questions</a:t>
            </a:r>
            <a:endParaRPr lang="en-US" dirty="0"/>
          </a:p>
        </p:txBody>
      </p:sp>
      <p:sp>
        <p:nvSpPr>
          <p:cNvPr id="3" name="Content Placeholder 2"/>
          <p:cNvSpPr>
            <a:spLocks noGrp="1"/>
          </p:cNvSpPr>
          <p:nvPr>
            <p:ph idx="1"/>
          </p:nvPr>
        </p:nvSpPr>
        <p:spPr>
          <a:xfrm>
            <a:off x="0" y="762000"/>
            <a:ext cx="9144000" cy="60960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r>
              <a:rPr lang="en-US" sz="2000" dirty="0" smtClean="0">
                <a:solidFill>
                  <a:schemeClr val="bg1"/>
                </a:solidFill>
              </a:rPr>
              <a:t>4.  a.  How much heat is needed to change 5 g of ice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to water at 50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br>
              <a:rPr lang="en-US" sz="2000" dirty="0" smtClean="0">
                <a:solidFill>
                  <a:schemeClr val="bg1"/>
                </a:solidFill>
              </a:rPr>
            </a:br>
            <a:r>
              <a:rPr lang="en-US" sz="2000" dirty="0" smtClean="0">
                <a:solidFill>
                  <a:schemeClr val="bg1"/>
                </a:solidFill>
              </a:rPr>
              <a:t>      b.  If a refrigerator cools 200 g of water from 20</a:t>
            </a:r>
            <a:r>
              <a:rPr lang="en-US" sz="2000" baseline="30000" dirty="0" smtClean="0">
                <a:solidFill>
                  <a:schemeClr val="bg1"/>
                </a:solidFill>
              </a:rPr>
              <a:t>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to its freezing point in</a:t>
            </a:r>
            <a:br>
              <a:rPr lang="en-US" sz="2000" dirty="0" smtClean="0">
                <a:solidFill>
                  <a:schemeClr val="bg1"/>
                </a:solidFill>
              </a:rPr>
            </a:br>
            <a:r>
              <a:rPr lang="en-US" sz="2000" dirty="0" smtClean="0">
                <a:solidFill>
                  <a:schemeClr val="bg1"/>
                </a:solidFill>
              </a:rPr>
              <a:t>      10 minutes, how much heat is removed per minute from the water?</a:t>
            </a:r>
            <a:br>
              <a:rPr lang="en-US" sz="2000" dirty="0" smtClean="0">
                <a:solidFill>
                  <a:schemeClr val="bg1"/>
                </a:solidFill>
              </a:rPr>
            </a:br>
            <a:endParaRPr lang="en-US" sz="2000" dirty="0" smtClean="0">
              <a:solidFill>
                <a:schemeClr val="bg1"/>
              </a:solidFill>
            </a:endParaRPr>
          </a:p>
          <a:p>
            <a:endParaRPr lang="en-US" sz="12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8382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Convert from </a:t>
            </a:r>
            <a:r>
              <a:rPr lang="en-US" baseline="30000" dirty="0" err="1" smtClean="0">
                <a:solidFill>
                  <a:srgbClr val="FF0000"/>
                </a:solidFill>
              </a:rPr>
              <a:t>o</a:t>
            </a:r>
            <a:r>
              <a:rPr lang="en-US" dirty="0" err="1" smtClean="0">
                <a:solidFill>
                  <a:srgbClr val="FF0000"/>
                </a:solidFill>
              </a:rPr>
              <a:t>C</a:t>
            </a:r>
            <a:r>
              <a:rPr lang="en-US" dirty="0" smtClean="0">
                <a:solidFill>
                  <a:srgbClr val="FF0000"/>
                </a:solidFill>
              </a:rPr>
              <a:t> </a:t>
            </a:r>
            <a:r>
              <a:rPr lang="en-US" dirty="0" smtClean="0"/>
              <a:t>to </a:t>
            </a:r>
            <a:r>
              <a:rPr lang="en-US" baseline="30000" dirty="0" err="1" smtClean="0">
                <a:solidFill>
                  <a:srgbClr val="00B0F0"/>
                </a:solidFill>
              </a:rPr>
              <a:t>o</a:t>
            </a:r>
            <a:r>
              <a:rPr lang="en-US" dirty="0" err="1" smtClean="0">
                <a:solidFill>
                  <a:srgbClr val="00B0F0"/>
                </a:solidFill>
              </a:rPr>
              <a:t>F</a:t>
            </a:r>
            <a:r>
              <a:rPr lang="en-US" dirty="0" smtClean="0"/>
              <a:t> and from </a:t>
            </a:r>
            <a:r>
              <a:rPr lang="en-US" baseline="30000" dirty="0" err="1" smtClean="0">
                <a:solidFill>
                  <a:srgbClr val="00B0F0"/>
                </a:solidFill>
              </a:rPr>
              <a:t>o</a:t>
            </a:r>
            <a:r>
              <a:rPr lang="en-US" dirty="0" err="1" smtClean="0">
                <a:solidFill>
                  <a:srgbClr val="00B0F0"/>
                </a:solidFill>
              </a:rPr>
              <a:t>F</a:t>
            </a:r>
            <a:r>
              <a:rPr lang="en-US" dirty="0" smtClean="0"/>
              <a:t> to </a:t>
            </a:r>
            <a:r>
              <a:rPr lang="en-US" baseline="30000" dirty="0" err="1" smtClean="0">
                <a:solidFill>
                  <a:srgbClr val="FF0000"/>
                </a:solidFill>
              </a:rPr>
              <a:t>o</a:t>
            </a:r>
            <a:r>
              <a:rPr lang="en-US" dirty="0" err="1" smtClean="0">
                <a:solidFill>
                  <a:srgbClr val="FF0000"/>
                </a:solidFill>
              </a:rPr>
              <a:t>C</a:t>
            </a:r>
            <a:endParaRPr lang="en-US" dirty="0">
              <a:solidFill>
                <a:srgbClr val="FF0000"/>
              </a:solidFill>
            </a:endParaRPr>
          </a:p>
        </p:txBody>
      </p:sp>
      <p:sp>
        <p:nvSpPr>
          <p:cNvPr id="3" name="Content Placeholder 2"/>
          <p:cNvSpPr>
            <a:spLocks noGrp="1"/>
          </p:cNvSpPr>
          <p:nvPr>
            <p:ph idx="1"/>
          </p:nvPr>
        </p:nvSpPr>
        <p:spPr>
          <a:xfrm>
            <a:off x="457200" y="1600200"/>
            <a:ext cx="8305800" cy="4800600"/>
          </a:xfrm>
        </p:spPr>
        <p:txBody>
          <a:bodyPr>
            <a:normAutofit/>
          </a:bodyPr>
          <a:lstStyle/>
          <a:p>
            <a:r>
              <a:rPr lang="en-US" dirty="0" smtClean="0"/>
              <a:t>The equation is </a:t>
            </a:r>
            <a:r>
              <a:rPr lang="en-US" baseline="30000" dirty="0" err="1" smtClean="0"/>
              <a:t>o</a:t>
            </a:r>
            <a:r>
              <a:rPr lang="en-US" dirty="0" err="1" smtClean="0"/>
              <a:t>F</a:t>
            </a:r>
            <a:r>
              <a:rPr lang="en-US" dirty="0" smtClean="0"/>
              <a:t>  =  (1.8 </a:t>
            </a:r>
            <a:r>
              <a:rPr lang="en-US" dirty="0" smtClean="0">
                <a:sym typeface="Wingdings" pitchFamily="2" charset="2"/>
              </a:rPr>
              <a:t>× </a:t>
            </a:r>
            <a:r>
              <a:rPr lang="en-US" baseline="30000" dirty="0" err="1" smtClean="0">
                <a:sym typeface="Wingdings" pitchFamily="2" charset="2"/>
              </a:rPr>
              <a:t>o</a:t>
            </a:r>
            <a:r>
              <a:rPr lang="en-US" dirty="0" err="1" smtClean="0">
                <a:sym typeface="Wingdings" pitchFamily="2" charset="2"/>
              </a:rPr>
              <a:t>C</a:t>
            </a:r>
            <a:r>
              <a:rPr lang="en-US" dirty="0" smtClean="0">
                <a:sym typeface="Wingdings" pitchFamily="2" charset="2"/>
              </a:rPr>
              <a:t>)  +  32</a:t>
            </a:r>
            <a:r>
              <a:rPr lang="en-US" dirty="0" smtClean="0"/>
              <a:t> </a:t>
            </a:r>
            <a:br>
              <a:rPr lang="en-US" dirty="0" smtClean="0"/>
            </a:br>
            <a:r>
              <a:rPr lang="en-US" dirty="0" smtClean="0"/>
              <a:t/>
            </a:r>
            <a:br>
              <a:rPr lang="en-US" dirty="0" smtClean="0"/>
            </a:br>
            <a:r>
              <a:rPr lang="en-US" dirty="0" smtClean="0"/>
              <a:t>Hence</a:t>
            </a:r>
          </a:p>
          <a:p>
            <a:r>
              <a:rPr lang="en-US" dirty="0" smtClean="0"/>
              <a:t>To go from </a:t>
            </a:r>
            <a:r>
              <a:rPr lang="en-US" baseline="30000" dirty="0" err="1" smtClean="0"/>
              <a:t>o</a:t>
            </a:r>
            <a:r>
              <a:rPr lang="en-US" dirty="0" err="1" smtClean="0"/>
              <a:t>C</a:t>
            </a:r>
            <a:r>
              <a:rPr lang="en-US" dirty="0" smtClean="0"/>
              <a:t> </a:t>
            </a:r>
            <a:r>
              <a:rPr lang="en-US" dirty="0" smtClean="0">
                <a:sym typeface="Wingdings" pitchFamily="2" charset="2"/>
              </a:rPr>
              <a:t> </a:t>
            </a:r>
            <a:r>
              <a:rPr lang="en-US" baseline="30000" dirty="0" err="1" smtClean="0">
                <a:sym typeface="Wingdings" pitchFamily="2" charset="2"/>
              </a:rPr>
              <a:t>o</a:t>
            </a:r>
            <a:r>
              <a:rPr lang="en-US" dirty="0" err="1" smtClean="0">
                <a:sym typeface="Wingdings" pitchFamily="2" charset="2"/>
              </a:rPr>
              <a:t>F</a:t>
            </a:r>
            <a:r>
              <a:rPr lang="en-US" dirty="0" smtClean="0">
                <a:sym typeface="Wingdings" pitchFamily="2" charset="2"/>
              </a:rPr>
              <a:t>   </a:t>
            </a:r>
            <a:br>
              <a:rPr lang="en-US" dirty="0" smtClean="0">
                <a:sym typeface="Wingdings" pitchFamily="2" charset="2"/>
              </a:rPr>
            </a:br>
            <a:r>
              <a:rPr lang="en-US" dirty="0" smtClean="0">
                <a:sym typeface="Wingdings" pitchFamily="2" charset="2"/>
              </a:rPr>
              <a:t>(</a:t>
            </a:r>
            <a:r>
              <a:rPr lang="en-US" baseline="30000" dirty="0" err="1" smtClean="0">
                <a:sym typeface="Wingdings" pitchFamily="2" charset="2"/>
              </a:rPr>
              <a:t>o</a:t>
            </a:r>
            <a:r>
              <a:rPr lang="en-US" dirty="0" err="1" smtClean="0">
                <a:sym typeface="Wingdings" pitchFamily="2" charset="2"/>
              </a:rPr>
              <a:t>C</a:t>
            </a:r>
            <a:r>
              <a:rPr lang="en-US" dirty="0" smtClean="0">
                <a:sym typeface="Wingdings" pitchFamily="2" charset="2"/>
              </a:rPr>
              <a:t> × 1.8) + 32</a:t>
            </a:r>
            <a:br>
              <a:rPr lang="en-US" dirty="0" smtClean="0">
                <a:sym typeface="Wingdings" pitchFamily="2" charset="2"/>
              </a:rPr>
            </a:br>
            <a:r>
              <a:rPr lang="en-US" dirty="0" smtClean="0">
                <a:sym typeface="Wingdings" pitchFamily="2" charset="2"/>
              </a:rPr>
              <a:t/>
            </a:r>
            <a:br>
              <a:rPr lang="en-US" dirty="0" smtClean="0">
                <a:sym typeface="Wingdings" pitchFamily="2" charset="2"/>
              </a:rPr>
            </a:br>
            <a:r>
              <a:rPr lang="en-US" dirty="0" smtClean="0">
                <a:sym typeface="Wingdings" pitchFamily="2" charset="2"/>
              </a:rPr>
              <a:t>Therefore:</a:t>
            </a:r>
          </a:p>
          <a:p>
            <a:r>
              <a:rPr lang="en-US" dirty="0" smtClean="0">
                <a:sym typeface="Wingdings" pitchFamily="2" charset="2"/>
              </a:rPr>
              <a:t>To go from </a:t>
            </a:r>
            <a:r>
              <a:rPr lang="en-US" baseline="30000" dirty="0" err="1" smtClean="0">
                <a:sym typeface="Wingdings" pitchFamily="2" charset="2"/>
              </a:rPr>
              <a:t>o</a:t>
            </a:r>
            <a:r>
              <a:rPr lang="en-US" dirty="0" err="1" smtClean="0">
                <a:sym typeface="Wingdings" pitchFamily="2" charset="2"/>
              </a:rPr>
              <a:t>F</a:t>
            </a:r>
            <a:r>
              <a:rPr lang="en-US" dirty="0" smtClean="0">
                <a:sym typeface="Wingdings" pitchFamily="2" charset="2"/>
              </a:rPr>
              <a:t>  </a:t>
            </a:r>
            <a:r>
              <a:rPr lang="en-US" baseline="30000" dirty="0" err="1" smtClean="0">
                <a:sym typeface="Wingdings" pitchFamily="2" charset="2"/>
              </a:rPr>
              <a:t>o</a:t>
            </a:r>
            <a:r>
              <a:rPr lang="en-US" dirty="0" err="1" smtClean="0">
                <a:sym typeface="Wingdings" pitchFamily="2" charset="2"/>
              </a:rPr>
              <a:t>C</a:t>
            </a:r>
            <a:r>
              <a:rPr lang="en-US" dirty="0" smtClean="0">
                <a:sym typeface="Wingdings" pitchFamily="2" charset="2"/>
              </a:rPr>
              <a:t/>
            </a:r>
            <a:br>
              <a:rPr lang="en-US" dirty="0" smtClean="0">
                <a:sym typeface="Wingdings" pitchFamily="2" charset="2"/>
              </a:rPr>
            </a:br>
            <a:r>
              <a:rPr lang="en-US" dirty="0" smtClean="0">
                <a:sym typeface="Wingdings" pitchFamily="2" charset="2"/>
              </a:rPr>
              <a:t>(</a:t>
            </a:r>
            <a:r>
              <a:rPr lang="en-US" baseline="30000" dirty="0" err="1" smtClean="0">
                <a:sym typeface="Wingdings" pitchFamily="2" charset="2"/>
              </a:rPr>
              <a:t>o</a:t>
            </a:r>
            <a:r>
              <a:rPr lang="en-US" dirty="0" err="1" smtClean="0">
                <a:sym typeface="Wingdings" pitchFamily="2" charset="2"/>
              </a:rPr>
              <a:t>F</a:t>
            </a:r>
            <a:r>
              <a:rPr lang="en-US" dirty="0" smtClean="0">
                <a:sym typeface="Wingdings" pitchFamily="2" charset="2"/>
              </a:rPr>
              <a:t> – 32) ÷ 1.8 </a:t>
            </a:r>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t>Questions</a:t>
            </a:r>
            <a:endParaRPr lang="en-US" dirty="0"/>
          </a:p>
        </p:txBody>
      </p:sp>
      <p:sp>
        <p:nvSpPr>
          <p:cNvPr id="3" name="Content Placeholder 2"/>
          <p:cNvSpPr>
            <a:spLocks noGrp="1"/>
          </p:cNvSpPr>
          <p:nvPr>
            <p:ph idx="1"/>
          </p:nvPr>
        </p:nvSpPr>
        <p:spPr>
          <a:xfrm>
            <a:off x="0" y="838200"/>
            <a:ext cx="9144000" cy="60198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r>
              <a:rPr lang="en-US" sz="2000" dirty="0" smtClean="0">
                <a:solidFill>
                  <a:schemeClr val="bg1"/>
                </a:solidFill>
              </a:rPr>
              <a:t>5.  How long will it take a 50 W heater to melt 100 g of ice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br>
              <a:rPr lang="en-US" sz="2000" dirty="0" smtClean="0">
                <a:solidFill>
                  <a:schemeClr val="bg1"/>
                </a:solidFill>
              </a:rPr>
            </a:br>
            <a:endParaRPr lang="en-US" sz="2000" dirty="0" smtClean="0">
              <a:solidFill>
                <a:schemeClr val="bg1"/>
              </a:solidFill>
            </a:endParaRPr>
          </a:p>
          <a:p>
            <a:endParaRPr lang="en-US" sz="12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10668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smtClean="0"/>
              <a:t>Questions</a:t>
            </a:r>
            <a:endParaRPr lang="en-US" dirty="0"/>
          </a:p>
        </p:txBody>
      </p:sp>
      <p:sp>
        <p:nvSpPr>
          <p:cNvPr id="3" name="Content Placeholder 2"/>
          <p:cNvSpPr>
            <a:spLocks noGrp="1"/>
          </p:cNvSpPr>
          <p:nvPr>
            <p:ph idx="1"/>
          </p:nvPr>
        </p:nvSpPr>
        <p:spPr>
          <a:xfrm>
            <a:off x="0" y="838200"/>
            <a:ext cx="9144000" cy="60198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r>
              <a:rPr lang="en-US" sz="2000" dirty="0" smtClean="0">
                <a:solidFill>
                  <a:schemeClr val="bg1"/>
                </a:solidFill>
              </a:rPr>
              <a:t>6.  Some small aluminum rivets of total mass 170 g and at 100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are emptied</a:t>
            </a:r>
            <a:br>
              <a:rPr lang="en-US" sz="2000" dirty="0" smtClean="0">
                <a:solidFill>
                  <a:schemeClr val="bg1"/>
                </a:solidFill>
              </a:rPr>
            </a:br>
            <a:r>
              <a:rPr lang="en-US" sz="2000" dirty="0" smtClean="0">
                <a:solidFill>
                  <a:schemeClr val="bg1"/>
                </a:solidFill>
              </a:rPr>
              <a:t>     into a hole in a large block of ice at 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a:r>
            <a:br>
              <a:rPr lang="en-US" sz="2000" dirty="0" smtClean="0">
                <a:solidFill>
                  <a:schemeClr val="bg1"/>
                </a:solidFill>
              </a:rPr>
            </a:br>
            <a:r>
              <a:rPr lang="en-US" sz="2000" dirty="0" smtClean="0">
                <a:solidFill>
                  <a:schemeClr val="bg1"/>
                </a:solidFill>
              </a:rPr>
              <a:t>     a.  What will be the final temperature of the rivets?</a:t>
            </a:r>
            <a:br>
              <a:rPr lang="en-US" sz="2000" dirty="0" smtClean="0">
                <a:solidFill>
                  <a:schemeClr val="bg1"/>
                </a:solidFill>
              </a:rPr>
            </a:br>
            <a:r>
              <a:rPr lang="en-US" sz="2000" dirty="0" smtClean="0">
                <a:solidFill>
                  <a:schemeClr val="bg1"/>
                </a:solidFill>
              </a:rPr>
              <a:t>     b.  How much ice will melt?</a:t>
            </a:r>
            <a:r>
              <a:rPr lang="en-US" sz="2000" dirty="0" smtClean="0"/>
              <a:t/>
            </a:r>
            <a:br>
              <a:rPr lang="en-US" sz="2000" dirty="0" smtClean="0"/>
            </a:br>
            <a:endParaRPr lang="en-US" sz="2000" dirty="0" smtClean="0"/>
          </a:p>
          <a:p>
            <a:endParaRPr lang="en-US" sz="12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10668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 xmlns:p14="http://schemas.microsoft.com/office/powerpoint/2010/main" val="24057534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solidFill>
                  <a:schemeClr val="bg1"/>
                </a:solidFill>
              </a:rPr>
              <a:t>7.  a.  How much heat is needed to change 4 g of water at 100</a:t>
            </a:r>
            <a:r>
              <a:rPr lang="en-US" sz="2000" baseline="30000" dirty="0" smtClean="0">
                <a:solidFill>
                  <a:schemeClr val="bg1"/>
                </a:solidFill>
              </a:rPr>
              <a:t>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to steam</a:t>
            </a:r>
            <a:br>
              <a:rPr lang="en-US" sz="2000" dirty="0" smtClean="0">
                <a:solidFill>
                  <a:schemeClr val="bg1"/>
                </a:solidFill>
              </a:rPr>
            </a:br>
            <a:r>
              <a:rPr lang="en-US" sz="2000" dirty="0" smtClean="0">
                <a:solidFill>
                  <a:schemeClr val="bg1"/>
                </a:solidFill>
              </a:rPr>
              <a:t>           at 100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a:t>
            </a:r>
            <a:br>
              <a:rPr lang="en-US" sz="2000" dirty="0" smtClean="0">
                <a:solidFill>
                  <a:schemeClr val="bg1"/>
                </a:solidFill>
              </a:rPr>
            </a:br>
            <a:r>
              <a:rPr lang="en-US" sz="2000" dirty="0" smtClean="0">
                <a:solidFill>
                  <a:schemeClr val="bg1"/>
                </a:solidFill>
              </a:rPr>
              <a:t>      b.  Find the heat given out when 10 g of steam at 100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condenses</a:t>
            </a:r>
            <a:br>
              <a:rPr lang="en-US" sz="2000" dirty="0" smtClean="0">
                <a:solidFill>
                  <a:schemeClr val="bg1"/>
                </a:solidFill>
              </a:rPr>
            </a:br>
            <a:r>
              <a:rPr lang="en-US" sz="2000" dirty="0" smtClean="0">
                <a:solidFill>
                  <a:schemeClr val="bg1"/>
                </a:solidFill>
              </a:rPr>
              <a:t>           and cools to water at 50 </a:t>
            </a:r>
            <a:r>
              <a:rPr lang="en-US" sz="2000" baseline="30000" dirty="0" err="1" smtClean="0">
                <a:solidFill>
                  <a:schemeClr val="bg1"/>
                </a:solidFill>
              </a:rPr>
              <a:t>o</a:t>
            </a:r>
            <a:r>
              <a:rPr lang="en-US" sz="2000" dirty="0" err="1" smtClean="0">
                <a:solidFill>
                  <a:schemeClr val="bg1"/>
                </a:solidFill>
              </a:rPr>
              <a:t>C.</a:t>
            </a:r>
            <a:endParaRPr lang="en-US" sz="2000" dirty="0" smtClean="0">
              <a:solidFill>
                <a:schemeClr val="bg1"/>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9144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0"/>
            <a:ext cx="8229600" cy="792162"/>
          </a:xfrm>
        </p:spPr>
        <p:txBody>
          <a:bodyPr/>
          <a:lstStyle/>
          <a:p>
            <a:r>
              <a:rPr lang="en-US" dirty="0" smtClean="0"/>
              <a:t>Questions</a:t>
            </a:r>
            <a:endParaRPr lang="en-US" dirty="0"/>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solidFill>
                  <a:schemeClr val="bg1"/>
                </a:solidFill>
              </a:rPr>
              <a:t>8.  A 3 kW electric kettle is left on for 2 minutes after the water starts to boil.</a:t>
            </a:r>
            <a:br>
              <a:rPr lang="en-US" sz="2000" dirty="0" smtClean="0">
                <a:solidFill>
                  <a:schemeClr val="bg1"/>
                </a:solidFill>
              </a:rPr>
            </a:br>
            <a:r>
              <a:rPr lang="en-US" sz="2000" dirty="0" smtClean="0">
                <a:solidFill>
                  <a:schemeClr val="bg1"/>
                </a:solidFill>
              </a:rPr>
              <a:t>     What mass of water is boiled off in this time?</a:t>
            </a:r>
            <a:br>
              <a:rPr lang="en-US" sz="2000" dirty="0" smtClean="0">
                <a:solidFill>
                  <a:schemeClr val="bg1"/>
                </a:solidFill>
              </a:rPr>
            </a:br>
            <a:endParaRPr lang="en-US" sz="2000" dirty="0" smtClean="0">
              <a:solidFill>
                <a:schemeClr val="bg1"/>
              </a:solidFill>
            </a:endParaRPr>
          </a:p>
          <a:p>
            <a:endParaRPr lang="en-US" sz="2000" dirty="0" smtClean="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8382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0"/>
            <a:ext cx="8229600" cy="792162"/>
          </a:xfrm>
        </p:spPr>
        <p:txBody>
          <a:bodyPr/>
          <a:lstStyle/>
          <a:p>
            <a:r>
              <a:rPr lang="en-US" dirty="0" smtClean="0"/>
              <a:t>Questions</a:t>
            </a:r>
            <a:endParaRPr lang="en-US" dirty="0"/>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solidFill>
                  <a:schemeClr val="bg1"/>
                </a:solidFill>
              </a:rPr>
              <a:t>9.  If a 500 W immersion heater takes 34 s to melt 0.050 kg of ice, what is the specific latent heat of fusion of ice?</a:t>
            </a:r>
            <a:br>
              <a:rPr lang="en-US" sz="2000" dirty="0" smtClean="0">
                <a:solidFill>
                  <a:schemeClr val="bg1"/>
                </a:solidFill>
              </a:rPr>
            </a:br>
            <a:endParaRPr lang="en-US" sz="2000" dirty="0" smtClean="0">
              <a:solidFill>
                <a:schemeClr val="bg1"/>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9144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0"/>
            <a:ext cx="8229600" cy="792162"/>
          </a:xfrm>
        </p:spPr>
        <p:txBody>
          <a:bodyPr/>
          <a:lstStyle/>
          <a:p>
            <a:r>
              <a:rPr lang="en-US" dirty="0" smtClean="0"/>
              <a:t>Questions</a:t>
            </a:r>
            <a:endParaRPr lang="en-US" dirty="0"/>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pPr>
              <a:buNone/>
            </a:pPr>
            <a:r>
              <a:rPr lang="en-US" sz="2000" dirty="0" smtClean="0"/>
              <a:t/>
            </a:r>
            <a:br>
              <a:rPr lang="en-US" sz="2000" dirty="0" smtClean="0"/>
            </a:br>
            <a:endParaRPr lang="en-US" sz="2000" dirty="0" smtClean="0"/>
          </a:p>
          <a:p>
            <a:r>
              <a:rPr lang="en-US" sz="2000" dirty="0" smtClean="0">
                <a:solidFill>
                  <a:schemeClr val="bg1"/>
                </a:solidFill>
              </a:rPr>
              <a:t>10. A 1 kW immersion heater takes 450 s to boil away 0.200 kg of water at 100 </a:t>
            </a:r>
            <a:r>
              <a:rPr lang="en-US" sz="2000" baseline="30000" dirty="0" err="1" smtClean="0">
                <a:solidFill>
                  <a:schemeClr val="bg1"/>
                </a:solidFill>
              </a:rPr>
              <a:t>o</a:t>
            </a:r>
            <a:r>
              <a:rPr lang="en-US" sz="2000" dirty="0" err="1" smtClean="0">
                <a:solidFill>
                  <a:schemeClr val="bg1"/>
                </a:solidFill>
              </a:rPr>
              <a:t>C.</a:t>
            </a:r>
            <a:r>
              <a:rPr lang="en-US" sz="2000" dirty="0" smtClean="0">
                <a:solidFill>
                  <a:schemeClr val="bg1"/>
                </a:solidFill>
              </a:rPr>
              <a:t>  What value does this give for the specific latent heat of vaporization of water?</a:t>
            </a:r>
            <a:br>
              <a:rPr lang="en-US" sz="2000" dirty="0" smtClean="0">
                <a:solidFill>
                  <a:schemeClr val="bg1"/>
                </a:solidFill>
              </a:rPr>
            </a:br>
            <a:endParaRPr lang="en-US" sz="2000" dirty="0" smtClean="0">
              <a:solidFill>
                <a:schemeClr val="bg1"/>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7620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76200"/>
            <a:ext cx="8229600" cy="792162"/>
          </a:xfrm>
        </p:spPr>
        <p:txBody>
          <a:bodyPr/>
          <a:lstStyle/>
          <a:p>
            <a:r>
              <a:rPr lang="en-US" dirty="0" smtClean="0"/>
              <a:t>Questions</a:t>
            </a:r>
            <a:endParaRPr lang="en-US" dirty="0"/>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pPr>
              <a:buNone/>
            </a:pPr>
            <a:r>
              <a:rPr lang="en-US" sz="2000" dirty="0" smtClean="0"/>
              <a:t/>
            </a:r>
            <a:br>
              <a:rPr lang="en-US" sz="2000" dirty="0" smtClean="0"/>
            </a:br>
            <a:endParaRPr lang="en-US" sz="2000" dirty="0" smtClean="0"/>
          </a:p>
          <a:p>
            <a:r>
              <a:rPr lang="en-US" sz="2000" dirty="0" smtClean="0">
                <a:solidFill>
                  <a:schemeClr val="bg1"/>
                </a:solidFill>
              </a:rPr>
              <a:t>11.  Some water is stored in a bag of a porous material </a:t>
            </a:r>
            <a:r>
              <a:rPr lang="en-US" sz="2000" dirty="0" err="1" smtClean="0">
                <a:solidFill>
                  <a:schemeClr val="bg1"/>
                </a:solidFill>
              </a:rPr>
              <a:t>eg</a:t>
            </a:r>
            <a:r>
              <a:rPr lang="en-US" sz="2000" dirty="0" smtClean="0">
                <a:solidFill>
                  <a:schemeClr val="bg1"/>
                </a:solidFill>
              </a:rPr>
              <a:t>. canvas, which is hung where it is exposed to a draught of air.  Explain why the temperature of the water is lower than that of the air.</a:t>
            </a:r>
            <a:r>
              <a:rPr lang="en-US" sz="2000" dirty="0" smtClean="0"/>
              <a:t/>
            </a:r>
            <a:br>
              <a:rPr lang="en-US" sz="2000" dirty="0" smtClean="0"/>
            </a:br>
            <a:endParaRPr lang="en-US" sz="2000" dirty="0"/>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600200" y="7620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76200"/>
            <a:ext cx="8229600" cy="792162"/>
          </a:xfrm>
        </p:spPr>
        <p:txBody>
          <a:bodyPr/>
          <a:lstStyle/>
          <a:p>
            <a:r>
              <a:rPr lang="en-US" dirty="0" smtClean="0"/>
              <a:t>Questions</a:t>
            </a:r>
            <a:endParaRPr lang="en-US" dirty="0"/>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000" dirty="0" smtClean="0"/>
          </a:p>
          <a:p>
            <a:endParaRPr lang="en-US" sz="2000" dirty="0" smtClean="0"/>
          </a:p>
          <a:p>
            <a:endParaRPr lang="en-US" sz="2000" dirty="0" smtClean="0"/>
          </a:p>
          <a:p>
            <a:endParaRPr lang="en-US" sz="2000" dirty="0" smtClean="0"/>
          </a:p>
          <a:p>
            <a:pPr>
              <a:buNone/>
            </a:pPr>
            <a:r>
              <a:rPr lang="en-US" sz="2000" dirty="0" smtClean="0"/>
              <a:t/>
            </a:r>
            <a:br>
              <a:rPr lang="en-US" sz="2000" dirty="0" smtClean="0"/>
            </a:br>
            <a:endParaRPr lang="en-US" sz="2000" dirty="0" smtClean="0"/>
          </a:p>
          <a:p>
            <a:endParaRPr lang="en-US" sz="2000" dirty="0" smtClean="0"/>
          </a:p>
          <a:p>
            <a:r>
              <a:rPr lang="en-US" sz="2000" dirty="0" smtClean="0">
                <a:solidFill>
                  <a:schemeClr val="bg1"/>
                </a:solidFill>
              </a:rPr>
              <a:t>12.  Explain why a bottle of milk keeps better when it stands in water in a porous pot in a draught.</a:t>
            </a:r>
            <a:endParaRPr lang="en-US" sz="2000" dirty="0">
              <a:solidFill>
                <a:schemeClr val="bg1"/>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2967009684"/>
              </p:ext>
            </p:extLst>
          </p:nvPr>
        </p:nvGraphicFramePr>
        <p:xfrm>
          <a:off x="1524000" y="8382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sz="1200" dirty="0"/>
                    </a:p>
                  </a:txBody>
                  <a:tcPr/>
                </a:tc>
                <a:tc>
                  <a:txBody>
                    <a:bodyPr/>
                    <a:lstStyle/>
                    <a:p>
                      <a:pPr algn="ctr"/>
                      <a:r>
                        <a:rPr lang="en-US" sz="1200" dirty="0" smtClean="0"/>
                        <a:t>Water</a:t>
                      </a:r>
                      <a:endParaRPr lang="en-US" sz="1200" dirty="0"/>
                    </a:p>
                  </a:txBody>
                  <a:tcPr/>
                </a:tc>
                <a:tc>
                  <a:txBody>
                    <a:bodyPr/>
                    <a:lstStyle/>
                    <a:p>
                      <a:pPr algn="ctr"/>
                      <a:r>
                        <a:rPr lang="en-US" sz="1200" dirty="0" smtClean="0"/>
                        <a:t>Ice</a:t>
                      </a:r>
                      <a:endParaRPr lang="en-US" sz="1200" dirty="0"/>
                    </a:p>
                  </a:txBody>
                  <a:tcPr/>
                </a:tc>
                <a:tc>
                  <a:txBody>
                    <a:bodyPr/>
                    <a:lstStyle/>
                    <a:p>
                      <a:pPr algn="ctr"/>
                      <a:r>
                        <a:rPr lang="en-US" sz="1200" dirty="0" smtClean="0"/>
                        <a:t> Aluminum</a:t>
                      </a:r>
                      <a:endParaRPr lang="en-US" sz="1200" dirty="0"/>
                    </a:p>
                  </a:txBody>
                  <a:tcPr/>
                </a:tc>
              </a:tr>
              <a:tr h="370840">
                <a:tc>
                  <a:txBody>
                    <a:bodyPr/>
                    <a:lstStyle/>
                    <a:p>
                      <a:r>
                        <a:rPr lang="en-US" sz="1200" dirty="0" smtClean="0"/>
                        <a:t>Specific heat capacity</a:t>
                      </a:r>
                      <a:r>
                        <a:rPr lang="en-US" sz="1200" baseline="0" dirty="0" smtClean="0"/>
                        <a:t> (J/g </a:t>
                      </a:r>
                      <a:r>
                        <a:rPr lang="en-US" sz="1200" baseline="30000" dirty="0" smtClean="0"/>
                        <a:t>o</a:t>
                      </a:r>
                      <a:r>
                        <a:rPr lang="en-US" sz="1200" baseline="0" dirty="0" smtClean="0"/>
                        <a:t>C)</a:t>
                      </a:r>
                      <a:endParaRPr lang="en-US" sz="1200" dirty="0"/>
                    </a:p>
                  </a:txBody>
                  <a:tcPr/>
                </a:tc>
                <a:tc>
                  <a:txBody>
                    <a:bodyPr/>
                    <a:lstStyle/>
                    <a:p>
                      <a:pPr algn="ctr"/>
                      <a:r>
                        <a:rPr lang="en-US" sz="1200" dirty="0" smtClean="0"/>
                        <a:t>4.2</a:t>
                      </a:r>
                      <a:endParaRPr lang="en-US" sz="1200" dirty="0"/>
                    </a:p>
                  </a:txBody>
                  <a:tcPr/>
                </a:tc>
                <a:tc>
                  <a:txBody>
                    <a:bodyPr/>
                    <a:lstStyle/>
                    <a:p>
                      <a:pPr algn="ctr"/>
                      <a:r>
                        <a:rPr lang="en-US" sz="1200" dirty="0" smtClean="0"/>
                        <a:t>2.0</a:t>
                      </a:r>
                      <a:endParaRPr lang="en-US" sz="1200" dirty="0"/>
                    </a:p>
                  </a:txBody>
                  <a:tcPr/>
                </a:tc>
                <a:tc>
                  <a:txBody>
                    <a:bodyPr/>
                    <a:lstStyle/>
                    <a:p>
                      <a:pPr algn="ctr"/>
                      <a:r>
                        <a:rPr lang="en-US" sz="1200" dirty="0" smtClean="0"/>
                        <a:t>0.90</a:t>
                      </a:r>
                      <a:endParaRPr lang="en-US" sz="1200" dirty="0"/>
                    </a:p>
                  </a:txBody>
                  <a:tcPr/>
                </a:tc>
              </a:tr>
              <a:tr h="370840">
                <a:tc>
                  <a:txBody>
                    <a:bodyPr/>
                    <a:lstStyle/>
                    <a:p>
                      <a:r>
                        <a:rPr lang="en-US" sz="1200" dirty="0" smtClean="0"/>
                        <a:t>Specific latent heat</a:t>
                      </a:r>
                      <a:r>
                        <a:rPr lang="en-US" sz="1200" baseline="0" dirty="0" smtClean="0"/>
                        <a:t> (J/g)</a:t>
                      </a:r>
                      <a:endParaRPr lang="en-US" sz="1200" dirty="0"/>
                    </a:p>
                  </a:txBody>
                  <a:tcPr/>
                </a:tc>
                <a:tc>
                  <a:txBody>
                    <a:bodyPr/>
                    <a:lstStyle/>
                    <a:p>
                      <a:pPr algn="ctr"/>
                      <a:r>
                        <a:rPr lang="en-US" sz="1200" dirty="0" smtClean="0"/>
                        <a:t>2300</a:t>
                      </a:r>
                      <a:endParaRPr lang="en-US" sz="1200" dirty="0"/>
                    </a:p>
                  </a:txBody>
                  <a:tcPr/>
                </a:tc>
                <a:tc>
                  <a:txBody>
                    <a:bodyPr/>
                    <a:lstStyle/>
                    <a:p>
                      <a:pPr algn="ctr"/>
                      <a:r>
                        <a:rPr lang="en-US" sz="1200" dirty="0" smtClean="0"/>
                        <a:t>340</a:t>
                      </a:r>
                      <a:endParaRPr lang="en-US" sz="1200" dirty="0"/>
                    </a:p>
                  </a:txBody>
                  <a:tcPr/>
                </a:tc>
                <a:tc>
                  <a:txBody>
                    <a:bodyPr/>
                    <a:lstStyle/>
                    <a:p>
                      <a:pPr algn="ctr"/>
                      <a:endParaRPr lang="en-US" sz="1200" dirty="0"/>
                    </a:p>
                  </a:txBody>
                  <a:tcPr/>
                </a:tc>
              </a:tr>
            </a:tbl>
          </a:graphicData>
        </a:graphic>
      </p:graphicFrame>
      <p:sp>
        <p:nvSpPr>
          <p:cNvPr id="5" name="Title 1"/>
          <p:cNvSpPr>
            <a:spLocks noGrp="1"/>
          </p:cNvSpPr>
          <p:nvPr>
            <p:ph type="title"/>
          </p:nvPr>
        </p:nvSpPr>
        <p:spPr>
          <a:xfrm>
            <a:off x="457200" y="76200"/>
            <a:ext cx="8229600" cy="792162"/>
          </a:xfrm>
        </p:spPr>
        <p:txBody>
          <a:bodyPr/>
          <a:lstStyle/>
          <a:p>
            <a:r>
              <a:rPr lang="en-US" dirty="0" smtClean="0"/>
              <a:t>Questions</a:t>
            </a:r>
            <a:endParaRPr lang="en-US" dirty="0"/>
          </a:p>
        </p:txBody>
      </p:sp>
    </p:spTree>
    <p:extLst>
      <p:ext uri="{BB962C8B-B14F-4D97-AF65-F5344CB8AC3E}">
        <p14:creationId xmlns="" xmlns:p14="http://schemas.microsoft.com/office/powerpoint/2010/main" val="259147386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Convection, Conduction and Radiation</a:t>
            </a:r>
            <a:endParaRPr lang="en-US" dirty="0"/>
          </a:p>
        </p:txBody>
      </p:sp>
      <p:sp>
        <p:nvSpPr>
          <p:cNvPr id="3" name="Content Placeholder 2"/>
          <p:cNvSpPr>
            <a:spLocks noGrp="1"/>
          </p:cNvSpPr>
          <p:nvPr>
            <p:ph idx="1"/>
          </p:nvPr>
        </p:nvSpPr>
        <p:spPr/>
        <p:txBody>
          <a:bodyPr/>
          <a:lstStyle/>
          <a:p>
            <a:r>
              <a:rPr lang="en-US" dirty="0" smtClean="0"/>
              <a:t>Heat travels in three main ways:</a:t>
            </a:r>
            <a:br>
              <a:rPr lang="en-US" dirty="0" smtClean="0"/>
            </a:br>
            <a:r>
              <a:rPr lang="en-US" dirty="0" smtClean="0"/>
              <a:t/>
            </a:r>
            <a:br>
              <a:rPr lang="en-US" dirty="0" smtClean="0"/>
            </a:br>
            <a:r>
              <a:rPr lang="en-US" dirty="0" smtClean="0"/>
              <a:t>1. Conduction</a:t>
            </a:r>
            <a:br>
              <a:rPr lang="en-US" dirty="0" smtClean="0"/>
            </a:br>
            <a:r>
              <a:rPr lang="en-US" dirty="0" smtClean="0"/>
              <a:t/>
            </a:r>
            <a:br>
              <a:rPr lang="en-US" dirty="0" smtClean="0"/>
            </a:br>
            <a:r>
              <a:rPr lang="en-US" dirty="0" smtClean="0"/>
              <a:t>2.  Convection</a:t>
            </a:r>
            <a:br>
              <a:rPr lang="en-US" dirty="0" smtClean="0"/>
            </a:br>
            <a:r>
              <a:rPr lang="en-US" dirty="0" smtClean="0"/>
              <a:t/>
            </a:r>
            <a:br>
              <a:rPr lang="en-US" dirty="0" smtClean="0"/>
            </a:br>
            <a:r>
              <a:rPr lang="en-US" dirty="0" smtClean="0"/>
              <a:t>3.  Radiation</a:t>
            </a:r>
            <a:endParaRPr lang="en-US" dirty="0"/>
          </a:p>
        </p:txBody>
      </p:sp>
      <p:pic>
        <p:nvPicPr>
          <p:cNvPr id="236546" name="Picture 2" descr="Difference Between Conduction, Convection and Radiation (with ..."/>
          <p:cNvPicPr>
            <a:picLocks noChangeAspect="1" noChangeArrowheads="1"/>
          </p:cNvPicPr>
          <p:nvPr/>
        </p:nvPicPr>
        <p:blipFill>
          <a:blip r:embed="rId2" cstate="print"/>
          <a:srcRect/>
          <a:stretch>
            <a:fillRect/>
          </a:stretch>
        </p:blipFill>
        <p:spPr bwMode="auto">
          <a:xfrm>
            <a:off x="4191000" y="2514600"/>
            <a:ext cx="3804919" cy="3200400"/>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416175"/>
            <a:ext cx="7772400" cy="1470025"/>
          </a:xfrm>
        </p:spPr>
        <p:txBody>
          <a:bodyPr/>
          <a:lstStyle/>
          <a:p>
            <a:r>
              <a:rPr lang="en-US" dirty="0" smtClean="0"/>
              <a:t>Conduction and convection</a:t>
            </a:r>
            <a:endParaRPr lang="en-US" dirty="0"/>
          </a:p>
        </p:txBody>
      </p:sp>
    </p:spTree>
    <p:extLst>
      <p:ext uri="{BB962C8B-B14F-4D97-AF65-F5344CB8AC3E}">
        <p14:creationId xmlns="" xmlns:p14="http://schemas.microsoft.com/office/powerpoint/2010/main" val="747398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Have Some Fun and Try the Following</a:t>
            </a:r>
            <a:endParaRPr lang="en-US" dirty="0"/>
          </a:p>
        </p:txBody>
      </p:sp>
      <p:sp>
        <p:nvSpPr>
          <p:cNvPr id="3" name="Content Placeholder 2"/>
          <p:cNvSpPr>
            <a:spLocks noGrp="1"/>
          </p:cNvSpPr>
          <p:nvPr>
            <p:ph idx="1"/>
          </p:nvPr>
        </p:nvSpPr>
        <p:spPr>
          <a:xfrm>
            <a:off x="457200" y="1600200"/>
            <a:ext cx="8305800" cy="5257800"/>
          </a:xfrm>
        </p:spPr>
        <p:txBody>
          <a:bodyPr/>
          <a:lstStyle/>
          <a:p>
            <a:r>
              <a:rPr lang="en-US" dirty="0" smtClean="0"/>
              <a:t>0</a:t>
            </a:r>
            <a:r>
              <a:rPr lang="en-US" baseline="30000" dirty="0" smtClean="0"/>
              <a:t>o</a:t>
            </a:r>
            <a:r>
              <a:rPr lang="en-US" dirty="0" smtClean="0"/>
              <a:t>C  </a:t>
            </a:r>
            <a:r>
              <a:rPr lang="en-US" dirty="0" smtClean="0">
                <a:sym typeface="Wingdings" pitchFamily="2" charset="2"/>
              </a:rPr>
              <a:t>  …………. </a:t>
            </a:r>
            <a:r>
              <a:rPr lang="en-US" baseline="30000" dirty="0" err="1" smtClean="0">
                <a:sym typeface="Wingdings" pitchFamily="2" charset="2"/>
              </a:rPr>
              <a:t>o</a:t>
            </a:r>
            <a:r>
              <a:rPr lang="en-US" dirty="0" err="1" smtClean="0">
                <a:sym typeface="Wingdings" pitchFamily="2" charset="2"/>
              </a:rPr>
              <a:t>F</a:t>
            </a:r>
            <a:r>
              <a:rPr lang="en-US" dirty="0" smtClean="0">
                <a:sym typeface="Wingdings" pitchFamily="2" charset="2"/>
              </a:rPr>
              <a:t/>
            </a:r>
            <a:br>
              <a:rPr lang="en-US" dirty="0" smtClean="0">
                <a:sym typeface="Wingdings" pitchFamily="2" charset="2"/>
              </a:rPr>
            </a:br>
            <a:endParaRPr lang="en-US" dirty="0" smtClean="0">
              <a:sym typeface="Wingdings" pitchFamily="2" charset="2"/>
            </a:endParaRPr>
          </a:p>
          <a:p>
            <a:r>
              <a:rPr lang="en-US" dirty="0" smtClean="0">
                <a:sym typeface="Wingdings" pitchFamily="2" charset="2"/>
              </a:rPr>
              <a:t>32 </a:t>
            </a:r>
            <a:r>
              <a:rPr lang="en-US" baseline="30000" dirty="0" err="1" smtClean="0">
                <a:sym typeface="Wingdings" pitchFamily="2" charset="2"/>
              </a:rPr>
              <a:t>o</a:t>
            </a:r>
            <a:r>
              <a:rPr lang="en-US" dirty="0" err="1" smtClean="0">
                <a:sym typeface="Wingdings" pitchFamily="2" charset="2"/>
              </a:rPr>
              <a:t>F</a:t>
            </a:r>
            <a:r>
              <a:rPr lang="en-US" dirty="0" smtClean="0">
                <a:sym typeface="Wingdings" pitchFamily="2" charset="2"/>
              </a:rPr>
              <a:t>    …………. </a:t>
            </a:r>
            <a:r>
              <a:rPr lang="en-US" baseline="30000" dirty="0" err="1" smtClean="0">
                <a:sym typeface="Wingdings" pitchFamily="2" charset="2"/>
              </a:rPr>
              <a:t>o</a:t>
            </a:r>
            <a:r>
              <a:rPr lang="en-US" dirty="0" err="1" smtClean="0">
                <a:sym typeface="Wingdings" pitchFamily="2" charset="2"/>
              </a:rPr>
              <a:t>C</a:t>
            </a:r>
            <a:endParaRPr lang="en-US" dirty="0" smtClean="0">
              <a:sym typeface="Wingdings" pitchFamily="2" charset="2"/>
            </a:endParaRPr>
          </a:p>
          <a:p>
            <a:endParaRPr lang="en-US" dirty="0" smtClean="0">
              <a:sym typeface="Wingdings" pitchFamily="2" charset="2"/>
            </a:endParaRPr>
          </a:p>
          <a:p>
            <a:r>
              <a:rPr lang="en-US" dirty="0" smtClean="0">
                <a:sym typeface="Wingdings" pitchFamily="2" charset="2"/>
              </a:rPr>
              <a:t>100 </a:t>
            </a:r>
            <a:r>
              <a:rPr lang="en-US" baseline="30000" dirty="0" err="1" smtClean="0">
                <a:sym typeface="Wingdings" pitchFamily="2" charset="2"/>
              </a:rPr>
              <a:t>o</a:t>
            </a:r>
            <a:r>
              <a:rPr lang="en-US" dirty="0" err="1" smtClean="0">
                <a:sym typeface="Wingdings" pitchFamily="2" charset="2"/>
              </a:rPr>
              <a:t>C</a:t>
            </a:r>
            <a:r>
              <a:rPr lang="en-US" dirty="0" smtClean="0">
                <a:sym typeface="Wingdings" pitchFamily="2" charset="2"/>
              </a:rPr>
              <a:t>    ………… </a:t>
            </a:r>
            <a:r>
              <a:rPr lang="en-US" baseline="30000" dirty="0" err="1" smtClean="0">
                <a:sym typeface="Wingdings" pitchFamily="2" charset="2"/>
              </a:rPr>
              <a:t>o</a:t>
            </a:r>
            <a:r>
              <a:rPr lang="en-US" dirty="0" err="1" smtClean="0">
                <a:sym typeface="Wingdings" pitchFamily="2" charset="2"/>
              </a:rPr>
              <a:t>F</a:t>
            </a:r>
            <a:r>
              <a:rPr lang="en-US" dirty="0" smtClean="0">
                <a:sym typeface="Wingdings" pitchFamily="2" charset="2"/>
              </a:rPr>
              <a:t/>
            </a:r>
            <a:br>
              <a:rPr lang="en-US" dirty="0" smtClean="0">
                <a:sym typeface="Wingdings" pitchFamily="2" charset="2"/>
              </a:rPr>
            </a:br>
            <a:endParaRPr lang="en-US" dirty="0" smtClean="0">
              <a:sym typeface="Wingdings" pitchFamily="2" charset="2"/>
            </a:endParaRPr>
          </a:p>
          <a:p>
            <a:r>
              <a:rPr lang="en-US" dirty="0" smtClean="0">
                <a:sym typeface="Wingdings" pitchFamily="2" charset="2"/>
              </a:rPr>
              <a:t>- 5 </a:t>
            </a:r>
            <a:r>
              <a:rPr lang="en-US" baseline="30000" dirty="0" err="1" smtClean="0">
                <a:sym typeface="Wingdings" pitchFamily="2" charset="2"/>
              </a:rPr>
              <a:t>o</a:t>
            </a:r>
            <a:r>
              <a:rPr lang="en-US" dirty="0" err="1" smtClean="0">
                <a:sym typeface="Wingdings" pitchFamily="2" charset="2"/>
              </a:rPr>
              <a:t>F</a:t>
            </a:r>
            <a:r>
              <a:rPr lang="en-US" dirty="0" smtClean="0">
                <a:sym typeface="Wingdings" pitchFamily="2" charset="2"/>
              </a:rPr>
              <a:t>    ………….. </a:t>
            </a:r>
            <a:r>
              <a:rPr lang="en-US" baseline="30000" dirty="0" err="1" smtClean="0">
                <a:sym typeface="Wingdings" pitchFamily="2" charset="2"/>
              </a:rPr>
              <a:t>o</a:t>
            </a:r>
            <a:r>
              <a:rPr lang="en-US" dirty="0" err="1" smtClean="0">
                <a:sym typeface="Wingdings" pitchFamily="2" charset="2"/>
              </a:rPr>
              <a:t>C</a:t>
            </a:r>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endParaRPr lang="en-US" sz="6000" dirty="0" smtClean="0"/>
          </a:p>
          <a:p>
            <a:r>
              <a:rPr lang="en-US" sz="6000" dirty="0" smtClean="0"/>
              <a:t>Conduction and convection are two of the ways in which heat can travel.</a:t>
            </a:r>
            <a:br>
              <a:rPr lang="en-US" sz="6000" dirty="0" smtClean="0"/>
            </a:br>
            <a:endParaRPr lang="en-US" sz="6000" dirty="0" smtClean="0"/>
          </a:p>
        </p:txBody>
      </p:sp>
      <p:sp>
        <p:nvSpPr>
          <p:cNvPr id="4" name="Title 1"/>
          <p:cNvSpPr txBox="1">
            <a:spLocks/>
          </p:cNvSpPr>
          <p:nvPr/>
        </p:nvSpPr>
        <p:spPr>
          <a:xfrm>
            <a:off x="685800" y="762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Ways In </a:t>
            </a:r>
            <a:r>
              <a:rPr lang="en-US" sz="4400" noProof="0" dirty="0" smtClean="0">
                <a:latin typeface="+mj-lt"/>
                <a:ea typeface="+mj-ea"/>
                <a:cs typeface="+mj-cs"/>
              </a:rPr>
              <a:t>w</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hich</a:t>
            </a:r>
            <a:r>
              <a:rPr kumimoji="0" lang="en-US" sz="4400" b="0" i="0" u="none" strike="noStrike" kern="1200" cap="none" spc="0" normalizeH="0" noProof="0" dirty="0" smtClean="0">
                <a:ln>
                  <a:noFill/>
                </a:ln>
                <a:solidFill>
                  <a:schemeClr val="tx1"/>
                </a:solidFill>
                <a:effectLst/>
                <a:uLnTx/>
                <a:uFillTx/>
                <a:latin typeface="+mj-lt"/>
                <a:ea typeface="+mj-ea"/>
                <a:cs typeface="+mj-cs"/>
              </a:rPr>
              <a:t> Heat Travels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81486880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Related image"/>
          <p:cNvPicPr>
            <a:picLocks noChangeAspect="1" noChangeArrowheads="1"/>
          </p:cNvPicPr>
          <p:nvPr/>
        </p:nvPicPr>
        <p:blipFill>
          <a:blip r:embed="rId2" cstate="print"/>
          <a:srcRect r="33457"/>
          <a:stretch>
            <a:fillRect/>
          </a:stretch>
        </p:blipFill>
        <p:spPr bwMode="auto">
          <a:xfrm>
            <a:off x="5410200" y="990600"/>
            <a:ext cx="3429000" cy="2667000"/>
          </a:xfrm>
          <a:prstGeom prst="rect">
            <a:avLst/>
          </a:prstGeom>
          <a:noFill/>
        </p:spPr>
      </p:pic>
      <p:sp>
        <p:nvSpPr>
          <p:cNvPr id="3" name="Content Placeholder 2"/>
          <p:cNvSpPr>
            <a:spLocks noGrp="1"/>
          </p:cNvSpPr>
          <p:nvPr>
            <p:ph idx="1"/>
          </p:nvPr>
        </p:nvSpPr>
        <p:spPr>
          <a:xfrm>
            <a:off x="0" y="1447800"/>
            <a:ext cx="9144000" cy="5410200"/>
          </a:xfrm>
        </p:spPr>
        <p:txBody>
          <a:bodyPr>
            <a:noAutofit/>
          </a:bodyPr>
          <a:lstStyle/>
          <a:p>
            <a:r>
              <a:rPr lang="en-US" sz="3600" dirty="0" smtClean="0"/>
              <a:t>Conduction is the flow</a:t>
            </a:r>
            <a:br>
              <a:rPr lang="en-US" sz="3600" dirty="0" smtClean="0"/>
            </a:br>
            <a:r>
              <a:rPr lang="en-US" sz="3600" dirty="0" smtClean="0"/>
              <a:t>of heat through matter</a:t>
            </a:r>
            <a:br>
              <a:rPr lang="en-US" sz="3600" dirty="0" smtClean="0"/>
            </a:br>
            <a:r>
              <a:rPr lang="en-US" sz="3600" dirty="0" smtClean="0"/>
              <a:t>from places of higher</a:t>
            </a:r>
            <a:br>
              <a:rPr lang="en-US" sz="3600" dirty="0" smtClean="0"/>
            </a:br>
            <a:r>
              <a:rPr lang="en-US" sz="3600" dirty="0" smtClean="0"/>
              <a:t>to places of lower </a:t>
            </a:r>
            <a:br>
              <a:rPr lang="en-US" sz="3600" dirty="0" smtClean="0"/>
            </a:br>
            <a:r>
              <a:rPr lang="en-US" sz="3600" dirty="0" smtClean="0"/>
              <a:t>temperature without</a:t>
            </a:r>
            <a:br>
              <a:rPr lang="en-US" sz="3600" dirty="0" smtClean="0"/>
            </a:br>
            <a:r>
              <a:rPr lang="en-US" sz="3600" dirty="0" smtClean="0"/>
              <a:t>movement of the</a:t>
            </a:r>
            <a:br>
              <a:rPr lang="en-US" sz="3600" dirty="0" smtClean="0"/>
            </a:br>
            <a:r>
              <a:rPr lang="en-US" sz="3600" dirty="0" smtClean="0"/>
              <a:t>matter as a whole.</a:t>
            </a:r>
            <a:br>
              <a:rPr lang="en-US" sz="3600" dirty="0" smtClean="0"/>
            </a:br>
            <a:r>
              <a:rPr lang="en-US" sz="3600" dirty="0" smtClean="0"/>
              <a:t/>
            </a:r>
            <a:br>
              <a:rPr lang="en-US" sz="3600" dirty="0" smtClean="0"/>
            </a:br>
            <a:r>
              <a:rPr lang="en-US" sz="3600" b="1" dirty="0" smtClean="0"/>
              <a:t>An example of conduction is _______</a:t>
            </a:r>
          </a:p>
        </p:txBody>
      </p:sp>
      <p:sp>
        <p:nvSpPr>
          <p:cNvPr id="4" name="Title 1"/>
          <p:cNvSpPr txBox="1">
            <a:spLocks/>
          </p:cNvSpPr>
          <p:nvPr/>
        </p:nvSpPr>
        <p:spPr>
          <a:xfrm>
            <a:off x="685800" y="762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Conduction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5604" name="Picture 4" descr="Related image"/>
          <p:cNvPicPr>
            <a:picLocks noChangeAspect="1" noChangeArrowheads="1"/>
          </p:cNvPicPr>
          <p:nvPr/>
        </p:nvPicPr>
        <p:blipFill>
          <a:blip r:embed="rId3" cstate="print"/>
          <a:srcRect/>
          <a:stretch>
            <a:fillRect/>
          </a:stretch>
        </p:blipFill>
        <p:spPr bwMode="auto">
          <a:xfrm>
            <a:off x="5334000" y="3666066"/>
            <a:ext cx="3657600" cy="2201334"/>
          </a:xfrm>
          <a:prstGeom prst="rect">
            <a:avLst/>
          </a:prstGeom>
          <a:noFill/>
        </p:spPr>
      </p:pic>
    </p:spTree>
    <p:extLst>
      <p:ext uri="{BB962C8B-B14F-4D97-AF65-F5344CB8AC3E}">
        <p14:creationId xmlns="" xmlns:p14="http://schemas.microsoft.com/office/powerpoint/2010/main" val="81486880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38800"/>
          </a:xfrm>
        </p:spPr>
        <p:txBody>
          <a:bodyPr>
            <a:normAutofit/>
          </a:bodyPr>
          <a:lstStyle/>
          <a:p>
            <a:r>
              <a:rPr lang="en-US" dirty="0" smtClean="0"/>
              <a:t>Most metals are good conductors of heat.</a:t>
            </a:r>
          </a:p>
          <a:p>
            <a:endParaRPr lang="en-US" dirty="0" smtClean="0"/>
          </a:p>
          <a:p>
            <a:r>
              <a:rPr lang="en-US" dirty="0" smtClean="0"/>
              <a:t>Materials such as wood, glass, cork, plastics and fabrics are bad conductors/insulators.</a:t>
            </a:r>
          </a:p>
          <a:p>
            <a:endParaRPr lang="en-US" dirty="0" smtClean="0"/>
          </a:p>
          <a:p>
            <a:r>
              <a:rPr lang="en-US" dirty="0" smtClean="0"/>
              <a:t>Metal objects below body temperature feel colder than those made of bad conductors because they carry heat away faster from the hand, even though all the objects are at the same temperature.</a:t>
            </a:r>
            <a:endParaRPr lang="en-US" sz="1200" b="1" dirty="0" smtClean="0"/>
          </a:p>
        </p:txBody>
      </p:sp>
      <p:sp>
        <p:nvSpPr>
          <p:cNvPr id="4" name="Title 1"/>
          <p:cNvSpPr txBox="1">
            <a:spLocks/>
          </p:cNvSpPr>
          <p:nvPr/>
        </p:nvSpPr>
        <p:spPr>
          <a:xfrm>
            <a:off x="685800" y="762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Conduction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81486880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38800"/>
          </a:xfrm>
        </p:spPr>
        <p:txBody>
          <a:bodyPr>
            <a:normAutofit/>
          </a:bodyPr>
          <a:lstStyle/>
          <a:p>
            <a:r>
              <a:rPr lang="en-US" sz="3600" dirty="0" smtClean="0"/>
              <a:t>Liquids and gases also conduct heat but only very slowly.</a:t>
            </a:r>
            <a:br>
              <a:rPr lang="en-US" sz="3600" dirty="0" smtClean="0"/>
            </a:br>
            <a:r>
              <a:rPr lang="en-US" sz="3600" dirty="0" smtClean="0"/>
              <a:t/>
            </a:r>
            <a:br>
              <a:rPr lang="en-US" sz="3600" dirty="0" smtClean="0"/>
            </a:br>
            <a:r>
              <a:rPr lang="en-US" sz="3600" dirty="0" smtClean="0"/>
              <a:t>Water is a poor</a:t>
            </a:r>
            <a:br>
              <a:rPr lang="en-US" sz="3600" dirty="0" smtClean="0"/>
            </a:br>
            <a:r>
              <a:rPr lang="en-US" sz="3600" dirty="0" smtClean="0"/>
              <a:t>conductor of heat. </a:t>
            </a:r>
            <a:r>
              <a:rPr lang="en-US" sz="1200" b="1" dirty="0" smtClean="0"/>
              <a:t/>
            </a:r>
            <a:br>
              <a:rPr lang="en-US" sz="1200" b="1" dirty="0" smtClean="0"/>
            </a:br>
            <a:r>
              <a:rPr lang="en-US" sz="1200" b="1" dirty="0" smtClean="0"/>
              <a:t/>
            </a:r>
            <a:br>
              <a:rPr lang="en-US" sz="1200" b="1" dirty="0" smtClean="0"/>
            </a:br>
            <a:endParaRPr lang="en-US" sz="1200" b="1" dirty="0" smtClean="0"/>
          </a:p>
        </p:txBody>
      </p:sp>
      <p:sp>
        <p:nvSpPr>
          <p:cNvPr id="4" name="Title 1"/>
          <p:cNvSpPr txBox="1">
            <a:spLocks/>
          </p:cNvSpPr>
          <p:nvPr/>
        </p:nvSpPr>
        <p:spPr>
          <a:xfrm>
            <a:off x="685800" y="762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Conduction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3554" name="Picture 2" descr="Image result for water is a poor conductor of heat"/>
          <p:cNvPicPr>
            <a:picLocks noChangeAspect="1" noChangeArrowheads="1"/>
          </p:cNvPicPr>
          <p:nvPr/>
        </p:nvPicPr>
        <p:blipFill>
          <a:blip r:embed="rId2" cstate="print"/>
          <a:srcRect/>
          <a:stretch>
            <a:fillRect/>
          </a:stretch>
        </p:blipFill>
        <p:spPr bwMode="auto">
          <a:xfrm>
            <a:off x="4343400" y="2895600"/>
            <a:ext cx="3581400" cy="3409494"/>
          </a:xfrm>
          <a:prstGeom prst="rect">
            <a:avLst/>
          </a:prstGeom>
          <a:noFill/>
        </p:spPr>
      </p:pic>
    </p:spTree>
    <p:extLst>
      <p:ext uri="{BB962C8B-B14F-4D97-AF65-F5344CB8AC3E}">
        <p14:creationId xmlns="" xmlns:p14="http://schemas.microsoft.com/office/powerpoint/2010/main" val="81486880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2800" b="1" dirty="0" smtClean="0"/>
              <a:t>Uses of conductors:</a:t>
            </a:r>
            <a:br>
              <a:rPr lang="en-US" sz="2800" b="1" dirty="0" smtClean="0"/>
            </a:br>
            <a:r>
              <a:rPr lang="en-US" sz="2800" dirty="0" smtClean="0"/>
              <a:t>a.  Good conductors: </a:t>
            </a:r>
            <a:br>
              <a:rPr lang="en-US" sz="2800" dirty="0" smtClean="0"/>
            </a:br>
            <a:r>
              <a:rPr lang="en-US" sz="2800" dirty="0" smtClean="0"/>
              <a:t>These are used when ever heat is required to travel quickly through something.  </a:t>
            </a:r>
            <a:r>
              <a:rPr lang="en-US" sz="2800" b="1" dirty="0" smtClean="0"/>
              <a:t>Give an example of an appliance that is a good conductor of heat.</a:t>
            </a:r>
            <a:br>
              <a:rPr lang="en-US" sz="2800" b="1" dirty="0" smtClean="0"/>
            </a:br>
            <a:r>
              <a:rPr lang="en-US" sz="2800" b="1" dirty="0" smtClean="0"/>
              <a:t/>
            </a:r>
            <a:br>
              <a:rPr lang="en-US" sz="2800" b="1" dirty="0" smtClean="0"/>
            </a:br>
            <a:r>
              <a:rPr lang="en-US" sz="2800" dirty="0" smtClean="0"/>
              <a:t>b.  Bad conductors/Insulators:</a:t>
            </a:r>
            <a:br>
              <a:rPr lang="en-US" sz="2800" dirty="0" smtClean="0"/>
            </a:br>
            <a:r>
              <a:rPr lang="en-US" sz="2800" b="1" dirty="0" smtClean="0"/>
              <a:t>What are bad conductors and give an example of a device of such?</a:t>
            </a:r>
            <a:br>
              <a:rPr lang="en-US" sz="2800" b="1" dirty="0" smtClean="0"/>
            </a:br>
            <a:r>
              <a:rPr lang="en-US" sz="2800" b="1" dirty="0" smtClean="0"/>
              <a:t/>
            </a:r>
            <a:br>
              <a:rPr lang="en-US" sz="2800" b="1" dirty="0" smtClean="0"/>
            </a:br>
            <a:r>
              <a:rPr lang="en-US" sz="2800" b="1" dirty="0" smtClean="0"/>
              <a:t>Why are hollow blocks used to build the walls of houses?</a:t>
            </a:r>
          </a:p>
        </p:txBody>
      </p:sp>
      <p:sp>
        <p:nvSpPr>
          <p:cNvPr id="4" name="Title 1"/>
          <p:cNvSpPr txBox="1">
            <a:spLocks/>
          </p:cNvSpPr>
          <p:nvPr/>
        </p:nvSpPr>
        <p:spPr>
          <a:xfrm>
            <a:off x="685800" y="762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Conduction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81486880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fontScale="92500" lnSpcReduction="20000"/>
          </a:bodyPr>
          <a:lstStyle/>
          <a:p>
            <a:endParaRPr lang="en-US" sz="1200" b="1" dirty="0"/>
          </a:p>
          <a:p>
            <a:r>
              <a:rPr lang="en-US" sz="4000" dirty="0" smtClean="0"/>
              <a:t>Two processes occur in metals when they are heated.</a:t>
            </a:r>
            <a:br>
              <a:rPr lang="en-US" sz="4000" dirty="0" smtClean="0"/>
            </a:br>
            <a:r>
              <a:rPr lang="en-US" sz="4000" dirty="0" smtClean="0"/>
              <a:t/>
            </a:r>
            <a:br>
              <a:rPr lang="en-US" sz="4000" dirty="0" smtClean="0"/>
            </a:br>
            <a:r>
              <a:rPr lang="en-US" sz="4000" dirty="0" smtClean="0"/>
              <a:t>a.  In metals the electrons travel faster and cause electrons in cooler parts to vibrate as well.</a:t>
            </a:r>
            <a:br>
              <a:rPr lang="en-US" sz="4000" dirty="0" smtClean="0"/>
            </a:br>
            <a:r>
              <a:rPr lang="en-US" sz="4000" dirty="0" smtClean="0"/>
              <a:t/>
            </a:r>
            <a:br>
              <a:rPr lang="en-US" sz="4000" dirty="0" smtClean="0"/>
            </a:br>
            <a:r>
              <a:rPr lang="en-US" sz="4000" dirty="0" smtClean="0"/>
              <a:t>b.  Atoms in hotter parts of the metal cause atoms in cooler parts of the metal to vibrate.  This happens in non-metals as well since non-metals do not have free electrons.</a:t>
            </a:r>
          </a:p>
          <a:p>
            <a:endParaRPr lang="en-US" sz="2400" b="1" dirty="0"/>
          </a:p>
        </p:txBody>
      </p:sp>
      <p:sp>
        <p:nvSpPr>
          <p:cNvPr id="5" name="Title 1"/>
          <p:cNvSpPr txBox="1">
            <a:spLocks/>
          </p:cNvSpPr>
          <p:nvPr/>
        </p:nvSpPr>
        <p:spPr>
          <a:xfrm>
            <a:off x="685800" y="762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Conduction and the Kinetic Theory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81486880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convection"/>
          <p:cNvPicPr>
            <a:picLocks noChangeAspect="1" noChangeArrowheads="1"/>
          </p:cNvPicPr>
          <p:nvPr/>
        </p:nvPicPr>
        <p:blipFill>
          <a:blip r:embed="rId2" cstate="print"/>
          <a:srcRect/>
          <a:stretch>
            <a:fillRect/>
          </a:stretch>
        </p:blipFill>
        <p:spPr bwMode="auto">
          <a:xfrm>
            <a:off x="4114800" y="1219200"/>
            <a:ext cx="4762500" cy="2876551"/>
          </a:xfrm>
          <a:prstGeom prst="rect">
            <a:avLst/>
          </a:prstGeom>
          <a:noFill/>
        </p:spPr>
      </p:pic>
      <p:sp>
        <p:nvSpPr>
          <p:cNvPr id="3" name="Content Placeholder 2"/>
          <p:cNvSpPr>
            <a:spLocks noGrp="1"/>
          </p:cNvSpPr>
          <p:nvPr>
            <p:ph idx="1"/>
          </p:nvPr>
        </p:nvSpPr>
        <p:spPr>
          <a:xfrm>
            <a:off x="0" y="1447800"/>
            <a:ext cx="9144000" cy="5410200"/>
          </a:xfrm>
        </p:spPr>
        <p:txBody>
          <a:bodyPr>
            <a:normAutofit fontScale="77500" lnSpcReduction="20000"/>
          </a:bodyPr>
          <a:lstStyle/>
          <a:p>
            <a:r>
              <a:rPr lang="en-US" sz="5400" dirty="0" smtClean="0"/>
              <a:t>Convection is </a:t>
            </a:r>
            <a:br>
              <a:rPr lang="en-US" sz="5400" dirty="0" smtClean="0"/>
            </a:br>
            <a:r>
              <a:rPr lang="en-US" sz="5400" dirty="0" smtClean="0"/>
              <a:t>the usual</a:t>
            </a:r>
            <a:br>
              <a:rPr lang="en-US" sz="5400" dirty="0" smtClean="0"/>
            </a:br>
            <a:r>
              <a:rPr lang="en-US" sz="5400" dirty="0" smtClean="0"/>
              <a:t>method by</a:t>
            </a:r>
            <a:br>
              <a:rPr lang="en-US" sz="5400" dirty="0" smtClean="0"/>
            </a:br>
            <a:r>
              <a:rPr lang="en-US" sz="5400" dirty="0" smtClean="0"/>
              <a:t>which heat</a:t>
            </a:r>
            <a:br>
              <a:rPr lang="en-US" sz="5400" dirty="0" smtClean="0"/>
            </a:br>
            <a:r>
              <a:rPr lang="en-US" sz="5400" dirty="0" smtClean="0"/>
              <a:t>travels through</a:t>
            </a:r>
            <a:br>
              <a:rPr lang="en-US" sz="5400" dirty="0" smtClean="0"/>
            </a:br>
            <a:r>
              <a:rPr lang="en-US" sz="5400" dirty="0" smtClean="0"/>
              <a:t>fluids, example liquids and gases.  </a:t>
            </a:r>
          </a:p>
          <a:p>
            <a:endParaRPr lang="en-US" sz="5400" b="1" dirty="0" smtClean="0"/>
          </a:p>
          <a:p>
            <a:r>
              <a:rPr lang="en-US" sz="5400" b="1" dirty="0" smtClean="0"/>
              <a:t>Give an example of such.</a:t>
            </a:r>
            <a:br>
              <a:rPr lang="en-US" sz="5400" b="1" dirty="0" smtClean="0"/>
            </a:br>
            <a:endParaRPr lang="en-US" sz="5400" dirty="0"/>
          </a:p>
        </p:txBody>
      </p:sp>
      <p:sp>
        <p:nvSpPr>
          <p:cNvPr id="5" name="Title 1"/>
          <p:cNvSpPr txBox="1">
            <a:spLocks/>
          </p:cNvSpPr>
          <p:nvPr/>
        </p:nvSpPr>
        <p:spPr>
          <a:xfrm>
            <a:off x="685800" y="762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Convection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81486880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4000" b="1" dirty="0" smtClean="0"/>
              <a:t>Convection is the flow of heat through a fluid from places of higher to places of lower temperature by movement of the fluid itself.</a:t>
            </a:r>
            <a:br>
              <a:rPr lang="en-US" sz="4000" b="1" dirty="0" smtClean="0"/>
            </a:br>
            <a:endParaRPr lang="en-US" sz="4000" b="1" dirty="0" smtClean="0"/>
          </a:p>
          <a:p>
            <a:r>
              <a:rPr lang="en-US" sz="4000" dirty="0" smtClean="0"/>
              <a:t>In convection a fluid floats within a fluid, not a solid in a fluid.  And remember, hot air always rises.</a:t>
            </a:r>
            <a:endParaRPr lang="en-US" sz="4000" b="1" dirty="0" smtClean="0"/>
          </a:p>
        </p:txBody>
      </p:sp>
      <p:sp>
        <p:nvSpPr>
          <p:cNvPr id="5" name="Title 1"/>
          <p:cNvSpPr txBox="1">
            <a:spLocks/>
          </p:cNvSpPr>
          <p:nvPr/>
        </p:nvSpPr>
        <p:spPr>
          <a:xfrm>
            <a:off x="685800" y="762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Convection in Liquids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81486880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convection"/>
          <p:cNvPicPr>
            <a:picLocks noChangeAspect="1" noChangeArrowheads="1"/>
          </p:cNvPicPr>
          <p:nvPr/>
        </p:nvPicPr>
        <p:blipFill>
          <a:blip r:embed="rId2" cstate="print"/>
          <a:srcRect/>
          <a:stretch>
            <a:fillRect/>
          </a:stretch>
        </p:blipFill>
        <p:spPr bwMode="auto">
          <a:xfrm>
            <a:off x="6057900" y="371475"/>
            <a:ext cx="2857500" cy="4505325"/>
          </a:xfrm>
          <a:prstGeom prst="rect">
            <a:avLst/>
          </a:prstGeom>
          <a:noFill/>
        </p:spPr>
      </p:pic>
      <p:sp>
        <p:nvSpPr>
          <p:cNvPr id="3" name="Content Placeholder 2"/>
          <p:cNvSpPr>
            <a:spLocks noGrp="1"/>
          </p:cNvSpPr>
          <p:nvPr>
            <p:ph idx="1"/>
          </p:nvPr>
        </p:nvSpPr>
        <p:spPr>
          <a:xfrm>
            <a:off x="0" y="1447800"/>
            <a:ext cx="9144000" cy="5410200"/>
          </a:xfrm>
        </p:spPr>
        <p:txBody>
          <a:bodyPr>
            <a:noAutofit/>
          </a:bodyPr>
          <a:lstStyle/>
          <a:p>
            <a:r>
              <a:rPr lang="en-US" dirty="0" smtClean="0"/>
              <a:t>Black marks often appear on</a:t>
            </a:r>
            <a:br>
              <a:rPr lang="en-US" dirty="0" smtClean="0"/>
            </a:br>
            <a:r>
              <a:rPr lang="en-US" dirty="0" smtClean="0"/>
              <a:t>the wall or ceiling above a</a:t>
            </a:r>
            <a:br>
              <a:rPr lang="en-US" dirty="0" smtClean="0"/>
            </a:br>
            <a:r>
              <a:rPr lang="en-US" dirty="0" smtClean="0"/>
              <a:t>lamp or a radiator. </a:t>
            </a:r>
            <a:br>
              <a:rPr lang="en-US" dirty="0" smtClean="0"/>
            </a:br>
            <a:r>
              <a:rPr lang="en-US" b="1" dirty="0" smtClean="0"/>
              <a:t>What do you think they </a:t>
            </a:r>
            <a:br>
              <a:rPr lang="en-US" b="1" dirty="0" smtClean="0"/>
            </a:br>
            <a:r>
              <a:rPr lang="en-US" b="1" dirty="0" smtClean="0"/>
              <a:t>are caused by?</a:t>
            </a:r>
            <a:br>
              <a:rPr lang="en-US" b="1" dirty="0" smtClean="0"/>
            </a:br>
            <a:endParaRPr lang="en-US" b="1" dirty="0" smtClean="0"/>
          </a:p>
          <a:p>
            <a:r>
              <a:rPr lang="en-US" dirty="0" smtClean="0"/>
              <a:t>Convection currents set up by electric, gas </a:t>
            </a:r>
            <a:br>
              <a:rPr lang="en-US" dirty="0" smtClean="0"/>
            </a:br>
            <a:r>
              <a:rPr lang="en-US" dirty="0" smtClean="0"/>
              <a:t>and oil heaters help to warm homes in cold climates.  Many so-called ‘radiators’ are really convector heaters.</a:t>
            </a:r>
            <a:br>
              <a:rPr lang="en-US" dirty="0" smtClean="0"/>
            </a:br>
            <a:endParaRPr lang="en-US" dirty="0" smtClean="0"/>
          </a:p>
        </p:txBody>
      </p:sp>
      <p:sp>
        <p:nvSpPr>
          <p:cNvPr id="4" name="Title 1"/>
          <p:cNvSpPr txBox="1">
            <a:spLocks/>
          </p:cNvSpPr>
          <p:nvPr/>
        </p:nvSpPr>
        <p:spPr>
          <a:xfrm>
            <a:off x="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Convection in Air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402374866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7" name="Picture 9"/>
          <p:cNvPicPr>
            <a:picLocks noChangeAspect="1" noChangeArrowheads="1"/>
          </p:cNvPicPr>
          <p:nvPr/>
        </p:nvPicPr>
        <p:blipFill>
          <a:blip r:embed="rId2" cstate="print"/>
          <a:srcRect l="31500" t="40000" r="49000" b="39535"/>
          <a:stretch>
            <a:fillRect/>
          </a:stretch>
        </p:blipFill>
        <p:spPr bwMode="auto">
          <a:xfrm>
            <a:off x="5091545" y="838200"/>
            <a:ext cx="4052455" cy="2286000"/>
          </a:xfrm>
          <a:prstGeom prst="rect">
            <a:avLst/>
          </a:prstGeom>
          <a:noFill/>
          <a:ln w="9525">
            <a:noFill/>
            <a:miter lim="800000"/>
            <a:headEnd/>
            <a:tailEnd/>
          </a:ln>
        </p:spPr>
      </p:pic>
      <p:pic>
        <p:nvPicPr>
          <p:cNvPr id="4" name="Picture 2" descr="Related image"/>
          <p:cNvPicPr>
            <a:picLocks noChangeAspect="1" noChangeArrowheads="1"/>
          </p:cNvPicPr>
          <p:nvPr/>
        </p:nvPicPr>
        <p:blipFill>
          <a:blip r:embed="rId3" cstate="print"/>
          <a:srcRect/>
          <a:stretch>
            <a:fillRect/>
          </a:stretch>
        </p:blipFill>
        <p:spPr bwMode="auto">
          <a:xfrm>
            <a:off x="609600" y="3367278"/>
            <a:ext cx="3429000" cy="3490722"/>
          </a:xfrm>
          <a:prstGeom prst="rect">
            <a:avLst/>
          </a:prstGeom>
          <a:noFill/>
        </p:spPr>
      </p:pic>
      <p:sp>
        <p:nvSpPr>
          <p:cNvPr id="2" name="Title 1"/>
          <p:cNvSpPr>
            <a:spLocks noGrp="1"/>
          </p:cNvSpPr>
          <p:nvPr>
            <p:ph type="title"/>
          </p:nvPr>
        </p:nvSpPr>
        <p:spPr>
          <a:xfrm>
            <a:off x="0" y="0"/>
            <a:ext cx="8229600" cy="1143000"/>
          </a:xfrm>
        </p:spPr>
        <p:txBody>
          <a:bodyPr/>
          <a:lstStyle/>
          <a:p>
            <a:pPr algn="l"/>
            <a:r>
              <a:rPr lang="en-US" dirty="0" smtClean="0"/>
              <a:t>Natural Convection Currents</a:t>
            </a:r>
            <a:endParaRPr lang="en-US" dirty="0"/>
          </a:p>
        </p:txBody>
      </p:sp>
      <p:sp>
        <p:nvSpPr>
          <p:cNvPr id="3" name="Content Placeholder 2"/>
          <p:cNvSpPr>
            <a:spLocks noGrp="1"/>
          </p:cNvSpPr>
          <p:nvPr>
            <p:ph idx="1"/>
          </p:nvPr>
        </p:nvSpPr>
        <p:spPr/>
        <p:txBody>
          <a:bodyPr/>
          <a:lstStyle/>
          <a:p>
            <a:r>
              <a:rPr lang="en-US" sz="4000" dirty="0" smtClean="0"/>
              <a:t>Can you give </a:t>
            </a:r>
            <a:br>
              <a:rPr lang="en-US" sz="4000" dirty="0" smtClean="0"/>
            </a:br>
            <a:r>
              <a:rPr lang="en-US" sz="4000" dirty="0" smtClean="0"/>
              <a:t>two examples</a:t>
            </a:r>
            <a:br>
              <a:rPr lang="en-US" sz="4000" dirty="0" smtClean="0"/>
            </a:br>
            <a:r>
              <a:rPr lang="en-US" sz="4000" dirty="0" smtClean="0"/>
              <a:t>of natural convection  currents?  </a:t>
            </a:r>
            <a:endParaRPr lang="en-US" sz="4000" b="1" dirty="0" smtClean="0"/>
          </a:p>
          <a:p>
            <a:endParaRPr lang="en-US" dirty="0"/>
          </a:p>
        </p:txBody>
      </p:sp>
      <p:sp>
        <p:nvSpPr>
          <p:cNvPr id="17410" name="AutoShape 2" descr="Image result for tectonic plates of eart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2" name="AutoShape 4" descr="Image result for tectonic plates of eart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Image result for tectonic plates of eart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6" name="AutoShape 8" descr="Image result for tectonic plates of eart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Related image"/>
          <p:cNvPicPr>
            <a:picLocks noChangeAspect="1" noChangeArrowheads="1"/>
          </p:cNvPicPr>
          <p:nvPr/>
        </p:nvPicPr>
        <p:blipFill>
          <a:blip r:embed="rId4" cstate="print"/>
          <a:srcRect l="24167" t="44444" r="24167" b="4444"/>
          <a:stretch>
            <a:fillRect/>
          </a:stretch>
        </p:blipFill>
        <p:spPr bwMode="auto">
          <a:xfrm>
            <a:off x="4495800" y="3539613"/>
            <a:ext cx="4267200" cy="316598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Have Some Fun and Try the Following</a:t>
            </a:r>
            <a:endParaRPr lang="en-US" dirty="0"/>
          </a:p>
        </p:txBody>
      </p:sp>
      <p:sp>
        <p:nvSpPr>
          <p:cNvPr id="3" name="Content Placeholder 2"/>
          <p:cNvSpPr>
            <a:spLocks noGrp="1"/>
          </p:cNvSpPr>
          <p:nvPr>
            <p:ph idx="1"/>
          </p:nvPr>
        </p:nvSpPr>
        <p:spPr>
          <a:xfrm>
            <a:off x="457200" y="1600200"/>
            <a:ext cx="8305800" cy="5257800"/>
          </a:xfrm>
        </p:spPr>
        <p:txBody>
          <a:bodyPr/>
          <a:lstStyle/>
          <a:p>
            <a:r>
              <a:rPr lang="en-US" dirty="0" smtClean="0"/>
              <a:t>0</a:t>
            </a:r>
            <a:r>
              <a:rPr lang="en-US" baseline="30000" dirty="0" smtClean="0"/>
              <a:t>o</a:t>
            </a:r>
            <a:r>
              <a:rPr lang="en-US" dirty="0" smtClean="0"/>
              <a:t>C  </a:t>
            </a:r>
            <a:r>
              <a:rPr lang="en-US" dirty="0" smtClean="0">
                <a:sym typeface="Wingdings" pitchFamily="2" charset="2"/>
              </a:rPr>
              <a:t>  …………. </a:t>
            </a:r>
            <a:r>
              <a:rPr lang="en-US" baseline="30000" dirty="0" err="1" smtClean="0">
                <a:sym typeface="Wingdings" pitchFamily="2" charset="2"/>
              </a:rPr>
              <a:t>o</a:t>
            </a:r>
            <a:r>
              <a:rPr lang="en-US" dirty="0" err="1" smtClean="0">
                <a:sym typeface="Wingdings" pitchFamily="2" charset="2"/>
              </a:rPr>
              <a:t>F</a:t>
            </a:r>
            <a:r>
              <a:rPr lang="en-US" dirty="0" smtClean="0">
                <a:sym typeface="Wingdings" pitchFamily="2" charset="2"/>
              </a:rPr>
              <a:t/>
            </a:r>
            <a:br>
              <a:rPr lang="en-US" dirty="0" smtClean="0">
                <a:sym typeface="Wingdings" pitchFamily="2" charset="2"/>
              </a:rPr>
            </a:br>
            <a:endParaRPr lang="en-US" dirty="0" smtClean="0">
              <a:sym typeface="Wingdings" pitchFamily="2" charset="2"/>
            </a:endParaRPr>
          </a:p>
          <a:p>
            <a:r>
              <a:rPr lang="en-US" dirty="0" smtClean="0">
                <a:sym typeface="Wingdings" pitchFamily="2" charset="2"/>
              </a:rPr>
              <a:t>32 </a:t>
            </a:r>
            <a:r>
              <a:rPr lang="en-US" baseline="30000" dirty="0" err="1" smtClean="0">
                <a:sym typeface="Wingdings" pitchFamily="2" charset="2"/>
              </a:rPr>
              <a:t>o</a:t>
            </a:r>
            <a:r>
              <a:rPr lang="en-US" dirty="0" err="1" smtClean="0">
                <a:sym typeface="Wingdings" pitchFamily="2" charset="2"/>
              </a:rPr>
              <a:t>F</a:t>
            </a:r>
            <a:r>
              <a:rPr lang="en-US" dirty="0" smtClean="0">
                <a:sym typeface="Wingdings" pitchFamily="2" charset="2"/>
              </a:rPr>
              <a:t>    …………. </a:t>
            </a:r>
            <a:r>
              <a:rPr lang="en-US" baseline="30000" dirty="0" err="1" smtClean="0">
                <a:sym typeface="Wingdings" pitchFamily="2" charset="2"/>
              </a:rPr>
              <a:t>o</a:t>
            </a:r>
            <a:r>
              <a:rPr lang="en-US" dirty="0" err="1" smtClean="0">
                <a:sym typeface="Wingdings" pitchFamily="2" charset="2"/>
              </a:rPr>
              <a:t>C</a:t>
            </a:r>
            <a:endParaRPr lang="en-US" dirty="0" smtClean="0">
              <a:sym typeface="Wingdings" pitchFamily="2" charset="2"/>
            </a:endParaRPr>
          </a:p>
          <a:p>
            <a:endParaRPr lang="en-US" dirty="0" smtClean="0">
              <a:sym typeface="Wingdings" pitchFamily="2" charset="2"/>
            </a:endParaRPr>
          </a:p>
          <a:p>
            <a:r>
              <a:rPr lang="en-US" dirty="0" smtClean="0">
                <a:sym typeface="Wingdings" pitchFamily="2" charset="2"/>
              </a:rPr>
              <a:t>100 </a:t>
            </a:r>
            <a:r>
              <a:rPr lang="en-US" baseline="30000" dirty="0" err="1" smtClean="0">
                <a:sym typeface="Wingdings" pitchFamily="2" charset="2"/>
              </a:rPr>
              <a:t>o</a:t>
            </a:r>
            <a:r>
              <a:rPr lang="en-US" dirty="0" err="1" smtClean="0">
                <a:sym typeface="Wingdings" pitchFamily="2" charset="2"/>
              </a:rPr>
              <a:t>C</a:t>
            </a:r>
            <a:r>
              <a:rPr lang="en-US" dirty="0" smtClean="0">
                <a:sym typeface="Wingdings" pitchFamily="2" charset="2"/>
              </a:rPr>
              <a:t>    ………… </a:t>
            </a:r>
            <a:r>
              <a:rPr lang="en-US" baseline="30000" dirty="0" err="1" smtClean="0">
                <a:sym typeface="Wingdings" pitchFamily="2" charset="2"/>
              </a:rPr>
              <a:t>o</a:t>
            </a:r>
            <a:r>
              <a:rPr lang="en-US" dirty="0" err="1" smtClean="0">
                <a:sym typeface="Wingdings" pitchFamily="2" charset="2"/>
              </a:rPr>
              <a:t>F</a:t>
            </a:r>
            <a:r>
              <a:rPr lang="en-US" dirty="0" smtClean="0">
                <a:sym typeface="Wingdings" pitchFamily="2" charset="2"/>
              </a:rPr>
              <a:t/>
            </a:r>
            <a:br>
              <a:rPr lang="en-US" dirty="0" smtClean="0">
                <a:sym typeface="Wingdings" pitchFamily="2" charset="2"/>
              </a:rPr>
            </a:br>
            <a:endParaRPr lang="en-US" dirty="0" smtClean="0">
              <a:sym typeface="Wingdings" pitchFamily="2" charset="2"/>
            </a:endParaRPr>
          </a:p>
          <a:p>
            <a:r>
              <a:rPr lang="en-US" dirty="0" smtClean="0">
                <a:sym typeface="Wingdings" pitchFamily="2" charset="2"/>
              </a:rPr>
              <a:t>- 5 </a:t>
            </a:r>
            <a:r>
              <a:rPr lang="en-US" baseline="30000" dirty="0" err="1" smtClean="0">
                <a:sym typeface="Wingdings" pitchFamily="2" charset="2"/>
              </a:rPr>
              <a:t>o</a:t>
            </a:r>
            <a:r>
              <a:rPr lang="en-US" dirty="0" err="1" smtClean="0">
                <a:sym typeface="Wingdings" pitchFamily="2" charset="2"/>
              </a:rPr>
              <a:t>F</a:t>
            </a:r>
            <a:r>
              <a:rPr lang="en-US" dirty="0" smtClean="0">
                <a:sym typeface="Wingdings" pitchFamily="2" charset="2"/>
              </a:rPr>
              <a:t>    ………….. </a:t>
            </a:r>
            <a:r>
              <a:rPr lang="en-US" baseline="30000" dirty="0" err="1" smtClean="0">
                <a:sym typeface="Wingdings" pitchFamily="2" charset="2"/>
              </a:rPr>
              <a:t>o</a:t>
            </a:r>
            <a:r>
              <a:rPr lang="en-US" dirty="0" err="1" smtClean="0">
                <a:sym typeface="Wingdings" pitchFamily="2" charset="2"/>
              </a:rPr>
              <a:t>C</a:t>
            </a:r>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Convection Currents</a:t>
            </a:r>
            <a:endParaRPr lang="en-US" dirty="0"/>
          </a:p>
        </p:txBody>
      </p:sp>
      <p:sp>
        <p:nvSpPr>
          <p:cNvPr id="3" name="Content Placeholder 2"/>
          <p:cNvSpPr>
            <a:spLocks noGrp="1"/>
          </p:cNvSpPr>
          <p:nvPr>
            <p:ph idx="1"/>
          </p:nvPr>
        </p:nvSpPr>
        <p:spPr/>
        <p:txBody>
          <a:bodyPr/>
          <a:lstStyle/>
          <a:p>
            <a:endParaRPr lang="en-US" dirty="0"/>
          </a:p>
        </p:txBody>
      </p:sp>
      <p:pic>
        <p:nvPicPr>
          <p:cNvPr id="161794" name="Picture 2" descr="Related image"/>
          <p:cNvPicPr>
            <a:picLocks noChangeAspect="1" noChangeArrowheads="1"/>
          </p:cNvPicPr>
          <p:nvPr/>
        </p:nvPicPr>
        <p:blipFill>
          <a:blip r:embed="rId2" cstate="print"/>
          <a:srcRect/>
          <a:stretch>
            <a:fillRect/>
          </a:stretch>
        </p:blipFill>
        <p:spPr bwMode="auto">
          <a:xfrm>
            <a:off x="2286000" y="1284289"/>
            <a:ext cx="4489450" cy="5573711"/>
          </a:xfrm>
          <a:prstGeom prst="rect">
            <a:avLst/>
          </a:prstGeom>
          <a:noFill/>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0" y="1295400"/>
            <a:ext cx="9144000" cy="5562600"/>
          </a:xfrm>
        </p:spPr>
        <p:txBody>
          <a:bodyPr>
            <a:normAutofit fontScale="92500" lnSpcReduction="10000"/>
          </a:bodyPr>
          <a:lstStyle/>
          <a:p>
            <a:r>
              <a:rPr lang="en-US" dirty="0" smtClean="0"/>
              <a:t>1.  Explain why</a:t>
            </a:r>
            <a:br>
              <a:rPr lang="en-US" dirty="0" smtClean="0"/>
            </a:br>
            <a:r>
              <a:rPr lang="en-US" dirty="0" smtClean="0"/>
              <a:t>a.  Newspaper wrapping keeps hot things hot,</a:t>
            </a:r>
            <a:br>
              <a:rPr lang="en-US" dirty="0" smtClean="0"/>
            </a:br>
            <a:r>
              <a:rPr lang="en-US" dirty="0" smtClean="0"/>
              <a:t/>
            </a:r>
            <a:br>
              <a:rPr lang="en-US" dirty="0" smtClean="0"/>
            </a:br>
            <a:r>
              <a:rPr lang="en-US" dirty="0" smtClean="0"/>
              <a:t>b.  Fur coats would keep their owners warmer if they were worn inside out</a:t>
            </a:r>
            <a:br>
              <a:rPr lang="en-US" dirty="0" smtClean="0"/>
            </a:br>
            <a:r>
              <a:rPr lang="en-US" dirty="0" smtClean="0"/>
              <a:t/>
            </a:r>
            <a:br>
              <a:rPr lang="en-US" dirty="0" smtClean="0"/>
            </a:br>
            <a:r>
              <a:rPr lang="en-US" dirty="0" smtClean="0"/>
              <a:t>c.  A string vest keeps a person warm even though it is a collection of holes bounded by string.</a:t>
            </a:r>
            <a:br>
              <a:rPr lang="en-US" dirty="0" smtClean="0"/>
            </a:br>
            <a:r>
              <a:rPr lang="en-US" dirty="0" smtClean="0"/>
              <a:t/>
            </a:r>
            <a:br>
              <a:rPr lang="en-US" dirty="0" smtClean="0"/>
            </a:br>
            <a:endParaRPr lang="en-US" dirty="0" smtClean="0"/>
          </a:p>
          <a:p>
            <a:r>
              <a:rPr lang="en-US" dirty="0" smtClean="0"/>
              <a:t>2.  Why is a glass milk bottle likely to crack if boiling water is poured into it?</a:t>
            </a:r>
            <a:r>
              <a:rPr lang="en-US" sz="2800" dirty="0" smtClean="0"/>
              <a:t/>
            </a:r>
            <a:br>
              <a:rPr lang="en-US" sz="2800" dirty="0" smtClean="0"/>
            </a:br>
            <a:endParaRPr lang="en-US" sz="2800" dirty="0" smtClean="0"/>
          </a:p>
        </p:txBody>
      </p:sp>
    </p:spTree>
    <p:extLst>
      <p:ext uri="{BB962C8B-B14F-4D97-AF65-F5344CB8AC3E}">
        <p14:creationId xmlns="" xmlns:p14="http://schemas.microsoft.com/office/powerpoint/2010/main" val="16139149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0" y="1600200"/>
            <a:ext cx="9144000" cy="5105400"/>
          </a:xfrm>
        </p:spPr>
        <p:txBody>
          <a:bodyPr>
            <a:normAutofit fontScale="92500"/>
          </a:bodyPr>
          <a:lstStyle/>
          <a:p>
            <a:r>
              <a:rPr lang="en-US" sz="2800" dirty="0" smtClean="0"/>
              <a:t>3.  a.  When a vessel of water is heated at the top, why doesn’t the water at the bottom warm up?</a:t>
            </a:r>
            <a:br>
              <a:rPr lang="en-US" sz="2800" dirty="0" smtClean="0"/>
            </a:br>
            <a:r>
              <a:rPr lang="en-US" sz="2800" dirty="0" smtClean="0"/>
              <a:t>    </a:t>
            </a:r>
            <a:br>
              <a:rPr lang="en-US" sz="2800" dirty="0" smtClean="0"/>
            </a:br>
            <a:r>
              <a:rPr lang="en-US" sz="2800" dirty="0" smtClean="0"/>
              <a:t>b.  Convection currents stop us from being suffocated when we are asleep in bed.  Why?</a:t>
            </a:r>
            <a:br>
              <a:rPr lang="en-US" sz="2800" dirty="0" smtClean="0"/>
            </a:br>
            <a:r>
              <a:rPr lang="en-US" sz="2800" dirty="0" smtClean="0"/>
              <a:t>    </a:t>
            </a:r>
            <a:br>
              <a:rPr lang="en-US" sz="2800" dirty="0" smtClean="0"/>
            </a:br>
            <a:r>
              <a:rPr lang="en-US" sz="2800" dirty="0" smtClean="0"/>
              <a:t>c.  Why is the freezer compartment at the top of a refrigerator?</a:t>
            </a:r>
            <a:br>
              <a:rPr lang="en-US" sz="2800" dirty="0" smtClean="0"/>
            </a:br>
            <a:endParaRPr lang="en-US" sz="2800" dirty="0" smtClean="0"/>
          </a:p>
          <a:p>
            <a:r>
              <a:rPr lang="en-US" sz="2800" dirty="0" smtClean="0"/>
              <a:t>4.  Convection takes place</a:t>
            </a:r>
            <a:br>
              <a:rPr lang="en-US" sz="2800" dirty="0" smtClean="0"/>
            </a:br>
            <a:r>
              <a:rPr lang="en-US" sz="2800" dirty="0" smtClean="0"/>
              <a:t>A.  Only in solids			B.  Only in liquids</a:t>
            </a:r>
            <a:br>
              <a:rPr lang="en-US" sz="2800" dirty="0" smtClean="0"/>
            </a:br>
            <a:r>
              <a:rPr lang="en-US" sz="2800" dirty="0" smtClean="0"/>
              <a:t>C.  Only in gases			D.  In solids and liquids</a:t>
            </a:r>
            <a:br>
              <a:rPr lang="en-US" sz="2800" dirty="0" smtClean="0"/>
            </a:br>
            <a:r>
              <a:rPr lang="en-US" sz="2800" dirty="0" smtClean="0"/>
              <a:t>E.  In liquids and gases</a:t>
            </a:r>
            <a:endParaRPr lang="en-US" sz="2800" dirty="0"/>
          </a:p>
        </p:txBody>
      </p:sp>
    </p:spTree>
    <p:extLst>
      <p:ext uri="{BB962C8B-B14F-4D97-AF65-F5344CB8AC3E}">
        <p14:creationId xmlns="" xmlns:p14="http://schemas.microsoft.com/office/powerpoint/2010/main" val="16139149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r"/>
            <a:r>
              <a:rPr lang="en-US" sz="7200" dirty="0" smtClean="0"/>
              <a:t>Radiation</a:t>
            </a:r>
            <a:endParaRPr lang="en-US" sz="7200" dirty="0"/>
          </a:p>
        </p:txBody>
      </p:sp>
      <p:pic>
        <p:nvPicPr>
          <p:cNvPr id="14340" name="Picture 4" descr="Image result for fire"/>
          <p:cNvPicPr>
            <a:picLocks noChangeAspect="1" noChangeArrowheads="1"/>
          </p:cNvPicPr>
          <p:nvPr/>
        </p:nvPicPr>
        <p:blipFill>
          <a:blip r:embed="rId2" cstate="print"/>
          <a:srcRect t="17346"/>
          <a:stretch>
            <a:fillRect/>
          </a:stretch>
        </p:blipFill>
        <p:spPr bwMode="auto">
          <a:xfrm>
            <a:off x="720725" y="4384386"/>
            <a:ext cx="8042275" cy="2473613"/>
          </a:xfrm>
          <a:prstGeom prst="rect">
            <a:avLst/>
          </a:prstGeom>
          <a:noFill/>
        </p:spPr>
      </p:pic>
      <p:pic>
        <p:nvPicPr>
          <p:cNvPr id="14338" name="Picture 2" descr="Related image"/>
          <p:cNvPicPr>
            <a:picLocks noChangeAspect="1" noChangeArrowheads="1"/>
          </p:cNvPicPr>
          <p:nvPr/>
        </p:nvPicPr>
        <p:blipFill>
          <a:blip r:embed="rId3" cstate="print"/>
          <a:srcRect/>
          <a:stretch>
            <a:fillRect/>
          </a:stretch>
        </p:blipFill>
        <p:spPr bwMode="auto">
          <a:xfrm>
            <a:off x="0" y="0"/>
            <a:ext cx="4648200" cy="4663746"/>
          </a:xfrm>
          <a:prstGeom prst="rect">
            <a:avLst/>
          </a:prstGeom>
          <a:noFill/>
        </p:spPr>
      </p:pic>
    </p:spTree>
    <p:extLst>
      <p:ext uri="{BB962C8B-B14F-4D97-AF65-F5344CB8AC3E}">
        <p14:creationId xmlns="" xmlns:p14="http://schemas.microsoft.com/office/powerpoint/2010/main" val="54135564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lnSpcReduction="10000"/>
          </a:bodyPr>
          <a:lstStyle/>
          <a:p>
            <a:endParaRPr lang="en-US" sz="4800" dirty="0" smtClean="0"/>
          </a:p>
          <a:p>
            <a:r>
              <a:rPr lang="en-US" sz="4800" dirty="0" smtClean="0"/>
              <a:t>Radiation is a third way in which heat can travel, but whereas conduction and convection both need matter to be present, radiation can be transmitted in a vacuum.</a:t>
            </a:r>
            <a:br>
              <a:rPr lang="en-US" sz="4800" dirty="0" smtClean="0"/>
            </a:br>
            <a:r>
              <a:rPr lang="en-US" sz="1200" dirty="0" smtClean="0"/>
              <a:t/>
            </a:r>
            <a:br>
              <a:rPr lang="en-US" sz="1200" dirty="0" smtClean="0"/>
            </a:br>
            <a:endParaRPr lang="en-US" sz="1200" dirty="0"/>
          </a:p>
        </p:txBody>
      </p:sp>
      <p:sp>
        <p:nvSpPr>
          <p:cNvPr id="4" name="Title 1"/>
          <p:cNvSpPr txBox="1">
            <a:spLocks/>
          </p:cNvSpPr>
          <p:nvPr/>
        </p:nvSpPr>
        <p:spPr>
          <a:xfrm>
            <a:off x="6858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How Does Radiation Conduct Heat?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211186405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endParaRPr lang="en-US" sz="4400" dirty="0" smtClean="0"/>
          </a:p>
          <a:p>
            <a:r>
              <a:rPr lang="en-US" sz="4400" dirty="0" smtClean="0"/>
              <a:t>Evidence for this is provided by the fact that in some electric lamps the radiation emitted as light by the filament travels across a vacuum in the glass bulb to get out.</a:t>
            </a:r>
            <a:br>
              <a:rPr lang="en-US" sz="4400" dirty="0" smtClean="0"/>
            </a:br>
            <a:r>
              <a:rPr lang="en-US" sz="1200" dirty="0" smtClean="0"/>
              <a:t/>
            </a:r>
            <a:br>
              <a:rPr lang="en-US" sz="1200" dirty="0" smtClean="0"/>
            </a:br>
            <a:endParaRPr lang="en-US" sz="1200" dirty="0"/>
          </a:p>
        </p:txBody>
      </p:sp>
      <p:sp>
        <p:nvSpPr>
          <p:cNvPr id="4" name="Title 1"/>
          <p:cNvSpPr txBox="1">
            <a:spLocks/>
          </p:cNvSpPr>
          <p:nvPr/>
        </p:nvSpPr>
        <p:spPr>
          <a:xfrm>
            <a:off x="6858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How Does Radiation Conduct Heat?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211186405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sz="2400" dirty="0" smtClean="0"/>
              <a:t>Radiation is how heat and light reach us from the Sun, also mostly through a vacuum.</a:t>
            </a:r>
            <a:br>
              <a:rPr lang="en-US" sz="2400" dirty="0" smtClean="0"/>
            </a:br>
            <a:endParaRPr lang="en-US" sz="2400" dirty="0" smtClean="0"/>
          </a:p>
          <a:p>
            <a:pPr>
              <a:buNone/>
            </a:pPr>
            <a:r>
              <a:rPr lang="en-US" sz="1200" dirty="0" smtClean="0"/>
              <a:t/>
            </a:r>
            <a:br>
              <a:rPr lang="en-US" sz="1200" dirty="0" smtClean="0"/>
            </a:br>
            <a:endParaRPr lang="en-US" sz="1200" dirty="0"/>
          </a:p>
        </p:txBody>
      </p:sp>
      <p:sp>
        <p:nvSpPr>
          <p:cNvPr id="4" name="Title 1"/>
          <p:cNvSpPr txBox="1">
            <a:spLocks/>
          </p:cNvSpPr>
          <p:nvPr/>
        </p:nvSpPr>
        <p:spPr>
          <a:xfrm>
            <a:off x="6858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How Does Radiation Conduct Heat?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1266" name="Picture 2" descr="Image result for electromagnetic spectrum"/>
          <p:cNvPicPr>
            <a:picLocks noChangeAspect="1" noChangeArrowheads="1"/>
          </p:cNvPicPr>
          <p:nvPr/>
        </p:nvPicPr>
        <p:blipFill>
          <a:blip r:embed="rId2" cstate="print"/>
          <a:srcRect/>
          <a:stretch>
            <a:fillRect/>
          </a:stretch>
        </p:blipFill>
        <p:spPr bwMode="auto">
          <a:xfrm>
            <a:off x="-16184" y="2337909"/>
            <a:ext cx="9160184" cy="4520091"/>
          </a:xfrm>
          <a:prstGeom prst="rect">
            <a:avLst/>
          </a:prstGeom>
          <a:noFill/>
        </p:spPr>
      </p:pic>
    </p:spTree>
    <p:extLst>
      <p:ext uri="{BB962C8B-B14F-4D97-AF65-F5344CB8AC3E}">
        <p14:creationId xmlns="" xmlns:p14="http://schemas.microsoft.com/office/powerpoint/2010/main" val="211186405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sz="2800" dirty="0" smtClean="0"/>
              <a:t>Radiation travels as electromagnetic waves. </a:t>
            </a:r>
            <a:r>
              <a:rPr lang="en-US" sz="2800" b="1" dirty="0" smtClean="0"/>
              <a:t> What happens to these waves when they fall on an object?</a:t>
            </a:r>
            <a:br>
              <a:rPr lang="en-US" sz="2800" b="1" dirty="0" smtClean="0"/>
            </a:br>
            <a:endParaRPr lang="en-US" sz="2800" b="1" dirty="0" smtClean="0"/>
          </a:p>
          <a:p>
            <a:r>
              <a:rPr lang="en-US" sz="2800" b="1" dirty="0" smtClean="0">
                <a:solidFill>
                  <a:srgbClr val="FF0066"/>
                </a:solidFill>
              </a:rPr>
              <a:t>Radiation is the flow of heat from one place to another by means of waves.</a:t>
            </a:r>
            <a:br>
              <a:rPr lang="en-US" sz="2800" b="1" dirty="0" smtClean="0">
                <a:solidFill>
                  <a:srgbClr val="FF0066"/>
                </a:solidFill>
              </a:rPr>
            </a:br>
            <a:endParaRPr lang="en-US" sz="2800" b="1" dirty="0" smtClean="0">
              <a:solidFill>
                <a:srgbClr val="FF0066"/>
              </a:solidFill>
            </a:endParaRPr>
          </a:p>
          <a:p>
            <a:r>
              <a:rPr lang="en-US" sz="2800" dirty="0" smtClean="0"/>
              <a:t>Radiation is emitted by all bodies above absolute zero and consists mostly of infrared radiation, but light and ultraviolet radiation are also present if the body is very hot – for example the sun.</a:t>
            </a:r>
            <a:r>
              <a:rPr lang="en-US" sz="2400" dirty="0" smtClean="0"/>
              <a:t/>
            </a:r>
            <a:br>
              <a:rPr lang="en-US" sz="2400" dirty="0" smtClean="0"/>
            </a:br>
            <a:r>
              <a:rPr lang="en-US" sz="1200" dirty="0" smtClean="0"/>
              <a:t/>
            </a:r>
            <a:br>
              <a:rPr lang="en-US" sz="1200" dirty="0" smtClean="0"/>
            </a:br>
            <a:endParaRPr lang="en-US" sz="1200" dirty="0"/>
          </a:p>
        </p:txBody>
      </p:sp>
      <p:sp>
        <p:nvSpPr>
          <p:cNvPr id="4" name="Title 1"/>
          <p:cNvSpPr txBox="1">
            <a:spLocks/>
          </p:cNvSpPr>
          <p:nvPr/>
        </p:nvSpPr>
        <p:spPr>
          <a:xfrm>
            <a:off x="6858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How Does Radiation Conduct Heat?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211186405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3600" b="1" dirty="0" smtClean="0"/>
              <a:t>Give some examples of good absorbers of heat and bad absorbers of heat.</a:t>
            </a:r>
            <a:br>
              <a:rPr lang="en-US" sz="3600" b="1" dirty="0" smtClean="0"/>
            </a:br>
            <a:endParaRPr lang="en-US" sz="3600" b="1" dirty="0" smtClean="0"/>
          </a:p>
        </p:txBody>
      </p:sp>
      <p:sp>
        <p:nvSpPr>
          <p:cNvPr id="4" name="Title 1"/>
          <p:cNvSpPr txBox="1">
            <a:spLocks/>
          </p:cNvSpPr>
          <p:nvPr/>
        </p:nvSpPr>
        <p:spPr>
          <a:xfrm>
            <a:off x="8382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Good and Bad</a:t>
            </a:r>
            <a:r>
              <a:rPr kumimoji="0" lang="en-US" sz="4400" b="0" i="0" u="none" strike="noStrike" kern="1200" cap="none" spc="0" normalizeH="0" noProof="0" dirty="0" smtClean="0">
                <a:ln>
                  <a:noFill/>
                </a:ln>
                <a:solidFill>
                  <a:schemeClr val="tx1"/>
                </a:solidFill>
                <a:effectLst/>
                <a:uLnTx/>
                <a:uFillTx/>
                <a:latin typeface="+mj-lt"/>
                <a:ea typeface="+mj-ea"/>
                <a:cs typeface="+mj-cs"/>
              </a:rPr>
              <a:t> Absorbers of Heat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nvGraphicFramePr>
        <p:xfrm>
          <a:off x="1219200" y="2565400"/>
          <a:ext cx="6400800" cy="3830320"/>
        </p:xfrm>
        <a:graphic>
          <a:graphicData uri="http://schemas.openxmlformats.org/drawingml/2006/table">
            <a:tbl>
              <a:tblPr firstRow="1" bandRow="1">
                <a:tableStyleId>{5C22544A-7EE6-4342-B048-85BDC9FD1C3A}</a:tableStyleId>
              </a:tblPr>
              <a:tblGrid>
                <a:gridCol w="3200400"/>
                <a:gridCol w="3200400"/>
              </a:tblGrid>
              <a:tr h="721360">
                <a:tc>
                  <a:txBody>
                    <a:bodyPr/>
                    <a:lstStyle/>
                    <a:p>
                      <a:pPr algn="ctr"/>
                      <a:r>
                        <a:rPr lang="en-US" sz="2800" dirty="0" smtClean="0"/>
                        <a:t>Good Absorbers</a:t>
                      </a:r>
                      <a:r>
                        <a:rPr lang="en-US" sz="2800" baseline="0" dirty="0" smtClean="0"/>
                        <a:t> of Heat</a:t>
                      </a:r>
                      <a:endParaRPr lang="en-US" sz="2800" dirty="0"/>
                    </a:p>
                  </a:txBody>
                  <a:tcPr/>
                </a:tc>
                <a:tc>
                  <a:txBody>
                    <a:bodyPr/>
                    <a:lstStyle/>
                    <a:p>
                      <a:pPr algn="ctr"/>
                      <a:r>
                        <a:rPr lang="en-US" sz="2800" dirty="0" smtClean="0"/>
                        <a:t>Bad Absorbers of Heat</a:t>
                      </a:r>
                      <a:endParaRPr lang="en-US" sz="2800" dirty="0"/>
                    </a:p>
                  </a:txBody>
                  <a:tcPr/>
                </a:tc>
              </a:tr>
              <a:tr h="721360">
                <a:tc>
                  <a:txBody>
                    <a:bodyPr/>
                    <a:lstStyle/>
                    <a:p>
                      <a:pPr algn="ctr"/>
                      <a:r>
                        <a:rPr lang="en-US" sz="2800" dirty="0" smtClean="0"/>
                        <a:t>Metals</a:t>
                      </a:r>
                      <a:endParaRPr lang="en-US" sz="2800" dirty="0"/>
                    </a:p>
                  </a:txBody>
                  <a:tcPr/>
                </a:tc>
                <a:tc>
                  <a:txBody>
                    <a:bodyPr/>
                    <a:lstStyle/>
                    <a:p>
                      <a:pPr algn="ctr"/>
                      <a:r>
                        <a:rPr lang="en-US" sz="2800" dirty="0" smtClean="0"/>
                        <a:t>Cotton</a:t>
                      </a:r>
                      <a:endParaRPr lang="en-US" sz="2800" dirty="0"/>
                    </a:p>
                  </a:txBody>
                  <a:tcPr/>
                </a:tc>
              </a:tr>
              <a:tr h="721360">
                <a:tc>
                  <a:txBody>
                    <a:bodyPr/>
                    <a:lstStyle/>
                    <a:p>
                      <a:pPr algn="ctr"/>
                      <a:endParaRPr lang="en-US" sz="2800" dirty="0"/>
                    </a:p>
                  </a:txBody>
                  <a:tcPr/>
                </a:tc>
                <a:tc>
                  <a:txBody>
                    <a:bodyPr/>
                    <a:lstStyle/>
                    <a:p>
                      <a:pPr algn="ctr"/>
                      <a:endParaRPr lang="en-US" sz="2800" dirty="0"/>
                    </a:p>
                  </a:txBody>
                  <a:tcPr/>
                </a:tc>
              </a:tr>
              <a:tr h="721360">
                <a:tc>
                  <a:txBody>
                    <a:bodyPr/>
                    <a:lstStyle/>
                    <a:p>
                      <a:pPr algn="ctr"/>
                      <a:endParaRPr lang="en-US" sz="2800" dirty="0"/>
                    </a:p>
                  </a:txBody>
                  <a:tcPr/>
                </a:tc>
                <a:tc>
                  <a:txBody>
                    <a:bodyPr/>
                    <a:lstStyle/>
                    <a:p>
                      <a:pPr algn="ctr"/>
                      <a:endParaRPr lang="en-US" sz="2800"/>
                    </a:p>
                  </a:txBody>
                  <a:tcPr/>
                </a:tc>
              </a:tr>
              <a:tr h="721360">
                <a:tc>
                  <a:txBody>
                    <a:bodyPr/>
                    <a:lstStyle/>
                    <a:p>
                      <a:pPr algn="ctr"/>
                      <a:endParaRPr lang="en-US" sz="2800" dirty="0"/>
                    </a:p>
                  </a:txBody>
                  <a:tcPr/>
                </a:tc>
                <a:tc>
                  <a:txBody>
                    <a:bodyPr/>
                    <a:lstStyle/>
                    <a:p>
                      <a:pPr algn="ctr"/>
                      <a:endParaRPr lang="en-US" sz="2800" dirty="0"/>
                    </a:p>
                  </a:txBody>
                  <a:tcPr/>
                </a:tc>
              </a:tr>
            </a:tbl>
          </a:graphicData>
        </a:graphic>
      </p:graphicFrame>
    </p:spTree>
    <p:extLst>
      <p:ext uri="{BB962C8B-B14F-4D97-AF65-F5344CB8AC3E}">
        <p14:creationId xmlns="" xmlns:p14="http://schemas.microsoft.com/office/powerpoint/2010/main" val="211186405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3600" dirty="0" smtClean="0"/>
              <a:t>Dull black surfaces are better </a:t>
            </a:r>
            <a:r>
              <a:rPr lang="en-US" sz="3600" b="1" dirty="0" smtClean="0"/>
              <a:t>absorbers</a:t>
            </a:r>
            <a:r>
              <a:rPr lang="en-US" sz="3600" dirty="0" smtClean="0"/>
              <a:t> of radiation than white shiny surfaces.</a:t>
            </a:r>
            <a:r>
              <a:rPr lang="en-US" sz="3600" b="1" dirty="0" smtClean="0"/>
              <a:t>  </a:t>
            </a:r>
          </a:p>
          <a:p>
            <a:endParaRPr lang="en-US" sz="3600" b="1" dirty="0" smtClean="0"/>
          </a:p>
          <a:p>
            <a:r>
              <a:rPr lang="en-US" sz="3600" b="1" dirty="0" smtClean="0"/>
              <a:t>What are shiny surfaces good for?</a:t>
            </a:r>
            <a:br>
              <a:rPr lang="en-US" sz="3600" b="1" dirty="0" smtClean="0"/>
            </a:br>
            <a:endParaRPr lang="en-US" sz="3600" b="1" dirty="0" smtClean="0"/>
          </a:p>
          <a:p>
            <a:r>
              <a:rPr lang="en-US" sz="3600" b="1" dirty="0" smtClean="0"/>
              <a:t>Why are buildings in hotter countries painted white?</a:t>
            </a:r>
            <a:r>
              <a:rPr lang="en-US" sz="2800" b="1" dirty="0" smtClean="0"/>
              <a:t> </a:t>
            </a:r>
            <a:r>
              <a:rPr lang="en-US" sz="1200" b="1" dirty="0" smtClean="0"/>
              <a:t/>
            </a:r>
            <a:br>
              <a:rPr lang="en-US" sz="1200" b="1" dirty="0" smtClean="0"/>
            </a:br>
            <a:endParaRPr lang="en-US" sz="1200" b="1" dirty="0" smtClean="0"/>
          </a:p>
        </p:txBody>
      </p:sp>
      <p:sp>
        <p:nvSpPr>
          <p:cNvPr id="4" name="Title 1"/>
          <p:cNvSpPr txBox="1">
            <a:spLocks/>
          </p:cNvSpPr>
          <p:nvPr/>
        </p:nvSpPr>
        <p:spPr>
          <a:xfrm>
            <a:off x="8382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Good and Bad</a:t>
            </a:r>
            <a:r>
              <a:rPr kumimoji="0" lang="en-US" sz="4400" b="0" i="0" u="none" strike="noStrike" kern="1200" cap="none" spc="0" normalizeH="0" noProof="0" dirty="0" smtClean="0">
                <a:ln>
                  <a:noFill/>
                </a:ln>
                <a:solidFill>
                  <a:schemeClr val="tx1"/>
                </a:solidFill>
                <a:effectLst/>
                <a:uLnTx/>
                <a:uFillTx/>
                <a:latin typeface="+mj-lt"/>
                <a:ea typeface="+mj-ea"/>
                <a:cs typeface="+mj-cs"/>
              </a:rPr>
              <a:t> Absorbers of Heat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2290" name="Picture 2" descr="Image result for white house in greece"/>
          <p:cNvPicPr>
            <a:picLocks noChangeAspect="1" noChangeArrowheads="1"/>
          </p:cNvPicPr>
          <p:nvPr/>
        </p:nvPicPr>
        <p:blipFill>
          <a:blip r:embed="rId2" cstate="print"/>
          <a:srcRect/>
          <a:stretch>
            <a:fillRect/>
          </a:stretch>
        </p:blipFill>
        <p:spPr bwMode="auto">
          <a:xfrm>
            <a:off x="6061168" y="5029200"/>
            <a:ext cx="3082832" cy="1828799"/>
          </a:xfrm>
          <a:prstGeom prst="rect">
            <a:avLst/>
          </a:prstGeom>
          <a:noFill/>
        </p:spPr>
      </p:pic>
    </p:spTree>
    <p:extLst>
      <p:ext uri="{BB962C8B-B14F-4D97-AF65-F5344CB8AC3E}">
        <p14:creationId xmlns="" xmlns:p14="http://schemas.microsoft.com/office/powerpoint/2010/main" val="21118640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Energy</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r>
              <a:rPr lang="en-US" b="1" dirty="0" smtClean="0"/>
              <a:t>Heat</a:t>
            </a:r>
            <a:r>
              <a:rPr lang="en-US" dirty="0" smtClean="0"/>
              <a:t> is referred to as </a:t>
            </a:r>
            <a:r>
              <a:rPr lang="en-US" b="1" dirty="0" smtClean="0">
                <a:solidFill>
                  <a:srgbClr val="7030A0"/>
                </a:solidFill>
              </a:rPr>
              <a:t>thermal energy</a:t>
            </a:r>
            <a:r>
              <a:rPr lang="en-US" dirty="0" smtClean="0"/>
              <a:t> and it is measured in joules, </a:t>
            </a:r>
            <a:r>
              <a:rPr lang="en-US" b="1" dirty="0" smtClean="0"/>
              <a:t>J</a:t>
            </a:r>
            <a:r>
              <a:rPr lang="en-US" dirty="0" smtClean="0"/>
              <a:t>.</a:t>
            </a:r>
            <a:br>
              <a:rPr lang="en-US" dirty="0" smtClean="0"/>
            </a:br>
            <a:endParaRPr lang="en-US" dirty="0" smtClean="0"/>
          </a:p>
          <a:p>
            <a:r>
              <a:rPr lang="en-US" dirty="0" smtClean="0"/>
              <a:t>Heat is transferred from a hotter body to a colder one because the average kinetic energy/</a:t>
            </a:r>
            <a:r>
              <a:rPr lang="en-US" b="1" dirty="0" smtClean="0"/>
              <a:t>speed</a:t>
            </a:r>
            <a:r>
              <a:rPr lang="en-US" dirty="0" smtClean="0"/>
              <a:t> of the molecules in the ‘</a:t>
            </a:r>
            <a:r>
              <a:rPr lang="en-US" b="1" dirty="0" smtClean="0">
                <a:solidFill>
                  <a:srgbClr val="FF0000"/>
                </a:solidFill>
              </a:rPr>
              <a:t>hot</a:t>
            </a:r>
            <a:r>
              <a:rPr lang="en-US" dirty="0" smtClean="0"/>
              <a:t>’ body falls as a result of collisions with the molecules of the ‘</a:t>
            </a:r>
            <a:r>
              <a:rPr lang="en-US" b="1" dirty="0" smtClean="0">
                <a:solidFill>
                  <a:srgbClr val="0070C0"/>
                </a:solidFill>
              </a:rPr>
              <a:t>cold</a:t>
            </a:r>
            <a:r>
              <a:rPr lang="en-US" dirty="0" smtClean="0"/>
              <a:t>’ body.</a:t>
            </a:r>
          </a:p>
          <a:p>
            <a:endParaRPr lang="en-US" dirty="0" smtClean="0"/>
          </a:p>
          <a:p>
            <a:r>
              <a:rPr lang="en-US" dirty="0" smtClean="0"/>
              <a:t>When the average kinetic energy of molecules is the same in each body they are at the same temperature which is referred to as thermal equilibrium.</a:t>
            </a:r>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lnSpcReduction="10000"/>
          </a:bodyPr>
          <a:lstStyle/>
          <a:p>
            <a:r>
              <a:rPr lang="en-US" sz="4400" dirty="0" smtClean="0"/>
              <a:t>Some surfaces also emit radiation better than others when they are hot.</a:t>
            </a:r>
            <a:br>
              <a:rPr lang="en-US" sz="4400" dirty="0" smtClean="0"/>
            </a:br>
            <a:endParaRPr lang="en-US" sz="4400" dirty="0" smtClean="0"/>
          </a:p>
          <a:p>
            <a:r>
              <a:rPr lang="en-US" sz="4400" dirty="0" smtClean="0"/>
              <a:t>The cooling fins on the heat exchanger of a refrigerator are painted black so that they lose heat more quickly.</a:t>
            </a:r>
            <a:br>
              <a:rPr lang="en-US" sz="4400" dirty="0" smtClean="0"/>
            </a:br>
            <a:endParaRPr lang="en-US" sz="4400" dirty="0" smtClean="0"/>
          </a:p>
        </p:txBody>
      </p:sp>
      <p:sp>
        <p:nvSpPr>
          <p:cNvPr id="4" name="Title 1"/>
          <p:cNvSpPr txBox="1">
            <a:spLocks/>
          </p:cNvSpPr>
          <p:nvPr/>
        </p:nvSpPr>
        <p:spPr>
          <a:xfrm>
            <a:off x="8382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Good and Bad</a:t>
            </a:r>
            <a:r>
              <a:rPr kumimoji="0" lang="en-US" sz="4400" b="0" i="0" u="none" strike="noStrike" kern="1200" cap="none" spc="0" normalizeH="0" noProof="0" dirty="0" smtClean="0">
                <a:ln>
                  <a:noFill/>
                </a:ln>
                <a:solidFill>
                  <a:schemeClr val="tx1"/>
                </a:solidFill>
                <a:effectLst/>
                <a:uLnTx/>
                <a:uFillTx/>
                <a:latin typeface="+mj-lt"/>
                <a:ea typeface="+mj-ea"/>
                <a:cs typeface="+mj-cs"/>
              </a:rPr>
              <a:t> Emitters of Heat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211186405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fontScale="92500" lnSpcReduction="10000"/>
          </a:bodyPr>
          <a:lstStyle/>
          <a:p>
            <a:r>
              <a:rPr lang="en-US" sz="4400" b="1" dirty="0" smtClean="0"/>
              <a:t>Why are teapots and</a:t>
            </a:r>
            <a:br>
              <a:rPr lang="en-US" sz="4400" b="1" dirty="0" smtClean="0"/>
            </a:br>
            <a:r>
              <a:rPr lang="en-US" sz="4400" b="1" dirty="0" smtClean="0"/>
              <a:t>kettles able to keep</a:t>
            </a:r>
            <a:br>
              <a:rPr lang="en-US" sz="4400" b="1" dirty="0" smtClean="0"/>
            </a:br>
            <a:r>
              <a:rPr lang="en-US" sz="4400" b="1" dirty="0" smtClean="0"/>
              <a:t>their heat longer?</a:t>
            </a:r>
            <a:br>
              <a:rPr lang="en-US" sz="4400" b="1" dirty="0" smtClean="0"/>
            </a:br>
            <a:endParaRPr lang="en-US" sz="4400" b="1" dirty="0" smtClean="0"/>
          </a:p>
          <a:p>
            <a:r>
              <a:rPr lang="en-US" sz="4400" dirty="0" smtClean="0"/>
              <a:t>In general, surfaces</a:t>
            </a:r>
            <a:br>
              <a:rPr lang="en-US" sz="4400" dirty="0" smtClean="0"/>
            </a:br>
            <a:r>
              <a:rPr lang="en-US" sz="4400" dirty="0" smtClean="0"/>
              <a:t>that are good</a:t>
            </a:r>
            <a:br>
              <a:rPr lang="en-US" sz="4400" dirty="0" smtClean="0"/>
            </a:br>
            <a:r>
              <a:rPr lang="en-US" sz="4400" dirty="0" smtClean="0"/>
              <a:t>absorbers of radiation</a:t>
            </a:r>
            <a:br>
              <a:rPr lang="en-US" sz="4400" dirty="0" smtClean="0"/>
            </a:br>
            <a:r>
              <a:rPr lang="en-US" sz="4400" dirty="0" smtClean="0"/>
              <a:t>are good emitters</a:t>
            </a:r>
            <a:br>
              <a:rPr lang="en-US" sz="4400" dirty="0" smtClean="0"/>
            </a:br>
            <a:r>
              <a:rPr lang="en-US" sz="4400" dirty="0" smtClean="0"/>
              <a:t>when hot.</a:t>
            </a:r>
            <a:endParaRPr lang="en-US" sz="4400" dirty="0"/>
          </a:p>
        </p:txBody>
      </p:sp>
      <p:sp>
        <p:nvSpPr>
          <p:cNvPr id="4" name="Title 1"/>
          <p:cNvSpPr txBox="1">
            <a:spLocks/>
          </p:cNvSpPr>
          <p:nvPr/>
        </p:nvSpPr>
        <p:spPr>
          <a:xfrm>
            <a:off x="8382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Good and Bad</a:t>
            </a:r>
            <a:r>
              <a:rPr kumimoji="0" lang="en-US" sz="4400" b="0" i="0" u="none" strike="noStrike" kern="1200" cap="none" spc="0" normalizeH="0" noProof="0" dirty="0" smtClean="0">
                <a:ln>
                  <a:noFill/>
                </a:ln>
                <a:solidFill>
                  <a:schemeClr val="tx1"/>
                </a:solidFill>
                <a:effectLst/>
                <a:uLnTx/>
                <a:uFillTx/>
                <a:latin typeface="+mj-lt"/>
                <a:ea typeface="+mj-ea"/>
                <a:cs typeface="+mj-cs"/>
              </a:rPr>
              <a:t> Emitters of Heat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172" name="Picture 4" descr="Image result for convection in teapot"/>
          <p:cNvPicPr>
            <a:picLocks noChangeAspect="1" noChangeArrowheads="1"/>
          </p:cNvPicPr>
          <p:nvPr/>
        </p:nvPicPr>
        <p:blipFill>
          <a:blip r:embed="rId2" cstate="print"/>
          <a:srcRect/>
          <a:stretch>
            <a:fillRect/>
          </a:stretch>
        </p:blipFill>
        <p:spPr bwMode="auto">
          <a:xfrm>
            <a:off x="5334000" y="1981200"/>
            <a:ext cx="3810000" cy="3810000"/>
          </a:xfrm>
          <a:prstGeom prst="rect">
            <a:avLst/>
          </a:prstGeom>
          <a:noFill/>
        </p:spPr>
      </p:pic>
    </p:spTree>
    <p:extLst>
      <p:ext uri="{BB962C8B-B14F-4D97-AF65-F5344CB8AC3E}">
        <p14:creationId xmlns="" xmlns:p14="http://schemas.microsoft.com/office/powerpoint/2010/main" val="211186405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lnSpcReduction="10000"/>
          </a:bodyPr>
          <a:lstStyle/>
          <a:p>
            <a:endParaRPr lang="en-US" dirty="0" smtClean="0"/>
          </a:p>
          <a:p>
            <a:r>
              <a:rPr lang="en-US" sz="3600" dirty="0" smtClean="0"/>
              <a:t>Two other factors that affect the amount of radiation emitted per second by a surface are:</a:t>
            </a:r>
            <a:br>
              <a:rPr lang="en-US" sz="3600" dirty="0" smtClean="0"/>
            </a:br>
            <a:r>
              <a:rPr lang="en-US" sz="3600" dirty="0" smtClean="0"/>
              <a:t/>
            </a:r>
            <a:br>
              <a:rPr lang="en-US" sz="3600" dirty="0" smtClean="0"/>
            </a:br>
            <a:r>
              <a:rPr lang="en-US" sz="3600" dirty="0" smtClean="0"/>
              <a:t>a.  its area and</a:t>
            </a:r>
            <a:br>
              <a:rPr lang="en-US" sz="3600" dirty="0" smtClean="0"/>
            </a:br>
            <a:r>
              <a:rPr lang="en-US" sz="3600" dirty="0" smtClean="0"/>
              <a:t/>
            </a:r>
            <a:br>
              <a:rPr lang="en-US" sz="3600" dirty="0" smtClean="0"/>
            </a:br>
            <a:r>
              <a:rPr lang="en-US" sz="3600" dirty="0" smtClean="0"/>
              <a:t>b.  its temperature.</a:t>
            </a:r>
            <a:br>
              <a:rPr lang="en-US" sz="3600" dirty="0" smtClean="0"/>
            </a:br>
            <a:r>
              <a:rPr lang="en-US" sz="3600" dirty="0" smtClean="0"/>
              <a:t/>
            </a:r>
            <a:br>
              <a:rPr lang="en-US" sz="3600" dirty="0" smtClean="0"/>
            </a:br>
            <a:r>
              <a:rPr lang="en-US" sz="3600" dirty="0" smtClean="0"/>
              <a:t>Increasing either of these increases the radiation.</a:t>
            </a:r>
            <a:endParaRPr lang="en-US" sz="3600" dirty="0"/>
          </a:p>
        </p:txBody>
      </p:sp>
      <p:sp>
        <p:nvSpPr>
          <p:cNvPr id="4" name="Title 1"/>
          <p:cNvSpPr txBox="1">
            <a:spLocks/>
          </p:cNvSpPr>
          <p:nvPr/>
        </p:nvSpPr>
        <p:spPr>
          <a:xfrm>
            <a:off x="8382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Factors that affect</a:t>
            </a:r>
            <a:r>
              <a:rPr kumimoji="0" lang="en-US" sz="4400" b="0" i="0" u="none" strike="noStrike" kern="1200" cap="none" spc="0" normalizeH="0" noProof="0" dirty="0" smtClean="0">
                <a:ln>
                  <a:noFill/>
                </a:ln>
                <a:solidFill>
                  <a:schemeClr val="tx1"/>
                </a:solidFill>
                <a:effectLst/>
                <a:uLnTx/>
                <a:uFillTx/>
                <a:latin typeface="+mj-lt"/>
                <a:ea typeface="+mj-ea"/>
                <a:cs typeface="+mj-cs"/>
              </a:rPr>
              <a:t> the amount of Radiation given off</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211186405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Effective Uses of Radiation</a:t>
            </a:r>
            <a:br>
              <a:rPr lang="en-US" sz="4400" dirty="0" smtClean="0">
                <a:latin typeface="+mj-lt"/>
                <a:ea typeface="+mj-ea"/>
                <a:cs typeface="+mj-cs"/>
              </a:rPr>
            </a:br>
            <a:r>
              <a:rPr lang="en-US" sz="4400" dirty="0" smtClean="0">
                <a:latin typeface="+mj-lt"/>
                <a:ea typeface="+mj-ea"/>
                <a:cs typeface="+mj-cs"/>
              </a:rPr>
              <a:t>Vacuum Flasks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4" descr="Related image"/>
          <p:cNvPicPr>
            <a:picLocks noChangeAspect="1" noChangeArrowheads="1"/>
          </p:cNvPicPr>
          <p:nvPr/>
        </p:nvPicPr>
        <p:blipFill>
          <a:blip r:embed="rId2" cstate="print"/>
          <a:srcRect t="14250"/>
          <a:stretch>
            <a:fillRect/>
          </a:stretch>
        </p:blipFill>
        <p:spPr bwMode="auto">
          <a:xfrm>
            <a:off x="304800" y="1363218"/>
            <a:ext cx="8534400" cy="5494782"/>
          </a:xfrm>
          <a:prstGeom prst="rect">
            <a:avLst/>
          </a:prstGeom>
          <a:noFill/>
        </p:spPr>
      </p:pic>
    </p:spTree>
    <p:extLst>
      <p:ext uri="{BB962C8B-B14F-4D97-AF65-F5344CB8AC3E}">
        <p14:creationId xmlns="" xmlns:p14="http://schemas.microsoft.com/office/powerpoint/2010/main" val="378105051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ow do glass houses work"/>
          <p:cNvPicPr>
            <a:picLocks noChangeAspect="1" noChangeArrowheads="1"/>
          </p:cNvPicPr>
          <p:nvPr/>
        </p:nvPicPr>
        <p:blipFill>
          <a:blip r:embed="rId2" cstate="print"/>
          <a:srcRect/>
          <a:stretch>
            <a:fillRect/>
          </a:stretch>
        </p:blipFill>
        <p:spPr bwMode="auto">
          <a:xfrm>
            <a:off x="228600" y="1143000"/>
            <a:ext cx="4976778" cy="5715000"/>
          </a:xfrm>
          <a:prstGeom prst="rect">
            <a:avLst/>
          </a:prstGeom>
          <a:noFill/>
        </p:spPr>
      </p:pic>
      <p:sp>
        <p:nvSpPr>
          <p:cNvPr id="3" name="Content Placeholder 2"/>
          <p:cNvSpPr>
            <a:spLocks noGrp="1"/>
          </p:cNvSpPr>
          <p:nvPr>
            <p:ph idx="1"/>
          </p:nvPr>
        </p:nvSpPr>
        <p:spPr>
          <a:xfrm>
            <a:off x="5105400" y="1371600"/>
            <a:ext cx="4038600" cy="2362200"/>
          </a:xfrm>
        </p:spPr>
        <p:txBody>
          <a:bodyPr>
            <a:noAutofit/>
          </a:bodyPr>
          <a:lstStyle/>
          <a:p>
            <a:r>
              <a:rPr lang="en-US" sz="2400" dirty="0" smtClean="0"/>
              <a:t>The warmth from the sun</a:t>
            </a:r>
            <a:br>
              <a:rPr lang="en-US" sz="2400" dirty="0" smtClean="0"/>
            </a:br>
            <a:r>
              <a:rPr lang="en-US" sz="2400" dirty="0" smtClean="0"/>
              <a:t>is not cut off by a sheet</a:t>
            </a:r>
            <a:br>
              <a:rPr lang="en-US" sz="2400" dirty="0" smtClean="0"/>
            </a:br>
            <a:r>
              <a:rPr lang="en-US" sz="2400" dirty="0" smtClean="0"/>
              <a:t>of glass but the warmth</a:t>
            </a:r>
            <a:br>
              <a:rPr lang="en-US" sz="2400" dirty="0" smtClean="0"/>
            </a:br>
            <a:r>
              <a:rPr lang="en-US" sz="2400" dirty="0" smtClean="0"/>
              <a:t>from a red-hot fire is.</a:t>
            </a:r>
            <a:r>
              <a:rPr lang="en-US" sz="2400" dirty="0"/>
              <a:t> </a:t>
            </a:r>
            <a:r>
              <a:rPr lang="en-US" sz="2400" dirty="0" smtClean="0"/>
              <a:t> </a:t>
            </a:r>
            <a:r>
              <a:rPr lang="en-US" sz="2400" b="1" dirty="0" smtClean="0"/>
              <a:t>Why is this?</a:t>
            </a:r>
            <a:br>
              <a:rPr lang="en-US" sz="2400" b="1" dirty="0" smtClean="0"/>
            </a:br>
            <a:endParaRPr lang="en-US" sz="2400" b="1" dirty="0" smtClean="0"/>
          </a:p>
        </p:txBody>
      </p:sp>
      <p:sp>
        <p:nvSpPr>
          <p:cNvPr id="4" name="Title 1"/>
          <p:cNvSpPr txBox="1">
            <a:spLocks/>
          </p:cNvSpPr>
          <p:nvPr/>
        </p:nvSpPr>
        <p:spPr>
          <a:xfrm>
            <a:off x="0" y="0"/>
            <a:ext cx="7772400" cy="1470025"/>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Effective Uses of Radiation</a:t>
            </a:r>
            <a:br>
              <a:rPr lang="en-US" sz="4400" dirty="0" smtClean="0">
                <a:latin typeface="+mj-lt"/>
                <a:ea typeface="+mj-ea"/>
                <a:cs typeface="+mj-cs"/>
              </a:rPr>
            </a:br>
            <a:r>
              <a:rPr lang="en-US" sz="4400" dirty="0" smtClean="0">
                <a:latin typeface="+mj-lt"/>
                <a:ea typeface="+mj-ea"/>
                <a:cs typeface="+mj-cs"/>
              </a:rPr>
              <a:t>Glass-House Effect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378105051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257800"/>
          </a:xfrm>
        </p:spPr>
        <p:txBody>
          <a:bodyPr>
            <a:noAutofit/>
          </a:bodyPr>
          <a:lstStyle/>
          <a:p>
            <a:r>
              <a:rPr lang="en-US" sz="2400" dirty="0" smtClean="0"/>
              <a:t>Light and short-wavelength infrared rays from the sun penetrate a glass-house (greenhouse) and are absorbed by the soil, plants, etc., raising their temperature.  These in turn emit infrared radiation but, because of their relatively low temperature, this has a long wavelength and is not transmitted by the glass.  The greenhouse thus acts as a ‘heat-trap’ and its temperature rises.</a:t>
            </a:r>
            <a:br>
              <a:rPr lang="en-US" sz="2400" dirty="0" smtClean="0"/>
            </a:br>
            <a:endParaRPr lang="en-US" sz="2400" dirty="0" smtClean="0"/>
          </a:p>
          <a:p>
            <a:r>
              <a:rPr lang="en-US" sz="2400" b="1" dirty="0" smtClean="0"/>
              <a:t>What does the presence of carbon dioxide in the atmosphere cause?</a:t>
            </a:r>
          </a:p>
        </p:txBody>
      </p:sp>
      <p:sp>
        <p:nvSpPr>
          <p:cNvPr id="4" name="Title 1"/>
          <p:cNvSpPr txBox="1">
            <a:spLocks/>
          </p:cNvSpPr>
          <p:nvPr/>
        </p:nvSpPr>
        <p:spPr>
          <a:xfrm>
            <a:off x="8382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Effective Uses of Radiation</a:t>
            </a:r>
            <a:br>
              <a:rPr lang="en-US" sz="4400" dirty="0" smtClean="0">
                <a:latin typeface="+mj-lt"/>
                <a:ea typeface="+mj-ea"/>
                <a:cs typeface="+mj-cs"/>
              </a:rPr>
            </a:br>
            <a:r>
              <a:rPr lang="en-US" sz="4400" dirty="0" smtClean="0">
                <a:latin typeface="+mj-lt"/>
                <a:ea typeface="+mj-ea"/>
                <a:cs typeface="+mj-cs"/>
              </a:rPr>
              <a:t>Glass-House Effect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378105051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Effective Uses of Radiation</a:t>
            </a:r>
            <a:br>
              <a:rPr lang="en-US" sz="4400" dirty="0" smtClean="0">
                <a:latin typeface="+mj-lt"/>
                <a:ea typeface="+mj-ea"/>
                <a:cs typeface="+mj-cs"/>
              </a:rPr>
            </a:br>
            <a:r>
              <a:rPr lang="en-US" sz="4400" dirty="0" smtClean="0">
                <a:latin typeface="+mj-lt"/>
                <a:ea typeface="+mj-ea"/>
                <a:cs typeface="+mj-cs"/>
              </a:rPr>
              <a:t>Solar Water Heating</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074" name="Picture 2" descr="Related image"/>
          <p:cNvPicPr>
            <a:picLocks noChangeAspect="1" noChangeArrowheads="1"/>
          </p:cNvPicPr>
          <p:nvPr/>
        </p:nvPicPr>
        <p:blipFill>
          <a:blip r:embed="rId2" cstate="print"/>
          <a:srcRect/>
          <a:stretch>
            <a:fillRect/>
          </a:stretch>
        </p:blipFill>
        <p:spPr bwMode="auto">
          <a:xfrm>
            <a:off x="762000" y="2438400"/>
            <a:ext cx="7373758" cy="4410076"/>
          </a:xfrm>
          <a:prstGeom prst="rect">
            <a:avLst/>
          </a:prstGeom>
          <a:noFill/>
        </p:spPr>
      </p:pic>
      <p:sp>
        <p:nvSpPr>
          <p:cNvPr id="3" name="Content Placeholder 2"/>
          <p:cNvSpPr>
            <a:spLocks noGrp="1"/>
          </p:cNvSpPr>
          <p:nvPr>
            <p:ph idx="1"/>
          </p:nvPr>
        </p:nvSpPr>
        <p:spPr>
          <a:xfrm>
            <a:off x="0" y="1600200"/>
            <a:ext cx="9144000" cy="5257800"/>
          </a:xfrm>
        </p:spPr>
        <p:txBody>
          <a:bodyPr>
            <a:noAutofit/>
          </a:bodyPr>
          <a:lstStyle/>
          <a:p>
            <a:r>
              <a:rPr lang="en-US" sz="4000" b="1" dirty="0" smtClean="0"/>
              <a:t>Solar water heating:</a:t>
            </a:r>
            <a:br>
              <a:rPr lang="en-US" sz="4000" b="1" dirty="0" smtClean="0"/>
            </a:br>
            <a:r>
              <a:rPr lang="en-US" sz="4000" b="1" dirty="0" smtClean="0"/>
              <a:t>Can you explain how these work?</a:t>
            </a:r>
          </a:p>
        </p:txBody>
      </p:sp>
    </p:spTree>
    <p:extLst>
      <p:ext uri="{BB962C8B-B14F-4D97-AF65-F5344CB8AC3E}">
        <p14:creationId xmlns="" xmlns:p14="http://schemas.microsoft.com/office/powerpoint/2010/main" val="378105051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257800"/>
          </a:xfrm>
        </p:spPr>
        <p:txBody>
          <a:bodyPr>
            <a:noAutofit/>
          </a:bodyPr>
          <a:lstStyle/>
          <a:p>
            <a:r>
              <a:rPr lang="en-US" sz="4400" b="1" dirty="0" smtClean="0"/>
              <a:t>What does the presence of carbon dioxide in the atmosphere cause?</a:t>
            </a:r>
            <a:br>
              <a:rPr lang="en-US" sz="4400" b="1" dirty="0" smtClean="0"/>
            </a:br>
            <a:r>
              <a:rPr lang="en-US" sz="4400" b="1" dirty="0" smtClean="0"/>
              <a:t/>
            </a:r>
            <a:br>
              <a:rPr lang="en-US" sz="4400" b="1" dirty="0" smtClean="0"/>
            </a:br>
            <a:r>
              <a:rPr lang="en-US" sz="4400" b="1" dirty="0" smtClean="0"/>
              <a:t>1.  Global warming</a:t>
            </a:r>
            <a:br>
              <a:rPr lang="en-US" sz="4400" b="1" dirty="0" smtClean="0"/>
            </a:br>
            <a:r>
              <a:rPr lang="en-US" sz="4400" b="1" dirty="0" smtClean="0"/>
              <a:t/>
            </a:r>
            <a:br>
              <a:rPr lang="en-US" sz="4400" b="1" dirty="0" smtClean="0"/>
            </a:br>
            <a:r>
              <a:rPr lang="en-US" sz="4400" b="1" dirty="0" smtClean="0"/>
              <a:t>2.  ______________</a:t>
            </a:r>
          </a:p>
        </p:txBody>
      </p:sp>
      <p:sp>
        <p:nvSpPr>
          <p:cNvPr id="4" name="Title 1"/>
          <p:cNvSpPr txBox="1">
            <a:spLocks/>
          </p:cNvSpPr>
          <p:nvPr/>
        </p:nvSpPr>
        <p:spPr>
          <a:xfrm>
            <a:off x="8382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Effects of CO</a:t>
            </a:r>
            <a:r>
              <a:rPr lang="en-US" sz="4400" baseline="-25000" dirty="0" smtClean="0">
                <a:latin typeface="+mj-lt"/>
                <a:ea typeface="+mj-ea"/>
                <a:cs typeface="+mj-cs"/>
              </a:rPr>
              <a:t>2</a:t>
            </a:r>
            <a:r>
              <a:rPr lang="en-US" sz="4400" dirty="0" smtClean="0">
                <a:latin typeface="+mj-lt"/>
                <a:ea typeface="+mj-ea"/>
                <a:cs typeface="+mj-cs"/>
              </a:rPr>
              <a:t> in the Atmosphere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378105051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Effects of CO</a:t>
            </a:r>
            <a:r>
              <a:rPr lang="en-US" sz="4400" baseline="-25000" dirty="0" smtClean="0">
                <a:latin typeface="+mj-lt"/>
                <a:ea typeface="+mj-ea"/>
                <a:cs typeface="+mj-cs"/>
              </a:rPr>
              <a:t>2</a:t>
            </a:r>
            <a:r>
              <a:rPr lang="en-US" sz="4400" dirty="0" smtClean="0">
                <a:latin typeface="+mj-lt"/>
                <a:ea typeface="+mj-ea"/>
                <a:cs typeface="+mj-cs"/>
              </a:rPr>
              <a:t> in the Atmosphere</a:t>
            </a:r>
            <a:br>
              <a:rPr lang="en-US" sz="4400" dirty="0" smtClean="0">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66914" name="Picture 2" descr="Related image"/>
          <p:cNvPicPr>
            <a:picLocks noChangeAspect="1" noChangeArrowheads="1"/>
          </p:cNvPicPr>
          <p:nvPr/>
        </p:nvPicPr>
        <p:blipFill>
          <a:blip r:embed="rId2" cstate="print"/>
          <a:srcRect/>
          <a:stretch>
            <a:fillRect/>
          </a:stretch>
        </p:blipFill>
        <p:spPr bwMode="auto">
          <a:xfrm>
            <a:off x="381000" y="749890"/>
            <a:ext cx="8552779" cy="6108110"/>
          </a:xfrm>
          <a:prstGeom prst="rect">
            <a:avLst/>
          </a:prstGeom>
          <a:noFill/>
        </p:spPr>
      </p:pic>
    </p:spTree>
    <p:extLst>
      <p:ext uri="{BB962C8B-B14F-4D97-AF65-F5344CB8AC3E}">
        <p14:creationId xmlns="" xmlns:p14="http://schemas.microsoft.com/office/powerpoint/2010/main" val="378105051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Questions</a:t>
            </a:r>
            <a:endParaRPr lang="en-US" dirty="0"/>
          </a:p>
        </p:txBody>
      </p:sp>
      <p:sp>
        <p:nvSpPr>
          <p:cNvPr id="3" name="Content Placeholder 2"/>
          <p:cNvSpPr>
            <a:spLocks noGrp="1"/>
          </p:cNvSpPr>
          <p:nvPr>
            <p:ph idx="1"/>
          </p:nvPr>
        </p:nvSpPr>
        <p:spPr>
          <a:xfrm>
            <a:off x="0" y="1219200"/>
            <a:ext cx="9144000" cy="5638800"/>
          </a:xfrm>
        </p:spPr>
        <p:txBody>
          <a:bodyPr>
            <a:normAutofit/>
          </a:bodyPr>
          <a:lstStyle/>
          <a:p>
            <a:r>
              <a:rPr lang="en-US" dirty="0" smtClean="0"/>
              <a:t>1.  We feel the heat from a coal fire by:</a:t>
            </a:r>
            <a:br>
              <a:rPr lang="en-US" dirty="0" smtClean="0"/>
            </a:br>
            <a:r>
              <a:rPr lang="en-US" dirty="0" smtClean="0"/>
              <a:t>A  convection				B  conduction</a:t>
            </a:r>
            <a:br>
              <a:rPr lang="en-US" dirty="0" smtClean="0"/>
            </a:br>
            <a:r>
              <a:rPr lang="en-US" dirty="0" smtClean="0"/>
              <a:t>C  expansion				D  diffusion</a:t>
            </a:r>
            <a:br>
              <a:rPr lang="en-US" dirty="0" smtClean="0"/>
            </a:br>
            <a:r>
              <a:rPr lang="en-US" dirty="0" smtClean="0"/>
              <a:t>E  radiation</a:t>
            </a:r>
            <a:br>
              <a:rPr lang="en-US" dirty="0" smtClean="0"/>
            </a:br>
            <a:endParaRPr lang="en-US" dirty="0" smtClean="0"/>
          </a:p>
          <a:p>
            <a:r>
              <a:rPr lang="en-US" dirty="0" smtClean="0"/>
              <a:t>2.  Three cans are of identical size and shape:  one can is painted matt black, one is dull white and one is gloss white.  The cans are filled with boiling water.  In which can will the water cool most quickly?  Give a reason.</a:t>
            </a:r>
            <a:r>
              <a:rPr lang="en-US" sz="2000" dirty="0" smtClean="0"/>
              <a:t/>
            </a:r>
            <a:br>
              <a:rPr lang="en-US" sz="2000" dirty="0" smtClean="0"/>
            </a:br>
            <a:endParaRPr lang="en-US" sz="2000" dirty="0"/>
          </a:p>
        </p:txBody>
      </p:sp>
    </p:spTree>
    <p:extLst>
      <p:ext uri="{BB962C8B-B14F-4D97-AF65-F5344CB8AC3E}">
        <p14:creationId xmlns="" xmlns:p14="http://schemas.microsoft.com/office/powerpoint/2010/main" val="472765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Thermometer</a:t>
            </a:r>
            <a:endParaRPr lang="en-US" dirty="0"/>
          </a:p>
        </p:txBody>
      </p:sp>
      <p:sp>
        <p:nvSpPr>
          <p:cNvPr id="3" name="Content Placeholder 2"/>
          <p:cNvSpPr>
            <a:spLocks noGrp="1"/>
          </p:cNvSpPr>
          <p:nvPr>
            <p:ph idx="1"/>
          </p:nvPr>
        </p:nvSpPr>
        <p:spPr/>
        <p:txBody>
          <a:bodyPr>
            <a:normAutofit/>
          </a:bodyPr>
          <a:lstStyle/>
          <a:p>
            <a:r>
              <a:rPr lang="en-US" sz="4000" dirty="0" smtClean="0"/>
              <a:t>A thermometer is a device used to measure the temperature of an object or a substance.</a:t>
            </a:r>
          </a:p>
          <a:p>
            <a:endParaRPr lang="en-US" sz="4000" dirty="0" smtClean="0"/>
          </a:p>
          <a:p>
            <a:r>
              <a:rPr lang="en-US" sz="4000" b="1" dirty="0" smtClean="0"/>
              <a:t>Thermometers rely on properties that vary with temperature.</a:t>
            </a:r>
            <a:endParaRPr lang="en-US" sz="4000" b="1"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Questions</a:t>
            </a:r>
            <a:endParaRPr lang="en-US" dirty="0"/>
          </a:p>
        </p:txBody>
      </p:sp>
      <p:sp>
        <p:nvSpPr>
          <p:cNvPr id="3" name="Content Placeholder 2"/>
          <p:cNvSpPr>
            <a:spLocks noGrp="1"/>
          </p:cNvSpPr>
          <p:nvPr>
            <p:ph idx="1"/>
          </p:nvPr>
        </p:nvSpPr>
        <p:spPr>
          <a:xfrm>
            <a:off x="0" y="1219200"/>
            <a:ext cx="9144000" cy="5638800"/>
          </a:xfrm>
        </p:spPr>
        <p:txBody>
          <a:bodyPr>
            <a:normAutofit/>
          </a:bodyPr>
          <a:lstStyle/>
          <a:p>
            <a:r>
              <a:rPr lang="en-US" dirty="0" smtClean="0"/>
              <a:t>3.  Why does radiation pass more readily into a glass-house than out of it?</a:t>
            </a:r>
            <a:br>
              <a:rPr lang="en-US" dirty="0" smtClean="0"/>
            </a:br>
            <a:endParaRPr lang="en-US" dirty="0" smtClean="0"/>
          </a:p>
          <a:p>
            <a:r>
              <a:rPr lang="en-US" dirty="0" smtClean="0"/>
              <a:t>4.  a.  The earth has been warmed by the radiation from the sun for millions of years yet we think its average temperature has remained fairly steady.  Why?</a:t>
            </a:r>
            <a:br>
              <a:rPr lang="en-US" dirty="0" smtClean="0"/>
            </a:br>
            <a:r>
              <a:rPr lang="en-US" dirty="0" smtClean="0"/>
              <a:t/>
            </a:r>
            <a:br>
              <a:rPr lang="en-US" dirty="0" smtClean="0"/>
            </a:br>
            <a:r>
              <a:rPr lang="en-US" dirty="0" smtClean="0"/>
              <a:t>b.   Why is the temperature less likely to fall on a cloudy night than on a clear one.</a:t>
            </a:r>
            <a:endParaRPr lang="en-US" dirty="0"/>
          </a:p>
        </p:txBody>
      </p:sp>
    </p:spTree>
    <p:extLst>
      <p:ext uri="{BB962C8B-B14F-4D97-AF65-F5344CB8AC3E}">
        <p14:creationId xmlns="" xmlns:p14="http://schemas.microsoft.com/office/powerpoint/2010/main" val="472765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veman and fire"/>
          <p:cNvPicPr>
            <a:picLocks noChangeAspect="1" noChangeArrowheads="1"/>
          </p:cNvPicPr>
          <p:nvPr/>
        </p:nvPicPr>
        <p:blipFill>
          <a:blip r:embed="rId2" cstate="print"/>
          <a:srcRect b="12006"/>
          <a:stretch>
            <a:fillRect/>
          </a:stretch>
        </p:blipFill>
        <p:spPr bwMode="auto">
          <a:xfrm>
            <a:off x="3886200" y="2875153"/>
            <a:ext cx="4191000" cy="3982847"/>
          </a:xfrm>
          <a:prstGeom prst="rect">
            <a:avLst/>
          </a:prstGeom>
          <a:noFill/>
        </p:spPr>
      </p:pic>
      <p:sp>
        <p:nvSpPr>
          <p:cNvPr id="3" name="Content Placeholder 2"/>
          <p:cNvSpPr>
            <a:spLocks noGrp="1"/>
          </p:cNvSpPr>
          <p:nvPr>
            <p:ph idx="1"/>
          </p:nvPr>
        </p:nvSpPr>
        <p:spPr>
          <a:xfrm>
            <a:off x="457200" y="533400"/>
            <a:ext cx="8305800" cy="5821363"/>
          </a:xfrm>
        </p:spPr>
        <p:txBody>
          <a:bodyPr>
            <a:normAutofit lnSpcReduction="10000"/>
          </a:bodyPr>
          <a:lstStyle/>
          <a:p>
            <a:r>
              <a:rPr lang="en-US" dirty="0" smtClean="0"/>
              <a:t>From since the dawn of mankind, FIRE has intrigued humans because of our need for warmth and light in times of darkness. </a:t>
            </a:r>
            <a:br>
              <a:rPr lang="en-US" dirty="0" smtClean="0"/>
            </a:br>
            <a:r>
              <a:rPr lang="en-US" dirty="0" smtClean="0"/>
              <a:t/>
            </a:r>
            <a:br>
              <a:rPr lang="en-US" dirty="0" smtClean="0"/>
            </a:br>
            <a:r>
              <a:rPr lang="en-US" dirty="0" smtClean="0"/>
              <a:t>Fires have also improved cooking and our overall health for much </a:t>
            </a:r>
            <a:br>
              <a:rPr lang="en-US" dirty="0" smtClean="0"/>
            </a:br>
            <a:r>
              <a:rPr lang="en-US" dirty="0" smtClean="0"/>
              <a:t>of our lives while living</a:t>
            </a:r>
            <a:br>
              <a:rPr lang="en-US" dirty="0" smtClean="0"/>
            </a:br>
            <a:r>
              <a:rPr lang="en-US" dirty="0" smtClean="0"/>
              <a:t>here on planet Earth!</a:t>
            </a:r>
            <a:br>
              <a:rPr lang="en-US" dirty="0" smtClean="0"/>
            </a:br>
            <a:endParaRPr lang="en-US" dirty="0" smtClean="0"/>
          </a:p>
          <a:p>
            <a:r>
              <a:rPr lang="en-US" dirty="0" smtClean="0"/>
              <a:t>How else has fire</a:t>
            </a:r>
            <a:br>
              <a:rPr lang="en-US" dirty="0" smtClean="0"/>
            </a:br>
            <a:r>
              <a:rPr lang="en-US" dirty="0" smtClean="0"/>
              <a:t>improved</a:t>
            </a:r>
            <a:br>
              <a:rPr lang="en-US" dirty="0" smtClean="0"/>
            </a:br>
            <a:r>
              <a:rPr lang="en-US" dirty="0" smtClean="0"/>
              <a:t>our life?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clinical thermometer"/>
          <p:cNvPicPr>
            <a:picLocks noChangeAspect="1" noChangeArrowheads="1"/>
          </p:cNvPicPr>
          <p:nvPr/>
        </p:nvPicPr>
        <p:blipFill>
          <a:blip r:embed="rId2" cstate="print"/>
          <a:srcRect r="16838"/>
          <a:stretch>
            <a:fillRect/>
          </a:stretch>
        </p:blipFill>
        <p:spPr bwMode="auto">
          <a:xfrm rot="733419">
            <a:off x="6048357" y="936745"/>
            <a:ext cx="1867809" cy="2629124"/>
          </a:xfrm>
          <a:prstGeom prst="rect">
            <a:avLst/>
          </a:prstGeom>
          <a:noFill/>
        </p:spPr>
      </p:pic>
      <p:sp>
        <p:nvSpPr>
          <p:cNvPr id="3" name="Content Placeholder 2"/>
          <p:cNvSpPr>
            <a:spLocks noGrp="1"/>
          </p:cNvSpPr>
          <p:nvPr>
            <p:ph idx="1"/>
          </p:nvPr>
        </p:nvSpPr>
        <p:spPr>
          <a:xfrm>
            <a:off x="0" y="1524000"/>
            <a:ext cx="9144000" cy="5334000"/>
          </a:xfrm>
        </p:spPr>
        <p:txBody>
          <a:bodyPr>
            <a:normAutofit/>
          </a:bodyPr>
          <a:lstStyle/>
          <a:p>
            <a:r>
              <a:rPr lang="en-US" sz="2800" dirty="0" smtClean="0"/>
              <a:t>There are many </a:t>
            </a:r>
            <a:r>
              <a:rPr lang="en-US" sz="2800" b="1" dirty="0" smtClean="0"/>
              <a:t>types</a:t>
            </a:r>
            <a:r>
              <a:rPr lang="en-US" sz="2800" dirty="0" smtClean="0"/>
              <a:t> of thermometers.  </a:t>
            </a:r>
            <a:br>
              <a:rPr lang="en-US" sz="2800" dirty="0" smtClean="0"/>
            </a:br>
            <a:r>
              <a:rPr lang="en-US" sz="2800" dirty="0" smtClean="0"/>
              <a:t/>
            </a:r>
            <a:br>
              <a:rPr lang="en-US" sz="2800" dirty="0" smtClean="0"/>
            </a:br>
            <a:r>
              <a:rPr lang="en-US" sz="2800" dirty="0" smtClean="0"/>
              <a:t>1.  Liquid-in-glass</a:t>
            </a:r>
            <a:br>
              <a:rPr lang="en-US" sz="2800" dirty="0" smtClean="0"/>
            </a:br>
            <a:r>
              <a:rPr lang="en-US" sz="2800" dirty="0" smtClean="0"/>
              <a:t/>
            </a:r>
            <a:br>
              <a:rPr lang="en-US" sz="2800" dirty="0" smtClean="0"/>
            </a:br>
            <a:r>
              <a:rPr lang="en-US" sz="2800" dirty="0" smtClean="0"/>
              <a:t>2.  Thermocouples</a:t>
            </a:r>
            <a:br>
              <a:rPr lang="en-US" sz="2800" dirty="0" smtClean="0"/>
            </a:br>
            <a:r>
              <a:rPr lang="en-US" sz="2800" dirty="0" smtClean="0"/>
              <a:t/>
            </a:r>
            <a:br>
              <a:rPr lang="en-US" sz="2800" dirty="0" smtClean="0"/>
            </a:br>
            <a:r>
              <a:rPr lang="en-US" sz="2800" dirty="0" smtClean="0"/>
              <a:t>3.  Gas</a:t>
            </a:r>
            <a:br>
              <a:rPr lang="en-US" sz="2800" dirty="0" smtClean="0"/>
            </a:br>
            <a:r>
              <a:rPr lang="en-US" sz="2800" dirty="0" smtClean="0"/>
              <a:t/>
            </a:r>
            <a:br>
              <a:rPr lang="en-US" sz="2800" dirty="0" smtClean="0"/>
            </a:br>
            <a:r>
              <a:rPr lang="en-US" sz="2800" dirty="0" smtClean="0"/>
              <a:t>4.  Infra-red</a:t>
            </a:r>
            <a:endParaRPr lang="en-US" sz="2800" dirty="0"/>
          </a:p>
        </p:txBody>
      </p:sp>
      <p:sp>
        <p:nvSpPr>
          <p:cNvPr id="4" name="Title 1"/>
          <p:cNvSpPr>
            <a:spLocks noGrp="1"/>
          </p:cNvSpPr>
          <p:nvPr>
            <p:ph type="title"/>
          </p:nvPr>
        </p:nvSpPr>
        <p:spPr>
          <a:xfrm>
            <a:off x="457200" y="274638"/>
            <a:ext cx="8229600" cy="1143000"/>
          </a:xfrm>
        </p:spPr>
        <p:txBody>
          <a:bodyPr/>
          <a:lstStyle/>
          <a:p>
            <a:r>
              <a:rPr lang="en-US" dirty="0" smtClean="0"/>
              <a:t>Types of Thermometers</a:t>
            </a:r>
            <a:endParaRPr lang="en-US" dirty="0"/>
          </a:p>
        </p:txBody>
      </p:sp>
      <p:pic>
        <p:nvPicPr>
          <p:cNvPr id="6" name="Picture 2" descr="Image result for clinical thermometer"/>
          <p:cNvPicPr>
            <a:picLocks noChangeAspect="1" noChangeArrowheads="1"/>
          </p:cNvPicPr>
          <p:nvPr/>
        </p:nvPicPr>
        <p:blipFill>
          <a:blip r:embed="rId3" cstate="print"/>
          <a:srcRect/>
          <a:stretch>
            <a:fillRect/>
          </a:stretch>
        </p:blipFill>
        <p:spPr bwMode="auto">
          <a:xfrm>
            <a:off x="4419600" y="2514600"/>
            <a:ext cx="1676400" cy="1539551"/>
          </a:xfrm>
          <a:prstGeom prst="rect">
            <a:avLst/>
          </a:prstGeom>
          <a:noFill/>
        </p:spPr>
      </p:pic>
      <p:pic>
        <p:nvPicPr>
          <p:cNvPr id="7" name="Picture 6" descr="Scan10.jpg"/>
          <p:cNvPicPr>
            <a:picLocks noChangeAspect="1"/>
          </p:cNvPicPr>
          <p:nvPr/>
        </p:nvPicPr>
        <p:blipFill>
          <a:blip r:embed="rId4" cstate="print"/>
          <a:srcRect l="11176" t="4444" r="50000" b="64445"/>
          <a:stretch>
            <a:fillRect/>
          </a:stretch>
        </p:blipFill>
        <p:spPr>
          <a:xfrm>
            <a:off x="6324600" y="3733800"/>
            <a:ext cx="2819400" cy="2923822"/>
          </a:xfrm>
          <a:prstGeom prst="rect">
            <a:avLst/>
          </a:prstGeom>
        </p:spPr>
      </p:pic>
      <p:pic>
        <p:nvPicPr>
          <p:cNvPr id="8" name="Picture 6" descr="Image result for gas thermometer"/>
          <p:cNvPicPr>
            <a:picLocks noChangeAspect="1" noChangeArrowheads="1"/>
          </p:cNvPicPr>
          <p:nvPr/>
        </p:nvPicPr>
        <p:blipFill>
          <a:blip r:embed="rId5" cstate="print"/>
          <a:srcRect/>
          <a:stretch>
            <a:fillRect/>
          </a:stretch>
        </p:blipFill>
        <p:spPr bwMode="auto">
          <a:xfrm>
            <a:off x="3962400" y="3810000"/>
            <a:ext cx="1295400" cy="2399166"/>
          </a:xfrm>
          <a:prstGeom prst="rect">
            <a:avLst/>
          </a:prstGeom>
          <a:noFill/>
        </p:spPr>
      </p:pic>
    </p:spTree>
    <p:extLst>
      <p:ext uri="{BB962C8B-B14F-4D97-AF65-F5344CB8AC3E}">
        <p14:creationId xmlns="" xmlns:p14="http://schemas.microsoft.com/office/powerpoint/2010/main" val="14780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334000"/>
          </a:xfrm>
        </p:spPr>
        <p:txBody>
          <a:bodyPr>
            <a:normAutofit/>
          </a:bodyPr>
          <a:lstStyle/>
          <a:p>
            <a:r>
              <a:rPr lang="en-US" sz="2400" dirty="0" smtClean="0"/>
              <a:t>Any property of matter, if it varies continuously with temperature and can be measured accurately, may form the basis of a thermometer for measuring temperature.</a:t>
            </a:r>
          </a:p>
          <a:p>
            <a:endParaRPr lang="en-US" sz="2400" b="1" dirty="0" smtClean="0"/>
          </a:p>
          <a:p>
            <a:pPr>
              <a:buNone/>
            </a:pPr>
            <a:r>
              <a:rPr lang="en-US" sz="1200" dirty="0" smtClean="0"/>
              <a:t/>
            </a:r>
            <a:br>
              <a:rPr lang="en-US" sz="1200" dirty="0" smtClean="0"/>
            </a:br>
            <a:r>
              <a:rPr lang="en-US" sz="1200" dirty="0" smtClean="0"/>
              <a:t/>
            </a:r>
            <a:br>
              <a:rPr lang="en-US" sz="1200" dirty="0" smtClean="0"/>
            </a:br>
            <a:endParaRPr lang="en-US" sz="1200" dirty="0"/>
          </a:p>
        </p:txBody>
      </p:sp>
      <p:sp>
        <p:nvSpPr>
          <p:cNvPr id="4" name="Title 1"/>
          <p:cNvSpPr>
            <a:spLocks noGrp="1"/>
          </p:cNvSpPr>
          <p:nvPr>
            <p:ph type="title"/>
          </p:nvPr>
        </p:nvSpPr>
        <p:spPr>
          <a:xfrm>
            <a:off x="457200" y="274638"/>
            <a:ext cx="8229600" cy="1143000"/>
          </a:xfrm>
        </p:spPr>
        <p:txBody>
          <a:bodyPr/>
          <a:lstStyle/>
          <a:p>
            <a:r>
              <a:rPr lang="en-US" dirty="0" smtClean="0"/>
              <a:t>Types of Thermometers</a:t>
            </a:r>
            <a:endParaRPr lang="en-US" dirty="0"/>
          </a:p>
        </p:txBody>
      </p:sp>
      <p:graphicFrame>
        <p:nvGraphicFramePr>
          <p:cNvPr id="5" name="Table 4"/>
          <p:cNvGraphicFramePr>
            <a:graphicFrameLocks noGrp="1"/>
          </p:cNvGraphicFramePr>
          <p:nvPr/>
        </p:nvGraphicFramePr>
        <p:xfrm>
          <a:off x="533400" y="2438400"/>
          <a:ext cx="8229600" cy="4038599"/>
        </p:xfrm>
        <a:graphic>
          <a:graphicData uri="http://schemas.openxmlformats.org/drawingml/2006/table">
            <a:tbl>
              <a:tblPr firstRow="1" bandRow="1">
                <a:tableStyleId>{F5AB1C69-6EDB-4FF4-983F-18BD219EF322}</a:tableStyleId>
              </a:tblPr>
              <a:tblGrid>
                <a:gridCol w="4114800"/>
                <a:gridCol w="4114800"/>
              </a:tblGrid>
              <a:tr h="677581">
                <a:tc>
                  <a:txBody>
                    <a:bodyPr/>
                    <a:lstStyle/>
                    <a:p>
                      <a:r>
                        <a:rPr lang="en-US" dirty="0" smtClean="0"/>
                        <a:t>Thermometer</a:t>
                      </a:r>
                      <a:endParaRPr lang="en-US" dirty="0"/>
                    </a:p>
                  </a:txBody>
                  <a:tcPr/>
                </a:tc>
                <a:tc>
                  <a:txBody>
                    <a:bodyPr/>
                    <a:lstStyle/>
                    <a:p>
                      <a:r>
                        <a:rPr lang="en-US" dirty="0" smtClean="0"/>
                        <a:t>Thermometric property as temperature increases</a:t>
                      </a:r>
                      <a:endParaRPr lang="en-US" dirty="0"/>
                    </a:p>
                  </a:txBody>
                  <a:tcPr/>
                </a:tc>
              </a:tr>
              <a:tr h="392567">
                <a:tc>
                  <a:txBody>
                    <a:bodyPr/>
                    <a:lstStyle/>
                    <a:p>
                      <a:r>
                        <a:rPr lang="en-US" sz="1400" dirty="0" smtClean="0"/>
                        <a:t>Liquid-in-glass</a:t>
                      </a:r>
                      <a:endParaRPr lang="en-US" sz="1400" dirty="0"/>
                    </a:p>
                  </a:txBody>
                  <a:tcPr/>
                </a:tc>
                <a:tc>
                  <a:txBody>
                    <a:bodyPr/>
                    <a:lstStyle/>
                    <a:p>
                      <a:r>
                        <a:rPr lang="en-US" sz="1400" dirty="0" smtClean="0"/>
                        <a:t>Volume of liquid</a:t>
                      </a:r>
                      <a:r>
                        <a:rPr lang="en-US" sz="1400" baseline="0" dirty="0" smtClean="0"/>
                        <a:t> increases</a:t>
                      </a:r>
                      <a:endParaRPr lang="en-US" sz="1400" dirty="0"/>
                    </a:p>
                  </a:txBody>
                  <a:tcPr/>
                </a:tc>
              </a:tr>
              <a:tr h="548518">
                <a:tc>
                  <a:txBody>
                    <a:bodyPr/>
                    <a:lstStyle/>
                    <a:p>
                      <a:r>
                        <a:rPr lang="en-US" sz="1400" dirty="0" smtClean="0"/>
                        <a:t>Constant-pressure gas thermometer </a:t>
                      </a:r>
                      <a:br>
                        <a:rPr lang="en-US" sz="1400" dirty="0" smtClean="0"/>
                      </a:br>
                      <a:r>
                        <a:rPr lang="en-US" sz="1400" dirty="0" smtClean="0"/>
                        <a:t>(</a:t>
                      </a:r>
                      <a:r>
                        <a:rPr lang="en-US" sz="1400" b="1" i="1" dirty="0" smtClean="0"/>
                        <a:t>gas thermometer</a:t>
                      </a:r>
                      <a:r>
                        <a:rPr lang="en-US" sz="1400" dirty="0" smtClean="0"/>
                        <a:t>)</a:t>
                      </a:r>
                      <a:endParaRPr lang="en-US" sz="1400" dirty="0"/>
                    </a:p>
                  </a:txBody>
                  <a:tcPr/>
                </a:tc>
                <a:tc>
                  <a:txBody>
                    <a:bodyPr/>
                    <a:lstStyle/>
                    <a:p>
                      <a:r>
                        <a:rPr lang="en-US" sz="1400" dirty="0" smtClean="0"/>
                        <a:t>Volume of gas increases at constant pressure</a:t>
                      </a:r>
                      <a:endParaRPr lang="en-US" sz="1400" dirty="0"/>
                    </a:p>
                  </a:txBody>
                  <a:tcPr/>
                </a:tc>
              </a:tr>
              <a:tr h="548518">
                <a:tc>
                  <a:txBody>
                    <a:bodyPr/>
                    <a:lstStyle/>
                    <a:p>
                      <a:r>
                        <a:rPr lang="en-US" sz="1400" dirty="0" smtClean="0"/>
                        <a:t>Constant-volume gas thermometer</a:t>
                      </a:r>
                      <a:br>
                        <a:rPr lang="en-US" sz="1400" dirty="0" smtClean="0"/>
                      </a:br>
                      <a:r>
                        <a:rPr lang="en-US" sz="1400" dirty="0" smtClean="0"/>
                        <a:t>(</a:t>
                      </a:r>
                      <a:r>
                        <a:rPr lang="en-US" sz="1400" b="1" i="1" dirty="0" smtClean="0"/>
                        <a:t>gas thermometer</a:t>
                      </a:r>
                      <a:r>
                        <a:rPr lang="en-US" sz="1400" dirty="0" smtClean="0"/>
                        <a:t>)</a:t>
                      </a:r>
                      <a:endParaRPr lang="en-US" sz="1400" dirty="0"/>
                    </a:p>
                  </a:txBody>
                  <a:tcPr/>
                </a:tc>
                <a:tc>
                  <a:txBody>
                    <a:bodyPr/>
                    <a:lstStyle/>
                    <a:p>
                      <a:r>
                        <a:rPr lang="en-US" sz="1400" dirty="0" smtClean="0"/>
                        <a:t>Pressure of gas increases</a:t>
                      </a:r>
                      <a:r>
                        <a:rPr lang="en-US" sz="1400" baseline="0" dirty="0" smtClean="0"/>
                        <a:t> at constant volume</a:t>
                      </a:r>
                      <a:endParaRPr lang="en-US" sz="1400" dirty="0"/>
                    </a:p>
                  </a:txBody>
                  <a:tcPr/>
                </a:tc>
              </a:tr>
              <a:tr h="774379">
                <a:tc>
                  <a:txBody>
                    <a:bodyPr/>
                    <a:lstStyle/>
                    <a:p>
                      <a:r>
                        <a:rPr lang="en-US" sz="1400" dirty="0" smtClean="0"/>
                        <a:t>Thermoelectric thermometer (</a:t>
                      </a:r>
                      <a:r>
                        <a:rPr lang="en-US" sz="1400" b="1" i="1" dirty="0" smtClean="0"/>
                        <a:t>thermocouple</a:t>
                      </a:r>
                      <a:r>
                        <a:rPr lang="en-US" sz="1400" dirty="0" smtClean="0"/>
                        <a:t>)</a:t>
                      </a:r>
                      <a:endParaRPr lang="en-US" sz="1400" dirty="0"/>
                    </a:p>
                  </a:txBody>
                  <a:tcPr/>
                </a:tc>
                <a:tc>
                  <a:txBody>
                    <a:bodyPr/>
                    <a:lstStyle/>
                    <a:p>
                      <a:r>
                        <a:rPr lang="en-US" sz="1400" dirty="0" smtClean="0"/>
                        <a:t>Electromotive force, </a:t>
                      </a:r>
                      <a:r>
                        <a:rPr lang="en-US" sz="1400" dirty="0" err="1" smtClean="0"/>
                        <a:t>e.m.f</a:t>
                      </a:r>
                      <a:r>
                        <a:rPr lang="en-US" sz="1400" dirty="0" smtClean="0"/>
                        <a:t>., produced varies non-linearly  (</a:t>
                      </a:r>
                      <a:r>
                        <a:rPr lang="en-US" sz="1400" b="1" i="1" dirty="0" smtClean="0"/>
                        <a:t>an </a:t>
                      </a:r>
                      <a:r>
                        <a:rPr lang="en-US" sz="1400" b="1" i="1" dirty="0" err="1" smtClean="0"/>
                        <a:t>e.m.f</a:t>
                      </a:r>
                      <a:r>
                        <a:rPr lang="en-US" sz="1400" b="1" i="1" dirty="0" smtClean="0"/>
                        <a:t>. is the difference in potential that</a:t>
                      </a:r>
                      <a:r>
                        <a:rPr lang="en-US" sz="1400" b="1" i="1" baseline="0" dirty="0" smtClean="0"/>
                        <a:t> tends to give rise to an electric current</a:t>
                      </a:r>
                      <a:r>
                        <a:rPr lang="en-US" sz="1400" baseline="0" dirty="0" smtClean="0"/>
                        <a:t>)</a:t>
                      </a:r>
                      <a:r>
                        <a:rPr lang="en-US" sz="1400" dirty="0" smtClean="0"/>
                        <a:t> </a:t>
                      </a:r>
                      <a:endParaRPr lang="en-US" sz="1400" dirty="0"/>
                    </a:p>
                  </a:txBody>
                  <a:tcPr/>
                </a:tc>
              </a:tr>
              <a:tr h="548518">
                <a:tc>
                  <a:txBody>
                    <a:bodyPr/>
                    <a:lstStyle/>
                    <a:p>
                      <a:r>
                        <a:rPr lang="en-US" sz="1400" dirty="0" smtClean="0"/>
                        <a:t>Resistance thermometer (</a:t>
                      </a:r>
                      <a:r>
                        <a:rPr lang="en-US" sz="1400" b="1" i="1" dirty="0" smtClean="0"/>
                        <a:t>these are slowly replacing thermocouples</a:t>
                      </a:r>
                      <a:r>
                        <a:rPr lang="en-US" sz="1400" dirty="0" smtClean="0"/>
                        <a:t>)</a:t>
                      </a:r>
                      <a:endParaRPr lang="en-US" sz="1400" dirty="0"/>
                    </a:p>
                  </a:txBody>
                  <a:tcPr/>
                </a:tc>
                <a:tc>
                  <a:txBody>
                    <a:bodyPr/>
                    <a:lstStyle/>
                    <a:p>
                      <a:r>
                        <a:rPr lang="en-US" sz="1400" dirty="0" smtClean="0"/>
                        <a:t>Resistance increases</a:t>
                      </a:r>
                      <a:endParaRPr lang="en-US" sz="1400" dirty="0"/>
                    </a:p>
                  </a:txBody>
                  <a:tcPr/>
                </a:tc>
              </a:tr>
              <a:tr h="548518">
                <a:tc>
                  <a:txBody>
                    <a:bodyPr/>
                    <a:lstStyle/>
                    <a:p>
                      <a:r>
                        <a:rPr lang="en-US" sz="1400" dirty="0" smtClean="0"/>
                        <a:t>Thermistor (</a:t>
                      </a:r>
                      <a:r>
                        <a:rPr lang="en-US" sz="1400" b="1" i="1" dirty="0" smtClean="0"/>
                        <a:t>these are slowly replacing thermocouples as well</a:t>
                      </a:r>
                      <a:r>
                        <a:rPr lang="en-US" sz="1400" dirty="0" smtClean="0"/>
                        <a:t>)</a:t>
                      </a:r>
                      <a:endParaRPr lang="en-US" sz="1400" dirty="0"/>
                    </a:p>
                  </a:txBody>
                  <a:tcPr/>
                </a:tc>
                <a:tc>
                  <a:txBody>
                    <a:bodyPr/>
                    <a:lstStyle/>
                    <a:p>
                      <a:r>
                        <a:rPr lang="en-US" sz="1400" dirty="0" smtClean="0"/>
                        <a:t>Resistance</a:t>
                      </a:r>
                      <a:r>
                        <a:rPr lang="en-US" sz="1400" baseline="0" dirty="0" smtClean="0"/>
                        <a:t> usually decreases but increases for some types</a:t>
                      </a:r>
                      <a:endParaRPr lang="en-US" sz="1400" dirty="0"/>
                    </a:p>
                  </a:txBody>
                  <a:tcPr/>
                </a:tc>
              </a:tr>
            </a:tbl>
          </a:graphicData>
        </a:graphic>
      </p:graphicFrame>
    </p:spTree>
    <p:extLst>
      <p:ext uri="{BB962C8B-B14F-4D97-AF65-F5344CB8AC3E}">
        <p14:creationId xmlns="" xmlns:p14="http://schemas.microsoft.com/office/powerpoint/2010/main" val="147800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Read a Thermometer’s Scale</a:t>
            </a:r>
            <a:br>
              <a:rPr lang="en-US" dirty="0" smtClean="0"/>
            </a:br>
            <a:r>
              <a:rPr lang="en-US" sz="2700" dirty="0" smtClean="0"/>
              <a:t>Colour the Area to Show the Temperature Depicted Below </a:t>
            </a:r>
            <a:endParaRPr lang="en-US" sz="2700" dirty="0"/>
          </a:p>
        </p:txBody>
      </p:sp>
      <p:sp>
        <p:nvSpPr>
          <p:cNvPr id="3" name="Content Placeholder 2"/>
          <p:cNvSpPr>
            <a:spLocks noGrp="1"/>
          </p:cNvSpPr>
          <p:nvPr>
            <p:ph idx="1"/>
          </p:nvPr>
        </p:nvSpPr>
        <p:spPr/>
        <p:txBody>
          <a:bodyPr/>
          <a:lstStyle/>
          <a:p>
            <a:endParaRPr lang="en-US" dirty="0"/>
          </a:p>
        </p:txBody>
      </p:sp>
      <p:pic>
        <p:nvPicPr>
          <p:cNvPr id="1026" name="Picture 2" descr="Image result for thermometer work sheet"/>
          <p:cNvPicPr>
            <a:picLocks noChangeAspect="1" noChangeArrowheads="1"/>
          </p:cNvPicPr>
          <p:nvPr/>
        </p:nvPicPr>
        <p:blipFill>
          <a:blip r:embed="rId2" cstate="print"/>
          <a:srcRect l="10204" t="2890" r="69388" b="68212"/>
          <a:stretch>
            <a:fillRect/>
          </a:stretch>
        </p:blipFill>
        <p:spPr bwMode="auto">
          <a:xfrm>
            <a:off x="304800" y="1828800"/>
            <a:ext cx="990600" cy="1981200"/>
          </a:xfrm>
          <a:prstGeom prst="rect">
            <a:avLst/>
          </a:prstGeom>
          <a:noFill/>
        </p:spPr>
      </p:pic>
      <p:pic>
        <p:nvPicPr>
          <p:cNvPr id="5" name="Picture 2" descr="Image result for thermometer work sheet"/>
          <p:cNvPicPr>
            <a:picLocks noChangeAspect="1" noChangeArrowheads="1"/>
          </p:cNvPicPr>
          <p:nvPr/>
        </p:nvPicPr>
        <p:blipFill>
          <a:blip r:embed="rId2" cstate="print"/>
          <a:srcRect l="10204" t="2890" r="69388" b="68212"/>
          <a:stretch>
            <a:fillRect/>
          </a:stretch>
        </p:blipFill>
        <p:spPr bwMode="auto">
          <a:xfrm>
            <a:off x="2895600" y="1828800"/>
            <a:ext cx="990600" cy="1981200"/>
          </a:xfrm>
          <a:prstGeom prst="rect">
            <a:avLst/>
          </a:prstGeom>
          <a:noFill/>
        </p:spPr>
      </p:pic>
      <p:pic>
        <p:nvPicPr>
          <p:cNvPr id="6" name="Picture 2" descr="Image result for thermometer work sheet"/>
          <p:cNvPicPr>
            <a:picLocks noChangeAspect="1" noChangeArrowheads="1"/>
          </p:cNvPicPr>
          <p:nvPr/>
        </p:nvPicPr>
        <p:blipFill>
          <a:blip r:embed="rId2" cstate="print"/>
          <a:srcRect l="10204" t="2890" r="69388" b="68212"/>
          <a:stretch>
            <a:fillRect/>
          </a:stretch>
        </p:blipFill>
        <p:spPr bwMode="auto">
          <a:xfrm>
            <a:off x="5257800" y="1828800"/>
            <a:ext cx="990600" cy="1981200"/>
          </a:xfrm>
          <a:prstGeom prst="rect">
            <a:avLst/>
          </a:prstGeom>
          <a:noFill/>
        </p:spPr>
      </p:pic>
      <p:pic>
        <p:nvPicPr>
          <p:cNvPr id="7" name="Picture 2" descr="Image result for thermometer work sheet"/>
          <p:cNvPicPr>
            <a:picLocks noChangeAspect="1" noChangeArrowheads="1"/>
          </p:cNvPicPr>
          <p:nvPr/>
        </p:nvPicPr>
        <p:blipFill>
          <a:blip r:embed="rId2" cstate="print"/>
          <a:srcRect l="10204" t="2890" r="69388" b="68212"/>
          <a:stretch>
            <a:fillRect/>
          </a:stretch>
        </p:blipFill>
        <p:spPr bwMode="auto">
          <a:xfrm>
            <a:off x="1447800" y="4419600"/>
            <a:ext cx="990600" cy="1981200"/>
          </a:xfrm>
          <a:prstGeom prst="rect">
            <a:avLst/>
          </a:prstGeom>
          <a:noFill/>
        </p:spPr>
      </p:pic>
      <p:pic>
        <p:nvPicPr>
          <p:cNvPr id="8" name="Picture 2" descr="Image result for thermometer work sheet"/>
          <p:cNvPicPr>
            <a:picLocks noChangeAspect="1" noChangeArrowheads="1"/>
          </p:cNvPicPr>
          <p:nvPr/>
        </p:nvPicPr>
        <p:blipFill>
          <a:blip r:embed="rId2" cstate="print"/>
          <a:srcRect l="10204" t="2890" r="69388" b="68212"/>
          <a:stretch>
            <a:fillRect/>
          </a:stretch>
        </p:blipFill>
        <p:spPr bwMode="auto">
          <a:xfrm>
            <a:off x="4038600" y="4419600"/>
            <a:ext cx="990600" cy="1981200"/>
          </a:xfrm>
          <a:prstGeom prst="rect">
            <a:avLst/>
          </a:prstGeom>
          <a:noFill/>
        </p:spPr>
      </p:pic>
      <p:pic>
        <p:nvPicPr>
          <p:cNvPr id="9" name="Picture 2" descr="Image result for thermometer work sheet"/>
          <p:cNvPicPr>
            <a:picLocks noChangeAspect="1" noChangeArrowheads="1"/>
          </p:cNvPicPr>
          <p:nvPr/>
        </p:nvPicPr>
        <p:blipFill>
          <a:blip r:embed="rId2" cstate="print"/>
          <a:srcRect l="10204" t="2890" r="69388" b="68212"/>
          <a:stretch>
            <a:fillRect/>
          </a:stretch>
        </p:blipFill>
        <p:spPr bwMode="auto">
          <a:xfrm>
            <a:off x="7543800" y="1828800"/>
            <a:ext cx="990600" cy="1981200"/>
          </a:xfrm>
          <a:prstGeom prst="rect">
            <a:avLst/>
          </a:prstGeom>
          <a:noFill/>
        </p:spPr>
      </p:pic>
      <p:pic>
        <p:nvPicPr>
          <p:cNvPr id="10" name="Picture 2" descr="Image result for thermometer work sheet"/>
          <p:cNvPicPr>
            <a:picLocks noChangeAspect="1" noChangeArrowheads="1"/>
          </p:cNvPicPr>
          <p:nvPr/>
        </p:nvPicPr>
        <p:blipFill>
          <a:blip r:embed="rId2" cstate="print"/>
          <a:srcRect l="10204" t="2890" r="69388" b="68212"/>
          <a:stretch>
            <a:fillRect/>
          </a:stretch>
        </p:blipFill>
        <p:spPr bwMode="auto">
          <a:xfrm>
            <a:off x="6553200" y="4419600"/>
            <a:ext cx="990600" cy="1981200"/>
          </a:xfrm>
          <a:prstGeom prst="rect">
            <a:avLst/>
          </a:prstGeom>
          <a:noFill/>
        </p:spPr>
      </p:pic>
      <p:sp>
        <p:nvSpPr>
          <p:cNvPr id="11" name="TextBox 10"/>
          <p:cNvSpPr txBox="1"/>
          <p:nvPr/>
        </p:nvSpPr>
        <p:spPr>
          <a:xfrm>
            <a:off x="533400" y="3886200"/>
            <a:ext cx="676788" cy="369332"/>
          </a:xfrm>
          <a:prstGeom prst="rect">
            <a:avLst/>
          </a:prstGeom>
          <a:noFill/>
        </p:spPr>
        <p:txBody>
          <a:bodyPr wrap="none" rtlCol="0">
            <a:spAutoFit/>
          </a:bodyPr>
          <a:lstStyle/>
          <a:p>
            <a:r>
              <a:rPr lang="en-US" dirty="0" smtClean="0"/>
              <a:t>22 </a:t>
            </a:r>
            <a:r>
              <a:rPr lang="en-US" baseline="30000" dirty="0" err="1" smtClean="0"/>
              <a:t>o</a:t>
            </a:r>
            <a:r>
              <a:rPr lang="en-US" dirty="0" err="1" smtClean="0"/>
              <a:t>C</a:t>
            </a:r>
            <a:endParaRPr lang="en-US" dirty="0"/>
          </a:p>
        </p:txBody>
      </p:sp>
      <p:sp>
        <p:nvSpPr>
          <p:cNvPr id="12" name="TextBox 11"/>
          <p:cNvSpPr txBox="1"/>
          <p:nvPr/>
        </p:nvSpPr>
        <p:spPr>
          <a:xfrm>
            <a:off x="3124200" y="3897868"/>
            <a:ext cx="630301" cy="369332"/>
          </a:xfrm>
          <a:prstGeom prst="rect">
            <a:avLst/>
          </a:prstGeom>
          <a:noFill/>
        </p:spPr>
        <p:txBody>
          <a:bodyPr wrap="none" rtlCol="0">
            <a:spAutoFit/>
          </a:bodyPr>
          <a:lstStyle/>
          <a:p>
            <a:r>
              <a:rPr lang="en-US" dirty="0" smtClean="0"/>
              <a:t>-5 </a:t>
            </a:r>
            <a:r>
              <a:rPr lang="en-US" baseline="30000" dirty="0" err="1" smtClean="0"/>
              <a:t>o</a:t>
            </a:r>
            <a:r>
              <a:rPr lang="en-US" dirty="0" err="1" smtClean="0"/>
              <a:t>C</a:t>
            </a:r>
            <a:endParaRPr lang="en-US" dirty="0"/>
          </a:p>
        </p:txBody>
      </p:sp>
      <p:sp>
        <p:nvSpPr>
          <p:cNvPr id="13" name="TextBox 12"/>
          <p:cNvSpPr txBox="1"/>
          <p:nvPr/>
        </p:nvSpPr>
        <p:spPr>
          <a:xfrm>
            <a:off x="1662111" y="6488668"/>
            <a:ext cx="623889" cy="369332"/>
          </a:xfrm>
          <a:prstGeom prst="rect">
            <a:avLst/>
          </a:prstGeom>
          <a:noFill/>
        </p:spPr>
        <p:txBody>
          <a:bodyPr wrap="none" rtlCol="0">
            <a:spAutoFit/>
          </a:bodyPr>
          <a:lstStyle/>
          <a:p>
            <a:r>
              <a:rPr lang="en-US" dirty="0" smtClean="0"/>
              <a:t>35</a:t>
            </a:r>
            <a:r>
              <a:rPr lang="en-US" baseline="30000" dirty="0" smtClean="0"/>
              <a:t>o</a:t>
            </a:r>
            <a:r>
              <a:rPr lang="en-US" dirty="0" smtClean="0"/>
              <a:t>C</a:t>
            </a:r>
            <a:endParaRPr lang="en-US" dirty="0"/>
          </a:p>
        </p:txBody>
      </p:sp>
      <p:sp>
        <p:nvSpPr>
          <p:cNvPr id="14" name="TextBox 13"/>
          <p:cNvSpPr txBox="1"/>
          <p:nvPr/>
        </p:nvSpPr>
        <p:spPr>
          <a:xfrm>
            <a:off x="5486400" y="3886200"/>
            <a:ext cx="676788" cy="369332"/>
          </a:xfrm>
          <a:prstGeom prst="rect">
            <a:avLst/>
          </a:prstGeom>
          <a:noFill/>
        </p:spPr>
        <p:txBody>
          <a:bodyPr wrap="none" rtlCol="0">
            <a:spAutoFit/>
          </a:bodyPr>
          <a:lstStyle/>
          <a:p>
            <a:r>
              <a:rPr lang="en-US" dirty="0" smtClean="0"/>
              <a:t>40 </a:t>
            </a:r>
            <a:r>
              <a:rPr lang="en-US" baseline="30000" dirty="0" err="1" smtClean="0"/>
              <a:t>o</a:t>
            </a:r>
            <a:r>
              <a:rPr lang="en-US" dirty="0" err="1" smtClean="0"/>
              <a:t>C</a:t>
            </a:r>
            <a:endParaRPr lang="en-US" dirty="0"/>
          </a:p>
        </p:txBody>
      </p:sp>
      <p:sp>
        <p:nvSpPr>
          <p:cNvPr id="15" name="TextBox 14"/>
          <p:cNvSpPr txBox="1"/>
          <p:nvPr/>
        </p:nvSpPr>
        <p:spPr>
          <a:xfrm>
            <a:off x="4267200" y="6488668"/>
            <a:ext cx="559769" cy="369332"/>
          </a:xfrm>
          <a:prstGeom prst="rect">
            <a:avLst/>
          </a:prstGeom>
          <a:noFill/>
        </p:spPr>
        <p:txBody>
          <a:bodyPr wrap="none" rtlCol="0">
            <a:spAutoFit/>
          </a:bodyPr>
          <a:lstStyle/>
          <a:p>
            <a:r>
              <a:rPr lang="en-US" dirty="0" smtClean="0"/>
              <a:t>5 </a:t>
            </a:r>
            <a:r>
              <a:rPr lang="en-US" baseline="30000" dirty="0" err="1" smtClean="0"/>
              <a:t>o</a:t>
            </a:r>
            <a:r>
              <a:rPr lang="en-US" dirty="0" err="1" smtClean="0"/>
              <a:t>C</a:t>
            </a:r>
            <a:endParaRPr lang="en-US" dirty="0"/>
          </a:p>
        </p:txBody>
      </p:sp>
      <p:sp>
        <p:nvSpPr>
          <p:cNvPr id="16" name="TextBox 15"/>
          <p:cNvSpPr txBox="1"/>
          <p:nvPr/>
        </p:nvSpPr>
        <p:spPr>
          <a:xfrm>
            <a:off x="7772400" y="3897868"/>
            <a:ext cx="747320" cy="369332"/>
          </a:xfrm>
          <a:prstGeom prst="rect">
            <a:avLst/>
          </a:prstGeom>
          <a:noFill/>
        </p:spPr>
        <p:txBody>
          <a:bodyPr wrap="none" rtlCol="0">
            <a:spAutoFit/>
          </a:bodyPr>
          <a:lstStyle/>
          <a:p>
            <a:r>
              <a:rPr lang="en-US" dirty="0" smtClean="0"/>
              <a:t>-15 </a:t>
            </a:r>
            <a:r>
              <a:rPr lang="en-US" baseline="30000" dirty="0" err="1" smtClean="0"/>
              <a:t>o</a:t>
            </a:r>
            <a:r>
              <a:rPr lang="en-US" dirty="0" err="1" smtClean="0"/>
              <a:t>C</a:t>
            </a:r>
            <a:endParaRPr lang="en-US" dirty="0"/>
          </a:p>
        </p:txBody>
      </p:sp>
      <p:sp>
        <p:nvSpPr>
          <p:cNvPr id="17" name="TextBox 16"/>
          <p:cNvSpPr txBox="1"/>
          <p:nvPr/>
        </p:nvSpPr>
        <p:spPr>
          <a:xfrm>
            <a:off x="6781800" y="6488668"/>
            <a:ext cx="676788" cy="369332"/>
          </a:xfrm>
          <a:prstGeom prst="rect">
            <a:avLst/>
          </a:prstGeom>
          <a:noFill/>
        </p:spPr>
        <p:txBody>
          <a:bodyPr wrap="none" rtlCol="0">
            <a:spAutoFit/>
          </a:bodyPr>
          <a:lstStyle/>
          <a:p>
            <a:r>
              <a:rPr lang="en-US" dirty="0" smtClean="0"/>
              <a:t>18 </a:t>
            </a:r>
            <a:r>
              <a:rPr lang="en-US" baseline="30000" dirty="0" err="1" smtClean="0"/>
              <a:t>o</a:t>
            </a:r>
            <a:r>
              <a:rPr lang="en-US" dirty="0" err="1" smtClean="0"/>
              <a:t>C</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Read a Thermometer’s Scale</a:t>
            </a:r>
            <a:br>
              <a:rPr lang="en-US" dirty="0" smtClean="0"/>
            </a:br>
            <a:r>
              <a:rPr lang="en-US" sz="2700" dirty="0" smtClean="0"/>
              <a:t>Colour the Area to Show the Temperature Depicted Below </a:t>
            </a:r>
            <a:endParaRPr lang="en-US" sz="2700" dirty="0"/>
          </a:p>
        </p:txBody>
      </p:sp>
      <p:sp>
        <p:nvSpPr>
          <p:cNvPr id="3" name="Content Placeholder 2"/>
          <p:cNvSpPr>
            <a:spLocks noGrp="1"/>
          </p:cNvSpPr>
          <p:nvPr>
            <p:ph idx="1"/>
          </p:nvPr>
        </p:nvSpPr>
        <p:spPr/>
        <p:txBody>
          <a:bodyPr/>
          <a:lstStyle/>
          <a:p>
            <a:endParaRPr lang="en-US" dirty="0"/>
          </a:p>
        </p:txBody>
      </p:sp>
      <p:pic>
        <p:nvPicPr>
          <p:cNvPr id="1026" name="Picture 2" descr="Image result for thermometer work sheet"/>
          <p:cNvPicPr>
            <a:picLocks noChangeAspect="1" noChangeArrowheads="1"/>
          </p:cNvPicPr>
          <p:nvPr/>
        </p:nvPicPr>
        <p:blipFill>
          <a:blip r:embed="rId3" cstate="print"/>
          <a:srcRect l="10204" t="2890" r="69388" b="68212"/>
          <a:stretch>
            <a:fillRect/>
          </a:stretch>
        </p:blipFill>
        <p:spPr bwMode="auto">
          <a:xfrm>
            <a:off x="304800" y="1828800"/>
            <a:ext cx="990600" cy="1981200"/>
          </a:xfrm>
          <a:prstGeom prst="rect">
            <a:avLst/>
          </a:prstGeom>
          <a:noFill/>
        </p:spPr>
      </p:pic>
      <p:pic>
        <p:nvPicPr>
          <p:cNvPr id="5" name="Picture 2" descr="Image result for thermometer work sheet"/>
          <p:cNvPicPr>
            <a:picLocks noChangeAspect="1" noChangeArrowheads="1"/>
          </p:cNvPicPr>
          <p:nvPr/>
        </p:nvPicPr>
        <p:blipFill>
          <a:blip r:embed="rId3" cstate="print"/>
          <a:srcRect l="10204" t="2890" r="69388" b="68212"/>
          <a:stretch>
            <a:fillRect/>
          </a:stretch>
        </p:blipFill>
        <p:spPr bwMode="auto">
          <a:xfrm>
            <a:off x="2895600" y="1828800"/>
            <a:ext cx="990600" cy="1981200"/>
          </a:xfrm>
          <a:prstGeom prst="rect">
            <a:avLst/>
          </a:prstGeom>
          <a:noFill/>
        </p:spPr>
      </p:pic>
      <p:pic>
        <p:nvPicPr>
          <p:cNvPr id="6" name="Picture 2" descr="Image result for thermometer work sheet"/>
          <p:cNvPicPr>
            <a:picLocks noChangeAspect="1" noChangeArrowheads="1"/>
          </p:cNvPicPr>
          <p:nvPr/>
        </p:nvPicPr>
        <p:blipFill>
          <a:blip r:embed="rId3" cstate="print"/>
          <a:srcRect l="10204" t="2890" r="69388" b="68212"/>
          <a:stretch>
            <a:fillRect/>
          </a:stretch>
        </p:blipFill>
        <p:spPr bwMode="auto">
          <a:xfrm>
            <a:off x="5257800" y="1828800"/>
            <a:ext cx="990600" cy="1981200"/>
          </a:xfrm>
          <a:prstGeom prst="rect">
            <a:avLst/>
          </a:prstGeom>
          <a:noFill/>
        </p:spPr>
      </p:pic>
      <p:pic>
        <p:nvPicPr>
          <p:cNvPr id="7" name="Picture 2" descr="Image result for thermometer work sheet"/>
          <p:cNvPicPr>
            <a:picLocks noChangeAspect="1" noChangeArrowheads="1"/>
          </p:cNvPicPr>
          <p:nvPr/>
        </p:nvPicPr>
        <p:blipFill>
          <a:blip r:embed="rId3" cstate="print"/>
          <a:srcRect l="10204" t="2890" r="69388" b="68212"/>
          <a:stretch>
            <a:fillRect/>
          </a:stretch>
        </p:blipFill>
        <p:spPr bwMode="auto">
          <a:xfrm>
            <a:off x="1447800" y="4419600"/>
            <a:ext cx="990600" cy="1981200"/>
          </a:xfrm>
          <a:prstGeom prst="rect">
            <a:avLst/>
          </a:prstGeom>
          <a:noFill/>
        </p:spPr>
      </p:pic>
      <p:pic>
        <p:nvPicPr>
          <p:cNvPr id="8" name="Picture 2" descr="Image result for thermometer work sheet"/>
          <p:cNvPicPr>
            <a:picLocks noChangeAspect="1" noChangeArrowheads="1"/>
          </p:cNvPicPr>
          <p:nvPr/>
        </p:nvPicPr>
        <p:blipFill>
          <a:blip r:embed="rId3" cstate="print"/>
          <a:srcRect l="10204" t="2890" r="69388" b="68212"/>
          <a:stretch>
            <a:fillRect/>
          </a:stretch>
        </p:blipFill>
        <p:spPr bwMode="auto">
          <a:xfrm>
            <a:off x="4038600" y="4419600"/>
            <a:ext cx="990600" cy="1981200"/>
          </a:xfrm>
          <a:prstGeom prst="rect">
            <a:avLst/>
          </a:prstGeom>
          <a:noFill/>
        </p:spPr>
      </p:pic>
      <p:pic>
        <p:nvPicPr>
          <p:cNvPr id="9" name="Picture 2" descr="Image result for thermometer work sheet"/>
          <p:cNvPicPr>
            <a:picLocks noChangeAspect="1" noChangeArrowheads="1"/>
          </p:cNvPicPr>
          <p:nvPr/>
        </p:nvPicPr>
        <p:blipFill>
          <a:blip r:embed="rId3" cstate="print"/>
          <a:srcRect l="10204" t="2890" r="69388" b="68212"/>
          <a:stretch>
            <a:fillRect/>
          </a:stretch>
        </p:blipFill>
        <p:spPr bwMode="auto">
          <a:xfrm>
            <a:off x="7543800" y="1828800"/>
            <a:ext cx="990600" cy="1981200"/>
          </a:xfrm>
          <a:prstGeom prst="rect">
            <a:avLst/>
          </a:prstGeom>
          <a:noFill/>
        </p:spPr>
      </p:pic>
      <p:pic>
        <p:nvPicPr>
          <p:cNvPr id="10" name="Picture 2" descr="Image result for thermometer work sheet"/>
          <p:cNvPicPr>
            <a:picLocks noChangeAspect="1" noChangeArrowheads="1"/>
          </p:cNvPicPr>
          <p:nvPr/>
        </p:nvPicPr>
        <p:blipFill>
          <a:blip r:embed="rId3" cstate="print"/>
          <a:srcRect l="10204" t="2890" r="69388" b="68212"/>
          <a:stretch>
            <a:fillRect/>
          </a:stretch>
        </p:blipFill>
        <p:spPr bwMode="auto">
          <a:xfrm>
            <a:off x="6553200" y="4419600"/>
            <a:ext cx="990600" cy="1981200"/>
          </a:xfrm>
          <a:prstGeom prst="rect">
            <a:avLst/>
          </a:prstGeom>
          <a:noFill/>
        </p:spPr>
      </p:pic>
      <p:sp>
        <p:nvSpPr>
          <p:cNvPr id="11" name="TextBox 10"/>
          <p:cNvSpPr txBox="1"/>
          <p:nvPr/>
        </p:nvSpPr>
        <p:spPr>
          <a:xfrm>
            <a:off x="533400" y="3886200"/>
            <a:ext cx="676788" cy="369332"/>
          </a:xfrm>
          <a:prstGeom prst="rect">
            <a:avLst/>
          </a:prstGeom>
          <a:noFill/>
        </p:spPr>
        <p:txBody>
          <a:bodyPr wrap="none" rtlCol="0">
            <a:spAutoFit/>
          </a:bodyPr>
          <a:lstStyle/>
          <a:p>
            <a:r>
              <a:rPr lang="en-US" dirty="0" smtClean="0"/>
              <a:t>22 </a:t>
            </a:r>
            <a:r>
              <a:rPr lang="en-US" baseline="30000" dirty="0" err="1" smtClean="0"/>
              <a:t>o</a:t>
            </a:r>
            <a:r>
              <a:rPr lang="en-US" dirty="0" err="1" smtClean="0"/>
              <a:t>C</a:t>
            </a:r>
            <a:endParaRPr lang="en-US" dirty="0"/>
          </a:p>
        </p:txBody>
      </p:sp>
      <p:sp>
        <p:nvSpPr>
          <p:cNvPr id="12" name="TextBox 11"/>
          <p:cNvSpPr txBox="1"/>
          <p:nvPr/>
        </p:nvSpPr>
        <p:spPr>
          <a:xfrm>
            <a:off x="3124200" y="3897868"/>
            <a:ext cx="630301" cy="369332"/>
          </a:xfrm>
          <a:prstGeom prst="rect">
            <a:avLst/>
          </a:prstGeom>
          <a:noFill/>
        </p:spPr>
        <p:txBody>
          <a:bodyPr wrap="none" rtlCol="0">
            <a:spAutoFit/>
          </a:bodyPr>
          <a:lstStyle/>
          <a:p>
            <a:r>
              <a:rPr lang="en-US" dirty="0" smtClean="0"/>
              <a:t>-5 </a:t>
            </a:r>
            <a:r>
              <a:rPr lang="en-US" baseline="30000" dirty="0" err="1" smtClean="0"/>
              <a:t>o</a:t>
            </a:r>
            <a:r>
              <a:rPr lang="en-US" dirty="0" err="1" smtClean="0"/>
              <a:t>C</a:t>
            </a:r>
            <a:endParaRPr lang="en-US" dirty="0"/>
          </a:p>
        </p:txBody>
      </p:sp>
      <p:sp>
        <p:nvSpPr>
          <p:cNvPr id="13" name="TextBox 12"/>
          <p:cNvSpPr txBox="1"/>
          <p:nvPr/>
        </p:nvSpPr>
        <p:spPr>
          <a:xfrm>
            <a:off x="1662111" y="6488668"/>
            <a:ext cx="623889" cy="369332"/>
          </a:xfrm>
          <a:prstGeom prst="rect">
            <a:avLst/>
          </a:prstGeom>
          <a:noFill/>
        </p:spPr>
        <p:txBody>
          <a:bodyPr wrap="none" rtlCol="0">
            <a:spAutoFit/>
          </a:bodyPr>
          <a:lstStyle/>
          <a:p>
            <a:r>
              <a:rPr lang="en-US" dirty="0" smtClean="0"/>
              <a:t>35</a:t>
            </a:r>
            <a:r>
              <a:rPr lang="en-US" baseline="30000" dirty="0" smtClean="0"/>
              <a:t>o</a:t>
            </a:r>
            <a:r>
              <a:rPr lang="en-US" dirty="0" smtClean="0"/>
              <a:t>C</a:t>
            </a:r>
            <a:endParaRPr lang="en-US" dirty="0"/>
          </a:p>
        </p:txBody>
      </p:sp>
      <p:sp>
        <p:nvSpPr>
          <p:cNvPr id="14" name="TextBox 13"/>
          <p:cNvSpPr txBox="1"/>
          <p:nvPr/>
        </p:nvSpPr>
        <p:spPr>
          <a:xfrm>
            <a:off x="5486400" y="3886200"/>
            <a:ext cx="676788" cy="369332"/>
          </a:xfrm>
          <a:prstGeom prst="rect">
            <a:avLst/>
          </a:prstGeom>
          <a:noFill/>
        </p:spPr>
        <p:txBody>
          <a:bodyPr wrap="none" rtlCol="0">
            <a:spAutoFit/>
          </a:bodyPr>
          <a:lstStyle/>
          <a:p>
            <a:r>
              <a:rPr lang="en-US" dirty="0" smtClean="0"/>
              <a:t>40 </a:t>
            </a:r>
            <a:r>
              <a:rPr lang="en-US" baseline="30000" dirty="0" err="1" smtClean="0"/>
              <a:t>o</a:t>
            </a:r>
            <a:r>
              <a:rPr lang="en-US" dirty="0" err="1" smtClean="0"/>
              <a:t>C</a:t>
            </a:r>
            <a:endParaRPr lang="en-US" dirty="0"/>
          </a:p>
        </p:txBody>
      </p:sp>
      <p:sp>
        <p:nvSpPr>
          <p:cNvPr id="15" name="TextBox 14"/>
          <p:cNvSpPr txBox="1"/>
          <p:nvPr/>
        </p:nvSpPr>
        <p:spPr>
          <a:xfrm>
            <a:off x="4267200" y="6488668"/>
            <a:ext cx="559769" cy="369332"/>
          </a:xfrm>
          <a:prstGeom prst="rect">
            <a:avLst/>
          </a:prstGeom>
          <a:noFill/>
        </p:spPr>
        <p:txBody>
          <a:bodyPr wrap="none" rtlCol="0">
            <a:spAutoFit/>
          </a:bodyPr>
          <a:lstStyle/>
          <a:p>
            <a:r>
              <a:rPr lang="en-US" dirty="0" smtClean="0"/>
              <a:t>5 </a:t>
            </a:r>
            <a:r>
              <a:rPr lang="en-US" baseline="30000" dirty="0" err="1" smtClean="0"/>
              <a:t>o</a:t>
            </a:r>
            <a:r>
              <a:rPr lang="en-US" dirty="0" err="1" smtClean="0"/>
              <a:t>C</a:t>
            </a:r>
            <a:endParaRPr lang="en-US" dirty="0"/>
          </a:p>
        </p:txBody>
      </p:sp>
      <p:sp>
        <p:nvSpPr>
          <p:cNvPr id="16" name="TextBox 15"/>
          <p:cNvSpPr txBox="1"/>
          <p:nvPr/>
        </p:nvSpPr>
        <p:spPr>
          <a:xfrm>
            <a:off x="7772400" y="3897868"/>
            <a:ext cx="747320" cy="369332"/>
          </a:xfrm>
          <a:prstGeom prst="rect">
            <a:avLst/>
          </a:prstGeom>
          <a:noFill/>
        </p:spPr>
        <p:txBody>
          <a:bodyPr wrap="none" rtlCol="0">
            <a:spAutoFit/>
          </a:bodyPr>
          <a:lstStyle/>
          <a:p>
            <a:r>
              <a:rPr lang="en-US" dirty="0" smtClean="0"/>
              <a:t>-15 </a:t>
            </a:r>
            <a:r>
              <a:rPr lang="en-US" baseline="30000" dirty="0" err="1" smtClean="0"/>
              <a:t>o</a:t>
            </a:r>
            <a:r>
              <a:rPr lang="en-US" dirty="0" err="1" smtClean="0"/>
              <a:t>C</a:t>
            </a:r>
            <a:endParaRPr lang="en-US" dirty="0"/>
          </a:p>
        </p:txBody>
      </p:sp>
      <p:sp>
        <p:nvSpPr>
          <p:cNvPr id="17" name="TextBox 16"/>
          <p:cNvSpPr txBox="1"/>
          <p:nvPr/>
        </p:nvSpPr>
        <p:spPr>
          <a:xfrm>
            <a:off x="6781800" y="6488668"/>
            <a:ext cx="676788" cy="369332"/>
          </a:xfrm>
          <a:prstGeom prst="rect">
            <a:avLst/>
          </a:prstGeom>
          <a:noFill/>
        </p:spPr>
        <p:txBody>
          <a:bodyPr wrap="none" rtlCol="0">
            <a:spAutoFit/>
          </a:bodyPr>
          <a:lstStyle/>
          <a:p>
            <a:r>
              <a:rPr lang="en-US" dirty="0" smtClean="0"/>
              <a:t>18 </a:t>
            </a:r>
            <a:r>
              <a:rPr lang="en-US" baseline="30000" dirty="0" err="1" smtClean="0"/>
              <a:t>o</a:t>
            </a:r>
            <a:r>
              <a:rPr lang="en-US" dirty="0" err="1" smtClean="0"/>
              <a:t>C</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clinical thermometer"/>
          <p:cNvPicPr>
            <a:picLocks noChangeAspect="1" noChangeArrowheads="1"/>
          </p:cNvPicPr>
          <p:nvPr/>
        </p:nvPicPr>
        <p:blipFill>
          <a:blip r:embed="rId2" cstate="print"/>
          <a:srcRect r="16838"/>
          <a:stretch>
            <a:fillRect/>
          </a:stretch>
        </p:blipFill>
        <p:spPr bwMode="auto">
          <a:xfrm>
            <a:off x="6096000" y="0"/>
            <a:ext cx="3010809" cy="4238009"/>
          </a:xfrm>
          <a:prstGeom prst="rect">
            <a:avLst/>
          </a:prstGeom>
          <a:noFill/>
        </p:spPr>
      </p:pic>
      <p:sp>
        <p:nvSpPr>
          <p:cNvPr id="3" name="Content Placeholder 2"/>
          <p:cNvSpPr>
            <a:spLocks noGrp="1"/>
          </p:cNvSpPr>
          <p:nvPr>
            <p:ph idx="1"/>
          </p:nvPr>
        </p:nvSpPr>
        <p:spPr>
          <a:xfrm>
            <a:off x="0" y="1524000"/>
            <a:ext cx="9144000" cy="5334000"/>
          </a:xfrm>
        </p:spPr>
        <p:txBody>
          <a:bodyPr>
            <a:normAutofit/>
          </a:bodyPr>
          <a:lstStyle/>
          <a:p>
            <a:r>
              <a:rPr lang="en-US" sz="2800" dirty="0" smtClean="0"/>
              <a:t>Liquid-in-glass thermometers are based on</a:t>
            </a:r>
            <a:br>
              <a:rPr lang="en-US" sz="2800" dirty="0" smtClean="0"/>
            </a:br>
            <a:r>
              <a:rPr lang="en-US" sz="2800" dirty="0" smtClean="0"/>
              <a:t>the principle that </a:t>
            </a:r>
            <a:r>
              <a:rPr lang="en-US" sz="2800" b="1" dirty="0" smtClean="0"/>
              <a:t>the liquid will expand as its</a:t>
            </a:r>
            <a:br>
              <a:rPr lang="en-US" sz="2800" b="1" dirty="0" smtClean="0"/>
            </a:br>
            <a:r>
              <a:rPr lang="en-US" sz="2800" b="1" dirty="0" smtClean="0"/>
              <a:t>temperature increases and that this expansion</a:t>
            </a:r>
            <a:br>
              <a:rPr lang="en-US" sz="2800" b="1" dirty="0" smtClean="0"/>
            </a:br>
            <a:r>
              <a:rPr lang="en-US" sz="2800" b="1" dirty="0" smtClean="0"/>
              <a:t>is proportional to the increase in temperature</a:t>
            </a:r>
            <a:r>
              <a:rPr lang="en-US" sz="2800" dirty="0" smtClean="0"/>
              <a:t>.</a:t>
            </a:r>
            <a:br>
              <a:rPr lang="en-US" sz="2800" dirty="0" smtClean="0"/>
            </a:br>
            <a:endParaRPr lang="en-US" sz="2800" dirty="0" smtClean="0"/>
          </a:p>
          <a:p>
            <a:r>
              <a:rPr lang="en-US" sz="2800" dirty="0" smtClean="0"/>
              <a:t>A reservoir of liquid, mercury or coloured alcohol, is contained at the bottom of the thermometer in a ‘bulb’.</a:t>
            </a:r>
          </a:p>
          <a:p>
            <a:endParaRPr lang="en-US" sz="2800" dirty="0" smtClean="0"/>
          </a:p>
          <a:p>
            <a:r>
              <a:rPr lang="en-US" sz="2800" dirty="0" smtClean="0"/>
              <a:t>The reservoir is connected to a narrow capillary tube through which the liquid will expand and rise upwards.</a:t>
            </a:r>
            <a:br>
              <a:rPr lang="en-US" sz="2800" dirty="0" smtClean="0"/>
            </a:br>
            <a:r>
              <a:rPr lang="en-US" sz="1200" dirty="0" smtClean="0"/>
              <a:t/>
            </a:r>
            <a:br>
              <a:rPr lang="en-US" sz="1200" dirty="0" smtClean="0"/>
            </a:br>
            <a:endParaRPr lang="en-US" sz="1200"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Types of Thermometers</a:t>
            </a:r>
            <a:br>
              <a:rPr lang="en-US" dirty="0" smtClean="0"/>
            </a:br>
            <a:r>
              <a:rPr lang="en-US" dirty="0" smtClean="0"/>
              <a:t>Liquid In Glass</a:t>
            </a:r>
            <a:endParaRPr lang="en-US" dirty="0"/>
          </a:p>
        </p:txBody>
      </p:sp>
    </p:spTree>
    <p:extLst>
      <p:ext uri="{BB962C8B-B14F-4D97-AF65-F5344CB8AC3E}">
        <p14:creationId xmlns="" xmlns:p14="http://schemas.microsoft.com/office/powerpoint/2010/main" val="14780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Image result for mercury metal"/>
          <p:cNvPicPr>
            <a:picLocks noChangeAspect="1" noChangeArrowheads="1"/>
          </p:cNvPicPr>
          <p:nvPr/>
        </p:nvPicPr>
        <p:blipFill>
          <a:blip r:embed="rId2" cstate="print"/>
          <a:srcRect/>
          <a:stretch>
            <a:fillRect/>
          </a:stretch>
        </p:blipFill>
        <p:spPr bwMode="auto">
          <a:xfrm>
            <a:off x="4381500" y="304800"/>
            <a:ext cx="4762500" cy="1838325"/>
          </a:xfrm>
          <a:prstGeom prst="rect">
            <a:avLst/>
          </a:prstGeom>
          <a:noFill/>
        </p:spPr>
      </p:pic>
      <p:sp>
        <p:nvSpPr>
          <p:cNvPr id="3" name="Content Placeholder 2"/>
          <p:cNvSpPr>
            <a:spLocks noGrp="1"/>
          </p:cNvSpPr>
          <p:nvPr>
            <p:ph idx="1"/>
          </p:nvPr>
        </p:nvSpPr>
        <p:spPr>
          <a:xfrm>
            <a:off x="0" y="1524000"/>
            <a:ext cx="9144000" cy="5334000"/>
          </a:xfrm>
        </p:spPr>
        <p:txBody>
          <a:bodyPr>
            <a:normAutofit lnSpcReduction="10000"/>
          </a:bodyPr>
          <a:lstStyle/>
          <a:p>
            <a:endParaRPr lang="en-US" dirty="0" smtClean="0"/>
          </a:p>
          <a:p>
            <a:r>
              <a:rPr lang="en-US" dirty="0" smtClean="0"/>
              <a:t>With good thermometers droplets must not stick to the inside of the tube or the reading will be low when the temperature is falling.</a:t>
            </a:r>
          </a:p>
          <a:p>
            <a:endParaRPr lang="en-US" dirty="0" smtClean="0"/>
          </a:p>
          <a:p>
            <a:r>
              <a:rPr lang="en-US" dirty="0" smtClean="0"/>
              <a:t>Mercury freezes at -39 </a:t>
            </a:r>
            <a:r>
              <a:rPr lang="en-US" baseline="30000" dirty="0" smtClean="0"/>
              <a:t>o</a:t>
            </a:r>
            <a:r>
              <a:rPr lang="en-US" dirty="0" smtClean="0"/>
              <a:t>C and boils at 357 </a:t>
            </a:r>
            <a:r>
              <a:rPr lang="en-US" baseline="30000" dirty="0" err="1" smtClean="0"/>
              <a:t>o</a:t>
            </a:r>
            <a:r>
              <a:rPr lang="en-US" dirty="0" err="1" smtClean="0"/>
              <a:t>C</a:t>
            </a:r>
            <a:r>
              <a:rPr lang="en-US" dirty="0" smtClean="0"/>
              <a:t> and is suitable for high temperatures.  Alcohol freezes at    -115 </a:t>
            </a:r>
            <a:r>
              <a:rPr lang="en-US" baseline="30000" dirty="0" smtClean="0"/>
              <a:t>o</a:t>
            </a:r>
            <a:r>
              <a:rPr lang="en-US" dirty="0" smtClean="0"/>
              <a:t>C and boils at 78 </a:t>
            </a:r>
            <a:r>
              <a:rPr lang="en-US" baseline="30000" dirty="0" smtClean="0"/>
              <a:t>o</a:t>
            </a:r>
            <a:r>
              <a:rPr lang="en-US" dirty="0" smtClean="0"/>
              <a:t>C and is therefore more suitable for low temperatures.</a:t>
            </a:r>
            <a:br>
              <a:rPr lang="en-US"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endParaRPr lang="en-US" sz="1200"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Types of Thermometers</a:t>
            </a:r>
            <a:br>
              <a:rPr lang="en-US" dirty="0" smtClean="0"/>
            </a:br>
            <a:r>
              <a:rPr lang="en-US" dirty="0" smtClean="0"/>
              <a:t>Liquid In Glass</a:t>
            </a:r>
            <a:endParaRPr lang="en-US" dirty="0"/>
          </a:p>
        </p:txBody>
      </p:sp>
    </p:spTree>
    <p:extLst>
      <p:ext uri="{BB962C8B-B14F-4D97-AF65-F5344CB8AC3E}">
        <p14:creationId xmlns="" xmlns:p14="http://schemas.microsoft.com/office/powerpoint/2010/main" val="14780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sz="2800" dirty="0" smtClean="0"/>
              <a:t>The thermometer can be calibrated by placing the bulb of liquid in melting ice and then marking the level of the liquid in the capillary tube.  </a:t>
            </a:r>
            <a:br>
              <a:rPr lang="en-US" sz="2800" dirty="0" smtClean="0"/>
            </a:br>
            <a:r>
              <a:rPr lang="en-US" sz="2800" dirty="0" smtClean="0"/>
              <a:t/>
            </a:r>
            <a:br>
              <a:rPr lang="en-US" sz="2800" dirty="0" smtClean="0"/>
            </a:br>
            <a:r>
              <a:rPr lang="en-US" sz="2800" dirty="0" smtClean="0"/>
              <a:t>This point would represent 0</a:t>
            </a:r>
            <a:r>
              <a:rPr lang="en-US" sz="2800" baseline="30000" dirty="0" smtClean="0"/>
              <a:t>o</a:t>
            </a:r>
            <a:r>
              <a:rPr lang="en-US" sz="2800" dirty="0" smtClean="0"/>
              <a:t>C since pure ice melts at this temperature.</a:t>
            </a:r>
          </a:p>
          <a:p>
            <a:endParaRPr lang="en-US" sz="2800" dirty="0" smtClean="0"/>
          </a:p>
          <a:p>
            <a:r>
              <a:rPr lang="en-US" sz="2800" dirty="0" smtClean="0"/>
              <a:t>The bulb would then be placed in a liquid of pure boiling water and the level the liquid expands to would represent 100</a:t>
            </a:r>
            <a:r>
              <a:rPr lang="en-US" sz="2800" baseline="30000" dirty="0" smtClean="0"/>
              <a:t>o</a:t>
            </a:r>
            <a:r>
              <a:rPr lang="en-US" sz="2800" dirty="0" smtClean="0"/>
              <a:t>C since pure water boils at that temperature.</a:t>
            </a:r>
          </a:p>
          <a:p>
            <a:endParaRPr lang="en-US" sz="2800" dirty="0" smtClean="0"/>
          </a:p>
          <a:p>
            <a:endParaRPr lang="en-US" sz="1200"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Types of Thermometers</a:t>
            </a:r>
            <a:br>
              <a:rPr lang="en-US" dirty="0" smtClean="0"/>
            </a:br>
            <a:r>
              <a:rPr lang="en-US" sz="3600" dirty="0" smtClean="0"/>
              <a:t>Calibration of Liquid In Glass Thermometers</a:t>
            </a:r>
            <a:endParaRPr lang="en-US" sz="3600" dirty="0"/>
          </a:p>
        </p:txBody>
      </p:sp>
    </p:spTree>
    <p:extLst>
      <p:ext uri="{BB962C8B-B14F-4D97-AF65-F5344CB8AC3E}">
        <p14:creationId xmlns="" xmlns:p14="http://schemas.microsoft.com/office/powerpoint/2010/main" val="14780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endParaRPr lang="en-US" sz="2800" dirty="0" smtClean="0"/>
          </a:p>
          <a:p>
            <a:r>
              <a:rPr lang="en-US" sz="2800" dirty="0" smtClean="0"/>
              <a:t>The mark made at 0</a:t>
            </a:r>
            <a:r>
              <a:rPr lang="en-US" sz="2800" baseline="30000" dirty="0" smtClean="0"/>
              <a:t>o</a:t>
            </a:r>
            <a:r>
              <a:rPr lang="en-US" sz="2800" dirty="0" smtClean="0"/>
              <a:t>C is called the </a:t>
            </a:r>
            <a:r>
              <a:rPr lang="en-US" sz="2800" b="1" dirty="0" smtClean="0"/>
              <a:t>lower limit</a:t>
            </a:r>
            <a:r>
              <a:rPr lang="en-US" sz="2800" dirty="0" smtClean="0"/>
              <a:t> while the 100</a:t>
            </a:r>
            <a:r>
              <a:rPr lang="en-US" sz="2800" baseline="30000" dirty="0" smtClean="0"/>
              <a:t>o</a:t>
            </a:r>
            <a:r>
              <a:rPr lang="en-US" sz="2800" dirty="0" smtClean="0"/>
              <a:t>C mark is referred to as the </a:t>
            </a:r>
            <a:r>
              <a:rPr lang="en-US" sz="2800" b="1" dirty="0" smtClean="0"/>
              <a:t>upper limit</a:t>
            </a:r>
            <a:r>
              <a:rPr lang="en-US" sz="2800" dirty="0" smtClean="0"/>
              <a:t>.</a:t>
            </a:r>
          </a:p>
          <a:p>
            <a:endParaRPr lang="en-US" sz="2800" dirty="0" smtClean="0"/>
          </a:p>
          <a:p>
            <a:r>
              <a:rPr lang="en-US" sz="2800" dirty="0" smtClean="0"/>
              <a:t>The distance between the</a:t>
            </a:r>
            <a:br>
              <a:rPr lang="en-US" sz="2800" dirty="0" smtClean="0"/>
            </a:br>
            <a:r>
              <a:rPr lang="en-US" sz="2800" dirty="0" smtClean="0"/>
              <a:t>two points would then be</a:t>
            </a:r>
            <a:br>
              <a:rPr lang="en-US" sz="2800" dirty="0" smtClean="0"/>
            </a:br>
            <a:r>
              <a:rPr lang="en-US" sz="2800" dirty="0" smtClean="0"/>
              <a:t>divided into 100 equal</a:t>
            </a:r>
            <a:br>
              <a:rPr lang="en-US" sz="2800" dirty="0" smtClean="0"/>
            </a:br>
            <a:r>
              <a:rPr lang="en-US" sz="2800" dirty="0" smtClean="0"/>
              <a:t>divisions.</a:t>
            </a:r>
            <a:r>
              <a:rPr lang="en-US" sz="1200" dirty="0" smtClean="0"/>
              <a:t/>
            </a:r>
            <a:br>
              <a:rPr lang="en-US" sz="1200" dirty="0" smtClean="0"/>
            </a:br>
            <a:r>
              <a:rPr lang="en-US" sz="1200" dirty="0" smtClean="0"/>
              <a:t/>
            </a:r>
            <a:br>
              <a:rPr lang="en-US" sz="1200" dirty="0" smtClean="0"/>
            </a:br>
            <a:endParaRPr lang="en-US" sz="1200"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Types of Thermometers</a:t>
            </a:r>
            <a:br>
              <a:rPr lang="en-US" dirty="0" smtClean="0"/>
            </a:br>
            <a:r>
              <a:rPr lang="en-US" sz="3600" dirty="0" smtClean="0"/>
              <a:t>Calibration of Liquid In Glass Thermometers</a:t>
            </a:r>
            <a:endParaRPr lang="en-US" sz="3600" dirty="0"/>
          </a:p>
        </p:txBody>
      </p:sp>
      <p:pic>
        <p:nvPicPr>
          <p:cNvPr id="5" name="Picture 4" descr="Scan of upper limit and lower limit.jpg"/>
          <p:cNvPicPr>
            <a:picLocks noChangeAspect="1"/>
          </p:cNvPicPr>
          <p:nvPr/>
        </p:nvPicPr>
        <p:blipFill>
          <a:blip r:embed="rId2" cstate="print"/>
          <a:srcRect l="60065" t="5808" r="6863" b="61970"/>
          <a:stretch>
            <a:fillRect/>
          </a:stretch>
        </p:blipFill>
        <p:spPr>
          <a:xfrm rot="16200000">
            <a:off x="4844128" y="2481928"/>
            <a:ext cx="3534102" cy="4456041"/>
          </a:xfrm>
          <a:prstGeom prst="rect">
            <a:avLst/>
          </a:prstGeom>
        </p:spPr>
      </p:pic>
    </p:spTree>
    <p:extLst>
      <p:ext uri="{BB962C8B-B14F-4D97-AF65-F5344CB8AC3E}">
        <p14:creationId xmlns="" xmlns:p14="http://schemas.microsoft.com/office/powerpoint/2010/main" val="14780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fontScale="92500" lnSpcReduction="20000"/>
          </a:bodyPr>
          <a:lstStyle/>
          <a:p>
            <a:endParaRPr lang="en-US" sz="2800" dirty="0" smtClean="0"/>
          </a:p>
          <a:p>
            <a:r>
              <a:rPr lang="en-US" sz="2800" dirty="0" smtClean="0"/>
              <a:t>An example of a liquid in glass thermometer is a </a:t>
            </a:r>
            <a:r>
              <a:rPr lang="en-US" sz="2800" b="1" dirty="0" smtClean="0">
                <a:solidFill>
                  <a:srgbClr val="FF0066"/>
                </a:solidFill>
              </a:rPr>
              <a:t>clinical thermometer</a:t>
            </a:r>
            <a:r>
              <a:rPr lang="en-US" sz="2800" dirty="0" smtClean="0"/>
              <a:t>.</a:t>
            </a:r>
          </a:p>
          <a:p>
            <a:endParaRPr lang="en-US" sz="2800" dirty="0" smtClean="0"/>
          </a:p>
          <a:p>
            <a:r>
              <a:rPr lang="en-US" sz="2800" dirty="0" smtClean="0"/>
              <a:t>The human body temperature is approximately 37</a:t>
            </a:r>
            <a:r>
              <a:rPr lang="en-US" sz="2800" baseline="30000" dirty="0" smtClean="0"/>
              <a:t>o</a:t>
            </a:r>
            <a:r>
              <a:rPr lang="en-US" sz="2800" dirty="0" smtClean="0"/>
              <a:t>C and varies between 35</a:t>
            </a:r>
            <a:r>
              <a:rPr lang="en-US" sz="2800" baseline="30000" dirty="0" smtClean="0"/>
              <a:t>o</a:t>
            </a:r>
            <a:r>
              <a:rPr lang="en-US" sz="2800" dirty="0" smtClean="0"/>
              <a:t>C and 42</a:t>
            </a:r>
            <a:r>
              <a:rPr lang="en-US" sz="2800" baseline="30000" dirty="0" smtClean="0"/>
              <a:t>o</a:t>
            </a:r>
            <a:r>
              <a:rPr lang="en-US" sz="2800" dirty="0" smtClean="0"/>
              <a:t>C.  Because of this clinical thermometers are designed to cover that range.</a:t>
            </a:r>
          </a:p>
          <a:p>
            <a:endParaRPr lang="en-US" sz="2800" dirty="0" smtClean="0"/>
          </a:p>
          <a:p>
            <a:r>
              <a:rPr lang="en-US" sz="2800" dirty="0" smtClean="0"/>
              <a:t>Hence clinical thermometers are very precise with temperature division of 0.1</a:t>
            </a:r>
            <a:r>
              <a:rPr lang="en-US" sz="2800" baseline="30000" dirty="0" smtClean="0"/>
              <a:t>o</a:t>
            </a:r>
            <a:r>
              <a:rPr lang="en-US" sz="2800" dirty="0" smtClean="0"/>
              <a:t>C.</a:t>
            </a:r>
          </a:p>
          <a:p>
            <a:endParaRPr lang="en-US" sz="2800" dirty="0" smtClean="0"/>
          </a:p>
          <a:p>
            <a:r>
              <a:rPr lang="en-US" sz="2800" dirty="0" smtClean="0"/>
              <a:t>The shape of the thermometer is designed to magnify the capillary tube so that it is easier to read the temperature.</a:t>
            </a:r>
            <a:r>
              <a:rPr lang="en-US" sz="1200" dirty="0" smtClean="0"/>
              <a:t/>
            </a:r>
            <a:br>
              <a:rPr lang="en-US" sz="1200" dirty="0" smtClean="0"/>
            </a:br>
            <a:endParaRPr lang="en-US" sz="1200" dirty="0"/>
          </a:p>
        </p:txBody>
      </p:sp>
      <p:sp>
        <p:nvSpPr>
          <p:cNvPr id="6" name="Title 1"/>
          <p:cNvSpPr>
            <a:spLocks noGrp="1"/>
          </p:cNvSpPr>
          <p:nvPr>
            <p:ph type="title"/>
          </p:nvPr>
        </p:nvSpPr>
        <p:spPr>
          <a:xfrm>
            <a:off x="457200" y="274638"/>
            <a:ext cx="8229600" cy="1143000"/>
          </a:xfrm>
        </p:spPr>
        <p:txBody>
          <a:bodyPr>
            <a:normAutofit fontScale="90000"/>
          </a:bodyPr>
          <a:lstStyle/>
          <a:p>
            <a:r>
              <a:rPr lang="en-US" dirty="0" smtClean="0"/>
              <a:t>Types of Thermometers</a:t>
            </a:r>
            <a:br>
              <a:rPr lang="en-US" dirty="0" smtClean="0"/>
            </a:br>
            <a:r>
              <a:rPr lang="en-US" sz="3600" dirty="0" smtClean="0"/>
              <a:t>Example of Liquid In Glass Thermometers</a:t>
            </a:r>
            <a:endParaRPr lang="en-US" sz="3600" dirty="0"/>
          </a:p>
        </p:txBody>
      </p:sp>
    </p:spTree>
    <p:extLst>
      <p:ext uri="{BB962C8B-B14F-4D97-AF65-F5344CB8AC3E}">
        <p14:creationId xmlns="" xmlns:p14="http://schemas.microsoft.com/office/powerpoint/2010/main" val="147800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ChangeAspect="1" noChangeArrowheads="1"/>
          </p:cNvPicPr>
          <p:nvPr/>
        </p:nvPicPr>
        <p:blipFill>
          <a:blip r:embed="rId2" cstate="print"/>
          <a:srcRect l="2963" t="4372" r="2222" b="8197"/>
          <a:stretch>
            <a:fillRect/>
          </a:stretch>
        </p:blipFill>
        <p:spPr bwMode="auto">
          <a:xfrm>
            <a:off x="3352800" y="3657600"/>
            <a:ext cx="4876800" cy="1524000"/>
          </a:xfrm>
          <a:prstGeom prst="rect">
            <a:avLst/>
          </a:prstGeom>
          <a:noFill/>
        </p:spPr>
      </p:pic>
      <p:sp>
        <p:nvSpPr>
          <p:cNvPr id="3" name="Content Placeholder 2"/>
          <p:cNvSpPr>
            <a:spLocks noGrp="1"/>
          </p:cNvSpPr>
          <p:nvPr>
            <p:ph idx="1"/>
          </p:nvPr>
        </p:nvSpPr>
        <p:spPr>
          <a:xfrm>
            <a:off x="0" y="1524000"/>
            <a:ext cx="9144000" cy="5334000"/>
          </a:xfrm>
        </p:spPr>
        <p:txBody>
          <a:bodyPr>
            <a:normAutofit/>
          </a:bodyPr>
          <a:lstStyle/>
          <a:p>
            <a:r>
              <a:rPr lang="en-US" sz="2800" dirty="0" smtClean="0"/>
              <a:t>Clinical thermometers need to be removed from the patient before they can be read.</a:t>
            </a:r>
          </a:p>
          <a:p>
            <a:endParaRPr lang="en-US" sz="2800" dirty="0" smtClean="0"/>
          </a:p>
          <a:p>
            <a:r>
              <a:rPr lang="en-US" sz="2800" dirty="0" smtClean="0"/>
              <a:t>To prevent an inaccurate reading as the liquid contracts, a small constriction is built into the thermometer that breaks the liquid thread.</a:t>
            </a:r>
          </a:p>
          <a:p>
            <a:endParaRPr lang="en-US" sz="2800" dirty="0" smtClean="0"/>
          </a:p>
          <a:p>
            <a:endParaRPr lang="en-US" sz="2800" dirty="0" smtClean="0"/>
          </a:p>
          <a:p>
            <a:r>
              <a:rPr lang="en-US" sz="2800" dirty="0" smtClean="0"/>
              <a:t>The liquid can be returned to the bulb after reading by flicking the thermometer.</a:t>
            </a:r>
            <a:endParaRPr lang="en-US" sz="1200" dirty="0"/>
          </a:p>
        </p:txBody>
      </p:sp>
      <p:sp>
        <p:nvSpPr>
          <p:cNvPr id="5" name="Title 1"/>
          <p:cNvSpPr>
            <a:spLocks noGrp="1"/>
          </p:cNvSpPr>
          <p:nvPr>
            <p:ph type="title"/>
          </p:nvPr>
        </p:nvSpPr>
        <p:spPr>
          <a:xfrm>
            <a:off x="457200" y="274638"/>
            <a:ext cx="8229600" cy="1143000"/>
          </a:xfrm>
        </p:spPr>
        <p:txBody>
          <a:bodyPr>
            <a:normAutofit fontScale="90000"/>
          </a:bodyPr>
          <a:lstStyle/>
          <a:p>
            <a:r>
              <a:rPr lang="en-US" sz="4000" dirty="0" smtClean="0"/>
              <a:t>Types of Thermometers</a:t>
            </a:r>
            <a:br>
              <a:rPr lang="en-US" sz="4000" dirty="0" smtClean="0"/>
            </a:br>
            <a:r>
              <a:rPr lang="en-US" sz="3200" dirty="0" smtClean="0"/>
              <a:t>Example of Liquid In Glass Thermometers</a:t>
            </a:r>
            <a:endParaRPr lang="en-US" sz="3600" dirty="0"/>
          </a:p>
        </p:txBody>
      </p:sp>
    </p:spTree>
    <p:extLst>
      <p:ext uri="{BB962C8B-B14F-4D97-AF65-F5344CB8AC3E}">
        <p14:creationId xmlns="" xmlns:p14="http://schemas.microsoft.com/office/powerpoint/2010/main" val="14780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sz="2800" dirty="0" smtClean="0"/>
              <a:t>Clinical thermometers take a few minutes to reach thermal equilibrium to display an accurate temperature.</a:t>
            </a:r>
          </a:p>
          <a:p>
            <a:endParaRPr lang="en-US" sz="2800" dirty="0" smtClean="0"/>
          </a:p>
          <a:p>
            <a:r>
              <a:rPr lang="en-US" sz="2800" dirty="0" smtClean="0"/>
              <a:t>Most clinical thermometers are being replaced with electronic thermometers because of this.</a:t>
            </a:r>
            <a:endParaRPr lang="en-US" sz="1200"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Types of Thermometers</a:t>
            </a:r>
            <a:br>
              <a:rPr lang="en-US" dirty="0" smtClean="0"/>
            </a:br>
            <a:r>
              <a:rPr lang="en-US" sz="3600" dirty="0" smtClean="0"/>
              <a:t>Example of Liquid In Glass Thermometers</a:t>
            </a:r>
            <a:endParaRPr lang="en-US" sz="3600" dirty="0"/>
          </a:p>
        </p:txBody>
      </p:sp>
      <p:pic>
        <p:nvPicPr>
          <p:cNvPr id="5" name="Picture 2" descr="Image result for clinical thermometer"/>
          <p:cNvPicPr>
            <a:picLocks noChangeAspect="1" noChangeArrowheads="1"/>
          </p:cNvPicPr>
          <p:nvPr/>
        </p:nvPicPr>
        <p:blipFill>
          <a:blip r:embed="rId2" cstate="print"/>
          <a:srcRect/>
          <a:stretch>
            <a:fillRect/>
          </a:stretch>
        </p:blipFill>
        <p:spPr bwMode="auto">
          <a:xfrm>
            <a:off x="4724400" y="3810000"/>
            <a:ext cx="3089275" cy="2837090"/>
          </a:xfrm>
          <a:prstGeom prst="rect">
            <a:avLst/>
          </a:prstGeom>
          <a:noFill/>
        </p:spPr>
      </p:pic>
    </p:spTree>
    <p:extLst>
      <p:ext uri="{BB962C8B-B14F-4D97-AF65-F5344CB8AC3E}">
        <p14:creationId xmlns="" xmlns:p14="http://schemas.microsoft.com/office/powerpoint/2010/main" val="147800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Advantages of Mercury Thermometers</a:t>
            </a:r>
            <a:endParaRPr lang="en-US" dirty="0"/>
          </a:p>
        </p:txBody>
      </p:sp>
      <p:sp>
        <p:nvSpPr>
          <p:cNvPr id="3" name="Content Placeholder 2"/>
          <p:cNvSpPr>
            <a:spLocks noGrp="1"/>
          </p:cNvSpPr>
          <p:nvPr>
            <p:ph idx="1"/>
          </p:nvPr>
        </p:nvSpPr>
        <p:spPr>
          <a:xfrm>
            <a:off x="457200" y="1600200"/>
            <a:ext cx="8229600" cy="5029200"/>
          </a:xfrm>
        </p:spPr>
        <p:txBody>
          <a:bodyPr>
            <a:normAutofit fontScale="85000" lnSpcReduction="10000"/>
          </a:bodyPr>
          <a:lstStyle/>
          <a:p>
            <a:r>
              <a:rPr lang="en-US" dirty="0" smtClean="0"/>
              <a:t>Mercury has high conductivity and low specific heat capacity therefore temperature quickly adjusts to the temperature it is measuring.</a:t>
            </a:r>
          </a:p>
          <a:p>
            <a:endParaRPr lang="en-US" dirty="0" smtClean="0"/>
          </a:p>
          <a:p>
            <a:r>
              <a:rPr lang="en-US" dirty="0" smtClean="0"/>
              <a:t>Mercury has a high boiling point, 357 </a:t>
            </a:r>
            <a:r>
              <a:rPr lang="en-US" baseline="30000" dirty="0" err="1" smtClean="0"/>
              <a:t>o</a:t>
            </a:r>
            <a:r>
              <a:rPr lang="en-US" dirty="0" err="1" smtClean="0"/>
              <a:t>C.</a:t>
            </a:r>
            <a:r>
              <a:rPr lang="en-US" dirty="0" smtClean="0"/>
              <a:t>  If alcohol thermometers were used in the lab it would evaporate and distil on the upper part of the bore.</a:t>
            </a:r>
          </a:p>
          <a:p>
            <a:endParaRPr lang="en-US" dirty="0" smtClean="0"/>
          </a:p>
          <a:p>
            <a:r>
              <a:rPr lang="en-US" dirty="0" smtClean="0"/>
              <a:t>Mercury is bright silver and can be easily seen.</a:t>
            </a:r>
          </a:p>
          <a:p>
            <a:endParaRPr lang="en-US" dirty="0" smtClean="0"/>
          </a:p>
          <a:p>
            <a:r>
              <a:rPr lang="en-US" dirty="0" smtClean="0"/>
              <a:t>The thermometer has a linear scale which is easy to read.</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Disadvantages of Mercury Thermometers</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It cannot be used to measure very cold temperature because mercury freezes at</a:t>
            </a:r>
            <a:br>
              <a:rPr lang="en-US" dirty="0" smtClean="0"/>
            </a:br>
            <a:r>
              <a:rPr lang="en-US" dirty="0" smtClean="0"/>
              <a:t>-39</a:t>
            </a:r>
            <a:r>
              <a:rPr lang="en-US" baseline="30000" dirty="0" smtClean="0"/>
              <a:t>o</a:t>
            </a:r>
            <a:r>
              <a:rPr lang="en-US" dirty="0" smtClean="0"/>
              <a:t>C.</a:t>
            </a:r>
          </a:p>
          <a:p>
            <a:endParaRPr lang="en-US" dirty="0" smtClean="0"/>
          </a:p>
          <a:p>
            <a:r>
              <a:rPr lang="en-US" dirty="0" smtClean="0"/>
              <a:t>It is expensive.</a:t>
            </a:r>
          </a:p>
          <a:p>
            <a:endParaRPr lang="en-US" dirty="0" smtClean="0"/>
          </a:p>
          <a:p>
            <a:r>
              <a:rPr lang="en-US" dirty="0" smtClean="0"/>
              <a:t>Mercury is poisonous.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an10.jpg"/>
          <p:cNvPicPr>
            <a:picLocks noChangeAspect="1"/>
          </p:cNvPicPr>
          <p:nvPr/>
        </p:nvPicPr>
        <p:blipFill>
          <a:blip r:embed="rId2" cstate="print"/>
          <a:srcRect l="11176" t="4444" r="50000" b="64445"/>
          <a:stretch>
            <a:fillRect/>
          </a:stretch>
        </p:blipFill>
        <p:spPr>
          <a:xfrm>
            <a:off x="6324600" y="762000"/>
            <a:ext cx="2819400" cy="2923822"/>
          </a:xfrm>
          <a:prstGeom prst="rect">
            <a:avLst/>
          </a:prstGeom>
        </p:spPr>
      </p:pic>
      <p:sp>
        <p:nvSpPr>
          <p:cNvPr id="3" name="Content Placeholder 2"/>
          <p:cNvSpPr>
            <a:spLocks noGrp="1"/>
          </p:cNvSpPr>
          <p:nvPr>
            <p:ph idx="1"/>
          </p:nvPr>
        </p:nvSpPr>
        <p:spPr>
          <a:xfrm>
            <a:off x="0" y="1447800"/>
            <a:ext cx="9144000" cy="5410200"/>
          </a:xfrm>
        </p:spPr>
        <p:txBody>
          <a:bodyPr>
            <a:normAutofit fontScale="92500"/>
          </a:bodyPr>
          <a:lstStyle/>
          <a:p>
            <a:r>
              <a:rPr lang="en-US" sz="2800" dirty="0" smtClean="0"/>
              <a:t>A thermocouple consists of two</a:t>
            </a:r>
            <a:br>
              <a:rPr lang="en-US" sz="2800" dirty="0" smtClean="0"/>
            </a:br>
            <a:r>
              <a:rPr lang="en-US" sz="2800" dirty="0" smtClean="0"/>
              <a:t>wires of different materials, for</a:t>
            </a:r>
            <a:br>
              <a:rPr lang="en-US" sz="2800" dirty="0" smtClean="0"/>
            </a:br>
            <a:r>
              <a:rPr lang="en-US" sz="2800" dirty="0" smtClean="0"/>
              <a:t>example, copper and iron, joined</a:t>
            </a:r>
            <a:br>
              <a:rPr lang="en-US" sz="2800" dirty="0" smtClean="0"/>
            </a:br>
            <a:r>
              <a:rPr lang="en-US" sz="2800" dirty="0" smtClean="0"/>
              <a:t>together.  </a:t>
            </a:r>
            <a:br>
              <a:rPr lang="en-US" sz="2800" dirty="0" smtClean="0"/>
            </a:br>
            <a:endParaRPr lang="en-US" sz="2800" dirty="0" smtClean="0"/>
          </a:p>
          <a:p>
            <a:r>
              <a:rPr lang="en-US" sz="2800" dirty="0" smtClean="0"/>
              <a:t>It is an electrical thermometer which relies on the potential difference produced when two different metals are connected.</a:t>
            </a:r>
          </a:p>
          <a:p>
            <a:endParaRPr lang="en-US" sz="2800" dirty="0" smtClean="0"/>
          </a:p>
          <a:p>
            <a:r>
              <a:rPr lang="en-US" sz="2800" dirty="0" smtClean="0"/>
              <a:t>The potential difference produced varies with temperature.</a:t>
            </a:r>
          </a:p>
          <a:p>
            <a:endParaRPr lang="en-US" sz="2800" dirty="0" smtClean="0"/>
          </a:p>
          <a:p>
            <a:r>
              <a:rPr lang="en-US" sz="2800" dirty="0" smtClean="0"/>
              <a:t>Thermocouples can measure very high temperatures and they respond very quickly to changes.</a:t>
            </a:r>
          </a:p>
          <a:p>
            <a:endParaRPr lang="en-US" sz="2800" dirty="0" smtClean="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Types of Thermometer</a:t>
            </a:r>
            <a:br>
              <a:rPr lang="en-US" dirty="0" smtClean="0"/>
            </a:br>
            <a:r>
              <a:rPr lang="en-US" dirty="0" smtClean="0"/>
              <a:t>Thermocouple</a:t>
            </a:r>
            <a:endParaRPr lang="en-US" dirty="0"/>
          </a:p>
        </p:txBody>
      </p:sp>
    </p:spTree>
    <p:extLst>
      <p:ext uri="{BB962C8B-B14F-4D97-AF65-F5344CB8AC3E}">
        <p14:creationId xmlns="" xmlns:p14="http://schemas.microsoft.com/office/powerpoint/2010/main" val="38125594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2800" dirty="0" smtClean="0"/>
              <a:t>The potential difference they produce can also be recorded quite simply by data loggers or computers.</a:t>
            </a:r>
          </a:p>
          <a:p>
            <a:endParaRPr lang="en-US" sz="2800" dirty="0" smtClean="0"/>
          </a:p>
          <a:p>
            <a:r>
              <a:rPr lang="en-US" sz="2800" dirty="0" smtClean="0"/>
              <a:t>The potential difference is then converted and a temperature is shown on a digital display making them very easy to read.</a:t>
            </a:r>
          </a:p>
          <a:p>
            <a:endParaRPr lang="en-US" sz="2800" dirty="0" smtClean="0"/>
          </a:p>
          <a:p>
            <a:r>
              <a:rPr lang="en-US" sz="2800" dirty="0" smtClean="0"/>
              <a:t>Because of their efficiency they are used quite a lot in industry.</a:t>
            </a:r>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Types of Thermometer</a:t>
            </a:r>
            <a:br>
              <a:rPr lang="en-US" dirty="0" smtClean="0"/>
            </a:br>
            <a:r>
              <a:rPr lang="en-US" dirty="0" smtClean="0"/>
              <a:t>Thermocouple</a:t>
            </a:r>
            <a:endParaRPr lang="en-US" dirty="0"/>
          </a:p>
        </p:txBody>
      </p:sp>
    </p:spTree>
    <p:extLst>
      <p:ext uri="{BB962C8B-B14F-4D97-AF65-F5344CB8AC3E}">
        <p14:creationId xmlns="" xmlns:p14="http://schemas.microsoft.com/office/powerpoint/2010/main" val="38125594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a Thermocouple</a:t>
            </a:r>
            <a:endParaRPr lang="en-US" dirty="0"/>
          </a:p>
        </p:txBody>
      </p:sp>
      <p:sp>
        <p:nvSpPr>
          <p:cNvPr id="3" name="Content Placeholder 2"/>
          <p:cNvSpPr>
            <a:spLocks noGrp="1"/>
          </p:cNvSpPr>
          <p:nvPr>
            <p:ph idx="1"/>
          </p:nvPr>
        </p:nvSpPr>
        <p:spPr/>
        <p:txBody>
          <a:bodyPr>
            <a:normAutofit lnSpcReduction="10000"/>
          </a:bodyPr>
          <a:lstStyle/>
          <a:p>
            <a:r>
              <a:rPr lang="en-US" dirty="0" smtClean="0"/>
              <a:t>Responds quickly to temperature changes because metals have high conductivities and low specific heat capacities.</a:t>
            </a:r>
          </a:p>
          <a:p>
            <a:endParaRPr lang="en-US" dirty="0" smtClean="0"/>
          </a:p>
          <a:p>
            <a:r>
              <a:rPr lang="en-US" dirty="0" smtClean="0"/>
              <a:t>Withstands very low and very high temperatures.</a:t>
            </a:r>
          </a:p>
          <a:p>
            <a:endParaRPr lang="en-US" dirty="0" smtClean="0"/>
          </a:p>
          <a:p>
            <a:r>
              <a:rPr lang="en-US" dirty="0" smtClean="0"/>
              <a:t>It can be connected to a digital display and computer systems.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 of a Thermocouple</a:t>
            </a:r>
            <a:endParaRPr lang="en-US" dirty="0"/>
          </a:p>
        </p:txBody>
      </p:sp>
      <p:sp>
        <p:nvSpPr>
          <p:cNvPr id="3" name="Content Placeholder 2"/>
          <p:cNvSpPr>
            <a:spLocks noGrp="1"/>
          </p:cNvSpPr>
          <p:nvPr>
            <p:ph idx="1"/>
          </p:nvPr>
        </p:nvSpPr>
        <p:spPr/>
        <p:txBody>
          <a:bodyPr>
            <a:normAutofit/>
          </a:bodyPr>
          <a:lstStyle/>
          <a:p>
            <a:r>
              <a:rPr lang="en-US" dirty="0" smtClean="0"/>
              <a:t>The scale is non-linear and is therefore difficult to read.</a:t>
            </a:r>
          </a:p>
          <a:p>
            <a:endParaRPr lang="en-US" dirty="0" smtClean="0"/>
          </a:p>
          <a:p>
            <a:r>
              <a:rPr lang="en-US" dirty="0" smtClean="0"/>
              <a:t>The measuring instrument used with a thermocouple must be sensitive to small changes in </a:t>
            </a:r>
            <a:r>
              <a:rPr lang="en-US" dirty="0" err="1" smtClean="0"/>
              <a:t>emf</a:t>
            </a:r>
            <a:r>
              <a:rPr lang="en-US" dirty="0" smtClean="0"/>
              <a:t> and this can be expensive.</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2800" dirty="0" smtClean="0"/>
              <a:t>Gas thermometers use the fact that a gas expands when its temperature increases.</a:t>
            </a:r>
            <a:br>
              <a:rPr lang="en-US" sz="2800" dirty="0" smtClean="0"/>
            </a:br>
            <a:r>
              <a:rPr lang="en-US" sz="2800" dirty="0" smtClean="0"/>
              <a:t/>
            </a:r>
            <a:br>
              <a:rPr lang="en-US" sz="2800" dirty="0" smtClean="0"/>
            </a:br>
            <a:endParaRPr lang="en-US" sz="2800" dirty="0" smtClean="0"/>
          </a:p>
          <a:p>
            <a:r>
              <a:rPr lang="en-US" sz="2800" dirty="0" smtClean="0"/>
              <a:t>This expansion is proportional to </a:t>
            </a:r>
            <a:br>
              <a:rPr lang="en-US" sz="2800" dirty="0" smtClean="0"/>
            </a:br>
            <a:r>
              <a:rPr lang="en-US" sz="2800" dirty="0" smtClean="0"/>
              <a:t>the temperature change.</a:t>
            </a:r>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Types of Thermometer</a:t>
            </a:r>
            <a:br>
              <a:rPr lang="en-US" dirty="0" smtClean="0"/>
            </a:br>
            <a:r>
              <a:rPr lang="en-US" dirty="0" smtClean="0"/>
              <a:t>Gas</a:t>
            </a:r>
            <a:endParaRPr lang="en-US" dirty="0"/>
          </a:p>
        </p:txBody>
      </p:sp>
      <p:pic>
        <p:nvPicPr>
          <p:cNvPr id="5" name="Picture 6" descr="Image result for gas thermometer"/>
          <p:cNvPicPr>
            <a:picLocks noChangeAspect="1" noChangeArrowheads="1"/>
          </p:cNvPicPr>
          <p:nvPr/>
        </p:nvPicPr>
        <p:blipFill>
          <a:blip r:embed="rId2" cstate="print"/>
          <a:srcRect/>
          <a:stretch>
            <a:fillRect/>
          </a:stretch>
        </p:blipFill>
        <p:spPr bwMode="auto">
          <a:xfrm>
            <a:off x="5562600" y="1981200"/>
            <a:ext cx="2590800" cy="4798331"/>
          </a:xfrm>
          <a:prstGeom prst="rect">
            <a:avLst/>
          </a:prstGeom>
          <a:noFill/>
        </p:spPr>
      </p:pic>
    </p:spTree>
    <p:extLst>
      <p:ext uri="{BB962C8B-B14F-4D97-AF65-F5344CB8AC3E}">
        <p14:creationId xmlns="" xmlns:p14="http://schemas.microsoft.com/office/powerpoint/2010/main" val="3812559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Image result for infrared thermometer"/>
          <p:cNvPicPr>
            <a:picLocks noChangeAspect="1" noChangeArrowheads="1"/>
          </p:cNvPicPr>
          <p:nvPr/>
        </p:nvPicPr>
        <p:blipFill>
          <a:blip r:embed="rId2" cstate="print"/>
          <a:srcRect/>
          <a:stretch>
            <a:fillRect/>
          </a:stretch>
        </p:blipFill>
        <p:spPr bwMode="auto">
          <a:xfrm>
            <a:off x="5483225" y="2057400"/>
            <a:ext cx="3660775" cy="3660775"/>
          </a:xfrm>
          <a:prstGeom prst="rect">
            <a:avLst/>
          </a:prstGeom>
          <a:noFill/>
        </p:spPr>
      </p:pic>
      <p:sp>
        <p:nvSpPr>
          <p:cNvPr id="3" name="Content Placeholder 2"/>
          <p:cNvSpPr>
            <a:spLocks noGrp="1"/>
          </p:cNvSpPr>
          <p:nvPr>
            <p:ph idx="1"/>
          </p:nvPr>
        </p:nvSpPr>
        <p:spPr>
          <a:xfrm>
            <a:off x="0" y="1447800"/>
            <a:ext cx="9144000" cy="5410200"/>
          </a:xfrm>
        </p:spPr>
        <p:txBody>
          <a:bodyPr>
            <a:normAutofit/>
          </a:bodyPr>
          <a:lstStyle/>
          <a:p>
            <a:r>
              <a:rPr lang="en-US" sz="2800" dirty="0" smtClean="0"/>
              <a:t>Infra-red thermometers measure the rate of emission of infra-red radiation from objects.</a:t>
            </a:r>
          </a:p>
          <a:p>
            <a:endParaRPr lang="en-US" sz="2800" dirty="0" smtClean="0"/>
          </a:p>
          <a:p>
            <a:r>
              <a:rPr lang="en-US" sz="2800" dirty="0" smtClean="0"/>
              <a:t>The intensity of this radiation</a:t>
            </a:r>
            <a:br>
              <a:rPr lang="en-US" sz="2800" dirty="0" smtClean="0"/>
            </a:br>
            <a:r>
              <a:rPr lang="en-US" sz="2800" dirty="0" smtClean="0"/>
              <a:t>depends on the temperature</a:t>
            </a:r>
            <a:br>
              <a:rPr lang="en-US" sz="2800" dirty="0" smtClean="0"/>
            </a:br>
            <a:r>
              <a:rPr lang="en-US" sz="2800" dirty="0" smtClean="0"/>
              <a:t>of the object.  Hotter objects </a:t>
            </a:r>
            <a:br>
              <a:rPr lang="en-US" sz="2800" dirty="0" smtClean="0"/>
            </a:br>
            <a:r>
              <a:rPr lang="en-US" sz="2800" dirty="0" smtClean="0"/>
              <a:t>emit more radiation.</a:t>
            </a:r>
          </a:p>
          <a:p>
            <a:endParaRPr lang="en-US" sz="2800" dirty="0" smtClean="0"/>
          </a:p>
          <a:p>
            <a:r>
              <a:rPr lang="en-US" sz="2800" dirty="0" smtClean="0"/>
              <a:t>Infra-red thermometers can find</a:t>
            </a:r>
            <a:br>
              <a:rPr lang="en-US" sz="2800" dirty="0" smtClean="0"/>
            </a:br>
            <a:r>
              <a:rPr lang="en-US" sz="2800" dirty="0" smtClean="0"/>
              <a:t>the temperature of something without needing to touch it.</a:t>
            </a:r>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Types of Thermometer</a:t>
            </a:r>
            <a:br>
              <a:rPr lang="en-US" dirty="0" smtClean="0"/>
            </a:br>
            <a:r>
              <a:rPr lang="en-US" dirty="0" smtClean="0"/>
              <a:t>Infra-red</a:t>
            </a:r>
            <a:endParaRPr lang="en-US" dirty="0"/>
          </a:p>
        </p:txBody>
      </p:sp>
    </p:spTree>
    <p:extLst>
      <p:ext uri="{BB962C8B-B14F-4D97-AF65-F5344CB8AC3E}">
        <p14:creationId xmlns="" xmlns:p14="http://schemas.microsoft.com/office/powerpoint/2010/main" val="38125594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a:bodyPr>
          <a:lstStyle/>
          <a:p>
            <a:endParaRPr lang="en-US" sz="2800" dirty="0" smtClean="0"/>
          </a:p>
          <a:p>
            <a:r>
              <a:rPr lang="en-US" dirty="0" smtClean="0"/>
              <a:t>It is important </a:t>
            </a:r>
            <a:r>
              <a:rPr lang="en-US" b="1" dirty="0" smtClean="0"/>
              <a:t>NOT</a:t>
            </a:r>
            <a:r>
              <a:rPr lang="en-US" dirty="0" smtClean="0"/>
              <a:t> to confuse the temperature of a body with the heat or thermal energy that can be obtained from it.  </a:t>
            </a:r>
          </a:p>
          <a:p>
            <a:endParaRPr lang="en-US" dirty="0" smtClean="0"/>
          </a:p>
          <a:p>
            <a:r>
              <a:rPr lang="en-US" b="1" dirty="0" smtClean="0">
                <a:solidFill>
                  <a:srgbClr val="FF0000"/>
                </a:solidFill>
              </a:rPr>
              <a:t>Heat</a:t>
            </a:r>
            <a:r>
              <a:rPr lang="en-US" dirty="0" smtClean="0"/>
              <a:t> is the energy provided to cause particles to vibrate </a:t>
            </a:r>
            <a:r>
              <a:rPr lang="en-US" smtClean="0"/>
              <a:t>while </a:t>
            </a:r>
            <a:r>
              <a:rPr lang="en-US" b="1" smtClean="0">
                <a:solidFill>
                  <a:srgbClr val="7030A0"/>
                </a:solidFill>
              </a:rPr>
              <a:t>temperature</a:t>
            </a:r>
            <a:r>
              <a:rPr lang="en-US" smtClean="0"/>
              <a:t> </a:t>
            </a:r>
            <a:r>
              <a:rPr lang="en-US" dirty="0" smtClean="0"/>
              <a:t>is the measurement of heat in </a:t>
            </a:r>
            <a:r>
              <a:rPr lang="en-US" dirty="0" err="1" smtClean="0"/>
              <a:t>kelvins</a:t>
            </a:r>
            <a:r>
              <a:rPr lang="en-US" dirty="0" smtClean="0"/>
              <a:t>, degree Celsius or degree Fahrenheit.</a:t>
            </a:r>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The difference between</a:t>
            </a:r>
            <a:br>
              <a:rPr lang="en-US" dirty="0" smtClean="0"/>
            </a:br>
            <a:r>
              <a:rPr lang="en-US" dirty="0" smtClean="0"/>
              <a:t>Temperature &amp; Heat</a:t>
            </a:r>
            <a:endParaRPr lang="en-US" dirty="0"/>
          </a:p>
        </p:txBody>
      </p:sp>
    </p:spTree>
    <p:extLst>
      <p:ext uri="{BB962C8B-B14F-4D97-AF65-F5344CB8AC3E}">
        <p14:creationId xmlns="" xmlns:p14="http://schemas.microsoft.com/office/powerpoint/2010/main" val="2805276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Caloric Theory</a:t>
            </a:r>
            <a:endParaRPr lang="en-US" dirty="0"/>
          </a:p>
        </p:txBody>
      </p:sp>
      <p:sp>
        <p:nvSpPr>
          <p:cNvPr id="3" name="Content Placeholder 2"/>
          <p:cNvSpPr>
            <a:spLocks noGrp="1"/>
          </p:cNvSpPr>
          <p:nvPr>
            <p:ph idx="1"/>
          </p:nvPr>
        </p:nvSpPr>
        <p:spPr/>
        <p:txBody>
          <a:bodyPr/>
          <a:lstStyle/>
          <a:p>
            <a:r>
              <a:rPr lang="en-US" dirty="0" smtClean="0"/>
              <a:t>The caloric theory of heat is an </a:t>
            </a:r>
            <a:r>
              <a:rPr lang="en-US" b="1" dirty="0" smtClean="0">
                <a:solidFill>
                  <a:srgbClr val="7030A0"/>
                </a:solidFill>
              </a:rPr>
              <a:t>OBSOLETE</a:t>
            </a:r>
            <a:r>
              <a:rPr lang="en-US" dirty="0" smtClean="0"/>
              <a:t> theory from the 18</a:t>
            </a:r>
            <a:r>
              <a:rPr lang="en-US" baseline="30000" dirty="0" smtClean="0"/>
              <a:t>th</a:t>
            </a:r>
            <a:r>
              <a:rPr lang="en-US" dirty="0" smtClean="0"/>
              <a:t> century.</a:t>
            </a:r>
          </a:p>
          <a:p>
            <a:endParaRPr lang="en-US" dirty="0" smtClean="0"/>
          </a:p>
          <a:p>
            <a:r>
              <a:rPr lang="en-US" dirty="0" smtClean="0"/>
              <a:t>Heat was believed to be an </a:t>
            </a:r>
            <a:r>
              <a:rPr lang="en-US" dirty="0" smtClean="0">
                <a:solidFill>
                  <a:srgbClr val="00B050"/>
                </a:solidFill>
                <a:latin typeface="Agency FB" pitchFamily="34" charset="0"/>
              </a:rPr>
              <a:t>invisible fluid</a:t>
            </a:r>
            <a:r>
              <a:rPr lang="en-US" dirty="0" smtClean="0"/>
              <a:t> called ‘</a:t>
            </a:r>
            <a:r>
              <a:rPr lang="en-US" b="1" dirty="0" smtClean="0">
                <a:solidFill>
                  <a:srgbClr val="FF0066"/>
                </a:solidFill>
              </a:rPr>
              <a:t>caloric</a:t>
            </a:r>
            <a:r>
              <a:rPr lang="en-US" dirty="0" smtClean="0"/>
              <a:t>’, which could combine with matter and raise its temperature.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a:bodyPr>
          <a:lstStyle/>
          <a:p>
            <a:endParaRPr lang="en-US" sz="2800" dirty="0" smtClean="0"/>
          </a:p>
          <a:p>
            <a:r>
              <a:rPr lang="en-US" dirty="0" smtClean="0"/>
              <a:t>Temperature decides the direction in which heat flows just as pressure does in liquid flow.</a:t>
            </a:r>
          </a:p>
          <a:p>
            <a:pPr>
              <a:buNone/>
            </a:pPr>
            <a:r>
              <a:rPr lang="en-US" dirty="0" smtClean="0"/>
              <a:t> </a:t>
            </a:r>
          </a:p>
          <a:p>
            <a:r>
              <a:rPr lang="en-US" dirty="0" smtClean="0"/>
              <a:t>Thermal energy is transferred from a body at a higher temperature to one at a lower temperature.  A liquid flows of its own accord from a higher pressure to a lower one.</a:t>
            </a:r>
            <a:endParaRPr lang="en-US"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The difference between</a:t>
            </a:r>
            <a:br>
              <a:rPr lang="en-US" dirty="0" smtClean="0"/>
            </a:br>
            <a:r>
              <a:rPr lang="en-US" dirty="0" smtClean="0"/>
              <a:t>Temperature &amp; Heat</a:t>
            </a:r>
            <a:endParaRPr lang="en-US" dirty="0"/>
          </a:p>
        </p:txBody>
      </p:sp>
    </p:spTree>
    <p:extLst>
      <p:ext uri="{BB962C8B-B14F-4D97-AF65-F5344CB8AC3E}">
        <p14:creationId xmlns="" xmlns:p14="http://schemas.microsoft.com/office/powerpoint/2010/main" val="28052767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lnSpcReduction="10000"/>
          </a:bodyPr>
          <a:lstStyle/>
          <a:p>
            <a:endParaRPr lang="en-US" sz="2800" dirty="0" smtClean="0"/>
          </a:p>
          <a:p>
            <a:r>
              <a:rPr lang="en-US" sz="3600" dirty="0" smtClean="0"/>
              <a:t>The kinetic theory regards temperature as </a:t>
            </a:r>
            <a:r>
              <a:rPr lang="en-US" sz="3600" b="1" dirty="0" smtClean="0"/>
              <a:t>a measure of the average kinetic energy of the atoms or molecules of the body</a:t>
            </a:r>
            <a:r>
              <a:rPr lang="en-US" sz="3600" dirty="0" smtClean="0"/>
              <a:t>.  </a:t>
            </a:r>
          </a:p>
          <a:p>
            <a:endParaRPr lang="en-US" sz="3600" dirty="0" smtClean="0"/>
          </a:p>
          <a:p>
            <a:r>
              <a:rPr lang="en-US" sz="3600" dirty="0" smtClean="0"/>
              <a:t>The greater the kinetic energy the faster the molecules move and the higher the temperature.</a:t>
            </a:r>
            <a:r>
              <a:rPr lang="en-US" sz="2800" dirty="0" smtClean="0"/>
              <a:t/>
            </a:r>
            <a:br>
              <a:rPr lang="en-US" sz="2800" dirty="0" smtClean="0"/>
            </a:br>
            <a:endParaRPr lang="en-US" sz="2800" dirty="0" smtClean="0"/>
          </a:p>
          <a:p>
            <a:r>
              <a:rPr lang="en-US" sz="1200" dirty="0" smtClean="0"/>
              <a:t/>
            </a:r>
            <a:br>
              <a:rPr lang="en-US" sz="1200" dirty="0" smtClean="0"/>
            </a:br>
            <a:r>
              <a:rPr lang="en-US" sz="1200" dirty="0" smtClean="0"/>
              <a:t/>
            </a:r>
            <a:br>
              <a:rPr lang="en-US" sz="1200" dirty="0" smtClean="0"/>
            </a:br>
            <a:endParaRPr lang="en-US" sz="1200"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The difference between</a:t>
            </a:r>
            <a:br>
              <a:rPr lang="en-US" dirty="0" smtClean="0"/>
            </a:br>
            <a:r>
              <a:rPr lang="en-US" dirty="0" smtClean="0"/>
              <a:t>Temperature &amp; Heat</a:t>
            </a:r>
            <a:endParaRPr lang="en-US" dirty="0"/>
          </a:p>
        </p:txBody>
      </p:sp>
    </p:spTree>
    <p:extLst>
      <p:ext uri="{BB962C8B-B14F-4D97-AF65-F5344CB8AC3E}">
        <p14:creationId xmlns="" xmlns:p14="http://schemas.microsoft.com/office/powerpoint/2010/main" val="28052767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lnSpcReduction="10000"/>
          </a:bodyPr>
          <a:lstStyle/>
          <a:p>
            <a:endParaRPr lang="en-US" sz="2800" dirty="0" smtClean="0"/>
          </a:p>
          <a:p>
            <a:r>
              <a:rPr lang="en-US" dirty="0" smtClean="0"/>
              <a:t>Heat is transferred from a body at a ____________ temperature to one at a ___________ temperature because the average kinetic energy and speed of the molecules in the ‘hot’ body falls as a result of collisions with the molecules of the ‘cold’ body.</a:t>
            </a:r>
            <a:br>
              <a:rPr lang="en-US" dirty="0" smtClean="0"/>
            </a:br>
            <a:r>
              <a:rPr lang="en-US" dirty="0" smtClean="0"/>
              <a:t/>
            </a:r>
            <a:br>
              <a:rPr lang="en-US" dirty="0" smtClean="0"/>
            </a:br>
            <a:r>
              <a:rPr lang="en-US" dirty="0" smtClean="0"/>
              <a:t>When the average kinetic energy of molecules is the same in each body they are at the same temperature.</a:t>
            </a:r>
            <a:br>
              <a:rPr lang="en-US"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endParaRPr lang="en-US" sz="1200"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The difference between</a:t>
            </a:r>
            <a:br>
              <a:rPr lang="en-US" dirty="0" smtClean="0"/>
            </a:br>
            <a:r>
              <a:rPr lang="en-US" dirty="0" smtClean="0"/>
              <a:t>Temperature &amp; Heat</a:t>
            </a:r>
            <a:endParaRPr lang="en-US" dirty="0"/>
          </a:p>
        </p:txBody>
      </p:sp>
    </p:spTree>
    <p:extLst>
      <p:ext uri="{BB962C8B-B14F-4D97-AF65-F5344CB8AC3E}">
        <p14:creationId xmlns="" xmlns:p14="http://schemas.microsoft.com/office/powerpoint/2010/main" val="28052767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a:t>
            </a:r>
            <a:br>
              <a:rPr lang="en-US" dirty="0" smtClean="0"/>
            </a:br>
            <a:r>
              <a:rPr lang="en-US" dirty="0" smtClean="0"/>
              <a:t>Temperature</a:t>
            </a:r>
            <a:endParaRPr lang="en-US" dirty="0"/>
          </a:p>
        </p:txBody>
      </p:sp>
      <p:sp>
        <p:nvSpPr>
          <p:cNvPr id="3" name="Content Placeholder 2"/>
          <p:cNvSpPr>
            <a:spLocks noGrp="1"/>
          </p:cNvSpPr>
          <p:nvPr>
            <p:ph idx="1"/>
          </p:nvPr>
        </p:nvSpPr>
        <p:spPr>
          <a:xfrm>
            <a:off x="457200" y="1600200"/>
            <a:ext cx="8229600" cy="5029200"/>
          </a:xfrm>
        </p:spPr>
        <p:txBody>
          <a:bodyPr>
            <a:normAutofit fontScale="85000" lnSpcReduction="20000"/>
          </a:bodyPr>
          <a:lstStyle/>
          <a:p>
            <a:r>
              <a:rPr lang="en-US" dirty="0" smtClean="0"/>
              <a:t>On the Celsius temperature scale what is </a:t>
            </a:r>
            <a:br>
              <a:rPr lang="en-US" dirty="0" smtClean="0"/>
            </a:br>
            <a:r>
              <a:rPr lang="en-US" dirty="0" smtClean="0"/>
              <a:t>a.  The lower fixed point?</a:t>
            </a:r>
            <a:br>
              <a:rPr lang="en-US" dirty="0" smtClean="0"/>
            </a:br>
            <a:r>
              <a:rPr lang="en-US" dirty="0" smtClean="0"/>
              <a:t>b.  The upper fixed point?</a:t>
            </a:r>
            <a:br>
              <a:rPr lang="en-US" dirty="0" smtClean="0"/>
            </a:br>
            <a:endParaRPr lang="en-US" dirty="0" smtClean="0"/>
          </a:p>
          <a:p>
            <a:r>
              <a:rPr lang="en-US" dirty="0" smtClean="0"/>
              <a:t>How would you calibrate an unmarked mercury thermometer?</a:t>
            </a:r>
          </a:p>
          <a:p>
            <a:endParaRPr lang="en-US" dirty="0" smtClean="0"/>
          </a:p>
          <a:p>
            <a:r>
              <a:rPr lang="en-US" dirty="0" smtClean="0"/>
              <a:t>Which one of the following helps a liquid-in-glass thermometer to record a change of temperature rapidly?</a:t>
            </a:r>
            <a:br>
              <a:rPr lang="en-US" dirty="0" smtClean="0"/>
            </a:br>
            <a:r>
              <a:rPr lang="en-US" dirty="0" smtClean="0"/>
              <a:t>A.  A long stem			B.  A large bulb	</a:t>
            </a:r>
            <a:br>
              <a:rPr lang="en-US" dirty="0" smtClean="0"/>
            </a:br>
            <a:r>
              <a:rPr lang="en-US" dirty="0" smtClean="0"/>
              <a:t>C.  A narrow stem		D.  A thick-walled bulb</a:t>
            </a:r>
            <a:br>
              <a:rPr lang="en-US" dirty="0" smtClean="0"/>
            </a:br>
            <a:r>
              <a:rPr lang="en-US" dirty="0" smtClean="0"/>
              <a:t>E.  A thin-walled bulb</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a:t>
            </a:r>
            <a:br>
              <a:rPr lang="en-US" dirty="0" smtClean="0"/>
            </a:br>
            <a:r>
              <a:rPr lang="en-US" dirty="0" smtClean="0"/>
              <a:t>Temperature</a:t>
            </a:r>
            <a:endParaRPr lang="en-US" dirty="0"/>
          </a:p>
        </p:txBody>
      </p:sp>
      <p:sp>
        <p:nvSpPr>
          <p:cNvPr id="3" name="Content Placeholder 2"/>
          <p:cNvSpPr>
            <a:spLocks noGrp="1"/>
          </p:cNvSpPr>
          <p:nvPr>
            <p:ph idx="1"/>
          </p:nvPr>
        </p:nvSpPr>
        <p:spPr>
          <a:xfrm>
            <a:off x="457200" y="1600200"/>
            <a:ext cx="8229600" cy="5105400"/>
          </a:xfrm>
        </p:spPr>
        <p:txBody>
          <a:bodyPr>
            <a:normAutofit fontScale="85000" lnSpcReduction="20000"/>
          </a:bodyPr>
          <a:lstStyle/>
          <a:p>
            <a:r>
              <a:rPr lang="en-US" dirty="0" smtClean="0"/>
              <a:t>State three advantages and one disadvantage of a mercury thermometer.</a:t>
            </a:r>
          </a:p>
          <a:p>
            <a:endParaRPr lang="en-US" dirty="0" smtClean="0"/>
          </a:p>
          <a:p>
            <a:r>
              <a:rPr lang="en-US" dirty="0" smtClean="0"/>
              <a:t>State one advantage and one disadvantage of an alcohol thermometer.</a:t>
            </a:r>
          </a:p>
          <a:p>
            <a:endParaRPr lang="en-US" dirty="0" smtClean="0"/>
          </a:p>
          <a:p>
            <a:r>
              <a:rPr lang="en-US" dirty="0" smtClean="0"/>
              <a:t>Explain why a clinical thermometer</a:t>
            </a:r>
            <a:br>
              <a:rPr lang="en-US" dirty="0" smtClean="0"/>
            </a:br>
            <a:r>
              <a:rPr lang="en-US" dirty="0" smtClean="0"/>
              <a:t>a.  Covers a small temperature range,</a:t>
            </a:r>
            <a:br>
              <a:rPr lang="en-US" dirty="0" smtClean="0"/>
            </a:br>
            <a:r>
              <a:rPr lang="en-US" dirty="0" smtClean="0"/>
              <a:t>b.  Has a constriction above the bulb,</a:t>
            </a:r>
            <a:br>
              <a:rPr lang="en-US" dirty="0" smtClean="0"/>
            </a:br>
            <a:r>
              <a:rPr lang="en-US" dirty="0" smtClean="0"/>
              <a:t>c.  Has a very narrow tube.</a:t>
            </a:r>
          </a:p>
          <a:p>
            <a:endParaRPr lang="en-US" dirty="0" smtClean="0"/>
          </a:p>
          <a:p>
            <a:r>
              <a:rPr lang="en-US" dirty="0" smtClean="0"/>
              <a:t>Why can a thermocouple thermometer measure rapidly changing temperatures?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lstStyle/>
          <a:p>
            <a:r>
              <a:rPr lang="en-US" dirty="0" smtClean="0"/>
              <a:t>Molecules</a:t>
            </a:r>
            <a:endParaRPr lang="en-US" dirty="0"/>
          </a:p>
        </p:txBody>
      </p:sp>
      <p:pic>
        <p:nvPicPr>
          <p:cNvPr id="29698" name="Picture 2" descr="Related image"/>
          <p:cNvPicPr>
            <a:picLocks noChangeAspect="1" noChangeArrowheads="1"/>
          </p:cNvPicPr>
          <p:nvPr/>
        </p:nvPicPr>
        <p:blipFill>
          <a:blip r:embed="rId2" cstate="print"/>
          <a:srcRect b="17260"/>
          <a:stretch>
            <a:fillRect/>
          </a:stretch>
        </p:blipFill>
        <p:spPr bwMode="auto">
          <a:xfrm>
            <a:off x="762000" y="2138362"/>
            <a:ext cx="7848600" cy="3652838"/>
          </a:xfrm>
          <a:prstGeom prst="rect">
            <a:avLst/>
          </a:prstGeom>
          <a:noFill/>
        </p:spPr>
      </p:pic>
    </p:spTree>
    <p:extLst>
      <p:ext uri="{BB962C8B-B14F-4D97-AF65-F5344CB8AC3E}">
        <p14:creationId xmlns="" xmlns:p14="http://schemas.microsoft.com/office/powerpoint/2010/main" val="35379367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lnSpcReduction="10000"/>
          </a:bodyPr>
          <a:lstStyle/>
          <a:p>
            <a:r>
              <a:rPr lang="en-US" sz="3600" dirty="0" smtClean="0"/>
              <a:t>Matter is made up of tiny particles/atoms or molecules which are too small for us to see directly. </a:t>
            </a:r>
          </a:p>
          <a:p>
            <a:endParaRPr lang="en-US" sz="3600" dirty="0" smtClean="0"/>
          </a:p>
          <a:p>
            <a:r>
              <a:rPr lang="en-US" sz="3600" dirty="0" smtClean="0"/>
              <a:t>Molecules consist of even smaller particles known as atoms.</a:t>
            </a:r>
            <a:br>
              <a:rPr lang="en-US" sz="3600" dirty="0" smtClean="0"/>
            </a:br>
            <a:endParaRPr lang="en-US" sz="3600" dirty="0" smtClean="0"/>
          </a:p>
          <a:p>
            <a:r>
              <a:rPr lang="en-US" sz="3600" dirty="0" smtClean="0"/>
              <a:t>Atoms can be viewed under an electron microscope.</a:t>
            </a:r>
            <a:r>
              <a:rPr lang="en-US" sz="3600" b="1" dirty="0" smtClean="0"/>
              <a:t/>
            </a:r>
            <a:br>
              <a:rPr lang="en-US" sz="3600" b="1" dirty="0" smtClean="0"/>
            </a:br>
            <a:r>
              <a:rPr lang="en-US" sz="1200" b="1" dirty="0" smtClean="0"/>
              <a:t/>
            </a:r>
            <a:br>
              <a:rPr lang="en-US" sz="1200" b="1" dirty="0" smtClean="0"/>
            </a:br>
            <a:endParaRPr lang="en-US" sz="1200" b="1" dirty="0" smtClean="0"/>
          </a:p>
          <a:p>
            <a:endParaRPr lang="en-US" sz="1200" b="1" dirty="0"/>
          </a:p>
          <a:p>
            <a:endParaRPr lang="en-US" sz="1200" b="1" dirty="0" smtClean="0"/>
          </a:p>
          <a:p>
            <a:endParaRPr lang="en-US" sz="1200" b="1" dirty="0"/>
          </a:p>
          <a:p>
            <a:endParaRPr lang="en-US" sz="1200" b="1" dirty="0" smtClean="0"/>
          </a:p>
          <a:p>
            <a:endParaRPr lang="en-US" sz="1200" b="1" dirty="0"/>
          </a:p>
          <a:p>
            <a:endParaRPr lang="en-US" sz="1200" b="1" dirty="0" smtClean="0"/>
          </a:p>
          <a:p>
            <a:endParaRPr lang="en-US" sz="1200" b="1" dirty="0"/>
          </a:p>
          <a:p>
            <a:endParaRPr lang="en-US" sz="1200" b="1" dirty="0" smtClean="0"/>
          </a:p>
          <a:p>
            <a:endParaRPr lang="en-US" sz="1200" b="1" dirty="0"/>
          </a:p>
          <a:p>
            <a:endParaRPr lang="en-US" sz="1200" b="1" dirty="0" smtClean="0"/>
          </a:p>
        </p:txBody>
      </p:sp>
      <p:sp>
        <p:nvSpPr>
          <p:cNvPr id="4" name="Title 1"/>
          <p:cNvSpPr>
            <a:spLocks noGrp="1"/>
          </p:cNvSpPr>
          <p:nvPr>
            <p:ph type="title"/>
          </p:nvPr>
        </p:nvSpPr>
        <p:spPr>
          <a:xfrm>
            <a:off x="457200" y="274638"/>
            <a:ext cx="8229600" cy="1143000"/>
          </a:xfrm>
        </p:spPr>
        <p:txBody>
          <a:bodyPr/>
          <a:lstStyle/>
          <a:p>
            <a:r>
              <a:rPr lang="en-US" dirty="0" smtClean="0"/>
              <a:t>What is Matter?</a:t>
            </a:r>
            <a:endParaRPr lang="en-US" dirty="0"/>
          </a:p>
        </p:txBody>
      </p:sp>
    </p:spTree>
    <p:extLst>
      <p:ext uri="{BB962C8B-B14F-4D97-AF65-F5344CB8AC3E}">
        <p14:creationId xmlns="" xmlns:p14="http://schemas.microsoft.com/office/powerpoint/2010/main" val="15834573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Arrangement of atoms in solids, liquids and gases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Related image"/>
          <p:cNvPicPr>
            <a:picLocks noChangeAspect="1" noChangeArrowheads="1"/>
          </p:cNvPicPr>
          <p:nvPr/>
        </p:nvPicPr>
        <p:blipFill>
          <a:blip r:embed="rId2" cstate="print"/>
          <a:srcRect/>
          <a:stretch>
            <a:fillRect/>
          </a:stretch>
        </p:blipFill>
        <p:spPr bwMode="auto">
          <a:xfrm>
            <a:off x="857250" y="1437378"/>
            <a:ext cx="7219950" cy="5420622"/>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Solids, Liquids &amp; Gases</a:t>
            </a:r>
            <a:endParaRPr lang="en-US" dirty="0"/>
          </a:p>
        </p:txBody>
      </p:sp>
      <p:graphicFrame>
        <p:nvGraphicFramePr>
          <p:cNvPr id="4" name="Content Placeholder 3"/>
          <p:cNvGraphicFramePr>
            <a:graphicFrameLocks noGrp="1"/>
          </p:cNvGraphicFramePr>
          <p:nvPr>
            <p:ph idx="1"/>
          </p:nvPr>
        </p:nvGraphicFramePr>
        <p:xfrm>
          <a:off x="152400" y="1600200"/>
          <a:ext cx="8763000" cy="4053840"/>
        </p:xfrm>
        <a:graphic>
          <a:graphicData uri="http://schemas.openxmlformats.org/drawingml/2006/table">
            <a:tbl>
              <a:tblPr firstRow="1" bandRow="1">
                <a:tableStyleId>{5C22544A-7EE6-4342-B048-85BDC9FD1C3A}</a:tableStyleId>
              </a:tblPr>
              <a:tblGrid>
                <a:gridCol w="1095375"/>
                <a:gridCol w="1095375"/>
                <a:gridCol w="1095375"/>
                <a:gridCol w="1095375"/>
                <a:gridCol w="1095375"/>
                <a:gridCol w="1095375"/>
                <a:gridCol w="1095375"/>
                <a:gridCol w="1095375"/>
              </a:tblGrid>
              <a:tr h="370840">
                <a:tc>
                  <a:txBody>
                    <a:bodyPr/>
                    <a:lstStyle/>
                    <a:p>
                      <a:pPr algn="ctr"/>
                      <a:r>
                        <a:rPr lang="en-US" sz="1100" dirty="0" smtClean="0"/>
                        <a:t>Phases</a:t>
                      </a:r>
                      <a:endParaRPr lang="en-US" sz="1100" dirty="0"/>
                    </a:p>
                  </a:txBody>
                  <a:tcPr/>
                </a:tc>
                <a:tc>
                  <a:txBody>
                    <a:bodyPr/>
                    <a:lstStyle/>
                    <a:p>
                      <a:pPr algn="ctr"/>
                      <a:r>
                        <a:rPr lang="en-US" sz="1100" dirty="0" smtClean="0"/>
                        <a:t>Arrangement of particles</a:t>
                      </a:r>
                      <a:endParaRPr lang="en-US" sz="1100" dirty="0"/>
                    </a:p>
                  </a:txBody>
                  <a:tcPr/>
                </a:tc>
                <a:tc>
                  <a:txBody>
                    <a:bodyPr/>
                    <a:lstStyle/>
                    <a:p>
                      <a:pPr algn="ctr"/>
                      <a:r>
                        <a:rPr lang="en-US" sz="1100" dirty="0" smtClean="0"/>
                        <a:t>Intramolecular Forces</a:t>
                      </a:r>
                      <a:endParaRPr lang="en-US" sz="1100" dirty="0"/>
                    </a:p>
                  </a:txBody>
                  <a:tcPr/>
                </a:tc>
                <a:tc>
                  <a:txBody>
                    <a:bodyPr/>
                    <a:lstStyle/>
                    <a:p>
                      <a:pPr algn="ctr"/>
                      <a:r>
                        <a:rPr lang="en-US" sz="1100" dirty="0" smtClean="0"/>
                        <a:t>Density</a:t>
                      </a:r>
                      <a:endParaRPr lang="en-US" sz="1100" dirty="0"/>
                    </a:p>
                  </a:txBody>
                  <a:tcPr/>
                </a:tc>
                <a:tc>
                  <a:txBody>
                    <a:bodyPr/>
                    <a:lstStyle/>
                    <a:p>
                      <a:pPr algn="ctr"/>
                      <a:r>
                        <a:rPr lang="en-US" sz="1100" dirty="0" smtClean="0"/>
                        <a:t>Shape</a:t>
                      </a:r>
                      <a:endParaRPr lang="en-US" sz="1100" dirty="0"/>
                    </a:p>
                  </a:txBody>
                  <a:tcPr/>
                </a:tc>
                <a:tc>
                  <a:txBody>
                    <a:bodyPr/>
                    <a:lstStyle/>
                    <a:p>
                      <a:pPr algn="ctr"/>
                      <a:r>
                        <a:rPr lang="en-US" sz="1100" dirty="0" smtClean="0"/>
                        <a:t>Ability to flow</a:t>
                      </a:r>
                      <a:endParaRPr lang="en-US" sz="1100" dirty="0"/>
                    </a:p>
                  </a:txBody>
                  <a:tcPr/>
                </a:tc>
                <a:tc>
                  <a:txBody>
                    <a:bodyPr/>
                    <a:lstStyle/>
                    <a:p>
                      <a:pPr algn="ctr"/>
                      <a:r>
                        <a:rPr lang="en-US" sz="1100" dirty="0" smtClean="0"/>
                        <a:t>Compressibility</a:t>
                      </a:r>
                      <a:endParaRPr lang="en-US" sz="1100" dirty="0"/>
                    </a:p>
                  </a:txBody>
                  <a:tcPr/>
                </a:tc>
                <a:tc>
                  <a:txBody>
                    <a:bodyPr/>
                    <a:lstStyle/>
                    <a:p>
                      <a:pPr algn="ctr"/>
                      <a:r>
                        <a:rPr lang="en-US" sz="1100" dirty="0" smtClean="0"/>
                        <a:t>Main motion of particles</a:t>
                      </a:r>
                      <a:endParaRPr lang="en-US" sz="1100" dirty="0"/>
                    </a:p>
                  </a:txBody>
                  <a:tcPr/>
                </a:tc>
              </a:tr>
              <a:tr h="370840">
                <a:tc>
                  <a:txBody>
                    <a:bodyPr/>
                    <a:lstStyle/>
                    <a:p>
                      <a:pPr algn="ctr"/>
                      <a:r>
                        <a:rPr lang="en-US" sz="1100" b="1" dirty="0" smtClean="0"/>
                        <a:t>Solids</a:t>
                      </a:r>
                      <a:endParaRPr lang="en-US" sz="1100" b="1" dirty="0"/>
                    </a:p>
                  </a:txBody>
                  <a:tcPr/>
                </a:tc>
                <a:tc>
                  <a:txBody>
                    <a:bodyPr/>
                    <a:lstStyle/>
                    <a:p>
                      <a:pPr algn="ctr"/>
                      <a:r>
                        <a:rPr lang="en-US" sz="1100" dirty="0" smtClean="0"/>
                        <a:t>Very</a:t>
                      </a:r>
                      <a:r>
                        <a:rPr lang="en-US" sz="1100" baseline="0" dirty="0" smtClean="0"/>
                        <a:t> close/rigid particles vibrate</a:t>
                      </a:r>
                      <a:endParaRPr lang="en-US" sz="1100" dirty="0"/>
                    </a:p>
                  </a:txBody>
                  <a:tcPr/>
                </a:tc>
                <a:tc>
                  <a:txBody>
                    <a:bodyPr/>
                    <a:lstStyle/>
                    <a:p>
                      <a:pPr algn="ctr"/>
                      <a:r>
                        <a:rPr lang="en-US" sz="1100" dirty="0" smtClean="0"/>
                        <a:t>Strong</a:t>
                      </a:r>
                      <a:endParaRPr lang="en-US" sz="1100" dirty="0"/>
                    </a:p>
                  </a:txBody>
                  <a:tcPr/>
                </a:tc>
                <a:tc>
                  <a:txBody>
                    <a:bodyPr/>
                    <a:lstStyle/>
                    <a:p>
                      <a:pPr algn="ctr"/>
                      <a:r>
                        <a:rPr lang="en-US" sz="1100" dirty="0" smtClean="0"/>
                        <a:t>High</a:t>
                      </a:r>
                      <a:endParaRPr lang="en-US" sz="1100" dirty="0"/>
                    </a:p>
                  </a:txBody>
                  <a:tcPr/>
                </a:tc>
                <a:tc>
                  <a:txBody>
                    <a:bodyPr/>
                    <a:lstStyle/>
                    <a:p>
                      <a:pPr algn="ctr"/>
                      <a:r>
                        <a:rPr lang="en-US" sz="1100" dirty="0" smtClean="0"/>
                        <a:t>Fixed</a:t>
                      </a:r>
                      <a:endParaRPr lang="en-US" sz="1100" dirty="0"/>
                    </a:p>
                  </a:txBody>
                  <a:tcPr/>
                </a:tc>
                <a:tc>
                  <a:txBody>
                    <a:bodyPr/>
                    <a:lstStyle/>
                    <a:p>
                      <a:pPr algn="ctr"/>
                      <a:r>
                        <a:rPr lang="en-US" sz="1100" dirty="0" smtClean="0"/>
                        <a:t>Rigid</a:t>
                      </a:r>
                      <a:r>
                        <a:rPr lang="en-US" sz="1100" baseline="0" dirty="0" smtClean="0"/>
                        <a:t> bonds does not allow solids to flow</a:t>
                      </a:r>
                      <a:endParaRPr lang="en-US" sz="1100" dirty="0"/>
                    </a:p>
                  </a:txBody>
                  <a:tcPr/>
                </a:tc>
                <a:tc>
                  <a:txBody>
                    <a:bodyPr/>
                    <a:lstStyle/>
                    <a:p>
                      <a:pPr algn="ctr"/>
                      <a:r>
                        <a:rPr lang="en-US" sz="1100" dirty="0" smtClean="0"/>
                        <a:t>Not easily compressed because particles are close</a:t>
                      </a:r>
                      <a:endParaRPr lang="en-US" sz="1100" dirty="0"/>
                    </a:p>
                  </a:txBody>
                  <a:tcPr/>
                </a:tc>
                <a:tc>
                  <a:txBody>
                    <a:bodyPr/>
                    <a:lstStyle/>
                    <a:p>
                      <a:pPr algn="ctr"/>
                      <a:r>
                        <a:rPr lang="en-US" sz="1100" dirty="0" smtClean="0"/>
                        <a:t>Particles vibrate in place</a:t>
                      </a:r>
                      <a:endParaRPr lang="en-US" sz="1100" dirty="0"/>
                    </a:p>
                  </a:txBody>
                  <a:tcPr/>
                </a:tc>
              </a:tr>
              <a:tr h="370840">
                <a:tc>
                  <a:txBody>
                    <a:bodyPr/>
                    <a:lstStyle/>
                    <a:p>
                      <a:pPr algn="ctr"/>
                      <a:r>
                        <a:rPr lang="en-US" sz="1100" b="1" dirty="0" smtClean="0"/>
                        <a:t>Liquids</a:t>
                      </a:r>
                      <a:endParaRPr lang="en-US" sz="1100" b="1" dirty="0"/>
                    </a:p>
                  </a:txBody>
                  <a:tcPr/>
                </a:tc>
                <a:tc>
                  <a:txBody>
                    <a:bodyPr/>
                    <a:lstStyle/>
                    <a:p>
                      <a:pPr algn="ctr"/>
                      <a:r>
                        <a:rPr lang="en-US" sz="1100" dirty="0" smtClean="0"/>
                        <a:t>Close but particles are able to move past each other</a:t>
                      </a:r>
                      <a:endParaRPr lang="en-US" sz="1100" dirty="0"/>
                    </a:p>
                  </a:txBody>
                  <a:tcPr/>
                </a:tc>
                <a:tc>
                  <a:txBody>
                    <a:bodyPr/>
                    <a:lstStyle/>
                    <a:p>
                      <a:pPr algn="ctr"/>
                      <a:r>
                        <a:rPr lang="en-US" sz="1100" dirty="0" smtClean="0"/>
                        <a:t>Intermediate</a:t>
                      </a:r>
                      <a:endParaRPr lang="en-US" sz="1100" dirty="0"/>
                    </a:p>
                  </a:txBody>
                  <a:tcPr/>
                </a:tc>
                <a:tc>
                  <a:txBody>
                    <a:bodyPr/>
                    <a:lstStyle/>
                    <a:p>
                      <a:pPr algn="ctr"/>
                      <a:r>
                        <a:rPr lang="en-US" sz="1100" dirty="0" smtClean="0"/>
                        <a:t>High</a:t>
                      </a:r>
                      <a:endParaRPr lang="en-US" sz="1100" dirty="0"/>
                    </a:p>
                  </a:txBody>
                  <a:tcPr/>
                </a:tc>
                <a:tc>
                  <a:txBody>
                    <a:bodyPr/>
                    <a:lstStyle/>
                    <a:p>
                      <a:pPr algn="ctr"/>
                      <a:r>
                        <a:rPr lang="en-US" sz="1100" dirty="0" smtClean="0"/>
                        <a:t>Takes the shape of the container if it is in a container. </a:t>
                      </a:r>
                      <a:r>
                        <a:rPr lang="en-US" sz="1100" baseline="0" dirty="0" smtClean="0"/>
                        <a:t>Outside of a container liquids have no shape.</a:t>
                      </a:r>
                      <a:endParaRPr lang="en-US" sz="1100" dirty="0"/>
                    </a:p>
                  </a:txBody>
                  <a:tcPr/>
                </a:tc>
                <a:tc>
                  <a:txBody>
                    <a:bodyPr/>
                    <a:lstStyle/>
                    <a:p>
                      <a:pPr algn="ctr"/>
                      <a:r>
                        <a:rPr lang="en-US" sz="1100" dirty="0" smtClean="0"/>
                        <a:t>These have weaker forces between the particles so they are able to flow</a:t>
                      </a:r>
                      <a:endParaRPr lang="en-US" sz="1100" dirty="0"/>
                    </a:p>
                  </a:txBody>
                  <a:tcPr/>
                </a:tc>
                <a:tc>
                  <a:txBody>
                    <a:bodyPr/>
                    <a:lstStyle/>
                    <a:p>
                      <a:pPr algn="ctr"/>
                      <a:r>
                        <a:rPr lang="en-US" sz="1100" dirty="0" smtClean="0"/>
                        <a:t>Not easily compressed because particles</a:t>
                      </a:r>
                      <a:r>
                        <a:rPr lang="en-US" sz="1100" baseline="0" dirty="0" smtClean="0"/>
                        <a:t> are close</a:t>
                      </a:r>
                      <a:endParaRPr lang="en-US" sz="1100" dirty="0"/>
                    </a:p>
                  </a:txBody>
                  <a:tcPr/>
                </a:tc>
                <a:tc>
                  <a:txBody>
                    <a:bodyPr/>
                    <a:lstStyle/>
                    <a:p>
                      <a:pPr algn="ctr"/>
                      <a:r>
                        <a:rPr lang="en-US" sz="1100" dirty="0" smtClean="0"/>
                        <a:t>Particles vibrate and translate constantly changing </a:t>
                      </a:r>
                      <a:r>
                        <a:rPr lang="en-US" sz="1100" dirty="0" err="1" smtClean="0"/>
                        <a:t>neighbours</a:t>
                      </a:r>
                      <a:endParaRPr lang="en-US" sz="1100" dirty="0"/>
                    </a:p>
                  </a:txBody>
                  <a:tcPr/>
                </a:tc>
              </a:tr>
              <a:tr h="370840">
                <a:tc>
                  <a:txBody>
                    <a:bodyPr/>
                    <a:lstStyle/>
                    <a:p>
                      <a:pPr algn="ctr"/>
                      <a:r>
                        <a:rPr lang="en-US" sz="1100" b="1" dirty="0" smtClean="0"/>
                        <a:t>Gases</a:t>
                      </a:r>
                      <a:endParaRPr lang="en-US" sz="1100" b="1" dirty="0"/>
                    </a:p>
                  </a:txBody>
                  <a:tcPr/>
                </a:tc>
                <a:tc>
                  <a:txBody>
                    <a:bodyPr/>
                    <a:lstStyle/>
                    <a:p>
                      <a:pPr algn="ctr"/>
                      <a:r>
                        <a:rPr lang="en-US" sz="1100" dirty="0" smtClean="0"/>
                        <a:t>Very</a:t>
                      </a:r>
                      <a:r>
                        <a:rPr lang="en-US" sz="1100" baseline="0" dirty="0" smtClean="0"/>
                        <a:t> far apart</a:t>
                      </a:r>
                      <a:endParaRPr lang="en-US" sz="1100" dirty="0"/>
                    </a:p>
                  </a:txBody>
                  <a:tcPr/>
                </a:tc>
                <a:tc>
                  <a:txBody>
                    <a:bodyPr/>
                    <a:lstStyle/>
                    <a:p>
                      <a:pPr algn="ctr"/>
                      <a:r>
                        <a:rPr lang="en-US" sz="1100" dirty="0" smtClean="0"/>
                        <a:t>Weak</a:t>
                      </a:r>
                      <a:endParaRPr lang="en-US" sz="1100" dirty="0"/>
                    </a:p>
                  </a:txBody>
                  <a:tcPr/>
                </a:tc>
                <a:tc>
                  <a:txBody>
                    <a:bodyPr/>
                    <a:lstStyle/>
                    <a:p>
                      <a:pPr algn="ctr"/>
                      <a:r>
                        <a:rPr lang="en-US" sz="1100" dirty="0" smtClean="0"/>
                        <a:t>Very</a:t>
                      </a:r>
                      <a:r>
                        <a:rPr lang="en-US" sz="1100" baseline="0" dirty="0" smtClean="0"/>
                        <a:t> low</a:t>
                      </a:r>
                      <a:endParaRPr lang="en-US" sz="1100" dirty="0"/>
                    </a:p>
                  </a:txBody>
                  <a:tcPr/>
                </a:tc>
                <a:tc>
                  <a:txBody>
                    <a:bodyPr/>
                    <a:lstStyle/>
                    <a:p>
                      <a:pPr algn="ctr"/>
                      <a:r>
                        <a:rPr lang="en-US" sz="1100" baseline="0" dirty="0" smtClean="0"/>
                        <a:t>Takes the shape of the container if it is in a container.  Outside of a container gases have no shape.</a:t>
                      </a:r>
                      <a:endParaRPr lang="en-US" sz="1100" dirty="0"/>
                    </a:p>
                  </a:txBody>
                  <a:tcPr/>
                </a:tc>
                <a:tc>
                  <a:txBody>
                    <a:bodyPr/>
                    <a:lstStyle/>
                    <a:p>
                      <a:pPr algn="ctr"/>
                      <a:r>
                        <a:rPr lang="en-US" sz="1100" dirty="0" smtClean="0"/>
                        <a:t>These have very weak forces</a:t>
                      </a:r>
                      <a:r>
                        <a:rPr lang="en-US" sz="1100" baseline="0" dirty="0" smtClean="0"/>
                        <a:t> between the particles so they are able to flow</a:t>
                      </a:r>
                      <a:endParaRPr lang="en-US" sz="1100" dirty="0"/>
                    </a:p>
                  </a:txBody>
                  <a:tcPr/>
                </a:tc>
                <a:tc>
                  <a:txBody>
                    <a:bodyPr/>
                    <a:lstStyle/>
                    <a:p>
                      <a:pPr algn="ctr"/>
                      <a:r>
                        <a:rPr lang="en-US" sz="1100" dirty="0" smtClean="0"/>
                        <a:t>Easy</a:t>
                      </a:r>
                      <a:r>
                        <a:rPr lang="en-US" sz="1100" baseline="0" dirty="0" smtClean="0"/>
                        <a:t> to compress because particles are far apart</a:t>
                      </a:r>
                      <a:endParaRPr lang="en-US" sz="1100" dirty="0"/>
                    </a:p>
                  </a:txBody>
                  <a:tcPr/>
                </a:tc>
                <a:tc>
                  <a:txBody>
                    <a:bodyPr/>
                    <a:lstStyle/>
                    <a:p>
                      <a:pPr algn="ctr"/>
                      <a:r>
                        <a:rPr lang="en-US" sz="1100" dirty="0" smtClean="0"/>
                        <a:t>The particles translate freely,</a:t>
                      </a:r>
                      <a:r>
                        <a:rPr lang="en-US" sz="1100" baseline="0" dirty="0" smtClean="0"/>
                        <a:t> having </a:t>
                      </a:r>
                      <a:r>
                        <a:rPr lang="en-US" sz="1100" baseline="0" dirty="0" err="1" smtClean="0"/>
                        <a:t>neighbours</a:t>
                      </a:r>
                      <a:r>
                        <a:rPr lang="en-US" sz="1100" baseline="0" dirty="0" smtClean="0"/>
                        <a:t> only at the time of collision</a:t>
                      </a:r>
                      <a:endParaRPr lang="en-US" sz="1100" dirty="0"/>
                    </a:p>
                  </a:txBody>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Kinetic Theory of Particles</a:t>
            </a:r>
            <a:endParaRPr lang="en-US" dirty="0"/>
          </a:p>
        </p:txBody>
      </p:sp>
      <p:sp>
        <p:nvSpPr>
          <p:cNvPr id="3" name="Content Placeholder 2"/>
          <p:cNvSpPr>
            <a:spLocks noGrp="1"/>
          </p:cNvSpPr>
          <p:nvPr>
            <p:ph idx="1"/>
          </p:nvPr>
        </p:nvSpPr>
        <p:spPr>
          <a:xfrm>
            <a:off x="457200" y="1600200"/>
            <a:ext cx="8229600" cy="5105400"/>
          </a:xfrm>
        </p:spPr>
        <p:txBody>
          <a:bodyPr>
            <a:normAutofit fontScale="70000" lnSpcReduction="20000"/>
          </a:bodyPr>
          <a:lstStyle/>
          <a:p>
            <a:r>
              <a:rPr lang="en-US" b="1" dirty="0" smtClean="0">
                <a:solidFill>
                  <a:srgbClr val="0070C0"/>
                </a:solidFill>
              </a:rPr>
              <a:t>The particles of matter (atoms, molecules) are in constant motion of vibration, translation or rotation.</a:t>
            </a:r>
            <a:r>
              <a:rPr lang="en-US" dirty="0" smtClean="0"/>
              <a:t/>
            </a:r>
            <a:br>
              <a:rPr lang="en-US" dirty="0" smtClean="0"/>
            </a:br>
            <a:endParaRPr lang="en-US" dirty="0" smtClean="0"/>
          </a:p>
          <a:p>
            <a:r>
              <a:rPr lang="en-US" b="1" dirty="0" smtClean="0">
                <a:solidFill>
                  <a:srgbClr val="FF0066"/>
                </a:solidFill>
              </a:rPr>
              <a:t>There is space between the particles.  Forces (bonds) pull them together when they are near to each other, and so the particles have potential energy.</a:t>
            </a:r>
          </a:p>
          <a:p>
            <a:endParaRPr lang="en-US" dirty="0" smtClean="0"/>
          </a:p>
          <a:p>
            <a:r>
              <a:rPr lang="en-US" b="1" dirty="0" smtClean="0">
                <a:solidFill>
                  <a:srgbClr val="00B050"/>
                </a:solidFill>
              </a:rPr>
              <a:t>When a substance is heated, the heat energy supplied could result in an increase in the kinetic energy of the particles of the substance, and hence in its thermal energy, causing the temperature to rise.</a:t>
            </a:r>
          </a:p>
          <a:p>
            <a:endParaRPr lang="en-US" dirty="0" smtClean="0"/>
          </a:p>
          <a:p>
            <a:r>
              <a:rPr lang="en-US" b="1" dirty="0" smtClean="0">
                <a:solidFill>
                  <a:schemeClr val="accent6">
                    <a:lumMod val="75000"/>
                  </a:schemeClr>
                </a:solidFill>
              </a:rPr>
              <a:t>When a substance is heated so that it changes state, the heat energy supplied results in an increase in the spacing of the particle and hence an increase in their potential energy, allowing them to break bonds with their </a:t>
            </a:r>
            <a:r>
              <a:rPr lang="en-US" b="1" dirty="0" err="1" smtClean="0">
                <a:solidFill>
                  <a:schemeClr val="accent6">
                    <a:lumMod val="75000"/>
                  </a:schemeClr>
                </a:solidFill>
              </a:rPr>
              <a:t>neighbours</a:t>
            </a:r>
            <a:r>
              <a:rPr lang="en-US" b="1" dirty="0" smtClean="0">
                <a:solidFill>
                  <a:schemeClr val="accent6">
                    <a:lumMod val="75000"/>
                  </a:schemeClr>
                </a:solidFill>
              </a:rPr>
              <a:t> and to expand against any surrounding pressure.</a:t>
            </a:r>
            <a:endParaRPr lang="en-US"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Reasons WHY the Caloric Theory is </a:t>
            </a:r>
            <a:r>
              <a:rPr lang="en-US" b="1" dirty="0" smtClean="0">
                <a:solidFill>
                  <a:srgbClr val="7030A0"/>
                </a:solidFill>
              </a:rPr>
              <a:t>OBSOLETE</a:t>
            </a:r>
            <a:endParaRPr lang="en-US" b="1" dirty="0">
              <a:solidFill>
                <a:srgbClr val="7030A0"/>
              </a:solidFill>
            </a:endParaRPr>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r>
              <a:rPr lang="en-US" dirty="0" smtClean="0"/>
              <a:t>1.  Heated bodies did not increase in caloric during </a:t>
            </a:r>
            <a:r>
              <a:rPr lang="en-US" b="1" dirty="0" smtClean="0">
                <a:solidFill>
                  <a:srgbClr val="0070C0"/>
                </a:solidFill>
              </a:rPr>
              <a:t>phase changes</a:t>
            </a:r>
            <a:r>
              <a:rPr lang="en-US" dirty="0" smtClean="0"/>
              <a:t> </a:t>
            </a:r>
            <a:r>
              <a:rPr lang="en-US" dirty="0" err="1" smtClean="0"/>
              <a:t>eg</a:t>
            </a:r>
            <a:r>
              <a:rPr lang="en-US" dirty="0" smtClean="0"/>
              <a:t>.  Solid to liquid OR liquid to solid.</a:t>
            </a:r>
            <a:br>
              <a:rPr lang="en-US" dirty="0" smtClean="0"/>
            </a:br>
            <a:endParaRPr lang="en-US" dirty="0" smtClean="0"/>
          </a:p>
          <a:p>
            <a:r>
              <a:rPr lang="en-US" dirty="0" smtClean="0"/>
              <a:t>2.  Different substances experienced different amounts of temperature increases when given the same amount of heat(caloric) which indicated they received different quantities of ‘caloric’.  </a:t>
            </a:r>
            <a:br>
              <a:rPr lang="en-US" dirty="0" smtClean="0"/>
            </a:br>
            <a:endParaRPr lang="en-US" dirty="0" smtClean="0"/>
          </a:p>
          <a:p>
            <a:r>
              <a:rPr lang="en-US" dirty="0" smtClean="0"/>
              <a:t>3. When a body or object was heated it did not increase in weight.  The weight remained the same.</a:t>
            </a:r>
          </a:p>
          <a:p>
            <a:endParaRPr lang="en-US" dirty="0" smtClean="0"/>
          </a:p>
          <a:p>
            <a:r>
              <a:rPr lang="en-US" dirty="0" smtClean="0"/>
              <a:t>4.  Rumford’s canon-boring experiment proved that when work was done on the canon by boring, they both heated up.  Therefore when the boring was taken out of the canon either one of them should have been hot while the other stayed cold. </a:t>
            </a:r>
            <a:br>
              <a:rPr lang="en-US" dirty="0" smtClean="0"/>
            </a:br>
            <a:r>
              <a:rPr lang="en-US" dirty="0" smtClean="0"/>
              <a:t/>
            </a:r>
            <a:br>
              <a:rPr lang="en-US" dirty="0" smtClean="0"/>
            </a:br>
            <a:r>
              <a:rPr lang="en-US" i="1" dirty="0" smtClean="0">
                <a:solidFill>
                  <a:srgbClr val="FF0000"/>
                </a:solidFill>
              </a:rPr>
              <a:t>Remember this was the dark ages….</a:t>
            </a:r>
            <a:endParaRPr lang="en-US" i="1"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Describe solids, liquids and gases in terms of the separation and motion of their particles, and the forces between those particles.</a:t>
            </a:r>
          </a:p>
          <a:p>
            <a:pPr>
              <a:buNone/>
            </a:pPr>
            <a:r>
              <a:rPr lang="en-US" dirty="0" smtClean="0"/>
              <a:t> </a:t>
            </a:r>
          </a:p>
          <a:p>
            <a:r>
              <a:rPr lang="en-US" dirty="0" smtClean="0"/>
              <a:t>Explain the following properties of a LIQUID in terms of your description in question 1.</a:t>
            </a:r>
            <a:br>
              <a:rPr lang="en-US" dirty="0" smtClean="0"/>
            </a:br>
            <a:r>
              <a:rPr lang="en-US" dirty="0" smtClean="0"/>
              <a:t>a.  Density		b.  Shape</a:t>
            </a:r>
            <a:br>
              <a:rPr lang="en-US" dirty="0" smtClean="0"/>
            </a:br>
            <a:r>
              <a:rPr lang="en-US" dirty="0" smtClean="0"/>
              <a:t>c.  Compressibility	d.  Fluidity </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2130425"/>
            <a:ext cx="7772400" cy="1470025"/>
          </a:xfrm>
        </p:spPr>
        <p:txBody>
          <a:bodyPr/>
          <a:lstStyle/>
          <a:p>
            <a:r>
              <a:rPr lang="en-US" dirty="0" smtClean="0"/>
              <a:t>Thermal expansion</a:t>
            </a:r>
            <a:endParaRPr lang="en-US" dirty="0"/>
          </a:p>
        </p:txBody>
      </p:sp>
      <p:pic>
        <p:nvPicPr>
          <p:cNvPr id="35842" name="Picture 2" descr="Image result for thermal expansion"/>
          <p:cNvPicPr>
            <a:picLocks noChangeAspect="1" noChangeArrowheads="1"/>
          </p:cNvPicPr>
          <p:nvPr/>
        </p:nvPicPr>
        <p:blipFill>
          <a:blip r:embed="rId2" cstate="print"/>
          <a:srcRect/>
          <a:stretch>
            <a:fillRect/>
          </a:stretch>
        </p:blipFill>
        <p:spPr bwMode="auto">
          <a:xfrm>
            <a:off x="0" y="0"/>
            <a:ext cx="3048000" cy="4429126"/>
          </a:xfrm>
          <a:prstGeom prst="rect">
            <a:avLst/>
          </a:prstGeom>
          <a:noFill/>
        </p:spPr>
      </p:pic>
    </p:spTree>
    <p:extLst>
      <p:ext uri="{BB962C8B-B14F-4D97-AF65-F5344CB8AC3E}">
        <p14:creationId xmlns="" xmlns:p14="http://schemas.microsoft.com/office/powerpoint/2010/main" val="20137851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a:bodyPr>
          <a:lstStyle/>
          <a:p>
            <a:endParaRPr lang="en-US" sz="4400" b="1" dirty="0" smtClean="0"/>
          </a:p>
          <a:p>
            <a:r>
              <a:rPr lang="en-US" sz="4400" dirty="0" smtClean="0"/>
              <a:t>When matter is heated it </a:t>
            </a:r>
            <a:r>
              <a:rPr lang="en-US" sz="8800" b="1" dirty="0" smtClean="0">
                <a:solidFill>
                  <a:srgbClr val="FF0000"/>
                </a:solidFill>
                <a:latin typeface="Adobe Myungjo Std M" pitchFamily="18" charset="-128"/>
                <a:ea typeface="Adobe Myungjo Std M" pitchFamily="18" charset="-128"/>
              </a:rPr>
              <a:t>EXPANDS</a:t>
            </a:r>
            <a:r>
              <a:rPr lang="en-US" sz="4400" dirty="0" smtClean="0"/>
              <a:t>.</a:t>
            </a:r>
          </a:p>
          <a:p>
            <a:endParaRPr lang="en-US" sz="4400" dirty="0" smtClean="0"/>
          </a:p>
          <a:p>
            <a:r>
              <a:rPr lang="en-US" sz="4400" dirty="0" smtClean="0"/>
              <a:t>When matter is cooled it </a:t>
            </a:r>
            <a:r>
              <a:rPr lang="en-US" sz="4400" dirty="0" smtClean="0">
                <a:solidFill>
                  <a:srgbClr val="0070C0"/>
                </a:solidFill>
                <a:latin typeface="Agency FB" pitchFamily="34" charset="0"/>
              </a:rPr>
              <a:t>CONTRACTS</a:t>
            </a:r>
            <a:r>
              <a:rPr lang="en-US" sz="4400" dirty="0" smtClean="0"/>
              <a:t>. </a:t>
            </a:r>
            <a:br>
              <a:rPr lang="en-US" sz="4400" dirty="0" smtClean="0"/>
            </a:br>
            <a:r>
              <a:rPr lang="en-US" sz="1200" b="1" dirty="0" smtClean="0"/>
              <a:t/>
            </a:r>
            <a:br>
              <a:rPr lang="en-US" sz="1200" b="1" dirty="0" smtClean="0"/>
            </a:br>
            <a:endParaRPr lang="en-US" sz="1200" b="1" dirty="0" smtClean="0"/>
          </a:p>
        </p:txBody>
      </p:sp>
      <p:sp>
        <p:nvSpPr>
          <p:cNvPr id="4" name="Title 1"/>
          <p:cNvSpPr>
            <a:spLocks noGrp="1"/>
          </p:cNvSpPr>
          <p:nvPr>
            <p:ph type="title"/>
          </p:nvPr>
        </p:nvSpPr>
        <p:spPr>
          <a:xfrm>
            <a:off x="457200" y="274638"/>
            <a:ext cx="8229600" cy="1143000"/>
          </a:xfrm>
        </p:spPr>
        <p:txBody>
          <a:bodyPr>
            <a:normAutofit/>
          </a:bodyPr>
          <a:lstStyle/>
          <a:p>
            <a:r>
              <a:rPr lang="en-US" dirty="0" smtClean="0"/>
              <a:t>Heating Matter</a:t>
            </a:r>
            <a:endParaRPr lang="en-US" dirty="0"/>
          </a:p>
        </p:txBody>
      </p:sp>
    </p:spTree>
    <p:extLst>
      <p:ext uri="{BB962C8B-B14F-4D97-AF65-F5344CB8AC3E}">
        <p14:creationId xmlns="" xmlns:p14="http://schemas.microsoft.com/office/powerpoint/2010/main" val="1414842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fontScale="85000" lnSpcReduction="20000"/>
          </a:bodyPr>
          <a:lstStyle/>
          <a:p>
            <a:endParaRPr lang="en-US" sz="4800" dirty="0" smtClean="0"/>
          </a:p>
          <a:p>
            <a:r>
              <a:rPr lang="en-US" sz="4800" dirty="0" smtClean="0"/>
              <a:t>When a metal is</a:t>
            </a:r>
            <a:br>
              <a:rPr lang="en-US" sz="4800" dirty="0" smtClean="0"/>
            </a:br>
            <a:r>
              <a:rPr lang="en-US" sz="4800" dirty="0" smtClean="0"/>
              <a:t>heated it </a:t>
            </a:r>
            <a:r>
              <a:rPr lang="en-US" sz="4800" b="1" dirty="0" smtClean="0">
                <a:solidFill>
                  <a:srgbClr val="FF0000"/>
                </a:solidFill>
              </a:rPr>
              <a:t>EXPANDS.</a:t>
            </a:r>
            <a:r>
              <a:rPr lang="en-US" sz="4800" dirty="0" smtClean="0"/>
              <a:t/>
            </a:r>
            <a:br>
              <a:rPr lang="en-US" sz="4800" dirty="0" smtClean="0"/>
            </a:br>
            <a:endParaRPr lang="en-US" sz="4800" dirty="0" smtClean="0"/>
          </a:p>
          <a:p>
            <a:r>
              <a:rPr lang="en-US" sz="4800" dirty="0" smtClean="0"/>
              <a:t>Thermal expansion</a:t>
            </a:r>
            <a:br>
              <a:rPr lang="en-US" sz="4800" dirty="0" smtClean="0"/>
            </a:br>
            <a:r>
              <a:rPr lang="en-US" sz="4800" dirty="0" smtClean="0"/>
              <a:t>is the major cause</a:t>
            </a:r>
            <a:br>
              <a:rPr lang="en-US" sz="4800" dirty="0" smtClean="0"/>
            </a:br>
            <a:r>
              <a:rPr lang="en-US" sz="4800" dirty="0" smtClean="0"/>
              <a:t>for the buckling of</a:t>
            </a:r>
            <a:br>
              <a:rPr lang="en-US" sz="4800" dirty="0" smtClean="0"/>
            </a:br>
            <a:r>
              <a:rPr lang="en-US" sz="4800" dirty="0" smtClean="0"/>
              <a:t>railroads in places that experience extreme heat.</a:t>
            </a: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endParaRPr lang="en-US" sz="1200" dirty="0" smtClean="0"/>
          </a:p>
        </p:txBody>
      </p:sp>
      <p:sp>
        <p:nvSpPr>
          <p:cNvPr id="4" name="Title 1"/>
          <p:cNvSpPr>
            <a:spLocks noGrp="1"/>
          </p:cNvSpPr>
          <p:nvPr>
            <p:ph type="title"/>
          </p:nvPr>
        </p:nvSpPr>
        <p:spPr>
          <a:xfrm>
            <a:off x="381000" y="152400"/>
            <a:ext cx="8229600" cy="1143000"/>
          </a:xfrm>
        </p:spPr>
        <p:txBody>
          <a:bodyPr>
            <a:normAutofit/>
          </a:bodyPr>
          <a:lstStyle/>
          <a:p>
            <a:r>
              <a:rPr lang="en-US" dirty="0" smtClean="0"/>
              <a:t>Thermal Expansion of Solids</a:t>
            </a:r>
            <a:endParaRPr lang="en-US" dirty="0"/>
          </a:p>
        </p:txBody>
      </p:sp>
      <p:pic>
        <p:nvPicPr>
          <p:cNvPr id="4098" name="Picture 2" descr="Related image"/>
          <p:cNvPicPr>
            <a:picLocks noChangeAspect="1" noChangeArrowheads="1"/>
          </p:cNvPicPr>
          <p:nvPr/>
        </p:nvPicPr>
        <p:blipFill>
          <a:blip r:embed="rId2" cstate="print"/>
          <a:srcRect/>
          <a:stretch>
            <a:fillRect/>
          </a:stretch>
        </p:blipFill>
        <p:spPr bwMode="auto">
          <a:xfrm>
            <a:off x="4982668" y="1828800"/>
            <a:ext cx="4161331" cy="3124200"/>
          </a:xfrm>
          <a:prstGeom prst="rect">
            <a:avLst/>
          </a:prstGeom>
          <a:noFill/>
        </p:spPr>
      </p:pic>
    </p:spTree>
    <p:extLst>
      <p:ext uri="{BB962C8B-B14F-4D97-AF65-F5344CB8AC3E}">
        <p14:creationId xmlns="" xmlns:p14="http://schemas.microsoft.com/office/powerpoint/2010/main" val="14148426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2400" b="1" dirty="0" smtClean="0"/>
              <a:t>Shrink fitting</a:t>
            </a:r>
            <a:r>
              <a:rPr lang="en-US" sz="2400" dirty="0" smtClean="0"/>
              <a:t> </a:t>
            </a:r>
            <a:br>
              <a:rPr lang="en-US" sz="2400" dirty="0" smtClean="0"/>
            </a:br>
            <a:r>
              <a:rPr lang="en-US" sz="2400" dirty="0" smtClean="0"/>
              <a:t>Axles can be shrunk by cooling them in liquid nitrogen at -196 </a:t>
            </a:r>
            <a:r>
              <a:rPr lang="en-US" sz="2400" baseline="30000" dirty="0" smtClean="0"/>
              <a:t>o</a:t>
            </a:r>
            <a:r>
              <a:rPr lang="en-US" sz="2400" dirty="0" smtClean="0"/>
              <a:t>C until the gear wheels can be slipped on to them.  </a:t>
            </a:r>
            <a:r>
              <a:rPr lang="en-US" sz="2400" b="1" dirty="0" smtClean="0"/>
              <a:t>On regaining normal temperature what do you think happens?</a:t>
            </a:r>
            <a:br>
              <a:rPr lang="en-US" sz="2400" b="1" dirty="0" smtClean="0"/>
            </a:br>
            <a:r>
              <a:rPr lang="en-US" sz="2400" b="1" dirty="0" smtClean="0"/>
              <a:t/>
            </a:r>
            <a:br>
              <a:rPr lang="en-US" sz="2400" b="1" dirty="0" smtClean="0"/>
            </a:br>
            <a:endParaRPr lang="en-US" sz="2400" b="1" dirty="0" smtClean="0"/>
          </a:p>
        </p:txBody>
      </p:sp>
      <p:sp>
        <p:nvSpPr>
          <p:cNvPr id="4" name="Title 1"/>
          <p:cNvSpPr>
            <a:spLocks noGrp="1"/>
          </p:cNvSpPr>
          <p:nvPr>
            <p:ph type="title"/>
          </p:nvPr>
        </p:nvSpPr>
        <p:spPr>
          <a:xfrm>
            <a:off x="381000" y="152400"/>
            <a:ext cx="8229600" cy="1143000"/>
          </a:xfrm>
        </p:spPr>
        <p:txBody>
          <a:bodyPr>
            <a:normAutofit/>
          </a:bodyPr>
          <a:lstStyle/>
          <a:p>
            <a:r>
              <a:rPr lang="en-US" dirty="0" smtClean="0"/>
              <a:t>Uses of Thermal Expansion</a:t>
            </a:r>
            <a:endParaRPr lang="en-US" dirty="0"/>
          </a:p>
        </p:txBody>
      </p:sp>
      <p:pic>
        <p:nvPicPr>
          <p:cNvPr id="37896" name="Picture 8" descr="Image result for shrink fitting"/>
          <p:cNvPicPr>
            <a:picLocks noChangeAspect="1" noChangeArrowheads="1"/>
          </p:cNvPicPr>
          <p:nvPr/>
        </p:nvPicPr>
        <p:blipFill>
          <a:blip r:embed="rId2" cstate="print"/>
          <a:srcRect/>
          <a:stretch>
            <a:fillRect/>
          </a:stretch>
        </p:blipFill>
        <p:spPr bwMode="auto">
          <a:xfrm>
            <a:off x="2667000" y="3429000"/>
            <a:ext cx="3276600" cy="2990850"/>
          </a:xfrm>
          <a:prstGeom prst="rect">
            <a:avLst/>
          </a:prstGeom>
          <a:noFill/>
        </p:spPr>
      </p:pic>
    </p:spTree>
    <p:extLst>
      <p:ext uri="{BB962C8B-B14F-4D97-AF65-F5344CB8AC3E}">
        <p14:creationId xmlns="" xmlns:p14="http://schemas.microsoft.com/office/powerpoint/2010/main" val="14148426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2400" b="1" dirty="0" smtClean="0"/>
              <a:t>Opening tight lids</a:t>
            </a:r>
            <a:r>
              <a:rPr lang="en-US" sz="2400" dirty="0" smtClean="0"/>
              <a:t/>
            </a:r>
            <a:br>
              <a:rPr lang="en-US" sz="2400" dirty="0" smtClean="0"/>
            </a:br>
            <a:r>
              <a:rPr lang="en-US" sz="2400" b="1" dirty="0" smtClean="0"/>
              <a:t>How can a tight lid be removed and why does this method work?</a:t>
            </a:r>
            <a:br>
              <a:rPr lang="en-US" sz="2400" b="1" dirty="0" smtClean="0"/>
            </a:br>
            <a:r>
              <a:rPr lang="en-US" sz="2400" b="1" dirty="0" smtClean="0"/>
              <a:t/>
            </a:r>
            <a:br>
              <a:rPr lang="en-US" sz="2400" b="1" dirty="0" smtClean="0"/>
            </a:br>
            <a:endParaRPr lang="en-US" sz="2400" b="1" dirty="0" smtClean="0"/>
          </a:p>
        </p:txBody>
      </p:sp>
      <p:sp>
        <p:nvSpPr>
          <p:cNvPr id="4" name="Title 1"/>
          <p:cNvSpPr>
            <a:spLocks noGrp="1"/>
          </p:cNvSpPr>
          <p:nvPr>
            <p:ph type="title"/>
          </p:nvPr>
        </p:nvSpPr>
        <p:spPr>
          <a:xfrm>
            <a:off x="381000" y="152400"/>
            <a:ext cx="8229600" cy="1143000"/>
          </a:xfrm>
        </p:spPr>
        <p:txBody>
          <a:bodyPr>
            <a:normAutofit/>
          </a:bodyPr>
          <a:lstStyle/>
          <a:p>
            <a:r>
              <a:rPr lang="en-US" dirty="0" smtClean="0"/>
              <a:t>Uses of Thermal Expansion</a:t>
            </a:r>
            <a:endParaRPr lang="en-US" dirty="0"/>
          </a:p>
        </p:txBody>
      </p:sp>
      <p:pic>
        <p:nvPicPr>
          <p:cNvPr id="37892" name="Picture 4" descr="Image result for opening a tight lid via heating"/>
          <p:cNvPicPr>
            <a:picLocks noChangeAspect="1" noChangeArrowheads="1"/>
          </p:cNvPicPr>
          <p:nvPr/>
        </p:nvPicPr>
        <p:blipFill>
          <a:blip r:embed="rId2" cstate="print"/>
          <a:srcRect t="9333" r="9333"/>
          <a:stretch>
            <a:fillRect/>
          </a:stretch>
        </p:blipFill>
        <p:spPr bwMode="auto">
          <a:xfrm>
            <a:off x="152400" y="2590800"/>
            <a:ext cx="4267200" cy="3200400"/>
          </a:xfrm>
          <a:prstGeom prst="rect">
            <a:avLst/>
          </a:prstGeom>
          <a:noFill/>
        </p:spPr>
      </p:pic>
      <p:pic>
        <p:nvPicPr>
          <p:cNvPr id="37894" name="Picture 6" descr="Image result for opening a tight lid via heating"/>
          <p:cNvPicPr>
            <a:picLocks noChangeAspect="1" noChangeArrowheads="1"/>
          </p:cNvPicPr>
          <p:nvPr/>
        </p:nvPicPr>
        <p:blipFill>
          <a:blip r:embed="rId3" cstate="print"/>
          <a:srcRect/>
          <a:stretch>
            <a:fillRect/>
          </a:stretch>
        </p:blipFill>
        <p:spPr bwMode="auto">
          <a:xfrm>
            <a:off x="4434840" y="2590800"/>
            <a:ext cx="4556760" cy="2667000"/>
          </a:xfrm>
          <a:prstGeom prst="rect">
            <a:avLst/>
          </a:prstGeom>
          <a:noFill/>
        </p:spPr>
      </p:pic>
    </p:spTree>
    <p:extLst>
      <p:ext uri="{BB962C8B-B14F-4D97-AF65-F5344CB8AC3E}">
        <p14:creationId xmlns="" xmlns:p14="http://schemas.microsoft.com/office/powerpoint/2010/main" val="14148426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2400" dirty="0" smtClean="0"/>
              <a:t>c.  </a:t>
            </a:r>
            <a:r>
              <a:rPr lang="en-US" sz="2400" b="1" dirty="0" smtClean="0"/>
              <a:t>Bimetallic strips</a:t>
            </a:r>
            <a:r>
              <a:rPr lang="en-US" sz="2400" dirty="0" smtClean="0"/>
              <a:t> – A bimetallic strip consists of two metal strips riveted together.  The strips bend on heating such that the metal that expands more is on the outer side of the curve.</a:t>
            </a:r>
            <a:br>
              <a:rPr lang="en-US" sz="2400" dirty="0" smtClean="0"/>
            </a:br>
            <a:r>
              <a:rPr lang="en-US" sz="2400" dirty="0" smtClean="0"/>
              <a:t/>
            </a:r>
            <a:br>
              <a:rPr lang="en-US" sz="2400" dirty="0" smtClean="0"/>
            </a:br>
            <a:r>
              <a:rPr lang="en-US" sz="2400" dirty="0" smtClean="0"/>
              <a:t>Bimetallic strips are used in fire alarms.  Heat from the fire causes the strip to bend upward and closes the contacts.</a:t>
            </a:r>
            <a:br>
              <a:rPr lang="en-US" sz="2400" dirty="0" smtClean="0"/>
            </a:br>
            <a:r>
              <a:rPr lang="en-US" sz="2400" dirty="0" smtClean="0"/>
              <a:t/>
            </a:r>
            <a:br>
              <a:rPr lang="en-US" sz="2400" dirty="0" smtClean="0"/>
            </a:br>
            <a:endParaRPr lang="en-US" sz="2400" b="1" dirty="0"/>
          </a:p>
        </p:txBody>
      </p:sp>
      <p:sp>
        <p:nvSpPr>
          <p:cNvPr id="4" name="Title 1"/>
          <p:cNvSpPr>
            <a:spLocks noGrp="1"/>
          </p:cNvSpPr>
          <p:nvPr>
            <p:ph type="title"/>
          </p:nvPr>
        </p:nvSpPr>
        <p:spPr>
          <a:xfrm>
            <a:off x="381000" y="152400"/>
            <a:ext cx="8229600" cy="1143000"/>
          </a:xfrm>
        </p:spPr>
        <p:txBody>
          <a:bodyPr>
            <a:normAutofit/>
          </a:bodyPr>
          <a:lstStyle/>
          <a:p>
            <a:r>
              <a:rPr lang="en-US" dirty="0" smtClean="0"/>
              <a:t>Uses of Thermal Expansion</a:t>
            </a:r>
            <a:endParaRPr lang="en-US" dirty="0"/>
          </a:p>
        </p:txBody>
      </p:sp>
      <p:pic>
        <p:nvPicPr>
          <p:cNvPr id="37890" name="Picture 2" descr="Image result for bimetallic strip"/>
          <p:cNvPicPr>
            <a:picLocks noChangeAspect="1" noChangeArrowheads="1"/>
          </p:cNvPicPr>
          <p:nvPr/>
        </p:nvPicPr>
        <p:blipFill>
          <a:blip r:embed="rId2" cstate="print"/>
          <a:srcRect/>
          <a:stretch>
            <a:fillRect/>
          </a:stretch>
        </p:blipFill>
        <p:spPr bwMode="auto">
          <a:xfrm>
            <a:off x="533400" y="3724275"/>
            <a:ext cx="8048625" cy="2905125"/>
          </a:xfrm>
          <a:prstGeom prst="rect">
            <a:avLst/>
          </a:prstGeom>
          <a:noFill/>
        </p:spPr>
      </p:pic>
    </p:spTree>
    <p:extLst>
      <p:ext uri="{BB962C8B-B14F-4D97-AF65-F5344CB8AC3E}">
        <p14:creationId xmlns="" xmlns:p14="http://schemas.microsoft.com/office/powerpoint/2010/main" val="14148426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2400" dirty="0" smtClean="0"/>
              <a:t>c.  </a:t>
            </a:r>
            <a:r>
              <a:rPr lang="en-US" sz="2400" b="1" dirty="0" smtClean="0"/>
              <a:t>Bimetallic strips</a:t>
            </a:r>
            <a:r>
              <a:rPr lang="en-US" sz="2400" dirty="0" smtClean="0"/>
              <a:t> – A bimetallic strip is also used in thermostats in refrigerators, ovens, irons and heaters.</a:t>
            </a:r>
            <a:br>
              <a:rPr lang="en-US" sz="2400" dirty="0" smtClean="0"/>
            </a:br>
            <a:endParaRPr lang="en-US" sz="2400" b="1" dirty="0"/>
          </a:p>
        </p:txBody>
      </p:sp>
      <p:sp>
        <p:nvSpPr>
          <p:cNvPr id="4" name="Title 1"/>
          <p:cNvSpPr>
            <a:spLocks noGrp="1"/>
          </p:cNvSpPr>
          <p:nvPr>
            <p:ph type="title"/>
          </p:nvPr>
        </p:nvSpPr>
        <p:spPr>
          <a:xfrm>
            <a:off x="381000" y="152400"/>
            <a:ext cx="8229600" cy="1143000"/>
          </a:xfrm>
        </p:spPr>
        <p:txBody>
          <a:bodyPr>
            <a:normAutofit/>
          </a:bodyPr>
          <a:lstStyle/>
          <a:p>
            <a:r>
              <a:rPr lang="en-US" dirty="0" smtClean="0"/>
              <a:t>Uses of Thermal Expansion</a:t>
            </a:r>
            <a:endParaRPr lang="en-US" dirty="0"/>
          </a:p>
        </p:txBody>
      </p:sp>
      <p:pic>
        <p:nvPicPr>
          <p:cNvPr id="92162" name="Picture 2" descr="Image result for thermostats in iron"/>
          <p:cNvPicPr>
            <a:picLocks noChangeAspect="1" noChangeArrowheads="1"/>
          </p:cNvPicPr>
          <p:nvPr/>
        </p:nvPicPr>
        <p:blipFill>
          <a:blip r:embed="rId2" cstate="print"/>
          <a:srcRect/>
          <a:stretch>
            <a:fillRect/>
          </a:stretch>
        </p:blipFill>
        <p:spPr bwMode="auto">
          <a:xfrm>
            <a:off x="0" y="2362200"/>
            <a:ext cx="4781550" cy="3381375"/>
          </a:xfrm>
          <a:prstGeom prst="rect">
            <a:avLst/>
          </a:prstGeom>
          <a:noFill/>
        </p:spPr>
      </p:pic>
      <p:pic>
        <p:nvPicPr>
          <p:cNvPr id="92164" name="Picture 4" descr="Image result for refrigerators"/>
          <p:cNvPicPr>
            <a:picLocks noChangeAspect="1" noChangeArrowheads="1"/>
          </p:cNvPicPr>
          <p:nvPr/>
        </p:nvPicPr>
        <p:blipFill>
          <a:blip r:embed="rId3" cstate="print"/>
          <a:srcRect/>
          <a:stretch>
            <a:fillRect/>
          </a:stretch>
        </p:blipFill>
        <p:spPr bwMode="auto">
          <a:xfrm>
            <a:off x="5638800" y="1924050"/>
            <a:ext cx="3333750" cy="3333750"/>
          </a:xfrm>
          <a:prstGeom prst="rect">
            <a:avLst/>
          </a:prstGeom>
          <a:noFill/>
        </p:spPr>
      </p:pic>
    </p:spTree>
    <p:extLst>
      <p:ext uri="{BB962C8B-B14F-4D97-AF65-F5344CB8AC3E}">
        <p14:creationId xmlns="" xmlns:p14="http://schemas.microsoft.com/office/powerpoint/2010/main" val="1414842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fontScale="92500" lnSpcReduction="10000"/>
          </a:bodyPr>
          <a:lstStyle/>
          <a:p>
            <a:r>
              <a:rPr lang="en-US" sz="4400" dirty="0" smtClean="0"/>
              <a:t>A thermostat is an electrical device used to control temperature.</a:t>
            </a:r>
            <a:br>
              <a:rPr lang="en-US" sz="4400" dirty="0" smtClean="0"/>
            </a:br>
            <a:r>
              <a:rPr lang="en-US" sz="4400" dirty="0" smtClean="0"/>
              <a:t/>
            </a:r>
            <a:br>
              <a:rPr lang="en-US" sz="4400" dirty="0" smtClean="0"/>
            </a:br>
            <a:r>
              <a:rPr lang="en-US" sz="4400" dirty="0" smtClean="0"/>
              <a:t>It bends when it</a:t>
            </a:r>
            <a:br>
              <a:rPr lang="en-US" sz="4400" dirty="0" smtClean="0"/>
            </a:br>
            <a:r>
              <a:rPr lang="en-US" sz="4400" dirty="0" smtClean="0"/>
              <a:t>gets hot to break the</a:t>
            </a:r>
            <a:br>
              <a:rPr lang="en-US" sz="4400" dirty="0" smtClean="0"/>
            </a:br>
            <a:r>
              <a:rPr lang="en-US" sz="4400" dirty="0" smtClean="0"/>
              <a:t>circuit.</a:t>
            </a:r>
            <a:br>
              <a:rPr lang="en-US" sz="4400" dirty="0" smtClean="0"/>
            </a:br>
            <a:r>
              <a:rPr lang="en-US" sz="4400" dirty="0" smtClean="0"/>
              <a:t/>
            </a:r>
            <a:br>
              <a:rPr lang="en-US" sz="4400" dirty="0" smtClean="0"/>
            </a:br>
            <a:endParaRPr lang="en-US" sz="1200" b="1" dirty="0" smtClean="0"/>
          </a:p>
          <a:p>
            <a:endParaRPr lang="en-US" sz="1200" b="1" dirty="0"/>
          </a:p>
          <a:p>
            <a:pPr marL="0" indent="0">
              <a:buNone/>
            </a:pPr>
            <a:r>
              <a:rPr lang="en-US" sz="1200" b="1" dirty="0" smtClean="0"/>
              <a:t/>
            </a:r>
            <a:br>
              <a:rPr lang="en-US" sz="1200" b="1" dirty="0" smtClean="0"/>
            </a:br>
            <a:r>
              <a:rPr lang="en-US" sz="1200" b="1" dirty="0" smtClean="0"/>
              <a:t/>
            </a:r>
            <a:br>
              <a:rPr lang="en-US" sz="1200" b="1" dirty="0" smtClean="0"/>
            </a:br>
            <a:endParaRPr lang="en-US" sz="1200" b="1" dirty="0"/>
          </a:p>
        </p:txBody>
      </p:sp>
      <p:sp>
        <p:nvSpPr>
          <p:cNvPr id="4" name="Title 1"/>
          <p:cNvSpPr>
            <a:spLocks noGrp="1"/>
          </p:cNvSpPr>
          <p:nvPr>
            <p:ph type="title"/>
          </p:nvPr>
        </p:nvSpPr>
        <p:spPr>
          <a:xfrm>
            <a:off x="381000" y="152400"/>
            <a:ext cx="8229600" cy="1143000"/>
          </a:xfrm>
        </p:spPr>
        <p:txBody>
          <a:bodyPr>
            <a:normAutofit/>
          </a:bodyPr>
          <a:lstStyle/>
          <a:p>
            <a:r>
              <a:rPr lang="en-US" dirty="0" smtClean="0"/>
              <a:t>What is a Thermostat?</a:t>
            </a:r>
            <a:endParaRPr lang="en-US" dirty="0"/>
          </a:p>
        </p:txBody>
      </p:sp>
      <p:pic>
        <p:nvPicPr>
          <p:cNvPr id="35842" name="Picture 2" descr="Image result for thermostat in fridge"/>
          <p:cNvPicPr>
            <a:picLocks noChangeAspect="1" noChangeArrowheads="1"/>
          </p:cNvPicPr>
          <p:nvPr/>
        </p:nvPicPr>
        <p:blipFill>
          <a:blip r:embed="rId2" cstate="print"/>
          <a:srcRect/>
          <a:stretch>
            <a:fillRect/>
          </a:stretch>
        </p:blipFill>
        <p:spPr bwMode="auto">
          <a:xfrm>
            <a:off x="5105400" y="2819400"/>
            <a:ext cx="3822192" cy="2895600"/>
          </a:xfrm>
          <a:prstGeom prst="rect">
            <a:avLst/>
          </a:prstGeom>
          <a:noFill/>
        </p:spPr>
      </p:pic>
    </p:spTree>
    <p:extLst>
      <p:ext uri="{BB962C8B-B14F-4D97-AF65-F5344CB8AC3E}">
        <p14:creationId xmlns="" xmlns:p14="http://schemas.microsoft.com/office/powerpoint/2010/main" val="22590065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2800" b="1" dirty="0" smtClean="0">
                <a:solidFill>
                  <a:srgbClr val="FF0000"/>
                </a:solidFill>
              </a:rPr>
              <a:t>Concrete surfaces are laid in slabs and the spaces between them are filled with pitch to reduce cracking of the concrete when it starts to expand from too much heat.</a:t>
            </a:r>
          </a:p>
          <a:p>
            <a:endParaRPr lang="en-US" sz="2800" b="1" dirty="0" smtClean="0"/>
          </a:p>
          <a:p>
            <a:endParaRPr lang="en-US" sz="2000" b="1" dirty="0" smtClean="0"/>
          </a:p>
          <a:p>
            <a:endParaRPr lang="en-US" sz="1200" dirty="0"/>
          </a:p>
        </p:txBody>
      </p:sp>
      <p:sp>
        <p:nvSpPr>
          <p:cNvPr id="4" name="Title 1"/>
          <p:cNvSpPr>
            <a:spLocks noGrp="1"/>
          </p:cNvSpPr>
          <p:nvPr>
            <p:ph type="title"/>
          </p:nvPr>
        </p:nvSpPr>
        <p:spPr>
          <a:xfrm>
            <a:off x="381000" y="152400"/>
            <a:ext cx="8229600" cy="1143000"/>
          </a:xfrm>
        </p:spPr>
        <p:txBody>
          <a:bodyPr>
            <a:normAutofit fontScale="90000"/>
          </a:bodyPr>
          <a:lstStyle/>
          <a:p>
            <a:r>
              <a:rPr lang="en-US" dirty="0" smtClean="0"/>
              <a:t>Avoiding problems due to expansion</a:t>
            </a:r>
            <a:endParaRPr lang="en-US" dirty="0"/>
          </a:p>
        </p:txBody>
      </p:sp>
      <p:pic>
        <p:nvPicPr>
          <p:cNvPr id="5" name="Content Placeholder 3" descr="Scan 13.jpg"/>
          <p:cNvPicPr>
            <a:picLocks noChangeAspect="1"/>
          </p:cNvPicPr>
          <p:nvPr/>
        </p:nvPicPr>
        <p:blipFill>
          <a:blip r:embed="rId2" cstate="print"/>
          <a:srcRect l="55683" b="49462"/>
          <a:stretch>
            <a:fillRect/>
          </a:stretch>
        </p:blipFill>
        <p:spPr>
          <a:xfrm rot="16200000">
            <a:off x="2771048" y="1970414"/>
            <a:ext cx="3640537" cy="5372635"/>
          </a:xfrm>
          <a:prstGeom prst="rect">
            <a:avLst/>
          </a:prstGeom>
        </p:spPr>
      </p:pic>
    </p:spTree>
    <p:extLst>
      <p:ext uri="{BB962C8B-B14F-4D97-AF65-F5344CB8AC3E}">
        <p14:creationId xmlns="" xmlns:p14="http://schemas.microsoft.com/office/powerpoint/2010/main" val="1414842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Dark Ages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 the Dark Ages many things were believed and practiced that we gawk and laugh at today.  </a:t>
            </a:r>
            <a:br>
              <a:rPr lang="en-US" dirty="0" smtClean="0"/>
            </a:br>
            <a:r>
              <a:rPr lang="en-US" dirty="0" smtClean="0"/>
              <a:t/>
            </a:r>
            <a:br>
              <a:rPr lang="en-US" dirty="0" smtClean="0"/>
            </a:br>
            <a:r>
              <a:rPr lang="en-US" dirty="0" smtClean="0"/>
              <a:t>Bloodletting:  Veins were cut open or leeches were used to get rid of bad blood during times of sickness.</a:t>
            </a:r>
            <a:br>
              <a:rPr lang="en-US" dirty="0" smtClean="0"/>
            </a:br>
            <a:r>
              <a:rPr lang="en-US" dirty="0" smtClean="0"/>
              <a:t/>
            </a:r>
            <a:br>
              <a:rPr lang="en-US" dirty="0" smtClean="0"/>
            </a:br>
            <a:r>
              <a:rPr lang="en-US" dirty="0" smtClean="0"/>
              <a:t>Trepanation:  Boring holes into the skull</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2800" b="1" dirty="0" smtClean="0">
                <a:solidFill>
                  <a:srgbClr val="0070C0"/>
                </a:solidFill>
              </a:rPr>
              <a:t>Railway lines are laid in short lengths and they are </a:t>
            </a:r>
            <a:r>
              <a:rPr lang="en-US" sz="2800" b="1" dirty="0" err="1" smtClean="0">
                <a:solidFill>
                  <a:srgbClr val="0070C0"/>
                </a:solidFill>
              </a:rPr>
              <a:t>bevelled</a:t>
            </a:r>
            <a:r>
              <a:rPr lang="en-US" sz="2800" b="1" dirty="0" smtClean="0">
                <a:solidFill>
                  <a:srgbClr val="0070C0"/>
                </a:solidFill>
              </a:rPr>
              <a:t> to overlap each other so when they expand they just slide past each other.</a:t>
            </a:r>
          </a:p>
          <a:p>
            <a:endParaRPr lang="en-US" sz="2000" b="1" dirty="0" smtClean="0"/>
          </a:p>
          <a:p>
            <a:endParaRPr lang="en-US" sz="1200" dirty="0"/>
          </a:p>
        </p:txBody>
      </p:sp>
      <p:sp>
        <p:nvSpPr>
          <p:cNvPr id="4" name="Title 1"/>
          <p:cNvSpPr>
            <a:spLocks noGrp="1"/>
          </p:cNvSpPr>
          <p:nvPr>
            <p:ph type="title"/>
          </p:nvPr>
        </p:nvSpPr>
        <p:spPr>
          <a:xfrm>
            <a:off x="381000" y="152400"/>
            <a:ext cx="8229600" cy="1143000"/>
          </a:xfrm>
        </p:spPr>
        <p:txBody>
          <a:bodyPr>
            <a:normAutofit fontScale="90000"/>
          </a:bodyPr>
          <a:lstStyle/>
          <a:p>
            <a:r>
              <a:rPr lang="en-US" dirty="0" smtClean="0"/>
              <a:t>Avoiding problems due to expansion</a:t>
            </a:r>
            <a:endParaRPr lang="en-US" dirty="0"/>
          </a:p>
        </p:txBody>
      </p:sp>
      <p:pic>
        <p:nvPicPr>
          <p:cNvPr id="5" name="Picture 4" descr="Scan 13.jpg"/>
          <p:cNvPicPr>
            <a:picLocks noChangeAspect="1"/>
          </p:cNvPicPr>
          <p:nvPr/>
        </p:nvPicPr>
        <p:blipFill>
          <a:blip r:embed="rId2" cstate="print"/>
          <a:srcRect l="8301" r="50000" b="58636"/>
          <a:stretch>
            <a:fillRect/>
          </a:stretch>
        </p:blipFill>
        <p:spPr>
          <a:xfrm rot="16200000">
            <a:off x="2401370" y="2018230"/>
            <a:ext cx="4036460" cy="5181600"/>
          </a:xfrm>
          <a:prstGeom prst="rect">
            <a:avLst/>
          </a:prstGeom>
        </p:spPr>
      </p:pic>
    </p:spTree>
    <p:extLst>
      <p:ext uri="{BB962C8B-B14F-4D97-AF65-F5344CB8AC3E}">
        <p14:creationId xmlns="" xmlns:p14="http://schemas.microsoft.com/office/powerpoint/2010/main" val="14148426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2800" b="1" dirty="0" smtClean="0">
                <a:solidFill>
                  <a:schemeClr val="accent3">
                    <a:lumMod val="75000"/>
                  </a:schemeClr>
                </a:solidFill>
              </a:rPr>
              <a:t>Pipelines in deserts or those which carry steam are laid in </a:t>
            </a:r>
            <a:r>
              <a:rPr lang="en-US" sz="2800" b="1" dirty="0" err="1" smtClean="0">
                <a:solidFill>
                  <a:schemeClr val="accent3">
                    <a:lumMod val="75000"/>
                  </a:schemeClr>
                </a:solidFill>
              </a:rPr>
              <a:t>zig-zag</a:t>
            </a:r>
            <a:r>
              <a:rPr lang="en-US" sz="2800" b="1" dirty="0" smtClean="0">
                <a:solidFill>
                  <a:schemeClr val="accent3">
                    <a:lumMod val="75000"/>
                  </a:schemeClr>
                </a:solidFill>
              </a:rPr>
              <a:t> formation with flexible joints to allow the pipe to expand easily when they start to expand.</a:t>
            </a:r>
          </a:p>
          <a:p>
            <a:endParaRPr lang="en-US" sz="2000" b="1" dirty="0" smtClean="0"/>
          </a:p>
          <a:p>
            <a:endParaRPr lang="en-US" sz="1200" dirty="0"/>
          </a:p>
        </p:txBody>
      </p:sp>
      <p:sp>
        <p:nvSpPr>
          <p:cNvPr id="4" name="Title 1"/>
          <p:cNvSpPr>
            <a:spLocks noGrp="1"/>
          </p:cNvSpPr>
          <p:nvPr>
            <p:ph type="title"/>
          </p:nvPr>
        </p:nvSpPr>
        <p:spPr>
          <a:xfrm>
            <a:off x="381000" y="152400"/>
            <a:ext cx="8229600" cy="1143000"/>
          </a:xfrm>
        </p:spPr>
        <p:txBody>
          <a:bodyPr>
            <a:normAutofit fontScale="90000"/>
          </a:bodyPr>
          <a:lstStyle/>
          <a:p>
            <a:r>
              <a:rPr lang="en-US" dirty="0" smtClean="0"/>
              <a:t>Avoiding problems due to expansion</a:t>
            </a:r>
            <a:endParaRPr lang="en-US" dirty="0"/>
          </a:p>
        </p:txBody>
      </p:sp>
      <p:pic>
        <p:nvPicPr>
          <p:cNvPr id="5" name="Picture 4" descr="Scan 13.jpg"/>
          <p:cNvPicPr>
            <a:picLocks noChangeAspect="1"/>
          </p:cNvPicPr>
          <p:nvPr/>
        </p:nvPicPr>
        <p:blipFill>
          <a:blip r:embed="rId2" cstate="print"/>
          <a:srcRect t="55808" r="51438"/>
          <a:stretch>
            <a:fillRect/>
          </a:stretch>
        </p:blipFill>
        <p:spPr>
          <a:xfrm rot="16200000">
            <a:off x="2787701" y="2393899"/>
            <a:ext cx="3932280" cy="4630882"/>
          </a:xfrm>
          <a:prstGeom prst="rect">
            <a:avLst/>
          </a:prstGeom>
        </p:spPr>
      </p:pic>
    </p:spTree>
    <p:extLst>
      <p:ext uri="{BB962C8B-B14F-4D97-AF65-F5344CB8AC3E}">
        <p14:creationId xmlns="" xmlns:p14="http://schemas.microsoft.com/office/powerpoint/2010/main" val="14148426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3600" b="1" dirty="0" smtClean="0">
                <a:solidFill>
                  <a:srgbClr val="FF0066"/>
                </a:solidFill>
              </a:rPr>
              <a:t>Large structures such as bridges can be made with one end on rollers. This allows them to expand and contract with ease.</a:t>
            </a:r>
          </a:p>
          <a:p>
            <a:pPr>
              <a:buNone/>
            </a:pPr>
            <a:endParaRPr lang="en-US" sz="3600" b="1" dirty="0" smtClean="0">
              <a:solidFill>
                <a:srgbClr val="FF0066"/>
              </a:solidFill>
            </a:endParaRPr>
          </a:p>
        </p:txBody>
      </p:sp>
      <p:sp>
        <p:nvSpPr>
          <p:cNvPr id="4" name="Title 1"/>
          <p:cNvSpPr>
            <a:spLocks noGrp="1"/>
          </p:cNvSpPr>
          <p:nvPr>
            <p:ph type="title"/>
          </p:nvPr>
        </p:nvSpPr>
        <p:spPr>
          <a:xfrm>
            <a:off x="381000" y="152400"/>
            <a:ext cx="8229600" cy="1143000"/>
          </a:xfrm>
        </p:spPr>
        <p:txBody>
          <a:bodyPr>
            <a:normAutofit fontScale="90000"/>
          </a:bodyPr>
          <a:lstStyle/>
          <a:p>
            <a:r>
              <a:rPr lang="en-US" dirty="0" smtClean="0"/>
              <a:t>Avoiding problems due to expansion</a:t>
            </a:r>
            <a:endParaRPr lang="en-US" dirty="0"/>
          </a:p>
        </p:txBody>
      </p:sp>
      <p:pic>
        <p:nvPicPr>
          <p:cNvPr id="5" name="Picture 4" descr="Scan 13.jpg"/>
          <p:cNvPicPr>
            <a:picLocks noChangeAspect="1"/>
          </p:cNvPicPr>
          <p:nvPr/>
        </p:nvPicPr>
        <p:blipFill>
          <a:blip r:embed="rId2" cstate="print"/>
          <a:srcRect l="56863" t="55808" r="11503"/>
          <a:stretch>
            <a:fillRect/>
          </a:stretch>
        </p:blipFill>
        <p:spPr>
          <a:xfrm rot="16200000">
            <a:off x="2919094" y="1805306"/>
            <a:ext cx="3265192" cy="5902981"/>
          </a:xfrm>
          <a:prstGeom prst="rect">
            <a:avLst/>
          </a:prstGeom>
        </p:spPr>
      </p:pic>
    </p:spTree>
    <p:extLst>
      <p:ext uri="{BB962C8B-B14F-4D97-AF65-F5344CB8AC3E}">
        <p14:creationId xmlns="" xmlns:p14="http://schemas.microsoft.com/office/powerpoint/2010/main" val="14148426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r>
              <a:rPr lang="en-US" sz="3600" b="1" dirty="0" smtClean="0">
                <a:solidFill>
                  <a:srgbClr val="7030A0"/>
                </a:solidFill>
              </a:rPr>
              <a:t>Baking dishes are made of materials that expand and contract very little with temperature change.  This prevents them from cracking when removed from the oven into the much cooler environment.</a:t>
            </a:r>
            <a:r>
              <a:rPr lang="en-US" sz="2000" dirty="0" smtClean="0">
                <a:solidFill>
                  <a:srgbClr val="7030A0"/>
                </a:solidFill>
              </a:rPr>
              <a:t/>
            </a:r>
            <a:br>
              <a:rPr lang="en-US" sz="2000" dirty="0" smtClean="0">
                <a:solidFill>
                  <a:srgbClr val="7030A0"/>
                </a:solidFill>
              </a:rPr>
            </a:br>
            <a:endParaRPr lang="en-US" sz="2000" dirty="0" smtClean="0">
              <a:solidFill>
                <a:srgbClr val="7030A0"/>
              </a:solidFill>
            </a:endParaRPr>
          </a:p>
          <a:p>
            <a:endParaRPr lang="en-US" sz="1200" dirty="0"/>
          </a:p>
        </p:txBody>
      </p:sp>
      <p:sp>
        <p:nvSpPr>
          <p:cNvPr id="4" name="Title 1"/>
          <p:cNvSpPr>
            <a:spLocks noGrp="1"/>
          </p:cNvSpPr>
          <p:nvPr>
            <p:ph type="title"/>
          </p:nvPr>
        </p:nvSpPr>
        <p:spPr>
          <a:xfrm>
            <a:off x="381000" y="152400"/>
            <a:ext cx="8229600" cy="1143000"/>
          </a:xfrm>
        </p:spPr>
        <p:txBody>
          <a:bodyPr>
            <a:normAutofit fontScale="90000"/>
          </a:bodyPr>
          <a:lstStyle/>
          <a:p>
            <a:r>
              <a:rPr lang="en-US" dirty="0" smtClean="0"/>
              <a:t>Avoiding problems due to expansion</a:t>
            </a:r>
            <a:endParaRPr lang="en-US" dirty="0"/>
          </a:p>
        </p:txBody>
      </p:sp>
      <p:pic>
        <p:nvPicPr>
          <p:cNvPr id="135170" name="Picture 2" descr="Pyrex Baking Dish | ProductReview.com.au"/>
          <p:cNvPicPr>
            <a:picLocks noChangeAspect="1" noChangeArrowheads="1"/>
          </p:cNvPicPr>
          <p:nvPr/>
        </p:nvPicPr>
        <p:blipFill>
          <a:blip r:embed="rId2" cstate="print"/>
          <a:srcRect/>
          <a:stretch>
            <a:fillRect/>
          </a:stretch>
        </p:blipFill>
        <p:spPr bwMode="auto">
          <a:xfrm>
            <a:off x="1676400" y="4057650"/>
            <a:ext cx="5334000" cy="2800350"/>
          </a:xfrm>
          <a:prstGeom prst="rect">
            <a:avLst/>
          </a:prstGeom>
          <a:noFill/>
        </p:spPr>
      </p:pic>
    </p:spTree>
    <p:extLst>
      <p:ext uri="{BB962C8B-B14F-4D97-AF65-F5344CB8AC3E}">
        <p14:creationId xmlns="" xmlns:p14="http://schemas.microsoft.com/office/powerpoint/2010/main" val="14148426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Buy IVY Drinking Glass - Set Of 18 | Shoppers Stop"/>
          <p:cNvPicPr>
            <a:picLocks noChangeAspect="1" noChangeArrowheads="1"/>
          </p:cNvPicPr>
          <p:nvPr/>
        </p:nvPicPr>
        <p:blipFill>
          <a:blip r:embed="rId2" cstate="print"/>
          <a:srcRect t="18823" b="24706"/>
          <a:stretch>
            <a:fillRect/>
          </a:stretch>
        </p:blipFill>
        <p:spPr bwMode="auto">
          <a:xfrm>
            <a:off x="4419600" y="5105400"/>
            <a:ext cx="2069042" cy="1752600"/>
          </a:xfrm>
          <a:prstGeom prst="rect">
            <a:avLst/>
          </a:prstGeom>
          <a:noFill/>
        </p:spPr>
      </p:pic>
      <p:pic>
        <p:nvPicPr>
          <p:cNvPr id="75778" name="Picture 2" descr="Cartoon Power Lines Clipart"/>
          <p:cNvPicPr>
            <a:picLocks noChangeAspect="1" noChangeArrowheads="1"/>
          </p:cNvPicPr>
          <p:nvPr/>
        </p:nvPicPr>
        <p:blipFill>
          <a:blip r:embed="rId3" cstate="print"/>
          <a:srcRect/>
          <a:stretch>
            <a:fillRect/>
          </a:stretch>
        </p:blipFill>
        <p:spPr bwMode="auto">
          <a:xfrm>
            <a:off x="2971800" y="1752600"/>
            <a:ext cx="3352800" cy="2490651"/>
          </a:xfrm>
          <a:prstGeom prst="rect">
            <a:avLst/>
          </a:prstGeom>
          <a:noFill/>
        </p:spPr>
      </p:pic>
      <p:sp>
        <p:nvSpPr>
          <p:cNvPr id="3" name="Content Placeholder 2"/>
          <p:cNvSpPr>
            <a:spLocks noGrp="1"/>
          </p:cNvSpPr>
          <p:nvPr>
            <p:ph idx="1"/>
          </p:nvPr>
        </p:nvSpPr>
        <p:spPr>
          <a:xfrm>
            <a:off x="0" y="1524000"/>
            <a:ext cx="9144000" cy="5334000"/>
          </a:xfrm>
        </p:spPr>
        <p:txBody>
          <a:bodyPr>
            <a:normAutofit/>
          </a:bodyPr>
          <a:lstStyle/>
          <a:p>
            <a:r>
              <a:rPr lang="en-US" sz="4000" dirty="0" smtClean="0"/>
              <a:t>Wires - </a:t>
            </a:r>
            <a:r>
              <a:rPr lang="en-US" sz="4000" b="1" dirty="0" smtClean="0"/>
              <a:t>Why are telephone wires left to sag?</a:t>
            </a:r>
            <a:br>
              <a:rPr lang="en-US" sz="4000" b="1" dirty="0" smtClean="0"/>
            </a:br>
            <a:r>
              <a:rPr lang="en-US" sz="4000" b="1" dirty="0" smtClean="0"/>
              <a:t/>
            </a:r>
            <a:br>
              <a:rPr lang="en-US" sz="4000" b="1" dirty="0" smtClean="0"/>
            </a:br>
            <a:endParaRPr lang="en-US" sz="4000" b="1" dirty="0" smtClean="0"/>
          </a:p>
          <a:p>
            <a:r>
              <a:rPr lang="en-US" sz="4000" dirty="0" smtClean="0"/>
              <a:t>Cracking of glass vessels -  </a:t>
            </a:r>
            <a:r>
              <a:rPr lang="en-US" sz="4000" b="1" dirty="0" smtClean="0"/>
              <a:t>What happens when hot water is poured into a thick glass and why?</a:t>
            </a:r>
            <a:endParaRPr lang="en-US" sz="1200" b="1" dirty="0"/>
          </a:p>
        </p:txBody>
      </p:sp>
      <p:sp>
        <p:nvSpPr>
          <p:cNvPr id="4" name="Title 1"/>
          <p:cNvSpPr>
            <a:spLocks noGrp="1"/>
          </p:cNvSpPr>
          <p:nvPr>
            <p:ph type="title"/>
          </p:nvPr>
        </p:nvSpPr>
        <p:spPr>
          <a:xfrm>
            <a:off x="381000" y="152400"/>
            <a:ext cx="8229600" cy="1143000"/>
          </a:xfrm>
        </p:spPr>
        <p:txBody>
          <a:bodyPr>
            <a:normAutofit fontScale="90000"/>
          </a:bodyPr>
          <a:lstStyle/>
          <a:p>
            <a:r>
              <a:rPr lang="en-US" dirty="0" smtClean="0"/>
              <a:t>Avoiding problems due to expansion</a:t>
            </a:r>
            <a:endParaRPr lang="en-US" dirty="0"/>
          </a:p>
        </p:txBody>
      </p:sp>
    </p:spTree>
    <p:extLst>
      <p:ext uri="{BB962C8B-B14F-4D97-AF65-F5344CB8AC3E}">
        <p14:creationId xmlns="" xmlns:p14="http://schemas.microsoft.com/office/powerpoint/2010/main" val="22590065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dirty="0" smtClean="0"/>
              <a:t>As water is cooled to 4 </a:t>
            </a:r>
            <a:r>
              <a:rPr lang="en-US" baseline="30000" dirty="0" smtClean="0"/>
              <a:t>o</a:t>
            </a:r>
            <a:r>
              <a:rPr lang="en-US" dirty="0" smtClean="0"/>
              <a:t>C it </a:t>
            </a:r>
            <a:r>
              <a:rPr lang="en-US" b="1" dirty="0" smtClean="0">
                <a:solidFill>
                  <a:srgbClr val="0070C0"/>
                </a:solidFill>
                <a:latin typeface="Agency FB" pitchFamily="34" charset="0"/>
              </a:rPr>
              <a:t>contracts</a:t>
            </a:r>
            <a:r>
              <a:rPr lang="en-US" dirty="0" smtClean="0"/>
              <a:t>, as we would expect.  However, between 4 </a:t>
            </a:r>
            <a:r>
              <a:rPr lang="en-US" baseline="30000" dirty="0" smtClean="0"/>
              <a:t>o</a:t>
            </a:r>
            <a:r>
              <a:rPr lang="en-US" dirty="0" smtClean="0"/>
              <a:t>C and 0 </a:t>
            </a:r>
            <a:r>
              <a:rPr lang="en-US" baseline="30000" dirty="0" smtClean="0"/>
              <a:t>o</a:t>
            </a:r>
            <a:r>
              <a:rPr lang="en-US" dirty="0" smtClean="0"/>
              <a:t>C it  </a:t>
            </a:r>
            <a:r>
              <a:rPr lang="en-US" sz="5200" b="1" dirty="0" smtClean="0">
                <a:solidFill>
                  <a:srgbClr val="FF0000"/>
                </a:solidFill>
                <a:latin typeface="Adobe Song Std L" pitchFamily="18" charset="-128"/>
                <a:ea typeface="Adobe Song Std L" pitchFamily="18" charset="-128"/>
              </a:rPr>
              <a:t>expands</a:t>
            </a:r>
            <a:r>
              <a:rPr lang="en-US" dirty="0" smtClean="0"/>
              <a:t>, surprisingly.  Water therefore has a maximum density at 4 </a:t>
            </a:r>
            <a:r>
              <a:rPr lang="en-US" baseline="30000" dirty="0" err="1" smtClean="0"/>
              <a:t>o</a:t>
            </a:r>
            <a:r>
              <a:rPr lang="en-US" dirty="0" err="1" smtClean="0"/>
              <a:t>C.</a:t>
            </a:r>
            <a:r>
              <a:rPr lang="en-US" dirty="0" smtClean="0"/>
              <a:t/>
            </a:r>
            <a:br>
              <a:rPr lang="en-US" dirty="0" smtClean="0"/>
            </a:br>
            <a:r>
              <a:rPr lang="en-US" dirty="0" smtClean="0"/>
              <a:t/>
            </a:r>
            <a:br>
              <a:rPr lang="en-US" dirty="0" smtClean="0"/>
            </a:br>
            <a:r>
              <a:rPr lang="en-US" dirty="0" smtClean="0"/>
              <a:t/>
            </a:r>
            <a:br>
              <a:rPr lang="en-US" dirty="0" smtClean="0"/>
            </a:br>
            <a:endParaRPr lang="en-US" sz="1200" b="1" dirty="0"/>
          </a:p>
        </p:txBody>
      </p:sp>
      <p:sp>
        <p:nvSpPr>
          <p:cNvPr id="4" name="Title 1"/>
          <p:cNvSpPr>
            <a:spLocks noGrp="1"/>
          </p:cNvSpPr>
          <p:nvPr>
            <p:ph type="title"/>
          </p:nvPr>
        </p:nvSpPr>
        <p:spPr>
          <a:xfrm>
            <a:off x="381000" y="152400"/>
            <a:ext cx="8229600" cy="1143000"/>
          </a:xfrm>
        </p:spPr>
        <p:txBody>
          <a:bodyPr>
            <a:normAutofit/>
          </a:bodyPr>
          <a:lstStyle/>
          <a:p>
            <a:r>
              <a:rPr lang="en-US" dirty="0" smtClean="0"/>
              <a:t>Unusual Expansion of Water</a:t>
            </a:r>
            <a:endParaRPr lang="en-US" dirty="0"/>
          </a:p>
        </p:txBody>
      </p:sp>
      <p:sp>
        <p:nvSpPr>
          <p:cNvPr id="192514" name="AutoShape 2" descr="Why is water more dense at 4°C than at 0°C? - Quo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2516" name="AutoShape 4" descr="Why is water more dense at 4°C than at 0°C? - Quo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2518" name="Picture 6" descr="Structure of Water Covalently bound Polar molecule. - ppt video ..."/>
          <p:cNvPicPr>
            <a:picLocks noChangeAspect="1" noChangeArrowheads="1"/>
          </p:cNvPicPr>
          <p:nvPr/>
        </p:nvPicPr>
        <p:blipFill>
          <a:blip r:embed="rId2" cstate="print"/>
          <a:srcRect l="19167" t="16667" r="16667" b="44444"/>
          <a:stretch>
            <a:fillRect/>
          </a:stretch>
        </p:blipFill>
        <p:spPr bwMode="auto">
          <a:xfrm>
            <a:off x="1447800" y="3962400"/>
            <a:ext cx="6370320" cy="2895600"/>
          </a:xfrm>
          <a:prstGeom prst="rect">
            <a:avLst/>
          </a:prstGeom>
          <a:noFill/>
        </p:spPr>
      </p:pic>
    </p:spTree>
    <p:extLst>
      <p:ext uri="{BB962C8B-B14F-4D97-AF65-F5344CB8AC3E}">
        <p14:creationId xmlns="" xmlns:p14="http://schemas.microsoft.com/office/powerpoint/2010/main" val="22590065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dirty="0" smtClean="0"/>
              <a:t>At 0 </a:t>
            </a:r>
            <a:r>
              <a:rPr lang="en-US" baseline="30000" dirty="0" smtClean="0"/>
              <a:t>o</a:t>
            </a:r>
            <a:r>
              <a:rPr lang="en-US" dirty="0" smtClean="0"/>
              <a:t>C, when it freezes, a considerable expansion occurs and every 100 cm</a:t>
            </a:r>
            <a:r>
              <a:rPr lang="en-US" baseline="30000" dirty="0" smtClean="0"/>
              <a:t>3</a:t>
            </a:r>
            <a:r>
              <a:rPr lang="en-US" dirty="0" smtClean="0"/>
              <a:t> of water becomes 109 cm</a:t>
            </a:r>
            <a:r>
              <a:rPr lang="en-US" baseline="30000" dirty="0" smtClean="0"/>
              <a:t>3</a:t>
            </a:r>
            <a:r>
              <a:rPr lang="en-US" dirty="0" smtClean="0"/>
              <a:t> of ice.  This accounts for the bursting of water pipes in countries where very cold winters are experienced.</a:t>
            </a:r>
            <a:endParaRPr lang="en-US" sz="1200" b="1" dirty="0"/>
          </a:p>
        </p:txBody>
      </p:sp>
      <p:sp>
        <p:nvSpPr>
          <p:cNvPr id="4" name="Title 1"/>
          <p:cNvSpPr>
            <a:spLocks noGrp="1"/>
          </p:cNvSpPr>
          <p:nvPr>
            <p:ph type="title"/>
          </p:nvPr>
        </p:nvSpPr>
        <p:spPr>
          <a:xfrm>
            <a:off x="381000" y="152400"/>
            <a:ext cx="8229600" cy="1143000"/>
          </a:xfrm>
        </p:spPr>
        <p:txBody>
          <a:bodyPr>
            <a:normAutofit/>
          </a:bodyPr>
          <a:lstStyle/>
          <a:p>
            <a:r>
              <a:rPr lang="en-US" dirty="0" smtClean="0"/>
              <a:t>Unusual Expansion of Water</a:t>
            </a:r>
            <a:endParaRPr lang="en-US" dirty="0"/>
          </a:p>
        </p:txBody>
      </p:sp>
      <p:sp>
        <p:nvSpPr>
          <p:cNvPr id="74754" name="AutoShape 2" descr="Why is water more dense at 4°C than at 0°C? - Quo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56" name="AutoShape 4" descr="Why is water more dense at 4°C than at 0°C? - Quo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4757" name="Picture 5"/>
          <p:cNvPicPr>
            <a:picLocks noChangeAspect="1" noChangeArrowheads="1"/>
          </p:cNvPicPr>
          <p:nvPr/>
        </p:nvPicPr>
        <p:blipFill>
          <a:blip r:embed="rId2" cstate="print"/>
          <a:srcRect l="61458" t="13566" r="6250" b="45736"/>
          <a:stretch>
            <a:fillRect/>
          </a:stretch>
        </p:blipFill>
        <p:spPr bwMode="auto">
          <a:xfrm>
            <a:off x="3276600" y="4419600"/>
            <a:ext cx="2362200" cy="1600200"/>
          </a:xfrm>
          <a:prstGeom prst="rect">
            <a:avLst/>
          </a:prstGeom>
          <a:noFill/>
          <a:ln w="9525">
            <a:noFill/>
            <a:miter lim="800000"/>
            <a:headEnd/>
            <a:tailEnd/>
          </a:ln>
        </p:spPr>
      </p:pic>
    </p:spTree>
    <p:extLst>
      <p:ext uri="{BB962C8B-B14F-4D97-AF65-F5344CB8AC3E}">
        <p14:creationId xmlns="" xmlns:p14="http://schemas.microsoft.com/office/powerpoint/2010/main" val="22590065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lnSpcReduction="10000"/>
          </a:bodyPr>
          <a:lstStyle/>
          <a:p>
            <a:r>
              <a:rPr lang="en-US" sz="4800" dirty="0" smtClean="0"/>
              <a:t>When air is heated it expands and when it is cooled it contracts. </a:t>
            </a:r>
          </a:p>
          <a:p>
            <a:endParaRPr lang="en-US" sz="4800" dirty="0" smtClean="0"/>
          </a:p>
          <a:p>
            <a:r>
              <a:rPr lang="en-US" sz="4800" dirty="0" smtClean="0"/>
              <a:t>Gases expand much more than liquids and liquids expand more than solids.</a:t>
            </a:r>
            <a:endParaRPr lang="en-US" sz="4800" b="1" u="sng" dirty="0" smtClean="0"/>
          </a:p>
          <a:p>
            <a:pPr marL="0" indent="0">
              <a:buNone/>
            </a:pPr>
            <a:r>
              <a:rPr lang="en-US" sz="1200" b="1" dirty="0" smtClean="0"/>
              <a:t/>
            </a:r>
            <a:br>
              <a:rPr lang="en-US" sz="1200" b="1" dirty="0" smtClean="0"/>
            </a:br>
            <a:r>
              <a:rPr lang="en-US" sz="1200" b="1" dirty="0" smtClean="0"/>
              <a:t/>
            </a:r>
            <a:br>
              <a:rPr lang="en-US" sz="1200" b="1" dirty="0" smtClean="0"/>
            </a:br>
            <a:endParaRPr lang="en-US" sz="1200" b="1" dirty="0"/>
          </a:p>
        </p:txBody>
      </p:sp>
      <p:sp>
        <p:nvSpPr>
          <p:cNvPr id="4" name="Title 1"/>
          <p:cNvSpPr>
            <a:spLocks noGrp="1"/>
          </p:cNvSpPr>
          <p:nvPr>
            <p:ph type="title"/>
          </p:nvPr>
        </p:nvSpPr>
        <p:spPr>
          <a:xfrm>
            <a:off x="381000" y="152400"/>
            <a:ext cx="8229600" cy="1143000"/>
          </a:xfrm>
        </p:spPr>
        <p:txBody>
          <a:bodyPr>
            <a:normAutofit/>
          </a:bodyPr>
          <a:lstStyle/>
          <a:p>
            <a:r>
              <a:rPr lang="en-US" dirty="0" smtClean="0"/>
              <a:t>Expansion of Gases</a:t>
            </a:r>
            <a:endParaRPr lang="en-US" dirty="0"/>
          </a:p>
        </p:txBody>
      </p:sp>
    </p:spTree>
    <p:extLst>
      <p:ext uri="{BB962C8B-B14F-4D97-AF65-F5344CB8AC3E}">
        <p14:creationId xmlns="" xmlns:p14="http://schemas.microsoft.com/office/powerpoint/2010/main" val="22590065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descr="Expansion Questions.jpg"/>
          <p:cNvPicPr>
            <a:picLocks noGrp="1" noChangeAspect="1"/>
          </p:cNvPicPr>
          <p:nvPr>
            <p:ph idx="1"/>
          </p:nvPr>
        </p:nvPicPr>
        <p:blipFill>
          <a:blip r:embed="rId2" cstate="print"/>
          <a:srcRect l="36927" t="6734" r="19497" b="52094"/>
          <a:stretch>
            <a:fillRect/>
          </a:stretch>
        </p:blipFill>
        <p:spPr>
          <a:xfrm>
            <a:off x="76200" y="1158933"/>
            <a:ext cx="4495800" cy="5497137"/>
          </a:xfrm>
        </p:spPr>
      </p:pic>
      <p:pic>
        <p:nvPicPr>
          <p:cNvPr id="5" name="Content Placeholder 3" descr="Expansion Questions.jpg"/>
          <p:cNvPicPr>
            <a:picLocks noChangeAspect="1"/>
          </p:cNvPicPr>
          <p:nvPr/>
        </p:nvPicPr>
        <p:blipFill>
          <a:blip r:embed="rId2" cstate="print"/>
          <a:srcRect l="36927" t="46529" r="19497" b="10768"/>
          <a:stretch>
            <a:fillRect/>
          </a:stretch>
        </p:blipFill>
        <p:spPr>
          <a:xfrm>
            <a:off x="4724399" y="1219200"/>
            <a:ext cx="4266107" cy="541020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hot air balloon"/>
          <p:cNvPicPr>
            <a:picLocks noChangeAspect="1" noChangeArrowheads="1"/>
          </p:cNvPicPr>
          <p:nvPr/>
        </p:nvPicPr>
        <p:blipFill>
          <a:blip r:embed="rId2" cstate="print"/>
          <a:srcRect/>
          <a:stretch>
            <a:fillRect/>
          </a:stretch>
        </p:blipFill>
        <p:spPr bwMode="auto">
          <a:xfrm>
            <a:off x="230603" y="406274"/>
            <a:ext cx="8760997" cy="5842126"/>
          </a:xfrm>
          <a:prstGeom prst="rect">
            <a:avLst/>
          </a:prstGeom>
          <a:noFill/>
        </p:spPr>
      </p:pic>
      <p:sp>
        <p:nvSpPr>
          <p:cNvPr id="2" name="Title 1"/>
          <p:cNvSpPr>
            <a:spLocks noGrp="1"/>
          </p:cNvSpPr>
          <p:nvPr>
            <p:ph type="ctrTitle"/>
          </p:nvPr>
        </p:nvSpPr>
        <p:spPr>
          <a:xfrm>
            <a:off x="228600" y="304800"/>
            <a:ext cx="7772400" cy="1470025"/>
          </a:xfrm>
        </p:spPr>
        <p:txBody>
          <a:bodyPr/>
          <a:lstStyle/>
          <a:p>
            <a:pPr algn="l"/>
            <a:r>
              <a:rPr lang="en-US" dirty="0" smtClean="0"/>
              <a:t>The Gas Laws</a:t>
            </a:r>
            <a:endParaRPr lang="en-US" dirty="0"/>
          </a:p>
        </p:txBody>
      </p:sp>
    </p:spTree>
    <p:extLst>
      <p:ext uri="{BB962C8B-B14F-4D97-AF65-F5344CB8AC3E}">
        <p14:creationId xmlns="" xmlns:p14="http://schemas.microsoft.com/office/powerpoint/2010/main" val="42563615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endParaRPr lang="en-US" dirty="0" smtClean="0"/>
          </a:p>
          <a:p>
            <a:r>
              <a:rPr lang="en-US" dirty="0" smtClean="0"/>
              <a:t>The temperature of a body can be</a:t>
            </a:r>
            <a:br>
              <a:rPr lang="en-US" dirty="0" smtClean="0"/>
            </a:br>
            <a:r>
              <a:rPr lang="en-US" dirty="0" smtClean="0"/>
              <a:t>measured in degrees on the Celsius</a:t>
            </a:r>
            <a:br>
              <a:rPr lang="en-US" dirty="0" smtClean="0"/>
            </a:br>
            <a:r>
              <a:rPr lang="en-US" dirty="0" smtClean="0"/>
              <a:t>(</a:t>
            </a:r>
            <a:r>
              <a:rPr lang="en-US" baseline="30000" dirty="0" smtClean="0"/>
              <a:t>o</a:t>
            </a:r>
            <a:r>
              <a:rPr lang="en-US" dirty="0" smtClean="0"/>
              <a:t>C) scale named after the Swedish</a:t>
            </a:r>
            <a:br>
              <a:rPr lang="en-US" dirty="0" smtClean="0"/>
            </a:br>
            <a:r>
              <a:rPr lang="en-US" dirty="0" smtClean="0"/>
              <a:t>scientist, Anders Celsius, who</a:t>
            </a:r>
            <a:br>
              <a:rPr lang="en-US" dirty="0" smtClean="0"/>
            </a:br>
            <a:r>
              <a:rPr lang="en-US" dirty="0" smtClean="0"/>
              <a:t>suggested it. </a:t>
            </a:r>
          </a:p>
          <a:p>
            <a:endParaRPr lang="en-US" dirty="0" smtClean="0"/>
          </a:p>
          <a:p>
            <a:r>
              <a:rPr lang="en-US" sz="1200" dirty="0" smtClean="0"/>
              <a:t/>
            </a:r>
            <a:br>
              <a:rPr lang="en-US" sz="1200" dirty="0" smtClean="0"/>
            </a:br>
            <a:endParaRPr lang="en-US" sz="1200" dirty="0"/>
          </a:p>
        </p:txBody>
      </p:sp>
      <p:sp>
        <p:nvSpPr>
          <p:cNvPr id="4" name="Title 1"/>
          <p:cNvSpPr>
            <a:spLocks noGrp="1"/>
          </p:cNvSpPr>
          <p:nvPr>
            <p:ph type="title"/>
          </p:nvPr>
        </p:nvSpPr>
        <p:spPr>
          <a:xfrm>
            <a:off x="457200" y="274638"/>
            <a:ext cx="8229600" cy="1143000"/>
          </a:xfrm>
        </p:spPr>
        <p:txBody>
          <a:bodyPr/>
          <a:lstStyle/>
          <a:p>
            <a:r>
              <a:rPr lang="en-US" dirty="0" smtClean="0"/>
              <a:t>Temperature</a:t>
            </a:r>
            <a:endParaRPr lang="en-US" dirty="0"/>
          </a:p>
        </p:txBody>
      </p:sp>
      <p:pic>
        <p:nvPicPr>
          <p:cNvPr id="58370" name="Picture 2" descr="Image result for scientist celsius"/>
          <p:cNvPicPr>
            <a:picLocks noChangeAspect="1" noChangeArrowheads="1"/>
          </p:cNvPicPr>
          <p:nvPr/>
        </p:nvPicPr>
        <p:blipFill>
          <a:blip r:embed="rId2" cstate="print"/>
          <a:srcRect/>
          <a:stretch>
            <a:fillRect/>
          </a:stretch>
        </p:blipFill>
        <p:spPr bwMode="auto">
          <a:xfrm>
            <a:off x="6400800" y="1701800"/>
            <a:ext cx="2552700" cy="3403600"/>
          </a:xfrm>
          <a:prstGeom prst="rect">
            <a:avLst/>
          </a:prstGeom>
          <a:noFill/>
        </p:spPr>
      </p:pic>
    </p:spTree>
    <p:extLst>
      <p:ext uri="{BB962C8B-B14F-4D97-AF65-F5344CB8AC3E}">
        <p14:creationId xmlns="" xmlns:p14="http://schemas.microsoft.com/office/powerpoint/2010/main" val="147800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a:bodyPr>
          <a:lstStyle/>
          <a:p>
            <a:r>
              <a:rPr lang="en-US" sz="4400" dirty="0" smtClean="0"/>
              <a:t>When a gas is heated </a:t>
            </a:r>
            <a:r>
              <a:rPr lang="en-US" sz="4400" b="1" dirty="0" smtClean="0">
                <a:solidFill>
                  <a:srgbClr val="7030A0"/>
                </a:solidFill>
              </a:rPr>
              <a:t>pressure</a:t>
            </a:r>
            <a:r>
              <a:rPr lang="en-US" sz="4400" dirty="0" smtClean="0"/>
              <a:t> as well as its </a:t>
            </a:r>
            <a:r>
              <a:rPr lang="en-US" sz="4400" b="1" dirty="0" smtClean="0">
                <a:solidFill>
                  <a:srgbClr val="FF0066"/>
                </a:solidFill>
              </a:rPr>
              <a:t>volume</a:t>
            </a:r>
            <a:r>
              <a:rPr lang="en-US" sz="4400" dirty="0" smtClean="0"/>
              <a:t> may change.</a:t>
            </a:r>
            <a:br>
              <a:rPr lang="en-US" sz="4400" dirty="0" smtClean="0"/>
            </a:br>
            <a:endParaRPr lang="en-US" sz="4400" dirty="0" smtClean="0"/>
          </a:p>
          <a:p>
            <a:r>
              <a:rPr lang="en-US" sz="4400" dirty="0" smtClean="0"/>
              <a:t>To study the effect of temperature on these two quantities we must keep one fixed while the other is changed.</a:t>
            </a:r>
            <a:br>
              <a:rPr lang="en-US" sz="4400" dirty="0" smtClean="0"/>
            </a:br>
            <a:r>
              <a:rPr lang="en-US" sz="1200" dirty="0" smtClean="0"/>
              <a:t/>
            </a:r>
            <a:br>
              <a:rPr lang="en-US" sz="1200" dirty="0" smtClean="0"/>
            </a:br>
            <a:r>
              <a:rPr lang="en-US" sz="1200" b="1" dirty="0" smtClean="0"/>
              <a:t/>
            </a:r>
            <a:br>
              <a:rPr lang="en-US" sz="1200" b="1" dirty="0" smtClean="0"/>
            </a:br>
            <a:endParaRPr lang="en-US" sz="1200" b="1" dirty="0"/>
          </a:p>
        </p:txBody>
      </p:sp>
      <p:sp>
        <p:nvSpPr>
          <p:cNvPr id="4" name="Title 1"/>
          <p:cNvSpPr>
            <a:spLocks noGrp="1"/>
          </p:cNvSpPr>
          <p:nvPr>
            <p:ph type="title"/>
          </p:nvPr>
        </p:nvSpPr>
        <p:spPr>
          <a:xfrm>
            <a:off x="457200" y="76200"/>
            <a:ext cx="8229600" cy="1143000"/>
          </a:xfrm>
        </p:spPr>
        <p:txBody>
          <a:bodyPr>
            <a:normAutofit fontScale="90000"/>
          </a:bodyPr>
          <a:lstStyle/>
          <a:p>
            <a:r>
              <a:rPr lang="en-US" dirty="0" smtClean="0"/>
              <a:t>What happens when a gas expands?</a:t>
            </a:r>
            <a:endParaRPr lang="en-US" dirty="0"/>
          </a:p>
        </p:txBody>
      </p:sp>
    </p:spTree>
    <p:extLst>
      <p:ext uri="{BB962C8B-B14F-4D97-AF65-F5344CB8AC3E}">
        <p14:creationId xmlns="" xmlns:p14="http://schemas.microsoft.com/office/powerpoint/2010/main" val="41018415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fontScale="92500" lnSpcReduction="20000"/>
          </a:bodyPr>
          <a:lstStyle/>
          <a:p>
            <a:r>
              <a:rPr lang="en-US" sz="4400" dirty="0" smtClean="0"/>
              <a:t>Two important temperature scales are the </a:t>
            </a:r>
            <a:r>
              <a:rPr lang="en-US" sz="4400" b="1" dirty="0" smtClean="0">
                <a:solidFill>
                  <a:schemeClr val="accent3">
                    <a:lumMod val="75000"/>
                  </a:schemeClr>
                </a:solidFill>
              </a:rPr>
              <a:t>Celsius</a:t>
            </a:r>
            <a:r>
              <a:rPr lang="en-US" sz="4400" dirty="0" smtClean="0"/>
              <a:t> scale and the </a:t>
            </a:r>
            <a:r>
              <a:rPr lang="en-US" sz="4400" b="1" dirty="0" err="1" smtClean="0">
                <a:solidFill>
                  <a:srgbClr val="00B0F0"/>
                </a:solidFill>
              </a:rPr>
              <a:t>kelvin</a:t>
            </a:r>
            <a:r>
              <a:rPr lang="en-US" sz="4400" dirty="0" smtClean="0"/>
              <a:t> scale.</a:t>
            </a:r>
          </a:p>
          <a:p>
            <a:endParaRPr lang="en-US" sz="4400" dirty="0" smtClean="0"/>
          </a:p>
          <a:p>
            <a:r>
              <a:rPr lang="en-US" sz="4400" dirty="0" smtClean="0"/>
              <a:t>The </a:t>
            </a:r>
            <a:r>
              <a:rPr lang="en-US" sz="4400" dirty="0" err="1" smtClean="0"/>
              <a:t>kelvin</a:t>
            </a:r>
            <a:r>
              <a:rPr lang="en-US" sz="4400" dirty="0" smtClean="0"/>
              <a:t> scale is known as the </a:t>
            </a:r>
            <a:r>
              <a:rPr lang="en-US" sz="4400" b="1" dirty="0" smtClean="0">
                <a:solidFill>
                  <a:srgbClr val="FFC000"/>
                </a:solidFill>
              </a:rPr>
              <a:t>thermodynamic temperature scale</a:t>
            </a:r>
            <a:r>
              <a:rPr lang="en-US" sz="4400" dirty="0" smtClean="0"/>
              <a:t> or </a:t>
            </a:r>
            <a:r>
              <a:rPr lang="en-US" sz="4400" b="1" dirty="0" smtClean="0">
                <a:solidFill>
                  <a:srgbClr val="FF0066"/>
                </a:solidFill>
              </a:rPr>
              <a:t>absolute scale</a:t>
            </a:r>
            <a:r>
              <a:rPr lang="en-US" sz="4400" dirty="0" smtClean="0"/>
              <a:t>.</a:t>
            </a:r>
          </a:p>
          <a:p>
            <a:endParaRPr lang="en-US" sz="4400" dirty="0" smtClean="0"/>
          </a:p>
          <a:p>
            <a:r>
              <a:rPr lang="en-US" sz="4400" dirty="0" smtClean="0"/>
              <a:t>Be reminded that Temperature in </a:t>
            </a:r>
            <a:r>
              <a:rPr lang="en-US" sz="4400" dirty="0" err="1" smtClean="0"/>
              <a:t>kelvins</a:t>
            </a:r>
            <a:r>
              <a:rPr lang="en-US" sz="4400" dirty="0" smtClean="0"/>
              <a:t> (K) = </a:t>
            </a:r>
            <a:r>
              <a:rPr lang="en-US" sz="4400" b="1" baseline="30000" dirty="0" err="1" smtClean="0">
                <a:solidFill>
                  <a:srgbClr val="7030A0"/>
                </a:solidFill>
              </a:rPr>
              <a:t>o</a:t>
            </a:r>
            <a:r>
              <a:rPr lang="en-US" sz="4400" b="1" dirty="0" err="1" smtClean="0">
                <a:solidFill>
                  <a:srgbClr val="7030A0"/>
                </a:solidFill>
              </a:rPr>
              <a:t>C</a:t>
            </a:r>
            <a:r>
              <a:rPr lang="en-US" sz="4400" b="1" dirty="0" smtClean="0">
                <a:solidFill>
                  <a:srgbClr val="7030A0"/>
                </a:solidFill>
              </a:rPr>
              <a:t> + 273</a:t>
            </a:r>
            <a:r>
              <a:rPr lang="en-US" sz="4400" dirty="0" smtClean="0"/>
              <a:t>.</a:t>
            </a:r>
            <a:r>
              <a:rPr lang="en-US" sz="1200" dirty="0" smtClean="0"/>
              <a:t/>
            </a:r>
            <a:br>
              <a:rPr lang="en-US" sz="1200" dirty="0" smtClean="0"/>
            </a:br>
            <a:r>
              <a:rPr lang="en-US" sz="1200" b="1" dirty="0" smtClean="0"/>
              <a:t/>
            </a:r>
            <a:br>
              <a:rPr lang="en-US" sz="1200" b="1" dirty="0" smtClean="0"/>
            </a:br>
            <a:endParaRPr lang="en-US" sz="1200" b="1" dirty="0"/>
          </a:p>
        </p:txBody>
      </p:sp>
      <p:sp>
        <p:nvSpPr>
          <p:cNvPr id="4" name="Title 1"/>
          <p:cNvSpPr>
            <a:spLocks noGrp="1"/>
          </p:cNvSpPr>
          <p:nvPr>
            <p:ph type="title"/>
          </p:nvPr>
        </p:nvSpPr>
        <p:spPr>
          <a:xfrm>
            <a:off x="457200" y="76200"/>
            <a:ext cx="8229600" cy="1143000"/>
          </a:xfrm>
        </p:spPr>
        <p:txBody>
          <a:bodyPr>
            <a:normAutofit/>
          </a:bodyPr>
          <a:lstStyle/>
          <a:p>
            <a:r>
              <a:rPr lang="en-US" dirty="0" smtClean="0"/>
              <a:t>Two Important Temperature Scales</a:t>
            </a:r>
            <a:endParaRPr lang="en-US" dirty="0"/>
          </a:p>
        </p:txBody>
      </p:sp>
    </p:spTree>
    <p:extLst>
      <p:ext uri="{BB962C8B-B14F-4D97-AF65-F5344CB8AC3E}">
        <p14:creationId xmlns="" xmlns:p14="http://schemas.microsoft.com/office/powerpoint/2010/main" val="41018415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a:bodyPr>
          <a:lstStyle/>
          <a:p>
            <a:r>
              <a:rPr lang="en-US" sz="2400" dirty="0" smtClean="0"/>
              <a:t>The </a:t>
            </a:r>
            <a:r>
              <a:rPr lang="en-US" sz="2400" b="1" dirty="0" smtClean="0"/>
              <a:t>volume-temperature</a:t>
            </a:r>
            <a:r>
              <a:rPr lang="en-US" sz="2400" dirty="0" smtClean="0"/>
              <a:t> and </a:t>
            </a:r>
            <a:r>
              <a:rPr lang="en-US" sz="2400" b="1" dirty="0" smtClean="0"/>
              <a:t>pressure-temperature</a:t>
            </a:r>
            <a:r>
              <a:rPr lang="en-US" sz="2400" dirty="0" smtClean="0"/>
              <a:t> graphs for a gas, which are obtained experimentally, are </a:t>
            </a:r>
            <a:r>
              <a:rPr lang="en-US" sz="2400" b="1" u="sng" dirty="0" smtClean="0"/>
              <a:t>straight lines</a:t>
            </a:r>
            <a:r>
              <a:rPr lang="en-US" sz="2400" dirty="0" smtClean="0"/>
              <a:t>.  They show that gases expand uniformly with temperature. </a:t>
            </a:r>
            <a:br>
              <a:rPr lang="en-US" sz="2400" dirty="0" smtClean="0"/>
            </a:br>
            <a:endParaRPr lang="en-US" sz="2400" dirty="0" smtClean="0"/>
          </a:p>
          <a:p>
            <a:r>
              <a:rPr lang="en-US" sz="1200" b="1" dirty="0" smtClean="0"/>
              <a:t/>
            </a:r>
            <a:br>
              <a:rPr lang="en-US" sz="1200" b="1" dirty="0" smtClean="0"/>
            </a:br>
            <a:r>
              <a:rPr lang="en-US" sz="1200" dirty="0" smtClean="0"/>
              <a:t/>
            </a:r>
            <a:br>
              <a:rPr lang="en-US" sz="1200" dirty="0" smtClean="0"/>
            </a:br>
            <a:r>
              <a:rPr lang="en-US" sz="1200" b="1" dirty="0" smtClean="0"/>
              <a:t/>
            </a:r>
            <a:br>
              <a:rPr lang="en-US" sz="1200" b="1" dirty="0" smtClean="0"/>
            </a:br>
            <a:endParaRPr lang="en-US" sz="1200" b="1" dirty="0"/>
          </a:p>
        </p:txBody>
      </p:sp>
      <p:sp>
        <p:nvSpPr>
          <p:cNvPr id="4" name="Title 1"/>
          <p:cNvSpPr>
            <a:spLocks noGrp="1"/>
          </p:cNvSpPr>
          <p:nvPr>
            <p:ph type="title"/>
          </p:nvPr>
        </p:nvSpPr>
        <p:spPr>
          <a:xfrm>
            <a:off x="457200" y="274638"/>
            <a:ext cx="8229600" cy="1143000"/>
          </a:xfrm>
        </p:spPr>
        <p:txBody>
          <a:bodyPr/>
          <a:lstStyle/>
          <a:p>
            <a:r>
              <a:rPr lang="en-US" dirty="0" smtClean="0"/>
              <a:t>Absolute ZERO</a:t>
            </a:r>
            <a:endParaRPr lang="en-US" dirty="0"/>
          </a:p>
        </p:txBody>
      </p:sp>
      <p:pic>
        <p:nvPicPr>
          <p:cNvPr id="3074" name="Picture 2" descr="Image result for volume - temperature graphs"/>
          <p:cNvPicPr>
            <a:picLocks noChangeAspect="1" noChangeArrowheads="1"/>
          </p:cNvPicPr>
          <p:nvPr/>
        </p:nvPicPr>
        <p:blipFill>
          <a:blip r:embed="rId2" cstate="print"/>
          <a:srcRect/>
          <a:stretch>
            <a:fillRect/>
          </a:stretch>
        </p:blipFill>
        <p:spPr bwMode="auto">
          <a:xfrm>
            <a:off x="152400" y="3276600"/>
            <a:ext cx="4441374" cy="1828801"/>
          </a:xfrm>
          <a:prstGeom prst="rect">
            <a:avLst/>
          </a:prstGeom>
          <a:noFill/>
        </p:spPr>
      </p:pic>
      <p:pic>
        <p:nvPicPr>
          <p:cNvPr id="3078" name="Picture 6" descr="Image result for pressure vs temperature"/>
          <p:cNvPicPr>
            <a:picLocks noChangeAspect="1" noChangeArrowheads="1"/>
          </p:cNvPicPr>
          <p:nvPr/>
        </p:nvPicPr>
        <p:blipFill>
          <a:blip r:embed="rId3" cstate="print"/>
          <a:srcRect/>
          <a:stretch>
            <a:fillRect/>
          </a:stretch>
        </p:blipFill>
        <p:spPr bwMode="auto">
          <a:xfrm>
            <a:off x="4932534" y="2819400"/>
            <a:ext cx="4211465" cy="2362200"/>
          </a:xfrm>
          <a:prstGeom prst="rect">
            <a:avLst/>
          </a:prstGeom>
          <a:noFill/>
        </p:spPr>
      </p:pic>
    </p:spTree>
    <p:extLst>
      <p:ext uri="{BB962C8B-B14F-4D97-AF65-F5344CB8AC3E}">
        <p14:creationId xmlns="" xmlns:p14="http://schemas.microsoft.com/office/powerpoint/2010/main" val="41018415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lnSpcReduction="10000"/>
          </a:bodyPr>
          <a:lstStyle/>
          <a:p>
            <a:r>
              <a:rPr lang="en-US" sz="3600" dirty="0" smtClean="0"/>
              <a:t>It is believed that the lowest temperature possible is – 273 on the Kelvin scale.  </a:t>
            </a:r>
          </a:p>
          <a:p>
            <a:endParaRPr lang="en-US" sz="3600" b="1" dirty="0" smtClean="0"/>
          </a:p>
          <a:p>
            <a:r>
              <a:rPr lang="en-US" sz="3600" dirty="0" smtClean="0"/>
              <a:t>It is referred to as the zero or absolute zero.  </a:t>
            </a:r>
          </a:p>
          <a:p>
            <a:endParaRPr lang="en-US" sz="3600" dirty="0" smtClean="0"/>
          </a:p>
          <a:p>
            <a:r>
              <a:rPr lang="en-US" sz="3600" dirty="0" smtClean="0"/>
              <a:t>Any reading taken in kelvins are denoted the unit, K.  They are exactly the same size as 1 Celsius degree.  </a:t>
            </a:r>
            <a:br>
              <a:rPr lang="en-US" sz="3600" dirty="0" smtClean="0"/>
            </a:br>
            <a:r>
              <a:rPr lang="en-US" sz="1200" b="1" dirty="0" smtClean="0"/>
              <a:t/>
            </a:r>
            <a:br>
              <a:rPr lang="en-US" sz="1200" b="1" dirty="0" smtClean="0"/>
            </a:br>
            <a:r>
              <a:rPr lang="en-US" sz="1200" dirty="0" smtClean="0"/>
              <a:t/>
            </a:r>
            <a:br>
              <a:rPr lang="en-US" sz="1200" dirty="0" smtClean="0"/>
            </a:br>
            <a:r>
              <a:rPr lang="en-US" sz="1200" b="1" dirty="0" smtClean="0"/>
              <a:t/>
            </a:r>
            <a:br>
              <a:rPr lang="en-US" sz="1200" b="1" dirty="0" smtClean="0"/>
            </a:br>
            <a:endParaRPr lang="en-US" sz="1200" b="1" dirty="0"/>
          </a:p>
        </p:txBody>
      </p:sp>
      <p:sp>
        <p:nvSpPr>
          <p:cNvPr id="4" name="Title 1"/>
          <p:cNvSpPr>
            <a:spLocks noGrp="1"/>
          </p:cNvSpPr>
          <p:nvPr>
            <p:ph type="title"/>
          </p:nvPr>
        </p:nvSpPr>
        <p:spPr>
          <a:xfrm>
            <a:off x="457200" y="274638"/>
            <a:ext cx="8229600" cy="1143000"/>
          </a:xfrm>
        </p:spPr>
        <p:txBody>
          <a:bodyPr/>
          <a:lstStyle/>
          <a:p>
            <a:r>
              <a:rPr lang="en-US" dirty="0" smtClean="0"/>
              <a:t>Absolute ZERO</a:t>
            </a:r>
            <a:endParaRPr lang="en-US" dirty="0"/>
          </a:p>
        </p:txBody>
      </p:sp>
    </p:spTree>
    <p:extLst>
      <p:ext uri="{BB962C8B-B14F-4D97-AF65-F5344CB8AC3E}">
        <p14:creationId xmlns="" xmlns:p14="http://schemas.microsoft.com/office/powerpoint/2010/main" val="41018415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lnSpcReduction="10000"/>
          </a:bodyPr>
          <a:lstStyle/>
          <a:p>
            <a:r>
              <a:rPr lang="en-US" b="1" dirty="0" smtClean="0">
                <a:solidFill>
                  <a:srgbClr val="7030A0"/>
                </a:solidFill>
              </a:rPr>
              <a:t>Near to absolute zero, strange things happen.  </a:t>
            </a:r>
          </a:p>
          <a:p>
            <a:endParaRPr lang="en-US" dirty="0" smtClean="0"/>
          </a:p>
          <a:p>
            <a:r>
              <a:rPr lang="en-US" b="1" dirty="0" smtClean="0">
                <a:solidFill>
                  <a:srgbClr val="FFC000"/>
                </a:solidFill>
              </a:rPr>
              <a:t>Liquid helium becomes a ‘superfluid’.  It can not be kept in an open vessel because it flows up the inside of the vessel, over the edge and down the outside. </a:t>
            </a:r>
          </a:p>
          <a:p>
            <a:endParaRPr lang="en-US" dirty="0" smtClean="0"/>
          </a:p>
          <a:p>
            <a:r>
              <a:rPr lang="en-US" b="1" dirty="0" smtClean="0">
                <a:solidFill>
                  <a:srgbClr val="FF0066"/>
                </a:solidFill>
              </a:rPr>
              <a:t>Some metals and compounds become ‘superconductors’ of electricity and a current once started in them flows forever without a battery</a:t>
            </a:r>
            <a:r>
              <a:rPr lang="en-US" b="1" dirty="0" smtClean="0"/>
              <a:t/>
            </a:r>
            <a:br>
              <a:rPr lang="en-US" b="1" dirty="0" smtClean="0"/>
            </a:br>
            <a:endParaRPr lang="en-US" b="1"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Strange Things happen at </a:t>
            </a:r>
            <a:br>
              <a:rPr lang="en-US" dirty="0" smtClean="0"/>
            </a:br>
            <a:r>
              <a:rPr lang="en-US" dirty="0" smtClean="0"/>
              <a:t>Absolute ZERO</a:t>
            </a:r>
            <a:endParaRPr lang="en-US" dirty="0"/>
          </a:p>
        </p:txBody>
      </p:sp>
    </p:spTree>
    <p:extLst>
      <p:ext uri="{BB962C8B-B14F-4D97-AF65-F5344CB8AC3E}">
        <p14:creationId xmlns="" xmlns:p14="http://schemas.microsoft.com/office/powerpoint/2010/main" val="41018415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lnSpcReduction="10000"/>
          </a:bodyPr>
          <a:lstStyle/>
          <a:p>
            <a:r>
              <a:rPr lang="en-US" sz="2400" dirty="0" smtClean="0"/>
              <a:t>Using absolute temperatures the gas laws can be stated in convenient forms for calculations.</a:t>
            </a:r>
            <a:r>
              <a:rPr lang="en-US" sz="2400" b="1" u="sng" dirty="0" smtClean="0"/>
              <a:t/>
            </a:r>
            <a:br>
              <a:rPr lang="en-US" sz="2400" b="1" u="sng" dirty="0" smtClean="0"/>
            </a:br>
            <a:endParaRPr lang="en-US" sz="2400" b="1" u="sng" dirty="0" smtClean="0"/>
          </a:p>
          <a:p>
            <a:r>
              <a:rPr lang="en-US" sz="2400" b="1" dirty="0" smtClean="0">
                <a:solidFill>
                  <a:srgbClr val="FF0066"/>
                </a:solidFill>
              </a:rPr>
              <a:t>Boyle’s Law:</a:t>
            </a:r>
            <a:r>
              <a:rPr lang="en-US" sz="2400" dirty="0" smtClean="0"/>
              <a:t/>
            </a:r>
            <a:br>
              <a:rPr lang="en-US" sz="2400" dirty="0" smtClean="0"/>
            </a:br>
            <a:r>
              <a:rPr lang="en-US" sz="2400" dirty="0" smtClean="0"/>
              <a:t>The volume of a fixed mass of gas is inversely proportional to the pressure, if the temperature is unchanged.   Or the pressure of a fixed mass of gas is directly proportional to the inverse of volume.  </a:t>
            </a:r>
            <a:br>
              <a:rPr lang="en-US" sz="2400" dirty="0" smtClean="0"/>
            </a:br>
            <a:r>
              <a:rPr lang="en-US" sz="2400" b="1" dirty="0" smtClean="0">
                <a:solidFill>
                  <a:srgbClr val="FF0066"/>
                </a:solidFill>
              </a:rPr>
              <a:t>Equation : P</a:t>
            </a:r>
            <a:r>
              <a:rPr lang="en-US" sz="2400" b="1" baseline="-25000" dirty="0" smtClean="0">
                <a:solidFill>
                  <a:srgbClr val="FF0066"/>
                </a:solidFill>
              </a:rPr>
              <a:t>1</a:t>
            </a:r>
            <a:r>
              <a:rPr lang="en-US" sz="2400" b="1" dirty="0" smtClean="0">
                <a:solidFill>
                  <a:srgbClr val="FF0066"/>
                </a:solidFill>
              </a:rPr>
              <a:t>V</a:t>
            </a:r>
            <a:r>
              <a:rPr lang="en-US" sz="2400" b="1" baseline="-25000" dirty="0" smtClean="0">
                <a:solidFill>
                  <a:srgbClr val="FF0066"/>
                </a:solidFill>
              </a:rPr>
              <a:t>1</a:t>
            </a:r>
            <a:r>
              <a:rPr lang="en-US" sz="2400" b="1" dirty="0" smtClean="0">
                <a:solidFill>
                  <a:srgbClr val="FF0066"/>
                </a:solidFill>
              </a:rPr>
              <a:t> = P</a:t>
            </a:r>
            <a:r>
              <a:rPr lang="en-US" sz="2400" b="1" baseline="-25000" dirty="0" smtClean="0">
                <a:solidFill>
                  <a:srgbClr val="FF0066"/>
                </a:solidFill>
              </a:rPr>
              <a:t>2</a:t>
            </a:r>
            <a:r>
              <a:rPr lang="en-US" sz="2400" b="1" dirty="0" smtClean="0">
                <a:solidFill>
                  <a:srgbClr val="FF0066"/>
                </a:solidFill>
              </a:rPr>
              <a:t>V</a:t>
            </a:r>
            <a:r>
              <a:rPr lang="en-US" sz="2400" b="1" baseline="-25000" dirty="0" smtClean="0">
                <a:solidFill>
                  <a:srgbClr val="FF0066"/>
                </a:solidFill>
              </a:rPr>
              <a:t>2</a:t>
            </a:r>
            <a:r>
              <a:rPr lang="en-US" sz="2400" dirty="0" smtClean="0"/>
              <a:t/>
            </a:r>
            <a:br>
              <a:rPr lang="en-US" sz="2400" dirty="0" smtClean="0"/>
            </a:br>
            <a:endParaRPr lang="en-US" sz="2400" dirty="0" smtClean="0"/>
          </a:p>
          <a:p>
            <a:r>
              <a:rPr lang="en-US" sz="2400" b="1" dirty="0" smtClean="0">
                <a:solidFill>
                  <a:srgbClr val="0070C0"/>
                </a:solidFill>
              </a:rPr>
              <a:t>Charles’ Law:</a:t>
            </a:r>
            <a:r>
              <a:rPr lang="en-US" sz="2400" dirty="0" smtClean="0"/>
              <a:t/>
            </a:r>
            <a:br>
              <a:rPr lang="en-US" sz="2400" dirty="0" smtClean="0"/>
            </a:br>
            <a:r>
              <a:rPr lang="en-US" sz="2400" dirty="0" smtClean="0"/>
              <a:t>The volume of a fixed mass of gas is directly proportional to its absolute temperature if the pressure is kept constant.</a:t>
            </a:r>
            <a:br>
              <a:rPr lang="en-US" sz="2400" dirty="0" smtClean="0"/>
            </a:br>
            <a:r>
              <a:rPr lang="en-US" sz="2400" b="1" dirty="0" smtClean="0">
                <a:solidFill>
                  <a:srgbClr val="0070C0"/>
                </a:solidFill>
              </a:rPr>
              <a:t>Equation : (V</a:t>
            </a:r>
            <a:r>
              <a:rPr lang="en-US" sz="2400" b="1" baseline="-25000" dirty="0" smtClean="0">
                <a:solidFill>
                  <a:srgbClr val="0070C0"/>
                </a:solidFill>
              </a:rPr>
              <a:t>1</a:t>
            </a:r>
            <a:r>
              <a:rPr lang="en-US" sz="2400" b="1" dirty="0" smtClean="0">
                <a:solidFill>
                  <a:srgbClr val="0070C0"/>
                </a:solidFill>
              </a:rPr>
              <a:t>/T</a:t>
            </a:r>
            <a:r>
              <a:rPr lang="en-US" sz="2400" b="1" baseline="-25000" dirty="0" smtClean="0">
                <a:solidFill>
                  <a:srgbClr val="0070C0"/>
                </a:solidFill>
              </a:rPr>
              <a:t>1</a:t>
            </a:r>
            <a:r>
              <a:rPr lang="en-US" sz="2400" b="1" dirty="0" smtClean="0">
                <a:solidFill>
                  <a:srgbClr val="0070C0"/>
                </a:solidFill>
              </a:rPr>
              <a:t>) = (V</a:t>
            </a:r>
            <a:r>
              <a:rPr lang="en-US" sz="2400" b="1" baseline="-25000" dirty="0" smtClean="0">
                <a:solidFill>
                  <a:srgbClr val="0070C0"/>
                </a:solidFill>
              </a:rPr>
              <a:t>2</a:t>
            </a:r>
            <a:r>
              <a:rPr lang="en-US" sz="2400" b="1" dirty="0" smtClean="0">
                <a:solidFill>
                  <a:srgbClr val="0070C0"/>
                </a:solidFill>
              </a:rPr>
              <a:t>/T</a:t>
            </a:r>
            <a:r>
              <a:rPr lang="en-US" sz="2400" b="1" baseline="-25000" dirty="0" smtClean="0">
                <a:solidFill>
                  <a:srgbClr val="0070C0"/>
                </a:solidFill>
              </a:rPr>
              <a:t>2</a:t>
            </a:r>
            <a:r>
              <a:rPr lang="en-US" sz="2400" b="1" dirty="0" smtClean="0">
                <a:solidFill>
                  <a:srgbClr val="0070C0"/>
                </a:solidFill>
              </a:rPr>
              <a:t>)  </a:t>
            </a:r>
            <a:r>
              <a:rPr lang="en-US" sz="2400" dirty="0" smtClean="0"/>
              <a:t/>
            </a:r>
            <a:br>
              <a:rPr lang="en-US" sz="2400" dirty="0" smtClean="0"/>
            </a:br>
            <a:r>
              <a:rPr lang="en-US" sz="1200" b="1" dirty="0" smtClean="0"/>
              <a:t/>
            </a:r>
            <a:br>
              <a:rPr lang="en-US" sz="1200" b="1" dirty="0" smtClean="0"/>
            </a:br>
            <a:endParaRPr lang="en-US" sz="1200" b="1"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The Gas Laws</a:t>
            </a:r>
            <a:br>
              <a:rPr lang="en-US" dirty="0" smtClean="0"/>
            </a:br>
            <a:r>
              <a:rPr lang="en-US" dirty="0" smtClean="0"/>
              <a:t>Boyle’s Law and Charles’ Law</a:t>
            </a:r>
            <a:endParaRPr lang="en-US" dirty="0"/>
          </a:p>
        </p:txBody>
      </p:sp>
    </p:spTree>
    <p:extLst>
      <p:ext uri="{BB962C8B-B14F-4D97-AF65-F5344CB8AC3E}">
        <p14:creationId xmlns="" xmlns:p14="http://schemas.microsoft.com/office/powerpoint/2010/main" val="41018415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fontScale="85000" lnSpcReduction="20000"/>
          </a:bodyPr>
          <a:lstStyle/>
          <a:p>
            <a:endParaRPr lang="en-US" sz="1200" dirty="0" smtClean="0"/>
          </a:p>
          <a:p>
            <a:r>
              <a:rPr lang="en-US" sz="3500" b="1" dirty="0" smtClean="0">
                <a:solidFill>
                  <a:srgbClr val="92D050"/>
                </a:solidFill>
              </a:rPr>
              <a:t>Pressure law:</a:t>
            </a:r>
            <a:r>
              <a:rPr lang="en-US" sz="3500" dirty="0" smtClean="0"/>
              <a:t/>
            </a:r>
            <a:br>
              <a:rPr lang="en-US" sz="3500" dirty="0" smtClean="0"/>
            </a:br>
            <a:r>
              <a:rPr lang="en-US" sz="3500" dirty="0" smtClean="0"/>
              <a:t>The pressure of a fixed mass of gas is directly proportional to its absolute temperature if the volume is kept constant.</a:t>
            </a:r>
            <a:br>
              <a:rPr lang="en-US" sz="3500" dirty="0" smtClean="0"/>
            </a:br>
            <a:r>
              <a:rPr lang="en-US" sz="3500" b="1" dirty="0" smtClean="0">
                <a:solidFill>
                  <a:srgbClr val="92D050"/>
                </a:solidFill>
              </a:rPr>
              <a:t>Equation : P/T = constant</a:t>
            </a:r>
            <a:br>
              <a:rPr lang="en-US" sz="3500" b="1" dirty="0" smtClean="0">
                <a:solidFill>
                  <a:srgbClr val="92D050"/>
                </a:solidFill>
              </a:rPr>
            </a:br>
            <a:endParaRPr lang="en-US" sz="3500" dirty="0" smtClean="0"/>
          </a:p>
          <a:p>
            <a:r>
              <a:rPr lang="en-US" sz="3500" b="1" dirty="0" smtClean="0">
                <a:solidFill>
                  <a:srgbClr val="FFC000"/>
                </a:solidFill>
              </a:rPr>
              <a:t>General gas law:</a:t>
            </a:r>
            <a:br>
              <a:rPr lang="en-US" sz="3500" b="1" dirty="0" smtClean="0">
                <a:solidFill>
                  <a:srgbClr val="FFC000"/>
                </a:solidFill>
              </a:rPr>
            </a:br>
            <a:r>
              <a:rPr lang="en-US" sz="3500" dirty="0" smtClean="0"/>
              <a:t>For a fixed mass of an ideal gas changing from state 1 to state 2, the following equation holds </a:t>
            </a:r>
            <a:r>
              <a:rPr lang="en-US" sz="3500" b="1" dirty="0" smtClean="0">
                <a:solidFill>
                  <a:srgbClr val="FFC000"/>
                </a:solidFill>
              </a:rPr>
              <a:t/>
            </a:r>
            <a:br>
              <a:rPr lang="en-US" sz="3500" b="1" dirty="0" smtClean="0">
                <a:solidFill>
                  <a:srgbClr val="FFC000"/>
                </a:solidFill>
              </a:rPr>
            </a:br>
            <a:r>
              <a:rPr lang="en-US" sz="3500" dirty="0" smtClean="0"/>
              <a:t>These three equations can be combined to give:</a:t>
            </a:r>
            <a:br>
              <a:rPr lang="en-US" sz="3500" dirty="0" smtClean="0"/>
            </a:br>
            <a:r>
              <a:rPr lang="en-US" sz="3500" b="1" dirty="0" smtClean="0">
                <a:solidFill>
                  <a:srgbClr val="FFC000"/>
                </a:solidFill>
              </a:rPr>
              <a:t>Equation : (P</a:t>
            </a:r>
            <a:r>
              <a:rPr lang="en-US" sz="3500" b="1" baseline="-25000" dirty="0" smtClean="0">
                <a:solidFill>
                  <a:srgbClr val="FFC000"/>
                </a:solidFill>
              </a:rPr>
              <a:t>1</a:t>
            </a:r>
            <a:r>
              <a:rPr lang="en-US" sz="3500" b="1" dirty="0" smtClean="0">
                <a:solidFill>
                  <a:srgbClr val="FFC000"/>
                </a:solidFill>
              </a:rPr>
              <a:t>V</a:t>
            </a:r>
            <a:r>
              <a:rPr lang="en-US" sz="3500" b="1" baseline="-25000" dirty="0" smtClean="0">
                <a:solidFill>
                  <a:srgbClr val="FFC000"/>
                </a:solidFill>
              </a:rPr>
              <a:t>1</a:t>
            </a:r>
            <a:r>
              <a:rPr lang="en-US" sz="3500" b="1" dirty="0" smtClean="0">
                <a:solidFill>
                  <a:srgbClr val="FFC000"/>
                </a:solidFill>
              </a:rPr>
              <a:t>/T</a:t>
            </a:r>
            <a:r>
              <a:rPr lang="en-US" sz="3500" b="1" baseline="-25000" dirty="0" smtClean="0">
                <a:solidFill>
                  <a:srgbClr val="FFC000"/>
                </a:solidFill>
              </a:rPr>
              <a:t>1</a:t>
            </a:r>
            <a:r>
              <a:rPr lang="en-US" sz="3500" b="1" dirty="0" smtClean="0">
                <a:solidFill>
                  <a:srgbClr val="FFC000"/>
                </a:solidFill>
              </a:rPr>
              <a:t>) = (P</a:t>
            </a:r>
            <a:r>
              <a:rPr lang="en-US" sz="3500" b="1" baseline="-25000" dirty="0" smtClean="0">
                <a:solidFill>
                  <a:srgbClr val="FFC000"/>
                </a:solidFill>
              </a:rPr>
              <a:t>2</a:t>
            </a:r>
            <a:r>
              <a:rPr lang="en-US" sz="3500" b="1" dirty="0" smtClean="0">
                <a:solidFill>
                  <a:srgbClr val="FFC000"/>
                </a:solidFill>
              </a:rPr>
              <a:t>V</a:t>
            </a:r>
            <a:r>
              <a:rPr lang="en-US" sz="3500" b="1" baseline="-25000" dirty="0" smtClean="0">
                <a:solidFill>
                  <a:srgbClr val="FFC000"/>
                </a:solidFill>
              </a:rPr>
              <a:t>2</a:t>
            </a:r>
            <a:r>
              <a:rPr lang="en-US" sz="3500" b="1" dirty="0" smtClean="0">
                <a:solidFill>
                  <a:srgbClr val="FFC000"/>
                </a:solidFill>
              </a:rPr>
              <a:t>/T</a:t>
            </a:r>
            <a:r>
              <a:rPr lang="en-US" sz="3500" b="1" baseline="-25000" dirty="0" smtClean="0">
                <a:solidFill>
                  <a:srgbClr val="FFC000"/>
                </a:solidFill>
              </a:rPr>
              <a:t>2</a:t>
            </a:r>
            <a:r>
              <a:rPr lang="en-US" sz="3500" b="1" dirty="0" smtClean="0">
                <a:solidFill>
                  <a:srgbClr val="FFC000"/>
                </a:solidFill>
              </a:rPr>
              <a:t>)</a:t>
            </a:r>
            <a:r>
              <a:rPr lang="en-US" sz="3500" dirty="0" smtClean="0"/>
              <a:t/>
            </a:r>
            <a:br>
              <a:rPr lang="en-US" sz="3500" dirty="0" smtClean="0"/>
            </a:br>
            <a:r>
              <a:rPr lang="en-US" sz="2800" dirty="0" smtClean="0"/>
              <a:t/>
            </a:r>
            <a:br>
              <a:rPr lang="en-US" sz="2800" dirty="0" smtClean="0"/>
            </a:br>
            <a:r>
              <a:rPr lang="en-US" sz="2800" dirty="0" smtClean="0"/>
              <a:t/>
            </a:r>
            <a:br>
              <a:rPr lang="en-US" sz="2800" dirty="0" smtClean="0"/>
            </a:br>
            <a:endParaRPr lang="en-US" sz="2800" dirty="0" smtClean="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The Gas Laws</a:t>
            </a:r>
            <a:br>
              <a:rPr lang="en-US" dirty="0" smtClean="0"/>
            </a:br>
            <a:r>
              <a:rPr lang="en-US" dirty="0" smtClean="0"/>
              <a:t>Pressure Law and General Gas Law</a:t>
            </a:r>
            <a:endParaRPr lang="en-US" dirty="0"/>
          </a:p>
        </p:txBody>
      </p:sp>
    </p:spTree>
    <p:extLst>
      <p:ext uri="{BB962C8B-B14F-4D97-AF65-F5344CB8AC3E}">
        <p14:creationId xmlns="" xmlns:p14="http://schemas.microsoft.com/office/powerpoint/2010/main" val="5360567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note…</a:t>
            </a:r>
            <a:endParaRPr lang="en-US" dirty="0"/>
          </a:p>
        </p:txBody>
      </p:sp>
      <p:sp>
        <p:nvSpPr>
          <p:cNvPr id="3" name="Content Placeholder 2"/>
          <p:cNvSpPr>
            <a:spLocks noGrp="1"/>
          </p:cNvSpPr>
          <p:nvPr>
            <p:ph idx="1"/>
          </p:nvPr>
        </p:nvSpPr>
        <p:spPr>
          <a:xfrm>
            <a:off x="228600" y="1600200"/>
            <a:ext cx="8686800" cy="4876800"/>
          </a:xfrm>
        </p:spPr>
        <p:txBody>
          <a:bodyPr>
            <a:normAutofit lnSpcReduction="10000"/>
          </a:bodyPr>
          <a:lstStyle/>
          <a:p>
            <a:r>
              <a:rPr lang="en-US" sz="3600" b="1" dirty="0" smtClean="0"/>
              <a:t>P</a:t>
            </a:r>
            <a:r>
              <a:rPr lang="en-US" sz="3600" dirty="0" smtClean="0"/>
              <a:t> and </a:t>
            </a:r>
            <a:r>
              <a:rPr lang="en-US" sz="3600" b="1" dirty="0" smtClean="0"/>
              <a:t>V</a:t>
            </a:r>
            <a:r>
              <a:rPr lang="en-US" sz="3600" dirty="0" smtClean="0"/>
              <a:t> may be in any unit of pressure and volume, respectively.</a:t>
            </a:r>
          </a:p>
          <a:p>
            <a:endParaRPr lang="en-US" sz="3600" dirty="0" smtClean="0"/>
          </a:p>
          <a:p>
            <a:r>
              <a:rPr lang="en-US" sz="3600" b="1" dirty="0" smtClean="0"/>
              <a:t>T</a:t>
            </a:r>
            <a:r>
              <a:rPr lang="en-US" sz="3600" dirty="0" smtClean="0"/>
              <a:t>  </a:t>
            </a:r>
            <a:r>
              <a:rPr lang="en-US" sz="3600" b="1" dirty="0" smtClean="0">
                <a:solidFill>
                  <a:srgbClr val="FF0000"/>
                </a:solidFill>
              </a:rPr>
              <a:t>MUST</a:t>
            </a:r>
            <a:r>
              <a:rPr lang="en-US" sz="3600" dirty="0" smtClean="0"/>
              <a:t> be measured on the </a:t>
            </a:r>
            <a:r>
              <a:rPr lang="en-US" sz="3600" b="1" dirty="0" smtClean="0"/>
              <a:t>KELVIN</a:t>
            </a:r>
            <a:r>
              <a:rPr lang="en-US" sz="3600" dirty="0" smtClean="0"/>
              <a:t> scale.</a:t>
            </a:r>
          </a:p>
          <a:p>
            <a:endParaRPr lang="en-US" sz="3600" dirty="0" smtClean="0"/>
          </a:p>
          <a:p>
            <a:r>
              <a:rPr lang="en-US" sz="3600" dirty="0" smtClean="0"/>
              <a:t>In problems where one of the variables is constant, it may be omitted from the equations.</a:t>
            </a:r>
          </a:p>
          <a:p>
            <a:endParaRPr lang="en-US" dirty="0" smtClean="0"/>
          </a:p>
          <a:p>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Constant Temperature</a:t>
            </a:r>
            <a:endParaRPr lang="en-US" dirty="0">
              <a:solidFill>
                <a:srgbClr val="FF0000"/>
              </a:solidFill>
            </a:endParaRPr>
          </a:p>
        </p:txBody>
      </p:sp>
      <p:sp>
        <p:nvSpPr>
          <p:cNvPr id="3" name="Content Placeholder 2"/>
          <p:cNvSpPr>
            <a:spLocks noGrp="1"/>
          </p:cNvSpPr>
          <p:nvPr>
            <p:ph idx="1"/>
          </p:nvPr>
        </p:nvSpPr>
        <p:spPr>
          <a:xfrm>
            <a:off x="228600" y="1600200"/>
            <a:ext cx="8686800" cy="4876800"/>
          </a:xfrm>
        </p:spPr>
        <p:txBody>
          <a:bodyPr>
            <a:normAutofit/>
          </a:bodyPr>
          <a:lstStyle/>
          <a:p>
            <a:r>
              <a:rPr lang="en-US" dirty="0" smtClean="0"/>
              <a:t>At constant temperature if the vessel is a very good conductor any instantaneous rise or fall in temperature will quickly readjust to that of the environment.</a:t>
            </a:r>
            <a:br>
              <a:rPr lang="en-US" dirty="0" smtClean="0"/>
            </a:br>
            <a:endParaRPr lang="en-US" dirty="0" smtClean="0"/>
          </a:p>
          <a:p>
            <a:r>
              <a:rPr lang="en-US" dirty="0" smtClean="0"/>
              <a:t>It can therefore be assumed that temperature is constant.</a:t>
            </a:r>
          </a:p>
          <a:p>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2D050"/>
                </a:solidFill>
              </a:rPr>
              <a:t>Constant Pressure</a:t>
            </a:r>
            <a:endParaRPr lang="en-US" dirty="0">
              <a:solidFill>
                <a:srgbClr val="92D050"/>
              </a:solidFill>
            </a:endParaRPr>
          </a:p>
        </p:txBody>
      </p:sp>
      <p:sp>
        <p:nvSpPr>
          <p:cNvPr id="3" name="Content Placeholder 2"/>
          <p:cNvSpPr>
            <a:spLocks noGrp="1"/>
          </p:cNvSpPr>
          <p:nvPr>
            <p:ph idx="1"/>
          </p:nvPr>
        </p:nvSpPr>
        <p:spPr>
          <a:xfrm>
            <a:off x="228600" y="1600200"/>
            <a:ext cx="8686800" cy="4876800"/>
          </a:xfrm>
        </p:spPr>
        <p:txBody>
          <a:bodyPr>
            <a:normAutofit/>
          </a:bodyPr>
          <a:lstStyle/>
          <a:p>
            <a:r>
              <a:rPr lang="en-US" dirty="0" smtClean="0"/>
              <a:t>At constant pressure if the vessel is freely expandable it can be assumed that the pressure is constant.</a:t>
            </a:r>
            <a:br>
              <a:rPr lang="en-US" dirty="0" smtClean="0"/>
            </a:br>
            <a:r>
              <a:rPr lang="en-US" dirty="0" smtClean="0"/>
              <a:t/>
            </a:r>
            <a:br>
              <a:rPr lang="en-US" dirty="0" smtClean="0"/>
            </a:br>
            <a:r>
              <a:rPr lang="en-US" dirty="0" smtClean="0"/>
              <a:t>Should the pressure instantaneously rise or fall, the vessel will expand or contract so that its contents have the same pressure as the environment (usually atmospheric pressure)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dirty="0" smtClean="0"/>
              <a:t>Temperature can also</a:t>
            </a:r>
            <a:br>
              <a:rPr lang="en-US" dirty="0" smtClean="0"/>
            </a:br>
            <a:r>
              <a:rPr lang="en-US" dirty="0" smtClean="0"/>
              <a:t>be measured in kelvins (K).</a:t>
            </a:r>
            <a:br>
              <a:rPr lang="en-US" dirty="0" smtClean="0"/>
            </a:br>
            <a:r>
              <a:rPr lang="en-US" dirty="0" smtClean="0"/>
              <a:t>This scale was devised by</a:t>
            </a:r>
            <a:br>
              <a:rPr lang="en-US" dirty="0" smtClean="0"/>
            </a:br>
            <a:r>
              <a:rPr lang="en-US" dirty="0" smtClean="0"/>
              <a:t>Sir William Thomson Kelvin.</a:t>
            </a:r>
            <a:br>
              <a:rPr lang="en-US" dirty="0" smtClean="0"/>
            </a:br>
            <a:r>
              <a:rPr lang="en-US" dirty="0" smtClean="0"/>
              <a:t> </a:t>
            </a:r>
          </a:p>
          <a:p>
            <a:r>
              <a:rPr lang="en-US" dirty="0" smtClean="0"/>
              <a:t>The </a:t>
            </a:r>
            <a:r>
              <a:rPr lang="en-US" b="1" dirty="0" smtClean="0"/>
              <a:t>temperature</a:t>
            </a:r>
            <a:r>
              <a:rPr lang="en-US" dirty="0" smtClean="0"/>
              <a:t/>
            </a:r>
            <a:br>
              <a:rPr lang="en-US" dirty="0" smtClean="0"/>
            </a:br>
            <a:r>
              <a:rPr lang="en-US" dirty="0" smtClean="0"/>
              <a:t>of a body tells us how</a:t>
            </a:r>
            <a:br>
              <a:rPr lang="en-US" dirty="0" smtClean="0"/>
            </a:br>
            <a:r>
              <a:rPr lang="en-US" b="1" dirty="0" smtClean="0">
                <a:solidFill>
                  <a:srgbClr val="FF0000"/>
                </a:solidFill>
              </a:rPr>
              <a:t>hot</a:t>
            </a:r>
            <a:r>
              <a:rPr lang="en-US" dirty="0" smtClean="0"/>
              <a:t> it is.</a:t>
            </a:r>
            <a:br>
              <a:rPr lang="en-US"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endParaRPr lang="en-US" sz="1200" dirty="0"/>
          </a:p>
        </p:txBody>
      </p:sp>
      <p:sp>
        <p:nvSpPr>
          <p:cNvPr id="4" name="Title 1"/>
          <p:cNvSpPr>
            <a:spLocks noGrp="1"/>
          </p:cNvSpPr>
          <p:nvPr>
            <p:ph type="title"/>
          </p:nvPr>
        </p:nvSpPr>
        <p:spPr>
          <a:xfrm>
            <a:off x="457200" y="274638"/>
            <a:ext cx="8229600" cy="1143000"/>
          </a:xfrm>
        </p:spPr>
        <p:txBody>
          <a:bodyPr/>
          <a:lstStyle/>
          <a:p>
            <a:r>
              <a:rPr lang="en-US" dirty="0" smtClean="0"/>
              <a:t>Temperature</a:t>
            </a:r>
            <a:endParaRPr lang="en-US" dirty="0"/>
          </a:p>
        </p:txBody>
      </p:sp>
      <p:pic>
        <p:nvPicPr>
          <p:cNvPr id="72706" name="Picture 2" descr="Image result for Thomson Kelvin"/>
          <p:cNvPicPr>
            <a:picLocks noChangeAspect="1" noChangeArrowheads="1"/>
          </p:cNvPicPr>
          <p:nvPr/>
        </p:nvPicPr>
        <p:blipFill>
          <a:blip r:embed="rId2" cstate="print"/>
          <a:srcRect/>
          <a:stretch>
            <a:fillRect/>
          </a:stretch>
        </p:blipFill>
        <p:spPr bwMode="auto">
          <a:xfrm>
            <a:off x="5334000" y="1371600"/>
            <a:ext cx="3810000" cy="3810001"/>
          </a:xfrm>
          <a:prstGeom prst="rect">
            <a:avLst/>
          </a:prstGeom>
          <a:noFill/>
        </p:spPr>
      </p:pic>
    </p:spTree>
    <p:extLst>
      <p:ext uri="{BB962C8B-B14F-4D97-AF65-F5344CB8AC3E}">
        <p14:creationId xmlns="" xmlns:p14="http://schemas.microsoft.com/office/powerpoint/2010/main" val="147800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rPr>
              <a:t>Constant Volume</a:t>
            </a:r>
            <a:endParaRPr lang="en-US" dirty="0">
              <a:solidFill>
                <a:srgbClr val="FF0066"/>
              </a:solidFill>
            </a:endParaRPr>
          </a:p>
        </p:txBody>
      </p:sp>
      <p:sp>
        <p:nvSpPr>
          <p:cNvPr id="3" name="Content Placeholder 2"/>
          <p:cNvSpPr>
            <a:spLocks noGrp="1"/>
          </p:cNvSpPr>
          <p:nvPr>
            <p:ph idx="1"/>
          </p:nvPr>
        </p:nvSpPr>
        <p:spPr>
          <a:xfrm>
            <a:off x="228600" y="1600200"/>
            <a:ext cx="8686800" cy="4876800"/>
          </a:xfrm>
        </p:spPr>
        <p:txBody>
          <a:bodyPr>
            <a:normAutofit/>
          </a:bodyPr>
          <a:lstStyle/>
          <a:p>
            <a:r>
              <a:rPr lang="en-US" dirty="0" smtClean="0"/>
              <a:t>At constant volume if the container is a strong, solid vessel, it can be assumed that the volume is constant.</a:t>
            </a:r>
            <a:br>
              <a:rPr lang="en-US" dirty="0" smtClean="0"/>
            </a:br>
            <a:r>
              <a:rPr lang="en-US" dirty="0" smtClean="0"/>
              <a:t/>
            </a:r>
            <a:br>
              <a:rPr lang="en-US" dirty="0" smtClean="0"/>
            </a:br>
            <a:r>
              <a:rPr lang="en-US" dirty="0" smtClean="0"/>
              <a:t>An increase in temperature will cause a slight increase in volume of the vessel but this is insignificant when compared to the increase that would have occurred if the gas had freely expanded.</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Verifying the Gas Laws</a:t>
            </a:r>
            <a:br>
              <a:rPr lang="en-US" dirty="0" smtClean="0"/>
            </a:br>
            <a:r>
              <a:rPr lang="en-US" dirty="0" smtClean="0"/>
              <a:t>Boyles Law</a:t>
            </a:r>
            <a:endParaRPr lang="en-US" dirty="0"/>
          </a:p>
        </p:txBody>
      </p:sp>
      <p:sp>
        <p:nvSpPr>
          <p:cNvPr id="3" name="Content Placeholder 2"/>
          <p:cNvSpPr>
            <a:spLocks noGrp="1"/>
          </p:cNvSpPr>
          <p:nvPr>
            <p:ph idx="1"/>
          </p:nvPr>
        </p:nvSpPr>
        <p:spPr>
          <a:xfrm>
            <a:off x="228600" y="1600200"/>
            <a:ext cx="8686800" cy="4876800"/>
          </a:xfrm>
        </p:spPr>
        <p:txBody>
          <a:bodyPr>
            <a:normAutofit lnSpcReduction="10000"/>
          </a:bodyPr>
          <a:lstStyle/>
          <a:p>
            <a:r>
              <a:rPr lang="en-US" dirty="0" smtClean="0"/>
              <a:t>Boyle’s law can be verified using the following apparatus.</a:t>
            </a:r>
            <a:br>
              <a:rPr lang="en-US" dirty="0" smtClean="0"/>
            </a:br>
            <a:r>
              <a:rPr lang="en-US" dirty="0" smtClean="0"/>
              <a:t/>
            </a:r>
            <a:br>
              <a:rPr lang="en-US" dirty="0" smtClean="0"/>
            </a:br>
            <a:r>
              <a:rPr lang="en-US" dirty="0" smtClean="0"/>
              <a:t>The pressure is increased</a:t>
            </a:r>
            <a:br>
              <a:rPr lang="en-US" dirty="0" smtClean="0"/>
            </a:br>
            <a:r>
              <a:rPr lang="en-US" dirty="0" smtClean="0"/>
              <a:t>by use of the pump and the</a:t>
            </a:r>
            <a:br>
              <a:rPr lang="en-US" dirty="0" smtClean="0"/>
            </a:br>
            <a:r>
              <a:rPr lang="en-US" dirty="0" smtClean="0"/>
              <a:t>new pressure and volume </a:t>
            </a:r>
            <a:br>
              <a:rPr lang="en-US" dirty="0" smtClean="0"/>
            </a:br>
            <a:r>
              <a:rPr lang="en-US" dirty="0" smtClean="0"/>
              <a:t>readings are taken.  About</a:t>
            </a:r>
            <a:br>
              <a:rPr lang="en-US" dirty="0" smtClean="0"/>
            </a:br>
            <a:r>
              <a:rPr lang="en-US" dirty="0" smtClean="0"/>
              <a:t>6 readings may be taken</a:t>
            </a:r>
            <a:br>
              <a:rPr lang="en-US" dirty="0" smtClean="0"/>
            </a:br>
            <a:r>
              <a:rPr lang="en-US" dirty="0" smtClean="0"/>
              <a:t/>
            </a:r>
            <a:br>
              <a:rPr lang="en-US" dirty="0" smtClean="0"/>
            </a:br>
            <a:r>
              <a:rPr lang="en-US" dirty="0" smtClean="0"/>
              <a:t>A graph of P against 1/V may be constructed.</a:t>
            </a:r>
            <a:endParaRPr lang="en-US" dirty="0"/>
          </a:p>
        </p:txBody>
      </p:sp>
      <p:pic>
        <p:nvPicPr>
          <p:cNvPr id="104450" name="Picture 2" descr="Image result for apparatus used for boyles law"/>
          <p:cNvPicPr>
            <a:picLocks noChangeAspect="1" noChangeArrowheads="1"/>
          </p:cNvPicPr>
          <p:nvPr/>
        </p:nvPicPr>
        <p:blipFill>
          <a:blip r:embed="rId2" cstate="print"/>
          <a:srcRect/>
          <a:stretch>
            <a:fillRect/>
          </a:stretch>
        </p:blipFill>
        <p:spPr bwMode="auto">
          <a:xfrm>
            <a:off x="5334000" y="2057400"/>
            <a:ext cx="3810000" cy="3429001"/>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Verifying the Gas Laws</a:t>
            </a:r>
            <a:br>
              <a:rPr lang="en-US" dirty="0" smtClean="0"/>
            </a:br>
            <a:r>
              <a:rPr lang="en-US" dirty="0" smtClean="0"/>
              <a:t>Boyles Law</a:t>
            </a:r>
            <a:endParaRPr lang="en-US" dirty="0"/>
          </a:p>
        </p:txBody>
      </p:sp>
      <p:sp>
        <p:nvSpPr>
          <p:cNvPr id="3" name="Content Placeholder 2"/>
          <p:cNvSpPr>
            <a:spLocks noGrp="1"/>
          </p:cNvSpPr>
          <p:nvPr>
            <p:ph idx="1"/>
          </p:nvPr>
        </p:nvSpPr>
        <p:spPr>
          <a:xfrm>
            <a:off x="228600" y="1600200"/>
            <a:ext cx="8686800" cy="4876800"/>
          </a:xfrm>
        </p:spPr>
        <p:txBody>
          <a:bodyPr>
            <a:normAutofit/>
          </a:bodyPr>
          <a:lstStyle/>
          <a:p>
            <a:r>
              <a:rPr lang="en-US" dirty="0" smtClean="0"/>
              <a:t>A straight line graph will be obtained and will verify Boyle’s law.</a:t>
            </a:r>
            <a:endParaRPr lang="en-US" dirty="0"/>
          </a:p>
        </p:txBody>
      </p:sp>
      <p:pic>
        <p:nvPicPr>
          <p:cNvPr id="104450" name="Picture 2" descr="Image result for apparatus used for boyles law"/>
          <p:cNvPicPr>
            <a:picLocks noChangeAspect="1" noChangeArrowheads="1"/>
          </p:cNvPicPr>
          <p:nvPr/>
        </p:nvPicPr>
        <p:blipFill>
          <a:blip r:embed="rId2" cstate="print"/>
          <a:srcRect/>
          <a:stretch>
            <a:fillRect/>
          </a:stretch>
        </p:blipFill>
        <p:spPr bwMode="auto">
          <a:xfrm>
            <a:off x="5334000" y="2819399"/>
            <a:ext cx="3810000" cy="3429001"/>
          </a:xfrm>
          <a:prstGeom prst="rect">
            <a:avLst/>
          </a:prstGeom>
          <a:noFill/>
        </p:spPr>
      </p:pic>
      <p:pic>
        <p:nvPicPr>
          <p:cNvPr id="109570" name="Picture 2" descr="Image result for p vs 1/v"/>
          <p:cNvPicPr>
            <a:picLocks noChangeAspect="1" noChangeArrowheads="1"/>
          </p:cNvPicPr>
          <p:nvPr/>
        </p:nvPicPr>
        <p:blipFill>
          <a:blip r:embed="rId3" cstate="print"/>
          <a:srcRect/>
          <a:stretch>
            <a:fillRect/>
          </a:stretch>
        </p:blipFill>
        <p:spPr bwMode="auto">
          <a:xfrm>
            <a:off x="457200" y="3638550"/>
            <a:ext cx="4657725" cy="238125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Image result for apparatus used for charles' law"/>
          <p:cNvPicPr>
            <a:picLocks noChangeAspect="1" noChangeArrowheads="1"/>
          </p:cNvPicPr>
          <p:nvPr/>
        </p:nvPicPr>
        <p:blipFill>
          <a:blip r:embed="rId2" cstate="print"/>
          <a:srcRect l="31788"/>
          <a:stretch>
            <a:fillRect/>
          </a:stretch>
        </p:blipFill>
        <p:spPr bwMode="auto">
          <a:xfrm>
            <a:off x="6200775" y="1762124"/>
            <a:ext cx="2943225" cy="3724276"/>
          </a:xfrm>
          <a:prstGeom prst="rect">
            <a:avLst/>
          </a:prstGeom>
          <a:noFill/>
        </p:spPr>
      </p:pic>
      <p:sp>
        <p:nvSpPr>
          <p:cNvPr id="2" name="Title 1"/>
          <p:cNvSpPr>
            <a:spLocks noGrp="1"/>
          </p:cNvSpPr>
          <p:nvPr>
            <p:ph type="title"/>
          </p:nvPr>
        </p:nvSpPr>
        <p:spPr/>
        <p:txBody>
          <a:bodyPr>
            <a:normAutofit fontScale="90000"/>
          </a:bodyPr>
          <a:lstStyle/>
          <a:p>
            <a:r>
              <a:rPr lang="en-US" dirty="0" smtClean="0"/>
              <a:t>Verifying the Gas Laws</a:t>
            </a:r>
            <a:br>
              <a:rPr lang="en-US" dirty="0" smtClean="0"/>
            </a:br>
            <a:r>
              <a:rPr lang="en-US" dirty="0" smtClean="0"/>
              <a:t>Charles’ Law</a:t>
            </a:r>
            <a:endParaRPr lang="en-US" dirty="0"/>
          </a:p>
        </p:txBody>
      </p:sp>
      <p:sp>
        <p:nvSpPr>
          <p:cNvPr id="3" name="Content Placeholder 2"/>
          <p:cNvSpPr>
            <a:spLocks noGrp="1"/>
          </p:cNvSpPr>
          <p:nvPr>
            <p:ph idx="1"/>
          </p:nvPr>
        </p:nvSpPr>
        <p:spPr/>
        <p:txBody>
          <a:bodyPr>
            <a:normAutofit lnSpcReduction="10000"/>
          </a:bodyPr>
          <a:lstStyle/>
          <a:p>
            <a:r>
              <a:rPr lang="en-US" dirty="0" smtClean="0"/>
              <a:t>Charles’ law can be verified</a:t>
            </a:r>
            <a:br>
              <a:rPr lang="en-US" dirty="0" smtClean="0"/>
            </a:br>
            <a:r>
              <a:rPr lang="en-US" dirty="0" smtClean="0"/>
              <a:t>using the following apparatus.</a:t>
            </a:r>
          </a:p>
          <a:p>
            <a:endParaRPr lang="en-US" dirty="0" smtClean="0"/>
          </a:p>
          <a:p>
            <a:r>
              <a:rPr lang="en-US" dirty="0" smtClean="0"/>
              <a:t>The air trapped by the bead </a:t>
            </a:r>
            <a:br>
              <a:rPr lang="en-US" dirty="0" smtClean="0"/>
            </a:br>
            <a:r>
              <a:rPr lang="en-US" dirty="0" smtClean="0"/>
              <a:t>of sulphuric acid is measured</a:t>
            </a:r>
            <a:br>
              <a:rPr lang="en-US" dirty="0" smtClean="0"/>
            </a:br>
            <a:r>
              <a:rPr lang="en-US" dirty="0" smtClean="0"/>
              <a:t>and recorded together with </a:t>
            </a:r>
            <a:br>
              <a:rPr lang="en-US" dirty="0" smtClean="0"/>
            </a:br>
            <a:r>
              <a:rPr lang="en-US" dirty="0" smtClean="0"/>
              <a:t>the temperature.  The </a:t>
            </a:r>
            <a:br>
              <a:rPr lang="en-US" dirty="0" smtClean="0"/>
            </a:br>
            <a:r>
              <a:rPr lang="en-US" dirty="0" smtClean="0"/>
              <a:t>temperature is increased several</a:t>
            </a:r>
            <a:br>
              <a:rPr lang="en-US" dirty="0" smtClean="0"/>
            </a:br>
            <a:r>
              <a:rPr lang="en-US" dirty="0" smtClean="0"/>
              <a:t>times by about 10 degrees </a:t>
            </a:r>
            <a:r>
              <a:rPr lang="en-US" dirty="0" err="1" smtClean="0"/>
              <a:t>celsius</a:t>
            </a:r>
            <a:r>
              <a:rPr lang="en-US" dirty="0" smtClean="0"/>
              <a:t>.</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Verifying the Gas Laws</a:t>
            </a:r>
            <a:br>
              <a:rPr lang="en-US" dirty="0" smtClean="0"/>
            </a:br>
            <a:r>
              <a:rPr lang="en-US" dirty="0" smtClean="0"/>
              <a:t>Charles’ Law</a:t>
            </a:r>
            <a:endParaRPr lang="en-US" dirty="0"/>
          </a:p>
        </p:txBody>
      </p:sp>
      <p:sp>
        <p:nvSpPr>
          <p:cNvPr id="3" name="Content Placeholder 2"/>
          <p:cNvSpPr>
            <a:spLocks noGrp="1"/>
          </p:cNvSpPr>
          <p:nvPr>
            <p:ph idx="1"/>
          </p:nvPr>
        </p:nvSpPr>
        <p:spPr/>
        <p:txBody>
          <a:bodyPr>
            <a:normAutofit/>
          </a:bodyPr>
          <a:lstStyle/>
          <a:p>
            <a:r>
              <a:rPr lang="en-US" dirty="0" smtClean="0"/>
              <a:t>A graph of V against T (K) may be constructed.</a:t>
            </a:r>
          </a:p>
          <a:p>
            <a:endParaRPr lang="en-US" dirty="0" smtClean="0"/>
          </a:p>
          <a:p>
            <a:r>
              <a:rPr lang="en-US" dirty="0" smtClean="0"/>
              <a:t>A straight line graph will be</a:t>
            </a:r>
            <a:br>
              <a:rPr lang="en-US" dirty="0" smtClean="0"/>
            </a:br>
            <a:r>
              <a:rPr lang="en-US" dirty="0" smtClean="0"/>
              <a:t>obtained and will verify </a:t>
            </a:r>
            <a:br>
              <a:rPr lang="en-US" dirty="0" smtClean="0"/>
            </a:br>
            <a:r>
              <a:rPr lang="en-US" dirty="0" smtClean="0"/>
              <a:t>Charles’ law.</a:t>
            </a:r>
            <a:endParaRPr lang="en-US" dirty="0"/>
          </a:p>
        </p:txBody>
      </p:sp>
      <p:pic>
        <p:nvPicPr>
          <p:cNvPr id="105474" name="Picture 2" descr="Image result for apparatus used for charles' law"/>
          <p:cNvPicPr>
            <a:picLocks noChangeAspect="1" noChangeArrowheads="1"/>
          </p:cNvPicPr>
          <p:nvPr/>
        </p:nvPicPr>
        <p:blipFill>
          <a:blip r:embed="rId2" cstate="print"/>
          <a:srcRect l="31788"/>
          <a:stretch>
            <a:fillRect/>
          </a:stretch>
        </p:blipFill>
        <p:spPr bwMode="auto">
          <a:xfrm>
            <a:off x="5867400" y="2209800"/>
            <a:ext cx="2943225" cy="3724276"/>
          </a:xfrm>
          <a:prstGeom prst="rect">
            <a:avLst/>
          </a:prstGeom>
          <a:noFill/>
        </p:spPr>
      </p:pic>
      <p:pic>
        <p:nvPicPr>
          <p:cNvPr id="110594" name="Picture 2" descr="Image result for volume vs temperature"/>
          <p:cNvPicPr>
            <a:picLocks noChangeAspect="1" noChangeArrowheads="1"/>
          </p:cNvPicPr>
          <p:nvPr/>
        </p:nvPicPr>
        <p:blipFill>
          <a:blip r:embed="rId3" cstate="print"/>
          <a:srcRect/>
          <a:stretch>
            <a:fillRect/>
          </a:stretch>
        </p:blipFill>
        <p:spPr bwMode="auto">
          <a:xfrm>
            <a:off x="1752600" y="4419600"/>
            <a:ext cx="3048000" cy="2286001"/>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elated image"/>
          <p:cNvPicPr>
            <a:picLocks noChangeAspect="1" noChangeArrowheads="1"/>
          </p:cNvPicPr>
          <p:nvPr/>
        </p:nvPicPr>
        <p:blipFill>
          <a:blip r:embed="rId2" cstate="print"/>
          <a:srcRect/>
          <a:stretch>
            <a:fillRect/>
          </a:stretch>
        </p:blipFill>
        <p:spPr bwMode="auto">
          <a:xfrm>
            <a:off x="5715000" y="1981200"/>
            <a:ext cx="3114675" cy="3257550"/>
          </a:xfrm>
          <a:prstGeom prst="rect">
            <a:avLst/>
          </a:prstGeom>
          <a:noFill/>
        </p:spPr>
      </p:pic>
      <p:sp>
        <p:nvSpPr>
          <p:cNvPr id="2" name="Title 1"/>
          <p:cNvSpPr>
            <a:spLocks noGrp="1"/>
          </p:cNvSpPr>
          <p:nvPr>
            <p:ph type="title"/>
          </p:nvPr>
        </p:nvSpPr>
        <p:spPr/>
        <p:txBody>
          <a:bodyPr>
            <a:normAutofit fontScale="90000"/>
          </a:bodyPr>
          <a:lstStyle/>
          <a:p>
            <a:r>
              <a:rPr lang="en-US" dirty="0" smtClean="0"/>
              <a:t>Verifying the Gas Laws</a:t>
            </a:r>
            <a:br>
              <a:rPr lang="en-US" dirty="0" smtClean="0"/>
            </a:br>
            <a:r>
              <a:rPr lang="en-US" dirty="0" smtClean="0"/>
              <a:t>The Pressure Law</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t>The pressure law can be verified using the apparatus shown below.</a:t>
            </a:r>
            <a:br>
              <a:rPr lang="en-US" dirty="0" smtClean="0"/>
            </a:br>
            <a:endParaRPr lang="en-US" dirty="0" smtClean="0"/>
          </a:p>
          <a:p>
            <a:r>
              <a:rPr lang="en-US" dirty="0" smtClean="0"/>
              <a:t>The pressure, P, and </a:t>
            </a:r>
            <a:br>
              <a:rPr lang="en-US" dirty="0" smtClean="0"/>
            </a:br>
            <a:r>
              <a:rPr lang="en-US" dirty="0" smtClean="0"/>
              <a:t>temperature of the gas</a:t>
            </a:r>
            <a:br>
              <a:rPr lang="en-US" dirty="0" smtClean="0"/>
            </a:br>
            <a:r>
              <a:rPr lang="en-US" dirty="0" smtClean="0"/>
              <a:t>trapped in the spherical flask</a:t>
            </a:r>
            <a:br>
              <a:rPr lang="en-US" dirty="0" smtClean="0"/>
            </a:br>
            <a:r>
              <a:rPr lang="en-US" dirty="0" smtClean="0"/>
              <a:t>is measured and recorded.</a:t>
            </a:r>
          </a:p>
          <a:p>
            <a:endParaRPr lang="en-US" dirty="0" smtClean="0"/>
          </a:p>
          <a:p>
            <a:r>
              <a:rPr lang="en-US" dirty="0" smtClean="0"/>
              <a:t>The temperature is increased several times by intervals of about 10 </a:t>
            </a:r>
            <a:r>
              <a:rPr lang="en-US" baseline="30000" dirty="0" err="1" smtClean="0"/>
              <a:t>o</a:t>
            </a:r>
            <a:r>
              <a:rPr lang="en-US" dirty="0" err="1" smtClean="0"/>
              <a:t>C</a:t>
            </a:r>
            <a:r>
              <a:rPr lang="en-US" dirty="0" smtClean="0"/>
              <a:t> each time recording  P and T readings.</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Verifying the Gas Laws</a:t>
            </a:r>
            <a:br>
              <a:rPr lang="en-US" dirty="0" smtClean="0"/>
            </a:br>
            <a:r>
              <a:rPr lang="en-US" dirty="0" smtClean="0"/>
              <a:t>The Pressure Law</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A graph of P against T(K) may be constructed and a straight line graph will</a:t>
            </a:r>
            <a:br>
              <a:rPr lang="en-US" dirty="0" smtClean="0"/>
            </a:br>
            <a:r>
              <a:rPr lang="en-US" dirty="0" smtClean="0"/>
              <a:t>be obtained.  This will verify</a:t>
            </a:r>
            <a:br>
              <a:rPr lang="en-US" dirty="0" smtClean="0"/>
            </a:br>
            <a:r>
              <a:rPr lang="en-US" dirty="0" smtClean="0"/>
              <a:t>the pressure law.</a:t>
            </a:r>
            <a:endParaRPr lang="en-US" dirty="0"/>
          </a:p>
        </p:txBody>
      </p:sp>
      <p:pic>
        <p:nvPicPr>
          <p:cNvPr id="111618" name="Picture 2" descr="Related image"/>
          <p:cNvPicPr>
            <a:picLocks noChangeAspect="1" noChangeArrowheads="1"/>
          </p:cNvPicPr>
          <p:nvPr/>
        </p:nvPicPr>
        <p:blipFill>
          <a:blip r:embed="rId2" cstate="print"/>
          <a:srcRect/>
          <a:stretch>
            <a:fillRect/>
          </a:stretch>
        </p:blipFill>
        <p:spPr bwMode="auto">
          <a:xfrm>
            <a:off x="5715000" y="2286000"/>
            <a:ext cx="3114675" cy="3257550"/>
          </a:xfrm>
          <a:prstGeom prst="rect">
            <a:avLst/>
          </a:prstGeom>
          <a:noFill/>
        </p:spPr>
      </p:pic>
      <p:pic>
        <p:nvPicPr>
          <p:cNvPr id="112642" name="Picture 2" descr="Image result for pressure vs temperature"/>
          <p:cNvPicPr>
            <a:picLocks noChangeAspect="1" noChangeArrowheads="1"/>
          </p:cNvPicPr>
          <p:nvPr/>
        </p:nvPicPr>
        <p:blipFill>
          <a:blip r:embed="rId3" cstate="print"/>
          <a:srcRect/>
          <a:stretch>
            <a:fillRect/>
          </a:stretch>
        </p:blipFill>
        <p:spPr bwMode="auto">
          <a:xfrm>
            <a:off x="1676400" y="3962400"/>
            <a:ext cx="2895600" cy="2569846"/>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Gases and the Kinetic Theory</a:t>
            </a:r>
            <a:endParaRPr lang="en-US" dirty="0"/>
          </a:p>
        </p:txBody>
      </p:sp>
      <p:sp>
        <p:nvSpPr>
          <p:cNvPr id="3" name="Content Placeholder 2"/>
          <p:cNvSpPr>
            <a:spLocks noGrp="1"/>
          </p:cNvSpPr>
          <p:nvPr>
            <p:ph idx="1"/>
          </p:nvPr>
        </p:nvSpPr>
        <p:spPr/>
        <p:txBody>
          <a:bodyPr/>
          <a:lstStyle/>
          <a:p>
            <a:r>
              <a:rPr lang="en-US" dirty="0" smtClean="0"/>
              <a:t>At higher temperatures, molecules translate at higher velocities and therefore the rate of change in momentum (the force) on collision is greater.</a:t>
            </a:r>
            <a:br>
              <a:rPr lang="en-US" dirty="0" smtClean="0"/>
            </a:br>
            <a:r>
              <a:rPr lang="en-US" dirty="0" smtClean="0"/>
              <a:t/>
            </a:r>
            <a:br>
              <a:rPr lang="en-US" dirty="0" smtClean="0"/>
            </a:br>
            <a:r>
              <a:rPr lang="en-US" dirty="0" smtClean="0"/>
              <a:t>Where:</a:t>
            </a:r>
            <a:br>
              <a:rPr lang="en-US" dirty="0" smtClean="0"/>
            </a:br>
            <a:r>
              <a:rPr lang="en-US" b="1" dirty="0" smtClean="0">
                <a:solidFill>
                  <a:srgbClr val="00B0F0"/>
                </a:solidFill>
              </a:rPr>
              <a:t>F = m [(v – u) ÷ t]   ~  F = ma </a:t>
            </a:r>
            <a:br>
              <a:rPr lang="en-US" b="1" dirty="0" smtClean="0">
                <a:solidFill>
                  <a:srgbClr val="00B0F0"/>
                </a:solidFill>
              </a:rPr>
            </a:br>
            <a:r>
              <a:rPr lang="en-US" dirty="0" smtClean="0"/>
              <a:t/>
            </a:r>
            <a:br>
              <a:rPr lang="en-US" dirty="0" smtClean="0"/>
            </a:br>
            <a:r>
              <a:rPr lang="en-US" dirty="0" smtClean="0"/>
              <a:t>The pressure therefore increases:  </a:t>
            </a:r>
            <a:r>
              <a:rPr lang="en-US" b="1" dirty="0" smtClean="0">
                <a:solidFill>
                  <a:srgbClr val="92D050"/>
                </a:solidFill>
              </a:rPr>
              <a:t>P =  F/A</a:t>
            </a:r>
            <a:endParaRPr lang="en-US" b="1" dirty="0">
              <a:solidFill>
                <a:srgbClr val="92D05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Theory and Boyle’s Law</a:t>
            </a:r>
            <a:endParaRPr lang="en-US" dirty="0"/>
          </a:p>
        </p:txBody>
      </p:sp>
      <p:sp>
        <p:nvSpPr>
          <p:cNvPr id="3" name="Content Placeholder 2"/>
          <p:cNvSpPr>
            <a:spLocks noGrp="1"/>
          </p:cNvSpPr>
          <p:nvPr>
            <p:ph idx="1"/>
          </p:nvPr>
        </p:nvSpPr>
        <p:spPr/>
        <p:txBody>
          <a:bodyPr/>
          <a:lstStyle/>
          <a:p>
            <a:r>
              <a:rPr lang="en-US" dirty="0" smtClean="0"/>
              <a:t>As a gas is compressed at a </a:t>
            </a:r>
            <a:r>
              <a:rPr lang="en-US" b="1" dirty="0" smtClean="0"/>
              <a:t>constant temperature</a:t>
            </a:r>
            <a:r>
              <a:rPr lang="en-US" dirty="0" smtClean="0"/>
              <a:t>, the </a:t>
            </a:r>
            <a:r>
              <a:rPr lang="en-US" b="1" dirty="0" smtClean="0"/>
              <a:t>speed</a:t>
            </a:r>
            <a:r>
              <a:rPr lang="en-US" dirty="0" smtClean="0"/>
              <a:t> of its molecules is </a:t>
            </a:r>
            <a:r>
              <a:rPr lang="en-US" b="1" dirty="0" smtClean="0"/>
              <a:t>unchanged</a:t>
            </a:r>
            <a:r>
              <a:rPr lang="en-US" dirty="0" smtClean="0"/>
              <a:t> and therefore the force exerted by its molecules on the walls remains </a:t>
            </a:r>
            <a:r>
              <a:rPr lang="en-US" b="1" dirty="0" smtClean="0"/>
              <a:t>constant</a:t>
            </a:r>
            <a:r>
              <a:rPr lang="en-US" dirty="0" smtClean="0"/>
              <a:t>.</a:t>
            </a:r>
            <a:br>
              <a:rPr lang="en-US" dirty="0" smtClean="0"/>
            </a:br>
            <a:endParaRPr lang="en-US" dirty="0" smtClean="0"/>
          </a:p>
          <a:p>
            <a:r>
              <a:rPr lang="en-US" dirty="0" smtClean="0"/>
              <a:t>Since volume decreases pressure would increase due to collisions of molecules on a smaller surface area.</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Theory and Charles’ Law</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en-US" dirty="0" smtClean="0"/>
              <a:t>As the temperature of a gas rises, the average kinetic speed of its molecules </a:t>
            </a:r>
            <a:r>
              <a:rPr lang="en-US" b="1" dirty="0" smtClean="0"/>
              <a:t>increases</a:t>
            </a:r>
            <a:r>
              <a:rPr lang="en-US" dirty="0" smtClean="0"/>
              <a:t> and therefore the force exerted by its molecules on the walls is </a:t>
            </a:r>
            <a:r>
              <a:rPr lang="en-US" b="1" dirty="0" smtClean="0"/>
              <a:t>greater</a:t>
            </a:r>
            <a:r>
              <a:rPr lang="en-US" dirty="0" smtClean="0"/>
              <a:t>.</a:t>
            </a:r>
            <a:br>
              <a:rPr lang="en-US" dirty="0" smtClean="0"/>
            </a:br>
            <a:endParaRPr lang="en-US" dirty="0" smtClean="0"/>
          </a:p>
          <a:p>
            <a:r>
              <a:rPr lang="en-US" dirty="0" smtClean="0"/>
              <a:t>If the vessels is freely expandable the volume will </a:t>
            </a:r>
            <a:r>
              <a:rPr lang="en-US" b="1" dirty="0" smtClean="0"/>
              <a:t>increase</a:t>
            </a:r>
            <a:r>
              <a:rPr lang="en-US" dirty="0" smtClean="0"/>
              <a:t> and therefore the area of the walls will also </a:t>
            </a:r>
            <a:r>
              <a:rPr lang="en-US" b="1" dirty="0" smtClean="0"/>
              <a:t>increase</a:t>
            </a:r>
            <a:r>
              <a:rPr lang="en-US" dirty="0" smtClean="0"/>
              <a:t>.</a:t>
            </a:r>
          </a:p>
          <a:p>
            <a:endParaRPr lang="en-US" dirty="0" smtClean="0"/>
          </a:p>
          <a:p>
            <a:r>
              <a:rPr lang="en-US" dirty="0" smtClean="0"/>
              <a:t>The force and area increase by the same factor therefore pressure will remain the </a:t>
            </a:r>
            <a:r>
              <a:rPr lang="en-US" b="1" dirty="0" smtClean="0"/>
              <a:t>same/constant</a:t>
            </a:r>
            <a:r>
              <a:rPr lang="en-US" dirty="0" smtClean="0"/>
              <a: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Scales</a:t>
            </a:r>
            <a:endParaRPr lang="en-US" dirty="0"/>
          </a:p>
        </p:txBody>
      </p:sp>
      <p:sp>
        <p:nvSpPr>
          <p:cNvPr id="3" name="Content Placeholder 2"/>
          <p:cNvSpPr>
            <a:spLocks noGrp="1"/>
          </p:cNvSpPr>
          <p:nvPr>
            <p:ph idx="1"/>
          </p:nvPr>
        </p:nvSpPr>
        <p:spPr>
          <a:xfrm>
            <a:off x="457200" y="1600200"/>
            <a:ext cx="8229600" cy="5029200"/>
          </a:xfrm>
        </p:spPr>
        <p:txBody>
          <a:bodyPr>
            <a:normAutofit lnSpcReduction="10000"/>
          </a:bodyPr>
          <a:lstStyle/>
          <a:p>
            <a:r>
              <a:rPr lang="en-US" dirty="0" smtClean="0"/>
              <a:t>A temperature scale is a simple way of  expressing the relative </a:t>
            </a:r>
            <a:r>
              <a:rPr lang="en-US" b="1" dirty="0" smtClean="0">
                <a:solidFill>
                  <a:srgbClr val="FF0000"/>
                </a:solidFill>
              </a:rPr>
              <a:t>hotness</a:t>
            </a:r>
            <a:r>
              <a:rPr lang="en-US" dirty="0" smtClean="0"/>
              <a:t> and </a:t>
            </a:r>
            <a:r>
              <a:rPr lang="en-US" b="1" dirty="0" smtClean="0">
                <a:solidFill>
                  <a:srgbClr val="0070C0"/>
                </a:solidFill>
              </a:rPr>
              <a:t>coldness</a:t>
            </a:r>
            <a:r>
              <a:rPr lang="en-US" dirty="0" smtClean="0"/>
              <a:t> of objects.</a:t>
            </a:r>
          </a:p>
          <a:p>
            <a:endParaRPr lang="en-US" dirty="0" smtClean="0"/>
          </a:p>
          <a:p>
            <a:r>
              <a:rPr lang="en-US" dirty="0" smtClean="0"/>
              <a:t>Hotter objects have a higher temperature.</a:t>
            </a:r>
          </a:p>
          <a:p>
            <a:endParaRPr lang="en-US" dirty="0" smtClean="0"/>
          </a:p>
          <a:p>
            <a:r>
              <a:rPr lang="en-US" dirty="0" smtClean="0"/>
              <a:t>There are several temperature scales:</a:t>
            </a:r>
            <a:br>
              <a:rPr lang="en-US" dirty="0" smtClean="0"/>
            </a:br>
            <a:r>
              <a:rPr lang="en-US" dirty="0" smtClean="0"/>
              <a:t>a.  Celsius</a:t>
            </a:r>
            <a:br>
              <a:rPr lang="en-US" dirty="0" smtClean="0"/>
            </a:br>
            <a:r>
              <a:rPr lang="en-US" dirty="0" smtClean="0"/>
              <a:t>b.  Kelvin</a:t>
            </a:r>
            <a:br>
              <a:rPr lang="en-US" dirty="0" smtClean="0"/>
            </a:br>
            <a:r>
              <a:rPr lang="en-US" dirty="0" smtClean="0"/>
              <a:t>c.  Fahrenheit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Kinetic Theory and the Pressure Law</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As the temperature of a gas rises, the average kinetic speed of its molecules </a:t>
            </a:r>
            <a:r>
              <a:rPr lang="en-US" b="1" dirty="0" smtClean="0"/>
              <a:t>increases</a:t>
            </a:r>
            <a:r>
              <a:rPr lang="en-US" dirty="0" smtClean="0"/>
              <a:t> and therefore the force exerted by its molecules on the walls is </a:t>
            </a:r>
            <a:r>
              <a:rPr lang="en-US" b="1" dirty="0" smtClean="0"/>
              <a:t>greater</a:t>
            </a:r>
            <a:r>
              <a:rPr lang="en-US" dirty="0" smtClean="0"/>
              <a:t>.</a:t>
            </a:r>
            <a:br>
              <a:rPr lang="en-US" dirty="0" smtClean="0"/>
            </a:br>
            <a:endParaRPr lang="en-US" dirty="0" smtClean="0"/>
          </a:p>
          <a:p>
            <a:r>
              <a:rPr lang="en-US" dirty="0" smtClean="0"/>
              <a:t>If the volume remains constant the area of the walls is constant.</a:t>
            </a:r>
            <a:br>
              <a:rPr lang="en-US" dirty="0" smtClean="0"/>
            </a:br>
            <a:endParaRPr lang="en-US" dirty="0" smtClean="0"/>
          </a:p>
          <a:p>
            <a:r>
              <a:rPr lang="en-US" dirty="0" smtClean="0"/>
              <a:t>Since the force </a:t>
            </a:r>
            <a:r>
              <a:rPr lang="en-US" b="1" dirty="0" smtClean="0"/>
              <a:t>increases</a:t>
            </a:r>
            <a:r>
              <a:rPr lang="en-US" dirty="0" smtClean="0"/>
              <a:t> as the area remains </a:t>
            </a:r>
            <a:r>
              <a:rPr lang="en-US" b="1" dirty="0" smtClean="0"/>
              <a:t>constant</a:t>
            </a:r>
            <a:r>
              <a:rPr lang="en-US" dirty="0" smtClean="0"/>
              <a:t> the pressure on the walls </a:t>
            </a:r>
            <a:r>
              <a:rPr lang="en-US" b="1" dirty="0" smtClean="0"/>
              <a:t>increases</a:t>
            </a:r>
            <a:r>
              <a:rPr lang="en-US" dirty="0" smtClean="0"/>
              <a:t>.</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 OF THE ONIONS</a:t>
            </a:r>
            <a:endParaRPr lang="en-US" dirty="0"/>
          </a:p>
        </p:txBody>
      </p:sp>
      <p:sp>
        <p:nvSpPr>
          <p:cNvPr id="3" name="Content Placeholder 2"/>
          <p:cNvSpPr>
            <a:spLocks noGrp="1"/>
          </p:cNvSpPr>
          <p:nvPr>
            <p:ph idx="1"/>
          </p:nvPr>
        </p:nvSpPr>
        <p:spPr/>
        <p:txBody>
          <a:bodyPr>
            <a:noAutofit/>
          </a:bodyPr>
          <a:lstStyle/>
          <a:p>
            <a:r>
              <a:rPr lang="en-US" sz="2800" dirty="0" smtClean="0"/>
              <a:t>A bicycle pump contains 50 cm</a:t>
            </a:r>
            <a:r>
              <a:rPr lang="en-US" sz="2800" baseline="30000" dirty="0" smtClean="0"/>
              <a:t>3</a:t>
            </a:r>
            <a:r>
              <a:rPr lang="en-US" sz="2800" dirty="0" smtClean="0"/>
              <a:t> of air at 17 </a:t>
            </a:r>
            <a:r>
              <a:rPr lang="en-US" sz="2800" baseline="30000" dirty="0" smtClean="0"/>
              <a:t>o</a:t>
            </a:r>
            <a:r>
              <a:rPr lang="en-US" sz="2800" dirty="0" smtClean="0"/>
              <a:t>C and a pressure of 1.0 atmosphere.  Find the pressure when the air is compressed to 10 cm</a:t>
            </a:r>
            <a:r>
              <a:rPr lang="en-US" sz="2800" baseline="30000" dirty="0" smtClean="0"/>
              <a:t>3</a:t>
            </a:r>
            <a:r>
              <a:rPr lang="en-US" sz="2800" dirty="0" smtClean="0"/>
              <a:t> and its temperature rises to 27 </a:t>
            </a:r>
            <a:r>
              <a:rPr lang="en-US" sz="2800" baseline="30000" dirty="0" smtClean="0"/>
              <a:t>o</a:t>
            </a:r>
            <a:r>
              <a:rPr lang="en-US" sz="2800" dirty="0" smtClean="0"/>
              <a:t>C.</a:t>
            </a:r>
            <a:br>
              <a:rPr lang="en-US" sz="2800" dirty="0" smtClean="0"/>
            </a:br>
            <a:endParaRPr lang="en-US" sz="2800" dirty="0" smtClean="0"/>
          </a:p>
          <a:p>
            <a:r>
              <a:rPr lang="en-US" sz="2800" dirty="0" smtClean="0"/>
              <a:t>A diver releases an air bubble of volume 2 cm</a:t>
            </a:r>
            <a:r>
              <a:rPr lang="en-US" sz="2800" baseline="30000" dirty="0" smtClean="0"/>
              <a:t>3</a:t>
            </a:r>
            <a:r>
              <a:rPr lang="en-US" sz="2800" dirty="0" smtClean="0"/>
              <a:t> at a depth of 30 m in water.  Find its volume when it reaches the surface, assuming the water temperature is constant and that atmospheric pressure is 10 m of water.</a:t>
            </a:r>
            <a:br>
              <a:rPr lang="en-US" sz="2800" dirty="0" smtClean="0"/>
            </a:br>
            <a:endParaRPr lang="en-US" sz="2800" dirty="0" smtClean="0"/>
          </a:p>
        </p:txBody>
      </p:sp>
    </p:spTree>
    <p:extLst>
      <p:ext uri="{BB962C8B-B14F-4D97-AF65-F5344CB8AC3E}">
        <p14:creationId xmlns="" xmlns:p14="http://schemas.microsoft.com/office/powerpoint/2010/main" val="3489769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 OF THE ONIONS</a:t>
            </a:r>
            <a:endParaRPr lang="en-US" dirty="0"/>
          </a:p>
        </p:txBody>
      </p:sp>
      <p:sp>
        <p:nvSpPr>
          <p:cNvPr id="3" name="Content Placeholder 2"/>
          <p:cNvSpPr>
            <a:spLocks noGrp="1"/>
          </p:cNvSpPr>
          <p:nvPr>
            <p:ph idx="1"/>
          </p:nvPr>
        </p:nvSpPr>
        <p:spPr>
          <a:xfrm>
            <a:off x="228600" y="1600200"/>
            <a:ext cx="8686800" cy="5257800"/>
          </a:xfrm>
        </p:spPr>
        <p:txBody>
          <a:bodyPr>
            <a:normAutofit fontScale="92500" lnSpcReduction="20000"/>
          </a:bodyPr>
          <a:lstStyle/>
          <a:p>
            <a:r>
              <a:rPr lang="en-US" sz="2800" dirty="0" smtClean="0"/>
              <a:t>A gas is heated in a closed container so that its volume cannot change.  Which of the following will NOT happen?</a:t>
            </a:r>
            <a:br>
              <a:rPr lang="en-US" sz="2800" dirty="0" smtClean="0"/>
            </a:br>
            <a:r>
              <a:rPr lang="en-US" sz="2800" dirty="0" smtClean="0"/>
              <a:t/>
            </a:r>
            <a:br>
              <a:rPr lang="en-US" sz="2800" dirty="0" smtClean="0"/>
            </a:br>
            <a:r>
              <a:rPr lang="en-US" sz="2800" dirty="0" smtClean="0"/>
              <a:t>A.  The average kinetic energy of the molecules will increase.</a:t>
            </a:r>
            <a:br>
              <a:rPr lang="en-US" sz="2800" dirty="0" smtClean="0"/>
            </a:br>
            <a:r>
              <a:rPr lang="en-US" sz="2800" dirty="0" smtClean="0"/>
              <a:t/>
            </a:r>
            <a:br>
              <a:rPr lang="en-US" sz="2800" dirty="0" smtClean="0"/>
            </a:br>
            <a:r>
              <a:rPr lang="en-US" sz="2800" dirty="0" smtClean="0"/>
              <a:t>B.  The molecules will move in all directions</a:t>
            </a:r>
            <a:br>
              <a:rPr lang="en-US" sz="2800" dirty="0" smtClean="0"/>
            </a:br>
            <a:r>
              <a:rPr lang="en-US" sz="2800" dirty="0" smtClean="0"/>
              <a:t/>
            </a:r>
            <a:br>
              <a:rPr lang="en-US" sz="2800" dirty="0" smtClean="0"/>
            </a:br>
            <a:r>
              <a:rPr lang="en-US" sz="2800" dirty="0" smtClean="0"/>
              <a:t>C.  The number of molecules will increase	</a:t>
            </a:r>
            <a:br>
              <a:rPr lang="en-US" sz="2800" dirty="0" smtClean="0"/>
            </a:br>
            <a:r>
              <a:rPr lang="en-US" sz="2800" dirty="0" smtClean="0"/>
              <a:t/>
            </a:r>
            <a:br>
              <a:rPr lang="en-US" sz="2800" dirty="0" smtClean="0"/>
            </a:br>
            <a:r>
              <a:rPr lang="en-US" sz="2800" dirty="0" smtClean="0"/>
              <a:t>D.  The molecules will hit the walls of the container more often.</a:t>
            </a:r>
            <a:br>
              <a:rPr lang="en-US" sz="2800" dirty="0" smtClean="0"/>
            </a:br>
            <a:r>
              <a:rPr lang="en-US" sz="2800" dirty="0" smtClean="0"/>
              <a:t/>
            </a:r>
            <a:br>
              <a:rPr lang="en-US" sz="2800" dirty="0" smtClean="0"/>
            </a:br>
            <a:r>
              <a:rPr lang="en-US" sz="2800" dirty="0" smtClean="0"/>
              <a:t>E.  The pressure of the gas will increase.</a:t>
            </a:r>
            <a:br>
              <a:rPr lang="en-US" sz="2800" dirty="0" smtClean="0"/>
            </a:br>
            <a:endParaRPr lang="en-US" sz="2800" dirty="0" smtClean="0"/>
          </a:p>
          <a:p>
            <a:pPr marL="0" indent="0">
              <a:buNone/>
            </a:pPr>
            <a:r>
              <a:rPr lang="en-US" sz="1200" dirty="0" smtClean="0"/>
              <a:t/>
            </a:r>
            <a:br>
              <a:rPr lang="en-US" sz="1200" dirty="0" smtClean="0"/>
            </a:br>
            <a:endParaRPr lang="en-US" sz="1200" dirty="0" smtClean="0"/>
          </a:p>
        </p:txBody>
      </p:sp>
    </p:spTree>
    <p:extLst>
      <p:ext uri="{BB962C8B-B14F-4D97-AF65-F5344CB8AC3E}">
        <p14:creationId xmlns="" xmlns:p14="http://schemas.microsoft.com/office/powerpoint/2010/main" val="3489769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 OF THE ONIONS</a:t>
            </a:r>
            <a:endParaRPr lang="en-US" dirty="0"/>
          </a:p>
        </p:txBody>
      </p:sp>
      <p:sp>
        <p:nvSpPr>
          <p:cNvPr id="3" name="Content Placeholder 2"/>
          <p:cNvSpPr>
            <a:spLocks noGrp="1"/>
          </p:cNvSpPr>
          <p:nvPr>
            <p:ph idx="1"/>
          </p:nvPr>
        </p:nvSpPr>
        <p:spPr>
          <a:xfrm>
            <a:off x="228600" y="1600200"/>
            <a:ext cx="8686800" cy="5257800"/>
          </a:xfrm>
        </p:spPr>
        <p:txBody>
          <a:bodyPr>
            <a:normAutofit lnSpcReduction="10000"/>
          </a:bodyPr>
          <a:lstStyle/>
          <a:p>
            <a:r>
              <a:rPr lang="en-US" sz="2400" dirty="0" smtClean="0"/>
              <a:t>A container holds gas a 0 </a:t>
            </a:r>
            <a:r>
              <a:rPr lang="en-US" sz="2400" baseline="30000" dirty="0" smtClean="0"/>
              <a:t>o</a:t>
            </a:r>
            <a:r>
              <a:rPr lang="en-US" sz="2400" dirty="0" smtClean="0"/>
              <a:t>C.  To what temperature must it be heated for its pressure to treble, assuming the container does not expand?</a:t>
            </a:r>
            <a:br>
              <a:rPr lang="en-US" sz="2400" dirty="0" smtClean="0"/>
            </a:br>
            <a:endParaRPr lang="en-US" sz="2400" dirty="0" smtClean="0"/>
          </a:p>
          <a:p>
            <a:r>
              <a:rPr lang="en-US" sz="2400" dirty="0" smtClean="0"/>
              <a:t>A gas occupies a volume of 100 cm</a:t>
            </a:r>
            <a:r>
              <a:rPr lang="en-US" sz="2400" baseline="30000" dirty="0" smtClean="0"/>
              <a:t>3</a:t>
            </a:r>
            <a:r>
              <a:rPr lang="en-US" sz="2400" dirty="0" smtClean="0"/>
              <a:t> at a temperature of 27 </a:t>
            </a:r>
            <a:r>
              <a:rPr lang="en-US" sz="2400" baseline="30000" dirty="0" smtClean="0"/>
              <a:t>o</a:t>
            </a:r>
            <a:r>
              <a:rPr lang="en-US" sz="2400" dirty="0" smtClean="0"/>
              <a:t>C and a pressure of 1 atmosphere.  Find the volume when</a:t>
            </a:r>
            <a:br>
              <a:rPr lang="en-US" sz="2400" dirty="0" smtClean="0"/>
            </a:br>
            <a:r>
              <a:rPr lang="en-US" sz="2400" dirty="0" smtClean="0"/>
              <a:t/>
            </a:r>
            <a:br>
              <a:rPr lang="en-US" sz="2400" dirty="0" smtClean="0"/>
            </a:br>
            <a:r>
              <a:rPr lang="en-US" sz="2400" dirty="0" smtClean="0"/>
              <a:t>a.  The pressure is doubled, at constant temperature,</a:t>
            </a:r>
            <a:br>
              <a:rPr lang="en-US" sz="2400" dirty="0" smtClean="0"/>
            </a:br>
            <a:r>
              <a:rPr lang="en-US" sz="2400" dirty="0" smtClean="0"/>
              <a:t/>
            </a:r>
            <a:br>
              <a:rPr lang="en-US" sz="2400" dirty="0" smtClean="0"/>
            </a:br>
            <a:r>
              <a:rPr lang="en-US" sz="2400" dirty="0" smtClean="0"/>
              <a:t>b.  The absolute temperature is doubled at constant pressure,</a:t>
            </a:r>
            <a:br>
              <a:rPr lang="en-US" sz="2400" dirty="0" smtClean="0"/>
            </a:br>
            <a:r>
              <a:rPr lang="en-US" sz="2400" dirty="0" smtClean="0"/>
              <a:t/>
            </a:r>
            <a:br>
              <a:rPr lang="en-US" sz="2400" dirty="0" smtClean="0"/>
            </a:br>
            <a:r>
              <a:rPr lang="en-US" sz="2400" dirty="0" smtClean="0"/>
              <a:t>c.  The pressure is 3 atmospheres and the Celsius temperature is 127 </a:t>
            </a:r>
            <a:r>
              <a:rPr lang="en-US" sz="2400" baseline="30000" dirty="0" smtClean="0"/>
              <a:t>o</a:t>
            </a:r>
            <a:r>
              <a:rPr lang="en-US" sz="2400" dirty="0" smtClean="0"/>
              <a:t>C.</a:t>
            </a:r>
          </a:p>
          <a:p>
            <a:pPr marL="0" indent="0">
              <a:buNone/>
            </a:pPr>
            <a:r>
              <a:rPr lang="en-US" sz="1200" dirty="0" smtClean="0"/>
              <a:t/>
            </a:r>
            <a:br>
              <a:rPr lang="en-US" sz="1200" dirty="0" smtClean="0"/>
            </a:br>
            <a:endParaRPr lang="en-US" sz="1200" dirty="0" smtClean="0"/>
          </a:p>
        </p:txBody>
      </p:sp>
    </p:spTree>
    <p:extLst>
      <p:ext uri="{BB962C8B-B14F-4D97-AF65-F5344CB8AC3E}">
        <p14:creationId xmlns="" xmlns:p14="http://schemas.microsoft.com/office/powerpoint/2010/main" val="34897695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568575"/>
            <a:ext cx="7772400" cy="1470025"/>
          </a:xfrm>
        </p:spPr>
        <p:txBody>
          <a:bodyPr/>
          <a:lstStyle/>
          <a:p>
            <a:r>
              <a:rPr lang="en-US" dirty="0" smtClean="0"/>
              <a:t>Properties of matter</a:t>
            </a:r>
            <a:endParaRPr lang="en-US" dirty="0"/>
          </a:p>
        </p:txBody>
      </p:sp>
      <p:pic>
        <p:nvPicPr>
          <p:cNvPr id="31746" name="Picture 2" descr="Image result for bug standing on water"/>
          <p:cNvPicPr>
            <a:picLocks noChangeAspect="1" noChangeArrowheads="1"/>
          </p:cNvPicPr>
          <p:nvPr/>
        </p:nvPicPr>
        <p:blipFill>
          <a:blip r:embed="rId2" cstate="print"/>
          <a:srcRect/>
          <a:stretch>
            <a:fillRect/>
          </a:stretch>
        </p:blipFill>
        <p:spPr bwMode="auto">
          <a:xfrm>
            <a:off x="0" y="0"/>
            <a:ext cx="5715000" cy="2857500"/>
          </a:xfrm>
          <a:prstGeom prst="rect">
            <a:avLst/>
          </a:prstGeom>
          <a:noFill/>
        </p:spPr>
      </p:pic>
      <p:pic>
        <p:nvPicPr>
          <p:cNvPr id="31748" name="Picture 4" descr="Related image"/>
          <p:cNvPicPr>
            <a:picLocks noChangeAspect="1" noChangeArrowheads="1"/>
          </p:cNvPicPr>
          <p:nvPr/>
        </p:nvPicPr>
        <p:blipFill>
          <a:blip r:embed="rId3" cstate="print"/>
          <a:srcRect/>
          <a:stretch>
            <a:fillRect/>
          </a:stretch>
        </p:blipFill>
        <p:spPr bwMode="auto">
          <a:xfrm>
            <a:off x="5029200" y="3606800"/>
            <a:ext cx="4114800" cy="3251200"/>
          </a:xfrm>
          <a:prstGeom prst="rect">
            <a:avLst/>
          </a:prstGeom>
          <a:noFill/>
        </p:spPr>
      </p:pic>
      <p:pic>
        <p:nvPicPr>
          <p:cNvPr id="31750" name="Picture 6" descr="Image result for sucking drink through a straw"/>
          <p:cNvPicPr>
            <a:picLocks noChangeAspect="1" noChangeArrowheads="1"/>
          </p:cNvPicPr>
          <p:nvPr/>
        </p:nvPicPr>
        <p:blipFill>
          <a:blip r:embed="rId4" cstate="print"/>
          <a:srcRect/>
          <a:stretch>
            <a:fillRect/>
          </a:stretch>
        </p:blipFill>
        <p:spPr bwMode="auto">
          <a:xfrm>
            <a:off x="0" y="3551237"/>
            <a:ext cx="4960144" cy="3306763"/>
          </a:xfrm>
          <a:prstGeom prst="rect">
            <a:avLst/>
          </a:prstGeom>
          <a:noFill/>
        </p:spPr>
      </p:pic>
    </p:spTree>
    <p:extLst>
      <p:ext uri="{BB962C8B-B14F-4D97-AF65-F5344CB8AC3E}">
        <p14:creationId xmlns="" xmlns:p14="http://schemas.microsoft.com/office/powerpoint/2010/main" val="28673592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0"/>
            <a:ext cx="9144000" cy="5181600"/>
          </a:xfrm>
        </p:spPr>
        <p:txBody>
          <a:bodyPr>
            <a:normAutofit/>
          </a:bodyPr>
          <a:lstStyle/>
          <a:p>
            <a:r>
              <a:rPr lang="en-US" sz="2800" b="1" dirty="0" smtClean="0"/>
              <a:t>Diffusion is the movement of particles from an area of high concentration to an area of lower concentration.</a:t>
            </a:r>
          </a:p>
          <a:p>
            <a:endParaRPr lang="en-US" sz="2800" b="1" dirty="0" smtClean="0"/>
          </a:p>
          <a:p>
            <a:r>
              <a:rPr lang="en-US" sz="2800" b="1" dirty="0" smtClean="0">
                <a:solidFill>
                  <a:srgbClr val="7030A0"/>
                </a:solidFill>
              </a:rPr>
              <a:t>Give an example of diffusion.</a:t>
            </a:r>
            <a:r>
              <a:rPr lang="en-US" sz="2800" b="1" dirty="0" smtClean="0"/>
              <a:t/>
            </a:r>
            <a:br>
              <a:rPr lang="en-US" sz="2800" b="1" dirty="0" smtClean="0"/>
            </a:br>
            <a:endParaRPr lang="en-US" sz="2800" dirty="0" smtClean="0"/>
          </a:p>
          <a:p>
            <a:r>
              <a:rPr lang="en-US" sz="2800" dirty="0" smtClean="0"/>
              <a:t>The speed of diffusion of a gas depends on:</a:t>
            </a:r>
            <a:br>
              <a:rPr lang="en-US" sz="2800" dirty="0" smtClean="0"/>
            </a:br>
            <a:r>
              <a:rPr lang="en-US" sz="2800" b="1" dirty="0" smtClean="0">
                <a:solidFill>
                  <a:srgbClr val="00B050"/>
                </a:solidFill>
              </a:rPr>
              <a:t>a.  the speed of its molecules,</a:t>
            </a:r>
            <a:r>
              <a:rPr lang="en-US" sz="2800" dirty="0" smtClean="0"/>
              <a:t> and</a:t>
            </a:r>
            <a:br>
              <a:rPr lang="en-US" sz="2800" dirty="0" smtClean="0"/>
            </a:br>
            <a:r>
              <a:rPr lang="en-US" sz="2800" b="1" dirty="0" smtClean="0">
                <a:solidFill>
                  <a:srgbClr val="FF0066"/>
                </a:solidFill>
              </a:rPr>
              <a:t>b.  the mass of its molecules </a:t>
            </a:r>
            <a:r>
              <a:rPr lang="en-US" sz="2800" dirty="0" smtClean="0"/>
              <a:t>(lighter molecules travel faster)</a:t>
            </a:r>
            <a:br>
              <a:rPr lang="en-US" sz="2800" dirty="0" smtClean="0"/>
            </a:br>
            <a:endParaRPr lang="en-US" sz="2800" dirty="0" smtClean="0"/>
          </a:p>
        </p:txBody>
      </p:sp>
      <p:sp>
        <p:nvSpPr>
          <p:cNvPr id="4" name="Title 1"/>
          <p:cNvSpPr>
            <a:spLocks noGrp="1"/>
          </p:cNvSpPr>
          <p:nvPr>
            <p:ph type="title"/>
          </p:nvPr>
        </p:nvSpPr>
        <p:spPr>
          <a:xfrm>
            <a:off x="457200" y="274638"/>
            <a:ext cx="8229600" cy="1143000"/>
          </a:xfrm>
        </p:spPr>
        <p:txBody>
          <a:bodyPr/>
          <a:lstStyle/>
          <a:p>
            <a:r>
              <a:rPr lang="en-US" dirty="0" smtClean="0"/>
              <a:t>Diffusion</a:t>
            </a:r>
            <a:endParaRPr lang="en-US" dirty="0"/>
          </a:p>
        </p:txBody>
      </p:sp>
      <p:pic>
        <p:nvPicPr>
          <p:cNvPr id="5" name="Picture 4" descr="Related image"/>
          <p:cNvPicPr>
            <a:picLocks noChangeAspect="1" noChangeArrowheads="1"/>
          </p:cNvPicPr>
          <p:nvPr/>
        </p:nvPicPr>
        <p:blipFill>
          <a:blip r:embed="rId3" cstate="print"/>
          <a:srcRect/>
          <a:stretch>
            <a:fillRect/>
          </a:stretch>
        </p:blipFill>
        <p:spPr bwMode="auto">
          <a:xfrm>
            <a:off x="7162800" y="0"/>
            <a:ext cx="1981200" cy="1565393"/>
          </a:xfrm>
          <a:prstGeom prst="rect">
            <a:avLst/>
          </a:prstGeom>
          <a:noFill/>
        </p:spPr>
      </p:pic>
    </p:spTree>
    <p:extLst>
      <p:ext uri="{BB962C8B-B14F-4D97-AF65-F5344CB8AC3E}">
        <p14:creationId xmlns="" xmlns:p14="http://schemas.microsoft.com/office/powerpoint/2010/main" val="124869163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dirty="0" smtClean="0"/>
              <a:t>The surface of a liquid behaves as if it were covered with an elastic skin that is trying to shrink.  </a:t>
            </a:r>
            <a:br>
              <a:rPr lang="en-US" dirty="0" smtClean="0"/>
            </a:br>
            <a:r>
              <a:rPr lang="en-US" dirty="0" smtClean="0"/>
              <a:t/>
            </a:r>
            <a:br>
              <a:rPr lang="en-US" dirty="0" smtClean="0"/>
            </a:br>
            <a:r>
              <a:rPr lang="en-US" dirty="0" smtClean="0"/>
              <a:t>This effect is called surface tension. </a:t>
            </a:r>
            <a:r>
              <a:rPr lang="en-US" b="1" dirty="0" smtClean="0"/>
              <a:t> </a:t>
            </a:r>
            <a:br>
              <a:rPr lang="en-US" b="1" dirty="0" smtClean="0"/>
            </a:br>
            <a:r>
              <a:rPr lang="en-US" b="1" dirty="0" smtClean="0"/>
              <a:t/>
            </a:r>
            <a:br>
              <a:rPr lang="en-US" b="1" dirty="0" smtClean="0"/>
            </a:br>
            <a:r>
              <a:rPr lang="en-US" b="1" dirty="0" smtClean="0"/>
              <a:t>How can surface tension be reduced?</a:t>
            </a:r>
            <a:br>
              <a:rPr lang="en-US" b="1" dirty="0" smtClean="0"/>
            </a:br>
            <a:endParaRPr lang="en-US" b="1" dirty="0" smtClean="0"/>
          </a:p>
          <a:p>
            <a:r>
              <a:rPr lang="en-US" dirty="0" smtClean="0"/>
              <a:t>Surface tension is due to the molecules in a liquid surface being slightly farther apart than normal, like those in a stretched wire.</a:t>
            </a:r>
          </a:p>
          <a:p>
            <a:endParaRPr lang="en-US" sz="1200" dirty="0"/>
          </a:p>
        </p:txBody>
      </p:sp>
      <p:sp>
        <p:nvSpPr>
          <p:cNvPr id="4" name="Title 1"/>
          <p:cNvSpPr>
            <a:spLocks noGrp="1"/>
          </p:cNvSpPr>
          <p:nvPr>
            <p:ph type="title"/>
          </p:nvPr>
        </p:nvSpPr>
        <p:spPr>
          <a:xfrm>
            <a:off x="457200" y="274638"/>
            <a:ext cx="8229600" cy="1143000"/>
          </a:xfrm>
        </p:spPr>
        <p:txBody>
          <a:bodyPr/>
          <a:lstStyle/>
          <a:p>
            <a:r>
              <a:rPr lang="en-US" dirty="0" smtClean="0"/>
              <a:t>Surface Tension</a:t>
            </a:r>
            <a:endParaRPr lang="en-US" dirty="0"/>
          </a:p>
        </p:txBody>
      </p:sp>
      <p:pic>
        <p:nvPicPr>
          <p:cNvPr id="5" name="Picture 2" descr="Image result for bug standing on water"/>
          <p:cNvPicPr>
            <a:picLocks noChangeAspect="1" noChangeArrowheads="1"/>
          </p:cNvPicPr>
          <p:nvPr/>
        </p:nvPicPr>
        <p:blipFill>
          <a:blip r:embed="rId3" cstate="print"/>
          <a:srcRect/>
          <a:stretch>
            <a:fillRect/>
          </a:stretch>
        </p:blipFill>
        <p:spPr bwMode="auto">
          <a:xfrm>
            <a:off x="0" y="0"/>
            <a:ext cx="2514600" cy="1257300"/>
          </a:xfrm>
          <a:prstGeom prst="rect">
            <a:avLst/>
          </a:prstGeom>
          <a:noFill/>
        </p:spPr>
      </p:pic>
    </p:spTree>
    <p:extLst>
      <p:ext uri="{BB962C8B-B14F-4D97-AF65-F5344CB8AC3E}">
        <p14:creationId xmlns="" xmlns:p14="http://schemas.microsoft.com/office/powerpoint/2010/main" val="124869163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Image result for capillarity of mercury"/>
          <p:cNvPicPr>
            <a:picLocks noChangeAspect="1" noChangeArrowheads="1"/>
          </p:cNvPicPr>
          <p:nvPr/>
        </p:nvPicPr>
        <p:blipFill>
          <a:blip r:embed="rId3" cstate="print"/>
          <a:srcRect l="57069" b="11398"/>
          <a:stretch>
            <a:fillRect/>
          </a:stretch>
        </p:blipFill>
        <p:spPr bwMode="auto">
          <a:xfrm>
            <a:off x="6592664" y="0"/>
            <a:ext cx="2551336" cy="2074468"/>
          </a:xfrm>
          <a:prstGeom prst="rect">
            <a:avLst/>
          </a:prstGeom>
          <a:noFill/>
        </p:spPr>
      </p:pic>
      <p:sp>
        <p:nvSpPr>
          <p:cNvPr id="3" name="Content Placeholder 2"/>
          <p:cNvSpPr>
            <a:spLocks noGrp="1"/>
          </p:cNvSpPr>
          <p:nvPr>
            <p:ph idx="1"/>
          </p:nvPr>
        </p:nvSpPr>
        <p:spPr>
          <a:xfrm>
            <a:off x="0" y="1447800"/>
            <a:ext cx="9144000" cy="5410200"/>
          </a:xfrm>
        </p:spPr>
        <p:txBody>
          <a:bodyPr>
            <a:normAutofit fontScale="92500" lnSpcReduction="20000"/>
          </a:bodyPr>
          <a:lstStyle/>
          <a:p>
            <a:r>
              <a:rPr lang="en-US" sz="4400" dirty="0" smtClean="0"/>
              <a:t>The force of attraction</a:t>
            </a:r>
            <a:br>
              <a:rPr lang="en-US" sz="4400" dirty="0" smtClean="0"/>
            </a:br>
            <a:r>
              <a:rPr lang="en-US" sz="4400" dirty="0" smtClean="0"/>
              <a:t>between molecules of the </a:t>
            </a:r>
            <a:r>
              <a:rPr lang="en-US" sz="4400" b="1" dirty="0" smtClean="0">
                <a:solidFill>
                  <a:srgbClr val="FF0066"/>
                </a:solidFill>
              </a:rPr>
              <a:t>SAME</a:t>
            </a:r>
            <a:r>
              <a:rPr lang="en-US" sz="4400" dirty="0" smtClean="0"/>
              <a:t> substance is known as </a:t>
            </a:r>
            <a:r>
              <a:rPr lang="en-US" sz="4400" b="1" dirty="0" smtClean="0">
                <a:solidFill>
                  <a:srgbClr val="FF0066"/>
                </a:solidFill>
              </a:rPr>
              <a:t>COHESION</a:t>
            </a:r>
            <a:r>
              <a:rPr lang="en-US" sz="4400" dirty="0" smtClean="0"/>
              <a:t>.</a:t>
            </a:r>
            <a:br>
              <a:rPr lang="en-US" sz="4400" dirty="0" smtClean="0"/>
            </a:br>
            <a:r>
              <a:rPr lang="en-US" sz="2600" dirty="0" smtClean="0">
                <a:solidFill>
                  <a:srgbClr val="FF0066"/>
                </a:solidFill>
              </a:rPr>
              <a:t>(For example attraction between two water molecules)</a:t>
            </a:r>
            <a:br>
              <a:rPr lang="en-US" sz="2600" dirty="0" smtClean="0">
                <a:solidFill>
                  <a:srgbClr val="FF0066"/>
                </a:solidFill>
              </a:rPr>
            </a:br>
            <a:endParaRPr lang="en-US" sz="2600" dirty="0" smtClean="0">
              <a:solidFill>
                <a:srgbClr val="FF0066"/>
              </a:solidFill>
            </a:endParaRPr>
          </a:p>
          <a:p>
            <a:endParaRPr lang="en-US" sz="2600" dirty="0" smtClean="0">
              <a:solidFill>
                <a:srgbClr val="FF0066"/>
              </a:solidFill>
            </a:endParaRPr>
          </a:p>
          <a:p>
            <a:r>
              <a:rPr lang="en-US" sz="4400" dirty="0" smtClean="0"/>
              <a:t>The force of attraction between molecules of </a:t>
            </a:r>
            <a:r>
              <a:rPr lang="en-US" sz="4400" b="1" dirty="0" smtClean="0">
                <a:solidFill>
                  <a:srgbClr val="00B050"/>
                </a:solidFill>
              </a:rPr>
              <a:t>DIFFERENT</a:t>
            </a:r>
            <a:r>
              <a:rPr lang="en-US" sz="4400" dirty="0" smtClean="0"/>
              <a:t> substances is known as </a:t>
            </a:r>
            <a:r>
              <a:rPr lang="en-US" sz="4400" b="1" dirty="0" smtClean="0">
                <a:solidFill>
                  <a:srgbClr val="00B050"/>
                </a:solidFill>
              </a:rPr>
              <a:t>ADHESION</a:t>
            </a:r>
            <a:r>
              <a:rPr lang="en-US" sz="4400" dirty="0" smtClean="0"/>
              <a:t>.</a:t>
            </a:r>
            <a:br>
              <a:rPr lang="en-US" sz="4400" dirty="0" smtClean="0"/>
            </a:br>
            <a:r>
              <a:rPr lang="en-US" sz="2600" dirty="0" smtClean="0">
                <a:solidFill>
                  <a:srgbClr val="00B050"/>
                </a:solidFill>
              </a:rPr>
              <a:t>(For example attraction between water molecules and glass molecules)</a:t>
            </a:r>
            <a:r>
              <a:rPr lang="en-US" sz="2000" dirty="0" smtClean="0">
                <a:solidFill>
                  <a:srgbClr val="00B050"/>
                </a:solidFill>
              </a:rPr>
              <a:t/>
            </a:r>
            <a:br>
              <a:rPr lang="en-US" sz="2000" dirty="0" smtClean="0">
                <a:solidFill>
                  <a:srgbClr val="00B050"/>
                </a:solidFill>
              </a:rPr>
            </a:br>
            <a:r>
              <a:rPr lang="en-US" sz="2000" dirty="0" smtClean="0"/>
              <a:t/>
            </a:r>
            <a:br>
              <a:rPr lang="en-US" sz="2000" dirty="0" smtClean="0"/>
            </a:br>
            <a:endParaRPr lang="en-US" sz="2000" dirty="0" smtClean="0"/>
          </a:p>
        </p:txBody>
      </p:sp>
      <p:sp>
        <p:nvSpPr>
          <p:cNvPr id="4" name="Title 1"/>
          <p:cNvSpPr>
            <a:spLocks noGrp="1"/>
          </p:cNvSpPr>
          <p:nvPr>
            <p:ph type="title"/>
          </p:nvPr>
        </p:nvSpPr>
        <p:spPr>
          <a:xfrm>
            <a:off x="-152400" y="152400"/>
            <a:ext cx="8229600" cy="1143000"/>
          </a:xfrm>
        </p:spPr>
        <p:txBody>
          <a:bodyPr/>
          <a:lstStyle/>
          <a:p>
            <a:r>
              <a:rPr lang="en-US" dirty="0" smtClean="0"/>
              <a:t>Adhesion &amp; Cohesion</a:t>
            </a:r>
            <a:endParaRPr lang="en-US" dirty="0"/>
          </a:p>
        </p:txBody>
      </p:sp>
    </p:spTree>
    <p:extLst>
      <p:ext uri="{BB962C8B-B14F-4D97-AF65-F5344CB8AC3E}">
        <p14:creationId xmlns="" xmlns:p14="http://schemas.microsoft.com/office/powerpoint/2010/main" val="12486916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3600" dirty="0" smtClean="0"/>
              <a:t>The </a:t>
            </a:r>
            <a:r>
              <a:rPr lang="en-US" sz="3600" b="1" dirty="0" smtClean="0">
                <a:solidFill>
                  <a:srgbClr val="00B050"/>
                </a:solidFill>
              </a:rPr>
              <a:t>ADHESION</a:t>
            </a:r>
            <a:r>
              <a:rPr lang="en-US" sz="3600" dirty="0" smtClean="0"/>
              <a:t> of water to glass is greater than the </a:t>
            </a:r>
            <a:r>
              <a:rPr lang="en-US" sz="3600" b="1" dirty="0" smtClean="0">
                <a:solidFill>
                  <a:srgbClr val="FF0066"/>
                </a:solidFill>
              </a:rPr>
              <a:t>COHESION</a:t>
            </a:r>
            <a:r>
              <a:rPr lang="en-US" sz="3600" dirty="0" smtClean="0"/>
              <a:t> of water molecules with itself.  This is why water is able to wet and clean glass by spreading a thin film upon it.</a:t>
            </a:r>
            <a:r>
              <a:rPr lang="en-US" sz="3600" b="1" dirty="0" smtClean="0"/>
              <a:t>  </a:t>
            </a:r>
          </a:p>
          <a:p>
            <a:endParaRPr lang="en-US" sz="3600" b="1" dirty="0" smtClean="0"/>
          </a:p>
          <a:p>
            <a:r>
              <a:rPr lang="en-US" sz="3600" b="1" dirty="0" smtClean="0"/>
              <a:t>In contrast, mercury on glass forms small spherical drops or large flattened ones if applied to glass, why is this so?</a:t>
            </a:r>
          </a:p>
          <a:p>
            <a:endParaRPr lang="en-US" sz="2800" b="1" dirty="0" smtClean="0"/>
          </a:p>
        </p:txBody>
      </p:sp>
      <p:sp>
        <p:nvSpPr>
          <p:cNvPr id="4" name="Title 1"/>
          <p:cNvSpPr>
            <a:spLocks noGrp="1"/>
          </p:cNvSpPr>
          <p:nvPr>
            <p:ph type="title"/>
          </p:nvPr>
        </p:nvSpPr>
        <p:spPr>
          <a:xfrm>
            <a:off x="457200" y="274638"/>
            <a:ext cx="8229600" cy="1143000"/>
          </a:xfrm>
        </p:spPr>
        <p:txBody>
          <a:bodyPr/>
          <a:lstStyle/>
          <a:p>
            <a:r>
              <a:rPr lang="en-US" dirty="0" smtClean="0"/>
              <a:t>Adhesion &amp; Cohesion</a:t>
            </a:r>
            <a:endParaRPr lang="en-US" dirty="0"/>
          </a:p>
        </p:txBody>
      </p:sp>
    </p:spTree>
    <p:extLst>
      <p:ext uri="{BB962C8B-B14F-4D97-AF65-F5344CB8AC3E}">
        <p14:creationId xmlns="" xmlns:p14="http://schemas.microsoft.com/office/powerpoint/2010/main" val="12486916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18550</TotalTime>
  <Words>5448</Words>
  <Application>Microsoft Office PowerPoint</Application>
  <PresentationFormat>On-screen Show (4:3)</PresentationFormat>
  <Paragraphs>1124</Paragraphs>
  <Slides>190</Slides>
  <Notes>0</Notes>
  <HiddenSlides>0</HiddenSlides>
  <MMClips>0</MMClips>
  <ScaleCrop>false</ScaleCrop>
  <HeadingPairs>
    <vt:vector size="4" baseType="variant">
      <vt:variant>
        <vt:lpstr>Theme</vt:lpstr>
      </vt:variant>
      <vt:variant>
        <vt:i4>1</vt:i4>
      </vt:variant>
      <vt:variant>
        <vt:lpstr>Slide Titles</vt:lpstr>
      </vt:variant>
      <vt:variant>
        <vt:i4>190</vt:i4>
      </vt:variant>
    </vt:vector>
  </HeadingPairs>
  <TitlesOfParts>
    <vt:vector size="191" baseType="lpstr">
      <vt:lpstr>Office Theme</vt:lpstr>
      <vt:lpstr>Thermometers</vt:lpstr>
      <vt:lpstr>Slide 2</vt:lpstr>
      <vt:lpstr>Slide 3</vt:lpstr>
      <vt:lpstr>Caloric Theory</vt:lpstr>
      <vt:lpstr>Reasons WHY the Caloric Theory is OBSOLETE</vt:lpstr>
      <vt:lpstr>The Dark Ages</vt:lpstr>
      <vt:lpstr>Temperature</vt:lpstr>
      <vt:lpstr>Temperature</vt:lpstr>
      <vt:lpstr>Temperature Scales</vt:lpstr>
      <vt:lpstr>Temperature Scales Celcius Scale</vt:lpstr>
      <vt:lpstr>Temperature Scales Kelvin Scale</vt:lpstr>
      <vt:lpstr>How to Convert K to oC and oC to K?</vt:lpstr>
      <vt:lpstr>How to Convert K to oC and oC to K? Exercise</vt:lpstr>
      <vt:lpstr>How to Convert K to oC and oC to K? Exercise</vt:lpstr>
      <vt:lpstr>How to Convert from oC to oF and from oF to oC</vt:lpstr>
      <vt:lpstr>Have Some Fun and Try the Following</vt:lpstr>
      <vt:lpstr>Have Some Fun and Try the Following</vt:lpstr>
      <vt:lpstr>Thermal Energy</vt:lpstr>
      <vt:lpstr>Thermometer</vt:lpstr>
      <vt:lpstr>Types of Thermometers</vt:lpstr>
      <vt:lpstr>Types of Thermometers</vt:lpstr>
      <vt:lpstr>How to Read a Thermometer’s Scale Colour the Area to Show the Temperature Depicted Below </vt:lpstr>
      <vt:lpstr>How to Read a Thermometer’s Scale Colour the Area to Show the Temperature Depicted Below </vt:lpstr>
      <vt:lpstr>Types of Thermometers Liquid In Glass</vt:lpstr>
      <vt:lpstr>Types of Thermometers Liquid In Glass</vt:lpstr>
      <vt:lpstr>Types of Thermometers Calibration of Liquid In Glass Thermometers</vt:lpstr>
      <vt:lpstr>Types of Thermometers Calibration of Liquid In Glass Thermometers</vt:lpstr>
      <vt:lpstr>Types of Thermometers Example of Liquid In Glass Thermometers</vt:lpstr>
      <vt:lpstr>Types of Thermometers Example of Liquid In Glass Thermometers</vt:lpstr>
      <vt:lpstr>Types of Thermometers Example of Liquid In Glass Thermometers</vt:lpstr>
      <vt:lpstr>Advantages of Mercury Thermometers</vt:lpstr>
      <vt:lpstr>Disadvantages of Mercury Thermometers</vt:lpstr>
      <vt:lpstr>Types of Thermometer Thermocouple</vt:lpstr>
      <vt:lpstr>Types of Thermometer Thermocouple</vt:lpstr>
      <vt:lpstr>Advantages of a Thermocouple</vt:lpstr>
      <vt:lpstr>Disadvantages of a Thermocouple</vt:lpstr>
      <vt:lpstr>Types of Thermometer Gas</vt:lpstr>
      <vt:lpstr>Types of Thermometer Infra-red</vt:lpstr>
      <vt:lpstr>The difference between Temperature &amp; Heat</vt:lpstr>
      <vt:lpstr>The difference between Temperature &amp; Heat</vt:lpstr>
      <vt:lpstr>The difference between Temperature &amp; Heat</vt:lpstr>
      <vt:lpstr>The difference between Temperature &amp; Heat</vt:lpstr>
      <vt:lpstr>Questions Temperature</vt:lpstr>
      <vt:lpstr>Questions Temperature</vt:lpstr>
      <vt:lpstr>Molecules</vt:lpstr>
      <vt:lpstr>What is Matter?</vt:lpstr>
      <vt:lpstr>Arrangement of atoms in solids, liquids and gases</vt:lpstr>
      <vt:lpstr>Solids, Liquids &amp; Gases</vt:lpstr>
      <vt:lpstr>The Kinetic Theory of Particles</vt:lpstr>
      <vt:lpstr>Questions</vt:lpstr>
      <vt:lpstr>Thermal expansion</vt:lpstr>
      <vt:lpstr>Heating Matter</vt:lpstr>
      <vt:lpstr>Thermal Expansion of Solids</vt:lpstr>
      <vt:lpstr>Uses of Thermal Expansion</vt:lpstr>
      <vt:lpstr>Uses of Thermal Expansion</vt:lpstr>
      <vt:lpstr>Uses of Thermal Expansion</vt:lpstr>
      <vt:lpstr>Uses of Thermal Expansion</vt:lpstr>
      <vt:lpstr>What is a Thermostat?</vt:lpstr>
      <vt:lpstr>Avoiding problems due to expansion</vt:lpstr>
      <vt:lpstr>Avoiding problems due to expansion</vt:lpstr>
      <vt:lpstr>Avoiding problems due to expansion</vt:lpstr>
      <vt:lpstr>Avoiding problems due to expansion</vt:lpstr>
      <vt:lpstr>Avoiding problems due to expansion</vt:lpstr>
      <vt:lpstr>Avoiding problems due to expansion</vt:lpstr>
      <vt:lpstr>Unusual Expansion of Water</vt:lpstr>
      <vt:lpstr>Unusual Expansion of Water</vt:lpstr>
      <vt:lpstr>Expansion of Gases</vt:lpstr>
      <vt:lpstr>Questions</vt:lpstr>
      <vt:lpstr>The Gas Laws</vt:lpstr>
      <vt:lpstr>What happens when a gas expands?</vt:lpstr>
      <vt:lpstr>Two Important Temperature Scales</vt:lpstr>
      <vt:lpstr>Absolute ZERO</vt:lpstr>
      <vt:lpstr>Absolute ZERO</vt:lpstr>
      <vt:lpstr>Strange Things happen at  Absolute ZERO</vt:lpstr>
      <vt:lpstr>The Gas Laws Boyle’s Law and Charles’ Law</vt:lpstr>
      <vt:lpstr>The Gas Laws Pressure Law and General Gas Law</vt:lpstr>
      <vt:lpstr>Please note…</vt:lpstr>
      <vt:lpstr>Constant Temperature</vt:lpstr>
      <vt:lpstr>Constant Pressure</vt:lpstr>
      <vt:lpstr>Constant Volume</vt:lpstr>
      <vt:lpstr>Verifying the Gas Laws Boyles Law</vt:lpstr>
      <vt:lpstr>Verifying the Gas Laws Boyles Law</vt:lpstr>
      <vt:lpstr>Verifying the Gas Laws Charles’ Law</vt:lpstr>
      <vt:lpstr>Verifying the Gas Laws Charles’ Law</vt:lpstr>
      <vt:lpstr>Verifying the Gas Laws The Pressure Law</vt:lpstr>
      <vt:lpstr>Verifying the Gas Laws The Pressure Law</vt:lpstr>
      <vt:lpstr>Gases and the Kinetic Theory</vt:lpstr>
      <vt:lpstr>Kinetic Theory and Boyle’s Law</vt:lpstr>
      <vt:lpstr>Kinetic Theory and Charles’ Law</vt:lpstr>
      <vt:lpstr>Kinetic Theory and the Pressure Law</vt:lpstr>
      <vt:lpstr>QUEST OF THE ONIONS</vt:lpstr>
      <vt:lpstr>QUEST OF THE ONIONS</vt:lpstr>
      <vt:lpstr>QUEST OF THE ONIONS</vt:lpstr>
      <vt:lpstr>Properties of matter</vt:lpstr>
      <vt:lpstr>Diffusion</vt:lpstr>
      <vt:lpstr>Surface Tension</vt:lpstr>
      <vt:lpstr>Adhesion &amp; Cohesion</vt:lpstr>
      <vt:lpstr>Adhesion &amp; Cohesion</vt:lpstr>
      <vt:lpstr>Slide 99</vt:lpstr>
      <vt:lpstr>Adhesion &amp; Cohesion</vt:lpstr>
      <vt:lpstr>Capillarity</vt:lpstr>
      <vt:lpstr>Slide 102</vt:lpstr>
      <vt:lpstr>Mechanical Properties of Materials</vt:lpstr>
      <vt:lpstr>Mechanical Properties of Materials</vt:lpstr>
      <vt:lpstr>Stretching a Wire</vt:lpstr>
      <vt:lpstr>Questions</vt:lpstr>
      <vt:lpstr>Specific heat capacity</vt:lpstr>
      <vt:lpstr>What is Specific Heat Capacity?</vt:lpstr>
      <vt:lpstr>What is Specific Heat Capacity?</vt:lpstr>
      <vt:lpstr>Heat Equation</vt:lpstr>
      <vt:lpstr>Thermal Capacity</vt:lpstr>
      <vt:lpstr>Questions</vt:lpstr>
      <vt:lpstr>Questions</vt:lpstr>
      <vt:lpstr>The Importance of the HIGH Specific Heat Capacity of Water</vt:lpstr>
      <vt:lpstr>Conversion of Mechanical Energy to Heat</vt:lpstr>
      <vt:lpstr>Nature of Heat Caloric Theory</vt:lpstr>
      <vt:lpstr>Nature of Heat Rumford (1753 – 1814)</vt:lpstr>
      <vt:lpstr>Nature of Heat Joule (1818 -1889)</vt:lpstr>
      <vt:lpstr>Nature of Heat Joule (1818 -1889)</vt:lpstr>
      <vt:lpstr>Questions</vt:lpstr>
      <vt:lpstr>Slide 121</vt:lpstr>
      <vt:lpstr>Questions</vt:lpstr>
      <vt:lpstr>Slide 123</vt:lpstr>
      <vt:lpstr>Specific latent heat</vt:lpstr>
      <vt:lpstr>Latent Heat</vt:lpstr>
      <vt:lpstr>Specific Latent Heat of Fusion</vt:lpstr>
      <vt:lpstr>Specific Latent Heat of Fusion</vt:lpstr>
      <vt:lpstr>Specific Latent Heat of Vaporization</vt:lpstr>
      <vt:lpstr>Latent Heat and the Kinetic Theory</vt:lpstr>
      <vt:lpstr>Evaporation</vt:lpstr>
      <vt:lpstr>Cooling by Evaporation and the Kinetic Theory</vt:lpstr>
      <vt:lpstr>Refrigerators</vt:lpstr>
      <vt:lpstr>Refrigerators &amp; Air Conditioners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Convection, Conduction and Radiation</vt:lpstr>
      <vt:lpstr>Conduction and convection</vt:lpstr>
      <vt:lpstr>Slide 160</vt:lpstr>
      <vt:lpstr>Slide 161</vt:lpstr>
      <vt:lpstr>Slide 162</vt:lpstr>
      <vt:lpstr>Slide 163</vt:lpstr>
      <vt:lpstr>Slide 164</vt:lpstr>
      <vt:lpstr>Slide 165</vt:lpstr>
      <vt:lpstr>Slide 166</vt:lpstr>
      <vt:lpstr>Slide 167</vt:lpstr>
      <vt:lpstr>Slide 168</vt:lpstr>
      <vt:lpstr>Natural Convection Currents</vt:lpstr>
      <vt:lpstr>Natural Convection Currents</vt:lpstr>
      <vt:lpstr>Questions</vt:lpstr>
      <vt:lpstr>Questions</vt:lpstr>
      <vt:lpstr>Radiation</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Questions</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Thermometers</dc:title>
  <dc:creator>Samantha Blondel</dc:creator>
  <cp:lastModifiedBy>Samantha</cp:lastModifiedBy>
  <cp:revision>91</cp:revision>
  <dcterms:created xsi:type="dcterms:W3CDTF">2012-01-18T21:35:43Z</dcterms:created>
  <dcterms:modified xsi:type="dcterms:W3CDTF">2020-04-19T16:33:12Z</dcterms:modified>
</cp:coreProperties>
</file>