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300" r:id="rId4"/>
    <p:sldId id="301" r:id="rId5"/>
    <p:sldId id="302" r:id="rId6"/>
    <p:sldId id="304" r:id="rId7"/>
    <p:sldId id="265" r:id="rId8"/>
    <p:sldId id="303" r:id="rId9"/>
    <p:sldId id="305" r:id="rId10"/>
    <p:sldId id="307" r:id="rId11"/>
    <p:sldId id="308" r:id="rId12"/>
    <p:sldId id="309" r:id="rId13"/>
    <p:sldId id="310" r:id="rId14"/>
    <p:sldId id="311" r:id="rId15"/>
    <p:sldId id="335" r:id="rId16"/>
    <p:sldId id="336" r:id="rId17"/>
    <p:sldId id="312" r:id="rId18"/>
    <p:sldId id="314" r:id="rId19"/>
    <p:sldId id="313" r:id="rId20"/>
    <p:sldId id="334" r:id="rId21"/>
    <p:sldId id="267" r:id="rId22"/>
    <p:sldId id="315" r:id="rId23"/>
    <p:sldId id="318" r:id="rId24"/>
    <p:sldId id="316" r:id="rId25"/>
    <p:sldId id="317" r:id="rId26"/>
    <p:sldId id="280" r:id="rId27"/>
    <p:sldId id="319" r:id="rId28"/>
    <p:sldId id="320" r:id="rId29"/>
    <p:sldId id="322" r:id="rId30"/>
    <p:sldId id="321" r:id="rId31"/>
    <p:sldId id="323" r:id="rId32"/>
    <p:sldId id="285" r:id="rId33"/>
    <p:sldId id="324" r:id="rId34"/>
    <p:sldId id="325" r:id="rId35"/>
    <p:sldId id="326" r:id="rId36"/>
    <p:sldId id="327" r:id="rId37"/>
    <p:sldId id="328" r:id="rId38"/>
    <p:sldId id="329" r:id="rId39"/>
    <p:sldId id="330" r:id="rId40"/>
    <p:sldId id="291" r:id="rId41"/>
    <p:sldId id="331" r:id="rId42"/>
    <p:sldId id="332" r:id="rId43"/>
    <p:sldId id="333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16D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4A25-F905-49AA-9EBC-EB96491DD64C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4712-A786-49DE-AD45-88FA0490DD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4A25-F905-49AA-9EBC-EB96491DD64C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4712-A786-49DE-AD45-88FA0490DD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4A25-F905-49AA-9EBC-EB96491DD64C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4712-A786-49DE-AD45-88FA0490DD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4A25-F905-49AA-9EBC-EB96491DD64C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4712-A786-49DE-AD45-88FA0490DD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4A25-F905-49AA-9EBC-EB96491DD64C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4712-A786-49DE-AD45-88FA0490DD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4A25-F905-49AA-9EBC-EB96491DD64C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4712-A786-49DE-AD45-88FA0490DD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4A25-F905-49AA-9EBC-EB96491DD64C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4712-A786-49DE-AD45-88FA0490DD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4A25-F905-49AA-9EBC-EB96491DD64C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4712-A786-49DE-AD45-88FA0490DD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4A25-F905-49AA-9EBC-EB96491DD64C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4712-A786-49DE-AD45-88FA0490DD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4A25-F905-49AA-9EBC-EB96491DD64C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4712-A786-49DE-AD45-88FA0490DD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4A25-F905-49AA-9EBC-EB96491DD64C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4712-A786-49DE-AD45-88FA0490DD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04A25-F905-49AA-9EBC-EB96491DD64C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34712-A786-49DE-AD45-88FA0490DD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120775"/>
            <a:ext cx="7772400" cy="1470025"/>
          </a:xfrm>
        </p:spPr>
        <p:txBody>
          <a:bodyPr/>
          <a:lstStyle/>
          <a:p>
            <a:r>
              <a:rPr lang="en-US" dirty="0" smtClean="0"/>
              <a:t>Water and Air</a:t>
            </a:r>
            <a:endParaRPr lang="en-US" dirty="0"/>
          </a:p>
        </p:txBody>
      </p:sp>
      <p:sp>
        <p:nvSpPr>
          <p:cNvPr id="32772" name="AutoShape 4" descr="Image result for des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4" name="AutoShape 6" descr="Image result for des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6" name="AutoShape 8" descr="Image result for des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8" name="AutoShape 10" descr="Image result for des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26" name="Picture 2" descr="Related imag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457449"/>
            <a:ext cx="4953000" cy="3714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Conserving Water</a:t>
            </a:r>
            <a:br>
              <a:rPr lang="en-US" dirty="0" smtClean="0"/>
            </a:br>
            <a:r>
              <a:rPr lang="en-US" dirty="0" smtClean="0"/>
              <a:t>Ground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Ground water comes from rain water that percolates (soaks) through porous rocks and sand and gets trapped in the Earth.  This forms the water table.</a:t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4" name="Picture 2" descr="Image result for water table carto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810000"/>
            <a:ext cx="5715000" cy="2800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Conserving Water</a:t>
            </a:r>
            <a:br>
              <a:rPr lang="en-US" dirty="0" smtClean="0"/>
            </a:br>
            <a:r>
              <a:rPr lang="en-US" dirty="0" smtClean="0"/>
              <a:t>Surface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Surface water comes from rain water that flows into oceans, rivers, lakes, ponds, springs and streams.</a:t>
            </a:r>
            <a:endParaRPr lang="en-US" dirty="0"/>
          </a:p>
        </p:txBody>
      </p:sp>
      <p:pic>
        <p:nvPicPr>
          <p:cNvPr id="11266" name="Picture 2" descr="Image result for pond cartoon"/>
          <p:cNvPicPr>
            <a:picLocks noChangeAspect="1" noChangeArrowheads="1"/>
          </p:cNvPicPr>
          <p:nvPr/>
        </p:nvPicPr>
        <p:blipFill>
          <a:blip r:embed="rId2" cstate="print"/>
          <a:srcRect b="14286"/>
          <a:stretch>
            <a:fillRect/>
          </a:stretch>
        </p:blipFill>
        <p:spPr bwMode="auto">
          <a:xfrm>
            <a:off x="304800" y="3276600"/>
            <a:ext cx="3305175" cy="2286000"/>
          </a:xfrm>
          <a:prstGeom prst="rect">
            <a:avLst/>
          </a:prstGeom>
          <a:noFill/>
        </p:spPr>
      </p:pic>
      <p:pic>
        <p:nvPicPr>
          <p:cNvPr id="11268" name="Picture 4" descr="Image result for oceans carto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71800"/>
            <a:ext cx="3810000" cy="26963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Conserving Water</a:t>
            </a:r>
            <a:br>
              <a:rPr lang="en-US" dirty="0" smtClean="0"/>
            </a:br>
            <a:r>
              <a:rPr lang="en-US" dirty="0" smtClean="0"/>
              <a:t>Man-made sources of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man-made source of water is a reservoir.</a:t>
            </a:r>
          </a:p>
          <a:p>
            <a:endParaRPr lang="en-US" dirty="0" smtClean="0"/>
          </a:p>
          <a:p>
            <a:r>
              <a:rPr lang="en-US" dirty="0" smtClean="0"/>
              <a:t>Reservoirs collect and store water which is diverted from rivers.</a:t>
            </a:r>
          </a:p>
          <a:p>
            <a:endParaRPr lang="en-US" dirty="0" smtClean="0"/>
          </a:p>
          <a:p>
            <a:r>
              <a:rPr lang="en-US" dirty="0" smtClean="0"/>
              <a:t>Other man-made sources of water are dams, wells, hand-pumps, canals and </a:t>
            </a:r>
            <a:r>
              <a:rPr lang="en-US" dirty="0" err="1" smtClean="0"/>
              <a:t>harbours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Conserving Water</a:t>
            </a:r>
            <a:br>
              <a:rPr lang="en-US" dirty="0" smtClean="0"/>
            </a:br>
            <a:r>
              <a:rPr lang="en-US" dirty="0" smtClean="0"/>
              <a:t>Causes of Water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 from your tap is never pure. 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Rain water contains dissolved gases and collects impurities from the ground and containers.</a:t>
            </a:r>
          </a:p>
          <a:p>
            <a:endParaRPr lang="en-US" dirty="0" smtClean="0"/>
          </a:p>
          <a:p>
            <a:r>
              <a:rPr lang="en-US" dirty="0" smtClean="0"/>
              <a:t>Water can also be polluted with water from factories and sewage.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Conserving Water</a:t>
            </a:r>
            <a:br>
              <a:rPr lang="en-US" dirty="0" smtClean="0"/>
            </a:br>
            <a:r>
              <a:rPr lang="en-US" dirty="0" smtClean="0"/>
              <a:t>Dangers of Drinking Contaminated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Polluted/contaminated</a:t>
            </a:r>
            <a:br>
              <a:rPr lang="en-US" dirty="0" smtClean="0"/>
            </a:br>
            <a:r>
              <a:rPr lang="en-US" dirty="0" smtClean="0"/>
              <a:t>water is dangerous for </a:t>
            </a:r>
            <a:br>
              <a:rPr lang="en-US" dirty="0" smtClean="0"/>
            </a:br>
            <a:r>
              <a:rPr lang="en-US" dirty="0" smtClean="0"/>
              <a:t>your health and</a:t>
            </a:r>
            <a:br>
              <a:rPr lang="en-US" dirty="0" smtClean="0"/>
            </a:br>
            <a:r>
              <a:rPr lang="en-US" dirty="0" smtClean="0"/>
              <a:t>contributes to the</a:t>
            </a:r>
            <a:br>
              <a:rPr lang="en-US" dirty="0" smtClean="0"/>
            </a:br>
            <a:r>
              <a:rPr lang="en-US" dirty="0" smtClean="0"/>
              <a:t>spread of diseases</a:t>
            </a:r>
            <a:br>
              <a:rPr lang="en-US" dirty="0" smtClean="0"/>
            </a:br>
            <a:r>
              <a:rPr lang="en-US" dirty="0" smtClean="0"/>
              <a:t>like dysentery and cholera.</a:t>
            </a:r>
            <a:endParaRPr lang="en-US" dirty="0"/>
          </a:p>
        </p:txBody>
      </p:sp>
      <p:pic>
        <p:nvPicPr>
          <p:cNvPr id="8194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905000"/>
            <a:ext cx="3810000" cy="4704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Dysentery?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Dysentery is an infection of the intestines which results in severe diarrhea with the presence of blood and mucus in the feces.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Image result for dysente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331029"/>
            <a:ext cx="4114800" cy="35269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Cholera?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Cholera is an infectious and often fatal bacterial disease of the small intestine which is typically contracted from infected water supplies and causes severe vomiting and diarrhea.</a:t>
            </a:r>
            <a:endParaRPr lang="en-US" dirty="0"/>
          </a:p>
        </p:txBody>
      </p:sp>
      <p:pic>
        <p:nvPicPr>
          <p:cNvPr id="56322" name="Picture 2" descr="Image result for chole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599" y="3657600"/>
            <a:ext cx="5193347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Conserving Water</a:t>
            </a:r>
            <a:br>
              <a:rPr lang="en-US" dirty="0" smtClean="0"/>
            </a:br>
            <a:r>
              <a:rPr lang="en-US" dirty="0" smtClean="0"/>
              <a:t>Purification on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Polluted water may be purified.</a:t>
            </a:r>
          </a:p>
          <a:p>
            <a:endParaRPr lang="en-US" dirty="0" smtClean="0"/>
          </a:p>
          <a:p>
            <a:r>
              <a:rPr lang="en-US" dirty="0" smtClean="0"/>
              <a:t>In domestic situations water may be boiled or chlorinated.</a:t>
            </a:r>
          </a:p>
          <a:p>
            <a:endParaRPr lang="en-US" dirty="0" smtClean="0"/>
          </a:p>
          <a:p>
            <a:r>
              <a:rPr lang="en-US" dirty="0" smtClean="0"/>
              <a:t>On a large scale water may be </a:t>
            </a:r>
            <a:r>
              <a:rPr lang="en-US" b="1" dirty="0" smtClean="0"/>
              <a:t>desalinated</a:t>
            </a:r>
            <a:r>
              <a:rPr lang="en-US" dirty="0" smtClean="0"/>
              <a:t> if it is being taken from the ocean or </a:t>
            </a:r>
            <a:r>
              <a:rPr lang="en-US" b="1" dirty="0" smtClean="0"/>
              <a:t>treated</a:t>
            </a:r>
            <a:r>
              <a:rPr lang="en-US" dirty="0" smtClean="0"/>
              <a:t> if it is taken from bodies of water that is not salting examples:  rivers, lakes and streams.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Conserving Water</a:t>
            </a:r>
            <a:br>
              <a:rPr lang="en-US" dirty="0" smtClean="0"/>
            </a:br>
            <a:r>
              <a:rPr lang="en-US" dirty="0" smtClean="0"/>
              <a:t>Methods of Purification of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Desalination </a:t>
            </a:r>
            <a:r>
              <a:rPr lang="en-US" dirty="0" smtClean="0"/>
              <a:t>involves </a:t>
            </a:r>
            <a:r>
              <a:rPr lang="en-US" dirty="0" smtClean="0"/>
              <a:t>the removal of salt from water.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5122" name="Picture 2" descr="Image result for desalin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4015" y="2667000"/>
            <a:ext cx="7211785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Conserving Water</a:t>
            </a:r>
            <a:br>
              <a:rPr lang="en-US" dirty="0" smtClean="0"/>
            </a:br>
            <a:r>
              <a:rPr lang="en-US" dirty="0" smtClean="0"/>
              <a:t>Methods of Purification of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Water treatment involves the treatment of water collected in reservoirs.  It involves four steps:</a:t>
            </a:r>
            <a:br>
              <a:rPr lang="en-US" dirty="0" smtClean="0"/>
            </a:br>
            <a:r>
              <a:rPr lang="en-US" dirty="0" smtClean="0"/>
              <a:t>a.  Screening – the removal of large objects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b.  Sedimentation – addition of alum to cause suspended particles to settle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c.  Filtration – Water is able to pass through beds of sand and gravel which acts as a filter to remove small particles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d.  Chlorination – chlorine is added to kill harmful microorganisms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30575"/>
            <a:ext cx="7772400" cy="1470025"/>
          </a:xfrm>
        </p:spPr>
        <p:txBody>
          <a:bodyPr>
            <a:normAutofit/>
          </a:bodyPr>
          <a:lstStyle/>
          <a:p>
            <a:r>
              <a:rPr lang="en-US" sz="8800" dirty="0" smtClean="0">
                <a:solidFill>
                  <a:srgbClr val="FFC000"/>
                </a:solidFill>
                <a:latin typeface="Silver South Script Alt" pitchFamily="2" charset="0"/>
              </a:rPr>
              <a:t>Conserving Water</a:t>
            </a:r>
            <a:endParaRPr lang="en-US" sz="8800" dirty="0">
              <a:solidFill>
                <a:srgbClr val="FFC000"/>
              </a:solidFill>
              <a:latin typeface="Silver South Script Alt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5800" y="20351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Water and Air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Conserving Water</a:t>
            </a:r>
            <a:br>
              <a:rPr lang="en-US" dirty="0" smtClean="0"/>
            </a:br>
            <a:r>
              <a:rPr lang="en-US" dirty="0" smtClean="0"/>
              <a:t>Methods of Purification of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</p:txBody>
      </p:sp>
      <p:pic>
        <p:nvPicPr>
          <p:cNvPr id="55300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5625" y="1981200"/>
            <a:ext cx="7128387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429000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EA16D1"/>
                </a:solidFill>
                <a:latin typeface="Silver South Script Alt" pitchFamily="2" charset="0"/>
              </a:rPr>
              <a:t>The Water Cycle</a:t>
            </a:r>
            <a:endParaRPr lang="en-US" sz="9600" dirty="0">
              <a:solidFill>
                <a:srgbClr val="EA16D1"/>
              </a:solidFill>
              <a:latin typeface="Silver South Script Alt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295400"/>
            <a:ext cx="6400800" cy="175260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tx1"/>
                </a:solidFill>
              </a:rPr>
              <a:t/>
            </a:r>
            <a:br>
              <a:rPr lang="en-US" sz="5400" dirty="0" smtClean="0">
                <a:solidFill>
                  <a:schemeClr val="tx1"/>
                </a:solidFill>
              </a:rPr>
            </a:br>
            <a:r>
              <a:rPr lang="en-US" sz="5400" dirty="0" smtClean="0">
                <a:solidFill>
                  <a:schemeClr val="tx1"/>
                </a:solidFill>
              </a:rPr>
              <a:t>Water and Air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Water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main processes take place during the water cycle:  evaporation, condensation and precipitation.</a:t>
            </a:r>
          </a:p>
          <a:p>
            <a:endParaRPr lang="en-US" dirty="0" smtClean="0"/>
          </a:p>
          <a:p>
            <a:r>
              <a:rPr lang="en-US" dirty="0" smtClean="0"/>
              <a:t>The water cycle is Earth’s way of recycling water.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Water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Image result for the water cyc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447800"/>
            <a:ext cx="50292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Evaporation, Condensation and Precipitation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Evaporation involves the transition from liquid to gas (water vapour).  It can occur at any temperature.</a:t>
            </a:r>
          </a:p>
          <a:p>
            <a:endParaRPr lang="en-US" dirty="0" smtClean="0"/>
          </a:p>
          <a:p>
            <a:r>
              <a:rPr lang="en-US" dirty="0" smtClean="0"/>
              <a:t>Condensation involves the cooling of water vapour to form water droplets which makes clouds.</a:t>
            </a:r>
          </a:p>
          <a:p>
            <a:endParaRPr lang="en-US" dirty="0" smtClean="0"/>
          </a:p>
          <a:p>
            <a:r>
              <a:rPr lang="en-US" dirty="0" smtClean="0"/>
              <a:t>Precipitation occurs when the droplets become large and heavy and they fall as rain or snow.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of Evaporation and Condensation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40560"/>
          <a:ext cx="8229600" cy="37744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Examples of Evaporation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Examples of Condensation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Lowering levels</a:t>
                      </a:r>
                      <a:r>
                        <a:rPr lang="en-US" baseline="0" dirty="0" smtClean="0"/>
                        <a:t> of water in open bodies of water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Dew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Drying</a:t>
                      </a:r>
                      <a:r>
                        <a:rPr lang="en-US" baseline="0" dirty="0" smtClean="0"/>
                        <a:t> of cloth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Mist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Drying of sweat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Fog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Transpiration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Water droplets forming on the outside of a container containing cold substances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Water dripping from an air</a:t>
                      </a:r>
                      <a:r>
                        <a:rPr lang="en-US" baseline="0" dirty="0" smtClean="0"/>
                        <a:t> conditioning unit that is in use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/>
          <a:lstStyle/>
          <a:p>
            <a:r>
              <a:rPr lang="en-US" dirty="0" smtClean="0"/>
              <a:t>Water and Air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sz="9600" dirty="0" smtClean="0">
                <a:solidFill>
                  <a:srgbClr val="00B050"/>
                </a:solidFill>
                <a:latin typeface="Silver South Script Alt" pitchFamily="2" charset="0"/>
              </a:rPr>
              <a:t>Mixing Things With Water</a:t>
            </a:r>
            <a:endParaRPr lang="en-US" sz="9600" dirty="0">
              <a:solidFill>
                <a:srgbClr val="00B050"/>
              </a:solidFill>
              <a:latin typeface="Silver South Script Al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Solutions, Solutes and Solvents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Are all solids </a:t>
            </a:r>
            <a:r>
              <a:rPr lang="en-US" dirty="0" smtClean="0"/>
              <a:t>soluble or mixable </a:t>
            </a:r>
            <a:r>
              <a:rPr lang="en-US" dirty="0" smtClean="0"/>
              <a:t>in water?</a:t>
            </a:r>
          </a:p>
          <a:p>
            <a:endParaRPr lang="en-US" dirty="0" smtClean="0"/>
          </a:p>
        </p:txBody>
      </p:sp>
      <p:pic>
        <p:nvPicPr>
          <p:cNvPr id="54274" name="Picture 2" descr="Image result for roc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743200"/>
            <a:ext cx="3790950" cy="3200401"/>
          </a:xfrm>
          <a:prstGeom prst="rect">
            <a:avLst/>
          </a:prstGeom>
          <a:noFill/>
        </p:spPr>
      </p:pic>
      <p:pic>
        <p:nvPicPr>
          <p:cNvPr id="54278" name="Picture 6" descr="Image result for sal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209800"/>
            <a:ext cx="3911871" cy="3657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57400" y="5943600"/>
            <a:ext cx="672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dirty="0" smtClean="0"/>
              <a:t>ocks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29400" y="5867400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salt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Solutions, Solutes and Solvents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soluble solid dissolves while an insoluble solid does not.</a:t>
            </a:r>
          </a:p>
          <a:p>
            <a:endParaRPr lang="en-US" dirty="0" smtClean="0"/>
          </a:p>
          <a:p>
            <a:r>
              <a:rPr lang="en-US" dirty="0" smtClean="0"/>
              <a:t>A solution is a mixture of the soluble particles in water.</a:t>
            </a:r>
          </a:p>
          <a:p>
            <a:endParaRPr lang="en-US" dirty="0" smtClean="0"/>
          </a:p>
          <a:p>
            <a:r>
              <a:rPr lang="en-US" dirty="0" smtClean="0"/>
              <a:t>The solute is the substance which dissolves.</a:t>
            </a:r>
          </a:p>
          <a:p>
            <a:endParaRPr lang="en-US" dirty="0" smtClean="0"/>
          </a:p>
          <a:p>
            <a:r>
              <a:rPr lang="en-US" dirty="0" smtClean="0"/>
              <a:t>The solvent is the substance which does the dissolving.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Solutions, Solutes and Solvents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all solvents are water.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14400" y="2514600"/>
          <a:ext cx="7315200" cy="3886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38400"/>
                <a:gridCol w="2438400"/>
                <a:gridCol w="2438400"/>
              </a:tblGrid>
              <a:tr h="971550">
                <a:tc>
                  <a:txBody>
                    <a:bodyPr/>
                    <a:lstStyle/>
                    <a:p>
                      <a:r>
                        <a:rPr lang="en-US" dirty="0" smtClean="0"/>
                        <a:t>Solution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Solute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Solvent</a:t>
                      </a:r>
                      <a:endParaRPr lang="en-US" dirty="0"/>
                    </a:p>
                  </a:txBody>
                  <a:tcPr/>
                </a:tc>
              </a:tr>
              <a:tr h="971550">
                <a:tc>
                  <a:txBody>
                    <a:bodyPr/>
                    <a:lstStyle/>
                    <a:p>
                      <a:r>
                        <a:rPr lang="en-US" dirty="0" smtClean="0"/>
                        <a:t>Soda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Carbon dioxide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Drink</a:t>
                      </a:r>
                      <a:endParaRPr lang="en-US" dirty="0"/>
                    </a:p>
                  </a:txBody>
                  <a:tcPr/>
                </a:tc>
              </a:tr>
              <a:tr h="971550">
                <a:tc>
                  <a:txBody>
                    <a:bodyPr/>
                    <a:lstStyle/>
                    <a:p>
                      <a:r>
                        <a:rPr lang="en-US" dirty="0" smtClean="0"/>
                        <a:t>Sugar water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Sugar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Water</a:t>
                      </a:r>
                      <a:endParaRPr lang="en-US" dirty="0"/>
                    </a:p>
                  </a:txBody>
                  <a:tcPr/>
                </a:tc>
              </a:tr>
              <a:tr h="971550">
                <a:tc>
                  <a:txBody>
                    <a:bodyPr/>
                    <a:lstStyle/>
                    <a:p>
                      <a:r>
                        <a:rPr lang="en-US" dirty="0" smtClean="0"/>
                        <a:t>Brass (alloy)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Copper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Zinc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age result for cartoon of human body filled with wa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1981200"/>
            <a:ext cx="4286250" cy="42862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Conserving Water</a:t>
            </a:r>
            <a:br>
              <a:rPr lang="en-US" dirty="0" smtClean="0"/>
            </a:br>
            <a:r>
              <a:rPr lang="en-US" dirty="0" smtClean="0"/>
              <a:t>Importance of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Water is necessary for life.</a:t>
            </a:r>
          </a:p>
          <a:p>
            <a:endParaRPr lang="en-US" dirty="0" smtClean="0"/>
          </a:p>
          <a:p>
            <a:r>
              <a:rPr lang="en-US" dirty="0" smtClean="0"/>
              <a:t>70 % of the human body </a:t>
            </a:r>
            <a:br>
              <a:rPr lang="en-US" dirty="0" smtClean="0"/>
            </a:br>
            <a:r>
              <a:rPr lang="en-US" dirty="0" smtClean="0"/>
              <a:t>is made up of water.</a:t>
            </a:r>
          </a:p>
          <a:p>
            <a:endParaRPr lang="en-US" dirty="0" smtClean="0"/>
          </a:p>
          <a:p>
            <a:r>
              <a:rPr lang="en-US" dirty="0" smtClean="0"/>
              <a:t>Human beings should </a:t>
            </a:r>
            <a:br>
              <a:rPr lang="en-US" dirty="0" smtClean="0"/>
            </a:br>
            <a:r>
              <a:rPr lang="en-US" dirty="0" smtClean="0"/>
              <a:t>consume at least two</a:t>
            </a:r>
            <a:br>
              <a:rPr lang="en-US" dirty="0" smtClean="0"/>
            </a:br>
            <a:r>
              <a:rPr lang="en-US" dirty="0" err="1" smtClean="0"/>
              <a:t>Litres</a:t>
            </a:r>
            <a:r>
              <a:rPr lang="en-US" dirty="0" smtClean="0"/>
              <a:t> of water per day</a:t>
            </a:r>
            <a:br>
              <a:rPr lang="en-US" dirty="0" smtClean="0"/>
            </a:br>
            <a:r>
              <a:rPr lang="en-US" dirty="0" smtClean="0"/>
              <a:t>to replenish their cells.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Suspensions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suspension is the mixture of insoluble particles in water.  Instead the particles settle to the bottom of the liquid.</a:t>
            </a:r>
          </a:p>
          <a:p>
            <a:endParaRPr lang="en-US" dirty="0" smtClean="0"/>
          </a:p>
          <a:p>
            <a:r>
              <a:rPr lang="en-US" dirty="0" smtClean="0"/>
              <a:t>Examples of suspensions are muddy water, chalk in water and sand in water.</a:t>
            </a:r>
          </a:p>
          <a:p>
            <a:endParaRPr lang="en-US" dirty="0" smtClean="0"/>
          </a:p>
        </p:txBody>
      </p:sp>
      <p:pic>
        <p:nvPicPr>
          <p:cNvPr id="52226" name="Picture 2" descr="Image result for muddy water suspen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4772024"/>
            <a:ext cx="4181475" cy="2085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Concentration, Dilution and Saturation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105400"/>
          </a:xfrm>
        </p:spPr>
        <p:txBody>
          <a:bodyPr/>
          <a:lstStyle/>
          <a:p>
            <a:r>
              <a:rPr lang="en-US" dirty="0" smtClean="0"/>
              <a:t>The more soluble particles added to a given volume of water the more concentrated it is.</a:t>
            </a:r>
          </a:p>
          <a:p>
            <a:endParaRPr lang="en-US" dirty="0" smtClean="0"/>
          </a:p>
          <a:p>
            <a:r>
              <a:rPr lang="en-US" dirty="0" smtClean="0"/>
              <a:t>The more water added to a solution makes it dilute.</a:t>
            </a:r>
          </a:p>
          <a:p>
            <a:endParaRPr lang="en-US" dirty="0" smtClean="0"/>
          </a:p>
          <a:p>
            <a:r>
              <a:rPr lang="en-US" dirty="0" smtClean="0"/>
              <a:t>When no more dissolving is taking place the solution is said to be saturated.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/>
          <a:p>
            <a:r>
              <a:rPr lang="en-US" dirty="0" smtClean="0"/>
              <a:t>Water and Air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819400"/>
            <a:ext cx="6934200" cy="2590800"/>
          </a:xfrm>
        </p:spPr>
        <p:txBody>
          <a:bodyPr>
            <a:normAutofit/>
          </a:bodyPr>
          <a:lstStyle/>
          <a:p>
            <a:r>
              <a:rPr lang="en-US" sz="9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ilver South Script Alt" pitchFamily="2" charset="0"/>
              </a:rPr>
              <a:t>Components of Air</a:t>
            </a:r>
            <a:endParaRPr lang="en-US" sz="9600" dirty="0">
              <a:solidFill>
                <a:schemeClr val="tx2">
                  <a:lumMod val="60000"/>
                  <a:lumOff val="40000"/>
                </a:schemeClr>
              </a:solidFill>
              <a:latin typeface="Silver South Script Al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Air?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5486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Air is a mixture of different types of gases.</a:t>
            </a:r>
          </a:p>
          <a:p>
            <a:endParaRPr lang="en-US" dirty="0" smtClean="0"/>
          </a:p>
          <a:p>
            <a:r>
              <a:rPr lang="en-US" dirty="0" smtClean="0"/>
              <a:t>Different types of gases include nitrogen, oxygen, carbon dioxide, water vapour and noble gases.</a:t>
            </a:r>
          </a:p>
          <a:p>
            <a:endParaRPr lang="en-US" dirty="0" smtClean="0"/>
          </a:p>
          <a:p>
            <a:r>
              <a:rPr lang="en-US" dirty="0" smtClean="0"/>
              <a:t>Examples of noble gases include neon, argon, helium, radon, xenon and krypton.</a:t>
            </a:r>
          </a:p>
          <a:p>
            <a:endParaRPr lang="en-US" dirty="0" smtClean="0"/>
          </a:p>
          <a:p>
            <a:r>
              <a:rPr lang="en-US" dirty="0" smtClean="0"/>
              <a:t>Nitrogen makes up 78 % of air while oxygen makes up 20 % of air.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Air can be polluted by a high concentration of poisonous gases entering it.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Examples of poisonous gases include carbon monoxide and gases containing lead and sulphur.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Air can become polluted from exhaust fumes being given off by vehicles, factories and by burning garbage.</a:t>
            </a:r>
          </a:p>
          <a:p>
            <a:endParaRPr lang="en-US" dirty="0" smtClean="0"/>
          </a:p>
          <a:p>
            <a:r>
              <a:rPr lang="en-US" dirty="0" smtClean="0"/>
              <a:t>A foul scent in the air may indicate that harmful gases are present.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Properties of Nitrogen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Nitrogen gas is a colourless, scentless gas.</a:t>
            </a:r>
          </a:p>
          <a:p>
            <a:endParaRPr lang="en-US" dirty="0" smtClean="0"/>
          </a:p>
          <a:p>
            <a:r>
              <a:rPr lang="en-US" dirty="0" smtClean="0"/>
              <a:t>Nitrogen can be used to make fertilizers, dyes, fabrics and explosives.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Physical Properties of Carbon Dioxide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Carbon dioxide is a colourless, scentless gas.</a:t>
            </a:r>
          </a:p>
          <a:p>
            <a:endParaRPr lang="en-US" dirty="0" smtClean="0"/>
          </a:p>
          <a:p>
            <a:r>
              <a:rPr lang="en-US" dirty="0" smtClean="0"/>
              <a:t>It turns lime water (calcium hydroxide) milky.</a:t>
            </a:r>
          </a:p>
          <a:p>
            <a:endParaRPr lang="en-US" dirty="0" smtClean="0"/>
          </a:p>
          <a:p>
            <a:r>
              <a:rPr lang="en-US" dirty="0" smtClean="0"/>
              <a:t>It puts a glowing splint out.</a:t>
            </a:r>
          </a:p>
          <a:p>
            <a:endParaRPr lang="en-US" dirty="0" smtClean="0"/>
          </a:p>
          <a:p>
            <a:r>
              <a:rPr lang="en-US" dirty="0" smtClean="0"/>
              <a:t>It can be used as a refrigerant.</a:t>
            </a:r>
          </a:p>
          <a:p>
            <a:endParaRPr lang="en-US" dirty="0" smtClean="0"/>
          </a:p>
          <a:p>
            <a:r>
              <a:rPr lang="en-US" dirty="0" smtClean="0"/>
              <a:t>In its solid form it is called dry ice.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Properties of Oxygen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Oxygen is a colourless, scentless gas.</a:t>
            </a:r>
          </a:p>
          <a:p>
            <a:endParaRPr lang="en-US" dirty="0" smtClean="0"/>
          </a:p>
          <a:p>
            <a:r>
              <a:rPr lang="en-US" dirty="0" smtClean="0"/>
              <a:t>It supports burning.</a:t>
            </a:r>
          </a:p>
          <a:p>
            <a:endParaRPr lang="en-US" dirty="0" smtClean="0"/>
          </a:p>
          <a:p>
            <a:r>
              <a:rPr lang="en-US" dirty="0" smtClean="0"/>
              <a:t>It relights a glowing splint.</a:t>
            </a:r>
          </a:p>
          <a:p>
            <a:endParaRPr lang="en-US" dirty="0" smtClean="0"/>
          </a:p>
          <a:p>
            <a:r>
              <a:rPr lang="en-US" dirty="0" smtClean="0"/>
              <a:t>It is used in hospitals, mountain climbing and diving.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Properties of Noble Gases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Noble gases are colourless and scentless.</a:t>
            </a:r>
          </a:p>
          <a:p>
            <a:endParaRPr lang="en-US" dirty="0" smtClean="0"/>
          </a:p>
          <a:p>
            <a:r>
              <a:rPr lang="en-US" dirty="0" smtClean="0"/>
              <a:t>They may be used in some types of welding, light bulbs and weather balloons.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Conserving Water</a:t>
            </a:r>
            <a:br>
              <a:rPr lang="en-US" dirty="0" smtClean="0"/>
            </a:br>
            <a:r>
              <a:rPr lang="en-US" dirty="0" smtClean="0"/>
              <a:t>Importance of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plants, water is necessary for photosynthesis and for the transport of minerals.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18434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541227"/>
            <a:ext cx="3657600" cy="4316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/>
          <a:p>
            <a:r>
              <a:rPr lang="en-US" dirty="0" smtClean="0"/>
              <a:t>Water and Air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819400"/>
            <a:ext cx="6934200" cy="2590800"/>
          </a:xfrm>
        </p:spPr>
        <p:txBody>
          <a:bodyPr>
            <a:normAutofit fontScale="92500" lnSpcReduction="10000"/>
          </a:bodyPr>
          <a:lstStyle/>
          <a:p>
            <a:r>
              <a:rPr lang="en-US" sz="9600" dirty="0" smtClean="0">
                <a:solidFill>
                  <a:schemeClr val="accent6">
                    <a:lumMod val="75000"/>
                  </a:schemeClr>
                </a:solidFill>
                <a:latin typeface="Silver South Script Alt" pitchFamily="2" charset="0"/>
              </a:rPr>
              <a:t>Maintaining Balance in the Air</a:t>
            </a:r>
            <a:endParaRPr lang="en-US" sz="9600" dirty="0">
              <a:solidFill>
                <a:schemeClr val="accent6">
                  <a:lumMod val="75000"/>
                </a:schemeClr>
              </a:solidFill>
              <a:latin typeface="Silver South Script Al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Photosynthesis and Respiration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The combination of photosynthesis and respiration helps to maintain the correct levels of carbon dioxide and oxygen in the air.</a:t>
            </a:r>
          </a:p>
        </p:txBody>
      </p:sp>
      <p:pic>
        <p:nvPicPr>
          <p:cNvPr id="4" name="Picture 2" descr="Related imag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088072"/>
            <a:ext cx="5105400" cy="3769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Image result for sun cartoon"/>
          <p:cNvPicPr>
            <a:picLocks noChangeAspect="1" noChangeArrowheads="1"/>
          </p:cNvPicPr>
          <p:nvPr/>
        </p:nvPicPr>
        <p:blipFill>
          <a:blip r:embed="rId2" cstate="print"/>
          <a:srcRect l="8176" t="5809" b="14815"/>
          <a:stretch>
            <a:fillRect/>
          </a:stretch>
        </p:blipFill>
        <p:spPr bwMode="auto">
          <a:xfrm rot="985948">
            <a:off x="7136879" y="140982"/>
            <a:ext cx="1774713" cy="165686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257800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Wingdings" pitchFamily="2" charset="2"/>
              </a:rPr>
              <a:t>Photosynthesis is the process by which green plants make food in the presence of sunlight.  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/>
            </a:r>
            <a:br>
              <a:rPr lang="en-US" dirty="0" smtClean="0">
                <a:sym typeface="Wingdings" pitchFamily="2" charset="2"/>
              </a:rPr>
            </a:br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Photosynthesis occurs only during the day time under natural circumstances.</a:t>
            </a:r>
            <a:endParaRPr lang="en-US" dirty="0" smtClean="0">
              <a:sym typeface="Wingdings" pitchFamily="2" charset="2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 l="36000" t="47442" r="22500" b="41395"/>
          <a:stretch>
            <a:fillRect/>
          </a:stretch>
        </p:blipFill>
        <p:spPr bwMode="auto">
          <a:xfrm>
            <a:off x="1371600" y="2895600"/>
            <a:ext cx="6324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moon cartoon"/>
          <p:cNvPicPr>
            <a:picLocks noChangeAspect="1" noChangeArrowheads="1"/>
          </p:cNvPicPr>
          <p:nvPr/>
        </p:nvPicPr>
        <p:blipFill>
          <a:blip r:embed="rId2" cstate="print"/>
          <a:srcRect l="16767" r="14433" b="14228"/>
          <a:stretch>
            <a:fillRect/>
          </a:stretch>
        </p:blipFill>
        <p:spPr bwMode="auto">
          <a:xfrm rot="20421083">
            <a:off x="1269687" y="-46186"/>
            <a:ext cx="1414869" cy="190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Respiration is the release of energy from food in living cells.  It is carried out by all living things.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glucose + oxygen </a:t>
            </a:r>
            <a:r>
              <a:rPr lang="en-US" sz="2800" dirty="0" smtClean="0">
                <a:sym typeface="Wingdings" pitchFamily="2" charset="2"/>
              </a:rPr>
              <a:t> water + carbon dioxide + </a:t>
            </a:r>
            <a:r>
              <a:rPr lang="en-US" sz="2800" dirty="0" smtClean="0">
                <a:sym typeface="Wingdings" pitchFamily="2" charset="2"/>
              </a:rPr>
              <a:t>energy</a:t>
            </a:r>
          </a:p>
          <a:p>
            <a:endParaRPr lang="en-US" sz="2800" dirty="0" smtClean="0">
              <a:sym typeface="Wingdings" pitchFamily="2" charset="2"/>
            </a:endParaRPr>
          </a:p>
          <a:p>
            <a:r>
              <a:rPr lang="en-US" sz="2800" dirty="0" smtClean="0">
                <a:sym typeface="Wingdings" pitchFamily="2" charset="2"/>
              </a:rPr>
              <a:t>Respiration occurs during the day and night however, naturally, only respiration would occur during the night time.</a:t>
            </a:r>
            <a:endParaRPr lang="en-US" sz="2800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Image result for washing machine cartoon"/>
          <p:cNvPicPr>
            <a:picLocks noChangeAspect="1" noChangeArrowheads="1"/>
          </p:cNvPicPr>
          <p:nvPr/>
        </p:nvPicPr>
        <p:blipFill>
          <a:blip r:embed="rId2" cstate="print"/>
          <a:srcRect t="26667" r="32394"/>
          <a:stretch>
            <a:fillRect/>
          </a:stretch>
        </p:blipFill>
        <p:spPr bwMode="auto">
          <a:xfrm>
            <a:off x="6019800" y="0"/>
            <a:ext cx="3124200" cy="190923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Conserving Water</a:t>
            </a:r>
            <a:br>
              <a:rPr lang="en-US" dirty="0" smtClean="0"/>
            </a:br>
            <a:r>
              <a:rPr lang="en-US" dirty="0" smtClean="0"/>
              <a:t>Uses of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Water may be used:</a:t>
            </a:r>
            <a:br>
              <a:rPr lang="en-US" dirty="0" smtClean="0"/>
            </a:br>
            <a:r>
              <a:rPr lang="en-US" dirty="0" smtClean="0"/>
              <a:t>1.  in our homes for cooking, cleaning and washing.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2.  for transportation for example travel via sea and movement of logs down river.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3.  for recreation and sports like jet skiing and swimming.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4.  for the generation of electricity in hydro-electric power plants.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of how water may be wasted and conserved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590800"/>
          <a:ext cx="8382000" cy="4114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91000"/>
                <a:gridCol w="4191000"/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Water Wastage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Water Conservation</a:t>
                      </a:r>
                      <a:endParaRPr lang="en-US" dirty="0"/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r>
                        <a:rPr lang="en-US" dirty="0" smtClean="0"/>
                        <a:t>Taps</a:t>
                      </a:r>
                      <a:r>
                        <a:rPr lang="en-US" baseline="0" dirty="0" smtClean="0"/>
                        <a:t> left running while brushing your teeth or taking a long shower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Turning</a:t>
                      </a:r>
                      <a:r>
                        <a:rPr lang="en-US" baseline="0" dirty="0" smtClean="0"/>
                        <a:t> taps off while not in use</a:t>
                      </a:r>
                      <a:endParaRPr lang="en-US" dirty="0"/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r>
                        <a:rPr lang="en-US" dirty="0" smtClean="0"/>
                        <a:t>Taps left dripping due to incompletely turning them</a:t>
                      </a:r>
                      <a:r>
                        <a:rPr lang="en-US" baseline="0" dirty="0" smtClean="0"/>
                        <a:t> off or leaks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Taking care to turn</a:t>
                      </a:r>
                      <a:r>
                        <a:rPr lang="en-US" baseline="0" dirty="0" smtClean="0"/>
                        <a:t> taps of fully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Reporting leaks and burst pipes</a:t>
                      </a:r>
                      <a:endParaRPr lang="en-US" dirty="0"/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Using only</a:t>
                      </a:r>
                      <a:r>
                        <a:rPr lang="en-US" baseline="0" dirty="0" smtClean="0"/>
                        <a:t> water that is needed for use at any particular time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1929825"/>
            <a:ext cx="4132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Fill in the empty spaces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600200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dirty="0" smtClean="0"/>
              <a:t>Water and Air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1752600"/>
          </a:xfrm>
        </p:spPr>
        <p:txBody>
          <a:bodyPr>
            <a:normAutofit/>
          </a:bodyPr>
          <a:lstStyle/>
          <a:p>
            <a:r>
              <a:rPr lang="en-US" sz="9600" dirty="0" smtClean="0">
                <a:solidFill>
                  <a:srgbClr val="92D050"/>
                </a:solidFill>
                <a:latin typeface="Silver South Script Alt" pitchFamily="2" charset="0"/>
              </a:rPr>
              <a:t>Sources of Water</a:t>
            </a:r>
            <a:endParaRPr lang="en-US" sz="9600" dirty="0">
              <a:solidFill>
                <a:srgbClr val="92D050"/>
              </a:solidFill>
              <a:latin typeface="Silver South Script Al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Conserving Water</a:t>
            </a:r>
            <a:br>
              <a:rPr lang="en-US" dirty="0" smtClean="0"/>
            </a:br>
            <a:r>
              <a:rPr lang="en-US" dirty="0" smtClean="0"/>
              <a:t>Two Natural Sources of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Two-thirds (66%) </a:t>
            </a:r>
            <a:r>
              <a:rPr lang="en-US" dirty="0" smtClean="0"/>
              <a:t>of the Earth’s surface is covered with water.</a:t>
            </a:r>
            <a:endParaRPr lang="en-US" dirty="0"/>
          </a:p>
        </p:txBody>
      </p:sp>
      <p:pic>
        <p:nvPicPr>
          <p:cNvPr id="16388" name="Picture 4" descr="Image result for earth cartoon"/>
          <p:cNvPicPr>
            <a:picLocks noChangeAspect="1" noChangeArrowheads="1"/>
          </p:cNvPicPr>
          <p:nvPr/>
        </p:nvPicPr>
        <p:blipFill>
          <a:blip r:embed="rId2" cstate="print"/>
          <a:srcRect l="11200" t="11852" r="11200" b="14815"/>
          <a:stretch>
            <a:fillRect/>
          </a:stretch>
        </p:blipFill>
        <p:spPr bwMode="auto">
          <a:xfrm>
            <a:off x="2362200" y="2514600"/>
            <a:ext cx="4255655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Conserving Water</a:t>
            </a:r>
            <a:br>
              <a:rPr lang="en-US" dirty="0" smtClean="0"/>
            </a:br>
            <a:r>
              <a:rPr lang="en-US" dirty="0" smtClean="0"/>
              <a:t>Two Natural Sources of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main natural sources of water are: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  Ground water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2.  Surface water</a:t>
            </a:r>
            <a:endParaRPr lang="en-US" dirty="0"/>
          </a:p>
        </p:txBody>
      </p:sp>
      <p:pic>
        <p:nvPicPr>
          <p:cNvPr id="14338" name="Picture 2" descr="Image result for ground water carto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8242" y="2667000"/>
            <a:ext cx="5108027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8789</TotalTime>
  <Words>1067</Words>
  <Application>Microsoft Office PowerPoint</Application>
  <PresentationFormat>On-screen Show (4:3)</PresentationFormat>
  <Paragraphs>182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Water and Air</vt:lpstr>
      <vt:lpstr>Conserving Water</vt:lpstr>
      <vt:lpstr>Conserving Water Importance of Water</vt:lpstr>
      <vt:lpstr>Conserving Water Importance of Water</vt:lpstr>
      <vt:lpstr>Conserving Water Uses of Water</vt:lpstr>
      <vt:lpstr>Examples of how water may be wasted and conserved</vt:lpstr>
      <vt:lpstr>Water and Air</vt:lpstr>
      <vt:lpstr>Conserving Water Two Natural Sources of Water</vt:lpstr>
      <vt:lpstr>Conserving Water Two Natural Sources of Water</vt:lpstr>
      <vt:lpstr>Conserving Water Ground Water</vt:lpstr>
      <vt:lpstr>Conserving Water Surface Water</vt:lpstr>
      <vt:lpstr>Conserving Water Man-made sources of Water</vt:lpstr>
      <vt:lpstr>Conserving Water Causes of Water Pollution</vt:lpstr>
      <vt:lpstr>Conserving Water Dangers of Drinking Contaminated Water</vt:lpstr>
      <vt:lpstr>What is Dysentery?</vt:lpstr>
      <vt:lpstr>What is Cholera?</vt:lpstr>
      <vt:lpstr>Conserving Water Purification on Water</vt:lpstr>
      <vt:lpstr>Conserving Water Methods of Purification of Water</vt:lpstr>
      <vt:lpstr>Conserving Water Methods of Purification of Water</vt:lpstr>
      <vt:lpstr>Conserving Water Methods of Purification of Water</vt:lpstr>
      <vt:lpstr>The Water Cycle</vt:lpstr>
      <vt:lpstr>The Water Cycle</vt:lpstr>
      <vt:lpstr>The Water Cycle</vt:lpstr>
      <vt:lpstr>Evaporation, Condensation and Precipitation</vt:lpstr>
      <vt:lpstr>Examples of Evaporation and Condensation</vt:lpstr>
      <vt:lpstr>Water and Air</vt:lpstr>
      <vt:lpstr>Solutions, Solutes and Solvents</vt:lpstr>
      <vt:lpstr>Solutions, Solutes and Solvents</vt:lpstr>
      <vt:lpstr>Solutions, Solutes and Solvents</vt:lpstr>
      <vt:lpstr>Suspensions</vt:lpstr>
      <vt:lpstr>Concentration, Dilution and Saturation</vt:lpstr>
      <vt:lpstr>Water and Air</vt:lpstr>
      <vt:lpstr>What is Air?</vt:lpstr>
      <vt:lpstr>Air Pollution</vt:lpstr>
      <vt:lpstr>Air Pollution</vt:lpstr>
      <vt:lpstr>Physical Properties of Nitrogen</vt:lpstr>
      <vt:lpstr>Physical Properties of Carbon Dioxide</vt:lpstr>
      <vt:lpstr>Physical Properties of Oxygen</vt:lpstr>
      <vt:lpstr>Physical Properties of Noble Gases</vt:lpstr>
      <vt:lpstr>Water and Air</vt:lpstr>
      <vt:lpstr>Photosynthesis and Respiration</vt:lpstr>
      <vt:lpstr>Photosynthesis</vt:lpstr>
      <vt:lpstr>Respiration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Classifying Our Environment</dc:title>
  <dc:creator>Samantha</dc:creator>
  <cp:lastModifiedBy>Samantha</cp:lastModifiedBy>
  <cp:revision>24</cp:revision>
  <dcterms:created xsi:type="dcterms:W3CDTF">2019-10-22T07:16:58Z</dcterms:created>
  <dcterms:modified xsi:type="dcterms:W3CDTF">2020-01-04T05:32:13Z</dcterms:modified>
</cp:coreProperties>
</file>