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s/slide7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7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slides/slide70.xml" ContentType="application/vnd.openxmlformats-officedocument.presentationml.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slides/slide6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s/slide66.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slides/slide7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s/slide71.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Default Extension="gif" ContentType="image/gif"/>
  <Default Extension="vml" ContentType="application/vnd.openxmlformats-officedocument.vmlDrawing"/>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Layouts/slideLayout8.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333" r:id="rId3"/>
    <p:sldId id="331" r:id="rId4"/>
    <p:sldId id="260" r:id="rId5"/>
    <p:sldId id="332" r:id="rId6"/>
    <p:sldId id="261" r:id="rId7"/>
    <p:sldId id="262" r:id="rId8"/>
    <p:sldId id="263" r:id="rId9"/>
    <p:sldId id="272" r:id="rId10"/>
    <p:sldId id="265" r:id="rId11"/>
    <p:sldId id="266" r:id="rId12"/>
    <p:sldId id="264" r:id="rId13"/>
    <p:sldId id="267" r:id="rId14"/>
    <p:sldId id="298" r:id="rId15"/>
    <p:sldId id="299" r:id="rId16"/>
    <p:sldId id="308" r:id="rId17"/>
    <p:sldId id="270" r:id="rId18"/>
    <p:sldId id="271" r:id="rId19"/>
    <p:sldId id="306" r:id="rId20"/>
    <p:sldId id="307" r:id="rId21"/>
    <p:sldId id="309" r:id="rId22"/>
    <p:sldId id="310" r:id="rId23"/>
    <p:sldId id="311" r:id="rId24"/>
    <p:sldId id="268" r:id="rId25"/>
    <p:sldId id="269" r:id="rId26"/>
    <p:sldId id="273" r:id="rId27"/>
    <p:sldId id="274" r:id="rId28"/>
    <p:sldId id="275" r:id="rId29"/>
    <p:sldId id="278" r:id="rId30"/>
    <p:sldId id="279" r:id="rId31"/>
    <p:sldId id="276" r:id="rId32"/>
    <p:sldId id="277" r:id="rId33"/>
    <p:sldId id="336" r:id="rId34"/>
    <p:sldId id="337" r:id="rId35"/>
    <p:sldId id="280" r:id="rId36"/>
    <p:sldId id="259" r:id="rId37"/>
    <p:sldId id="338" r:id="rId38"/>
    <p:sldId id="339" r:id="rId39"/>
    <p:sldId id="281" r:id="rId40"/>
    <p:sldId id="340" r:id="rId41"/>
    <p:sldId id="282" r:id="rId42"/>
    <p:sldId id="283" r:id="rId43"/>
    <p:sldId id="287" r:id="rId44"/>
    <p:sldId id="285" r:id="rId45"/>
    <p:sldId id="288" r:id="rId46"/>
    <p:sldId id="286" r:id="rId47"/>
    <p:sldId id="289" r:id="rId48"/>
    <p:sldId id="292" r:id="rId49"/>
    <p:sldId id="293" r:id="rId50"/>
    <p:sldId id="294" r:id="rId51"/>
    <p:sldId id="290" r:id="rId52"/>
    <p:sldId id="295" r:id="rId53"/>
    <p:sldId id="296" r:id="rId54"/>
    <p:sldId id="297" r:id="rId55"/>
    <p:sldId id="291" r:id="rId56"/>
    <p:sldId id="314" r:id="rId57"/>
    <p:sldId id="321" r:id="rId58"/>
    <p:sldId id="322" r:id="rId59"/>
    <p:sldId id="323" r:id="rId60"/>
    <p:sldId id="324" r:id="rId61"/>
    <p:sldId id="325" r:id="rId62"/>
    <p:sldId id="318" r:id="rId63"/>
    <p:sldId id="341" r:id="rId64"/>
    <p:sldId id="342" r:id="rId65"/>
    <p:sldId id="343" r:id="rId66"/>
    <p:sldId id="330" r:id="rId67"/>
    <p:sldId id="344" r:id="rId68"/>
    <p:sldId id="346" r:id="rId69"/>
    <p:sldId id="345" r:id="rId70"/>
    <p:sldId id="326" r:id="rId71"/>
    <p:sldId id="327" r:id="rId72"/>
    <p:sldId id="328" r:id="rId73"/>
    <p:sldId id="334" r:id="rId74"/>
    <p:sldId id="335" r:id="rId75"/>
  </p:sldIdLst>
  <p:sldSz cx="9144000" cy="6858000" type="screen4x3"/>
  <p:notesSz cx="7086600" cy="93726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66"/>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6" d="100"/>
          <a:sy n="86" d="100"/>
        </p:scale>
        <p:origin x="-1494"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presProps" Target="presProps.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tableStyles" Target="tableStyles.xml"/><Relationship Id="rId5" Type="http://schemas.openxmlformats.org/officeDocument/2006/relationships/slide" Target="slides/slide4.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0A4428B-E4DB-405C-B60F-0059FD6EA15A}" type="datetimeFigureOut">
              <a:rPr lang="en-US" smtClean="0"/>
              <a:pPr/>
              <a:t>11/1/2020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396786C-46C2-4D82-908D-2A1D7FBA4F16}"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0A4428B-E4DB-405C-B60F-0059FD6EA15A}" type="datetimeFigureOut">
              <a:rPr lang="en-US" smtClean="0"/>
              <a:pPr/>
              <a:t>11/1/2020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396786C-46C2-4D82-908D-2A1D7FBA4F16}"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0A4428B-E4DB-405C-B60F-0059FD6EA15A}" type="datetimeFigureOut">
              <a:rPr lang="en-US" smtClean="0"/>
              <a:pPr/>
              <a:t>11/1/2020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396786C-46C2-4D82-908D-2A1D7FBA4F16}"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0A4428B-E4DB-405C-B60F-0059FD6EA15A}" type="datetimeFigureOut">
              <a:rPr lang="en-US" smtClean="0"/>
              <a:pPr/>
              <a:t>11/1/2020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396786C-46C2-4D82-908D-2A1D7FBA4F16}"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0A4428B-E4DB-405C-B60F-0059FD6EA15A}" type="datetimeFigureOut">
              <a:rPr lang="en-US" smtClean="0"/>
              <a:pPr/>
              <a:t>11/1/2020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396786C-46C2-4D82-908D-2A1D7FBA4F16}"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0A4428B-E4DB-405C-B60F-0059FD6EA15A}" type="datetimeFigureOut">
              <a:rPr lang="en-US" smtClean="0"/>
              <a:pPr/>
              <a:t>11/1/2020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396786C-46C2-4D82-908D-2A1D7FBA4F16}"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0A4428B-E4DB-405C-B60F-0059FD6EA15A}" type="datetimeFigureOut">
              <a:rPr lang="en-US" smtClean="0"/>
              <a:pPr/>
              <a:t>11/1/2020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396786C-46C2-4D82-908D-2A1D7FBA4F16}"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0A4428B-E4DB-405C-B60F-0059FD6EA15A}" type="datetimeFigureOut">
              <a:rPr lang="en-US" smtClean="0"/>
              <a:pPr/>
              <a:t>11/1/2020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396786C-46C2-4D82-908D-2A1D7FBA4F16}"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0A4428B-E4DB-405C-B60F-0059FD6EA15A}" type="datetimeFigureOut">
              <a:rPr lang="en-US" smtClean="0"/>
              <a:pPr/>
              <a:t>11/1/2020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396786C-46C2-4D82-908D-2A1D7FBA4F16}"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0A4428B-E4DB-405C-B60F-0059FD6EA15A}" type="datetimeFigureOut">
              <a:rPr lang="en-US" smtClean="0"/>
              <a:pPr/>
              <a:t>11/1/2020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396786C-46C2-4D82-908D-2A1D7FBA4F16}"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0A4428B-E4DB-405C-B60F-0059FD6EA15A}" type="datetimeFigureOut">
              <a:rPr lang="en-US" smtClean="0"/>
              <a:pPr/>
              <a:t>11/1/2020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396786C-46C2-4D82-908D-2A1D7FBA4F16}"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0A4428B-E4DB-405C-B60F-0059FD6EA15A}" type="datetimeFigureOut">
              <a:rPr lang="en-US" smtClean="0"/>
              <a:pPr/>
              <a:t>11/1/2020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396786C-46C2-4D82-908D-2A1D7FBA4F16}"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image" Target="../media/image4.jpeg"/><Relationship Id="rId4" Type="http://schemas.openxmlformats.org/officeDocument/2006/relationships/image" Target="../media/image3.gi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vmlDrawing" Target="../drawings/vmlDrawing1.v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vmlDrawing" Target="../drawings/vmlDrawing2.v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vmlDrawing" Target="../drawings/vmlDrawing3.vml"/></Relationships>
</file>

<file path=ppt/slides/_rels/slide1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vmlDrawing" Target="../drawings/vmlDrawing4.vml"/></Relationships>
</file>

<file path=ppt/slides/_rels/slide1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vmlDrawing" Target="../drawings/vmlDrawing5.vml"/></Relationships>
</file>

<file path=ppt/slides/_rels/slide2.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 Id="rId4" Type="http://schemas.openxmlformats.org/officeDocument/2006/relationships/image" Target="../media/image7.jpeg"/></Relationships>
</file>

<file path=ppt/slides/_rels/slide2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vmlDrawing" Target="../drawings/vmlDrawing6.vml"/></Relationships>
</file>

<file path=ppt/slides/_rels/slide21.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image" Target="../media/image15.jpeg"/><Relationship Id="rId1" Type="http://schemas.openxmlformats.org/officeDocument/2006/relationships/slideLayout" Target="../slideLayouts/slideLayout1.xml"/><Relationship Id="rId5" Type="http://schemas.openxmlformats.org/officeDocument/2006/relationships/image" Target="../media/image18.gif"/><Relationship Id="rId4" Type="http://schemas.openxmlformats.org/officeDocument/2006/relationships/image" Target="../media/image17.jpeg"/></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image" Target="../media/image19.gif"/><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image" Target="../media/image19.gif"/><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2" Type="http://schemas.openxmlformats.org/officeDocument/2006/relationships/image" Target="../media/image20.gif"/><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2" Type="http://schemas.openxmlformats.org/officeDocument/2006/relationships/image" Target="../media/image20.gif"/><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3D model of Water.jpg"/>
          <p:cNvPicPr>
            <a:picLocks noChangeAspect="1"/>
          </p:cNvPicPr>
          <p:nvPr/>
        </p:nvPicPr>
        <p:blipFill>
          <a:blip r:embed="rId2" cstate="print"/>
          <a:stretch>
            <a:fillRect/>
          </a:stretch>
        </p:blipFill>
        <p:spPr>
          <a:xfrm>
            <a:off x="0" y="0"/>
            <a:ext cx="3614861" cy="3587750"/>
          </a:xfrm>
          <a:prstGeom prst="rect">
            <a:avLst/>
          </a:prstGeom>
        </p:spPr>
      </p:pic>
      <p:sp>
        <p:nvSpPr>
          <p:cNvPr id="2" name="Title 1"/>
          <p:cNvSpPr>
            <a:spLocks noGrp="1"/>
          </p:cNvSpPr>
          <p:nvPr>
            <p:ph type="ctrTitle"/>
          </p:nvPr>
        </p:nvSpPr>
        <p:spPr>
          <a:xfrm>
            <a:off x="1066800" y="2819400"/>
            <a:ext cx="7772400" cy="1470025"/>
          </a:xfrm>
        </p:spPr>
        <p:txBody>
          <a:bodyPr/>
          <a:lstStyle/>
          <a:p>
            <a:r>
              <a:rPr lang="en-US" dirty="0" smtClean="0"/>
              <a:t>Moles and Molar Masses</a:t>
            </a:r>
            <a:endParaRPr lang="en-US" dirty="0"/>
          </a:p>
        </p:txBody>
      </p:sp>
      <p:pic>
        <p:nvPicPr>
          <p:cNvPr id="5" name="Picture 4" descr="H2S.jpg"/>
          <p:cNvPicPr>
            <a:picLocks noChangeAspect="1"/>
          </p:cNvPicPr>
          <p:nvPr/>
        </p:nvPicPr>
        <p:blipFill>
          <a:blip r:embed="rId3" cstate="print"/>
          <a:stretch>
            <a:fillRect/>
          </a:stretch>
        </p:blipFill>
        <p:spPr>
          <a:xfrm>
            <a:off x="5410200" y="3810000"/>
            <a:ext cx="2857500" cy="2838450"/>
          </a:xfrm>
          <a:prstGeom prst="rect">
            <a:avLst/>
          </a:prstGeom>
        </p:spPr>
      </p:pic>
      <p:pic>
        <p:nvPicPr>
          <p:cNvPr id="6" name="Picture 5" descr="Hydrogen_Sulfide.gif"/>
          <p:cNvPicPr>
            <a:picLocks noChangeAspect="1"/>
          </p:cNvPicPr>
          <p:nvPr/>
        </p:nvPicPr>
        <p:blipFill>
          <a:blip r:embed="rId4" cstate="print"/>
          <a:stretch>
            <a:fillRect/>
          </a:stretch>
        </p:blipFill>
        <p:spPr>
          <a:xfrm>
            <a:off x="5715000" y="5029200"/>
            <a:ext cx="2085976" cy="1600200"/>
          </a:xfrm>
          <a:prstGeom prst="rect">
            <a:avLst/>
          </a:prstGeom>
        </p:spPr>
      </p:pic>
      <p:pic>
        <p:nvPicPr>
          <p:cNvPr id="7" name="Picture 6" descr="KBYG - Final Logo.jpg"/>
          <p:cNvPicPr>
            <a:picLocks noChangeAspect="1"/>
          </p:cNvPicPr>
          <p:nvPr/>
        </p:nvPicPr>
        <p:blipFill>
          <a:blip r:embed="rId5" cstate="print"/>
          <a:stretch>
            <a:fillRect/>
          </a:stretch>
        </p:blipFill>
        <p:spPr>
          <a:xfrm>
            <a:off x="7003551" y="0"/>
            <a:ext cx="2140449" cy="381000"/>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The Mole &amp; The Avogadro Constant</a:t>
            </a:r>
            <a:endParaRPr lang="en-US" dirty="0"/>
          </a:p>
        </p:txBody>
      </p:sp>
      <p:sp>
        <p:nvSpPr>
          <p:cNvPr id="3" name="Content Placeholder 2"/>
          <p:cNvSpPr>
            <a:spLocks noGrp="1"/>
          </p:cNvSpPr>
          <p:nvPr>
            <p:ph idx="1"/>
          </p:nvPr>
        </p:nvSpPr>
        <p:spPr>
          <a:xfrm>
            <a:off x="457200" y="1600200"/>
            <a:ext cx="8229600" cy="5257800"/>
          </a:xfrm>
        </p:spPr>
        <p:txBody>
          <a:bodyPr>
            <a:normAutofit/>
          </a:bodyPr>
          <a:lstStyle/>
          <a:p>
            <a:r>
              <a:rPr lang="en-US" sz="4400" dirty="0" smtClean="0"/>
              <a:t>The </a:t>
            </a:r>
            <a:r>
              <a:rPr lang="en-US" sz="4400" b="1" dirty="0" smtClean="0"/>
              <a:t>mole</a:t>
            </a:r>
            <a:r>
              <a:rPr lang="en-US" sz="4400" dirty="0" smtClean="0"/>
              <a:t> is the </a:t>
            </a:r>
            <a:r>
              <a:rPr lang="en-US" sz="4400" b="1" dirty="0" smtClean="0"/>
              <a:t>basic quantity</a:t>
            </a:r>
            <a:r>
              <a:rPr lang="en-US" sz="4400" dirty="0" smtClean="0"/>
              <a:t> of chemistry.</a:t>
            </a:r>
          </a:p>
          <a:p>
            <a:endParaRPr lang="en-US" sz="4400" baseline="30000" dirty="0" smtClean="0">
              <a:solidFill>
                <a:schemeClr val="accent6">
                  <a:lumMod val="75000"/>
                </a:schemeClr>
              </a:solidFill>
            </a:endParaRPr>
          </a:p>
          <a:p>
            <a:r>
              <a:rPr lang="en-US" sz="4400" dirty="0" smtClean="0"/>
              <a:t>Everything and anything compared in chemical equations are done so on a molar basis.</a:t>
            </a:r>
            <a:br>
              <a:rPr lang="en-US" sz="4400" dirty="0" smtClean="0"/>
            </a:br>
            <a:endParaRPr lang="en-US" sz="4400" dirty="0"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The Mole &amp; The Avogadro Constant</a:t>
            </a:r>
            <a:endParaRPr lang="en-US" dirty="0"/>
          </a:p>
        </p:txBody>
      </p:sp>
      <p:sp>
        <p:nvSpPr>
          <p:cNvPr id="3" name="Content Placeholder 2"/>
          <p:cNvSpPr>
            <a:spLocks noGrp="1"/>
          </p:cNvSpPr>
          <p:nvPr>
            <p:ph idx="1"/>
          </p:nvPr>
        </p:nvSpPr>
        <p:spPr>
          <a:xfrm>
            <a:off x="457200" y="1600200"/>
            <a:ext cx="8229600" cy="5257800"/>
          </a:xfrm>
        </p:spPr>
        <p:txBody>
          <a:bodyPr>
            <a:normAutofit fontScale="85000" lnSpcReduction="10000"/>
          </a:bodyPr>
          <a:lstStyle/>
          <a:p>
            <a:r>
              <a:rPr lang="en-US" dirty="0" smtClean="0"/>
              <a:t>A </a:t>
            </a:r>
            <a:r>
              <a:rPr lang="en-US" b="1" dirty="0" smtClean="0"/>
              <a:t>mole</a:t>
            </a:r>
            <a:r>
              <a:rPr lang="en-US" dirty="0" smtClean="0"/>
              <a:t> is equal to the relative mass (atomic, molecular or formula) in grams of an element or compound.</a:t>
            </a:r>
            <a:br>
              <a:rPr lang="en-US" dirty="0" smtClean="0"/>
            </a:br>
            <a:r>
              <a:rPr lang="en-US" dirty="0" smtClean="0"/>
              <a:t/>
            </a:r>
            <a:br>
              <a:rPr lang="en-US" dirty="0" smtClean="0"/>
            </a:br>
            <a:r>
              <a:rPr lang="en-US" dirty="0" smtClean="0"/>
              <a:t>Where:  </a:t>
            </a:r>
            <a:r>
              <a:rPr lang="en-US" sz="2800" b="1" dirty="0" smtClean="0">
                <a:solidFill>
                  <a:srgbClr val="00B050"/>
                </a:solidFill>
              </a:rPr>
              <a:t>1 mole = molecular mass of element or substance</a:t>
            </a:r>
            <a:r>
              <a:rPr lang="en-US" dirty="0" smtClean="0"/>
              <a:t/>
            </a:r>
            <a:br>
              <a:rPr lang="en-US" dirty="0" smtClean="0"/>
            </a:br>
            <a:r>
              <a:rPr lang="en-US" dirty="0" smtClean="0"/>
              <a:t/>
            </a:r>
            <a:br>
              <a:rPr lang="en-US" dirty="0" smtClean="0"/>
            </a:br>
            <a:r>
              <a:rPr lang="en-US" dirty="0" smtClean="0"/>
              <a:t>For example:</a:t>
            </a:r>
            <a:br>
              <a:rPr lang="en-US" dirty="0" smtClean="0"/>
            </a:br>
            <a:r>
              <a:rPr lang="en-US" dirty="0" smtClean="0"/>
              <a:t>1 mole of </a:t>
            </a:r>
            <a:r>
              <a:rPr lang="en-US" b="1" dirty="0" smtClean="0"/>
              <a:t>Na</a:t>
            </a:r>
            <a:r>
              <a:rPr lang="en-US" dirty="0" smtClean="0"/>
              <a:t>  =  23 g/mol  </a:t>
            </a:r>
            <a:r>
              <a:rPr lang="en-US" b="1" dirty="0" smtClean="0"/>
              <a:t>OR</a:t>
            </a:r>
            <a:r>
              <a:rPr lang="en-US" dirty="0" smtClean="0"/>
              <a:t>  23 g mol</a:t>
            </a:r>
            <a:r>
              <a:rPr lang="en-US" baseline="30000" dirty="0" smtClean="0"/>
              <a:t>-1</a:t>
            </a:r>
            <a:r>
              <a:rPr lang="en-US" dirty="0" smtClean="0"/>
              <a:t/>
            </a:r>
            <a:br>
              <a:rPr lang="en-US" dirty="0" smtClean="0"/>
            </a:br>
            <a:r>
              <a:rPr lang="en-US" dirty="0" smtClean="0"/>
              <a:t/>
            </a:r>
            <a:br>
              <a:rPr lang="en-US" dirty="0" smtClean="0"/>
            </a:br>
            <a:r>
              <a:rPr lang="en-US" dirty="0" smtClean="0"/>
              <a:t>1 mole of </a:t>
            </a:r>
            <a:r>
              <a:rPr lang="en-US" b="1" dirty="0" err="1" smtClean="0"/>
              <a:t>Cl</a:t>
            </a:r>
            <a:r>
              <a:rPr lang="en-US" dirty="0" smtClean="0"/>
              <a:t>  =  35.5 g/mol </a:t>
            </a:r>
            <a:r>
              <a:rPr lang="en-US" b="1" dirty="0" smtClean="0"/>
              <a:t>OR</a:t>
            </a:r>
            <a:r>
              <a:rPr lang="en-US" dirty="0" smtClean="0"/>
              <a:t> 35.5 g mol</a:t>
            </a:r>
            <a:r>
              <a:rPr lang="en-US" baseline="30000" dirty="0" smtClean="0"/>
              <a:t>-1</a:t>
            </a:r>
            <a:r>
              <a:rPr lang="en-US" dirty="0" smtClean="0"/>
              <a:t/>
            </a:r>
            <a:br>
              <a:rPr lang="en-US" dirty="0" smtClean="0"/>
            </a:br>
            <a:r>
              <a:rPr lang="en-US" dirty="0" smtClean="0"/>
              <a:t/>
            </a:r>
            <a:br>
              <a:rPr lang="en-US" dirty="0" smtClean="0"/>
            </a:br>
            <a:r>
              <a:rPr lang="en-US" dirty="0" smtClean="0">
                <a:solidFill>
                  <a:schemeClr val="accent6">
                    <a:lumMod val="75000"/>
                  </a:schemeClr>
                </a:solidFill>
              </a:rPr>
              <a:t>1 mole of </a:t>
            </a:r>
            <a:r>
              <a:rPr lang="en-US" b="1" dirty="0" smtClean="0">
                <a:solidFill>
                  <a:schemeClr val="accent6">
                    <a:lumMod val="75000"/>
                  </a:schemeClr>
                </a:solidFill>
              </a:rPr>
              <a:t>Cl</a:t>
            </a:r>
            <a:r>
              <a:rPr lang="en-US" b="1" baseline="-25000" dirty="0" smtClean="0">
                <a:solidFill>
                  <a:schemeClr val="accent6">
                    <a:lumMod val="75000"/>
                  </a:schemeClr>
                </a:solidFill>
              </a:rPr>
              <a:t>2</a:t>
            </a:r>
            <a:r>
              <a:rPr lang="en-US" dirty="0" smtClean="0">
                <a:solidFill>
                  <a:schemeClr val="accent6">
                    <a:lumMod val="75000"/>
                  </a:schemeClr>
                </a:solidFill>
              </a:rPr>
              <a:t>  =  ___ g/mol </a:t>
            </a:r>
            <a:r>
              <a:rPr lang="en-US" b="1" dirty="0" smtClean="0">
                <a:solidFill>
                  <a:schemeClr val="accent6">
                    <a:lumMod val="75000"/>
                  </a:schemeClr>
                </a:solidFill>
              </a:rPr>
              <a:t>OR</a:t>
            </a:r>
            <a:r>
              <a:rPr lang="en-US" dirty="0" smtClean="0">
                <a:solidFill>
                  <a:schemeClr val="accent6">
                    <a:lumMod val="75000"/>
                  </a:schemeClr>
                </a:solidFill>
              </a:rPr>
              <a:t>  ___ g mol</a:t>
            </a:r>
            <a:r>
              <a:rPr lang="en-US" baseline="30000" dirty="0" smtClean="0">
                <a:solidFill>
                  <a:schemeClr val="accent6">
                    <a:lumMod val="75000"/>
                  </a:schemeClr>
                </a:solidFill>
              </a:rPr>
              <a:t>-1</a:t>
            </a:r>
            <a:r>
              <a:rPr lang="en-US" dirty="0" smtClean="0">
                <a:solidFill>
                  <a:schemeClr val="accent6">
                    <a:lumMod val="75000"/>
                  </a:schemeClr>
                </a:solidFill>
              </a:rPr>
              <a:t/>
            </a:r>
            <a:br>
              <a:rPr lang="en-US" dirty="0" smtClean="0">
                <a:solidFill>
                  <a:schemeClr val="accent6">
                    <a:lumMod val="75000"/>
                  </a:schemeClr>
                </a:solidFill>
              </a:rPr>
            </a:br>
            <a:r>
              <a:rPr lang="en-US" dirty="0" smtClean="0">
                <a:solidFill>
                  <a:schemeClr val="accent6">
                    <a:lumMod val="75000"/>
                  </a:schemeClr>
                </a:solidFill>
              </a:rPr>
              <a:t/>
            </a:r>
            <a:br>
              <a:rPr lang="en-US" dirty="0" smtClean="0">
                <a:solidFill>
                  <a:schemeClr val="accent6">
                    <a:lumMod val="75000"/>
                  </a:schemeClr>
                </a:solidFill>
              </a:rPr>
            </a:br>
            <a:r>
              <a:rPr lang="en-US" dirty="0" smtClean="0">
                <a:solidFill>
                  <a:schemeClr val="accent6">
                    <a:lumMod val="75000"/>
                  </a:schemeClr>
                </a:solidFill>
              </a:rPr>
              <a:t>1 mole of </a:t>
            </a:r>
            <a:r>
              <a:rPr lang="en-US" b="1" dirty="0" smtClean="0">
                <a:solidFill>
                  <a:schemeClr val="accent6">
                    <a:lumMod val="75000"/>
                  </a:schemeClr>
                </a:solidFill>
              </a:rPr>
              <a:t>MgCl</a:t>
            </a:r>
            <a:r>
              <a:rPr lang="en-US" b="1" baseline="-25000" dirty="0" smtClean="0">
                <a:solidFill>
                  <a:schemeClr val="accent6">
                    <a:lumMod val="75000"/>
                  </a:schemeClr>
                </a:solidFill>
              </a:rPr>
              <a:t>2</a:t>
            </a:r>
            <a:r>
              <a:rPr lang="en-US" dirty="0" smtClean="0">
                <a:solidFill>
                  <a:schemeClr val="accent6">
                    <a:lumMod val="75000"/>
                  </a:schemeClr>
                </a:solidFill>
              </a:rPr>
              <a:t>  =  ___ g/mol </a:t>
            </a:r>
            <a:r>
              <a:rPr lang="en-US" b="1" dirty="0" smtClean="0">
                <a:solidFill>
                  <a:schemeClr val="accent6">
                    <a:lumMod val="75000"/>
                  </a:schemeClr>
                </a:solidFill>
              </a:rPr>
              <a:t>OR</a:t>
            </a:r>
            <a:r>
              <a:rPr lang="en-US" dirty="0" smtClean="0">
                <a:solidFill>
                  <a:schemeClr val="accent6">
                    <a:lumMod val="75000"/>
                  </a:schemeClr>
                </a:solidFill>
              </a:rPr>
              <a:t>  ___ g mol</a:t>
            </a:r>
            <a:r>
              <a:rPr lang="en-US" baseline="30000" dirty="0" smtClean="0">
                <a:solidFill>
                  <a:schemeClr val="accent6">
                    <a:lumMod val="75000"/>
                  </a:schemeClr>
                </a:solidFill>
              </a:rPr>
              <a:t>-1</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The Mole &amp; The Avogadro Constant</a:t>
            </a:r>
            <a:endParaRPr lang="en-US" dirty="0"/>
          </a:p>
        </p:txBody>
      </p:sp>
      <p:sp>
        <p:nvSpPr>
          <p:cNvPr id="3" name="Content Placeholder 2"/>
          <p:cNvSpPr>
            <a:spLocks noGrp="1"/>
          </p:cNvSpPr>
          <p:nvPr>
            <p:ph idx="1"/>
          </p:nvPr>
        </p:nvSpPr>
        <p:spPr>
          <a:xfrm>
            <a:off x="457200" y="1600200"/>
            <a:ext cx="8229600" cy="5257800"/>
          </a:xfrm>
        </p:spPr>
        <p:txBody>
          <a:bodyPr>
            <a:normAutofit/>
          </a:bodyPr>
          <a:lstStyle/>
          <a:p>
            <a:r>
              <a:rPr lang="en-US" dirty="0" smtClean="0"/>
              <a:t>A mole is the amount of substance that contains </a:t>
            </a:r>
            <a:r>
              <a:rPr lang="en-US" b="1" dirty="0" smtClean="0">
                <a:solidFill>
                  <a:srgbClr val="FF0066"/>
                </a:solidFill>
              </a:rPr>
              <a:t>6 × 10</a:t>
            </a:r>
            <a:r>
              <a:rPr lang="en-US" b="1" baseline="30000" dirty="0" smtClean="0">
                <a:solidFill>
                  <a:srgbClr val="FF0066"/>
                </a:solidFill>
              </a:rPr>
              <a:t>23</a:t>
            </a:r>
            <a:r>
              <a:rPr lang="en-US" dirty="0" smtClean="0"/>
              <a:t> of specified particles (atoms, molecules or ions) as there are atoms in exactly 12 g of the carbon – 12 isotope.</a:t>
            </a:r>
            <a:br>
              <a:rPr lang="en-US" dirty="0" smtClean="0"/>
            </a:br>
            <a:r>
              <a:rPr lang="en-US" dirty="0" smtClean="0"/>
              <a:t/>
            </a:r>
            <a:br>
              <a:rPr lang="en-US" dirty="0" smtClean="0"/>
            </a:br>
            <a:r>
              <a:rPr lang="en-US" dirty="0" smtClean="0"/>
              <a:t>Where:  1 mole  = </a:t>
            </a:r>
            <a:r>
              <a:rPr lang="en-US" b="1" dirty="0" smtClean="0">
                <a:solidFill>
                  <a:srgbClr val="FF0066"/>
                </a:solidFill>
              </a:rPr>
              <a:t>6 × 10</a:t>
            </a:r>
            <a:r>
              <a:rPr lang="en-US" b="1" baseline="30000" dirty="0" smtClean="0">
                <a:solidFill>
                  <a:srgbClr val="FF0066"/>
                </a:solidFill>
              </a:rPr>
              <a:t>23  </a:t>
            </a:r>
            <a:r>
              <a:rPr lang="en-US" dirty="0" smtClean="0"/>
              <a:t>particles</a:t>
            </a:r>
            <a:br>
              <a:rPr lang="en-US" dirty="0" smtClean="0"/>
            </a:br>
            <a:endParaRPr lang="en-US" dirty="0" smtClean="0"/>
          </a:p>
          <a:p>
            <a:r>
              <a:rPr lang="en-US" dirty="0" smtClean="0"/>
              <a:t> The number is called </a:t>
            </a:r>
            <a:r>
              <a:rPr lang="en-US" b="1" dirty="0" smtClean="0">
                <a:solidFill>
                  <a:srgbClr val="00B050"/>
                </a:solidFill>
              </a:rPr>
              <a:t>Avogadro’s constant</a:t>
            </a:r>
            <a:r>
              <a:rPr lang="en-US" dirty="0" smtClean="0"/>
              <a:t>.</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The Mole &amp; The Avogadro Constant</a:t>
            </a:r>
            <a:endParaRPr lang="en-US" dirty="0"/>
          </a:p>
        </p:txBody>
      </p:sp>
      <p:sp>
        <p:nvSpPr>
          <p:cNvPr id="3" name="Content Placeholder 2"/>
          <p:cNvSpPr>
            <a:spLocks noGrp="1"/>
          </p:cNvSpPr>
          <p:nvPr>
            <p:ph idx="1"/>
          </p:nvPr>
        </p:nvSpPr>
        <p:spPr>
          <a:xfrm>
            <a:off x="457200" y="1600200"/>
            <a:ext cx="8229600" cy="5257800"/>
          </a:xfrm>
        </p:spPr>
        <p:txBody>
          <a:bodyPr>
            <a:normAutofit fontScale="92500" lnSpcReduction="20000"/>
          </a:bodyPr>
          <a:lstStyle/>
          <a:p>
            <a:r>
              <a:rPr lang="en-US" dirty="0" smtClean="0"/>
              <a:t>Therefore the mass of 1 mole is different from element to element and from substance to substance.</a:t>
            </a:r>
            <a:br>
              <a:rPr lang="en-US" dirty="0" smtClean="0"/>
            </a:br>
            <a:r>
              <a:rPr lang="en-US" dirty="0" smtClean="0"/>
              <a:t/>
            </a:r>
            <a:br>
              <a:rPr lang="en-US" dirty="0" smtClean="0"/>
            </a:br>
            <a:r>
              <a:rPr lang="en-US" b="1" dirty="0" smtClean="0"/>
              <a:t>For example:</a:t>
            </a:r>
            <a:br>
              <a:rPr lang="en-US" b="1" dirty="0" smtClean="0"/>
            </a:br>
            <a:r>
              <a:rPr lang="en-US" dirty="0" smtClean="0"/>
              <a:t>1 mole of Na  =  23 g		1 mole of O</a:t>
            </a:r>
            <a:r>
              <a:rPr lang="en-US" baseline="-25000" dirty="0" smtClean="0"/>
              <a:t>2</a:t>
            </a:r>
            <a:r>
              <a:rPr lang="en-US" dirty="0" smtClean="0"/>
              <a:t>  =  32 g</a:t>
            </a:r>
            <a:br>
              <a:rPr lang="en-US" dirty="0" smtClean="0"/>
            </a:br>
            <a:endParaRPr lang="en-US" dirty="0" smtClean="0"/>
          </a:p>
          <a:p>
            <a:r>
              <a:rPr lang="en-US" dirty="0" smtClean="0"/>
              <a:t>However the amount of particles, molecules or ions a mole of element or substance may contain is constant:  6 × 10</a:t>
            </a:r>
            <a:r>
              <a:rPr lang="en-US" baseline="30000" dirty="0" smtClean="0"/>
              <a:t>23</a:t>
            </a:r>
            <a:br>
              <a:rPr lang="en-US" baseline="30000" dirty="0" smtClean="0"/>
            </a:br>
            <a:r>
              <a:rPr lang="en-US" baseline="30000" dirty="0" smtClean="0"/>
              <a:t/>
            </a:r>
            <a:br>
              <a:rPr lang="en-US" baseline="30000" dirty="0" smtClean="0"/>
            </a:br>
            <a:r>
              <a:rPr lang="en-US" b="1" dirty="0" smtClean="0"/>
              <a:t>For example:  </a:t>
            </a:r>
            <a:br>
              <a:rPr lang="en-US" b="1" dirty="0" smtClean="0"/>
            </a:br>
            <a:r>
              <a:rPr lang="en-US" sz="3000" dirty="0" smtClean="0"/>
              <a:t>1 mole of Na  = 6 × 10</a:t>
            </a:r>
            <a:r>
              <a:rPr lang="en-US" sz="3000" baseline="30000" dirty="0" smtClean="0"/>
              <a:t>23</a:t>
            </a:r>
            <a:r>
              <a:rPr lang="en-US" sz="3000" dirty="0" smtClean="0"/>
              <a:t> </a:t>
            </a:r>
            <a:r>
              <a:rPr lang="en-US" sz="3000" b="1" dirty="0" smtClean="0">
                <a:solidFill>
                  <a:srgbClr val="FFC000"/>
                </a:solidFill>
              </a:rPr>
              <a:t>particles</a:t>
            </a:r>
            <a:r>
              <a:rPr lang="en-US" sz="3000" dirty="0" smtClean="0"/>
              <a:t>   	</a:t>
            </a:r>
            <a:br>
              <a:rPr lang="en-US" sz="3000" dirty="0" smtClean="0"/>
            </a:br>
            <a:r>
              <a:rPr lang="en-US" sz="3000" dirty="0" smtClean="0"/>
              <a:t>1 mole of O</a:t>
            </a:r>
            <a:r>
              <a:rPr lang="en-US" sz="3000" baseline="-25000" dirty="0" smtClean="0"/>
              <a:t>2</a:t>
            </a:r>
            <a:r>
              <a:rPr lang="en-US" sz="3000" dirty="0" smtClean="0"/>
              <a:t>  = 6 × 10</a:t>
            </a:r>
            <a:r>
              <a:rPr lang="en-US" sz="3000" baseline="30000" dirty="0" smtClean="0"/>
              <a:t>23 </a:t>
            </a:r>
            <a:r>
              <a:rPr lang="en-US" sz="3000" b="1" dirty="0" smtClean="0">
                <a:solidFill>
                  <a:srgbClr val="FF0066"/>
                </a:solidFill>
              </a:rPr>
              <a:t>molecules</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The Mole &amp; The Avogadro Constant</a:t>
            </a:r>
            <a:endParaRPr lang="en-US" dirty="0"/>
          </a:p>
        </p:txBody>
      </p:sp>
      <p:sp>
        <p:nvSpPr>
          <p:cNvPr id="3" name="Content Placeholder 2"/>
          <p:cNvSpPr>
            <a:spLocks noGrp="1"/>
          </p:cNvSpPr>
          <p:nvPr>
            <p:ph idx="1"/>
          </p:nvPr>
        </p:nvSpPr>
        <p:spPr>
          <a:xfrm>
            <a:off x="457200" y="1600200"/>
            <a:ext cx="8229600" cy="5257800"/>
          </a:xfrm>
        </p:spPr>
        <p:txBody>
          <a:bodyPr>
            <a:normAutofit fontScale="70000" lnSpcReduction="20000"/>
          </a:bodyPr>
          <a:lstStyle/>
          <a:p>
            <a:r>
              <a:rPr lang="en-US" dirty="0" smtClean="0"/>
              <a:t>The </a:t>
            </a:r>
            <a:r>
              <a:rPr lang="en-US" b="1" dirty="0" smtClean="0">
                <a:solidFill>
                  <a:srgbClr val="00B050"/>
                </a:solidFill>
              </a:rPr>
              <a:t>mass</a:t>
            </a:r>
            <a:r>
              <a:rPr lang="en-US" dirty="0" smtClean="0"/>
              <a:t> of an element depends on the mass of the atoms it is composed of.  </a:t>
            </a:r>
            <a:br>
              <a:rPr lang="en-US" dirty="0" smtClean="0"/>
            </a:br>
            <a:endParaRPr lang="en-US" dirty="0" smtClean="0"/>
          </a:p>
          <a:p>
            <a:r>
              <a:rPr lang="en-US" dirty="0" smtClean="0"/>
              <a:t>A mole of any element contains 6 × 10</a:t>
            </a:r>
            <a:r>
              <a:rPr lang="en-US" baseline="30000" dirty="0" smtClean="0"/>
              <a:t>23</a:t>
            </a:r>
            <a:r>
              <a:rPr lang="en-US" dirty="0" smtClean="0"/>
              <a:t> (atoms, ions, molecules or formula units). </a:t>
            </a:r>
            <a:br>
              <a:rPr lang="en-US" dirty="0" smtClean="0"/>
            </a:br>
            <a:endParaRPr lang="en-US" dirty="0" smtClean="0"/>
          </a:p>
          <a:p>
            <a:r>
              <a:rPr lang="en-US" dirty="0" smtClean="0"/>
              <a:t>For example:</a:t>
            </a:r>
            <a:br>
              <a:rPr lang="en-US" dirty="0" smtClean="0"/>
            </a:br>
            <a:r>
              <a:rPr lang="en-US" dirty="0" smtClean="0"/>
              <a:t/>
            </a:r>
            <a:br>
              <a:rPr lang="en-US" dirty="0" smtClean="0"/>
            </a:br>
            <a:r>
              <a:rPr lang="en-US" dirty="0" smtClean="0">
                <a:solidFill>
                  <a:srgbClr val="FF0066"/>
                </a:solidFill>
              </a:rPr>
              <a:t>1 single atom of Cu has a mass of 1.06 × 10</a:t>
            </a:r>
            <a:r>
              <a:rPr lang="en-US" baseline="30000" dirty="0" smtClean="0">
                <a:solidFill>
                  <a:srgbClr val="FF0066"/>
                </a:solidFill>
              </a:rPr>
              <a:t>-22</a:t>
            </a:r>
            <a:r>
              <a:rPr lang="en-US" dirty="0" smtClean="0">
                <a:solidFill>
                  <a:srgbClr val="FF0066"/>
                </a:solidFill>
              </a:rPr>
              <a:t> g </a:t>
            </a:r>
            <a:r>
              <a:rPr lang="en-US" dirty="0" smtClean="0"/>
              <a:t/>
            </a:r>
            <a:br>
              <a:rPr lang="en-US" dirty="0" smtClean="0"/>
            </a:br>
            <a:r>
              <a:rPr lang="en-US" dirty="0" smtClean="0"/>
              <a:t/>
            </a:r>
            <a:br>
              <a:rPr lang="en-US" dirty="0" smtClean="0"/>
            </a:br>
            <a:r>
              <a:rPr lang="en-US" dirty="0" smtClean="0"/>
              <a:t>If 1 mole of any substance = Molecular Mass   and   </a:t>
            </a:r>
            <a:br>
              <a:rPr lang="en-US" dirty="0" smtClean="0"/>
            </a:br>
            <a:r>
              <a:rPr lang="en-US" dirty="0" smtClean="0"/>
              <a:t>1 mol of any substance = contains 6 × 10</a:t>
            </a:r>
            <a:r>
              <a:rPr lang="en-US" baseline="30000" dirty="0" smtClean="0"/>
              <a:t>23</a:t>
            </a:r>
            <a:r>
              <a:rPr lang="en-US" dirty="0" smtClean="0"/>
              <a:t> atoms </a:t>
            </a:r>
            <a:br>
              <a:rPr lang="en-US" dirty="0" smtClean="0"/>
            </a:br>
            <a:r>
              <a:rPr lang="en-US" dirty="0" smtClean="0"/>
              <a:t/>
            </a:r>
            <a:br>
              <a:rPr lang="en-US" dirty="0" smtClean="0"/>
            </a:br>
            <a:r>
              <a:rPr lang="en-US" dirty="0" smtClean="0"/>
              <a:t>Then MM of Cu      	        =       6 × 10</a:t>
            </a:r>
            <a:r>
              <a:rPr lang="en-US" baseline="30000" dirty="0" smtClean="0"/>
              <a:t>23</a:t>
            </a:r>
            <a:r>
              <a:rPr lang="en-US" dirty="0" smtClean="0"/>
              <a:t> atoms </a:t>
            </a:r>
            <a:br>
              <a:rPr lang="en-US" dirty="0" smtClean="0"/>
            </a:br>
            <a:r>
              <a:rPr lang="en-US" dirty="0" smtClean="0"/>
              <a:t>and  1.06 × 10</a:t>
            </a:r>
            <a:r>
              <a:rPr lang="en-US" baseline="30000" dirty="0" smtClean="0"/>
              <a:t>-22</a:t>
            </a:r>
            <a:r>
              <a:rPr lang="en-US" dirty="0" smtClean="0"/>
              <a:t> g of Cu    =       1 atom</a:t>
            </a:r>
            <a:br>
              <a:rPr lang="en-US" dirty="0" smtClean="0"/>
            </a:br>
            <a:r>
              <a:rPr lang="en-US" dirty="0" smtClean="0"/>
              <a:t/>
            </a:r>
            <a:br>
              <a:rPr lang="en-US" dirty="0" smtClean="0"/>
            </a:br>
            <a:r>
              <a:rPr lang="en-US" dirty="0" smtClean="0"/>
              <a:t>We could determine the mass of Cu =  ___________ g.</a:t>
            </a:r>
            <a:endParaRPr lang="en-US" sz="3000" b="1" dirty="0" smtClean="0">
              <a:solidFill>
                <a:srgbClr val="FF0066"/>
              </a:solidFill>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The Mole &amp; The Avogadro Constant</a:t>
            </a:r>
            <a:endParaRPr lang="en-US" dirty="0"/>
          </a:p>
        </p:txBody>
      </p:sp>
      <p:sp>
        <p:nvSpPr>
          <p:cNvPr id="3" name="Content Placeholder 2"/>
          <p:cNvSpPr>
            <a:spLocks noGrp="1"/>
          </p:cNvSpPr>
          <p:nvPr>
            <p:ph idx="1"/>
          </p:nvPr>
        </p:nvSpPr>
        <p:spPr>
          <a:xfrm>
            <a:off x="457200" y="1600200"/>
            <a:ext cx="8229600" cy="5257800"/>
          </a:xfrm>
        </p:spPr>
        <p:txBody>
          <a:bodyPr>
            <a:normAutofit/>
          </a:bodyPr>
          <a:lstStyle/>
          <a:p>
            <a:r>
              <a:rPr lang="en-US" dirty="0" smtClean="0"/>
              <a:t>Let’s try these.  Find the mass of 1 mole of the following given the mass of an atom particular for the element.</a:t>
            </a:r>
            <a:br>
              <a:rPr lang="en-US" dirty="0" smtClean="0"/>
            </a:br>
            <a:r>
              <a:rPr lang="en-US" dirty="0" smtClean="0"/>
              <a:t/>
            </a:r>
            <a:br>
              <a:rPr lang="en-US" dirty="0" smtClean="0"/>
            </a:br>
            <a:r>
              <a:rPr lang="en-US" dirty="0" smtClean="0">
                <a:solidFill>
                  <a:srgbClr val="FF0066"/>
                </a:solidFill>
              </a:rPr>
              <a:t>a.  Carbon – 12 = 2.00 × 10</a:t>
            </a:r>
            <a:r>
              <a:rPr lang="en-US" baseline="30000" dirty="0" smtClean="0">
                <a:solidFill>
                  <a:srgbClr val="FF0066"/>
                </a:solidFill>
              </a:rPr>
              <a:t>-23</a:t>
            </a:r>
            <a:r>
              <a:rPr lang="en-US" dirty="0" smtClean="0">
                <a:solidFill>
                  <a:srgbClr val="FF0066"/>
                </a:solidFill>
              </a:rPr>
              <a:t> g</a:t>
            </a:r>
            <a:br>
              <a:rPr lang="en-US" dirty="0" smtClean="0">
                <a:solidFill>
                  <a:srgbClr val="FF0066"/>
                </a:solidFill>
              </a:rPr>
            </a:br>
            <a:r>
              <a:rPr lang="en-US" dirty="0" smtClean="0"/>
              <a:t/>
            </a:r>
            <a:br>
              <a:rPr lang="en-US" dirty="0" smtClean="0"/>
            </a:br>
            <a:r>
              <a:rPr lang="en-US" dirty="0" smtClean="0">
                <a:solidFill>
                  <a:srgbClr val="7030A0"/>
                </a:solidFill>
              </a:rPr>
              <a:t>b.  Silver  = 1.8 × 10</a:t>
            </a:r>
            <a:r>
              <a:rPr lang="en-US" baseline="30000" dirty="0" smtClean="0">
                <a:solidFill>
                  <a:srgbClr val="7030A0"/>
                </a:solidFill>
              </a:rPr>
              <a:t>-22</a:t>
            </a:r>
            <a:r>
              <a:rPr lang="en-US" dirty="0" smtClean="0">
                <a:solidFill>
                  <a:srgbClr val="7030A0"/>
                </a:solidFill>
              </a:rPr>
              <a:t> g</a:t>
            </a:r>
            <a:br>
              <a:rPr lang="en-US" dirty="0" smtClean="0">
                <a:solidFill>
                  <a:srgbClr val="7030A0"/>
                </a:solidFill>
              </a:rPr>
            </a:br>
            <a:r>
              <a:rPr lang="en-US" dirty="0" smtClean="0"/>
              <a:t/>
            </a:r>
            <a:br>
              <a:rPr lang="en-US" dirty="0" smtClean="0"/>
            </a:br>
            <a:r>
              <a:rPr lang="en-US" dirty="0" smtClean="0">
                <a:solidFill>
                  <a:srgbClr val="FFC000"/>
                </a:solidFill>
              </a:rPr>
              <a:t>c.  Oxygen = 2.66 × 10</a:t>
            </a:r>
            <a:r>
              <a:rPr lang="en-US" baseline="30000" dirty="0" smtClean="0">
                <a:solidFill>
                  <a:srgbClr val="FFC000"/>
                </a:solidFill>
              </a:rPr>
              <a:t>-23</a:t>
            </a:r>
            <a:r>
              <a:rPr lang="en-US" dirty="0" smtClean="0">
                <a:solidFill>
                  <a:srgbClr val="FFC000"/>
                </a:solidFill>
              </a:rPr>
              <a:t> g</a:t>
            </a:r>
            <a:endParaRPr lang="en-US" b="1" dirty="0" smtClean="0">
              <a:solidFill>
                <a:srgbClr val="FFC000"/>
              </a:solidFill>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t>Avogadro’s Law</a:t>
            </a:r>
            <a:endParaRPr lang="en-US" sz="3600" b="1" dirty="0"/>
          </a:p>
        </p:txBody>
      </p:sp>
      <p:sp>
        <p:nvSpPr>
          <p:cNvPr id="3" name="Content Placeholder 2"/>
          <p:cNvSpPr>
            <a:spLocks noGrp="1"/>
          </p:cNvSpPr>
          <p:nvPr>
            <p:ph idx="1"/>
          </p:nvPr>
        </p:nvSpPr>
        <p:spPr>
          <a:xfrm>
            <a:off x="457200" y="1951037"/>
            <a:ext cx="8229600" cy="4525963"/>
          </a:xfrm>
        </p:spPr>
        <p:txBody>
          <a:bodyPr>
            <a:normAutofit/>
          </a:bodyPr>
          <a:lstStyle/>
          <a:p>
            <a:r>
              <a:rPr lang="en-US" b="1" dirty="0" smtClean="0"/>
              <a:t>Avogadro’s law states that under the same conditions of temperature and pressure, equal volumes of all gases contain the same number of molecules.</a:t>
            </a:r>
            <a:br>
              <a:rPr lang="en-US" b="1" dirty="0" smtClean="0"/>
            </a:br>
            <a:r>
              <a:rPr lang="hy-AM" dirty="0" smtClean="0"/>
              <a:t/>
            </a:r>
            <a:br>
              <a:rPr lang="hy-AM" dirty="0" smtClean="0"/>
            </a:br>
            <a:r>
              <a:rPr lang="hy-AM" dirty="0" smtClean="0"/>
              <a:t>Avogadro’s Law provides a simple method of determining the molar mass of a gas</a:t>
            </a:r>
            <a:br>
              <a:rPr lang="hy-AM" dirty="0" smtClean="0"/>
            </a:br>
            <a:r>
              <a:rPr lang="hy-AM" dirty="0" smtClean="0"/>
              <a:t/>
            </a:r>
            <a:br>
              <a:rPr lang="hy-AM" dirty="0" smtClean="0"/>
            </a:br>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Avogadro’s Law</a:t>
            </a:r>
            <a:endParaRPr lang="en-US" dirty="0"/>
          </a:p>
        </p:txBody>
      </p:sp>
      <p:sp>
        <p:nvSpPr>
          <p:cNvPr id="3" name="Content Placeholder 2"/>
          <p:cNvSpPr>
            <a:spLocks noGrp="1"/>
          </p:cNvSpPr>
          <p:nvPr>
            <p:ph idx="1"/>
          </p:nvPr>
        </p:nvSpPr>
        <p:spPr>
          <a:xfrm>
            <a:off x="457200" y="1600200"/>
            <a:ext cx="8229600" cy="5257800"/>
          </a:xfrm>
        </p:spPr>
        <p:txBody>
          <a:bodyPr>
            <a:normAutofit/>
          </a:bodyPr>
          <a:lstStyle/>
          <a:p>
            <a:r>
              <a:rPr lang="en-US" dirty="0" smtClean="0"/>
              <a:t>At room temperature and pressure (</a:t>
            </a:r>
            <a:r>
              <a:rPr lang="en-US" dirty="0" err="1" smtClean="0"/>
              <a:t>r.t.p</a:t>
            </a:r>
            <a:r>
              <a:rPr lang="en-US" dirty="0" smtClean="0"/>
              <a:t>.):</a:t>
            </a:r>
            <a:br>
              <a:rPr lang="en-US" dirty="0" smtClean="0"/>
            </a:br>
            <a:r>
              <a:rPr lang="en-US" sz="2600" b="1" dirty="0" smtClean="0">
                <a:solidFill>
                  <a:srgbClr val="FF0066"/>
                </a:solidFill>
              </a:rPr>
              <a:t>1 mole of any gas would occupy = 24 000 cm</a:t>
            </a:r>
            <a:r>
              <a:rPr lang="en-US" sz="2600" b="1" baseline="30000" dirty="0" smtClean="0">
                <a:solidFill>
                  <a:srgbClr val="FF0066"/>
                </a:solidFill>
              </a:rPr>
              <a:t>3</a:t>
            </a:r>
            <a:r>
              <a:rPr lang="en-US" sz="2600" b="1" dirty="0" smtClean="0">
                <a:solidFill>
                  <a:srgbClr val="FF0066"/>
                </a:solidFill>
              </a:rPr>
              <a:t> of space</a:t>
            </a:r>
            <a:br>
              <a:rPr lang="en-US" sz="2600" b="1" dirty="0" smtClean="0">
                <a:solidFill>
                  <a:srgbClr val="FF0066"/>
                </a:solidFill>
              </a:rPr>
            </a:br>
            <a:r>
              <a:rPr lang="en-US" dirty="0" smtClean="0"/>
              <a:t/>
            </a:r>
            <a:br>
              <a:rPr lang="en-US" dirty="0" smtClean="0"/>
            </a:br>
            <a:r>
              <a:rPr lang="en-US" dirty="0" smtClean="0"/>
              <a:t>&amp;</a:t>
            </a:r>
            <a:br>
              <a:rPr lang="en-US" dirty="0" smtClean="0"/>
            </a:br>
            <a:endParaRPr lang="en-US" dirty="0" smtClean="0"/>
          </a:p>
          <a:p>
            <a:r>
              <a:rPr lang="en-US" dirty="0" smtClean="0"/>
              <a:t>At standard temperature and pressure (</a:t>
            </a:r>
            <a:r>
              <a:rPr lang="en-US" dirty="0" err="1" smtClean="0"/>
              <a:t>s.t.p</a:t>
            </a:r>
            <a:r>
              <a:rPr lang="en-US" dirty="0" smtClean="0"/>
              <a:t>.)</a:t>
            </a:r>
            <a:br>
              <a:rPr lang="en-US" dirty="0" smtClean="0"/>
            </a:br>
            <a:r>
              <a:rPr lang="en-US" sz="2600" b="1" dirty="0" smtClean="0">
                <a:solidFill>
                  <a:srgbClr val="00B050"/>
                </a:solidFill>
              </a:rPr>
              <a:t>1 mole of any gas would occupy  =  22, 400 cm</a:t>
            </a:r>
            <a:r>
              <a:rPr lang="en-US" sz="2600" b="1" baseline="30000" dirty="0" smtClean="0">
                <a:solidFill>
                  <a:srgbClr val="00B050"/>
                </a:solidFill>
              </a:rPr>
              <a:t>3</a:t>
            </a:r>
            <a:r>
              <a:rPr lang="en-US" sz="2600" b="1" dirty="0" smtClean="0">
                <a:solidFill>
                  <a:srgbClr val="00B050"/>
                </a:solidFill>
              </a:rPr>
              <a:t> of space</a:t>
            </a:r>
            <a:endParaRPr lang="en-US" sz="2600" b="1" dirty="0">
              <a:solidFill>
                <a:srgbClr val="00B050"/>
              </a:solidFill>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Avogadro’s Law</a:t>
            </a:r>
            <a:endParaRPr lang="en-US" dirty="0"/>
          </a:p>
        </p:txBody>
      </p:sp>
      <p:sp>
        <p:nvSpPr>
          <p:cNvPr id="3" name="Content Placeholder 2"/>
          <p:cNvSpPr>
            <a:spLocks noGrp="1"/>
          </p:cNvSpPr>
          <p:nvPr>
            <p:ph idx="1"/>
          </p:nvPr>
        </p:nvSpPr>
        <p:spPr>
          <a:xfrm>
            <a:off x="457200" y="1600200"/>
            <a:ext cx="8229600" cy="5257800"/>
          </a:xfrm>
        </p:spPr>
        <p:txBody>
          <a:bodyPr>
            <a:normAutofit fontScale="92500"/>
          </a:bodyPr>
          <a:lstStyle/>
          <a:p>
            <a:r>
              <a:rPr lang="en-US" b="1" dirty="0" smtClean="0"/>
              <a:t>Therefore:</a:t>
            </a:r>
            <a:r>
              <a:rPr lang="en-US" dirty="0" smtClean="0"/>
              <a:t/>
            </a:r>
            <a:br>
              <a:rPr lang="en-US" dirty="0" smtClean="0"/>
            </a:br>
            <a:r>
              <a:rPr lang="en-US" sz="2600" dirty="0" smtClean="0"/>
              <a:t>1 mole of O</a:t>
            </a:r>
            <a:r>
              <a:rPr lang="en-US" sz="2600" baseline="-25000" dirty="0" smtClean="0"/>
              <a:t>2</a:t>
            </a:r>
            <a:r>
              <a:rPr lang="en-US" sz="2600" dirty="0" smtClean="0"/>
              <a:t> would occupy =  24, 000 cm</a:t>
            </a:r>
            <a:r>
              <a:rPr lang="en-US" sz="2600" baseline="30000" dirty="0" smtClean="0"/>
              <a:t>3</a:t>
            </a:r>
            <a:r>
              <a:rPr lang="en-US" sz="2600" dirty="0" smtClean="0"/>
              <a:t> of space at </a:t>
            </a:r>
            <a:r>
              <a:rPr lang="en-US" sz="2600" dirty="0" err="1" smtClean="0"/>
              <a:t>r.t.p</a:t>
            </a:r>
            <a:r>
              <a:rPr lang="en-US" sz="2600" dirty="0" smtClean="0"/>
              <a:t>.</a:t>
            </a:r>
            <a:br>
              <a:rPr lang="en-US" sz="2600" dirty="0" smtClean="0"/>
            </a:br>
            <a:r>
              <a:rPr lang="en-US" sz="2600" dirty="0" smtClean="0"/>
              <a:t/>
            </a:r>
            <a:br>
              <a:rPr lang="en-US" sz="2600" dirty="0" smtClean="0"/>
            </a:br>
            <a:r>
              <a:rPr lang="en-US" sz="2600" dirty="0" smtClean="0"/>
              <a:t>1 mole of CO</a:t>
            </a:r>
            <a:r>
              <a:rPr lang="en-US" sz="2600" baseline="-25000" dirty="0" smtClean="0"/>
              <a:t>2</a:t>
            </a:r>
            <a:r>
              <a:rPr lang="en-US" sz="2600" dirty="0" smtClean="0"/>
              <a:t> would occupy =  24, 000 cm</a:t>
            </a:r>
            <a:r>
              <a:rPr lang="en-US" sz="2600" baseline="30000" dirty="0" smtClean="0"/>
              <a:t>3</a:t>
            </a:r>
            <a:r>
              <a:rPr lang="en-US" sz="2600" dirty="0" smtClean="0"/>
              <a:t> of space at </a:t>
            </a:r>
            <a:r>
              <a:rPr lang="en-US" sz="2600" dirty="0" err="1" smtClean="0"/>
              <a:t>r.t.p</a:t>
            </a:r>
            <a:r>
              <a:rPr lang="en-US" sz="2600" dirty="0" smtClean="0"/>
              <a:t>.</a:t>
            </a:r>
          </a:p>
          <a:p>
            <a:endParaRPr lang="en-US" sz="2600" b="1" dirty="0" smtClean="0">
              <a:solidFill>
                <a:srgbClr val="00B050"/>
              </a:solidFill>
            </a:endParaRPr>
          </a:p>
          <a:p>
            <a:r>
              <a:rPr lang="en-US" sz="2600" b="1" dirty="0" smtClean="0">
                <a:solidFill>
                  <a:srgbClr val="00B050"/>
                </a:solidFill>
              </a:rPr>
              <a:t>How many moles of  H</a:t>
            </a:r>
            <a:r>
              <a:rPr lang="en-US" sz="2600" b="1" baseline="-25000" dirty="0" smtClean="0">
                <a:solidFill>
                  <a:srgbClr val="00B050"/>
                </a:solidFill>
              </a:rPr>
              <a:t>2</a:t>
            </a:r>
            <a:r>
              <a:rPr lang="en-US" sz="2600" b="1" dirty="0" smtClean="0">
                <a:solidFill>
                  <a:srgbClr val="00B050"/>
                </a:solidFill>
              </a:rPr>
              <a:t> would occupy 24, 000 cm</a:t>
            </a:r>
            <a:r>
              <a:rPr lang="en-US" sz="2600" b="1" baseline="30000" dirty="0" smtClean="0">
                <a:solidFill>
                  <a:srgbClr val="00B050"/>
                </a:solidFill>
              </a:rPr>
              <a:t>3</a:t>
            </a:r>
            <a:r>
              <a:rPr lang="en-US" sz="2600" b="1" dirty="0" smtClean="0">
                <a:solidFill>
                  <a:srgbClr val="00B050"/>
                </a:solidFill>
              </a:rPr>
              <a:t> of space at </a:t>
            </a:r>
            <a:r>
              <a:rPr lang="en-US" sz="2600" b="1" dirty="0" err="1" smtClean="0">
                <a:solidFill>
                  <a:srgbClr val="00B050"/>
                </a:solidFill>
              </a:rPr>
              <a:t>r.t.p</a:t>
            </a:r>
            <a:r>
              <a:rPr lang="en-US" sz="2600" b="1" dirty="0" smtClean="0">
                <a:solidFill>
                  <a:srgbClr val="00B050"/>
                </a:solidFill>
              </a:rPr>
              <a:t>.</a:t>
            </a:r>
            <a:br>
              <a:rPr lang="en-US" sz="2600" b="1" dirty="0" smtClean="0">
                <a:solidFill>
                  <a:srgbClr val="00B050"/>
                </a:solidFill>
              </a:rPr>
            </a:br>
            <a:endParaRPr lang="en-US" sz="2600" b="1" dirty="0" smtClean="0">
              <a:solidFill>
                <a:srgbClr val="00B050"/>
              </a:solidFill>
            </a:endParaRPr>
          </a:p>
          <a:p>
            <a:r>
              <a:rPr lang="en-US" sz="2600" b="1" dirty="0" smtClean="0">
                <a:solidFill>
                  <a:srgbClr val="00B050"/>
                </a:solidFill>
              </a:rPr>
              <a:t>How many moles of H</a:t>
            </a:r>
            <a:r>
              <a:rPr lang="en-US" sz="2600" b="1" baseline="-25000" dirty="0" smtClean="0">
                <a:solidFill>
                  <a:srgbClr val="00B050"/>
                </a:solidFill>
              </a:rPr>
              <a:t>2</a:t>
            </a:r>
            <a:r>
              <a:rPr lang="en-US" sz="2600" b="1" dirty="0" smtClean="0">
                <a:solidFill>
                  <a:srgbClr val="00B050"/>
                </a:solidFill>
              </a:rPr>
              <a:t> would occupy 12, 000 cm</a:t>
            </a:r>
            <a:r>
              <a:rPr lang="en-US" sz="2600" b="1" baseline="30000" dirty="0" smtClean="0">
                <a:solidFill>
                  <a:srgbClr val="00B050"/>
                </a:solidFill>
              </a:rPr>
              <a:t>3</a:t>
            </a:r>
            <a:r>
              <a:rPr lang="en-US" sz="2600" b="1" dirty="0" smtClean="0">
                <a:solidFill>
                  <a:srgbClr val="00B050"/>
                </a:solidFill>
              </a:rPr>
              <a:t> of space at </a:t>
            </a:r>
            <a:r>
              <a:rPr lang="en-US" sz="2600" b="1" dirty="0" err="1" smtClean="0">
                <a:solidFill>
                  <a:srgbClr val="00B050"/>
                </a:solidFill>
              </a:rPr>
              <a:t>r.t.p</a:t>
            </a:r>
            <a:r>
              <a:rPr lang="en-US" sz="2600" b="1" dirty="0" smtClean="0">
                <a:solidFill>
                  <a:srgbClr val="00B050"/>
                </a:solidFill>
              </a:rPr>
              <a:t>.</a:t>
            </a:r>
            <a:br>
              <a:rPr lang="en-US" sz="2600" b="1" dirty="0" smtClean="0">
                <a:solidFill>
                  <a:srgbClr val="00B050"/>
                </a:solidFill>
              </a:rPr>
            </a:br>
            <a:r>
              <a:rPr lang="en-US" sz="2600" b="1" dirty="0" smtClean="0">
                <a:solidFill>
                  <a:srgbClr val="00B050"/>
                </a:solidFill>
              </a:rPr>
              <a:t/>
            </a:r>
            <a:br>
              <a:rPr lang="en-US" sz="2600" b="1" dirty="0" smtClean="0">
                <a:solidFill>
                  <a:srgbClr val="00B050"/>
                </a:solidFill>
              </a:rPr>
            </a:br>
            <a:endParaRPr lang="en-US" dirty="0" smtClean="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600" b="1" dirty="0" smtClean="0"/>
              <a:t>Standard Temperature and Pressure (S.T.P.)</a:t>
            </a:r>
            <a:br>
              <a:rPr lang="en-US" sz="3600" b="1" dirty="0" smtClean="0"/>
            </a:br>
            <a:r>
              <a:rPr lang="en-US" sz="3600" b="1" dirty="0" smtClean="0"/>
              <a:t>&amp;</a:t>
            </a:r>
            <a:br>
              <a:rPr lang="en-US" sz="3600" b="1" dirty="0" smtClean="0"/>
            </a:br>
            <a:r>
              <a:rPr lang="en-US" sz="3600" b="1" dirty="0" smtClean="0"/>
              <a:t>Room Temperature and Pressure (R.T.P.)</a:t>
            </a:r>
            <a:endParaRPr lang="en-US" sz="3600" b="1" dirty="0"/>
          </a:p>
        </p:txBody>
      </p:sp>
      <p:sp>
        <p:nvSpPr>
          <p:cNvPr id="3" name="Content Placeholder 2"/>
          <p:cNvSpPr>
            <a:spLocks noGrp="1"/>
          </p:cNvSpPr>
          <p:nvPr>
            <p:ph idx="1"/>
          </p:nvPr>
        </p:nvSpPr>
        <p:spPr>
          <a:xfrm>
            <a:off x="457200" y="1951037"/>
            <a:ext cx="8229600" cy="4525963"/>
          </a:xfrm>
        </p:spPr>
        <p:txBody>
          <a:bodyPr>
            <a:normAutofit/>
          </a:bodyPr>
          <a:lstStyle/>
          <a:p>
            <a:r>
              <a:rPr lang="hy-AM" dirty="0" smtClean="0"/>
              <a:t>We gather that then 1 mol of oxygen, O</a:t>
            </a:r>
            <a:r>
              <a:rPr lang="hy-AM" baseline="-25000" dirty="0" smtClean="0"/>
              <a:t>2</a:t>
            </a:r>
            <a:r>
              <a:rPr lang="hy-AM" dirty="0" smtClean="0"/>
              <a:t> gas:</a:t>
            </a:r>
            <a:br>
              <a:rPr lang="hy-AM" dirty="0" smtClean="0"/>
            </a:br>
            <a:r>
              <a:rPr lang="en-US" dirty="0" smtClean="0"/>
              <a:t/>
            </a:r>
            <a:br>
              <a:rPr lang="en-US" dirty="0" smtClean="0"/>
            </a:br>
            <a:r>
              <a:rPr lang="hy-AM" dirty="0" smtClean="0"/>
              <a:t>a.  </a:t>
            </a:r>
            <a:r>
              <a:rPr lang="en-US" dirty="0" smtClean="0"/>
              <a:t>C</a:t>
            </a:r>
            <a:r>
              <a:rPr lang="hy-AM" dirty="0" smtClean="0"/>
              <a:t>ontains 6.022 × 10</a:t>
            </a:r>
            <a:r>
              <a:rPr lang="hy-AM" baseline="30000" dirty="0" smtClean="0"/>
              <a:t>23</a:t>
            </a:r>
            <a:r>
              <a:rPr lang="hy-AM" dirty="0" smtClean="0"/>
              <a:t> O</a:t>
            </a:r>
            <a:r>
              <a:rPr lang="hy-AM" baseline="-25000" dirty="0" smtClean="0"/>
              <a:t>2</a:t>
            </a:r>
            <a:r>
              <a:rPr lang="hy-AM" dirty="0" smtClean="0"/>
              <a:t> molecules</a:t>
            </a:r>
            <a:br>
              <a:rPr lang="hy-AM" dirty="0" smtClean="0"/>
            </a:br>
            <a:r>
              <a:rPr lang="hy-AM" dirty="0" smtClean="0"/>
              <a:t>b.  </a:t>
            </a:r>
            <a:r>
              <a:rPr lang="en-US" dirty="0" smtClean="0"/>
              <a:t>H</a:t>
            </a:r>
            <a:r>
              <a:rPr lang="hy-AM" dirty="0" smtClean="0"/>
              <a:t>as a mass of 2 mol × 16 g mol</a:t>
            </a:r>
            <a:r>
              <a:rPr lang="hy-AM" baseline="30000" dirty="0" smtClean="0"/>
              <a:t>-1</a:t>
            </a:r>
            <a:r>
              <a:rPr lang="hy-AM" dirty="0" smtClean="0"/>
              <a:t> = 32 g</a:t>
            </a:r>
            <a:br>
              <a:rPr lang="hy-AM" dirty="0" smtClean="0"/>
            </a:br>
            <a:r>
              <a:rPr lang="hy-AM" dirty="0" smtClean="0"/>
              <a:t>c.  </a:t>
            </a:r>
            <a:r>
              <a:rPr lang="en-US" dirty="0" smtClean="0"/>
              <a:t>C</a:t>
            </a:r>
            <a:r>
              <a:rPr lang="hy-AM" dirty="0" smtClean="0"/>
              <a:t>ontains 2 mols of oxygen atoms</a:t>
            </a:r>
            <a:br>
              <a:rPr lang="hy-AM" dirty="0" smtClean="0"/>
            </a:br>
            <a:r>
              <a:rPr lang="hy-AM" dirty="0" smtClean="0"/>
              <a:t>d.  Occupies 22.4 dm</a:t>
            </a:r>
            <a:r>
              <a:rPr lang="hy-AM" baseline="30000" dirty="0" smtClean="0"/>
              <a:t>3</a:t>
            </a:r>
            <a:r>
              <a:rPr lang="hy-AM" dirty="0" smtClean="0"/>
              <a:t> </a:t>
            </a:r>
            <a:r>
              <a:rPr lang="en-US" dirty="0" smtClean="0"/>
              <a:t>of space </a:t>
            </a:r>
            <a:r>
              <a:rPr lang="hy-AM" dirty="0" smtClean="0"/>
              <a:t>at s.t.p.</a:t>
            </a:r>
            <a:br>
              <a:rPr lang="hy-AM" dirty="0" smtClean="0"/>
            </a:br>
            <a:r>
              <a:rPr lang="hy-AM" dirty="0" smtClean="0"/>
              <a:t>e.  Occupies 24.0 dm</a:t>
            </a:r>
            <a:r>
              <a:rPr lang="hy-AM" baseline="30000" dirty="0" smtClean="0"/>
              <a:t>3</a:t>
            </a:r>
            <a:r>
              <a:rPr lang="hy-AM" dirty="0" smtClean="0"/>
              <a:t> </a:t>
            </a:r>
            <a:r>
              <a:rPr lang="en-US" dirty="0" smtClean="0"/>
              <a:t>of space </a:t>
            </a:r>
            <a:r>
              <a:rPr lang="hy-AM" dirty="0" smtClean="0"/>
              <a:t>at r.t.p</a:t>
            </a:r>
            <a:br>
              <a:rPr lang="hy-AM" dirty="0" smtClean="0"/>
            </a:br>
            <a:r>
              <a:rPr lang="hy-AM" dirty="0" smtClean="0"/>
              <a:t/>
            </a:r>
            <a:br>
              <a:rPr lang="hy-AM" dirty="0" smtClean="0"/>
            </a:b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4514" name="Picture 2" descr="Giraffe | National Geographic"/>
          <p:cNvPicPr>
            <a:picLocks noChangeAspect="1" noChangeArrowheads="1"/>
          </p:cNvPicPr>
          <p:nvPr/>
        </p:nvPicPr>
        <p:blipFill>
          <a:blip r:embed="rId2" cstate="print"/>
          <a:srcRect/>
          <a:stretch>
            <a:fillRect/>
          </a:stretch>
        </p:blipFill>
        <p:spPr bwMode="auto">
          <a:xfrm rot="4588495">
            <a:off x="-45622" y="-350423"/>
            <a:ext cx="2514600" cy="2514600"/>
          </a:xfrm>
          <a:prstGeom prst="rect">
            <a:avLst/>
          </a:prstGeom>
          <a:noFill/>
        </p:spPr>
      </p:pic>
      <p:sp>
        <p:nvSpPr>
          <p:cNvPr id="2" name="Title 1"/>
          <p:cNvSpPr>
            <a:spLocks noGrp="1"/>
          </p:cNvSpPr>
          <p:nvPr>
            <p:ph type="title"/>
          </p:nvPr>
        </p:nvSpPr>
        <p:spPr/>
        <p:txBody>
          <a:bodyPr/>
          <a:lstStyle/>
          <a:p>
            <a:r>
              <a:rPr lang="en-US" dirty="0" smtClean="0"/>
              <a:t>The Atom</a:t>
            </a:r>
            <a:endParaRPr lang="en-US" dirty="0"/>
          </a:p>
        </p:txBody>
      </p:sp>
      <p:sp>
        <p:nvSpPr>
          <p:cNvPr id="3" name="Content Placeholder 2"/>
          <p:cNvSpPr>
            <a:spLocks noGrp="1"/>
          </p:cNvSpPr>
          <p:nvPr>
            <p:ph idx="1"/>
          </p:nvPr>
        </p:nvSpPr>
        <p:spPr/>
        <p:txBody>
          <a:bodyPr/>
          <a:lstStyle/>
          <a:p>
            <a:r>
              <a:rPr lang="en-US" dirty="0" smtClean="0"/>
              <a:t>Atoms are the basic building blocks of matter.</a:t>
            </a:r>
            <a:endParaRPr lang="en-US" dirty="0"/>
          </a:p>
        </p:txBody>
      </p:sp>
      <p:pic>
        <p:nvPicPr>
          <p:cNvPr id="75778" name="Picture 2" descr="Premium Photo | Colorful parrots bird isolated on white background. red and  blue marcaw on the branches."/>
          <p:cNvPicPr>
            <a:picLocks noChangeAspect="1" noChangeArrowheads="1"/>
          </p:cNvPicPr>
          <p:nvPr/>
        </p:nvPicPr>
        <p:blipFill>
          <a:blip r:embed="rId3" cstate="print"/>
          <a:srcRect/>
          <a:stretch>
            <a:fillRect/>
          </a:stretch>
        </p:blipFill>
        <p:spPr bwMode="auto">
          <a:xfrm>
            <a:off x="3181350" y="4038600"/>
            <a:ext cx="5962650" cy="3352801"/>
          </a:xfrm>
          <a:prstGeom prst="rect">
            <a:avLst/>
          </a:prstGeom>
          <a:noFill/>
        </p:spPr>
      </p:pic>
      <p:pic>
        <p:nvPicPr>
          <p:cNvPr id="75780" name="Picture 4" descr="Plane tree on a white background. Isolated plane tree on a white background  , #Ad, #white, #tree, #Plane, #plane, #Isolated #a… | Plane tree, White  background, Tree"/>
          <p:cNvPicPr>
            <a:picLocks noChangeAspect="1" noChangeArrowheads="1"/>
          </p:cNvPicPr>
          <p:nvPr/>
        </p:nvPicPr>
        <p:blipFill>
          <a:blip r:embed="rId4" cstate="print"/>
          <a:srcRect/>
          <a:stretch>
            <a:fillRect/>
          </a:stretch>
        </p:blipFill>
        <p:spPr bwMode="auto">
          <a:xfrm>
            <a:off x="-228600" y="2687574"/>
            <a:ext cx="3962400" cy="4170426"/>
          </a:xfrm>
          <a:prstGeom prst="rect">
            <a:avLst/>
          </a:prstGeom>
          <a:noFill/>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600" b="1" dirty="0" smtClean="0"/>
              <a:t>Standard Temperature and Pressure (S.T.P.)</a:t>
            </a:r>
            <a:br>
              <a:rPr lang="en-US" sz="3600" b="1" dirty="0" smtClean="0"/>
            </a:br>
            <a:r>
              <a:rPr lang="en-US" sz="3600" b="1" dirty="0" smtClean="0"/>
              <a:t>&amp;</a:t>
            </a:r>
            <a:br>
              <a:rPr lang="en-US" sz="3600" b="1" dirty="0" smtClean="0"/>
            </a:br>
            <a:r>
              <a:rPr lang="en-US" sz="3600" b="1" dirty="0" smtClean="0"/>
              <a:t>Room Temperature and Pressure (R.T.P.)</a:t>
            </a:r>
            <a:endParaRPr lang="en-US" sz="3600" b="1" dirty="0"/>
          </a:p>
        </p:txBody>
      </p:sp>
      <p:sp>
        <p:nvSpPr>
          <p:cNvPr id="3" name="Content Placeholder 2"/>
          <p:cNvSpPr>
            <a:spLocks noGrp="1"/>
          </p:cNvSpPr>
          <p:nvPr>
            <p:ph idx="1"/>
          </p:nvPr>
        </p:nvSpPr>
        <p:spPr>
          <a:xfrm>
            <a:off x="457200" y="1951037"/>
            <a:ext cx="8229600" cy="4525963"/>
          </a:xfrm>
        </p:spPr>
        <p:txBody>
          <a:bodyPr>
            <a:normAutofit/>
          </a:bodyPr>
          <a:lstStyle/>
          <a:p>
            <a:r>
              <a:rPr lang="hy-AM" dirty="0" smtClean="0">
                <a:sym typeface="Wingdings" pitchFamily="2" charset="2"/>
              </a:rPr>
              <a:t>What volume is occupied by 8 g of hydrogen at s.t.p.?</a:t>
            </a:r>
            <a:endParaRPr lang="en-US" dirty="0" smtClean="0">
              <a:sym typeface="Wingdings" pitchFamily="2" charset="2"/>
            </a:endParaRPr>
          </a:p>
          <a:p>
            <a:endParaRPr lang="en-US" dirty="0" smtClean="0">
              <a:sym typeface="Wingdings" pitchFamily="2" charset="2"/>
            </a:endParaRPr>
          </a:p>
          <a:p>
            <a:r>
              <a:rPr lang="en-US" dirty="0" smtClean="0">
                <a:sym typeface="Wingdings" pitchFamily="2" charset="2"/>
              </a:rPr>
              <a:t>H</a:t>
            </a:r>
            <a:r>
              <a:rPr lang="hy-AM" dirty="0" smtClean="0">
                <a:sym typeface="Wingdings" pitchFamily="2" charset="2"/>
              </a:rPr>
              <a:t>ow many molecules are present in 5.6 dm</a:t>
            </a:r>
            <a:r>
              <a:rPr lang="hy-AM" baseline="30000" dirty="0" smtClean="0">
                <a:sym typeface="Wingdings" pitchFamily="2" charset="2"/>
              </a:rPr>
              <a:t>3</a:t>
            </a:r>
            <a:r>
              <a:rPr lang="hy-AM" dirty="0" smtClean="0">
                <a:sym typeface="Wingdings" pitchFamily="2" charset="2"/>
              </a:rPr>
              <a:t> of carbon dioxide, CO</a:t>
            </a:r>
            <a:r>
              <a:rPr lang="hy-AM" baseline="-25000" dirty="0" smtClean="0">
                <a:sym typeface="Wingdings" pitchFamily="2" charset="2"/>
              </a:rPr>
              <a:t>2</a:t>
            </a:r>
            <a:r>
              <a:rPr lang="hy-AM" dirty="0" smtClean="0">
                <a:sym typeface="Wingdings" pitchFamily="2" charset="2"/>
              </a:rPr>
              <a:t>, at r.t.p.</a:t>
            </a:r>
            <a:r>
              <a:rPr lang="en-US" dirty="0" smtClean="0">
                <a:sym typeface="Wingdings" pitchFamily="2" charset="2"/>
              </a:rPr>
              <a:t>?</a:t>
            </a:r>
            <a:r>
              <a:rPr lang="hy-AM" b="1" dirty="0" smtClean="0">
                <a:sym typeface="Wingdings" pitchFamily="2" charset="2"/>
              </a:rPr>
              <a:t> </a:t>
            </a:r>
            <a:r>
              <a:rPr lang="hy-AM" dirty="0" smtClean="0">
                <a:sym typeface="Wingdings" pitchFamily="2" charset="2"/>
              </a:rPr>
              <a:t/>
            </a:r>
            <a:br>
              <a:rPr lang="hy-AM" dirty="0" smtClean="0">
                <a:sym typeface="Wingdings" pitchFamily="2" charset="2"/>
              </a:rPr>
            </a:br>
            <a:r>
              <a:rPr lang="hy-AM" dirty="0" smtClean="0"/>
              <a:t/>
            </a:r>
            <a:br>
              <a:rPr lang="hy-AM" dirty="0" smtClean="0"/>
            </a:br>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happy brain.jpg"/>
          <p:cNvPicPr>
            <a:picLocks noChangeAspect="1"/>
          </p:cNvPicPr>
          <p:nvPr/>
        </p:nvPicPr>
        <p:blipFill>
          <a:blip r:embed="rId2" cstate="print"/>
          <a:stretch>
            <a:fillRect/>
          </a:stretch>
        </p:blipFill>
        <p:spPr>
          <a:xfrm rot="19691039">
            <a:off x="1066800" y="356388"/>
            <a:ext cx="1276350" cy="981075"/>
          </a:xfrm>
          <a:prstGeom prst="rect">
            <a:avLst/>
          </a:prstGeom>
        </p:spPr>
      </p:pic>
      <p:sp>
        <p:nvSpPr>
          <p:cNvPr id="2" name="Title 1"/>
          <p:cNvSpPr>
            <a:spLocks noGrp="1"/>
          </p:cNvSpPr>
          <p:nvPr>
            <p:ph type="title"/>
          </p:nvPr>
        </p:nvSpPr>
        <p:spPr/>
        <p:txBody>
          <a:bodyPr>
            <a:normAutofit fontScale="90000"/>
          </a:bodyPr>
          <a:lstStyle/>
          <a:p>
            <a:r>
              <a:rPr lang="en-US" sz="3600" b="1" dirty="0" smtClean="0"/>
              <a:t>Avogadro’s Law</a:t>
            </a:r>
            <a:br>
              <a:rPr lang="en-US" sz="3600" b="1" dirty="0" smtClean="0"/>
            </a:br>
            <a:r>
              <a:rPr lang="en-US" sz="3600" b="1" dirty="0" smtClean="0"/>
              <a:t>Questions</a:t>
            </a:r>
            <a:endParaRPr lang="en-US" sz="3600" b="1" dirty="0"/>
          </a:p>
        </p:txBody>
      </p:sp>
      <p:sp>
        <p:nvSpPr>
          <p:cNvPr id="3" name="Content Placeholder 2"/>
          <p:cNvSpPr>
            <a:spLocks noGrp="1"/>
          </p:cNvSpPr>
          <p:nvPr>
            <p:ph idx="1"/>
          </p:nvPr>
        </p:nvSpPr>
        <p:spPr>
          <a:xfrm>
            <a:off x="457200" y="1524000"/>
            <a:ext cx="8229600" cy="5029199"/>
          </a:xfrm>
        </p:spPr>
        <p:txBody>
          <a:bodyPr>
            <a:normAutofit fontScale="70000" lnSpcReduction="20000"/>
          </a:bodyPr>
          <a:lstStyle/>
          <a:p>
            <a:r>
              <a:rPr lang="hy-AM" dirty="0" smtClean="0"/>
              <a:t>The balanced equation gives the number of molecules of reactants and products involved in the reaction.  </a:t>
            </a:r>
            <a:r>
              <a:rPr lang="en-US" dirty="0" smtClean="0"/>
              <a:t/>
            </a:r>
            <a:br>
              <a:rPr lang="en-US" dirty="0" smtClean="0"/>
            </a:br>
            <a:r>
              <a:rPr lang="en-US" dirty="0" smtClean="0"/>
              <a:t/>
            </a:r>
            <a:br>
              <a:rPr lang="en-US" dirty="0" smtClean="0"/>
            </a:br>
            <a:r>
              <a:rPr lang="hy-AM" dirty="0" smtClean="0"/>
              <a:t>Using Avogadro’s Law, we can easily switch from “number of molecules” to “volumes”, thereby enabling us to predict the volumes, as shown in the following example. </a:t>
            </a:r>
            <a:br>
              <a:rPr lang="hy-AM" dirty="0" smtClean="0"/>
            </a:br>
            <a:r>
              <a:rPr lang="hy-AM" dirty="0" smtClean="0"/>
              <a:t/>
            </a:r>
            <a:br>
              <a:rPr lang="hy-AM" dirty="0" smtClean="0"/>
            </a:br>
            <a:r>
              <a:rPr lang="hy-AM" dirty="0" smtClean="0"/>
              <a:t>For example in the following equation:  </a:t>
            </a:r>
            <a:r>
              <a:rPr lang="en-US" dirty="0" smtClean="0"/>
              <a:t/>
            </a:r>
            <a:br>
              <a:rPr lang="en-US" dirty="0" smtClean="0"/>
            </a:br>
            <a:r>
              <a:rPr lang="en-US" dirty="0" smtClean="0"/>
              <a:t/>
            </a:r>
            <a:br>
              <a:rPr lang="en-US" dirty="0" smtClean="0"/>
            </a:br>
            <a:r>
              <a:rPr lang="hy-AM" dirty="0" smtClean="0"/>
              <a:t>C</a:t>
            </a:r>
            <a:r>
              <a:rPr lang="hy-AM" baseline="-25000" dirty="0" smtClean="0"/>
              <a:t>3</a:t>
            </a:r>
            <a:r>
              <a:rPr lang="hy-AM" dirty="0" smtClean="0"/>
              <a:t>H</a:t>
            </a:r>
            <a:r>
              <a:rPr lang="hy-AM" baseline="-25000" dirty="0" smtClean="0"/>
              <a:t>8(g)</a:t>
            </a:r>
            <a:r>
              <a:rPr lang="hy-AM" dirty="0" smtClean="0"/>
              <a:t>  +  </a:t>
            </a:r>
            <a:r>
              <a:rPr lang="hy-AM" b="1" dirty="0" smtClean="0"/>
              <a:t>5</a:t>
            </a:r>
            <a:r>
              <a:rPr lang="hy-AM" dirty="0" smtClean="0"/>
              <a:t>O</a:t>
            </a:r>
            <a:r>
              <a:rPr lang="hy-AM" baseline="-25000" dirty="0" smtClean="0"/>
              <a:t>2(g)</a:t>
            </a:r>
            <a:r>
              <a:rPr lang="hy-AM" dirty="0" smtClean="0"/>
              <a:t>  </a:t>
            </a:r>
            <a:r>
              <a:rPr lang="hy-AM" dirty="0" smtClean="0">
                <a:sym typeface="Wingdings" pitchFamily="2" charset="2"/>
              </a:rPr>
              <a:t>  </a:t>
            </a:r>
            <a:r>
              <a:rPr lang="hy-AM" b="1" dirty="0" smtClean="0">
                <a:sym typeface="Wingdings" pitchFamily="2" charset="2"/>
              </a:rPr>
              <a:t>3</a:t>
            </a:r>
            <a:r>
              <a:rPr lang="hy-AM" dirty="0" smtClean="0">
                <a:sym typeface="Wingdings" pitchFamily="2" charset="2"/>
              </a:rPr>
              <a:t>CO</a:t>
            </a:r>
            <a:r>
              <a:rPr lang="hy-AM" baseline="-25000" dirty="0" smtClean="0">
                <a:sym typeface="Wingdings" pitchFamily="2" charset="2"/>
              </a:rPr>
              <a:t>2(g)</a:t>
            </a:r>
            <a:r>
              <a:rPr lang="hy-AM" dirty="0" smtClean="0">
                <a:sym typeface="Wingdings" pitchFamily="2" charset="2"/>
              </a:rPr>
              <a:t>  +  </a:t>
            </a:r>
            <a:r>
              <a:rPr lang="hy-AM" b="1" dirty="0" smtClean="0">
                <a:sym typeface="Wingdings" pitchFamily="2" charset="2"/>
              </a:rPr>
              <a:t>4</a:t>
            </a:r>
            <a:r>
              <a:rPr lang="hy-AM" dirty="0" smtClean="0">
                <a:sym typeface="Wingdings" pitchFamily="2" charset="2"/>
              </a:rPr>
              <a:t>H</a:t>
            </a:r>
            <a:r>
              <a:rPr lang="hy-AM" baseline="-25000" dirty="0" smtClean="0">
                <a:sym typeface="Wingdings" pitchFamily="2" charset="2"/>
              </a:rPr>
              <a:t>2</a:t>
            </a:r>
            <a:r>
              <a:rPr lang="hy-AM" dirty="0" smtClean="0">
                <a:sym typeface="Wingdings" pitchFamily="2" charset="2"/>
              </a:rPr>
              <a:t>O</a:t>
            </a:r>
            <a:r>
              <a:rPr lang="hy-AM" baseline="-25000" dirty="0" smtClean="0">
                <a:sym typeface="Wingdings" pitchFamily="2" charset="2"/>
              </a:rPr>
              <a:t>(</a:t>
            </a:r>
            <a:r>
              <a:rPr lang="en-US" baseline="-25000" dirty="0" smtClean="0">
                <a:sym typeface="Wingdings" pitchFamily="2" charset="2"/>
              </a:rPr>
              <a:t>g</a:t>
            </a:r>
            <a:r>
              <a:rPr lang="hy-AM" baseline="-25000" dirty="0" smtClean="0">
                <a:sym typeface="Wingdings" pitchFamily="2" charset="2"/>
              </a:rPr>
              <a:t>)</a:t>
            </a:r>
            <a:r>
              <a:rPr lang="hy-AM" dirty="0" smtClean="0">
                <a:sym typeface="Wingdings" pitchFamily="2" charset="2"/>
              </a:rPr>
              <a:t/>
            </a:r>
            <a:br>
              <a:rPr lang="hy-AM" dirty="0" smtClean="0">
                <a:sym typeface="Wingdings" pitchFamily="2" charset="2"/>
              </a:rPr>
            </a:br>
            <a:r>
              <a:rPr lang="hy-AM" dirty="0" smtClean="0">
                <a:sym typeface="Wingdings" pitchFamily="2" charset="2"/>
              </a:rPr>
              <a:t/>
            </a:r>
            <a:br>
              <a:rPr lang="hy-AM" dirty="0" smtClean="0">
                <a:sym typeface="Wingdings" pitchFamily="2" charset="2"/>
              </a:rPr>
            </a:br>
            <a:r>
              <a:rPr lang="hy-AM" dirty="0" smtClean="0">
                <a:sym typeface="Wingdings" pitchFamily="2" charset="2"/>
              </a:rPr>
              <a:t>We can deduce that </a:t>
            </a:r>
            <a:r>
              <a:rPr lang="hy-AM" b="1" dirty="0" smtClean="0">
                <a:sym typeface="Wingdings" pitchFamily="2" charset="2"/>
              </a:rPr>
              <a:t>1</a:t>
            </a:r>
            <a:r>
              <a:rPr lang="hy-AM" dirty="0" smtClean="0">
                <a:sym typeface="Wingdings" pitchFamily="2" charset="2"/>
              </a:rPr>
              <a:t> molecule of C</a:t>
            </a:r>
            <a:r>
              <a:rPr lang="hy-AM" baseline="-25000" dirty="0" smtClean="0">
                <a:sym typeface="Wingdings" pitchFamily="2" charset="2"/>
              </a:rPr>
              <a:t>3</a:t>
            </a:r>
            <a:r>
              <a:rPr lang="hy-AM" dirty="0" smtClean="0">
                <a:sym typeface="Wingdings" pitchFamily="2" charset="2"/>
              </a:rPr>
              <a:t>H</a:t>
            </a:r>
            <a:r>
              <a:rPr lang="hy-AM" baseline="-25000" dirty="0" smtClean="0">
                <a:sym typeface="Wingdings" pitchFamily="2" charset="2"/>
              </a:rPr>
              <a:t>8</a:t>
            </a:r>
            <a:r>
              <a:rPr lang="hy-AM" dirty="0" smtClean="0">
                <a:sym typeface="Wingdings" pitchFamily="2" charset="2"/>
              </a:rPr>
              <a:t> reacts with  ____ molecules of O</a:t>
            </a:r>
            <a:r>
              <a:rPr lang="hy-AM" baseline="-25000" dirty="0" smtClean="0">
                <a:sym typeface="Wingdings" pitchFamily="2" charset="2"/>
              </a:rPr>
              <a:t>2</a:t>
            </a:r>
            <a:r>
              <a:rPr lang="hy-AM" dirty="0" smtClean="0">
                <a:sym typeface="Wingdings" pitchFamily="2" charset="2"/>
              </a:rPr>
              <a:t> to produce _______ molecules of CO</a:t>
            </a:r>
            <a:r>
              <a:rPr lang="hy-AM" baseline="-25000" dirty="0" smtClean="0">
                <a:sym typeface="Wingdings" pitchFamily="2" charset="2"/>
              </a:rPr>
              <a:t>2</a:t>
            </a:r>
            <a:r>
              <a:rPr lang="hy-AM" dirty="0" smtClean="0">
                <a:sym typeface="Wingdings" pitchFamily="2" charset="2"/>
              </a:rPr>
              <a:t> and </a:t>
            </a:r>
            <a:r>
              <a:rPr lang="hy-AM" b="1" dirty="0" smtClean="0">
                <a:sym typeface="Wingdings" pitchFamily="2" charset="2"/>
              </a:rPr>
              <a:t>4</a:t>
            </a:r>
            <a:r>
              <a:rPr lang="hy-AM" dirty="0" smtClean="0">
                <a:sym typeface="Wingdings" pitchFamily="2" charset="2"/>
              </a:rPr>
              <a:t> molecules of H</a:t>
            </a:r>
            <a:r>
              <a:rPr lang="hy-AM" baseline="-25000" dirty="0" smtClean="0">
                <a:sym typeface="Wingdings" pitchFamily="2" charset="2"/>
              </a:rPr>
              <a:t>2</a:t>
            </a:r>
            <a:r>
              <a:rPr lang="hy-AM" dirty="0" smtClean="0">
                <a:sym typeface="Wingdings" pitchFamily="2" charset="2"/>
              </a:rPr>
              <a:t>O.</a:t>
            </a:r>
            <a:r>
              <a:rPr lang="en-US" dirty="0" smtClean="0">
                <a:sym typeface="Wingdings" pitchFamily="2" charset="2"/>
              </a:rPr>
              <a:t/>
            </a:r>
            <a:br>
              <a:rPr lang="en-US" dirty="0" smtClean="0">
                <a:sym typeface="Wingdings" pitchFamily="2" charset="2"/>
              </a:rPr>
            </a:br>
            <a:r>
              <a:rPr lang="hy-AM" dirty="0" smtClean="0">
                <a:sym typeface="Wingdings" pitchFamily="2" charset="2"/>
              </a:rPr>
              <a:t/>
            </a:r>
            <a:br>
              <a:rPr lang="hy-AM" dirty="0" smtClean="0">
                <a:sym typeface="Wingdings" pitchFamily="2" charset="2"/>
              </a:rPr>
            </a:br>
            <a:r>
              <a:rPr lang="hy-AM" dirty="0" smtClean="0">
                <a:sym typeface="Wingdings" pitchFamily="2" charset="2"/>
              </a:rPr>
              <a:t>ALSO by Avogadro’s Law -</a:t>
            </a:r>
            <a:br>
              <a:rPr lang="hy-AM" dirty="0" smtClean="0">
                <a:sym typeface="Wingdings" pitchFamily="2" charset="2"/>
              </a:rPr>
            </a:br>
            <a:r>
              <a:rPr lang="hy-AM" dirty="0" smtClean="0">
                <a:sym typeface="Wingdings" pitchFamily="2" charset="2"/>
              </a:rPr>
              <a:t>We can deduce that </a:t>
            </a:r>
            <a:r>
              <a:rPr lang="hy-AM" b="1" dirty="0" smtClean="0">
                <a:sym typeface="Wingdings" pitchFamily="2" charset="2"/>
              </a:rPr>
              <a:t>1</a:t>
            </a:r>
            <a:r>
              <a:rPr lang="hy-AM" dirty="0" smtClean="0">
                <a:sym typeface="Wingdings" pitchFamily="2" charset="2"/>
              </a:rPr>
              <a:t> volume of  C</a:t>
            </a:r>
            <a:r>
              <a:rPr lang="hy-AM" baseline="-25000" dirty="0" smtClean="0">
                <a:sym typeface="Wingdings" pitchFamily="2" charset="2"/>
              </a:rPr>
              <a:t>3</a:t>
            </a:r>
            <a:r>
              <a:rPr lang="hy-AM" dirty="0" smtClean="0">
                <a:sym typeface="Wingdings" pitchFamily="2" charset="2"/>
              </a:rPr>
              <a:t>H</a:t>
            </a:r>
            <a:r>
              <a:rPr lang="hy-AM" baseline="-25000" dirty="0" smtClean="0">
                <a:sym typeface="Wingdings" pitchFamily="2" charset="2"/>
              </a:rPr>
              <a:t>8 </a:t>
            </a:r>
            <a:r>
              <a:rPr lang="hy-AM" dirty="0" smtClean="0">
                <a:sym typeface="Wingdings" pitchFamily="2" charset="2"/>
              </a:rPr>
              <a:t>reacts with _____ volumes of O</a:t>
            </a:r>
            <a:r>
              <a:rPr lang="hy-AM" baseline="-25000" dirty="0" smtClean="0">
                <a:sym typeface="Wingdings" pitchFamily="2" charset="2"/>
              </a:rPr>
              <a:t>2  </a:t>
            </a:r>
            <a:r>
              <a:rPr lang="hy-AM" dirty="0" smtClean="0">
                <a:sym typeface="Wingdings" pitchFamily="2" charset="2"/>
              </a:rPr>
              <a:t>to produce ______ volumes of CO</a:t>
            </a:r>
            <a:r>
              <a:rPr lang="hy-AM" baseline="-25000" dirty="0" smtClean="0">
                <a:sym typeface="Wingdings" pitchFamily="2" charset="2"/>
              </a:rPr>
              <a:t>2 </a:t>
            </a:r>
            <a:r>
              <a:rPr lang="hy-AM" dirty="0" smtClean="0">
                <a:sym typeface="Wingdings" pitchFamily="2" charset="2"/>
              </a:rPr>
              <a:t>and ______ volumes of H</a:t>
            </a:r>
            <a:r>
              <a:rPr lang="hy-AM" baseline="-25000" dirty="0" smtClean="0">
                <a:sym typeface="Wingdings" pitchFamily="2" charset="2"/>
              </a:rPr>
              <a:t>2</a:t>
            </a:r>
            <a:r>
              <a:rPr lang="hy-AM" dirty="0" smtClean="0">
                <a:sym typeface="Wingdings" pitchFamily="2" charset="2"/>
              </a:rPr>
              <a:t>O .</a:t>
            </a:r>
            <a:endParaRPr 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600" b="1" dirty="0" smtClean="0"/>
              <a:t>Avogadro’s Law</a:t>
            </a:r>
            <a:br>
              <a:rPr lang="en-US" sz="3600" b="1" dirty="0" smtClean="0"/>
            </a:br>
            <a:r>
              <a:rPr lang="en-US" sz="3600" b="1" dirty="0" smtClean="0"/>
              <a:t>Questions</a:t>
            </a:r>
            <a:endParaRPr lang="en-US" sz="3600" b="1" dirty="0"/>
          </a:p>
        </p:txBody>
      </p:sp>
      <p:sp>
        <p:nvSpPr>
          <p:cNvPr id="3" name="Content Placeholder 2"/>
          <p:cNvSpPr>
            <a:spLocks noGrp="1"/>
          </p:cNvSpPr>
          <p:nvPr>
            <p:ph idx="1"/>
          </p:nvPr>
        </p:nvSpPr>
        <p:spPr>
          <a:xfrm>
            <a:off x="457200" y="1524000"/>
            <a:ext cx="8229600" cy="5029199"/>
          </a:xfrm>
        </p:spPr>
        <p:txBody>
          <a:bodyPr>
            <a:normAutofit fontScale="70000" lnSpcReduction="20000"/>
          </a:bodyPr>
          <a:lstStyle/>
          <a:p>
            <a:r>
              <a:rPr lang="en-US" dirty="0" smtClean="0">
                <a:sym typeface="Wingdings" pitchFamily="2" charset="2"/>
              </a:rPr>
              <a:t>Using the following equation:</a:t>
            </a:r>
            <a:br>
              <a:rPr lang="en-US" dirty="0" smtClean="0">
                <a:sym typeface="Wingdings" pitchFamily="2" charset="2"/>
              </a:rPr>
            </a:br>
            <a:r>
              <a:rPr lang="hy-AM" dirty="0" smtClean="0"/>
              <a:t>C</a:t>
            </a:r>
            <a:r>
              <a:rPr lang="hy-AM" baseline="-25000" dirty="0" smtClean="0"/>
              <a:t>3</a:t>
            </a:r>
            <a:r>
              <a:rPr lang="hy-AM" dirty="0" smtClean="0"/>
              <a:t>H</a:t>
            </a:r>
            <a:r>
              <a:rPr lang="hy-AM" baseline="-25000" dirty="0" smtClean="0"/>
              <a:t>8(g)</a:t>
            </a:r>
            <a:r>
              <a:rPr lang="hy-AM" dirty="0" smtClean="0"/>
              <a:t>  +  </a:t>
            </a:r>
            <a:r>
              <a:rPr lang="hy-AM" b="1" dirty="0" smtClean="0"/>
              <a:t>5</a:t>
            </a:r>
            <a:r>
              <a:rPr lang="hy-AM" dirty="0" smtClean="0"/>
              <a:t>O</a:t>
            </a:r>
            <a:r>
              <a:rPr lang="hy-AM" baseline="-25000" dirty="0" smtClean="0"/>
              <a:t>2(g)</a:t>
            </a:r>
            <a:r>
              <a:rPr lang="hy-AM" dirty="0" smtClean="0"/>
              <a:t>  </a:t>
            </a:r>
            <a:r>
              <a:rPr lang="hy-AM" dirty="0" smtClean="0">
                <a:sym typeface="Wingdings" pitchFamily="2" charset="2"/>
              </a:rPr>
              <a:t>  </a:t>
            </a:r>
            <a:r>
              <a:rPr lang="hy-AM" b="1" dirty="0" smtClean="0">
                <a:sym typeface="Wingdings" pitchFamily="2" charset="2"/>
              </a:rPr>
              <a:t>3</a:t>
            </a:r>
            <a:r>
              <a:rPr lang="hy-AM" dirty="0" smtClean="0">
                <a:sym typeface="Wingdings" pitchFamily="2" charset="2"/>
              </a:rPr>
              <a:t>CO</a:t>
            </a:r>
            <a:r>
              <a:rPr lang="hy-AM" baseline="-25000" dirty="0" smtClean="0">
                <a:sym typeface="Wingdings" pitchFamily="2" charset="2"/>
              </a:rPr>
              <a:t>2(g)</a:t>
            </a:r>
            <a:r>
              <a:rPr lang="hy-AM" dirty="0" smtClean="0">
                <a:sym typeface="Wingdings" pitchFamily="2" charset="2"/>
              </a:rPr>
              <a:t>  +  </a:t>
            </a:r>
            <a:r>
              <a:rPr lang="hy-AM" b="1" dirty="0" smtClean="0">
                <a:sym typeface="Wingdings" pitchFamily="2" charset="2"/>
              </a:rPr>
              <a:t>4</a:t>
            </a:r>
            <a:r>
              <a:rPr lang="hy-AM" dirty="0" smtClean="0">
                <a:sym typeface="Wingdings" pitchFamily="2" charset="2"/>
              </a:rPr>
              <a:t>H</a:t>
            </a:r>
            <a:r>
              <a:rPr lang="hy-AM" baseline="-25000" dirty="0" smtClean="0">
                <a:sym typeface="Wingdings" pitchFamily="2" charset="2"/>
              </a:rPr>
              <a:t>2</a:t>
            </a:r>
            <a:r>
              <a:rPr lang="hy-AM" dirty="0" smtClean="0">
                <a:sym typeface="Wingdings" pitchFamily="2" charset="2"/>
              </a:rPr>
              <a:t>O</a:t>
            </a:r>
            <a:r>
              <a:rPr lang="hy-AM" baseline="-25000" dirty="0" smtClean="0">
                <a:sym typeface="Wingdings" pitchFamily="2" charset="2"/>
              </a:rPr>
              <a:t>(</a:t>
            </a:r>
            <a:r>
              <a:rPr lang="en-US" baseline="-25000" dirty="0" smtClean="0">
                <a:sym typeface="Wingdings" pitchFamily="2" charset="2"/>
              </a:rPr>
              <a:t>g</a:t>
            </a:r>
            <a:r>
              <a:rPr lang="hy-AM" baseline="-25000" dirty="0" smtClean="0">
                <a:sym typeface="Wingdings" pitchFamily="2" charset="2"/>
              </a:rPr>
              <a:t>)</a:t>
            </a:r>
            <a:r>
              <a:rPr lang="hy-AM" dirty="0" smtClean="0">
                <a:sym typeface="Wingdings" pitchFamily="2" charset="2"/>
              </a:rPr>
              <a:t/>
            </a:r>
            <a:br>
              <a:rPr lang="hy-AM" dirty="0" smtClean="0">
                <a:sym typeface="Wingdings" pitchFamily="2" charset="2"/>
              </a:rPr>
            </a:br>
            <a:r>
              <a:rPr lang="en-US" dirty="0" smtClean="0">
                <a:sym typeface="Wingdings" pitchFamily="2" charset="2"/>
              </a:rPr>
              <a:t/>
            </a:r>
            <a:br>
              <a:rPr lang="en-US" dirty="0" smtClean="0">
                <a:sym typeface="Wingdings" pitchFamily="2" charset="2"/>
              </a:rPr>
            </a:br>
            <a:r>
              <a:rPr lang="en-US" dirty="0" smtClean="0">
                <a:sym typeface="Wingdings" pitchFamily="2" charset="2"/>
              </a:rPr>
              <a:t>W</a:t>
            </a:r>
            <a:r>
              <a:rPr lang="hy-AM" dirty="0" smtClean="0">
                <a:sym typeface="Wingdings" pitchFamily="2" charset="2"/>
              </a:rPr>
              <a:t>hat volume of oxygen is required for the complete combustion of 100 cm</a:t>
            </a:r>
            <a:r>
              <a:rPr lang="hy-AM" baseline="30000" dirty="0" smtClean="0">
                <a:sym typeface="Wingdings" pitchFamily="2" charset="2"/>
              </a:rPr>
              <a:t>3</a:t>
            </a:r>
            <a:r>
              <a:rPr lang="hy-AM" dirty="0" smtClean="0">
                <a:sym typeface="Wingdings" pitchFamily="2" charset="2"/>
              </a:rPr>
              <a:t> of propane, C</a:t>
            </a:r>
            <a:r>
              <a:rPr lang="hy-AM" baseline="-25000" dirty="0" smtClean="0">
                <a:sym typeface="Wingdings" pitchFamily="2" charset="2"/>
              </a:rPr>
              <a:t>3</a:t>
            </a:r>
            <a:r>
              <a:rPr lang="hy-AM" dirty="0" smtClean="0">
                <a:sym typeface="Wingdings" pitchFamily="2" charset="2"/>
              </a:rPr>
              <a:t>H</a:t>
            </a:r>
            <a:r>
              <a:rPr lang="hy-AM" baseline="-25000" dirty="0" smtClean="0">
                <a:sym typeface="Wingdings" pitchFamily="2" charset="2"/>
              </a:rPr>
              <a:t>8</a:t>
            </a:r>
            <a:r>
              <a:rPr lang="hy-AM" dirty="0" smtClean="0">
                <a:sym typeface="Wingdings" pitchFamily="2" charset="2"/>
              </a:rPr>
              <a:t> and what volume of carbon dioxide, CO</a:t>
            </a:r>
            <a:r>
              <a:rPr lang="hy-AM" baseline="-25000" dirty="0" smtClean="0">
                <a:sym typeface="Wingdings" pitchFamily="2" charset="2"/>
              </a:rPr>
              <a:t>2</a:t>
            </a:r>
            <a:r>
              <a:rPr lang="hy-AM" dirty="0" smtClean="0">
                <a:sym typeface="Wingdings" pitchFamily="2" charset="2"/>
              </a:rPr>
              <a:t>, is produced from the equation </a:t>
            </a:r>
            <a:r>
              <a:rPr lang="en-US" dirty="0" smtClean="0">
                <a:sym typeface="Wingdings" pitchFamily="2" charset="2"/>
              </a:rPr>
              <a:t>below</a:t>
            </a:r>
            <a:r>
              <a:rPr lang="hy-AM" dirty="0" smtClean="0">
                <a:sym typeface="Wingdings" pitchFamily="2" charset="2"/>
              </a:rPr>
              <a:t>?  </a:t>
            </a:r>
            <a:r>
              <a:rPr lang="en-US" dirty="0" smtClean="0">
                <a:sym typeface="Wingdings" pitchFamily="2" charset="2"/>
              </a:rPr>
              <a:t/>
            </a:r>
            <a:br>
              <a:rPr lang="en-US" dirty="0" smtClean="0">
                <a:sym typeface="Wingdings" pitchFamily="2" charset="2"/>
              </a:rPr>
            </a:br>
            <a:r>
              <a:rPr lang="en-US" dirty="0" smtClean="0">
                <a:sym typeface="Wingdings" pitchFamily="2" charset="2"/>
              </a:rPr>
              <a:t/>
            </a:r>
            <a:br>
              <a:rPr lang="en-US" dirty="0" smtClean="0">
                <a:sym typeface="Wingdings" pitchFamily="2" charset="2"/>
              </a:rPr>
            </a:br>
            <a:r>
              <a:rPr lang="hy-AM" dirty="0" smtClean="0">
                <a:sym typeface="Wingdings" pitchFamily="2" charset="2"/>
              </a:rPr>
              <a:t>All volumes are measured at the same temperature and pressure.</a:t>
            </a:r>
            <a:br>
              <a:rPr lang="hy-AM" dirty="0" smtClean="0">
                <a:sym typeface="Wingdings" pitchFamily="2" charset="2"/>
              </a:rPr>
            </a:br>
            <a:r>
              <a:rPr lang="hy-AM" b="1" dirty="0" smtClean="0">
                <a:sym typeface="Wingdings" pitchFamily="2" charset="2"/>
              </a:rPr>
              <a:t/>
            </a:r>
            <a:br>
              <a:rPr lang="hy-AM" b="1" dirty="0" smtClean="0">
                <a:sym typeface="Wingdings" pitchFamily="2" charset="2"/>
              </a:rPr>
            </a:br>
            <a:r>
              <a:rPr lang="hy-AM" b="1" dirty="0" smtClean="0">
                <a:sym typeface="Wingdings" pitchFamily="2" charset="2"/>
              </a:rPr>
              <a:t>100 cm</a:t>
            </a:r>
            <a:r>
              <a:rPr lang="hy-AM" b="1" baseline="30000" dirty="0" smtClean="0">
                <a:sym typeface="Wingdings" pitchFamily="2" charset="2"/>
              </a:rPr>
              <a:t>3</a:t>
            </a:r>
            <a:r>
              <a:rPr lang="hy-AM" b="1" dirty="0" smtClean="0">
                <a:sym typeface="Wingdings" pitchFamily="2" charset="2"/>
              </a:rPr>
              <a:t> of C</a:t>
            </a:r>
            <a:r>
              <a:rPr lang="hy-AM" b="1" baseline="-25000" dirty="0" smtClean="0">
                <a:sym typeface="Wingdings" pitchFamily="2" charset="2"/>
              </a:rPr>
              <a:t>3</a:t>
            </a:r>
            <a:r>
              <a:rPr lang="hy-AM" b="1" dirty="0" smtClean="0">
                <a:sym typeface="Wingdings" pitchFamily="2" charset="2"/>
              </a:rPr>
              <a:t>H</a:t>
            </a:r>
            <a:r>
              <a:rPr lang="hy-AM" b="1" baseline="-25000" dirty="0" smtClean="0">
                <a:sym typeface="Wingdings" pitchFamily="2" charset="2"/>
              </a:rPr>
              <a:t>8</a:t>
            </a:r>
            <a:r>
              <a:rPr lang="hy-AM" b="1" dirty="0" smtClean="0">
                <a:sym typeface="Wingdings" pitchFamily="2" charset="2"/>
              </a:rPr>
              <a:t> reacts with _____ cm</a:t>
            </a:r>
            <a:r>
              <a:rPr lang="hy-AM" b="1" baseline="30000" dirty="0" smtClean="0">
                <a:sym typeface="Wingdings" pitchFamily="2" charset="2"/>
              </a:rPr>
              <a:t>3</a:t>
            </a:r>
            <a:r>
              <a:rPr lang="hy-AM" b="1" dirty="0" smtClean="0">
                <a:sym typeface="Wingdings" pitchFamily="2" charset="2"/>
              </a:rPr>
              <a:t> of O</a:t>
            </a:r>
            <a:r>
              <a:rPr lang="hy-AM" b="1" baseline="-25000" dirty="0" smtClean="0">
                <a:sym typeface="Wingdings" pitchFamily="2" charset="2"/>
              </a:rPr>
              <a:t>2</a:t>
            </a:r>
            <a:r>
              <a:rPr lang="hy-AM" b="1" dirty="0" smtClean="0">
                <a:sym typeface="Wingdings" pitchFamily="2" charset="2"/>
              </a:rPr>
              <a:t> to produce ______ cm</a:t>
            </a:r>
            <a:r>
              <a:rPr lang="hy-AM" b="1" baseline="30000" dirty="0" smtClean="0">
                <a:sym typeface="Wingdings" pitchFamily="2" charset="2"/>
              </a:rPr>
              <a:t>3 </a:t>
            </a:r>
            <a:r>
              <a:rPr lang="hy-AM" b="1" dirty="0" smtClean="0">
                <a:sym typeface="Wingdings" pitchFamily="2" charset="2"/>
              </a:rPr>
              <a:t>of CO</a:t>
            </a:r>
            <a:r>
              <a:rPr lang="hy-AM" b="1" baseline="-25000" dirty="0" smtClean="0">
                <a:sym typeface="Wingdings" pitchFamily="2" charset="2"/>
              </a:rPr>
              <a:t>2</a:t>
            </a:r>
            <a:r>
              <a:rPr lang="hy-AM" b="1" dirty="0" smtClean="0">
                <a:sym typeface="Wingdings" pitchFamily="2" charset="2"/>
              </a:rPr>
              <a:t> and ______ cm</a:t>
            </a:r>
            <a:r>
              <a:rPr lang="hy-AM" b="1" baseline="30000" dirty="0" smtClean="0">
                <a:sym typeface="Wingdings" pitchFamily="2" charset="2"/>
              </a:rPr>
              <a:t>3 </a:t>
            </a:r>
            <a:r>
              <a:rPr lang="hy-AM" b="1" dirty="0" smtClean="0">
                <a:sym typeface="Wingdings" pitchFamily="2" charset="2"/>
              </a:rPr>
              <a:t>of H</a:t>
            </a:r>
            <a:r>
              <a:rPr lang="hy-AM" b="1" baseline="-25000" dirty="0" smtClean="0">
                <a:sym typeface="Wingdings" pitchFamily="2" charset="2"/>
              </a:rPr>
              <a:t>2</a:t>
            </a:r>
            <a:r>
              <a:rPr lang="hy-AM" b="1" dirty="0" smtClean="0">
                <a:sym typeface="Wingdings" pitchFamily="2" charset="2"/>
              </a:rPr>
              <a:t>O</a:t>
            </a:r>
            <a:br>
              <a:rPr lang="hy-AM" b="1" dirty="0" smtClean="0">
                <a:sym typeface="Wingdings" pitchFamily="2" charset="2"/>
              </a:rPr>
            </a:br>
            <a:r>
              <a:rPr lang="hy-AM" b="1" dirty="0" smtClean="0">
                <a:sym typeface="Wingdings" pitchFamily="2" charset="2"/>
              </a:rPr>
              <a:t/>
            </a:r>
            <a:br>
              <a:rPr lang="hy-AM" b="1" dirty="0" smtClean="0">
                <a:sym typeface="Wingdings" pitchFamily="2" charset="2"/>
              </a:rPr>
            </a:br>
            <a:r>
              <a:rPr lang="hy-AM" b="1" dirty="0" smtClean="0">
                <a:solidFill>
                  <a:srgbClr val="FF0000"/>
                </a:solidFill>
                <a:sym typeface="Wingdings" pitchFamily="2" charset="2"/>
              </a:rPr>
              <a:t>Please note</a:t>
            </a:r>
            <a:r>
              <a:rPr lang="hy-AM" b="1" dirty="0" smtClean="0">
                <a:sym typeface="Wingdings" pitchFamily="2" charset="2"/>
              </a:rPr>
              <a:t>::  AVOGADRO’s LAW, when predicting the volume of gaseous reactants and products from balanced equations, </a:t>
            </a:r>
            <a:r>
              <a:rPr lang="hy-AM" b="1" u="sng" dirty="0" smtClean="0">
                <a:sym typeface="Wingdings" pitchFamily="2" charset="2"/>
              </a:rPr>
              <a:t>ONLY</a:t>
            </a:r>
            <a:r>
              <a:rPr lang="hy-AM" b="1" dirty="0" smtClean="0">
                <a:sym typeface="Wingdings" pitchFamily="2" charset="2"/>
              </a:rPr>
              <a:t> applies to gases!</a:t>
            </a:r>
            <a:endParaRPr 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600" b="1" dirty="0" smtClean="0"/>
              <a:t>Avogadro’s Law</a:t>
            </a:r>
            <a:br>
              <a:rPr lang="en-US" sz="3600" b="1" dirty="0" smtClean="0"/>
            </a:br>
            <a:r>
              <a:rPr lang="en-US" sz="3600" b="1" dirty="0" smtClean="0"/>
              <a:t>Questions</a:t>
            </a:r>
            <a:endParaRPr lang="en-US" sz="3600" b="1" dirty="0"/>
          </a:p>
        </p:txBody>
      </p:sp>
      <p:sp>
        <p:nvSpPr>
          <p:cNvPr id="3" name="Content Placeholder 2"/>
          <p:cNvSpPr>
            <a:spLocks noGrp="1"/>
          </p:cNvSpPr>
          <p:nvPr>
            <p:ph idx="1"/>
          </p:nvPr>
        </p:nvSpPr>
        <p:spPr>
          <a:xfrm>
            <a:off x="457200" y="1524000"/>
            <a:ext cx="8229600" cy="5029199"/>
          </a:xfrm>
        </p:spPr>
        <p:txBody>
          <a:bodyPr>
            <a:normAutofit/>
          </a:bodyPr>
          <a:lstStyle/>
          <a:p>
            <a:r>
              <a:rPr lang="hy-AM" dirty="0" smtClean="0">
                <a:sym typeface="Wingdings" pitchFamily="2" charset="2"/>
              </a:rPr>
              <a:t>On strong heating, 40 cm</a:t>
            </a:r>
            <a:r>
              <a:rPr lang="hy-AM" baseline="30000" dirty="0" smtClean="0">
                <a:sym typeface="Wingdings" pitchFamily="2" charset="2"/>
              </a:rPr>
              <a:t>3</a:t>
            </a:r>
            <a:r>
              <a:rPr lang="hy-AM" dirty="0" smtClean="0">
                <a:sym typeface="Wingdings" pitchFamily="2" charset="2"/>
              </a:rPr>
              <a:t> of ammonia</a:t>
            </a:r>
            <a:r>
              <a:rPr lang="en-US" dirty="0" smtClean="0">
                <a:sym typeface="Wingdings" pitchFamily="2" charset="2"/>
              </a:rPr>
              <a:t>, </a:t>
            </a:r>
            <a:r>
              <a:rPr lang="en-US" b="1" dirty="0" smtClean="0">
                <a:sym typeface="Wingdings" pitchFamily="2" charset="2"/>
              </a:rPr>
              <a:t>NH</a:t>
            </a:r>
            <a:r>
              <a:rPr lang="en-US" b="1" baseline="-25000" dirty="0" smtClean="0">
                <a:sym typeface="Wingdings" pitchFamily="2" charset="2"/>
              </a:rPr>
              <a:t>3</a:t>
            </a:r>
            <a:r>
              <a:rPr lang="hy-AM" dirty="0" smtClean="0">
                <a:sym typeface="Wingdings" pitchFamily="2" charset="2"/>
              </a:rPr>
              <a:t>, gives 20 cm</a:t>
            </a:r>
            <a:r>
              <a:rPr lang="hy-AM" baseline="30000" dirty="0" smtClean="0">
                <a:sym typeface="Wingdings" pitchFamily="2" charset="2"/>
              </a:rPr>
              <a:t>3</a:t>
            </a:r>
            <a:r>
              <a:rPr lang="hy-AM" dirty="0" smtClean="0">
                <a:sym typeface="Wingdings" pitchFamily="2" charset="2"/>
              </a:rPr>
              <a:t> of nitrogen</a:t>
            </a:r>
            <a:r>
              <a:rPr lang="en-US" dirty="0" smtClean="0">
                <a:sym typeface="Wingdings" pitchFamily="2" charset="2"/>
              </a:rPr>
              <a:t>, </a:t>
            </a:r>
            <a:r>
              <a:rPr lang="en-US" b="1" dirty="0" smtClean="0">
                <a:sym typeface="Wingdings" pitchFamily="2" charset="2"/>
              </a:rPr>
              <a:t>N</a:t>
            </a:r>
            <a:r>
              <a:rPr lang="en-US" b="1" baseline="-25000" dirty="0" smtClean="0">
                <a:sym typeface="Wingdings" pitchFamily="2" charset="2"/>
              </a:rPr>
              <a:t>2</a:t>
            </a:r>
            <a:r>
              <a:rPr lang="en-US" dirty="0" smtClean="0">
                <a:sym typeface="Wingdings" pitchFamily="2" charset="2"/>
              </a:rPr>
              <a:t>,</a:t>
            </a:r>
            <a:r>
              <a:rPr lang="hy-AM" dirty="0" smtClean="0">
                <a:sym typeface="Wingdings" pitchFamily="2" charset="2"/>
              </a:rPr>
              <a:t> and 60 cm</a:t>
            </a:r>
            <a:r>
              <a:rPr lang="hy-AM" baseline="30000" dirty="0" smtClean="0">
                <a:sym typeface="Wingdings" pitchFamily="2" charset="2"/>
              </a:rPr>
              <a:t>3</a:t>
            </a:r>
            <a:r>
              <a:rPr lang="hy-AM" dirty="0" smtClean="0">
                <a:sym typeface="Wingdings" pitchFamily="2" charset="2"/>
              </a:rPr>
              <a:t> of hydrogen</a:t>
            </a:r>
            <a:r>
              <a:rPr lang="en-US" dirty="0" smtClean="0">
                <a:sym typeface="Wingdings" pitchFamily="2" charset="2"/>
              </a:rPr>
              <a:t>, </a:t>
            </a:r>
            <a:r>
              <a:rPr lang="en-US" b="1" dirty="0" smtClean="0">
                <a:sym typeface="Wingdings" pitchFamily="2" charset="2"/>
              </a:rPr>
              <a:t>H</a:t>
            </a:r>
            <a:r>
              <a:rPr lang="en-US" b="1" baseline="-25000" dirty="0" smtClean="0">
                <a:sym typeface="Wingdings" pitchFamily="2" charset="2"/>
              </a:rPr>
              <a:t>2</a:t>
            </a:r>
            <a:r>
              <a:rPr lang="hy-AM" dirty="0" smtClean="0">
                <a:sym typeface="Wingdings" pitchFamily="2" charset="2"/>
              </a:rPr>
              <a:t>.  </a:t>
            </a:r>
            <a:r>
              <a:rPr lang="en-US" dirty="0" smtClean="0">
                <a:sym typeface="Wingdings" pitchFamily="2" charset="2"/>
              </a:rPr>
              <a:t/>
            </a:r>
            <a:br>
              <a:rPr lang="en-US" dirty="0" smtClean="0">
                <a:sym typeface="Wingdings" pitchFamily="2" charset="2"/>
              </a:rPr>
            </a:br>
            <a:r>
              <a:rPr lang="en-US" dirty="0" smtClean="0">
                <a:sym typeface="Wingdings" pitchFamily="2" charset="2"/>
              </a:rPr>
              <a:t/>
            </a:r>
            <a:br>
              <a:rPr lang="en-US" dirty="0" smtClean="0">
                <a:sym typeface="Wingdings" pitchFamily="2" charset="2"/>
              </a:rPr>
            </a:br>
            <a:r>
              <a:rPr lang="hy-AM" dirty="0" smtClean="0">
                <a:sym typeface="Wingdings" pitchFamily="2" charset="2"/>
              </a:rPr>
              <a:t>(All volumes</a:t>
            </a:r>
            <a:r>
              <a:rPr lang="en-US" dirty="0" smtClean="0">
                <a:sym typeface="Wingdings" pitchFamily="2" charset="2"/>
              </a:rPr>
              <a:t> were</a:t>
            </a:r>
            <a:r>
              <a:rPr lang="hy-AM" dirty="0" smtClean="0">
                <a:sym typeface="Wingdings" pitchFamily="2" charset="2"/>
              </a:rPr>
              <a:t> measured at the same temperature and pressure.)  </a:t>
            </a:r>
            <a:r>
              <a:rPr lang="en-US" dirty="0" smtClean="0">
                <a:sym typeface="Wingdings" pitchFamily="2" charset="2"/>
              </a:rPr>
              <a:t/>
            </a:r>
            <a:br>
              <a:rPr lang="en-US" dirty="0" smtClean="0">
                <a:sym typeface="Wingdings" pitchFamily="2" charset="2"/>
              </a:rPr>
            </a:br>
            <a:r>
              <a:rPr lang="en-US" dirty="0" smtClean="0">
                <a:sym typeface="Wingdings" pitchFamily="2" charset="2"/>
              </a:rPr>
              <a:t/>
            </a:r>
            <a:br>
              <a:rPr lang="en-US" dirty="0" smtClean="0">
                <a:sym typeface="Wingdings" pitchFamily="2" charset="2"/>
              </a:rPr>
            </a:br>
            <a:r>
              <a:rPr lang="hy-AM" dirty="0" smtClean="0">
                <a:sym typeface="Wingdings" pitchFamily="2" charset="2"/>
              </a:rPr>
              <a:t>Deduce the equation for the decomposition of ammonia</a:t>
            </a:r>
            <a:r>
              <a:rPr lang="en-US" dirty="0" smtClean="0">
                <a:sym typeface="Wingdings" pitchFamily="2" charset="2"/>
              </a:rPr>
              <a:t>, NH</a:t>
            </a:r>
            <a:r>
              <a:rPr lang="en-US" baseline="-25000" dirty="0" smtClean="0">
                <a:sym typeface="Wingdings" pitchFamily="2" charset="2"/>
              </a:rPr>
              <a:t>3</a:t>
            </a:r>
            <a:r>
              <a:rPr lang="en-US" dirty="0" smtClean="0">
                <a:sym typeface="Wingdings" pitchFamily="2" charset="2"/>
              </a:rPr>
              <a:t>,</a:t>
            </a:r>
            <a:r>
              <a:rPr lang="hy-AM" dirty="0" smtClean="0">
                <a:sym typeface="Wingdings" pitchFamily="2" charset="2"/>
              </a:rPr>
              <a:t> by heat.  </a:t>
            </a:r>
            <a:endParaRPr 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Relating Moles to Mass</a:t>
            </a:r>
            <a:endParaRPr lang="en-US" dirty="0"/>
          </a:p>
        </p:txBody>
      </p:sp>
      <p:pic>
        <p:nvPicPr>
          <p:cNvPr id="19458" name="Picture 2" descr="Image result for moles to mass"/>
          <p:cNvPicPr>
            <a:picLocks noChangeAspect="1" noChangeArrowheads="1"/>
          </p:cNvPicPr>
          <p:nvPr/>
        </p:nvPicPr>
        <p:blipFill>
          <a:blip r:embed="rId2" cstate="print"/>
          <a:srcRect/>
          <a:stretch>
            <a:fillRect/>
          </a:stretch>
        </p:blipFill>
        <p:spPr bwMode="auto">
          <a:xfrm>
            <a:off x="1295400" y="1600200"/>
            <a:ext cx="6858000" cy="4543426"/>
          </a:xfrm>
          <a:prstGeom prst="rect">
            <a:avLst/>
          </a:prstGeom>
          <a:noFill/>
        </p:spPr>
      </p:pic>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Image result for moles to mass"/>
          <p:cNvPicPr>
            <a:picLocks noChangeAspect="1" noChangeArrowheads="1"/>
          </p:cNvPicPr>
          <p:nvPr/>
        </p:nvPicPr>
        <p:blipFill>
          <a:blip r:embed="rId2" cstate="print"/>
          <a:srcRect/>
          <a:stretch>
            <a:fillRect/>
          </a:stretch>
        </p:blipFill>
        <p:spPr bwMode="auto">
          <a:xfrm>
            <a:off x="4038600" y="1066800"/>
            <a:ext cx="1955320" cy="1295400"/>
          </a:xfrm>
          <a:prstGeom prst="rect">
            <a:avLst/>
          </a:prstGeom>
          <a:noFill/>
        </p:spPr>
      </p:pic>
      <p:sp>
        <p:nvSpPr>
          <p:cNvPr id="2" name="Title 1"/>
          <p:cNvSpPr>
            <a:spLocks noGrp="1"/>
          </p:cNvSpPr>
          <p:nvPr>
            <p:ph type="title"/>
          </p:nvPr>
        </p:nvSpPr>
        <p:spPr/>
        <p:txBody>
          <a:bodyPr/>
          <a:lstStyle/>
          <a:p>
            <a:r>
              <a:rPr lang="en-US" dirty="0" smtClean="0"/>
              <a:t>Relating Moles to Mass</a:t>
            </a:r>
            <a:endParaRPr lang="en-US" dirty="0"/>
          </a:p>
        </p:txBody>
      </p:sp>
      <p:sp>
        <p:nvSpPr>
          <p:cNvPr id="3" name="Content Placeholder 2"/>
          <p:cNvSpPr>
            <a:spLocks noGrp="1"/>
          </p:cNvSpPr>
          <p:nvPr>
            <p:ph idx="1"/>
          </p:nvPr>
        </p:nvSpPr>
        <p:spPr/>
        <p:txBody>
          <a:bodyPr/>
          <a:lstStyle/>
          <a:p>
            <a:r>
              <a:rPr lang="en-US" dirty="0" smtClean="0"/>
              <a:t>Using the formula </a:t>
            </a:r>
            <a:br>
              <a:rPr lang="en-US" dirty="0" smtClean="0"/>
            </a:br>
            <a:r>
              <a:rPr lang="en-US" dirty="0" smtClean="0"/>
              <a:t>determine how many:</a:t>
            </a:r>
            <a:br>
              <a:rPr lang="en-US" dirty="0" smtClean="0"/>
            </a:br>
            <a:r>
              <a:rPr lang="en-US" dirty="0" smtClean="0"/>
              <a:t/>
            </a:r>
            <a:br>
              <a:rPr lang="en-US" dirty="0" smtClean="0"/>
            </a:br>
            <a:r>
              <a:rPr lang="en-US" dirty="0" smtClean="0"/>
              <a:t>a.  Moles are there in 10 g of Na.</a:t>
            </a:r>
            <a:br>
              <a:rPr lang="en-US" dirty="0" smtClean="0"/>
            </a:br>
            <a:r>
              <a:rPr lang="en-US" dirty="0" smtClean="0"/>
              <a:t/>
            </a:r>
            <a:br>
              <a:rPr lang="en-US" dirty="0" smtClean="0"/>
            </a:br>
            <a:r>
              <a:rPr lang="en-US" dirty="0" smtClean="0"/>
              <a:t>b.  Grams are there in 10 </a:t>
            </a:r>
            <a:r>
              <a:rPr lang="en-US" dirty="0" err="1" smtClean="0"/>
              <a:t>mols</a:t>
            </a:r>
            <a:r>
              <a:rPr lang="en-US" dirty="0" smtClean="0"/>
              <a:t> of Na.</a:t>
            </a:r>
            <a:endParaRPr lang="en-US"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Balancing Equations</a:t>
            </a:r>
            <a:endParaRPr lang="en-US" dirty="0"/>
          </a:p>
        </p:txBody>
      </p:sp>
      <p:sp>
        <p:nvSpPr>
          <p:cNvPr id="3" name="Content Placeholder 2"/>
          <p:cNvSpPr>
            <a:spLocks noGrp="1"/>
          </p:cNvSpPr>
          <p:nvPr>
            <p:ph idx="1"/>
          </p:nvPr>
        </p:nvSpPr>
        <p:spPr>
          <a:xfrm>
            <a:off x="457200" y="1600200"/>
            <a:ext cx="8229600" cy="5105400"/>
          </a:xfrm>
        </p:spPr>
        <p:txBody>
          <a:bodyPr>
            <a:normAutofit/>
          </a:bodyPr>
          <a:lstStyle/>
          <a:p>
            <a:r>
              <a:rPr lang="en-US" sz="5400" b="1" dirty="0" smtClean="0">
                <a:solidFill>
                  <a:srgbClr val="7030A0"/>
                </a:solidFill>
              </a:rPr>
              <a:t>The law of conservation of mass</a:t>
            </a:r>
            <a:r>
              <a:rPr lang="en-US" sz="5400" dirty="0" smtClean="0"/>
              <a:t> states that in a </a:t>
            </a:r>
            <a:r>
              <a:rPr lang="en-US" sz="5400" b="1" u="sng" dirty="0" smtClean="0">
                <a:solidFill>
                  <a:srgbClr val="FF0066"/>
                </a:solidFill>
              </a:rPr>
              <a:t>chemical reaction</a:t>
            </a:r>
            <a:r>
              <a:rPr lang="en-US" sz="5400" dirty="0" smtClean="0"/>
              <a:t>, the mass of the products </a:t>
            </a:r>
            <a:r>
              <a:rPr lang="en-US" sz="5400" b="1" dirty="0" smtClean="0">
                <a:solidFill>
                  <a:srgbClr val="92D050"/>
                </a:solidFill>
              </a:rPr>
              <a:t>is equal to</a:t>
            </a:r>
            <a:r>
              <a:rPr lang="en-US" sz="5400" dirty="0" smtClean="0"/>
              <a:t> the mass of the reactants.</a:t>
            </a:r>
          </a:p>
          <a:p>
            <a:endParaRPr lang="en-US" dirty="0" smtClean="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Balancing Equations</a:t>
            </a:r>
            <a:endParaRPr lang="en-US" dirty="0"/>
          </a:p>
        </p:txBody>
      </p:sp>
      <p:sp>
        <p:nvSpPr>
          <p:cNvPr id="3" name="Content Placeholder 2"/>
          <p:cNvSpPr>
            <a:spLocks noGrp="1"/>
          </p:cNvSpPr>
          <p:nvPr>
            <p:ph idx="1"/>
          </p:nvPr>
        </p:nvSpPr>
        <p:spPr>
          <a:xfrm>
            <a:off x="457200" y="1600200"/>
            <a:ext cx="8229600" cy="5105400"/>
          </a:xfrm>
        </p:spPr>
        <p:txBody>
          <a:bodyPr>
            <a:normAutofit/>
          </a:bodyPr>
          <a:lstStyle/>
          <a:p>
            <a:r>
              <a:rPr lang="en-US" sz="3600" dirty="0" smtClean="0"/>
              <a:t>In a chemical reaction </a:t>
            </a:r>
            <a:r>
              <a:rPr lang="en-US" sz="3600" b="1" dirty="0" smtClean="0"/>
              <a:t>bonds are broken</a:t>
            </a:r>
            <a:r>
              <a:rPr lang="en-US" sz="3600" dirty="0" smtClean="0"/>
              <a:t> in the reactants while </a:t>
            </a:r>
            <a:r>
              <a:rPr lang="en-US" sz="3600" b="1" dirty="0" smtClean="0"/>
              <a:t>bonds are reformed</a:t>
            </a:r>
            <a:r>
              <a:rPr lang="en-US" sz="3600" dirty="0" smtClean="0"/>
              <a:t> to make products.</a:t>
            </a:r>
          </a:p>
          <a:p>
            <a:endParaRPr lang="en-US" sz="3600" dirty="0" smtClean="0"/>
          </a:p>
          <a:p>
            <a:r>
              <a:rPr lang="en-US" sz="3600" dirty="0" smtClean="0"/>
              <a:t>A chemical reaction is represented as depicted below:</a:t>
            </a:r>
            <a:br>
              <a:rPr lang="en-US" sz="3600" dirty="0" smtClean="0"/>
            </a:br>
            <a:r>
              <a:rPr lang="en-US" sz="3600" dirty="0" smtClean="0"/>
              <a:t/>
            </a:r>
            <a:br>
              <a:rPr lang="en-US" sz="3600" dirty="0" smtClean="0"/>
            </a:br>
            <a:r>
              <a:rPr lang="en-US" sz="3600" dirty="0" smtClean="0"/>
              <a:t>		</a:t>
            </a:r>
            <a:r>
              <a:rPr lang="en-US" sz="3600" b="1" dirty="0" smtClean="0">
                <a:solidFill>
                  <a:srgbClr val="7030A0"/>
                </a:solidFill>
              </a:rPr>
              <a:t>reactants</a:t>
            </a:r>
            <a:r>
              <a:rPr lang="en-US" sz="3600" b="1" dirty="0" smtClean="0"/>
              <a:t>  </a:t>
            </a:r>
            <a:r>
              <a:rPr lang="en-US" sz="3600" b="1" dirty="0" smtClean="0">
                <a:sym typeface="Wingdings" pitchFamily="2" charset="2"/>
              </a:rPr>
              <a:t>  </a:t>
            </a:r>
            <a:r>
              <a:rPr lang="en-US" sz="3600" b="1" dirty="0" smtClean="0">
                <a:solidFill>
                  <a:srgbClr val="00B050"/>
                </a:solidFill>
                <a:sym typeface="Wingdings" pitchFamily="2" charset="2"/>
              </a:rPr>
              <a:t>products</a:t>
            </a:r>
            <a:endParaRPr lang="en-US" sz="3600" b="1" dirty="0">
              <a:solidFill>
                <a:srgbClr val="00B050"/>
              </a:solidFill>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Balancing Equations</a:t>
            </a:r>
            <a:endParaRPr lang="en-US" dirty="0"/>
          </a:p>
        </p:txBody>
      </p:sp>
      <p:sp>
        <p:nvSpPr>
          <p:cNvPr id="3" name="Content Placeholder 2"/>
          <p:cNvSpPr>
            <a:spLocks noGrp="1"/>
          </p:cNvSpPr>
          <p:nvPr>
            <p:ph idx="1"/>
          </p:nvPr>
        </p:nvSpPr>
        <p:spPr>
          <a:xfrm>
            <a:off x="457200" y="1600200"/>
            <a:ext cx="8229600" cy="5257800"/>
          </a:xfrm>
        </p:spPr>
        <p:txBody>
          <a:bodyPr>
            <a:normAutofit fontScale="92500" lnSpcReduction="10000"/>
          </a:bodyPr>
          <a:lstStyle/>
          <a:p>
            <a:r>
              <a:rPr lang="en-US" dirty="0" smtClean="0"/>
              <a:t>In a chemical reaction, the </a:t>
            </a:r>
            <a:r>
              <a:rPr lang="en-US" b="1" dirty="0" smtClean="0">
                <a:solidFill>
                  <a:srgbClr val="00B050"/>
                </a:solidFill>
              </a:rPr>
              <a:t>same type</a:t>
            </a:r>
            <a:r>
              <a:rPr lang="en-US" dirty="0" smtClean="0"/>
              <a:t> and </a:t>
            </a:r>
            <a:r>
              <a:rPr lang="en-US" b="1" dirty="0" smtClean="0">
                <a:solidFill>
                  <a:srgbClr val="FF0066"/>
                </a:solidFill>
              </a:rPr>
              <a:t>amount</a:t>
            </a:r>
            <a:r>
              <a:rPr lang="en-US" dirty="0" smtClean="0"/>
              <a:t> of atoms that are on the </a:t>
            </a:r>
            <a:r>
              <a:rPr lang="en-US" b="1" dirty="0" smtClean="0"/>
              <a:t>reactants</a:t>
            </a:r>
            <a:r>
              <a:rPr lang="en-US" dirty="0" smtClean="0"/>
              <a:t> side will appear on the </a:t>
            </a:r>
            <a:r>
              <a:rPr lang="en-US" b="1" dirty="0" smtClean="0"/>
              <a:t>products</a:t>
            </a:r>
            <a:r>
              <a:rPr lang="en-US" dirty="0" smtClean="0"/>
              <a:t> side however they will be rearranged.</a:t>
            </a:r>
            <a:br>
              <a:rPr lang="en-US" dirty="0" smtClean="0"/>
            </a:br>
            <a:r>
              <a:rPr lang="en-US" dirty="0" smtClean="0"/>
              <a:t/>
            </a:r>
            <a:br>
              <a:rPr lang="en-US" dirty="0" smtClean="0"/>
            </a:br>
            <a:r>
              <a:rPr lang="en-US" b="1" dirty="0" smtClean="0"/>
              <a:t>For example:</a:t>
            </a:r>
            <a:r>
              <a:rPr lang="en-US" dirty="0" smtClean="0"/>
              <a:t/>
            </a:r>
            <a:br>
              <a:rPr lang="en-US" dirty="0" smtClean="0"/>
            </a:br>
            <a:r>
              <a:rPr lang="en-US" dirty="0" smtClean="0"/>
              <a:t/>
            </a:r>
            <a:br>
              <a:rPr lang="en-US" dirty="0" smtClean="0"/>
            </a:br>
            <a:r>
              <a:rPr lang="en-US" b="1" dirty="0" smtClean="0"/>
              <a:t>2NaBr</a:t>
            </a:r>
            <a:r>
              <a:rPr lang="en-US" b="1" baseline="-25000" dirty="0" smtClean="0"/>
              <a:t>(</a:t>
            </a:r>
            <a:r>
              <a:rPr lang="en-US" b="1" baseline="-25000" dirty="0" err="1" smtClean="0"/>
              <a:t>aq</a:t>
            </a:r>
            <a:r>
              <a:rPr lang="en-US" b="1" baseline="-25000" dirty="0" smtClean="0"/>
              <a:t>)</a:t>
            </a:r>
            <a:r>
              <a:rPr lang="en-US" b="1" dirty="0" smtClean="0"/>
              <a:t>  +  Cl</a:t>
            </a:r>
            <a:r>
              <a:rPr lang="en-US" b="1" baseline="-25000" dirty="0" smtClean="0"/>
              <a:t>2(</a:t>
            </a:r>
            <a:r>
              <a:rPr lang="en-US" b="1" baseline="-25000" dirty="0" err="1" smtClean="0"/>
              <a:t>aq</a:t>
            </a:r>
            <a:r>
              <a:rPr lang="en-US" b="1" baseline="-25000" dirty="0" smtClean="0"/>
              <a:t>)</a:t>
            </a:r>
            <a:r>
              <a:rPr lang="en-US" b="1" dirty="0" smtClean="0"/>
              <a:t>  </a:t>
            </a:r>
            <a:r>
              <a:rPr lang="en-US" b="1" dirty="0" smtClean="0">
                <a:sym typeface="Wingdings" pitchFamily="2" charset="2"/>
              </a:rPr>
              <a:t>  2NaCl</a:t>
            </a:r>
            <a:r>
              <a:rPr lang="en-US" b="1" baseline="-25000" dirty="0" smtClean="0">
                <a:sym typeface="Wingdings" pitchFamily="2" charset="2"/>
              </a:rPr>
              <a:t>(</a:t>
            </a:r>
            <a:r>
              <a:rPr lang="en-US" b="1" baseline="-25000" dirty="0" err="1" smtClean="0">
                <a:sym typeface="Wingdings" pitchFamily="2" charset="2"/>
              </a:rPr>
              <a:t>aq</a:t>
            </a:r>
            <a:r>
              <a:rPr lang="en-US" b="1" baseline="-25000" dirty="0" smtClean="0">
                <a:sym typeface="Wingdings" pitchFamily="2" charset="2"/>
              </a:rPr>
              <a:t>)</a:t>
            </a:r>
            <a:r>
              <a:rPr lang="en-US" b="1" dirty="0" smtClean="0">
                <a:sym typeface="Wingdings" pitchFamily="2" charset="2"/>
              </a:rPr>
              <a:t>  +  Br</a:t>
            </a:r>
            <a:r>
              <a:rPr lang="en-US" b="1" baseline="-25000" dirty="0" smtClean="0">
                <a:sym typeface="Wingdings" pitchFamily="2" charset="2"/>
              </a:rPr>
              <a:t>2(</a:t>
            </a:r>
            <a:r>
              <a:rPr lang="en-US" b="1" baseline="-25000" dirty="0" err="1" smtClean="0">
                <a:sym typeface="Wingdings" pitchFamily="2" charset="2"/>
              </a:rPr>
              <a:t>aq</a:t>
            </a:r>
            <a:r>
              <a:rPr lang="en-US" b="1" baseline="-25000" dirty="0" smtClean="0">
                <a:sym typeface="Wingdings" pitchFamily="2" charset="2"/>
              </a:rPr>
              <a:t>)</a:t>
            </a:r>
            <a:r>
              <a:rPr lang="en-US" baseline="-25000" dirty="0" smtClean="0">
                <a:sym typeface="Wingdings" pitchFamily="2" charset="2"/>
              </a:rPr>
              <a:t/>
            </a:r>
            <a:br>
              <a:rPr lang="en-US" baseline="-25000" dirty="0" smtClean="0">
                <a:sym typeface="Wingdings" pitchFamily="2" charset="2"/>
              </a:rPr>
            </a:br>
            <a:r>
              <a:rPr lang="en-US" sz="2000" dirty="0" smtClean="0">
                <a:sym typeface="Wingdings" pitchFamily="2" charset="2"/>
              </a:rPr>
              <a:t>Na  =  2 atoms			Na  =  2 atoms</a:t>
            </a:r>
            <a:br>
              <a:rPr lang="en-US" sz="2000" dirty="0" smtClean="0">
                <a:sym typeface="Wingdings" pitchFamily="2" charset="2"/>
              </a:rPr>
            </a:br>
            <a:r>
              <a:rPr lang="en-US" sz="2000" dirty="0" smtClean="0">
                <a:sym typeface="Wingdings" pitchFamily="2" charset="2"/>
              </a:rPr>
              <a:t>Br   =  2 atoms			Br   =  2 atoms</a:t>
            </a:r>
            <a:br>
              <a:rPr lang="en-US" sz="2000" dirty="0" smtClean="0">
                <a:sym typeface="Wingdings" pitchFamily="2" charset="2"/>
              </a:rPr>
            </a:br>
            <a:r>
              <a:rPr lang="en-US" sz="2000" dirty="0" err="1" smtClean="0">
                <a:sym typeface="Wingdings" pitchFamily="2" charset="2"/>
              </a:rPr>
              <a:t>Cl</a:t>
            </a:r>
            <a:r>
              <a:rPr lang="en-US" sz="2000" dirty="0" smtClean="0">
                <a:sym typeface="Wingdings" pitchFamily="2" charset="2"/>
              </a:rPr>
              <a:t>    =  2 atoms			</a:t>
            </a:r>
            <a:r>
              <a:rPr lang="en-US" sz="2000" dirty="0" err="1" smtClean="0">
                <a:sym typeface="Wingdings" pitchFamily="2" charset="2"/>
              </a:rPr>
              <a:t>Cl</a:t>
            </a:r>
            <a:r>
              <a:rPr lang="en-US" sz="2000" dirty="0" smtClean="0">
                <a:sym typeface="Wingdings" pitchFamily="2" charset="2"/>
              </a:rPr>
              <a:t>    =  2 atoms</a:t>
            </a:r>
          </a:p>
          <a:p>
            <a:endParaRPr lang="en-US" sz="2000" dirty="0" smtClean="0">
              <a:sym typeface="Wingdings" pitchFamily="2" charset="2"/>
            </a:endParaRPr>
          </a:p>
          <a:p>
            <a:pPr>
              <a:buNone/>
            </a:pPr>
            <a:r>
              <a:rPr lang="en-US" sz="2000" dirty="0" smtClean="0">
                <a:sym typeface="Wingdings" pitchFamily="2" charset="2"/>
              </a:rPr>
              <a:t>	*This equation is balanced since it has the same amount of </a:t>
            </a:r>
            <a:r>
              <a:rPr lang="en-US" sz="2000" b="1" dirty="0" smtClean="0">
                <a:sym typeface="Wingdings" pitchFamily="2" charset="2"/>
              </a:rPr>
              <a:t>each type of atom</a:t>
            </a:r>
            <a:r>
              <a:rPr lang="en-US" sz="2000" dirty="0" smtClean="0">
                <a:sym typeface="Wingdings" pitchFamily="2" charset="2"/>
              </a:rPr>
              <a:t> on the </a:t>
            </a:r>
            <a:r>
              <a:rPr lang="en-US" sz="2000" b="1" dirty="0" smtClean="0">
                <a:sym typeface="Wingdings" pitchFamily="2" charset="2"/>
              </a:rPr>
              <a:t>reactants</a:t>
            </a:r>
            <a:r>
              <a:rPr lang="en-US" sz="2000" dirty="0" smtClean="0">
                <a:sym typeface="Wingdings" pitchFamily="2" charset="2"/>
              </a:rPr>
              <a:t> side as well as the </a:t>
            </a:r>
            <a:r>
              <a:rPr lang="en-US" sz="2000" b="1" dirty="0" smtClean="0">
                <a:sym typeface="Wingdings" pitchFamily="2" charset="2"/>
              </a:rPr>
              <a:t>products</a:t>
            </a:r>
            <a:r>
              <a:rPr lang="en-US" sz="2000" dirty="0" smtClean="0">
                <a:sym typeface="Wingdings" pitchFamily="2" charset="2"/>
              </a:rPr>
              <a:t> side.	</a:t>
            </a:r>
            <a:endParaRPr lang="en-US" sz="2000"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Balancing Equations</a:t>
            </a:r>
            <a:endParaRPr lang="en-US" dirty="0"/>
          </a:p>
        </p:txBody>
      </p:sp>
      <p:sp>
        <p:nvSpPr>
          <p:cNvPr id="3" name="Content Placeholder 2"/>
          <p:cNvSpPr>
            <a:spLocks noGrp="1"/>
          </p:cNvSpPr>
          <p:nvPr>
            <p:ph idx="1"/>
          </p:nvPr>
        </p:nvSpPr>
        <p:spPr>
          <a:xfrm>
            <a:off x="457200" y="1600200"/>
            <a:ext cx="8229600" cy="5105400"/>
          </a:xfrm>
        </p:spPr>
        <p:txBody>
          <a:bodyPr>
            <a:normAutofit lnSpcReduction="10000"/>
          </a:bodyPr>
          <a:lstStyle/>
          <a:p>
            <a:r>
              <a:rPr lang="hy-AM" dirty="0" smtClean="0"/>
              <a:t>When you write equations it is important to be able to count up how many of each sort of atom you have.  </a:t>
            </a:r>
            <a:endParaRPr lang="en-US" dirty="0" smtClean="0"/>
          </a:p>
          <a:p>
            <a:endParaRPr lang="en-US" dirty="0" smtClean="0"/>
          </a:p>
          <a:p>
            <a:r>
              <a:rPr lang="hy-AM" dirty="0" smtClean="0"/>
              <a:t>In particular you must understand the difference between big numbers written in front of formulae such as the </a:t>
            </a:r>
            <a:r>
              <a:rPr lang="hy-AM" b="1" dirty="0" smtClean="0"/>
              <a:t>2</a:t>
            </a:r>
            <a:r>
              <a:rPr lang="hy-AM" dirty="0" smtClean="0"/>
              <a:t> in </a:t>
            </a:r>
            <a:r>
              <a:rPr lang="hy-AM" b="1" dirty="0" smtClean="0"/>
              <a:t>2</a:t>
            </a:r>
            <a:r>
              <a:rPr lang="hy-AM" dirty="0" smtClean="0"/>
              <a:t>HCl and the smaller subscripted number written slightly lower on the line) numbers such as the </a:t>
            </a:r>
            <a:r>
              <a:rPr lang="hy-AM" b="1" dirty="0" smtClean="0"/>
              <a:t>4</a:t>
            </a:r>
            <a:r>
              <a:rPr lang="hy-AM" dirty="0" smtClean="0"/>
              <a:t> in CH</a:t>
            </a:r>
            <a:r>
              <a:rPr lang="hy-AM" b="1" baseline="-25000" dirty="0" smtClean="0"/>
              <a:t>4</a:t>
            </a:r>
            <a:r>
              <a:rPr lang="hy-AM" dirty="0" smtClean="0"/>
              <a:t>.</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Chemical Formulae</a:t>
            </a:r>
            <a:endParaRPr lang="en-US" dirty="0"/>
          </a:p>
        </p:txBody>
      </p:sp>
      <p:sp>
        <p:nvSpPr>
          <p:cNvPr id="3" name="Content Placeholder 2"/>
          <p:cNvSpPr>
            <a:spLocks noGrp="1"/>
          </p:cNvSpPr>
          <p:nvPr>
            <p:ph idx="1"/>
          </p:nvPr>
        </p:nvSpPr>
        <p:spPr>
          <a:xfrm>
            <a:off x="457200" y="1600200"/>
            <a:ext cx="8229600" cy="5029200"/>
          </a:xfrm>
        </p:spPr>
        <p:txBody>
          <a:bodyPr>
            <a:normAutofit fontScale="85000" lnSpcReduction="20000"/>
          </a:bodyPr>
          <a:lstStyle/>
          <a:p>
            <a:r>
              <a:rPr lang="en-US" b="1" dirty="0" smtClean="0"/>
              <a:t>Chemical formulae</a:t>
            </a:r>
            <a:r>
              <a:rPr lang="en-US" dirty="0" smtClean="0"/>
              <a:t> can be used to represent </a:t>
            </a:r>
            <a:r>
              <a:rPr lang="en-US" b="1" dirty="0" smtClean="0"/>
              <a:t>compounds</a:t>
            </a:r>
            <a:r>
              <a:rPr lang="en-US" dirty="0" smtClean="0"/>
              <a:t> formed by </a:t>
            </a:r>
            <a:r>
              <a:rPr lang="en-US" b="1" dirty="0" smtClean="0"/>
              <a:t>ionic</a:t>
            </a:r>
            <a:r>
              <a:rPr lang="en-US" dirty="0" smtClean="0"/>
              <a:t> or </a:t>
            </a:r>
            <a:r>
              <a:rPr lang="en-US" b="1" dirty="0" smtClean="0"/>
              <a:t>covalent</a:t>
            </a:r>
            <a:r>
              <a:rPr lang="en-US" dirty="0" smtClean="0"/>
              <a:t> bonding.  </a:t>
            </a:r>
          </a:p>
          <a:p>
            <a:endParaRPr lang="en-US" dirty="0" smtClean="0"/>
          </a:p>
          <a:p>
            <a:r>
              <a:rPr lang="en-US" dirty="0" smtClean="0"/>
              <a:t>A chemical formula shows which elements are present in a compound and shows the ratio between the elements.  </a:t>
            </a:r>
          </a:p>
          <a:p>
            <a:endParaRPr lang="en-US" dirty="0" smtClean="0"/>
          </a:p>
          <a:p>
            <a:r>
              <a:rPr lang="en-US" dirty="0" smtClean="0"/>
              <a:t>Chemical formulae can be written in three main ways:</a:t>
            </a:r>
            <a:br>
              <a:rPr lang="en-US" dirty="0" smtClean="0"/>
            </a:br>
            <a:r>
              <a:rPr lang="en-US" dirty="0" smtClean="0"/>
              <a:t>a.  Molecular formula  C</a:t>
            </a:r>
            <a:r>
              <a:rPr lang="en-US" baseline="-25000" dirty="0" smtClean="0"/>
              <a:t>2</a:t>
            </a:r>
            <a:r>
              <a:rPr lang="en-US" dirty="0" smtClean="0"/>
              <a:t>H</a:t>
            </a:r>
            <a:r>
              <a:rPr lang="en-US" baseline="-25000" dirty="0" smtClean="0"/>
              <a:t>4</a:t>
            </a:r>
            <a:r>
              <a:rPr lang="en-US" dirty="0" smtClean="0"/>
              <a:t/>
            </a:r>
            <a:br>
              <a:rPr lang="en-US" dirty="0" smtClean="0"/>
            </a:br>
            <a:r>
              <a:rPr lang="en-US" dirty="0" smtClean="0"/>
              <a:t/>
            </a:r>
            <a:br>
              <a:rPr lang="en-US" dirty="0" smtClean="0"/>
            </a:br>
            <a:r>
              <a:rPr lang="en-US" dirty="0" smtClean="0"/>
              <a:t>b.  Structural formula </a:t>
            </a:r>
            <a:br>
              <a:rPr lang="en-US" dirty="0" smtClean="0"/>
            </a:br>
            <a:r>
              <a:rPr lang="en-US" dirty="0" smtClean="0"/>
              <a:t/>
            </a:r>
            <a:br>
              <a:rPr lang="en-US" dirty="0" smtClean="0"/>
            </a:br>
            <a:r>
              <a:rPr lang="en-US" dirty="0" smtClean="0"/>
              <a:t>c.  Empirical formula CH</a:t>
            </a:r>
            <a:r>
              <a:rPr lang="en-US" baseline="-25000" dirty="0" smtClean="0"/>
              <a:t>2</a:t>
            </a:r>
            <a:endParaRPr lang="en-US" baseline="-25000" dirty="0"/>
          </a:p>
        </p:txBody>
      </p:sp>
      <p:sp>
        <p:nvSpPr>
          <p:cNvPr id="1026" name="AutoShape 2" descr="How is the structural formula for C2H4 determined? - Quora"/>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1028" name="AutoShape 4" descr="How is the structural formula for C2H4 determined? - Quora"/>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1030" name="AutoShape 6" descr="What is the formula of ethylene? - Quora"/>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1032" name="AutoShape 8" descr="What is the formula of ethylene? - Quora"/>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pic>
        <p:nvPicPr>
          <p:cNvPr id="10" name="Picture 9"/>
          <p:cNvPicPr>
            <a:picLocks noChangeAspect="1" noChangeArrowheads="1"/>
          </p:cNvPicPr>
          <p:nvPr/>
        </p:nvPicPr>
        <p:blipFill>
          <a:blip r:embed="rId2" cstate="print"/>
          <a:srcRect l="68518" t="20715" r="16204" b="53445"/>
          <a:stretch>
            <a:fillRect/>
          </a:stretch>
        </p:blipFill>
        <p:spPr bwMode="auto">
          <a:xfrm>
            <a:off x="4419600" y="5029200"/>
            <a:ext cx="838200" cy="762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Balancing Equations</a:t>
            </a:r>
            <a:endParaRPr lang="en-US" dirty="0"/>
          </a:p>
        </p:txBody>
      </p:sp>
      <p:sp>
        <p:nvSpPr>
          <p:cNvPr id="3" name="Content Placeholder 2"/>
          <p:cNvSpPr>
            <a:spLocks noGrp="1"/>
          </p:cNvSpPr>
          <p:nvPr>
            <p:ph idx="1"/>
          </p:nvPr>
        </p:nvSpPr>
        <p:spPr>
          <a:xfrm>
            <a:off x="457200" y="1600200"/>
            <a:ext cx="8229600" cy="5105400"/>
          </a:xfrm>
        </p:spPr>
        <p:txBody>
          <a:bodyPr>
            <a:normAutofit fontScale="85000" lnSpcReduction="10000"/>
          </a:bodyPr>
          <a:lstStyle/>
          <a:p>
            <a:r>
              <a:rPr lang="hy-AM" b="1" i="1" dirty="0" smtClean="0"/>
              <a:t>What for example, is the difference between 2Cl and Cl</a:t>
            </a:r>
            <a:r>
              <a:rPr lang="hy-AM" b="1" i="1" baseline="-25000" dirty="0" smtClean="0"/>
              <a:t>2</a:t>
            </a:r>
            <a:r>
              <a:rPr lang="hy-AM" b="1" i="1" dirty="0" smtClean="0"/>
              <a:t>?</a:t>
            </a:r>
            <a:r>
              <a:rPr lang="hy-AM" dirty="0" smtClean="0"/>
              <a:t>  </a:t>
            </a:r>
            <a:r>
              <a:rPr lang="en-US" dirty="0" smtClean="0"/>
              <a:t/>
            </a:r>
            <a:br>
              <a:rPr lang="en-US" dirty="0" smtClean="0"/>
            </a:br>
            <a:r>
              <a:rPr lang="en-US" dirty="0" smtClean="0"/>
              <a:t/>
            </a:r>
            <a:br>
              <a:rPr lang="en-US" dirty="0" smtClean="0"/>
            </a:br>
            <a:r>
              <a:rPr lang="hy-AM" dirty="0" smtClean="0"/>
              <a:t>The position of the 2 shows whether or not the atoms are joined together</a:t>
            </a:r>
            <a:r>
              <a:rPr lang="en-US" dirty="0" smtClean="0"/>
              <a:t> w</a:t>
            </a:r>
            <a:r>
              <a:rPr lang="hy-AM" dirty="0" smtClean="0"/>
              <a:t>here 2Cl means 2 single chlorine atoms and Cl</a:t>
            </a:r>
            <a:r>
              <a:rPr lang="hy-AM" baseline="-25000" dirty="0" smtClean="0"/>
              <a:t>2</a:t>
            </a:r>
            <a:r>
              <a:rPr lang="hy-AM" dirty="0" smtClean="0"/>
              <a:t> means 2 chlorine atoms joined together.</a:t>
            </a:r>
            <a:br>
              <a:rPr lang="hy-AM" dirty="0" smtClean="0"/>
            </a:br>
            <a:endParaRPr lang="en-US" dirty="0" smtClean="0"/>
          </a:p>
          <a:p>
            <a:r>
              <a:rPr lang="hy-AM" dirty="0" smtClean="0"/>
              <a:t>If you had 2H</a:t>
            </a:r>
            <a:r>
              <a:rPr lang="hy-AM" baseline="-25000" dirty="0" smtClean="0"/>
              <a:t>2</a:t>
            </a:r>
            <a:r>
              <a:rPr lang="hy-AM" dirty="0" smtClean="0"/>
              <a:t>SO</a:t>
            </a:r>
            <a:r>
              <a:rPr lang="hy-AM" baseline="-25000" dirty="0" smtClean="0"/>
              <a:t>4</a:t>
            </a:r>
            <a:r>
              <a:rPr lang="hy-AM" dirty="0" smtClean="0"/>
              <a:t> you would then have</a:t>
            </a:r>
            <a:r>
              <a:rPr lang="en-US" dirty="0" smtClean="0"/>
              <a:t> two hydrogen sulphate atoms all together amassing</a:t>
            </a:r>
            <a:r>
              <a:rPr lang="hy-AM" dirty="0" smtClean="0"/>
              <a:t> 4 hydrogen atoms, 2 sulphur atoms and 8 oxygen atoms where 2 would simply be used to multiply out all of the subscripts of their respective atoms.</a:t>
            </a:r>
            <a:br>
              <a:rPr lang="hy-AM" dirty="0" smtClean="0"/>
            </a:br>
            <a:endParaRPr lang="en-US"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Balancing Equations</a:t>
            </a:r>
            <a:endParaRPr lang="en-US" dirty="0"/>
          </a:p>
        </p:txBody>
      </p:sp>
      <p:sp>
        <p:nvSpPr>
          <p:cNvPr id="3" name="Content Placeholder 2"/>
          <p:cNvSpPr>
            <a:spLocks noGrp="1"/>
          </p:cNvSpPr>
          <p:nvPr>
            <p:ph idx="1"/>
          </p:nvPr>
        </p:nvSpPr>
        <p:spPr/>
        <p:txBody>
          <a:bodyPr/>
          <a:lstStyle/>
          <a:p>
            <a:r>
              <a:rPr lang="en-US" dirty="0" smtClean="0"/>
              <a:t>In every balanced equation, state symbols are used to indicate the state of the reactants and the products being used.</a:t>
            </a:r>
          </a:p>
          <a:p>
            <a:endParaRPr lang="en-US" dirty="0" smtClean="0"/>
          </a:p>
          <a:p>
            <a:r>
              <a:rPr lang="en-US" dirty="0" smtClean="0"/>
              <a:t>State symbols:</a:t>
            </a:r>
            <a:br>
              <a:rPr lang="en-US" dirty="0" smtClean="0"/>
            </a:br>
            <a:r>
              <a:rPr lang="en-US" b="1" dirty="0" smtClean="0"/>
              <a:t>(s)  =  solid			(g)  =  gas</a:t>
            </a:r>
            <a:br>
              <a:rPr lang="en-US" b="1" dirty="0" smtClean="0"/>
            </a:br>
            <a:r>
              <a:rPr lang="en-US" b="1" dirty="0" smtClean="0"/>
              <a:t/>
            </a:r>
            <a:br>
              <a:rPr lang="en-US" b="1" dirty="0" smtClean="0"/>
            </a:br>
            <a:r>
              <a:rPr lang="en-US" b="1" dirty="0" smtClean="0"/>
              <a:t>(l)  =  liquid			(</a:t>
            </a:r>
            <a:r>
              <a:rPr lang="en-US" b="1" dirty="0" err="1" smtClean="0"/>
              <a:t>aq</a:t>
            </a:r>
            <a:r>
              <a:rPr lang="en-US" b="1" dirty="0" smtClean="0"/>
              <a:t>) = aqueous</a:t>
            </a:r>
            <a:endParaRPr lang="en-US" b="1"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Balancing Equations</a:t>
            </a:r>
            <a:endParaRPr lang="en-US" dirty="0"/>
          </a:p>
        </p:txBody>
      </p:sp>
      <p:sp>
        <p:nvSpPr>
          <p:cNvPr id="3" name="Content Placeholder 2"/>
          <p:cNvSpPr>
            <a:spLocks noGrp="1"/>
          </p:cNvSpPr>
          <p:nvPr>
            <p:ph idx="1"/>
          </p:nvPr>
        </p:nvSpPr>
        <p:spPr>
          <a:xfrm>
            <a:off x="457200" y="1600200"/>
            <a:ext cx="8229600" cy="5105400"/>
          </a:xfrm>
        </p:spPr>
        <p:txBody>
          <a:bodyPr>
            <a:normAutofit fontScale="85000" lnSpcReduction="20000"/>
          </a:bodyPr>
          <a:lstStyle/>
          <a:p>
            <a:r>
              <a:rPr lang="en-US" b="1" dirty="0" smtClean="0"/>
              <a:t>When the equations are given</a:t>
            </a:r>
            <a:r>
              <a:rPr lang="en-US" dirty="0" smtClean="0"/>
              <a:t> they are balanced by writing a number in front of particular reactants or products.</a:t>
            </a:r>
            <a:br>
              <a:rPr lang="en-US" dirty="0" smtClean="0"/>
            </a:br>
            <a:endParaRPr lang="en-US" dirty="0" smtClean="0"/>
          </a:p>
          <a:p>
            <a:r>
              <a:rPr lang="en-US" b="1" dirty="0" smtClean="0">
                <a:sym typeface="Wingdings" pitchFamily="2" charset="2"/>
              </a:rPr>
              <a:t>Let us try to </a:t>
            </a:r>
            <a:r>
              <a:rPr lang="hy-AM" b="1" dirty="0" smtClean="0">
                <a:sym typeface="Wingdings" pitchFamily="2" charset="2"/>
              </a:rPr>
              <a:t>balanc</a:t>
            </a:r>
            <a:r>
              <a:rPr lang="en-US" b="1" dirty="0" smtClean="0">
                <a:sym typeface="Wingdings" pitchFamily="2" charset="2"/>
              </a:rPr>
              <a:t>e</a:t>
            </a:r>
            <a:r>
              <a:rPr lang="hy-AM" b="1" dirty="0" smtClean="0">
                <a:sym typeface="Wingdings" pitchFamily="2" charset="2"/>
              </a:rPr>
              <a:t> the following equations:</a:t>
            </a:r>
            <a:r>
              <a:rPr lang="hy-AM" dirty="0" smtClean="0">
                <a:sym typeface="Wingdings" pitchFamily="2" charset="2"/>
              </a:rPr>
              <a:t/>
            </a:r>
            <a:br>
              <a:rPr lang="hy-AM" dirty="0" smtClean="0">
                <a:sym typeface="Wingdings" pitchFamily="2" charset="2"/>
              </a:rPr>
            </a:br>
            <a:r>
              <a:rPr lang="hy-AM" dirty="0" smtClean="0">
                <a:sym typeface="Wingdings" pitchFamily="2" charset="2"/>
              </a:rPr>
              <a:t/>
            </a:r>
            <a:br>
              <a:rPr lang="hy-AM" dirty="0" smtClean="0">
                <a:sym typeface="Wingdings" pitchFamily="2" charset="2"/>
              </a:rPr>
            </a:br>
            <a:r>
              <a:rPr lang="hy-AM" b="1" dirty="0" smtClean="0">
                <a:solidFill>
                  <a:srgbClr val="FF0066"/>
                </a:solidFill>
                <a:sym typeface="Wingdings" pitchFamily="2" charset="2"/>
              </a:rPr>
              <a:t>Zn</a:t>
            </a:r>
            <a:r>
              <a:rPr lang="en-US" b="1" baseline="-25000" dirty="0" smtClean="0">
                <a:solidFill>
                  <a:srgbClr val="FF0066"/>
                </a:solidFill>
                <a:sym typeface="Wingdings" pitchFamily="2" charset="2"/>
              </a:rPr>
              <a:t>(s)</a:t>
            </a:r>
            <a:r>
              <a:rPr lang="hy-AM" b="1" dirty="0" smtClean="0">
                <a:solidFill>
                  <a:srgbClr val="FF0066"/>
                </a:solidFill>
                <a:sym typeface="Wingdings" pitchFamily="2" charset="2"/>
              </a:rPr>
              <a:t>  +  HCl</a:t>
            </a:r>
            <a:r>
              <a:rPr lang="en-US" b="1" baseline="-25000" dirty="0" smtClean="0">
                <a:solidFill>
                  <a:srgbClr val="FF0066"/>
                </a:solidFill>
                <a:sym typeface="Wingdings" pitchFamily="2" charset="2"/>
              </a:rPr>
              <a:t>(</a:t>
            </a:r>
            <a:r>
              <a:rPr lang="en-US" b="1" baseline="-25000" dirty="0" err="1" smtClean="0">
                <a:solidFill>
                  <a:srgbClr val="FF0066"/>
                </a:solidFill>
                <a:sym typeface="Wingdings" pitchFamily="2" charset="2"/>
              </a:rPr>
              <a:t>aq</a:t>
            </a:r>
            <a:r>
              <a:rPr lang="en-US" b="1" baseline="-25000" dirty="0" smtClean="0">
                <a:solidFill>
                  <a:srgbClr val="FF0066"/>
                </a:solidFill>
                <a:sym typeface="Wingdings" pitchFamily="2" charset="2"/>
              </a:rPr>
              <a:t>)</a:t>
            </a:r>
            <a:r>
              <a:rPr lang="hy-AM" b="1" dirty="0" smtClean="0">
                <a:solidFill>
                  <a:srgbClr val="FF0066"/>
                </a:solidFill>
                <a:sym typeface="Wingdings" pitchFamily="2" charset="2"/>
              </a:rPr>
              <a:t>    ZnCl</a:t>
            </a:r>
            <a:r>
              <a:rPr lang="hy-AM" b="1" baseline="-25000" dirty="0" smtClean="0">
                <a:solidFill>
                  <a:srgbClr val="FF0066"/>
                </a:solidFill>
                <a:sym typeface="Wingdings" pitchFamily="2" charset="2"/>
              </a:rPr>
              <a:t>2</a:t>
            </a:r>
            <a:r>
              <a:rPr lang="en-US" b="1" baseline="-25000" dirty="0" smtClean="0">
                <a:solidFill>
                  <a:srgbClr val="FF0066"/>
                </a:solidFill>
                <a:sym typeface="Wingdings" pitchFamily="2" charset="2"/>
              </a:rPr>
              <a:t>(</a:t>
            </a:r>
            <a:r>
              <a:rPr lang="en-US" b="1" baseline="-25000" dirty="0" err="1" smtClean="0">
                <a:solidFill>
                  <a:srgbClr val="FF0066"/>
                </a:solidFill>
                <a:sym typeface="Wingdings" pitchFamily="2" charset="2"/>
              </a:rPr>
              <a:t>aq</a:t>
            </a:r>
            <a:r>
              <a:rPr lang="en-US" b="1" baseline="-25000" dirty="0" smtClean="0">
                <a:solidFill>
                  <a:srgbClr val="FF0066"/>
                </a:solidFill>
                <a:sym typeface="Wingdings" pitchFamily="2" charset="2"/>
              </a:rPr>
              <a:t>)</a:t>
            </a:r>
            <a:r>
              <a:rPr lang="hy-AM" b="1" dirty="0" smtClean="0">
                <a:solidFill>
                  <a:srgbClr val="FF0066"/>
                </a:solidFill>
                <a:sym typeface="Wingdings" pitchFamily="2" charset="2"/>
              </a:rPr>
              <a:t>  +  H</a:t>
            </a:r>
            <a:r>
              <a:rPr lang="hy-AM" b="1" baseline="-25000" dirty="0" smtClean="0">
                <a:solidFill>
                  <a:srgbClr val="FF0066"/>
                </a:solidFill>
                <a:sym typeface="Wingdings" pitchFamily="2" charset="2"/>
              </a:rPr>
              <a:t>2</a:t>
            </a:r>
            <a:r>
              <a:rPr lang="en-US" b="1" baseline="-25000" dirty="0" smtClean="0">
                <a:solidFill>
                  <a:srgbClr val="FF0066"/>
                </a:solidFill>
                <a:sym typeface="Wingdings" pitchFamily="2" charset="2"/>
              </a:rPr>
              <a:t>(g)</a:t>
            </a:r>
            <a:r>
              <a:rPr lang="hy-AM" b="1" baseline="-25000" dirty="0" smtClean="0">
                <a:solidFill>
                  <a:srgbClr val="FF0066"/>
                </a:solidFill>
                <a:sym typeface="Wingdings" pitchFamily="2" charset="2"/>
              </a:rPr>
              <a:t/>
            </a:r>
            <a:br>
              <a:rPr lang="hy-AM" b="1" baseline="-25000" dirty="0" smtClean="0">
                <a:solidFill>
                  <a:srgbClr val="FF0066"/>
                </a:solidFill>
                <a:sym typeface="Wingdings" pitchFamily="2" charset="2"/>
              </a:rPr>
            </a:br>
            <a:r>
              <a:rPr lang="hy-AM" baseline="-25000" dirty="0" smtClean="0">
                <a:sym typeface="Wingdings" pitchFamily="2" charset="2"/>
              </a:rPr>
              <a:t/>
            </a:r>
            <a:br>
              <a:rPr lang="hy-AM" baseline="-25000" dirty="0" smtClean="0">
                <a:sym typeface="Wingdings" pitchFamily="2" charset="2"/>
              </a:rPr>
            </a:br>
            <a:r>
              <a:rPr lang="hy-AM" baseline="-25000" dirty="0" smtClean="0">
                <a:sym typeface="Wingdings" pitchFamily="2" charset="2"/>
              </a:rPr>
              <a:t/>
            </a:r>
            <a:br>
              <a:rPr lang="hy-AM" baseline="-25000" dirty="0" smtClean="0">
                <a:sym typeface="Wingdings" pitchFamily="2" charset="2"/>
              </a:rPr>
            </a:br>
            <a:r>
              <a:rPr lang="hy-AM" baseline="-25000" dirty="0" smtClean="0">
                <a:sym typeface="Wingdings" pitchFamily="2" charset="2"/>
              </a:rPr>
              <a:t/>
            </a:r>
            <a:br>
              <a:rPr lang="hy-AM" baseline="-25000" dirty="0" smtClean="0">
                <a:sym typeface="Wingdings" pitchFamily="2" charset="2"/>
              </a:rPr>
            </a:br>
            <a:r>
              <a:rPr lang="hy-AM" baseline="-25000" dirty="0" smtClean="0">
                <a:sym typeface="Wingdings" pitchFamily="2" charset="2"/>
              </a:rPr>
              <a:t/>
            </a:r>
            <a:br>
              <a:rPr lang="hy-AM" baseline="-25000" dirty="0" smtClean="0">
                <a:sym typeface="Wingdings" pitchFamily="2" charset="2"/>
              </a:rPr>
            </a:br>
            <a:r>
              <a:rPr lang="hy-AM" b="1" dirty="0" smtClean="0">
                <a:solidFill>
                  <a:srgbClr val="FFC000"/>
                </a:solidFill>
                <a:sym typeface="Wingdings" pitchFamily="2" charset="2"/>
              </a:rPr>
              <a:t>AgNO</a:t>
            </a:r>
            <a:r>
              <a:rPr lang="hy-AM" b="1" baseline="-25000" dirty="0" smtClean="0">
                <a:solidFill>
                  <a:srgbClr val="FFC000"/>
                </a:solidFill>
                <a:sym typeface="Wingdings" pitchFamily="2" charset="2"/>
              </a:rPr>
              <a:t>3</a:t>
            </a:r>
            <a:r>
              <a:rPr lang="en-US" b="1" baseline="-25000" dirty="0" smtClean="0">
                <a:solidFill>
                  <a:srgbClr val="FFC000"/>
                </a:solidFill>
                <a:sym typeface="Wingdings" pitchFamily="2" charset="2"/>
              </a:rPr>
              <a:t>(</a:t>
            </a:r>
            <a:r>
              <a:rPr lang="en-US" b="1" baseline="-25000" dirty="0" err="1" smtClean="0">
                <a:solidFill>
                  <a:srgbClr val="FFC000"/>
                </a:solidFill>
                <a:sym typeface="Wingdings" pitchFamily="2" charset="2"/>
              </a:rPr>
              <a:t>aq</a:t>
            </a:r>
            <a:r>
              <a:rPr lang="en-US" b="1" baseline="-25000" dirty="0" smtClean="0">
                <a:solidFill>
                  <a:srgbClr val="FFC000"/>
                </a:solidFill>
                <a:sym typeface="Wingdings" pitchFamily="2" charset="2"/>
              </a:rPr>
              <a:t>)</a:t>
            </a:r>
            <a:r>
              <a:rPr lang="hy-AM" b="1" dirty="0" smtClean="0">
                <a:solidFill>
                  <a:srgbClr val="FFC000"/>
                </a:solidFill>
                <a:sym typeface="Wingdings" pitchFamily="2" charset="2"/>
              </a:rPr>
              <a:t>  +  CaCl</a:t>
            </a:r>
            <a:r>
              <a:rPr lang="hy-AM" b="1" baseline="-25000" dirty="0" smtClean="0">
                <a:solidFill>
                  <a:srgbClr val="FFC000"/>
                </a:solidFill>
                <a:sym typeface="Wingdings" pitchFamily="2" charset="2"/>
              </a:rPr>
              <a:t>2</a:t>
            </a:r>
            <a:r>
              <a:rPr lang="en-US" b="1" baseline="-25000" dirty="0" smtClean="0">
                <a:solidFill>
                  <a:srgbClr val="FFC000"/>
                </a:solidFill>
                <a:sym typeface="Wingdings" pitchFamily="2" charset="2"/>
              </a:rPr>
              <a:t>(</a:t>
            </a:r>
            <a:r>
              <a:rPr lang="en-US" b="1" baseline="-25000" dirty="0" err="1" smtClean="0">
                <a:solidFill>
                  <a:srgbClr val="FFC000"/>
                </a:solidFill>
                <a:sym typeface="Wingdings" pitchFamily="2" charset="2"/>
              </a:rPr>
              <a:t>aq</a:t>
            </a:r>
            <a:r>
              <a:rPr lang="en-US" b="1" baseline="-25000" dirty="0" smtClean="0">
                <a:solidFill>
                  <a:srgbClr val="FFC000"/>
                </a:solidFill>
                <a:sym typeface="Wingdings" pitchFamily="2" charset="2"/>
              </a:rPr>
              <a:t>)</a:t>
            </a:r>
            <a:r>
              <a:rPr lang="hy-AM" b="1" dirty="0" smtClean="0">
                <a:solidFill>
                  <a:srgbClr val="FFC000"/>
                </a:solidFill>
                <a:sym typeface="Wingdings" pitchFamily="2" charset="2"/>
              </a:rPr>
              <a:t>    Ca(NO</a:t>
            </a:r>
            <a:r>
              <a:rPr lang="hy-AM" b="1" baseline="-25000" dirty="0" smtClean="0">
                <a:solidFill>
                  <a:srgbClr val="FFC000"/>
                </a:solidFill>
                <a:sym typeface="Wingdings" pitchFamily="2" charset="2"/>
              </a:rPr>
              <a:t>3</a:t>
            </a:r>
            <a:r>
              <a:rPr lang="hy-AM" b="1" dirty="0" smtClean="0">
                <a:solidFill>
                  <a:srgbClr val="FFC000"/>
                </a:solidFill>
                <a:sym typeface="Wingdings" pitchFamily="2" charset="2"/>
              </a:rPr>
              <a:t>)</a:t>
            </a:r>
            <a:r>
              <a:rPr lang="hy-AM" b="1" baseline="-25000" dirty="0" smtClean="0">
                <a:solidFill>
                  <a:srgbClr val="FFC000"/>
                </a:solidFill>
                <a:sym typeface="Wingdings" pitchFamily="2" charset="2"/>
              </a:rPr>
              <a:t>2</a:t>
            </a:r>
            <a:r>
              <a:rPr lang="en-US" b="1" baseline="-25000" dirty="0" smtClean="0">
                <a:solidFill>
                  <a:srgbClr val="FFC000"/>
                </a:solidFill>
                <a:sym typeface="Wingdings" pitchFamily="2" charset="2"/>
              </a:rPr>
              <a:t>(</a:t>
            </a:r>
            <a:r>
              <a:rPr lang="en-US" b="1" baseline="-25000" dirty="0" err="1" smtClean="0">
                <a:solidFill>
                  <a:srgbClr val="FFC000"/>
                </a:solidFill>
                <a:sym typeface="Wingdings" pitchFamily="2" charset="2"/>
              </a:rPr>
              <a:t>aq</a:t>
            </a:r>
            <a:r>
              <a:rPr lang="en-US" b="1" baseline="-25000" dirty="0" smtClean="0">
                <a:solidFill>
                  <a:srgbClr val="FFC000"/>
                </a:solidFill>
                <a:sym typeface="Wingdings" pitchFamily="2" charset="2"/>
              </a:rPr>
              <a:t>)</a:t>
            </a:r>
            <a:r>
              <a:rPr lang="hy-AM" b="1" dirty="0" smtClean="0">
                <a:solidFill>
                  <a:srgbClr val="FFC000"/>
                </a:solidFill>
                <a:sym typeface="Wingdings" pitchFamily="2" charset="2"/>
              </a:rPr>
              <a:t>  +  AgCl</a:t>
            </a:r>
            <a:r>
              <a:rPr lang="en-US" b="1" baseline="-25000" dirty="0" smtClean="0">
                <a:solidFill>
                  <a:srgbClr val="FFC000"/>
                </a:solidFill>
                <a:sym typeface="Wingdings" pitchFamily="2" charset="2"/>
              </a:rPr>
              <a:t>(</a:t>
            </a:r>
            <a:r>
              <a:rPr lang="en-US" b="1" baseline="-25000" dirty="0" err="1" smtClean="0">
                <a:solidFill>
                  <a:srgbClr val="FFC000"/>
                </a:solidFill>
                <a:sym typeface="Wingdings" pitchFamily="2" charset="2"/>
              </a:rPr>
              <a:t>aq</a:t>
            </a:r>
            <a:r>
              <a:rPr lang="en-US" b="1" baseline="-25000" dirty="0" smtClean="0">
                <a:solidFill>
                  <a:srgbClr val="FFC000"/>
                </a:solidFill>
                <a:sym typeface="Wingdings" pitchFamily="2" charset="2"/>
              </a:rPr>
              <a:t>)</a:t>
            </a:r>
            <a:r>
              <a:rPr lang="hy-AM" b="1" dirty="0" smtClean="0">
                <a:solidFill>
                  <a:srgbClr val="FFC000"/>
                </a:solidFill>
                <a:sym typeface="Wingdings" pitchFamily="2" charset="2"/>
              </a:rPr>
              <a:t/>
            </a:r>
            <a:br>
              <a:rPr lang="hy-AM" b="1" dirty="0" smtClean="0">
                <a:solidFill>
                  <a:srgbClr val="FFC000"/>
                </a:solidFill>
                <a:sym typeface="Wingdings" pitchFamily="2" charset="2"/>
              </a:rPr>
            </a:br>
            <a:r>
              <a:rPr lang="hy-AM" dirty="0" smtClean="0">
                <a:sym typeface="Wingdings" pitchFamily="2" charset="2"/>
              </a:rPr>
              <a:t/>
            </a:r>
            <a:br>
              <a:rPr lang="hy-AM" dirty="0" smtClean="0">
                <a:sym typeface="Wingdings" pitchFamily="2" charset="2"/>
              </a:rPr>
            </a:br>
            <a:r>
              <a:rPr lang="hy-AM" dirty="0" smtClean="0">
                <a:sym typeface="Wingdings" pitchFamily="2" charset="2"/>
              </a:rPr>
              <a:t/>
            </a:r>
            <a:br>
              <a:rPr lang="hy-AM" dirty="0" smtClean="0">
                <a:sym typeface="Wingdings" pitchFamily="2" charset="2"/>
              </a:rPr>
            </a:br>
            <a:r>
              <a:rPr lang="hy-AM" dirty="0" smtClean="0">
                <a:sym typeface="Wingdings" pitchFamily="2" charset="2"/>
              </a:rPr>
              <a:t/>
            </a:r>
            <a:br>
              <a:rPr lang="hy-AM" dirty="0" smtClean="0">
                <a:sym typeface="Wingdings" pitchFamily="2" charset="2"/>
              </a:rPr>
            </a:br>
            <a:r>
              <a:rPr lang="hy-AM" b="1" dirty="0" smtClean="0">
                <a:solidFill>
                  <a:srgbClr val="00B050"/>
                </a:solidFill>
                <a:sym typeface="Wingdings" pitchFamily="2" charset="2"/>
              </a:rPr>
              <a:t>C</a:t>
            </a:r>
            <a:r>
              <a:rPr lang="hy-AM" b="1" baseline="-25000" dirty="0" smtClean="0">
                <a:solidFill>
                  <a:srgbClr val="00B050"/>
                </a:solidFill>
                <a:sym typeface="Wingdings" pitchFamily="2" charset="2"/>
              </a:rPr>
              <a:t>2</a:t>
            </a:r>
            <a:r>
              <a:rPr lang="hy-AM" b="1" dirty="0" smtClean="0">
                <a:solidFill>
                  <a:srgbClr val="00B050"/>
                </a:solidFill>
                <a:sym typeface="Wingdings" pitchFamily="2" charset="2"/>
              </a:rPr>
              <a:t>H</a:t>
            </a:r>
            <a:r>
              <a:rPr lang="hy-AM" b="1" baseline="-25000" dirty="0" smtClean="0">
                <a:solidFill>
                  <a:srgbClr val="00B050"/>
                </a:solidFill>
                <a:sym typeface="Wingdings" pitchFamily="2" charset="2"/>
              </a:rPr>
              <a:t>6</a:t>
            </a:r>
            <a:r>
              <a:rPr lang="en-US" b="1" baseline="-25000" dirty="0" smtClean="0">
                <a:solidFill>
                  <a:srgbClr val="00B050"/>
                </a:solidFill>
                <a:sym typeface="Wingdings" pitchFamily="2" charset="2"/>
              </a:rPr>
              <a:t>(g)</a:t>
            </a:r>
            <a:r>
              <a:rPr lang="hy-AM" b="1" dirty="0" smtClean="0">
                <a:solidFill>
                  <a:srgbClr val="00B050"/>
                </a:solidFill>
                <a:sym typeface="Wingdings" pitchFamily="2" charset="2"/>
              </a:rPr>
              <a:t> +  O</a:t>
            </a:r>
            <a:r>
              <a:rPr lang="hy-AM" b="1" baseline="-25000" dirty="0" smtClean="0">
                <a:solidFill>
                  <a:srgbClr val="00B050"/>
                </a:solidFill>
                <a:sym typeface="Wingdings" pitchFamily="2" charset="2"/>
              </a:rPr>
              <a:t>2</a:t>
            </a:r>
            <a:r>
              <a:rPr lang="en-US" b="1" baseline="-25000" dirty="0" smtClean="0">
                <a:solidFill>
                  <a:srgbClr val="00B050"/>
                </a:solidFill>
                <a:sym typeface="Wingdings" pitchFamily="2" charset="2"/>
              </a:rPr>
              <a:t>(g)</a:t>
            </a:r>
            <a:r>
              <a:rPr lang="hy-AM" b="1" dirty="0" smtClean="0">
                <a:solidFill>
                  <a:srgbClr val="00B050"/>
                </a:solidFill>
                <a:sym typeface="Wingdings" pitchFamily="2" charset="2"/>
              </a:rPr>
              <a:t>    CO</a:t>
            </a:r>
            <a:r>
              <a:rPr lang="hy-AM" b="1" baseline="-25000" dirty="0" smtClean="0">
                <a:solidFill>
                  <a:srgbClr val="00B050"/>
                </a:solidFill>
                <a:sym typeface="Wingdings" pitchFamily="2" charset="2"/>
              </a:rPr>
              <a:t>2</a:t>
            </a:r>
            <a:r>
              <a:rPr lang="en-US" b="1" baseline="-25000" dirty="0" smtClean="0">
                <a:solidFill>
                  <a:srgbClr val="00B050"/>
                </a:solidFill>
                <a:sym typeface="Wingdings" pitchFamily="2" charset="2"/>
              </a:rPr>
              <a:t>(g)</a:t>
            </a:r>
            <a:r>
              <a:rPr lang="hy-AM" b="1" dirty="0" smtClean="0">
                <a:solidFill>
                  <a:srgbClr val="00B050"/>
                </a:solidFill>
                <a:sym typeface="Wingdings" pitchFamily="2" charset="2"/>
              </a:rPr>
              <a:t>  +  H</a:t>
            </a:r>
            <a:r>
              <a:rPr lang="hy-AM" b="1" baseline="-25000" dirty="0" smtClean="0">
                <a:solidFill>
                  <a:srgbClr val="00B050"/>
                </a:solidFill>
                <a:sym typeface="Wingdings" pitchFamily="2" charset="2"/>
              </a:rPr>
              <a:t>2</a:t>
            </a:r>
            <a:r>
              <a:rPr lang="hy-AM" b="1" dirty="0" smtClean="0">
                <a:solidFill>
                  <a:srgbClr val="00B050"/>
                </a:solidFill>
                <a:sym typeface="Wingdings" pitchFamily="2" charset="2"/>
              </a:rPr>
              <a:t>O</a:t>
            </a:r>
            <a:r>
              <a:rPr lang="en-US" b="1" baseline="-25000" dirty="0" smtClean="0">
                <a:solidFill>
                  <a:srgbClr val="00B050"/>
                </a:solidFill>
                <a:sym typeface="Wingdings" pitchFamily="2" charset="2"/>
              </a:rPr>
              <a:t>(g)</a:t>
            </a:r>
            <a:endParaRPr lang="hy-AM" b="1" baseline="-25000" dirty="0" smtClean="0">
              <a:solidFill>
                <a:srgbClr val="00B050"/>
              </a:solidFill>
              <a:sym typeface="Wingdings" pitchFamily="2" charset="2"/>
            </a:endParaRPr>
          </a:p>
          <a:p>
            <a:endParaRPr lang="en-US" dirty="0" smtClean="0"/>
          </a:p>
          <a:p>
            <a:endParaRPr lang="en-US"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lnSpcReduction="10000"/>
          </a:bodyPr>
          <a:lstStyle/>
          <a:p>
            <a:r>
              <a:rPr lang="en-US" sz="2800" dirty="0" smtClean="0"/>
              <a:t>Balance the following equations:</a:t>
            </a:r>
            <a:br>
              <a:rPr lang="en-US" sz="2800" dirty="0" smtClean="0"/>
            </a:br>
            <a:r>
              <a:rPr lang="en-US" sz="2800" dirty="0" smtClean="0"/>
              <a:t/>
            </a:r>
            <a:br>
              <a:rPr lang="en-US" sz="2800" dirty="0" smtClean="0"/>
            </a:br>
            <a:r>
              <a:rPr lang="en-US" sz="2800" dirty="0" smtClean="0"/>
              <a:t>Al</a:t>
            </a:r>
            <a:r>
              <a:rPr lang="en-US" sz="2800" baseline="-25000" dirty="0" smtClean="0"/>
              <a:t>(s)</a:t>
            </a:r>
            <a:r>
              <a:rPr lang="en-US" sz="2800" dirty="0" smtClean="0"/>
              <a:t>  +  Cr</a:t>
            </a:r>
            <a:r>
              <a:rPr lang="en-US" sz="2800" baseline="-25000" dirty="0" smtClean="0"/>
              <a:t>2</a:t>
            </a:r>
            <a:r>
              <a:rPr lang="en-US" sz="2800" dirty="0" smtClean="0"/>
              <a:t>O</a:t>
            </a:r>
            <a:r>
              <a:rPr lang="en-US" sz="2800" baseline="-25000" dirty="0" smtClean="0"/>
              <a:t>3(s)</a:t>
            </a:r>
            <a:r>
              <a:rPr lang="en-US" sz="2800" dirty="0" smtClean="0"/>
              <a:t>  </a:t>
            </a:r>
            <a:r>
              <a:rPr lang="en-US" sz="2800" dirty="0" smtClean="0">
                <a:sym typeface="Wingdings" pitchFamily="2" charset="2"/>
              </a:rPr>
              <a:t>  Al</a:t>
            </a:r>
            <a:r>
              <a:rPr lang="en-US" sz="2800" baseline="-25000" dirty="0" smtClean="0">
                <a:sym typeface="Wingdings" pitchFamily="2" charset="2"/>
              </a:rPr>
              <a:t>2</a:t>
            </a:r>
            <a:r>
              <a:rPr lang="en-US" sz="2800" dirty="0" smtClean="0">
                <a:sym typeface="Wingdings" pitchFamily="2" charset="2"/>
              </a:rPr>
              <a:t>O</a:t>
            </a:r>
            <a:r>
              <a:rPr lang="en-US" sz="2800" baseline="-25000" dirty="0" smtClean="0">
                <a:sym typeface="Wingdings" pitchFamily="2" charset="2"/>
              </a:rPr>
              <a:t>3(s)</a:t>
            </a:r>
            <a:r>
              <a:rPr lang="en-US" sz="2800" dirty="0" smtClean="0">
                <a:sym typeface="Wingdings" pitchFamily="2" charset="2"/>
              </a:rPr>
              <a:t>  +  Cr</a:t>
            </a:r>
            <a:r>
              <a:rPr lang="en-US" sz="2800" baseline="-25000" dirty="0" smtClean="0">
                <a:sym typeface="Wingdings" pitchFamily="2" charset="2"/>
              </a:rPr>
              <a:t>(s)</a:t>
            </a:r>
            <a:r>
              <a:rPr lang="en-US" sz="2800" dirty="0" smtClean="0">
                <a:sym typeface="Wingdings" pitchFamily="2" charset="2"/>
              </a:rPr>
              <a:t/>
            </a:r>
            <a:br>
              <a:rPr lang="en-US" sz="2800" dirty="0" smtClean="0">
                <a:sym typeface="Wingdings" pitchFamily="2" charset="2"/>
              </a:rPr>
            </a:br>
            <a:r>
              <a:rPr lang="en-US" sz="2800" dirty="0" smtClean="0">
                <a:sym typeface="Wingdings" pitchFamily="2" charset="2"/>
              </a:rPr>
              <a:t/>
            </a:r>
            <a:br>
              <a:rPr lang="en-US" sz="2800" dirty="0" smtClean="0">
                <a:sym typeface="Wingdings" pitchFamily="2" charset="2"/>
              </a:rPr>
            </a:br>
            <a:r>
              <a:rPr lang="en-US" sz="2800" dirty="0" smtClean="0">
                <a:sym typeface="Wingdings" pitchFamily="2" charset="2"/>
              </a:rPr>
              <a:t/>
            </a:r>
            <a:br>
              <a:rPr lang="en-US" sz="2800" dirty="0" smtClean="0">
                <a:sym typeface="Wingdings" pitchFamily="2" charset="2"/>
              </a:rPr>
            </a:br>
            <a:r>
              <a:rPr lang="en-US" sz="2800" dirty="0" smtClean="0">
                <a:sym typeface="Wingdings" pitchFamily="2" charset="2"/>
              </a:rPr>
              <a:t>Mg</a:t>
            </a:r>
            <a:r>
              <a:rPr lang="en-US" sz="2800" baseline="-25000" dirty="0" smtClean="0">
                <a:sym typeface="Wingdings" pitchFamily="2" charset="2"/>
              </a:rPr>
              <a:t>(s)</a:t>
            </a:r>
            <a:r>
              <a:rPr lang="en-US" sz="2800" dirty="0" smtClean="0">
                <a:sym typeface="Wingdings" pitchFamily="2" charset="2"/>
              </a:rPr>
              <a:t>  +  O</a:t>
            </a:r>
            <a:r>
              <a:rPr lang="en-US" sz="2800" baseline="-25000" dirty="0" smtClean="0">
                <a:sym typeface="Wingdings" pitchFamily="2" charset="2"/>
              </a:rPr>
              <a:t>2(g)</a:t>
            </a:r>
            <a:r>
              <a:rPr lang="en-US" sz="2800" dirty="0" smtClean="0">
                <a:sym typeface="Wingdings" pitchFamily="2" charset="2"/>
              </a:rPr>
              <a:t>    </a:t>
            </a:r>
            <a:r>
              <a:rPr lang="en-US" sz="2800" dirty="0" err="1" smtClean="0">
                <a:sym typeface="Wingdings" pitchFamily="2" charset="2"/>
              </a:rPr>
              <a:t>MgO</a:t>
            </a:r>
            <a:r>
              <a:rPr lang="en-US" sz="2800" baseline="-25000" dirty="0" smtClean="0">
                <a:sym typeface="Wingdings" pitchFamily="2" charset="2"/>
              </a:rPr>
              <a:t>(s)</a:t>
            </a:r>
            <a:r>
              <a:rPr lang="en-US" sz="2800" dirty="0" smtClean="0">
                <a:sym typeface="Wingdings" pitchFamily="2" charset="2"/>
              </a:rPr>
              <a:t/>
            </a:r>
            <a:br>
              <a:rPr lang="en-US" sz="2800" dirty="0" smtClean="0">
                <a:sym typeface="Wingdings" pitchFamily="2" charset="2"/>
              </a:rPr>
            </a:br>
            <a:r>
              <a:rPr lang="en-US" sz="2800" dirty="0" smtClean="0">
                <a:sym typeface="Wingdings" pitchFamily="2" charset="2"/>
              </a:rPr>
              <a:t/>
            </a:r>
            <a:br>
              <a:rPr lang="en-US" sz="2800" dirty="0" smtClean="0">
                <a:sym typeface="Wingdings" pitchFamily="2" charset="2"/>
              </a:rPr>
            </a:br>
            <a:r>
              <a:rPr lang="en-US" sz="2800" dirty="0" smtClean="0">
                <a:sym typeface="Wingdings" pitchFamily="2" charset="2"/>
              </a:rPr>
              <a:t/>
            </a:r>
            <a:br>
              <a:rPr lang="en-US" sz="2800" dirty="0" smtClean="0">
                <a:sym typeface="Wingdings" pitchFamily="2" charset="2"/>
              </a:rPr>
            </a:br>
            <a:r>
              <a:rPr lang="en-US" sz="2800" dirty="0" smtClean="0">
                <a:sym typeface="Wingdings" pitchFamily="2" charset="2"/>
              </a:rPr>
              <a:t>Fe</a:t>
            </a:r>
            <a:r>
              <a:rPr lang="en-US" sz="2800" baseline="-25000" dirty="0" smtClean="0">
                <a:sym typeface="Wingdings" pitchFamily="2" charset="2"/>
              </a:rPr>
              <a:t>(s)</a:t>
            </a:r>
            <a:r>
              <a:rPr lang="en-US" sz="2800" dirty="0" smtClean="0">
                <a:sym typeface="Wingdings" pitchFamily="2" charset="2"/>
              </a:rPr>
              <a:t>  +  </a:t>
            </a:r>
            <a:r>
              <a:rPr lang="en-US" sz="2800" dirty="0" err="1" smtClean="0">
                <a:sym typeface="Wingdings" pitchFamily="2" charset="2"/>
              </a:rPr>
              <a:t>HCl</a:t>
            </a:r>
            <a:r>
              <a:rPr lang="en-US" sz="2800" baseline="-25000" dirty="0" smtClean="0">
                <a:sym typeface="Wingdings" pitchFamily="2" charset="2"/>
              </a:rPr>
              <a:t>(</a:t>
            </a:r>
            <a:r>
              <a:rPr lang="en-US" sz="2800" baseline="-25000" dirty="0" err="1" smtClean="0">
                <a:sym typeface="Wingdings" pitchFamily="2" charset="2"/>
              </a:rPr>
              <a:t>aq</a:t>
            </a:r>
            <a:r>
              <a:rPr lang="en-US" sz="2800" baseline="-25000" dirty="0" smtClean="0">
                <a:sym typeface="Wingdings" pitchFamily="2" charset="2"/>
              </a:rPr>
              <a:t>)</a:t>
            </a:r>
            <a:r>
              <a:rPr lang="en-US" sz="2800" dirty="0" smtClean="0">
                <a:sym typeface="Wingdings" pitchFamily="2" charset="2"/>
              </a:rPr>
              <a:t>    FeCl</a:t>
            </a:r>
            <a:r>
              <a:rPr lang="en-US" sz="2800" baseline="-25000" dirty="0" smtClean="0">
                <a:sym typeface="Wingdings" pitchFamily="2" charset="2"/>
              </a:rPr>
              <a:t>2(</a:t>
            </a:r>
            <a:r>
              <a:rPr lang="en-US" sz="2800" baseline="-25000" dirty="0" err="1" smtClean="0">
                <a:sym typeface="Wingdings" pitchFamily="2" charset="2"/>
              </a:rPr>
              <a:t>aq</a:t>
            </a:r>
            <a:r>
              <a:rPr lang="en-US" sz="2800" baseline="-25000" dirty="0" smtClean="0">
                <a:sym typeface="Wingdings" pitchFamily="2" charset="2"/>
              </a:rPr>
              <a:t>)</a:t>
            </a:r>
            <a:r>
              <a:rPr lang="en-US" sz="2800" dirty="0" smtClean="0">
                <a:sym typeface="Wingdings" pitchFamily="2" charset="2"/>
              </a:rPr>
              <a:t>  +  H</a:t>
            </a:r>
            <a:r>
              <a:rPr lang="en-US" sz="2800" baseline="-25000" dirty="0" smtClean="0">
                <a:sym typeface="Wingdings" pitchFamily="2" charset="2"/>
              </a:rPr>
              <a:t>2(g)</a:t>
            </a:r>
            <a:r>
              <a:rPr lang="en-US" sz="2800" dirty="0" smtClean="0">
                <a:sym typeface="Wingdings" pitchFamily="2" charset="2"/>
              </a:rPr>
              <a:t/>
            </a:r>
            <a:br>
              <a:rPr lang="en-US" sz="2800" dirty="0" smtClean="0">
                <a:sym typeface="Wingdings" pitchFamily="2" charset="2"/>
              </a:rPr>
            </a:br>
            <a:r>
              <a:rPr lang="en-US" sz="2800" dirty="0" smtClean="0">
                <a:sym typeface="Wingdings" pitchFamily="2" charset="2"/>
              </a:rPr>
              <a:t/>
            </a:r>
            <a:br>
              <a:rPr lang="en-US" sz="2800" dirty="0" smtClean="0">
                <a:sym typeface="Wingdings" pitchFamily="2" charset="2"/>
              </a:rPr>
            </a:br>
            <a:r>
              <a:rPr lang="en-US" sz="2800" dirty="0" smtClean="0">
                <a:sym typeface="Wingdings" pitchFamily="2" charset="2"/>
              </a:rPr>
              <a:t/>
            </a:r>
            <a:br>
              <a:rPr lang="en-US" sz="2800" dirty="0" smtClean="0">
                <a:sym typeface="Wingdings" pitchFamily="2" charset="2"/>
              </a:rPr>
            </a:br>
            <a:r>
              <a:rPr lang="en-US" sz="2800" dirty="0" smtClean="0">
                <a:sym typeface="Wingdings" pitchFamily="2" charset="2"/>
              </a:rPr>
              <a:t>AgNO</a:t>
            </a:r>
            <a:r>
              <a:rPr lang="en-US" sz="2800" baseline="-25000" dirty="0" smtClean="0">
                <a:sym typeface="Wingdings" pitchFamily="2" charset="2"/>
              </a:rPr>
              <a:t>3(</a:t>
            </a:r>
            <a:r>
              <a:rPr lang="en-US" sz="2800" baseline="-25000" dirty="0" err="1" smtClean="0">
                <a:sym typeface="Wingdings" pitchFamily="2" charset="2"/>
              </a:rPr>
              <a:t>aq</a:t>
            </a:r>
            <a:r>
              <a:rPr lang="en-US" sz="2800" baseline="-25000" dirty="0" smtClean="0">
                <a:sym typeface="Wingdings" pitchFamily="2" charset="2"/>
              </a:rPr>
              <a:t>)</a:t>
            </a:r>
            <a:r>
              <a:rPr lang="en-US" sz="2800" dirty="0" smtClean="0">
                <a:sym typeface="Wingdings" pitchFamily="2" charset="2"/>
              </a:rPr>
              <a:t>  +  MgCl</a:t>
            </a:r>
            <a:r>
              <a:rPr lang="en-US" sz="2800" baseline="-25000" dirty="0" smtClean="0">
                <a:sym typeface="Wingdings" pitchFamily="2" charset="2"/>
              </a:rPr>
              <a:t>2(</a:t>
            </a:r>
            <a:r>
              <a:rPr lang="en-US" sz="2800" baseline="-25000" dirty="0" err="1" smtClean="0">
                <a:sym typeface="Wingdings" pitchFamily="2" charset="2"/>
              </a:rPr>
              <a:t>aq</a:t>
            </a:r>
            <a:r>
              <a:rPr lang="en-US" sz="2800" baseline="-25000" dirty="0" smtClean="0">
                <a:sym typeface="Wingdings" pitchFamily="2" charset="2"/>
              </a:rPr>
              <a:t>)</a:t>
            </a:r>
            <a:r>
              <a:rPr lang="en-US" sz="2800" dirty="0" smtClean="0">
                <a:sym typeface="Wingdings" pitchFamily="2" charset="2"/>
              </a:rPr>
              <a:t>    Mg(NO</a:t>
            </a:r>
            <a:r>
              <a:rPr lang="en-US" sz="2800" baseline="-25000" dirty="0" smtClean="0">
                <a:sym typeface="Wingdings" pitchFamily="2" charset="2"/>
              </a:rPr>
              <a:t>3</a:t>
            </a:r>
            <a:r>
              <a:rPr lang="en-US" sz="2800" dirty="0" smtClean="0">
                <a:sym typeface="Wingdings" pitchFamily="2" charset="2"/>
              </a:rPr>
              <a:t>)</a:t>
            </a:r>
            <a:r>
              <a:rPr lang="en-US" sz="2800" baseline="-25000" dirty="0" smtClean="0">
                <a:sym typeface="Wingdings" pitchFamily="2" charset="2"/>
              </a:rPr>
              <a:t>2(</a:t>
            </a:r>
            <a:r>
              <a:rPr lang="en-US" sz="2800" baseline="-25000" dirty="0" err="1" smtClean="0">
                <a:sym typeface="Wingdings" pitchFamily="2" charset="2"/>
              </a:rPr>
              <a:t>aq</a:t>
            </a:r>
            <a:r>
              <a:rPr lang="en-US" sz="2800" baseline="-25000" dirty="0" smtClean="0">
                <a:sym typeface="Wingdings" pitchFamily="2" charset="2"/>
              </a:rPr>
              <a:t>)</a:t>
            </a:r>
            <a:r>
              <a:rPr lang="en-US" sz="2800" dirty="0" smtClean="0">
                <a:sym typeface="Wingdings" pitchFamily="2" charset="2"/>
              </a:rPr>
              <a:t> +  </a:t>
            </a:r>
            <a:r>
              <a:rPr lang="en-US" sz="2800" dirty="0" err="1" smtClean="0">
                <a:sym typeface="Wingdings" pitchFamily="2" charset="2"/>
              </a:rPr>
              <a:t>AgCl</a:t>
            </a:r>
            <a:r>
              <a:rPr lang="en-US" sz="2800" baseline="-25000" dirty="0" smtClean="0">
                <a:sym typeface="Wingdings" pitchFamily="2" charset="2"/>
              </a:rPr>
              <a:t>(</a:t>
            </a:r>
            <a:r>
              <a:rPr lang="en-US" sz="2800" baseline="-25000" dirty="0" err="1" smtClean="0">
                <a:sym typeface="Wingdings" pitchFamily="2" charset="2"/>
              </a:rPr>
              <a:t>aq</a:t>
            </a:r>
            <a:r>
              <a:rPr lang="en-US" sz="2800" baseline="-25000" dirty="0" smtClean="0">
                <a:sym typeface="Wingdings" pitchFamily="2" charset="2"/>
              </a:rPr>
              <a:t>)</a:t>
            </a:r>
            <a:r>
              <a:rPr lang="en-US" sz="2800" dirty="0" smtClean="0">
                <a:sym typeface="Wingdings" pitchFamily="2" charset="2"/>
              </a:rPr>
              <a:t/>
            </a:r>
            <a:br>
              <a:rPr lang="en-US" sz="2800" dirty="0" smtClean="0">
                <a:sym typeface="Wingdings" pitchFamily="2" charset="2"/>
              </a:rPr>
            </a:br>
            <a:r>
              <a:rPr lang="en-US" sz="2800" dirty="0" smtClean="0">
                <a:sym typeface="Wingdings" pitchFamily="2" charset="2"/>
              </a:rPr>
              <a:t/>
            </a:r>
            <a:br>
              <a:rPr lang="en-US" sz="2800" dirty="0" smtClean="0">
                <a:sym typeface="Wingdings" pitchFamily="2" charset="2"/>
              </a:rPr>
            </a:br>
            <a:r>
              <a:rPr lang="en-US" sz="2800" dirty="0" smtClean="0">
                <a:sym typeface="Wingdings" pitchFamily="2" charset="2"/>
              </a:rPr>
              <a:t/>
            </a:r>
            <a:br>
              <a:rPr lang="en-US" sz="2800" dirty="0" smtClean="0">
                <a:sym typeface="Wingdings" pitchFamily="2" charset="2"/>
              </a:rPr>
            </a:br>
            <a:r>
              <a:rPr lang="en-US" sz="2800" dirty="0" smtClean="0">
                <a:sym typeface="Wingdings" pitchFamily="2" charset="2"/>
              </a:rPr>
              <a:t>Fe</a:t>
            </a:r>
            <a:r>
              <a:rPr lang="en-US" sz="2800" baseline="-25000" dirty="0" smtClean="0">
                <a:sym typeface="Wingdings" pitchFamily="2" charset="2"/>
              </a:rPr>
              <a:t>2</a:t>
            </a:r>
            <a:r>
              <a:rPr lang="en-US" sz="2800" dirty="0" smtClean="0">
                <a:sym typeface="Wingdings" pitchFamily="2" charset="2"/>
              </a:rPr>
              <a:t>O</a:t>
            </a:r>
            <a:r>
              <a:rPr lang="en-US" sz="2800" baseline="-25000" dirty="0" smtClean="0">
                <a:sym typeface="Wingdings" pitchFamily="2" charset="2"/>
              </a:rPr>
              <a:t>3(s)</a:t>
            </a:r>
            <a:r>
              <a:rPr lang="en-US" sz="2800" dirty="0" smtClean="0">
                <a:sym typeface="Wingdings" pitchFamily="2" charset="2"/>
              </a:rPr>
              <a:t>  +  C</a:t>
            </a:r>
            <a:r>
              <a:rPr lang="en-US" sz="2800" baseline="-25000" dirty="0" smtClean="0">
                <a:sym typeface="Wingdings" pitchFamily="2" charset="2"/>
              </a:rPr>
              <a:t>(s)</a:t>
            </a:r>
            <a:r>
              <a:rPr lang="en-US" sz="2800" dirty="0" smtClean="0">
                <a:sym typeface="Wingdings" pitchFamily="2" charset="2"/>
              </a:rPr>
              <a:t>    Fe</a:t>
            </a:r>
            <a:r>
              <a:rPr lang="en-US" sz="2800" baseline="-25000" dirty="0" smtClean="0">
                <a:sym typeface="Wingdings" pitchFamily="2" charset="2"/>
              </a:rPr>
              <a:t>(s)</a:t>
            </a:r>
            <a:r>
              <a:rPr lang="en-US" sz="2800" dirty="0" smtClean="0">
                <a:sym typeface="Wingdings" pitchFamily="2" charset="2"/>
              </a:rPr>
              <a:t>  +  CO</a:t>
            </a:r>
            <a:r>
              <a:rPr lang="en-US" sz="2800" baseline="-25000" dirty="0" smtClean="0">
                <a:sym typeface="Wingdings" pitchFamily="2" charset="2"/>
              </a:rPr>
              <a:t>(g)</a:t>
            </a:r>
            <a:r>
              <a:rPr lang="en-US" sz="2800" dirty="0" smtClean="0">
                <a:sym typeface="Wingdings" pitchFamily="2" charset="2"/>
              </a:rPr>
              <a:t/>
            </a:r>
            <a:br>
              <a:rPr lang="en-US" sz="2800" dirty="0" smtClean="0">
                <a:sym typeface="Wingdings" pitchFamily="2" charset="2"/>
              </a:rPr>
            </a:br>
            <a:r>
              <a:rPr lang="en-US" sz="1200" dirty="0" smtClean="0">
                <a:sym typeface="Wingdings" pitchFamily="2" charset="2"/>
              </a:rPr>
              <a:t/>
            </a:r>
            <a:br>
              <a:rPr lang="en-US" sz="1200" dirty="0" smtClean="0">
                <a:sym typeface="Wingdings" pitchFamily="2" charset="2"/>
              </a:rPr>
            </a:br>
            <a:r>
              <a:rPr lang="en-US" sz="1200" dirty="0" smtClean="0">
                <a:sym typeface="Wingdings" pitchFamily="2" charset="2"/>
              </a:rPr>
              <a:t/>
            </a:r>
            <a:br>
              <a:rPr lang="en-US" sz="1200" dirty="0" smtClean="0">
                <a:sym typeface="Wingdings" pitchFamily="2" charset="2"/>
              </a:rPr>
            </a:br>
            <a:endParaRPr lang="en-US" sz="1200" dirty="0"/>
          </a:p>
        </p:txBody>
      </p:sp>
      <p:sp>
        <p:nvSpPr>
          <p:cNvPr id="4" name="TextBox 3"/>
          <p:cNvSpPr txBox="1"/>
          <p:nvPr/>
        </p:nvSpPr>
        <p:spPr>
          <a:xfrm rot="1780168">
            <a:off x="7284080" y="509533"/>
            <a:ext cx="1614160" cy="646331"/>
          </a:xfrm>
          <a:prstGeom prst="rect">
            <a:avLst/>
          </a:prstGeom>
          <a:noFill/>
          <a:effectLst>
            <a:outerShdw blurRad="50800" dist="50800" dir="5400000" algn="ctr" rotWithShape="0">
              <a:srgbClr val="000000">
                <a:alpha val="62000"/>
              </a:srgbClr>
            </a:outerShdw>
          </a:effectLst>
        </p:spPr>
        <p:txBody>
          <a:bodyPr wrap="none" rtlCol="0">
            <a:spAutoFit/>
          </a:bodyPr>
          <a:lstStyle/>
          <a:p>
            <a:r>
              <a:rPr lang="en-US" dirty="0" smtClean="0"/>
              <a:t>Now try these</a:t>
            </a:r>
            <a:br>
              <a:rPr lang="en-US" dirty="0" smtClean="0"/>
            </a:br>
            <a:r>
              <a:rPr lang="en-US" dirty="0" smtClean="0"/>
              <a:t>on your own </a:t>
            </a:r>
            <a:r>
              <a:rPr lang="en-US" dirty="0" smtClean="0">
                <a:sym typeface="Wingdings" pitchFamily="2" charset="2"/>
              </a:rPr>
              <a:t></a:t>
            </a:r>
          </a:p>
        </p:txBody>
      </p:sp>
    </p:spTree>
    <p:extLst>
      <p:ext uri="{BB962C8B-B14F-4D97-AF65-F5344CB8AC3E}">
        <p14:creationId xmlns="" xmlns:p14="http://schemas.microsoft.com/office/powerpoint/2010/main" val="2668677874"/>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a:bodyPr>
          <a:lstStyle/>
          <a:p>
            <a:r>
              <a:rPr lang="en-US" sz="2400" dirty="0" smtClean="0">
                <a:sym typeface="Wingdings" pitchFamily="2" charset="2"/>
              </a:rPr>
              <a:t>Rewrite the following equations as balanced symbol equations:</a:t>
            </a:r>
            <a:br>
              <a:rPr lang="en-US" sz="2400" dirty="0" smtClean="0">
                <a:sym typeface="Wingdings" pitchFamily="2" charset="2"/>
              </a:rPr>
            </a:br>
            <a:r>
              <a:rPr lang="en-US" sz="2400" dirty="0" smtClean="0">
                <a:sym typeface="Wingdings" pitchFamily="2" charset="2"/>
              </a:rPr>
              <a:t/>
            </a:r>
            <a:br>
              <a:rPr lang="en-US" sz="2400" dirty="0" smtClean="0">
                <a:sym typeface="Wingdings" pitchFamily="2" charset="2"/>
              </a:rPr>
            </a:br>
            <a:r>
              <a:rPr lang="en-US" sz="2400" dirty="0" smtClean="0">
                <a:sym typeface="Wingdings" pitchFamily="2" charset="2"/>
              </a:rPr>
              <a:t>sodium  +  water    sodium hydroxide  +  hydrogen  (H</a:t>
            </a:r>
            <a:r>
              <a:rPr lang="en-US" sz="2400" baseline="-25000" dirty="0" smtClean="0">
                <a:sym typeface="Wingdings" pitchFamily="2" charset="2"/>
              </a:rPr>
              <a:t>2</a:t>
            </a:r>
            <a:r>
              <a:rPr lang="en-US" sz="2400" dirty="0" smtClean="0">
                <a:sym typeface="Wingdings" pitchFamily="2" charset="2"/>
              </a:rPr>
              <a:t>)</a:t>
            </a:r>
            <a:br>
              <a:rPr lang="en-US" sz="2400" dirty="0" smtClean="0">
                <a:sym typeface="Wingdings" pitchFamily="2" charset="2"/>
              </a:rPr>
            </a:br>
            <a:r>
              <a:rPr lang="en-US" sz="2400" dirty="0" smtClean="0">
                <a:sym typeface="Wingdings" pitchFamily="2" charset="2"/>
              </a:rPr>
              <a:t/>
            </a:r>
            <a:br>
              <a:rPr lang="en-US" sz="2400" dirty="0" smtClean="0">
                <a:sym typeface="Wingdings" pitchFamily="2" charset="2"/>
              </a:rPr>
            </a:br>
            <a:r>
              <a:rPr lang="en-US" sz="2400" dirty="0" smtClean="0">
                <a:sym typeface="Wingdings" pitchFamily="2" charset="2"/>
              </a:rPr>
              <a:t/>
            </a:r>
            <a:br>
              <a:rPr lang="en-US" sz="2400" dirty="0" smtClean="0">
                <a:sym typeface="Wingdings" pitchFamily="2" charset="2"/>
              </a:rPr>
            </a:br>
            <a:r>
              <a:rPr lang="en-US" sz="2400" dirty="0" smtClean="0">
                <a:sym typeface="Wingdings" pitchFamily="2" charset="2"/>
              </a:rPr>
              <a:t/>
            </a:r>
            <a:br>
              <a:rPr lang="en-US" sz="2400" dirty="0" smtClean="0">
                <a:sym typeface="Wingdings" pitchFamily="2" charset="2"/>
              </a:rPr>
            </a:br>
            <a:r>
              <a:rPr lang="en-US" sz="2400" dirty="0" smtClean="0">
                <a:sym typeface="Wingdings" pitchFamily="2" charset="2"/>
              </a:rPr>
              <a:t>magnesium  +  copper(II) oxide    magnesium oxide  +  copper</a:t>
            </a:r>
            <a:br>
              <a:rPr lang="en-US" sz="2400" dirty="0" smtClean="0">
                <a:sym typeface="Wingdings" pitchFamily="2" charset="2"/>
              </a:rPr>
            </a:br>
            <a:r>
              <a:rPr lang="en-US" sz="2400" dirty="0" smtClean="0">
                <a:sym typeface="Wingdings" pitchFamily="2" charset="2"/>
              </a:rPr>
              <a:t/>
            </a:r>
            <a:br>
              <a:rPr lang="en-US" sz="2400" dirty="0" smtClean="0">
                <a:sym typeface="Wingdings" pitchFamily="2" charset="2"/>
              </a:rPr>
            </a:br>
            <a:r>
              <a:rPr lang="en-US" sz="2400" dirty="0" smtClean="0">
                <a:sym typeface="Wingdings" pitchFamily="2" charset="2"/>
              </a:rPr>
              <a:t/>
            </a:r>
            <a:br>
              <a:rPr lang="en-US" sz="2400" dirty="0" smtClean="0">
                <a:sym typeface="Wingdings" pitchFamily="2" charset="2"/>
              </a:rPr>
            </a:br>
            <a:r>
              <a:rPr lang="en-US" sz="2400" dirty="0" smtClean="0">
                <a:sym typeface="Wingdings" pitchFamily="2" charset="2"/>
              </a:rPr>
              <a:t/>
            </a:r>
            <a:br>
              <a:rPr lang="en-US" sz="2400" dirty="0" smtClean="0">
                <a:sym typeface="Wingdings" pitchFamily="2" charset="2"/>
              </a:rPr>
            </a:br>
            <a:r>
              <a:rPr lang="en-US" sz="2400" dirty="0" smtClean="0">
                <a:sym typeface="Wingdings" pitchFamily="2" charset="2"/>
              </a:rPr>
              <a:t>iron  +  chlorine (Cl</a:t>
            </a:r>
            <a:r>
              <a:rPr lang="en-US" sz="2400" baseline="-25000" dirty="0" smtClean="0">
                <a:sym typeface="Wingdings" pitchFamily="2" charset="2"/>
              </a:rPr>
              <a:t>2</a:t>
            </a:r>
            <a:r>
              <a:rPr lang="en-US" sz="2400" dirty="0" smtClean="0">
                <a:sym typeface="Wingdings" pitchFamily="2" charset="2"/>
              </a:rPr>
              <a:t>)    iron(III) chloride</a:t>
            </a:r>
            <a:br>
              <a:rPr lang="en-US" sz="2400" dirty="0" smtClean="0">
                <a:sym typeface="Wingdings" pitchFamily="2" charset="2"/>
              </a:rPr>
            </a:br>
            <a:r>
              <a:rPr lang="en-US" sz="2400" dirty="0" smtClean="0">
                <a:sym typeface="Wingdings" pitchFamily="2" charset="2"/>
              </a:rPr>
              <a:t/>
            </a:r>
            <a:br>
              <a:rPr lang="en-US" sz="2400" dirty="0" smtClean="0">
                <a:sym typeface="Wingdings" pitchFamily="2" charset="2"/>
              </a:rPr>
            </a:br>
            <a:r>
              <a:rPr lang="en-US" sz="2400" dirty="0" smtClean="0">
                <a:sym typeface="Wingdings" pitchFamily="2" charset="2"/>
              </a:rPr>
              <a:t/>
            </a:r>
            <a:br>
              <a:rPr lang="en-US" sz="2400" dirty="0" smtClean="0">
                <a:sym typeface="Wingdings" pitchFamily="2" charset="2"/>
              </a:rPr>
            </a:br>
            <a:r>
              <a:rPr lang="en-US" sz="2400" dirty="0" smtClean="0">
                <a:sym typeface="Wingdings" pitchFamily="2" charset="2"/>
              </a:rPr>
              <a:t/>
            </a:r>
            <a:br>
              <a:rPr lang="en-US" sz="2400" dirty="0" smtClean="0">
                <a:sym typeface="Wingdings" pitchFamily="2" charset="2"/>
              </a:rPr>
            </a:br>
            <a:r>
              <a:rPr lang="en-US" sz="2400" dirty="0" smtClean="0">
                <a:sym typeface="Wingdings" pitchFamily="2" charset="2"/>
              </a:rPr>
              <a:t>copper(II) oxide  +  hydrochloric acid    copper(II) chloride  +  water</a:t>
            </a:r>
            <a:endParaRPr lang="en-US" sz="2400" dirty="0"/>
          </a:p>
        </p:txBody>
      </p:sp>
      <p:sp>
        <p:nvSpPr>
          <p:cNvPr id="4" name="TextBox 3"/>
          <p:cNvSpPr txBox="1"/>
          <p:nvPr/>
        </p:nvSpPr>
        <p:spPr>
          <a:xfrm rot="1780168">
            <a:off x="7740733" y="698260"/>
            <a:ext cx="1760939" cy="646331"/>
          </a:xfrm>
          <a:prstGeom prst="rect">
            <a:avLst/>
          </a:prstGeom>
          <a:noFill/>
          <a:effectLst>
            <a:outerShdw blurRad="50800" dist="50800" dir="5400000" algn="ctr" rotWithShape="0">
              <a:srgbClr val="000000">
                <a:alpha val="62000"/>
              </a:srgbClr>
            </a:outerShdw>
          </a:effectLst>
        </p:spPr>
        <p:txBody>
          <a:bodyPr wrap="square" rtlCol="0">
            <a:spAutoFit/>
          </a:bodyPr>
          <a:lstStyle/>
          <a:p>
            <a:r>
              <a:rPr lang="en-US" dirty="0" smtClean="0"/>
              <a:t>Now try these</a:t>
            </a:r>
            <a:br>
              <a:rPr lang="en-US" dirty="0" smtClean="0"/>
            </a:br>
            <a:r>
              <a:rPr lang="en-US" dirty="0" smtClean="0"/>
              <a:t>on your own </a:t>
            </a:r>
            <a:r>
              <a:rPr lang="en-US" dirty="0" smtClean="0">
                <a:sym typeface="Wingdings" pitchFamily="2" charset="2"/>
              </a:rPr>
              <a:t></a:t>
            </a:r>
          </a:p>
        </p:txBody>
      </p:sp>
    </p:spTree>
    <p:extLst>
      <p:ext uri="{BB962C8B-B14F-4D97-AF65-F5344CB8AC3E}">
        <p14:creationId xmlns="" xmlns:p14="http://schemas.microsoft.com/office/powerpoint/2010/main" val="2668677874"/>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Ionic Equations</a:t>
            </a:r>
            <a:endParaRPr lang="en-US" dirty="0"/>
          </a:p>
        </p:txBody>
      </p:sp>
      <p:sp>
        <p:nvSpPr>
          <p:cNvPr id="3" name="Content Placeholder 2"/>
          <p:cNvSpPr>
            <a:spLocks noGrp="1"/>
          </p:cNvSpPr>
          <p:nvPr>
            <p:ph idx="1"/>
          </p:nvPr>
        </p:nvSpPr>
        <p:spPr>
          <a:xfrm>
            <a:off x="457200" y="1600200"/>
            <a:ext cx="8229600" cy="5029200"/>
          </a:xfrm>
        </p:spPr>
        <p:txBody>
          <a:bodyPr>
            <a:normAutofit/>
          </a:bodyPr>
          <a:lstStyle/>
          <a:p>
            <a:r>
              <a:rPr lang="en-US" dirty="0" smtClean="0"/>
              <a:t>When </a:t>
            </a:r>
            <a:r>
              <a:rPr lang="en-US" b="1" dirty="0" smtClean="0"/>
              <a:t>ionic compounds</a:t>
            </a:r>
            <a:r>
              <a:rPr lang="en-US" dirty="0" smtClean="0"/>
              <a:t> dissolve in water, the ions </a:t>
            </a:r>
            <a:r>
              <a:rPr lang="en-US" b="1" dirty="0" smtClean="0"/>
              <a:t>separate</a:t>
            </a:r>
            <a:r>
              <a:rPr lang="en-US" dirty="0" smtClean="0"/>
              <a:t>.</a:t>
            </a:r>
          </a:p>
          <a:p>
            <a:endParaRPr lang="en-US" dirty="0" smtClean="0"/>
          </a:p>
          <a:p>
            <a:r>
              <a:rPr lang="en-US" dirty="0" smtClean="0"/>
              <a:t>An </a:t>
            </a:r>
            <a:r>
              <a:rPr lang="en-US" b="1" dirty="0" smtClean="0"/>
              <a:t>ionic equation</a:t>
            </a:r>
            <a:r>
              <a:rPr lang="en-US" dirty="0" smtClean="0"/>
              <a:t> is a symbol equation that shows </a:t>
            </a:r>
            <a:r>
              <a:rPr lang="en-US" b="1" dirty="0" smtClean="0"/>
              <a:t>ONLY</a:t>
            </a:r>
            <a:r>
              <a:rPr lang="en-US" dirty="0" smtClean="0"/>
              <a:t> those </a:t>
            </a:r>
            <a:r>
              <a:rPr lang="en-US" b="1" dirty="0" smtClean="0"/>
              <a:t>ions</a:t>
            </a:r>
            <a:r>
              <a:rPr lang="en-US" dirty="0" smtClean="0"/>
              <a:t> that take part in a reaction.</a:t>
            </a:r>
          </a:p>
          <a:p>
            <a:endParaRPr lang="en-US" dirty="0" smtClean="0"/>
          </a:p>
          <a:p>
            <a:r>
              <a:rPr lang="en-US" dirty="0" smtClean="0"/>
              <a:t>The ions that </a:t>
            </a:r>
            <a:r>
              <a:rPr lang="en-US" b="1" dirty="0" smtClean="0"/>
              <a:t>DO NOT</a:t>
            </a:r>
            <a:r>
              <a:rPr lang="en-US" dirty="0" smtClean="0"/>
              <a:t> take part are called </a:t>
            </a:r>
            <a:r>
              <a:rPr lang="en-US" b="1" dirty="0" smtClean="0">
                <a:solidFill>
                  <a:srgbClr val="7030A0"/>
                </a:solidFill>
              </a:rPr>
              <a:t>spectator ions</a:t>
            </a:r>
            <a:r>
              <a:rPr lang="en-US" dirty="0" smtClean="0"/>
              <a:t>.</a:t>
            </a:r>
            <a:endParaRPr lang="en-US"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lstStyle/>
          <a:p>
            <a:r>
              <a:rPr lang="hy-AM" dirty="0" smtClean="0"/>
              <a:t>Charges on some ions</a:t>
            </a:r>
            <a:endParaRPr lang="en-US" dirty="0"/>
          </a:p>
        </p:txBody>
      </p:sp>
      <p:graphicFrame>
        <p:nvGraphicFramePr>
          <p:cNvPr id="4" name="Content Placeholder 3"/>
          <p:cNvGraphicFramePr>
            <a:graphicFrameLocks noGrp="1"/>
          </p:cNvGraphicFramePr>
          <p:nvPr>
            <p:ph idx="1"/>
          </p:nvPr>
        </p:nvGraphicFramePr>
        <p:xfrm>
          <a:off x="457200" y="1143000"/>
          <a:ext cx="8229600" cy="4307840"/>
        </p:xfrm>
        <a:graphic>
          <a:graphicData uri="http://schemas.openxmlformats.org/drawingml/2006/table">
            <a:tbl>
              <a:tblPr firstRow="1" bandRow="1">
                <a:tableStyleId>{5C22544A-7EE6-4342-B048-85BDC9FD1C3A}</a:tableStyleId>
              </a:tblPr>
              <a:tblGrid>
                <a:gridCol w="1371600"/>
                <a:gridCol w="1371600"/>
                <a:gridCol w="1371600"/>
                <a:gridCol w="1371600"/>
                <a:gridCol w="1371600"/>
                <a:gridCol w="1371600"/>
              </a:tblGrid>
              <a:tr h="370840">
                <a:tc gridSpan="3">
                  <a:txBody>
                    <a:bodyPr/>
                    <a:lstStyle/>
                    <a:p>
                      <a:pPr algn="ctr"/>
                      <a:r>
                        <a:rPr lang="hy-AM" sz="1200" dirty="0" smtClean="0"/>
                        <a:t>Positive ions</a:t>
                      </a:r>
                      <a:endParaRPr lang="en-US" sz="1200" dirty="0"/>
                    </a:p>
                  </a:txBody>
                  <a:tcPr>
                    <a:solidFill>
                      <a:schemeClr val="accent2">
                        <a:lumMod val="50000"/>
                      </a:schemeClr>
                    </a:solidFill>
                  </a:tcPr>
                </a:tc>
                <a:tc hMerge="1">
                  <a:txBody>
                    <a:bodyPr/>
                    <a:lstStyle/>
                    <a:p>
                      <a:endParaRPr lang="en-US" dirty="0"/>
                    </a:p>
                  </a:txBody>
                  <a:tcPr>
                    <a:solidFill>
                      <a:schemeClr val="accent2">
                        <a:lumMod val="50000"/>
                      </a:schemeClr>
                    </a:solidFill>
                  </a:tcPr>
                </a:tc>
                <a:tc hMerge="1">
                  <a:txBody>
                    <a:bodyPr/>
                    <a:lstStyle/>
                    <a:p>
                      <a:endParaRPr lang="en-US" dirty="0"/>
                    </a:p>
                  </a:txBody>
                  <a:tcPr>
                    <a:solidFill>
                      <a:schemeClr val="accent2">
                        <a:lumMod val="50000"/>
                      </a:schemeClr>
                    </a:solidFill>
                  </a:tcPr>
                </a:tc>
                <a:tc gridSpan="3">
                  <a:txBody>
                    <a:bodyPr/>
                    <a:lstStyle/>
                    <a:p>
                      <a:pPr algn="ctr"/>
                      <a:r>
                        <a:rPr lang="hy-AM" sz="1200" dirty="0" smtClean="0"/>
                        <a:t>Negative ions</a:t>
                      </a:r>
                      <a:endParaRPr lang="en-US" sz="1200" dirty="0"/>
                    </a:p>
                  </a:txBody>
                  <a:tcPr/>
                </a:tc>
                <a:tc hMerge="1">
                  <a:txBody>
                    <a:bodyPr/>
                    <a:lstStyle/>
                    <a:p>
                      <a:endParaRPr lang="en-US" dirty="0"/>
                    </a:p>
                  </a:txBody>
                  <a:tcPr/>
                </a:tc>
                <a:tc hMerge="1">
                  <a:txBody>
                    <a:bodyPr/>
                    <a:lstStyle/>
                    <a:p>
                      <a:endParaRPr lang="en-US" dirty="0"/>
                    </a:p>
                  </a:txBody>
                  <a:tcPr/>
                </a:tc>
              </a:tr>
              <a:tr h="370840">
                <a:tc>
                  <a:txBody>
                    <a:bodyPr/>
                    <a:lstStyle/>
                    <a:p>
                      <a:r>
                        <a:rPr lang="hy-AM" sz="1200" dirty="0" smtClean="0"/>
                        <a:t>Charge</a:t>
                      </a:r>
                      <a:endParaRPr lang="en-US" sz="1200" dirty="0"/>
                    </a:p>
                  </a:txBody>
                  <a:tcPr>
                    <a:solidFill>
                      <a:schemeClr val="accent2">
                        <a:lumMod val="40000"/>
                        <a:lumOff val="60000"/>
                      </a:schemeClr>
                    </a:solidFill>
                  </a:tcPr>
                </a:tc>
                <a:tc>
                  <a:txBody>
                    <a:bodyPr/>
                    <a:lstStyle/>
                    <a:p>
                      <a:r>
                        <a:rPr lang="hy-AM" sz="1200" dirty="0" smtClean="0"/>
                        <a:t>Name of ion</a:t>
                      </a:r>
                      <a:endParaRPr lang="en-US" sz="1200" dirty="0"/>
                    </a:p>
                  </a:txBody>
                  <a:tcPr>
                    <a:solidFill>
                      <a:schemeClr val="accent2">
                        <a:lumMod val="40000"/>
                        <a:lumOff val="60000"/>
                      </a:schemeClr>
                    </a:solidFill>
                  </a:tcPr>
                </a:tc>
                <a:tc>
                  <a:txBody>
                    <a:bodyPr/>
                    <a:lstStyle/>
                    <a:p>
                      <a:r>
                        <a:rPr lang="hy-AM" sz="1200" dirty="0" smtClean="0"/>
                        <a:t>Formula</a:t>
                      </a:r>
                      <a:endParaRPr lang="en-US" sz="1200" dirty="0"/>
                    </a:p>
                  </a:txBody>
                  <a:tcPr>
                    <a:solidFill>
                      <a:schemeClr val="accent2">
                        <a:lumMod val="40000"/>
                        <a:lumOff val="60000"/>
                      </a:schemeClr>
                    </a:solidFill>
                  </a:tcPr>
                </a:tc>
                <a:tc>
                  <a:txBody>
                    <a:bodyPr/>
                    <a:lstStyle/>
                    <a:p>
                      <a:r>
                        <a:rPr lang="hy-AM" sz="1200" dirty="0" smtClean="0"/>
                        <a:t>Charge</a:t>
                      </a:r>
                      <a:endParaRPr lang="en-US" sz="1200" dirty="0"/>
                    </a:p>
                  </a:txBody>
                  <a:tcPr/>
                </a:tc>
                <a:tc>
                  <a:txBody>
                    <a:bodyPr/>
                    <a:lstStyle/>
                    <a:p>
                      <a:r>
                        <a:rPr lang="hy-AM" sz="1200" dirty="0" smtClean="0"/>
                        <a:t>Name of ion</a:t>
                      </a:r>
                      <a:endParaRPr lang="en-US" sz="1200" dirty="0"/>
                    </a:p>
                  </a:txBody>
                  <a:tcPr/>
                </a:tc>
                <a:tc>
                  <a:txBody>
                    <a:bodyPr/>
                    <a:lstStyle/>
                    <a:p>
                      <a:r>
                        <a:rPr lang="hy-AM" sz="1200" dirty="0" smtClean="0"/>
                        <a:t>Formula</a:t>
                      </a:r>
                      <a:endParaRPr lang="en-US" sz="1200" dirty="0"/>
                    </a:p>
                  </a:txBody>
                  <a:tcPr/>
                </a:tc>
              </a:tr>
              <a:tr h="370840">
                <a:tc>
                  <a:txBody>
                    <a:bodyPr/>
                    <a:lstStyle/>
                    <a:p>
                      <a:pPr algn="ctr"/>
                      <a:r>
                        <a:rPr lang="hy-AM" sz="1200" dirty="0" smtClean="0"/>
                        <a:t>1+</a:t>
                      </a:r>
                      <a:endParaRPr lang="en-US" sz="1200" dirty="0"/>
                    </a:p>
                  </a:txBody>
                  <a:tcPr>
                    <a:solidFill>
                      <a:schemeClr val="accent2">
                        <a:lumMod val="40000"/>
                        <a:lumOff val="60000"/>
                      </a:schemeClr>
                    </a:solidFill>
                  </a:tcPr>
                </a:tc>
                <a:tc>
                  <a:txBody>
                    <a:bodyPr/>
                    <a:lstStyle/>
                    <a:p>
                      <a:r>
                        <a:rPr lang="hy-AM" sz="1200" dirty="0" smtClean="0"/>
                        <a:t>ammonium</a:t>
                      </a:r>
                      <a:br>
                        <a:rPr lang="hy-AM" sz="1200" dirty="0" smtClean="0"/>
                      </a:br>
                      <a:r>
                        <a:rPr lang="hy-AM" sz="1200" dirty="0" smtClean="0"/>
                        <a:t>copper(I)</a:t>
                      </a:r>
                      <a:br>
                        <a:rPr lang="hy-AM" sz="1200" dirty="0" smtClean="0"/>
                      </a:br>
                      <a:r>
                        <a:rPr lang="hy-AM" sz="1200" dirty="0" smtClean="0"/>
                        <a:t>hydrogen</a:t>
                      </a:r>
                      <a:br>
                        <a:rPr lang="hy-AM" sz="1200" dirty="0" smtClean="0"/>
                      </a:br>
                      <a:r>
                        <a:rPr lang="hy-AM" sz="1200" dirty="0" smtClean="0"/>
                        <a:t>lithium</a:t>
                      </a:r>
                      <a:br>
                        <a:rPr lang="hy-AM" sz="1200" dirty="0" smtClean="0"/>
                      </a:br>
                      <a:r>
                        <a:rPr lang="hy-AM" sz="1200" dirty="0" smtClean="0"/>
                        <a:t>potassium</a:t>
                      </a:r>
                      <a:br>
                        <a:rPr lang="hy-AM" sz="1200" dirty="0" smtClean="0"/>
                      </a:br>
                      <a:r>
                        <a:rPr lang="hy-AM" sz="1200" dirty="0" smtClean="0"/>
                        <a:t>silver</a:t>
                      </a:r>
                      <a:br>
                        <a:rPr lang="hy-AM" sz="1200" dirty="0" smtClean="0"/>
                      </a:br>
                      <a:r>
                        <a:rPr lang="hy-AM" sz="1200" dirty="0" smtClean="0"/>
                        <a:t>sodium</a:t>
                      </a:r>
                      <a:endParaRPr lang="en-US" sz="1200" dirty="0"/>
                    </a:p>
                  </a:txBody>
                  <a:tcPr>
                    <a:solidFill>
                      <a:schemeClr val="accent2">
                        <a:lumMod val="40000"/>
                        <a:lumOff val="60000"/>
                      </a:schemeClr>
                    </a:solidFill>
                  </a:tcPr>
                </a:tc>
                <a:tc>
                  <a:txBody>
                    <a:bodyPr/>
                    <a:lstStyle/>
                    <a:p>
                      <a:r>
                        <a:rPr lang="hy-AM" sz="1200" dirty="0" smtClean="0"/>
                        <a:t>NH</a:t>
                      </a:r>
                      <a:r>
                        <a:rPr lang="en-US" sz="1200" baseline="-25000" dirty="0" smtClean="0"/>
                        <a:t>4</a:t>
                      </a:r>
                      <a:r>
                        <a:rPr lang="hy-AM" sz="1200" baseline="30000" dirty="0" smtClean="0"/>
                        <a:t>+</a:t>
                      </a:r>
                      <a:r>
                        <a:rPr lang="hy-AM" sz="1200" dirty="0" smtClean="0"/>
                        <a:t/>
                      </a:r>
                      <a:br>
                        <a:rPr lang="hy-AM" sz="1200" dirty="0" smtClean="0"/>
                      </a:br>
                      <a:r>
                        <a:rPr lang="hy-AM" sz="1200" dirty="0" smtClean="0"/>
                        <a:t>Cu</a:t>
                      </a:r>
                      <a:r>
                        <a:rPr lang="hy-AM" sz="1200" baseline="30000" dirty="0" smtClean="0"/>
                        <a:t>+</a:t>
                      </a:r>
                      <a:r>
                        <a:rPr lang="hy-AM" sz="1200" dirty="0" smtClean="0"/>
                        <a:t/>
                      </a:r>
                      <a:br>
                        <a:rPr lang="hy-AM" sz="1200" dirty="0" smtClean="0"/>
                      </a:br>
                      <a:r>
                        <a:rPr lang="hy-AM" sz="1200" dirty="0" smtClean="0"/>
                        <a:t>H</a:t>
                      </a:r>
                      <a:r>
                        <a:rPr lang="hy-AM" sz="1200" baseline="30000" dirty="0" smtClean="0"/>
                        <a:t>+</a:t>
                      </a:r>
                      <a:r>
                        <a:rPr lang="hy-AM" sz="1200" dirty="0" smtClean="0"/>
                        <a:t/>
                      </a:r>
                      <a:br>
                        <a:rPr lang="hy-AM" sz="1200" dirty="0" smtClean="0"/>
                      </a:br>
                      <a:r>
                        <a:rPr lang="hy-AM" sz="1200" dirty="0" smtClean="0"/>
                        <a:t>Li</a:t>
                      </a:r>
                      <a:r>
                        <a:rPr lang="hy-AM" sz="1200" baseline="30000" dirty="0" smtClean="0"/>
                        <a:t>+</a:t>
                      </a:r>
                      <a:r>
                        <a:rPr lang="hy-AM" sz="1200" dirty="0" smtClean="0"/>
                        <a:t/>
                      </a:r>
                      <a:br>
                        <a:rPr lang="hy-AM" sz="1200" dirty="0" smtClean="0"/>
                      </a:br>
                      <a:r>
                        <a:rPr lang="hy-AM" sz="1200" dirty="0" smtClean="0"/>
                        <a:t>K</a:t>
                      </a:r>
                      <a:r>
                        <a:rPr lang="hy-AM" sz="1200" baseline="30000" dirty="0" smtClean="0"/>
                        <a:t>+</a:t>
                      </a:r>
                      <a:r>
                        <a:rPr lang="hy-AM" sz="1200" dirty="0" smtClean="0"/>
                        <a:t/>
                      </a:r>
                      <a:br>
                        <a:rPr lang="hy-AM" sz="1200" dirty="0" smtClean="0"/>
                      </a:br>
                      <a:r>
                        <a:rPr lang="hy-AM" sz="1200" dirty="0" smtClean="0"/>
                        <a:t>Ag</a:t>
                      </a:r>
                      <a:r>
                        <a:rPr lang="hy-AM" sz="1200" baseline="30000" dirty="0" smtClean="0"/>
                        <a:t>+</a:t>
                      </a:r>
                      <a:r>
                        <a:rPr lang="hy-AM" sz="1200" dirty="0" smtClean="0"/>
                        <a:t/>
                      </a:r>
                      <a:br>
                        <a:rPr lang="hy-AM" sz="1200" dirty="0" smtClean="0"/>
                      </a:br>
                      <a:r>
                        <a:rPr lang="hy-AM" sz="1200" dirty="0" smtClean="0"/>
                        <a:t>Na</a:t>
                      </a:r>
                      <a:r>
                        <a:rPr lang="hy-AM" sz="1200" baseline="30000" dirty="0" smtClean="0"/>
                        <a:t>+</a:t>
                      </a:r>
                      <a:endParaRPr lang="en-US" sz="1200" baseline="30000" dirty="0"/>
                    </a:p>
                  </a:txBody>
                  <a:tcPr>
                    <a:solidFill>
                      <a:schemeClr val="accent2">
                        <a:lumMod val="40000"/>
                        <a:lumOff val="60000"/>
                      </a:schemeClr>
                    </a:solidFill>
                  </a:tcPr>
                </a:tc>
                <a:tc>
                  <a:txBody>
                    <a:bodyPr/>
                    <a:lstStyle/>
                    <a:p>
                      <a:pPr algn="ctr"/>
                      <a:r>
                        <a:rPr lang="hy-AM" sz="1200" dirty="0" smtClean="0"/>
                        <a:t>1-</a:t>
                      </a:r>
                      <a:endParaRPr lang="en-US" sz="1200" dirty="0"/>
                    </a:p>
                  </a:txBody>
                  <a:tcPr/>
                </a:tc>
                <a:tc>
                  <a:txBody>
                    <a:bodyPr/>
                    <a:lstStyle/>
                    <a:p>
                      <a:r>
                        <a:rPr lang="hy-AM" sz="1200" dirty="0" smtClean="0"/>
                        <a:t>bromide</a:t>
                      </a:r>
                      <a:br>
                        <a:rPr lang="hy-AM" sz="1200" dirty="0" smtClean="0"/>
                      </a:br>
                      <a:r>
                        <a:rPr lang="hy-AM" sz="1200" dirty="0" smtClean="0"/>
                        <a:t>chloride</a:t>
                      </a:r>
                      <a:br>
                        <a:rPr lang="hy-AM" sz="1200" dirty="0" smtClean="0"/>
                      </a:br>
                      <a:r>
                        <a:rPr lang="hy-AM" sz="1200" dirty="0" smtClean="0"/>
                        <a:t>hydroxide</a:t>
                      </a:r>
                      <a:br>
                        <a:rPr lang="hy-AM" sz="1200" dirty="0" smtClean="0"/>
                      </a:br>
                      <a:r>
                        <a:rPr lang="hy-AM" sz="1200" dirty="0" smtClean="0"/>
                        <a:t>fluoride</a:t>
                      </a:r>
                      <a:br>
                        <a:rPr lang="hy-AM" sz="1200" dirty="0" smtClean="0"/>
                      </a:br>
                      <a:r>
                        <a:rPr lang="hy-AM" sz="1200" dirty="0" smtClean="0"/>
                        <a:t>iodide</a:t>
                      </a:r>
                      <a:br>
                        <a:rPr lang="hy-AM" sz="1200" dirty="0" smtClean="0"/>
                      </a:br>
                      <a:r>
                        <a:rPr lang="hy-AM" sz="1200" dirty="0" smtClean="0"/>
                        <a:t>nitrate</a:t>
                      </a:r>
                      <a:endParaRPr lang="en-US" sz="1200" dirty="0"/>
                    </a:p>
                  </a:txBody>
                  <a:tcPr/>
                </a:tc>
                <a:tc>
                  <a:txBody>
                    <a:bodyPr/>
                    <a:lstStyle/>
                    <a:p>
                      <a:r>
                        <a:rPr lang="hy-AM" sz="1200" dirty="0" smtClean="0"/>
                        <a:t>Br</a:t>
                      </a:r>
                      <a:r>
                        <a:rPr lang="hy-AM" sz="1200" baseline="30000" dirty="0" smtClean="0"/>
                        <a:t>-</a:t>
                      </a:r>
                      <a:r>
                        <a:rPr lang="hy-AM" sz="1200" dirty="0" smtClean="0"/>
                        <a:t/>
                      </a:r>
                      <a:br>
                        <a:rPr lang="hy-AM" sz="1200" dirty="0" smtClean="0"/>
                      </a:br>
                      <a:r>
                        <a:rPr lang="hy-AM" sz="1200" dirty="0" smtClean="0"/>
                        <a:t>Cl</a:t>
                      </a:r>
                      <a:r>
                        <a:rPr lang="hy-AM" sz="1200" baseline="30000" dirty="0" smtClean="0"/>
                        <a:t>-</a:t>
                      </a:r>
                      <a:r>
                        <a:rPr lang="hy-AM" sz="1200" dirty="0" smtClean="0"/>
                        <a:t/>
                      </a:r>
                      <a:br>
                        <a:rPr lang="hy-AM" sz="1200" dirty="0" smtClean="0"/>
                      </a:br>
                      <a:r>
                        <a:rPr lang="hy-AM" sz="1200" dirty="0" smtClean="0"/>
                        <a:t>OH</a:t>
                      </a:r>
                      <a:r>
                        <a:rPr lang="hy-AM" sz="1200" baseline="30000" dirty="0" smtClean="0"/>
                        <a:t>-</a:t>
                      </a:r>
                      <a:r>
                        <a:rPr lang="hy-AM" sz="1200" dirty="0" smtClean="0"/>
                        <a:t/>
                      </a:r>
                      <a:br>
                        <a:rPr lang="hy-AM" sz="1200" dirty="0" smtClean="0"/>
                      </a:br>
                      <a:r>
                        <a:rPr lang="hy-AM" sz="1200" dirty="0" smtClean="0"/>
                        <a:t>F</a:t>
                      </a:r>
                      <a:r>
                        <a:rPr lang="hy-AM" sz="1200" baseline="30000" dirty="0" smtClean="0"/>
                        <a:t>-</a:t>
                      </a:r>
                      <a:r>
                        <a:rPr lang="hy-AM" sz="1200" dirty="0" smtClean="0"/>
                        <a:t/>
                      </a:r>
                      <a:br>
                        <a:rPr lang="hy-AM" sz="1200" dirty="0" smtClean="0"/>
                      </a:br>
                      <a:r>
                        <a:rPr lang="hy-AM" sz="1200" dirty="0" smtClean="0"/>
                        <a:t>I</a:t>
                      </a:r>
                      <a:r>
                        <a:rPr lang="hy-AM" sz="1200" baseline="30000" dirty="0" smtClean="0"/>
                        <a:t>-</a:t>
                      </a:r>
                      <a:r>
                        <a:rPr lang="hy-AM" sz="1200" dirty="0" smtClean="0"/>
                        <a:t/>
                      </a:r>
                      <a:br>
                        <a:rPr lang="hy-AM" sz="1200" dirty="0" smtClean="0"/>
                      </a:br>
                      <a:r>
                        <a:rPr lang="hy-AM" sz="1200" dirty="0" smtClean="0"/>
                        <a:t>NO</a:t>
                      </a:r>
                      <a:r>
                        <a:rPr lang="hy-AM" sz="1200" baseline="-25000" dirty="0" smtClean="0"/>
                        <a:t>3</a:t>
                      </a:r>
                      <a:r>
                        <a:rPr lang="hy-AM" sz="1200" baseline="30000" dirty="0" smtClean="0"/>
                        <a:t>-</a:t>
                      </a:r>
                      <a:endParaRPr lang="en-US" sz="1200" baseline="30000" dirty="0"/>
                    </a:p>
                  </a:txBody>
                  <a:tcPr/>
                </a:tc>
              </a:tr>
              <a:tr h="370840">
                <a:tc>
                  <a:txBody>
                    <a:bodyPr/>
                    <a:lstStyle/>
                    <a:p>
                      <a:pPr algn="ctr"/>
                      <a:r>
                        <a:rPr lang="hy-AM" sz="1200" dirty="0" smtClean="0"/>
                        <a:t>2+</a:t>
                      </a:r>
                      <a:endParaRPr lang="en-US" sz="1200" dirty="0"/>
                    </a:p>
                  </a:txBody>
                  <a:tcPr>
                    <a:solidFill>
                      <a:schemeClr val="accent2">
                        <a:lumMod val="40000"/>
                        <a:lumOff val="60000"/>
                      </a:schemeClr>
                    </a:solidFill>
                  </a:tcPr>
                </a:tc>
                <a:tc>
                  <a:txBody>
                    <a:bodyPr/>
                    <a:lstStyle/>
                    <a:p>
                      <a:r>
                        <a:rPr lang="hy-AM" sz="1200" dirty="0" smtClean="0"/>
                        <a:t>barium</a:t>
                      </a:r>
                      <a:br>
                        <a:rPr lang="hy-AM" sz="1200" dirty="0" smtClean="0"/>
                      </a:br>
                      <a:r>
                        <a:rPr lang="hy-AM" sz="1200" dirty="0" smtClean="0"/>
                        <a:t>calcium</a:t>
                      </a:r>
                      <a:br>
                        <a:rPr lang="hy-AM" sz="1200" dirty="0" smtClean="0"/>
                      </a:br>
                      <a:r>
                        <a:rPr lang="hy-AM" sz="1200" dirty="0" smtClean="0"/>
                        <a:t>copper(II)</a:t>
                      </a:r>
                      <a:br>
                        <a:rPr lang="hy-AM" sz="1200" dirty="0" smtClean="0"/>
                      </a:br>
                      <a:r>
                        <a:rPr lang="hy-AM" sz="1200" dirty="0" smtClean="0"/>
                        <a:t>iron(II)</a:t>
                      </a:r>
                      <a:br>
                        <a:rPr lang="hy-AM" sz="1200" dirty="0" smtClean="0"/>
                      </a:br>
                      <a:r>
                        <a:rPr lang="hy-AM" sz="1200" dirty="0" smtClean="0"/>
                        <a:t>lead(II)</a:t>
                      </a:r>
                      <a:br>
                        <a:rPr lang="hy-AM" sz="1200" dirty="0" smtClean="0"/>
                      </a:br>
                      <a:r>
                        <a:rPr lang="hy-AM" sz="1200" dirty="0" smtClean="0"/>
                        <a:t>magnesium</a:t>
                      </a:r>
                      <a:br>
                        <a:rPr lang="hy-AM" sz="1200" dirty="0" smtClean="0"/>
                      </a:br>
                      <a:r>
                        <a:rPr lang="hy-AM" sz="1200" dirty="0" smtClean="0"/>
                        <a:t>nickel(II)</a:t>
                      </a:r>
                      <a:br>
                        <a:rPr lang="hy-AM" sz="1200" dirty="0" smtClean="0"/>
                      </a:br>
                      <a:r>
                        <a:rPr lang="hy-AM" sz="1200" dirty="0" smtClean="0"/>
                        <a:t>strontium</a:t>
                      </a:r>
                      <a:br>
                        <a:rPr lang="hy-AM" sz="1200" dirty="0" smtClean="0"/>
                      </a:br>
                      <a:r>
                        <a:rPr lang="hy-AM" sz="1200" dirty="0" smtClean="0"/>
                        <a:t>zinc</a:t>
                      </a:r>
                      <a:endParaRPr lang="en-US" sz="1200" dirty="0"/>
                    </a:p>
                  </a:txBody>
                  <a:tcPr>
                    <a:solidFill>
                      <a:schemeClr val="accent2">
                        <a:lumMod val="40000"/>
                        <a:lumOff val="60000"/>
                      </a:schemeClr>
                    </a:solidFill>
                  </a:tcPr>
                </a:tc>
                <a:tc>
                  <a:txBody>
                    <a:bodyPr/>
                    <a:lstStyle/>
                    <a:p>
                      <a:r>
                        <a:rPr lang="hy-AM" sz="1200" dirty="0" smtClean="0"/>
                        <a:t>Ba</a:t>
                      </a:r>
                      <a:r>
                        <a:rPr lang="hy-AM" sz="1200" baseline="30000" dirty="0" smtClean="0"/>
                        <a:t>2+</a:t>
                      </a:r>
                      <a:r>
                        <a:rPr lang="hy-AM" sz="1200" dirty="0" smtClean="0"/>
                        <a:t/>
                      </a:r>
                      <a:br>
                        <a:rPr lang="hy-AM" sz="1200" dirty="0" smtClean="0"/>
                      </a:br>
                      <a:r>
                        <a:rPr lang="hy-AM" sz="1200" dirty="0" smtClean="0"/>
                        <a:t>Ca</a:t>
                      </a:r>
                      <a:r>
                        <a:rPr lang="hy-AM" sz="1200" baseline="30000" dirty="0" smtClean="0"/>
                        <a:t>2+</a:t>
                      </a:r>
                      <a:r>
                        <a:rPr lang="hy-AM" sz="1200" dirty="0" smtClean="0"/>
                        <a:t/>
                      </a:r>
                      <a:br>
                        <a:rPr lang="hy-AM" sz="1200" dirty="0" smtClean="0"/>
                      </a:br>
                      <a:r>
                        <a:rPr lang="hy-AM" sz="1200" dirty="0" smtClean="0"/>
                        <a:t>Cu</a:t>
                      </a:r>
                      <a:r>
                        <a:rPr lang="hy-AM" sz="1200" baseline="30000" dirty="0" smtClean="0"/>
                        <a:t>2+</a:t>
                      </a:r>
                      <a:r>
                        <a:rPr lang="hy-AM" sz="1200" dirty="0" smtClean="0"/>
                        <a:t/>
                      </a:r>
                      <a:br>
                        <a:rPr lang="hy-AM" sz="1200" dirty="0" smtClean="0"/>
                      </a:br>
                      <a:r>
                        <a:rPr lang="hy-AM" sz="1200" dirty="0" smtClean="0"/>
                        <a:t>Fe</a:t>
                      </a:r>
                      <a:r>
                        <a:rPr lang="hy-AM" sz="1200" baseline="30000" dirty="0" smtClean="0"/>
                        <a:t>2+</a:t>
                      </a:r>
                      <a:r>
                        <a:rPr lang="hy-AM" sz="1200" dirty="0" smtClean="0"/>
                        <a:t/>
                      </a:r>
                      <a:br>
                        <a:rPr lang="hy-AM" sz="1200" dirty="0" smtClean="0"/>
                      </a:br>
                      <a:r>
                        <a:rPr lang="hy-AM" sz="1200" dirty="0" smtClean="0"/>
                        <a:t>Pb</a:t>
                      </a:r>
                      <a:r>
                        <a:rPr lang="hy-AM" sz="1200" baseline="30000" dirty="0" smtClean="0"/>
                        <a:t>2+</a:t>
                      </a:r>
                      <a:r>
                        <a:rPr lang="hy-AM" sz="1200" dirty="0" smtClean="0"/>
                        <a:t/>
                      </a:r>
                      <a:br>
                        <a:rPr lang="hy-AM" sz="1200" dirty="0" smtClean="0"/>
                      </a:br>
                      <a:r>
                        <a:rPr lang="hy-AM" sz="1200" dirty="0" smtClean="0"/>
                        <a:t>Mg</a:t>
                      </a:r>
                      <a:r>
                        <a:rPr lang="hy-AM" sz="1200" baseline="30000" dirty="0" smtClean="0"/>
                        <a:t>2+</a:t>
                      </a:r>
                      <a:r>
                        <a:rPr lang="hy-AM" sz="1200" dirty="0" smtClean="0"/>
                        <a:t/>
                      </a:r>
                      <a:br>
                        <a:rPr lang="hy-AM" sz="1200" dirty="0" smtClean="0"/>
                      </a:br>
                      <a:r>
                        <a:rPr lang="hy-AM" sz="1200" dirty="0" smtClean="0"/>
                        <a:t>Ni</a:t>
                      </a:r>
                      <a:r>
                        <a:rPr lang="hy-AM" sz="1200" baseline="30000" dirty="0" smtClean="0"/>
                        <a:t>2+</a:t>
                      </a:r>
                      <a:r>
                        <a:rPr lang="hy-AM" sz="1200" dirty="0" smtClean="0"/>
                        <a:t/>
                      </a:r>
                      <a:br>
                        <a:rPr lang="hy-AM" sz="1200" dirty="0" smtClean="0"/>
                      </a:br>
                      <a:r>
                        <a:rPr lang="hy-AM" sz="1200" dirty="0" smtClean="0"/>
                        <a:t>Sr</a:t>
                      </a:r>
                      <a:r>
                        <a:rPr lang="hy-AM" sz="1200" baseline="30000" dirty="0" smtClean="0"/>
                        <a:t>2+</a:t>
                      </a:r>
                      <a:r>
                        <a:rPr lang="hy-AM" sz="1200" dirty="0" smtClean="0"/>
                        <a:t/>
                      </a:r>
                      <a:br>
                        <a:rPr lang="hy-AM" sz="1200" dirty="0" smtClean="0"/>
                      </a:br>
                      <a:r>
                        <a:rPr lang="hy-AM" sz="1200" dirty="0" smtClean="0"/>
                        <a:t>Zn</a:t>
                      </a:r>
                      <a:r>
                        <a:rPr lang="hy-AM" sz="1200" baseline="30000" dirty="0" smtClean="0"/>
                        <a:t>2+</a:t>
                      </a:r>
                      <a:endParaRPr lang="en-US" sz="1200" baseline="30000" dirty="0"/>
                    </a:p>
                  </a:txBody>
                  <a:tcPr>
                    <a:solidFill>
                      <a:schemeClr val="accent2">
                        <a:lumMod val="40000"/>
                        <a:lumOff val="60000"/>
                      </a:schemeClr>
                    </a:solidFill>
                  </a:tcPr>
                </a:tc>
                <a:tc>
                  <a:txBody>
                    <a:bodyPr/>
                    <a:lstStyle/>
                    <a:p>
                      <a:pPr algn="ctr"/>
                      <a:r>
                        <a:rPr lang="hy-AM" sz="1200" dirty="0" smtClean="0"/>
                        <a:t>2-</a:t>
                      </a:r>
                      <a:endParaRPr lang="en-US" sz="1200" dirty="0"/>
                    </a:p>
                  </a:txBody>
                  <a:tcPr/>
                </a:tc>
                <a:tc>
                  <a:txBody>
                    <a:bodyPr/>
                    <a:lstStyle/>
                    <a:p>
                      <a:r>
                        <a:rPr lang="hy-AM" sz="1200" dirty="0" smtClean="0"/>
                        <a:t>carbonate</a:t>
                      </a:r>
                      <a:br>
                        <a:rPr lang="hy-AM" sz="1200" dirty="0" smtClean="0"/>
                      </a:br>
                      <a:r>
                        <a:rPr lang="hy-AM" sz="1200" dirty="0" smtClean="0"/>
                        <a:t>oxide</a:t>
                      </a:r>
                      <a:br>
                        <a:rPr lang="hy-AM" sz="1200" dirty="0" smtClean="0"/>
                      </a:br>
                      <a:r>
                        <a:rPr lang="hy-AM" sz="1200" dirty="0" smtClean="0"/>
                        <a:t>sulphate</a:t>
                      </a:r>
                      <a:br>
                        <a:rPr lang="hy-AM" sz="1200" dirty="0" smtClean="0"/>
                      </a:br>
                      <a:r>
                        <a:rPr lang="hy-AM" sz="1200" dirty="0" smtClean="0"/>
                        <a:t>sulphide</a:t>
                      </a:r>
                      <a:endParaRPr lang="en-US" sz="1200" dirty="0"/>
                    </a:p>
                  </a:txBody>
                  <a:tcPr/>
                </a:tc>
                <a:tc>
                  <a:txBody>
                    <a:bodyPr/>
                    <a:lstStyle/>
                    <a:p>
                      <a:r>
                        <a:rPr lang="hy-AM" sz="1200" dirty="0" smtClean="0"/>
                        <a:t>CO</a:t>
                      </a:r>
                      <a:r>
                        <a:rPr lang="hy-AM" sz="1200" baseline="-25000" dirty="0" smtClean="0"/>
                        <a:t>3</a:t>
                      </a:r>
                      <a:r>
                        <a:rPr lang="hy-AM" sz="1200" baseline="30000" dirty="0" smtClean="0"/>
                        <a:t>2-</a:t>
                      </a:r>
                      <a:r>
                        <a:rPr lang="hy-AM" sz="1200" dirty="0" smtClean="0"/>
                        <a:t/>
                      </a:r>
                      <a:br>
                        <a:rPr lang="hy-AM" sz="1200" dirty="0" smtClean="0"/>
                      </a:br>
                      <a:r>
                        <a:rPr lang="hy-AM" sz="1200" dirty="0" smtClean="0"/>
                        <a:t>O</a:t>
                      </a:r>
                      <a:r>
                        <a:rPr lang="hy-AM" sz="1200" baseline="30000" dirty="0" smtClean="0"/>
                        <a:t>2-</a:t>
                      </a:r>
                      <a:br>
                        <a:rPr lang="hy-AM" sz="1200" baseline="30000" dirty="0" smtClean="0"/>
                      </a:br>
                      <a:r>
                        <a:rPr lang="hy-AM" sz="1200" dirty="0" smtClean="0"/>
                        <a:t>SO</a:t>
                      </a:r>
                      <a:r>
                        <a:rPr lang="hy-AM" sz="1200" baseline="-25000" dirty="0" smtClean="0"/>
                        <a:t>4</a:t>
                      </a:r>
                      <a:r>
                        <a:rPr lang="hy-AM" sz="1200" baseline="30000" dirty="0" smtClean="0"/>
                        <a:t>2-</a:t>
                      </a:r>
                      <a:r>
                        <a:rPr lang="hy-AM" sz="1200" dirty="0" smtClean="0"/>
                        <a:t/>
                      </a:r>
                      <a:br>
                        <a:rPr lang="hy-AM" sz="1200" dirty="0" smtClean="0"/>
                      </a:br>
                      <a:r>
                        <a:rPr lang="hy-AM" sz="1200" dirty="0" smtClean="0"/>
                        <a:t>S</a:t>
                      </a:r>
                      <a:r>
                        <a:rPr lang="hy-AM" sz="1200" baseline="30000" dirty="0" smtClean="0"/>
                        <a:t>2-</a:t>
                      </a:r>
                      <a:endParaRPr lang="en-US" sz="1200" baseline="30000" dirty="0"/>
                    </a:p>
                  </a:txBody>
                  <a:tcPr/>
                </a:tc>
              </a:tr>
              <a:tr h="370840">
                <a:tc>
                  <a:txBody>
                    <a:bodyPr/>
                    <a:lstStyle/>
                    <a:p>
                      <a:pPr algn="ctr"/>
                      <a:r>
                        <a:rPr lang="hy-AM" sz="1200" dirty="0" smtClean="0"/>
                        <a:t>3+</a:t>
                      </a:r>
                      <a:endParaRPr lang="en-US" sz="1200" dirty="0"/>
                    </a:p>
                  </a:txBody>
                  <a:tcPr>
                    <a:solidFill>
                      <a:schemeClr val="accent2">
                        <a:lumMod val="40000"/>
                        <a:lumOff val="60000"/>
                      </a:schemeClr>
                    </a:solidFill>
                  </a:tcPr>
                </a:tc>
                <a:tc>
                  <a:txBody>
                    <a:bodyPr/>
                    <a:lstStyle/>
                    <a:p>
                      <a:r>
                        <a:rPr lang="hy-AM" sz="1200" dirty="0" smtClean="0"/>
                        <a:t>aluminum</a:t>
                      </a:r>
                      <a:br>
                        <a:rPr lang="hy-AM" sz="1200" dirty="0" smtClean="0"/>
                      </a:br>
                      <a:r>
                        <a:rPr lang="hy-AM" sz="1200" dirty="0" smtClean="0"/>
                        <a:t>iron(III)</a:t>
                      </a:r>
                      <a:endParaRPr lang="en-US" sz="1200" dirty="0"/>
                    </a:p>
                  </a:txBody>
                  <a:tcPr>
                    <a:solidFill>
                      <a:schemeClr val="accent2">
                        <a:lumMod val="40000"/>
                        <a:lumOff val="60000"/>
                      </a:schemeClr>
                    </a:solidFill>
                  </a:tcPr>
                </a:tc>
                <a:tc>
                  <a:txBody>
                    <a:bodyPr/>
                    <a:lstStyle/>
                    <a:p>
                      <a:r>
                        <a:rPr lang="hy-AM" sz="1200" dirty="0" smtClean="0"/>
                        <a:t>Al</a:t>
                      </a:r>
                      <a:r>
                        <a:rPr lang="hy-AM" sz="1200" baseline="30000" dirty="0" smtClean="0"/>
                        <a:t>3+</a:t>
                      </a:r>
                      <a:br>
                        <a:rPr lang="hy-AM" sz="1200" baseline="30000" dirty="0" smtClean="0"/>
                      </a:br>
                      <a:r>
                        <a:rPr lang="hy-AM" sz="1200" dirty="0" smtClean="0"/>
                        <a:t>Fe</a:t>
                      </a:r>
                      <a:r>
                        <a:rPr lang="hy-AM" sz="1200" baseline="30000" dirty="0" smtClean="0"/>
                        <a:t>3+</a:t>
                      </a:r>
                      <a:endParaRPr lang="en-US" sz="1200" baseline="30000" dirty="0"/>
                    </a:p>
                  </a:txBody>
                  <a:tcPr>
                    <a:solidFill>
                      <a:schemeClr val="accent2">
                        <a:lumMod val="40000"/>
                        <a:lumOff val="60000"/>
                      </a:schemeClr>
                    </a:solidFill>
                  </a:tcPr>
                </a:tc>
                <a:tc>
                  <a:txBody>
                    <a:bodyPr/>
                    <a:lstStyle/>
                    <a:p>
                      <a:pPr algn="ctr"/>
                      <a:r>
                        <a:rPr lang="hy-AM" sz="1200" dirty="0" smtClean="0"/>
                        <a:t>3-</a:t>
                      </a:r>
                      <a:endParaRPr lang="en-US" sz="1200" dirty="0"/>
                    </a:p>
                  </a:txBody>
                  <a:tcPr/>
                </a:tc>
                <a:tc>
                  <a:txBody>
                    <a:bodyPr/>
                    <a:lstStyle/>
                    <a:p>
                      <a:r>
                        <a:rPr lang="en-US" sz="1200" dirty="0" smtClean="0"/>
                        <a:t>N</a:t>
                      </a:r>
                      <a:r>
                        <a:rPr lang="hy-AM" sz="1200" dirty="0" smtClean="0"/>
                        <a:t>itride</a:t>
                      </a:r>
                      <a:br>
                        <a:rPr lang="hy-AM" sz="1200" dirty="0" smtClean="0"/>
                      </a:br>
                      <a:r>
                        <a:rPr lang="hy-AM" sz="1200" dirty="0" smtClean="0"/>
                        <a:t>phosphate</a:t>
                      </a:r>
                      <a:endParaRPr lang="en-US" sz="1200" dirty="0"/>
                    </a:p>
                  </a:txBody>
                  <a:tcPr/>
                </a:tc>
                <a:tc>
                  <a:txBody>
                    <a:bodyPr/>
                    <a:lstStyle/>
                    <a:p>
                      <a:r>
                        <a:rPr lang="hy-AM" sz="1200" dirty="0" smtClean="0"/>
                        <a:t>N</a:t>
                      </a:r>
                      <a:r>
                        <a:rPr lang="hy-AM" sz="1200" baseline="30000" dirty="0" smtClean="0"/>
                        <a:t>3-</a:t>
                      </a:r>
                      <a:r>
                        <a:rPr lang="hy-AM" sz="1200" dirty="0" smtClean="0"/>
                        <a:t/>
                      </a:r>
                      <a:br>
                        <a:rPr lang="hy-AM" sz="1200" dirty="0" smtClean="0"/>
                      </a:br>
                      <a:r>
                        <a:rPr lang="hy-AM" sz="1200" dirty="0" smtClean="0"/>
                        <a:t>PO</a:t>
                      </a:r>
                      <a:r>
                        <a:rPr lang="hy-AM" sz="1200" baseline="-25000" dirty="0" smtClean="0"/>
                        <a:t>4</a:t>
                      </a:r>
                      <a:r>
                        <a:rPr lang="hy-AM" sz="1200" baseline="30000" dirty="0" smtClean="0"/>
                        <a:t>3-</a:t>
                      </a:r>
                      <a:endParaRPr lang="en-US" sz="1200" baseline="30000" dirty="0"/>
                    </a:p>
                  </a:txBody>
                  <a:tcPr/>
                </a:tc>
              </a:tr>
            </a:tbl>
          </a:graphicData>
        </a:graphic>
      </p:graphicFrame>
      <p:sp>
        <p:nvSpPr>
          <p:cNvPr id="5" name="TextBox 4"/>
          <p:cNvSpPr txBox="1"/>
          <p:nvPr/>
        </p:nvSpPr>
        <p:spPr>
          <a:xfrm>
            <a:off x="381000" y="5867400"/>
            <a:ext cx="8363893" cy="954107"/>
          </a:xfrm>
          <a:prstGeom prst="rect">
            <a:avLst/>
          </a:prstGeom>
          <a:noFill/>
        </p:spPr>
        <p:txBody>
          <a:bodyPr wrap="none" rtlCol="0">
            <a:spAutoFit/>
          </a:bodyPr>
          <a:lstStyle/>
          <a:p>
            <a:r>
              <a:rPr lang="en-US" sz="2800" b="1" dirty="0" smtClean="0">
                <a:solidFill>
                  <a:srgbClr val="FF0066"/>
                </a:solidFill>
              </a:rPr>
              <a:t>Before attempting to balance ionic equations you need</a:t>
            </a:r>
            <a:br>
              <a:rPr lang="en-US" sz="2800" b="1" dirty="0" smtClean="0">
                <a:solidFill>
                  <a:srgbClr val="FF0066"/>
                </a:solidFill>
              </a:rPr>
            </a:br>
            <a:r>
              <a:rPr lang="en-US" sz="2800" b="1" dirty="0" smtClean="0">
                <a:solidFill>
                  <a:srgbClr val="FF0066"/>
                </a:solidFill>
              </a:rPr>
              <a:t>to learn the types and names of the ions.</a:t>
            </a:r>
            <a:endParaRPr lang="en-US" sz="2800" b="1" dirty="0">
              <a:solidFill>
                <a:srgbClr val="FF0066"/>
              </a:solidFill>
            </a:endParaRP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Guidelines for Balancing Ionic Equations</a:t>
            </a:r>
            <a:endParaRPr lang="en-US" dirty="0"/>
          </a:p>
        </p:txBody>
      </p:sp>
      <p:sp>
        <p:nvSpPr>
          <p:cNvPr id="3" name="Content Placeholder 2"/>
          <p:cNvSpPr>
            <a:spLocks noGrp="1"/>
          </p:cNvSpPr>
          <p:nvPr>
            <p:ph idx="1"/>
          </p:nvPr>
        </p:nvSpPr>
        <p:spPr>
          <a:xfrm>
            <a:off x="457200" y="1752600"/>
            <a:ext cx="8229600" cy="5867400"/>
          </a:xfrm>
        </p:spPr>
        <p:txBody>
          <a:bodyPr>
            <a:noAutofit/>
          </a:bodyPr>
          <a:lstStyle/>
          <a:p>
            <a:r>
              <a:rPr lang="en-US" sz="1400" dirty="0" smtClean="0">
                <a:latin typeface="Calibri (Body)"/>
              </a:rPr>
              <a:t>1. Complete and balance the equation in the form in which it is given.  If it is given in the molecular form, complete it in the molecular form, balance it, and then change it to the ionic form once it is an ionic formula unit example </a:t>
            </a:r>
            <a:r>
              <a:rPr lang="en-US" sz="1400" dirty="0" err="1" smtClean="0">
                <a:latin typeface="Calibri (Body)"/>
              </a:rPr>
              <a:t>MgO</a:t>
            </a:r>
            <a:r>
              <a:rPr lang="en-US" sz="1400" dirty="0" smtClean="0">
                <a:latin typeface="Calibri (Body)"/>
              </a:rPr>
              <a:t> and </a:t>
            </a:r>
            <a:r>
              <a:rPr lang="en-US" sz="1400" dirty="0" err="1" smtClean="0">
                <a:latin typeface="Calibri (Body)"/>
              </a:rPr>
              <a:t>NaCl</a:t>
            </a:r>
            <a:r>
              <a:rPr lang="en-US" sz="1400" dirty="0" smtClean="0">
                <a:latin typeface="Calibri (Body)"/>
              </a:rPr>
              <a:t>. </a:t>
            </a:r>
            <a:br>
              <a:rPr lang="en-US" sz="1400" dirty="0" smtClean="0">
                <a:latin typeface="Calibri (Body)"/>
              </a:rPr>
            </a:br>
            <a:r>
              <a:rPr lang="en-US" sz="1400" dirty="0" smtClean="0">
                <a:latin typeface="Calibri (Body)"/>
              </a:rPr>
              <a:t/>
            </a:r>
            <a:br>
              <a:rPr lang="en-US" sz="1400" dirty="0" smtClean="0">
                <a:latin typeface="Calibri (Body)"/>
              </a:rPr>
            </a:br>
            <a:r>
              <a:rPr lang="en-US" sz="1400" dirty="0" smtClean="0">
                <a:latin typeface="Calibri (Body)"/>
              </a:rPr>
              <a:t>Ionic formula units are representations of bonds formed between a metal and a non-metal.  Additionally, you must remember that you must</a:t>
            </a:r>
            <a:r>
              <a:rPr lang="en-US" sz="1400" b="1" dirty="0" smtClean="0">
                <a:latin typeface="Calibri (Body)"/>
              </a:rPr>
              <a:t> NOT</a:t>
            </a:r>
            <a:r>
              <a:rPr lang="en-US" sz="1400" dirty="0" smtClean="0">
                <a:latin typeface="Calibri (Body)"/>
              </a:rPr>
              <a:t> represent molecular species as ions.  For example </a:t>
            </a:r>
            <a:r>
              <a:rPr lang="en-US" sz="1400" dirty="0" err="1" smtClean="0">
                <a:latin typeface="Calibri (Body)"/>
              </a:rPr>
              <a:t>NaCl</a:t>
            </a:r>
            <a:r>
              <a:rPr lang="en-US" sz="1400" dirty="0" smtClean="0">
                <a:latin typeface="Calibri (Body)"/>
              </a:rPr>
              <a:t> is an ionic formula unit written as Na</a:t>
            </a:r>
            <a:r>
              <a:rPr lang="en-US" sz="1400" baseline="30000" dirty="0" smtClean="0">
                <a:latin typeface="Calibri (Body)"/>
              </a:rPr>
              <a:t>+</a:t>
            </a:r>
            <a:r>
              <a:rPr lang="en-US" sz="1400" dirty="0" smtClean="0">
                <a:latin typeface="Calibri (Body)"/>
              </a:rPr>
              <a:t>  and </a:t>
            </a:r>
            <a:r>
              <a:rPr lang="en-US" sz="1400" dirty="0" err="1" smtClean="0">
                <a:latin typeface="Calibri (Body)"/>
              </a:rPr>
              <a:t>Cl</a:t>
            </a:r>
            <a:r>
              <a:rPr lang="en-US" sz="1400" baseline="30000" dirty="0" smtClean="0">
                <a:latin typeface="Calibri (Body)"/>
              </a:rPr>
              <a:t>-</a:t>
            </a:r>
            <a:r>
              <a:rPr lang="en-US" sz="1400" dirty="0" smtClean="0">
                <a:latin typeface="Calibri (Body)"/>
              </a:rPr>
              <a:t> in ionic equations whereas H</a:t>
            </a:r>
            <a:r>
              <a:rPr lang="en-US" sz="1400" baseline="-25000" dirty="0" smtClean="0">
                <a:latin typeface="Calibri (Body)"/>
              </a:rPr>
              <a:t>2</a:t>
            </a:r>
            <a:r>
              <a:rPr lang="en-US" sz="1400" dirty="0" smtClean="0">
                <a:latin typeface="Calibri (Body)"/>
              </a:rPr>
              <a:t>O and H</a:t>
            </a:r>
            <a:r>
              <a:rPr lang="en-US" sz="1400" baseline="-25000" dirty="0" smtClean="0">
                <a:latin typeface="Calibri (Body)"/>
              </a:rPr>
              <a:t>2</a:t>
            </a:r>
            <a:r>
              <a:rPr lang="en-US" sz="1400" dirty="0" smtClean="0">
                <a:latin typeface="Calibri (Body)"/>
              </a:rPr>
              <a:t>S are molecular species and are therefore NOT ionic and can </a:t>
            </a:r>
            <a:r>
              <a:rPr lang="en-US" sz="1400" b="1" dirty="0" smtClean="0">
                <a:latin typeface="Calibri (Body)"/>
              </a:rPr>
              <a:t>NOT</a:t>
            </a:r>
            <a:r>
              <a:rPr lang="en-US" sz="1400" dirty="0" smtClean="0">
                <a:latin typeface="Calibri (Body)"/>
              </a:rPr>
              <a:t> be broken apart into ions.  </a:t>
            </a:r>
            <a:br>
              <a:rPr lang="en-US" sz="1400" dirty="0" smtClean="0">
                <a:latin typeface="Calibri (Body)"/>
              </a:rPr>
            </a:br>
            <a:r>
              <a:rPr lang="en-US" sz="1400" dirty="0" smtClean="0">
                <a:latin typeface="Calibri (Body)"/>
              </a:rPr>
              <a:t/>
            </a:r>
            <a:br>
              <a:rPr lang="en-US" sz="1400" dirty="0" smtClean="0">
                <a:latin typeface="Calibri (Body)"/>
              </a:rPr>
            </a:br>
            <a:r>
              <a:rPr lang="en-US" sz="1400" dirty="0" smtClean="0">
                <a:latin typeface="Calibri (Body)"/>
              </a:rPr>
              <a:t>Within ionic equations </a:t>
            </a:r>
            <a:r>
              <a:rPr lang="en-US" sz="1400" b="1" dirty="0" smtClean="0">
                <a:latin typeface="Calibri (Body)"/>
              </a:rPr>
              <a:t>molecular compounds</a:t>
            </a:r>
            <a:r>
              <a:rPr lang="en-US" sz="1400" dirty="0" smtClean="0">
                <a:latin typeface="Calibri (Body)"/>
              </a:rPr>
              <a:t> </a:t>
            </a:r>
            <a:r>
              <a:rPr lang="en-US" sz="1400" b="1" dirty="0" smtClean="0">
                <a:latin typeface="Calibri (Body)"/>
              </a:rPr>
              <a:t>REMAIN unchanged / not broken</a:t>
            </a:r>
            <a:r>
              <a:rPr lang="en-US" sz="1400" dirty="0" smtClean="0">
                <a:latin typeface="Calibri (Body)"/>
              </a:rPr>
              <a:t> up into ionic components because it is </a:t>
            </a:r>
            <a:r>
              <a:rPr lang="en-US" sz="1400" b="1" dirty="0" smtClean="0">
                <a:latin typeface="Calibri (Body)"/>
              </a:rPr>
              <a:t>NOT</a:t>
            </a:r>
            <a:r>
              <a:rPr lang="en-US" sz="1400" dirty="0" smtClean="0">
                <a:latin typeface="Calibri (Body)"/>
              </a:rPr>
              <a:t> ionic.  Such molecular compounds are:  </a:t>
            </a:r>
            <a:br>
              <a:rPr lang="en-US" sz="1400" dirty="0" smtClean="0">
                <a:latin typeface="Calibri (Body)"/>
              </a:rPr>
            </a:br>
            <a:r>
              <a:rPr lang="en-US" sz="1400" dirty="0" smtClean="0">
                <a:latin typeface="Calibri (Body)"/>
              </a:rPr>
              <a:t/>
            </a:r>
            <a:br>
              <a:rPr lang="en-US" sz="1400" dirty="0" smtClean="0">
                <a:latin typeface="Calibri (Body)"/>
              </a:rPr>
            </a:br>
            <a:r>
              <a:rPr lang="en-US" sz="1400" b="1" dirty="0" smtClean="0">
                <a:latin typeface="Calibri (Body)"/>
              </a:rPr>
              <a:t>a.  non-electrolytes such as glucose</a:t>
            </a:r>
            <a:br>
              <a:rPr lang="en-US" sz="1400" b="1" dirty="0" smtClean="0">
                <a:latin typeface="Calibri (Body)"/>
              </a:rPr>
            </a:br>
            <a:r>
              <a:rPr lang="en-US" sz="1400" b="1" dirty="0" smtClean="0">
                <a:latin typeface="Calibri (Body)"/>
              </a:rPr>
              <a:t/>
            </a:r>
            <a:br>
              <a:rPr lang="en-US" sz="1400" b="1" dirty="0" smtClean="0">
                <a:latin typeface="Calibri (Body)"/>
              </a:rPr>
            </a:br>
            <a:r>
              <a:rPr lang="en-US" sz="1400" b="1" dirty="0" smtClean="0">
                <a:latin typeface="Calibri (Body)"/>
              </a:rPr>
              <a:t>b.  weak electrolytes, such as ethanoic acid, ammonia solution, water</a:t>
            </a:r>
            <a:br>
              <a:rPr lang="en-US" sz="1400" b="1" dirty="0" smtClean="0">
                <a:latin typeface="Calibri (Body)"/>
              </a:rPr>
            </a:br>
            <a:r>
              <a:rPr lang="en-US" sz="1400" b="1" dirty="0" smtClean="0">
                <a:latin typeface="Calibri (Body)"/>
              </a:rPr>
              <a:t/>
            </a:r>
            <a:br>
              <a:rPr lang="en-US" sz="1400" b="1" dirty="0" smtClean="0">
                <a:latin typeface="Calibri (Body)"/>
              </a:rPr>
            </a:br>
            <a:r>
              <a:rPr lang="en-US" sz="1400" b="1" dirty="0" smtClean="0">
                <a:latin typeface="Calibri (Body)"/>
              </a:rPr>
              <a:t>c.  solids and precipitates formed by mixing aqueous solutions of ionic compounds such as </a:t>
            </a:r>
            <a:r>
              <a:rPr lang="en-US" sz="1400" b="1" dirty="0" err="1" smtClean="0">
                <a:latin typeface="Calibri (Body)"/>
              </a:rPr>
              <a:t>AgCl</a:t>
            </a:r>
            <a:r>
              <a:rPr lang="en-US" sz="1400" b="1" baseline="-25000" dirty="0" smtClean="0">
                <a:latin typeface="Calibri (Body)"/>
              </a:rPr>
              <a:t>(s)</a:t>
            </a:r>
            <a:r>
              <a:rPr lang="en-US" sz="1400" b="1" dirty="0" smtClean="0">
                <a:latin typeface="Calibri (Body)"/>
              </a:rPr>
              <a:t>, CaCO</a:t>
            </a:r>
            <a:r>
              <a:rPr lang="en-US" sz="1400" b="1" baseline="-25000" dirty="0" smtClean="0">
                <a:latin typeface="Calibri (Body)"/>
              </a:rPr>
              <a:t>3(s)</a:t>
            </a:r>
            <a:r>
              <a:rPr lang="en-US" sz="1400" b="1" dirty="0" smtClean="0">
                <a:latin typeface="Calibri (Body)"/>
              </a:rPr>
              <a:t>, which most often exist as ions, but are only sparingly soluble in water so the ions in them can be considered as no longer available</a:t>
            </a:r>
            <a:br>
              <a:rPr lang="en-US" sz="1400" b="1" dirty="0" smtClean="0">
                <a:latin typeface="Calibri (Body)"/>
              </a:rPr>
            </a:br>
            <a:r>
              <a:rPr lang="en-US" sz="1400" b="1" dirty="0" smtClean="0">
                <a:latin typeface="Calibri (Body)"/>
              </a:rPr>
              <a:t/>
            </a:r>
            <a:br>
              <a:rPr lang="en-US" sz="1400" b="1" dirty="0" smtClean="0">
                <a:latin typeface="Calibri (Body)"/>
              </a:rPr>
            </a:br>
            <a:r>
              <a:rPr lang="en-US" sz="1400" b="1" dirty="0" smtClean="0">
                <a:latin typeface="Calibri (Body)"/>
              </a:rPr>
              <a:t>d.  gases such as H</a:t>
            </a:r>
            <a:r>
              <a:rPr lang="en-US" sz="1400" b="1" baseline="-25000" dirty="0" smtClean="0">
                <a:latin typeface="Calibri (Body)"/>
              </a:rPr>
              <a:t>2(g)</a:t>
            </a:r>
            <a:r>
              <a:rPr lang="en-US" sz="1400" b="1" dirty="0" smtClean="0">
                <a:latin typeface="Calibri (Body)"/>
              </a:rPr>
              <a:t>, N</a:t>
            </a:r>
            <a:r>
              <a:rPr lang="en-US" sz="1400" b="1" baseline="-25000" dirty="0" smtClean="0">
                <a:latin typeface="Calibri (Body)"/>
              </a:rPr>
              <a:t>2(g)</a:t>
            </a:r>
            <a:r>
              <a:rPr lang="en-US" sz="1400" b="1" dirty="0" smtClean="0">
                <a:latin typeface="Calibri (Body)"/>
              </a:rPr>
              <a:t>, CO</a:t>
            </a:r>
            <a:r>
              <a:rPr lang="en-US" sz="1400" b="1" baseline="-25000" dirty="0" smtClean="0">
                <a:latin typeface="Calibri (Body)"/>
              </a:rPr>
              <a:t>2(g)</a:t>
            </a:r>
            <a:r>
              <a:rPr lang="en-US" sz="1400" b="1" dirty="0" smtClean="0">
                <a:latin typeface="Calibri (Body)"/>
              </a:rPr>
              <a:t/>
            </a:r>
            <a:br>
              <a:rPr lang="en-US" sz="1400" b="1" dirty="0" smtClean="0">
                <a:latin typeface="Calibri (Body)"/>
              </a:rPr>
            </a:br>
            <a:r>
              <a:rPr lang="en-US" sz="1400" b="1" dirty="0" smtClean="0">
                <a:latin typeface="Calibri (Body)"/>
              </a:rPr>
              <a:t/>
            </a:r>
            <a:br>
              <a:rPr lang="en-US" sz="1400" b="1" dirty="0" smtClean="0">
                <a:latin typeface="Calibri (Body)"/>
              </a:rPr>
            </a:br>
            <a:r>
              <a:rPr lang="en-US" sz="1400" b="1" dirty="0" smtClean="0">
                <a:latin typeface="Calibri (Body)"/>
              </a:rPr>
              <a:t>e.  metals </a:t>
            </a:r>
            <a:endParaRPr lang="en-US" sz="1050" dirty="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Guidelines for Balancing Ionic Equations</a:t>
            </a:r>
            <a:endParaRPr lang="en-US" dirty="0"/>
          </a:p>
        </p:txBody>
      </p:sp>
      <p:sp>
        <p:nvSpPr>
          <p:cNvPr id="3" name="Content Placeholder 2"/>
          <p:cNvSpPr>
            <a:spLocks noGrp="1"/>
          </p:cNvSpPr>
          <p:nvPr>
            <p:ph idx="1"/>
          </p:nvPr>
        </p:nvSpPr>
        <p:spPr>
          <a:xfrm>
            <a:off x="304800" y="1143000"/>
            <a:ext cx="8534400" cy="5715000"/>
          </a:xfrm>
        </p:spPr>
        <p:txBody>
          <a:bodyPr>
            <a:normAutofit fontScale="70000" lnSpcReduction="20000"/>
          </a:bodyPr>
          <a:lstStyle/>
          <a:p>
            <a:endParaRPr lang="en-US" dirty="0" smtClean="0"/>
          </a:p>
          <a:p>
            <a:r>
              <a:rPr lang="en-US" sz="3400" dirty="0" smtClean="0"/>
              <a:t>2.  Write all strong electrolytes in the ionic form:  for example sodium chloride Na</a:t>
            </a:r>
            <a:r>
              <a:rPr lang="en-US" sz="3400" baseline="30000" dirty="0" smtClean="0"/>
              <a:t>+</a:t>
            </a:r>
            <a:r>
              <a:rPr lang="en-US" sz="3400" dirty="0" smtClean="0"/>
              <a:t> </a:t>
            </a:r>
            <a:r>
              <a:rPr lang="en-US" sz="3400" dirty="0" err="1" smtClean="0"/>
              <a:t>Cl</a:t>
            </a:r>
            <a:r>
              <a:rPr lang="en-US" sz="3400" baseline="30000" dirty="0" smtClean="0"/>
              <a:t>-</a:t>
            </a:r>
            <a:r>
              <a:rPr lang="en-US" sz="3400" baseline="-25000" dirty="0" smtClean="0"/>
              <a:t>(s)</a:t>
            </a:r>
            <a:r>
              <a:rPr lang="en-US" sz="3400" dirty="0" smtClean="0"/>
              <a:t> or as      Na</a:t>
            </a:r>
            <a:r>
              <a:rPr lang="en-US" sz="3400" baseline="30000" dirty="0" smtClean="0"/>
              <a:t>+</a:t>
            </a:r>
            <a:r>
              <a:rPr lang="en-US" sz="3400" baseline="-25000" dirty="0" smtClean="0"/>
              <a:t>(</a:t>
            </a:r>
            <a:r>
              <a:rPr lang="en-US" sz="3400" baseline="-25000" dirty="0" err="1" smtClean="0"/>
              <a:t>aq</a:t>
            </a:r>
            <a:r>
              <a:rPr lang="en-US" sz="3400" baseline="-25000" dirty="0" smtClean="0"/>
              <a:t>)</a:t>
            </a:r>
            <a:r>
              <a:rPr lang="en-US" sz="3400" dirty="0" smtClean="0"/>
              <a:t>  +  </a:t>
            </a:r>
            <a:r>
              <a:rPr lang="en-US" sz="3400" dirty="0" err="1" smtClean="0"/>
              <a:t>Cl</a:t>
            </a:r>
            <a:r>
              <a:rPr lang="en-US" sz="3400" baseline="30000" dirty="0" smtClean="0"/>
              <a:t>-</a:t>
            </a:r>
            <a:r>
              <a:rPr lang="en-US" sz="3400" baseline="-25000" dirty="0" smtClean="0"/>
              <a:t>(</a:t>
            </a:r>
            <a:r>
              <a:rPr lang="en-US" sz="3400" baseline="-25000" dirty="0" err="1" smtClean="0"/>
              <a:t>aq</a:t>
            </a:r>
            <a:r>
              <a:rPr lang="en-US" sz="3400" baseline="-25000" dirty="0" smtClean="0"/>
              <a:t>)</a:t>
            </a:r>
            <a:r>
              <a:rPr lang="en-US" sz="3400" dirty="0" smtClean="0"/>
              <a:t>  when in water</a:t>
            </a:r>
            <a:br>
              <a:rPr lang="en-US" sz="3400" dirty="0" smtClean="0"/>
            </a:br>
            <a:r>
              <a:rPr lang="en-US" sz="3400" dirty="0" smtClean="0"/>
              <a:t/>
            </a:r>
            <a:br>
              <a:rPr lang="en-US" sz="3400" dirty="0" smtClean="0"/>
            </a:br>
            <a:r>
              <a:rPr lang="en-US" sz="3400" dirty="0" smtClean="0"/>
              <a:t/>
            </a:r>
            <a:br>
              <a:rPr lang="en-US" sz="3400" dirty="0" smtClean="0"/>
            </a:br>
            <a:r>
              <a:rPr lang="en-US" sz="3400" dirty="0" smtClean="0"/>
              <a:t>3.  Ensure that there are the same number of each ion (</a:t>
            </a:r>
            <a:r>
              <a:rPr lang="en-US" sz="3400" dirty="0" err="1" smtClean="0"/>
              <a:t>monoatomic</a:t>
            </a:r>
            <a:r>
              <a:rPr lang="en-US" sz="3400" dirty="0" smtClean="0"/>
              <a:t>, </a:t>
            </a:r>
            <a:r>
              <a:rPr lang="en-US" sz="3400" dirty="0" err="1" smtClean="0"/>
              <a:t>eg</a:t>
            </a:r>
            <a:r>
              <a:rPr lang="en-US" sz="3400" dirty="0" smtClean="0"/>
              <a:t>. Na</a:t>
            </a:r>
            <a:r>
              <a:rPr lang="en-US" sz="3400" baseline="30000" dirty="0" smtClean="0"/>
              <a:t>+</a:t>
            </a:r>
            <a:r>
              <a:rPr lang="en-US" sz="3400" dirty="0" smtClean="0"/>
              <a:t> or Mg</a:t>
            </a:r>
            <a:r>
              <a:rPr lang="en-US" sz="3400" baseline="30000" dirty="0" smtClean="0"/>
              <a:t>2+</a:t>
            </a:r>
            <a:r>
              <a:rPr lang="en-US" sz="3400" dirty="0" smtClean="0"/>
              <a:t>, or polyatomic, </a:t>
            </a:r>
            <a:r>
              <a:rPr lang="en-US" sz="3400" dirty="0" err="1" smtClean="0"/>
              <a:t>eg</a:t>
            </a:r>
            <a:r>
              <a:rPr lang="en-US" sz="3400" dirty="0" smtClean="0"/>
              <a:t>. CO</a:t>
            </a:r>
            <a:r>
              <a:rPr lang="en-US" sz="3400" baseline="-25000" dirty="0" smtClean="0"/>
              <a:t>3</a:t>
            </a:r>
            <a:r>
              <a:rPr lang="en-US" sz="3400" baseline="30000" dirty="0" smtClean="0"/>
              <a:t>2-</a:t>
            </a:r>
            <a:r>
              <a:rPr lang="en-US" sz="3400" dirty="0" smtClean="0"/>
              <a:t>, OH</a:t>
            </a:r>
            <a:r>
              <a:rPr lang="en-US" sz="3400" baseline="30000" dirty="0" smtClean="0"/>
              <a:t>-</a:t>
            </a:r>
            <a:r>
              <a:rPr lang="en-US" sz="3400" dirty="0" smtClean="0"/>
              <a:t>) and of each atom, on both sides of the equation.</a:t>
            </a:r>
            <a:br>
              <a:rPr lang="en-US" sz="3400" dirty="0" smtClean="0"/>
            </a:br>
            <a:r>
              <a:rPr lang="en-US" sz="3400" dirty="0" smtClean="0"/>
              <a:t/>
            </a:r>
            <a:br>
              <a:rPr lang="en-US" sz="3400" dirty="0" smtClean="0"/>
            </a:br>
            <a:r>
              <a:rPr lang="en-US" sz="3400" dirty="0" smtClean="0"/>
              <a:t>a.  The net ionic equation should show only those ions that have undergone a chemical change.  </a:t>
            </a:r>
            <a:br>
              <a:rPr lang="en-US" sz="3400" dirty="0" smtClean="0"/>
            </a:br>
            <a:r>
              <a:rPr lang="en-US" sz="3400" dirty="0" smtClean="0"/>
              <a:t/>
            </a:r>
            <a:br>
              <a:rPr lang="en-US" sz="3400" dirty="0" smtClean="0"/>
            </a:br>
            <a:r>
              <a:rPr lang="en-US" sz="3400" dirty="0" smtClean="0"/>
              <a:t>Those ions appearing on both sides of the equation are merely '</a:t>
            </a:r>
            <a:r>
              <a:rPr lang="en-US" sz="3400" b="1" dirty="0" smtClean="0"/>
              <a:t>spectator ions</a:t>
            </a:r>
            <a:r>
              <a:rPr lang="en-US" sz="3400" dirty="0" smtClean="0"/>
              <a:t>' and should not be included in the net ionic equation.</a:t>
            </a:r>
            <a:br>
              <a:rPr lang="en-US" sz="3400" dirty="0" smtClean="0"/>
            </a:br>
            <a:r>
              <a:rPr lang="en-US" sz="3400" dirty="0" smtClean="0"/>
              <a:t/>
            </a:r>
            <a:br>
              <a:rPr lang="en-US" sz="3400" dirty="0" smtClean="0"/>
            </a:br>
            <a:r>
              <a:rPr lang="en-US" sz="3400" dirty="0" smtClean="0"/>
              <a:t>b.  The net charges must be equal on both sides of the equation.</a:t>
            </a:r>
            <a:endParaRPr lang="en-US" dirty="0" smtClean="0"/>
          </a:p>
          <a:p>
            <a:pPr>
              <a:buNone/>
            </a:pPr>
            <a:r>
              <a:rPr lang="en-US" dirty="0" smtClean="0"/>
              <a:t> </a:t>
            </a:r>
          </a:p>
          <a:p>
            <a:endParaRPr lang="en-US" dirty="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Ionic Equations</a:t>
            </a:r>
            <a:endParaRPr lang="en-US" dirty="0"/>
          </a:p>
        </p:txBody>
      </p:sp>
      <p:sp>
        <p:nvSpPr>
          <p:cNvPr id="3" name="Content Placeholder 2"/>
          <p:cNvSpPr>
            <a:spLocks noGrp="1"/>
          </p:cNvSpPr>
          <p:nvPr>
            <p:ph idx="1"/>
          </p:nvPr>
        </p:nvSpPr>
        <p:spPr>
          <a:xfrm>
            <a:off x="152400" y="1295400"/>
            <a:ext cx="8991600" cy="5562600"/>
          </a:xfrm>
        </p:spPr>
        <p:txBody>
          <a:bodyPr>
            <a:normAutofit/>
          </a:bodyPr>
          <a:lstStyle/>
          <a:p>
            <a:r>
              <a:rPr lang="en-US" dirty="0" smtClean="0"/>
              <a:t>Let’s try to determine the ionic equation of the following equation:</a:t>
            </a:r>
            <a:br>
              <a:rPr lang="en-US" dirty="0" smtClean="0"/>
            </a:br>
            <a:r>
              <a:rPr lang="en-US" dirty="0" smtClean="0"/>
              <a:t/>
            </a:r>
            <a:br>
              <a:rPr lang="en-US" dirty="0" smtClean="0"/>
            </a:br>
            <a:r>
              <a:rPr lang="en-US" dirty="0" smtClean="0"/>
              <a:t> </a:t>
            </a:r>
            <a:r>
              <a:rPr lang="en-US" b="1" dirty="0" smtClean="0">
                <a:solidFill>
                  <a:srgbClr val="00B050"/>
                </a:solidFill>
              </a:rPr>
              <a:t>1.  AgNO</a:t>
            </a:r>
            <a:r>
              <a:rPr lang="en-US" b="1" baseline="-25000" dirty="0" smtClean="0">
                <a:solidFill>
                  <a:srgbClr val="00B050"/>
                </a:solidFill>
              </a:rPr>
              <a:t>3(</a:t>
            </a:r>
            <a:r>
              <a:rPr lang="en-US" b="1" baseline="-25000" dirty="0" err="1" smtClean="0">
                <a:solidFill>
                  <a:srgbClr val="00B050"/>
                </a:solidFill>
              </a:rPr>
              <a:t>aq</a:t>
            </a:r>
            <a:r>
              <a:rPr lang="en-US" b="1" baseline="-25000" dirty="0" smtClean="0">
                <a:solidFill>
                  <a:srgbClr val="00B050"/>
                </a:solidFill>
              </a:rPr>
              <a:t>)</a:t>
            </a:r>
            <a:r>
              <a:rPr lang="en-US" b="1" dirty="0" smtClean="0">
                <a:solidFill>
                  <a:srgbClr val="00B050"/>
                </a:solidFill>
              </a:rPr>
              <a:t>  +  </a:t>
            </a:r>
            <a:r>
              <a:rPr lang="en-US" b="1" dirty="0" err="1" smtClean="0">
                <a:solidFill>
                  <a:srgbClr val="00B050"/>
                </a:solidFill>
              </a:rPr>
              <a:t>KBr</a:t>
            </a:r>
            <a:r>
              <a:rPr lang="en-US" b="1" baseline="-25000" dirty="0" smtClean="0">
                <a:solidFill>
                  <a:srgbClr val="00B050"/>
                </a:solidFill>
              </a:rPr>
              <a:t>(</a:t>
            </a:r>
            <a:r>
              <a:rPr lang="en-US" b="1" baseline="-25000" dirty="0" err="1" smtClean="0">
                <a:solidFill>
                  <a:srgbClr val="00B050"/>
                </a:solidFill>
              </a:rPr>
              <a:t>aq</a:t>
            </a:r>
            <a:r>
              <a:rPr lang="en-US" b="1" baseline="-25000" dirty="0" smtClean="0">
                <a:solidFill>
                  <a:srgbClr val="00B050"/>
                </a:solidFill>
              </a:rPr>
              <a:t>)  </a:t>
            </a:r>
            <a:r>
              <a:rPr lang="en-US" b="1" dirty="0" smtClean="0">
                <a:solidFill>
                  <a:srgbClr val="00B050"/>
                </a:solidFill>
                <a:sym typeface="Wingdings"/>
              </a:rPr>
              <a:t></a:t>
            </a:r>
            <a:r>
              <a:rPr lang="en-US" b="1" dirty="0" smtClean="0">
                <a:solidFill>
                  <a:srgbClr val="00B050"/>
                </a:solidFill>
              </a:rPr>
              <a:t>  </a:t>
            </a:r>
            <a:r>
              <a:rPr lang="en-US" b="1" dirty="0" err="1" smtClean="0">
                <a:solidFill>
                  <a:srgbClr val="00B050"/>
                </a:solidFill>
              </a:rPr>
              <a:t>AgBr</a:t>
            </a:r>
            <a:r>
              <a:rPr lang="en-US" b="1" baseline="-25000" dirty="0" smtClean="0">
                <a:solidFill>
                  <a:srgbClr val="00B050"/>
                </a:solidFill>
              </a:rPr>
              <a:t>(s)  </a:t>
            </a:r>
            <a:r>
              <a:rPr lang="en-US" b="1" dirty="0" smtClean="0">
                <a:solidFill>
                  <a:srgbClr val="00B050"/>
                </a:solidFill>
              </a:rPr>
              <a:t>+  KNO</a:t>
            </a:r>
            <a:r>
              <a:rPr lang="en-US" b="1" baseline="-25000" dirty="0" smtClean="0">
                <a:solidFill>
                  <a:srgbClr val="00B050"/>
                </a:solidFill>
              </a:rPr>
              <a:t>3(</a:t>
            </a:r>
            <a:r>
              <a:rPr lang="en-US" b="1" baseline="-25000" dirty="0" err="1" smtClean="0">
                <a:solidFill>
                  <a:srgbClr val="00B050"/>
                </a:solidFill>
              </a:rPr>
              <a:t>aq</a:t>
            </a:r>
            <a:r>
              <a:rPr lang="en-US" b="1" baseline="-25000" dirty="0" smtClean="0">
                <a:solidFill>
                  <a:srgbClr val="00B050"/>
                </a:solidFill>
              </a:rPr>
              <a:t>)</a:t>
            </a:r>
            <a:br>
              <a:rPr lang="en-US" b="1" baseline="-25000" dirty="0" smtClean="0">
                <a:solidFill>
                  <a:srgbClr val="00B050"/>
                </a:solidFill>
              </a:rPr>
            </a:br>
            <a:r>
              <a:rPr lang="en-US" baseline="-25000" dirty="0" smtClean="0"/>
              <a:t/>
            </a:r>
            <a:br>
              <a:rPr lang="en-US" baseline="-25000" dirty="0" smtClean="0"/>
            </a:br>
            <a:r>
              <a:rPr lang="en-US" baseline="-25000" dirty="0" smtClean="0"/>
              <a:t/>
            </a:r>
            <a:br>
              <a:rPr lang="en-US" baseline="-25000" dirty="0" smtClean="0"/>
            </a:br>
            <a:r>
              <a:rPr lang="en-US" baseline="-25000" dirty="0" smtClean="0"/>
              <a:t/>
            </a:r>
            <a:br>
              <a:rPr lang="en-US" baseline="-25000" dirty="0" smtClean="0"/>
            </a:br>
            <a:endParaRPr lang="en-US" baseline="-25000" dirty="0" smtClean="0"/>
          </a:p>
          <a:p>
            <a:pPr>
              <a:buNone/>
            </a:pPr>
            <a:r>
              <a:rPr lang="en-US" baseline="-25000" dirty="0" smtClean="0"/>
              <a:t>	</a:t>
            </a:r>
            <a:r>
              <a:rPr lang="en-US" b="1" dirty="0" smtClean="0">
                <a:solidFill>
                  <a:srgbClr val="FF0066"/>
                </a:solidFill>
              </a:rPr>
              <a:t>2.</a:t>
            </a:r>
            <a:r>
              <a:rPr lang="en-US" dirty="0" smtClean="0"/>
              <a:t>  </a:t>
            </a:r>
            <a:r>
              <a:rPr lang="hy-AM" b="1" dirty="0" smtClean="0">
                <a:solidFill>
                  <a:srgbClr val="FF0066"/>
                </a:solidFill>
                <a:sym typeface="Wingdings" pitchFamily="2" charset="2"/>
              </a:rPr>
              <a:t>Zn</a:t>
            </a:r>
            <a:r>
              <a:rPr lang="en-US" b="1" baseline="-25000" dirty="0" smtClean="0">
                <a:solidFill>
                  <a:srgbClr val="FF0066"/>
                </a:solidFill>
                <a:sym typeface="Wingdings" pitchFamily="2" charset="2"/>
              </a:rPr>
              <a:t>(s)</a:t>
            </a:r>
            <a:r>
              <a:rPr lang="hy-AM" b="1" dirty="0" smtClean="0">
                <a:solidFill>
                  <a:srgbClr val="FF0066"/>
                </a:solidFill>
                <a:sym typeface="Wingdings" pitchFamily="2" charset="2"/>
              </a:rPr>
              <a:t>  +  HCl</a:t>
            </a:r>
            <a:r>
              <a:rPr lang="en-US" b="1" baseline="-25000" dirty="0" smtClean="0">
                <a:solidFill>
                  <a:srgbClr val="FF0066"/>
                </a:solidFill>
                <a:sym typeface="Wingdings" pitchFamily="2" charset="2"/>
              </a:rPr>
              <a:t>(</a:t>
            </a:r>
            <a:r>
              <a:rPr lang="en-US" b="1" baseline="-25000" dirty="0" err="1" smtClean="0">
                <a:solidFill>
                  <a:srgbClr val="FF0066"/>
                </a:solidFill>
                <a:sym typeface="Wingdings" pitchFamily="2" charset="2"/>
              </a:rPr>
              <a:t>aq</a:t>
            </a:r>
            <a:r>
              <a:rPr lang="en-US" b="1" baseline="-25000" dirty="0" smtClean="0">
                <a:solidFill>
                  <a:srgbClr val="FF0066"/>
                </a:solidFill>
                <a:sym typeface="Wingdings" pitchFamily="2" charset="2"/>
              </a:rPr>
              <a:t>)</a:t>
            </a:r>
            <a:r>
              <a:rPr lang="hy-AM" b="1" dirty="0" smtClean="0">
                <a:solidFill>
                  <a:srgbClr val="FF0066"/>
                </a:solidFill>
                <a:sym typeface="Wingdings" pitchFamily="2" charset="2"/>
              </a:rPr>
              <a:t>    ZnCl</a:t>
            </a:r>
            <a:r>
              <a:rPr lang="hy-AM" b="1" baseline="-25000" dirty="0" smtClean="0">
                <a:solidFill>
                  <a:srgbClr val="FF0066"/>
                </a:solidFill>
                <a:sym typeface="Wingdings" pitchFamily="2" charset="2"/>
              </a:rPr>
              <a:t>2</a:t>
            </a:r>
            <a:r>
              <a:rPr lang="en-US" b="1" baseline="-25000" dirty="0" smtClean="0">
                <a:solidFill>
                  <a:srgbClr val="FF0066"/>
                </a:solidFill>
                <a:sym typeface="Wingdings" pitchFamily="2" charset="2"/>
              </a:rPr>
              <a:t>(</a:t>
            </a:r>
            <a:r>
              <a:rPr lang="en-US" b="1" baseline="-25000" dirty="0" err="1" smtClean="0">
                <a:solidFill>
                  <a:srgbClr val="FF0066"/>
                </a:solidFill>
                <a:sym typeface="Wingdings" pitchFamily="2" charset="2"/>
              </a:rPr>
              <a:t>aq</a:t>
            </a:r>
            <a:r>
              <a:rPr lang="en-US" b="1" baseline="-25000" dirty="0" smtClean="0">
                <a:solidFill>
                  <a:srgbClr val="FF0066"/>
                </a:solidFill>
                <a:sym typeface="Wingdings" pitchFamily="2" charset="2"/>
              </a:rPr>
              <a:t>)</a:t>
            </a:r>
            <a:r>
              <a:rPr lang="hy-AM" b="1" dirty="0" smtClean="0">
                <a:solidFill>
                  <a:srgbClr val="FF0066"/>
                </a:solidFill>
                <a:sym typeface="Wingdings" pitchFamily="2" charset="2"/>
              </a:rPr>
              <a:t>  +  H</a:t>
            </a:r>
            <a:r>
              <a:rPr lang="hy-AM" b="1" baseline="-25000" dirty="0" smtClean="0">
                <a:solidFill>
                  <a:srgbClr val="FF0066"/>
                </a:solidFill>
                <a:sym typeface="Wingdings" pitchFamily="2" charset="2"/>
              </a:rPr>
              <a:t>2</a:t>
            </a:r>
            <a:r>
              <a:rPr lang="en-US" b="1" baseline="-25000" dirty="0" smtClean="0">
                <a:solidFill>
                  <a:srgbClr val="FF0066"/>
                </a:solidFill>
                <a:sym typeface="Wingdings" pitchFamily="2" charset="2"/>
              </a:rPr>
              <a:t>(g)</a:t>
            </a:r>
            <a:r>
              <a:rPr lang="hy-AM" b="1" baseline="-25000" dirty="0" smtClean="0">
                <a:solidFill>
                  <a:srgbClr val="FF0066"/>
                </a:solidFill>
                <a:sym typeface="Wingdings" pitchFamily="2" charset="2"/>
              </a:rPr>
              <a:t/>
            </a:r>
            <a:br>
              <a:rPr lang="hy-AM" b="1" baseline="-25000" dirty="0" smtClean="0">
                <a:solidFill>
                  <a:srgbClr val="FF0066"/>
                </a:solidFill>
                <a:sym typeface="Wingdings" pitchFamily="2" charset="2"/>
              </a:rPr>
            </a:br>
            <a:r>
              <a:rPr lang="hy-AM" baseline="-25000" dirty="0" smtClean="0">
                <a:sym typeface="Wingdings" pitchFamily="2" charset="2"/>
              </a:rPr>
              <a:t/>
            </a:r>
            <a:br>
              <a:rPr lang="hy-AM" baseline="-25000" dirty="0" smtClean="0">
                <a:sym typeface="Wingdings" pitchFamily="2" charset="2"/>
              </a:rPr>
            </a:br>
            <a:r>
              <a:rPr lang="hy-AM" baseline="-25000" dirty="0" smtClean="0">
                <a:sym typeface="Wingdings" pitchFamily="2" charset="2"/>
              </a:rPr>
              <a:t/>
            </a:r>
            <a:br>
              <a:rPr lang="hy-AM" baseline="-25000" dirty="0" smtClean="0">
                <a:sym typeface="Wingdings" pitchFamily="2" charset="2"/>
              </a:rPr>
            </a:b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Small Masses</a:t>
            </a:r>
            <a:endParaRPr lang="en-US" dirty="0"/>
          </a:p>
        </p:txBody>
      </p:sp>
      <p:sp>
        <p:nvSpPr>
          <p:cNvPr id="3" name="Content Placeholder 2"/>
          <p:cNvSpPr>
            <a:spLocks noGrp="1"/>
          </p:cNvSpPr>
          <p:nvPr>
            <p:ph idx="1"/>
          </p:nvPr>
        </p:nvSpPr>
        <p:spPr>
          <a:xfrm>
            <a:off x="457200" y="1600200"/>
            <a:ext cx="8229600" cy="5029200"/>
          </a:xfrm>
        </p:spPr>
        <p:txBody>
          <a:bodyPr>
            <a:normAutofit fontScale="92500" lnSpcReduction="20000"/>
          </a:bodyPr>
          <a:lstStyle/>
          <a:p>
            <a:r>
              <a:rPr lang="en-US" dirty="0" smtClean="0"/>
              <a:t>The formula of a compound shows the number of atoms of each type present in one molecule or one formula unit.</a:t>
            </a:r>
            <a:br>
              <a:rPr lang="en-US" dirty="0" smtClean="0"/>
            </a:br>
            <a:r>
              <a:rPr lang="en-US" dirty="0" smtClean="0"/>
              <a:t/>
            </a:r>
            <a:br>
              <a:rPr lang="en-US" dirty="0" smtClean="0"/>
            </a:br>
            <a:r>
              <a:rPr lang="en-US" dirty="0" smtClean="0"/>
              <a:t>For example:</a:t>
            </a:r>
            <a:br>
              <a:rPr lang="en-US" dirty="0" smtClean="0"/>
            </a:br>
            <a:r>
              <a:rPr lang="en-US" dirty="0" smtClean="0"/>
              <a:t>a.  H</a:t>
            </a:r>
            <a:r>
              <a:rPr lang="en-US" baseline="-25000" dirty="0" smtClean="0">
                <a:solidFill>
                  <a:srgbClr val="FF0066"/>
                </a:solidFill>
              </a:rPr>
              <a:t>2</a:t>
            </a:r>
            <a:r>
              <a:rPr lang="en-US" dirty="0" smtClean="0"/>
              <a:t>O  is composed of </a:t>
            </a:r>
            <a:r>
              <a:rPr lang="en-US" b="1" dirty="0" smtClean="0">
                <a:solidFill>
                  <a:schemeClr val="tx2">
                    <a:lumMod val="60000"/>
                    <a:lumOff val="40000"/>
                  </a:schemeClr>
                </a:solidFill>
              </a:rPr>
              <a:t>2</a:t>
            </a:r>
            <a:r>
              <a:rPr lang="en-US" dirty="0" smtClean="0"/>
              <a:t> atoms of H &amp; </a:t>
            </a:r>
            <a:r>
              <a:rPr lang="en-US" b="1" dirty="0" smtClean="0">
                <a:solidFill>
                  <a:schemeClr val="tx2">
                    <a:lumMod val="60000"/>
                    <a:lumOff val="40000"/>
                  </a:schemeClr>
                </a:solidFill>
              </a:rPr>
              <a:t>1</a:t>
            </a:r>
            <a:r>
              <a:rPr lang="en-US" dirty="0" smtClean="0"/>
              <a:t> atom of O</a:t>
            </a:r>
            <a:br>
              <a:rPr lang="en-US" dirty="0" smtClean="0"/>
            </a:br>
            <a:r>
              <a:rPr lang="en-US" dirty="0" smtClean="0"/>
              <a:t/>
            </a:r>
            <a:br>
              <a:rPr lang="en-US" dirty="0" smtClean="0"/>
            </a:br>
            <a:r>
              <a:rPr lang="en-US" dirty="0" smtClean="0"/>
              <a:t>b.  CO</a:t>
            </a:r>
            <a:r>
              <a:rPr lang="en-US" baseline="-25000" dirty="0" smtClean="0">
                <a:solidFill>
                  <a:srgbClr val="FF0066"/>
                </a:solidFill>
              </a:rPr>
              <a:t>2</a:t>
            </a:r>
            <a:r>
              <a:rPr lang="en-US" dirty="0" smtClean="0"/>
              <a:t> is composed of </a:t>
            </a:r>
            <a:r>
              <a:rPr lang="en-US" b="1" dirty="0" smtClean="0">
                <a:solidFill>
                  <a:schemeClr val="tx2">
                    <a:lumMod val="60000"/>
                    <a:lumOff val="40000"/>
                  </a:schemeClr>
                </a:solidFill>
              </a:rPr>
              <a:t>1</a:t>
            </a:r>
            <a:r>
              <a:rPr lang="en-US" dirty="0" smtClean="0">
                <a:solidFill>
                  <a:srgbClr val="FFC000"/>
                </a:solidFill>
              </a:rPr>
              <a:t> </a:t>
            </a:r>
            <a:r>
              <a:rPr lang="en-US" dirty="0" smtClean="0"/>
              <a:t>atom of carbon and </a:t>
            </a:r>
            <a:r>
              <a:rPr lang="en-US" b="1" dirty="0" smtClean="0">
                <a:solidFill>
                  <a:schemeClr val="tx2">
                    <a:lumMod val="60000"/>
                    <a:lumOff val="40000"/>
                  </a:schemeClr>
                </a:solidFill>
              </a:rPr>
              <a:t>2</a:t>
            </a:r>
            <a:r>
              <a:rPr lang="en-US" dirty="0" smtClean="0"/>
              <a:t> atoms of O</a:t>
            </a:r>
            <a:br>
              <a:rPr lang="en-US" dirty="0" smtClean="0"/>
            </a:br>
            <a:r>
              <a:rPr lang="en-US" dirty="0" smtClean="0"/>
              <a:t/>
            </a:r>
            <a:br>
              <a:rPr lang="en-US" dirty="0" smtClean="0"/>
            </a:br>
            <a:r>
              <a:rPr lang="en-US" dirty="0" smtClean="0"/>
              <a:t>c.  Al</a:t>
            </a:r>
            <a:r>
              <a:rPr lang="en-US" baseline="-25000" dirty="0" smtClean="0">
                <a:solidFill>
                  <a:srgbClr val="FF0066"/>
                </a:solidFill>
              </a:rPr>
              <a:t>2</a:t>
            </a:r>
            <a:r>
              <a:rPr lang="en-US" dirty="0" smtClean="0"/>
              <a:t>O</a:t>
            </a:r>
            <a:r>
              <a:rPr lang="en-US" baseline="-25000" dirty="0" smtClean="0">
                <a:solidFill>
                  <a:srgbClr val="FF0066"/>
                </a:solidFill>
              </a:rPr>
              <a:t>3</a:t>
            </a:r>
            <a:r>
              <a:rPr lang="en-US" dirty="0" smtClean="0"/>
              <a:t> is composed of ____ atoms of Al and ____ atoms of O.</a:t>
            </a:r>
            <a:endParaRPr lang="en-US"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Ionic Equations</a:t>
            </a:r>
            <a:endParaRPr lang="en-US" dirty="0"/>
          </a:p>
        </p:txBody>
      </p:sp>
      <p:sp>
        <p:nvSpPr>
          <p:cNvPr id="3" name="Content Placeholder 2"/>
          <p:cNvSpPr>
            <a:spLocks noGrp="1"/>
          </p:cNvSpPr>
          <p:nvPr>
            <p:ph idx="1"/>
          </p:nvPr>
        </p:nvSpPr>
        <p:spPr>
          <a:xfrm>
            <a:off x="0" y="1295400"/>
            <a:ext cx="9144000" cy="5562600"/>
          </a:xfrm>
        </p:spPr>
        <p:txBody>
          <a:bodyPr>
            <a:normAutofit/>
          </a:bodyPr>
          <a:lstStyle/>
          <a:p>
            <a:r>
              <a:rPr lang="en-US" dirty="0" smtClean="0"/>
              <a:t>Let’s try to determine the ionic equation of the following equation:</a:t>
            </a:r>
            <a:br>
              <a:rPr lang="en-US" dirty="0" smtClean="0"/>
            </a:br>
            <a:r>
              <a:rPr lang="en-US" dirty="0" smtClean="0"/>
              <a:t/>
            </a:r>
            <a:br>
              <a:rPr lang="en-US" dirty="0" smtClean="0"/>
            </a:br>
            <a:r>
              <a:rPr lang="en-US" dirty="0" smtClean="0"/>
              <a:t> </a:t>
            </a:r>
            <a:r>
              <a:rPr lang="en-US" b="1" dirty="0" smtClean="0">
                <a:solidFill>
                  <a:srgbClr val="FFC000"/>
                </a:solidFill>
                <a:sym typeface="Wingdings" pitchFamily="2" charset="2"/>
              </a:rPr>
              <a:t>3.</a:t>
            </a:r>
            <a:r>
              <a:rPr lang="en-US" baseline="-25000" dirty="0" smtClean="0">
                <a:sym typeface="Wingdings" pitchFamily="2" charset="2"/>
              </a:rPr>
              <a:t>  </a:t>
            </a:r>
            <a:r>
              <a:rPr lang="hy-AM" b="1" dirty="0" smtClean="0">
                <a:solidFill>
                  <a:srgbClr val="FFC000"/>
                </a:solidFill>
                <a:sym typeface="Wingdings" pitchFamily="2" charset="2"/>
              </a:rPr>
              <a:t>AgNO</a:t>
            </a:r>
            <a:r>
              <a:rPr lang="hy-AM" b="1" baseline="-25000" dirty="0" smtClean="0">
                <a:solidFill>
                  <a:srgbClr val="FFC000"/>
                </a:solidFill>
                <a:sym typeface="Wingdings" pitchFamily="2" charset="2"/>
              </a:rPr>
              <a:t>3</a:t>
            </a:r>
            <a:r>
              <a:rPr lang="en-US" b="1" baseline="-25000" dirty="0" smtClean="0">
                <a:solidFill>
                  <a:srgbClr val="FFC000"/>
                </a:solidFill>
                <a:sym typeface="Wingdings" pitchFamily="2" charset="2"/>
              </a:rPr>
              <a:t>(</a:t>
            </a:r>
            <a:r>
              <a:rPr lang="en-US" b="1" baseline="-25000" dirty="0" err="1" smtClean="0">
                <a:solidFill>
                  <a:srgbClr val="FFC000"/>
                </a:solidFill>
                <a:sym typeface="Wingdings" pitchFamily="2" charset="2"/>
              </a:rPr>
              <a:t>aq</a:t>
            </a:r>
            <a:r>
              <a:rPr lang="en-US" b="1" baseline="-25000" dirty="0" smtClean="0">
                <a:solidFill>
                  <a:srgbClr val="FFC000"/>
                </a:solidFill>
                <a:sym typeface="Wingdings" pitchFamily="2" charset="2"/>
              </a:rPr>
              <a:t>)</a:t>
            </a:r>
            <a:r>
              <a:rPr lang="hy-AM" b="1" dirty="0" smtClean="0">
                <a:solidFill>
                  <a:srgbClr val="FFC000"/>
                </a:solidFill>
                <a:sym typeface="Wingdings" pitchFamily="2" charset="2"/>
              </a:rPr>
              <a:t>  +  CaCl</a:t>
            </a:r>
            <a:r>
              <a:rPr lang="hy-AM" b="1" baseline="-25000" dirty="0" smtClean="0">
                <a:solidFill>
                  <a:srgbClr val="FFC000"/>
                </a:solidFill>
                <a:sym typeface="Wingdings" pitchFamily="2" charset="2"/>
              </a:rPr>
              <a:t>2</a:t>
            </a:r>
            <a:r>
              <a:rPr lang="en-US" b="1" baseline="-25000" dirty="0" smtClean="0">
                <a:solidFill>
                  <a:srgbClr val="FFC000"/>
                </a:solidFill>
                <a:sym typeface="Wingdings" pitchFamily="2" charset="2"/>
              </a:rPr>
              <a:t>(</a:t>
            </a:r>
            <a:r>
              <a:rPr lang="en-US" b="1" baseline="-25000" dirty="0" err="1" smtClean="0">
                <a:solidFill>
                  <a:srgbClr val="FFC000"/>
                </a:solidFill>
                <a:sym typeface="Wingdings" pitchFamily="2" charset="2"/>
              </a:rPr>
              <a:t>aq</a:t>
            </a:r>
            <a:r>
              <a:rPr lang="en-US" b="1" baseline="-25000" dirty="0" smtClean="0">
                <a:solidFill>
                  <a:srgbClr val="FFC000"/>
                </a:solidFill>
                <a:sym typeface="Wingdings" pitchFamily="2" charset="2"/>
              </a:rPr>
              <a:t>)</a:t>
            </a:r>
            <a:r>
              <a:rPr lang="hy-AM" b="1" dirty="0" smtClean="0">
                <a:solidFill>
                  <a:srgbClr val="FFC000"/>
                </a:solidFill>
                <a:sym typeface="Wingdings" pitchFamily="2" charset="2"/>
              </a:rPr>
              <a:t>    Ca(NO</a:t>
            </a:r>
            <a:r>
              <a:rPr lang="hy-AM" b="1" baseline="-25000" dirty="0" smtClean="0">
                <a:solidFill>
                  <a:srgbClr val="FFC000"/>
                </a:solidFill>
                <a:sym typeface="Wingdings" pitchFamily="2" charset="2"/>
              </a:rPr>
              <a:t>3</a:t>
            </a:r>
            <a:r>
              <a:rPr lang="hy-AM" b="1" dirty="0" smtClean="0">
                <a:solidFill>
                  <a:srgbClr val="FFC000"/>
                </a:solidFill>
                <a:sym typeface="Wingdings" pitchFamily="2" charset="2"/>
              </a:rPr>
              <a:t>)</a:t>
            </a:r>
            <a:r>
              <a:rPr lang="hy-AM" b="1" baseline="-25000" dirty="0" smtClean="0">
                <a:solidFill>
                  <a:srgbClr val="FFC000"/>
                </a:solidFill>
                <a:sym typeface="Wingdings" pitchFamily="2" charset="2"/>
              </a:rPr>
              <a:t>2</a:t>
            </a:r>
            <a:r>
              <a:rPr lang="en-US" b="1" baseline="-25000" dirty="0" smtClean="0">
                <a:solidFill>
                  <a:srgbClr val="FFC000"/>
                </a:solidFill>
                <a:sym typeface="Wingdings" pitchFamily="2" charset="2"/>
              </a:rPr>
              <a:t>(</a:t>
            </a:r>
            <a:r>
              <a:rPr lang="en-US" b="1" baseline="-25000" dirty="0" err="1" smtClean="0">
                <a:solidFill>
                  <a:srgbClr val="FFC000"/>
                </a:solidFill>
                <a:sym typeface="Wingdings" pitchFamily="2" charset="2"/>
              </a:rPr>
              <a:t>aq</a:t>
            </a:r>
            <a:r>
              <a:rPr lang="en-US" b="1" baseline="-25000" dirty="0" smtClean="0">
                <a:solidFill>
                  <a:srgbClr val="FFC000"/>
                </a:solidFill>
                <a:sym typeface="Wingdings" pitchFamily="2" charset="2"/>
              </a:rPr>
              <a:t>)</a:t>
            </a:r>
            <a:r>
              <a:rPr lang="hy-AM" b="1" dirty="0" smtClean="0">
                <a:solidFill>
                  <a:srgbClr val="FFC000"/>
                </a:solidFill>
                <a:sym typeface="Wingdings" pitchFamily="2" charset="2"/>
              </a:rPr>
              <a:t>  +  AgCl</a:t>
            </a:r>
            <a:r>
              <a:rPr lang="en-US" b="1" baseline="-25000" dirty="0" smtClean="0">
                <a:solidFill>
                  <a:srgbClr val="FFC000"/>
                </a:solidFill>
                <a:sym typeface="Wingdings" pitchFamily="2" charset="2"/>
              </a:rPr>
              <a:t>(</a:t>
            </a:r>
            <a:r>
              <a:rPr lang="en-US" b="1" baseline="-25000" dirty="0" err="1" smtClean="0">
                <a:solidFill>
                  <a:srgbClr val="FFC000"/>
                </a:solidFill>
                <a:sym typeface="Wingdings" pitchFamily="2" charset="2"/>
              </a:rPr>
              <a:t>aq</a:t>
            </a:r>
            <a:r>
              <a:rPr lang="en-US" b="1" baseline="-25000" dirty="0" smtClean="0">
                <a:solidFill>
                  <a:srgbClr val="FFC000"/>
                </a:solidFill>
                <a:sym typeface="Wingdings" pitchFamily="2" charset="2"/>
              </a:rPr>
              <a:t>)</a:t>
            </a:r>
          </a:p>
          <a:p>
            <a:endParaRPr lang="en-US" b="1" baseline="-25000" dirty="0" smtClean="0">
              <a:solidFill>
                <a:srgbClr val="FFC000"/>
              </a:solidFill>
              <a:sym typeface="Wingdings" pitchFamily="2" charset="2"/>
            </a:endParaRPr>
          </a:p>
          <a:p>
            <a:pPr>
              <a:buNone/>
            </a:pPr>
            <a:endParaRPr lang="en-US" b="1" baseline="-25000" dirty="0" smtClean="0">
              <a:solidFill>
                <a:srgbClr val="FFC000"/>
              </a:solidFill>
              <a:sym typeface="Wingdings" pitchFamily="2" charset="2"/>
            </a:endParaRPr>
          </a:p>
          <a:p>
            <a:pPr>
              <a:buNone/>
            </a:pPr>
            <a:endParaRPr lang="en-US" b="1" baseline="-25000" dirty="0" smtClean="0">
              <a:solidFill>
                <a:srgbClr val="FFC000"/>
              </a:solidFill>
              <a:sym typeface="Wingdings" pitchFamily="2" charset="2"/>
            </a:endParaRPr>
          </a:p>
          <a:p>
            <a:pPr>
              <a:buNone/>
            </a:pPr>
            <a:r>
              <a:rPr lang="en-US" b="1" baseline="-25000" dirty="0" smtClean="0">
                <a:solidFill>
                  <a:srgbClr val="FFC000"/>
                </a:solidFill>
                <a:sym typeface="Wingdings" pitchFamily="2" charset="2"/>
              </a:rPr>
              <a:t>	</a:t>
            </a:r>
            <a:r>
              <a:rPr lang="en-US" b="1" dirty="0" smtClean="0">
                <a:solidFill>
                  <a:srgbClr val="0070C0"/>
                </a:solidFill>
                <a:sym typeface="Wingdings" pitchFamily="2" charset="2"/>
              </a:rPr>
              <a:t>4. </a:t>
            </a:r>
            <a:r>
              <a:rPr lang="en-US" sz="2800" b="1" dirty="0" smtClean="0">
                <a:solidFill>
                  <a:srgbClr val="0070C0"/>
                </a:solidFill>
                <a:sym typeface="Wingdings" pitchFamily="2" charset="2"/>
              </a:rPr>
              <a:t>MgCO</a:t>
            </a:r>
            <a:r>
              <a:rPr lang="en-US" sz="2800" b="1" baseline="-25000" dirty="0" smtClean="0">
                <a:solidFill>
                  <a:srgbClr val="0070C0"/>
                </a:solidFill>
                <a:sym typeface="Wingdings" pitchFamily="2" charset="2"/>
              </a:rPr>
              <a:t>3(s)</a:t>
            </a:r>
            <a:r>
              <a:rPr lang="en-US" sz="2800" b="1" dirty="0" smtClean="0">
                <a:solidFill>
                  <a:srgbClr val="0070C0"/>
                </a:solidFill>
                <a:sym typeface="Wingdings" pitchFamily="2" charset="2"/>
              </a:rPr>
              <a:t>  +  H</a:t>
            </a:r>
            <a:r>
              <a:rPr lang="en-US" sz="2800" b="1" baseline="-25000" dirty="0" smtClean="0">
                <a:solidFill>
                  <a:srgbClr val="0070C0"/>
                </a:solidFill>
                <a:sym typeface="Wingdings" pitchFamily="2" charset="2"/>
              </a:rPr>
              <a:t>2</a:t>
            </a:r>
            <a:r>
              <a:rPr lang="en-US" sz="2800" b="1" dirty="0" smtClean="0">
                <a:solidFill>
                  <a:srgbClr val="0070C0"/>
                </a:solidFill>
                <a:sym typeface="Wingdings" pitchFamily="2" charset="2"/>
              </a:rPr>
              <a:t>SO</a:t>
            </a:r>
            <a:r>
              <a:rPr lang="en-US" sz="2800" b="1" baseline="-25000" dirty="0" smtClean="0">
                <a:solidFill>
                  <a:srgbClr val="0070C0"/>
                </a:solidFill>
                <a:sym typeface="Wingdings" pitchFamily="2" charset="2"/>
              </a:rPr>
              <a:t>4(</a:t>
            </a:r>
            <a:r>
              <a:rPr lang="en-US" sz="2800" b="1" baseline="-25000" dirty="0" err="1" smtClean="0">
                <a:solidFill>
                  <a:srgbClr val="0070C0"/>
                </a:solidFill>
                <a:sym typeface="Wingdings" pitchFamily="2" charset="2"/>
              </a:rPr>
              <a:t>aq</a:t>
            </a:r>
            <a:r>
              <a:rPr lang="en-US" sz="2800" b="1" baseline="-25000" dirty="0" smtClean="0">
                <a:solidFill>
                  <a:srgbClr val="0070C0"/>
                </a:solidFill>
                <a:sym typeface="Wingdings" pitchFamily="2" charset="2"/>
              </a:rPr>
              <a:t>)</a:t>
            </a:r>
            <a:r>
              <a:rPr lang="en-US" sz="2800" b="1" dirty="0" smtClean="0">
                <a:solidFill>
                  <a:srgbClr val="0070C0"/>
                </a:solidFill>
                <a:sym typeface="Wingdings" pitchFamily="2" charset="2"/>
              </a:rPr>
              <a:t>    MgSO</a:t>
            </a:r>
            <a:r>
              <a:rPr lang="en-US" sz="2800" b="1" baseline="-25000" dirty="0" smtClean="0">
                <a:solidFill>
                  <a:srgbClr val="0070C0"/>
                </a:solidFill>
                <a:sym typeface="Wingdings" pitchFamily="2" charset="2"/>
              </a:rPr>
              <a:t>4(</a:t>
            </a:r>
            <a:r>
              <a:rPr lang="en-US" sz="2800" b="1" baseline="-25000" dirty="0" err="1" smtClean="0">
                <a:solidFill>
                  <a:srgbClr val="0070C0"/>
                </a:solidFill>
                <a:sym typeface="Wingdings" pitchFamily="2" charset="2"/>
              </a:rPr>
              <a:t>aq</a:t>
            </a:r>
            <a:r>
              <a:rPr lang="en-US" sz="2800" b="1" baseline="-25000" dirty="0" smtClean="0">
                <a:solidFill>
                  <a:srgbClr val="0070C0"/>
                </a:solidFill>
                <a:sym typeface="Wingdings" pitchFamily="2" charset="2"/>
              </a:rPr>
              <a:t>)</a:t>
            </a:r>
            <a:r>
              <a:rPr lang="en-US" sz="2800" b="1" dirty="0" smtClean="0">
                <a:solidFill>
                  <a:srgbClr val="0070C0"/>
                </a:solidFill>
                <a:sym typeface="Wingdings" pitchFamily="2" charset="2"/>
              </a:rPr>
              <a:t>  +  CO</a:t>
            </a:r>
            <a:r>
              <a:rPr lang="en-US" sz="2800" b="1" baseline="-25000" dirty="0" smtClean="0">
                <a:solidFill>
                  <a:srgbClr val="0070C0"/>
                </a:solidFill>
                <a:sym typeface="Wingdings" pitchFamily="2" charset="2"/>
              </a:rPr>
              <a:t>2(g)</a:t>
            </a:r>
            <a:r>
              <a:rPr lang="en-US" sz="2800" b="1" dirty="0" smtClean="0">
                <a:solidFill>
                  <a:srgbClr val="0070C0"/>
                </a:solidFill>
                <a:sym typeface="Wingdings" pitchFamily="2" charset="2"/>
              </a:rPr>
              <a:t>  +  H</a:t>
            </a:r>
            <a:r>
              <a:rPr lang="en-US" sz="2800" b="1" baseline="-25000" dirty="0" smtClean="0">
                <a:solidFill>
                  <a:srgbClr val="0070C0"/>
                </a:solidFill>
                <a:sym typeface="Wingdings" pitchFamily="2" charset="2"/>
              </a:rPr>
              <a:t>2</a:t>
            </a:r>
            <a:r>
              <a:rPr lang="en-US" sz="2800" b="1" dirty="0" smtClean="0">
                <a:solidFill>
                  <a:srgbClr val="0070C0"/>
                </a:solidFill>
                <a:sym typeface="Wingdings" pitchFamily="2" charset="2"/>
              </a:rPr>
              <a:t>O</a:t>
            </a:r>
            <a:r>
              <a:rPr lang="en-US" sz="2800" b="1" baseline="-25000" dirty="0" smtClean="0">
                <a:solidFill>
                  <a:srgbClr val="0070C0"/>
                </a:solidFill>
                <a:sym typeface="Wingdings" pitchFamily="2" charset="2"/>
              </a:rPr>
              <a:t>(l)</a:t>
            </a:r>
            <a:r>
              <a:rPr lang="en-US" sz="2800" b="1" baseline="-25000" dirty="0" smtClean="0">
                <a:solidFill>
                  <a:srgbClr val="FFC000"/>
                </a:solidFill>
                <a:sym typeface="Wingdings" pitchFamily="2" charset="2"/>
              </a:rPr>
              <a:t> </a:t>
            </a:r>
            <a:r>
              <a:rPr lang="hy-AM" sz="2800" b="1" dirty="0" smtClean="0">
                <a:solidFill>
                  <a:srgbClr val="FFC000"/>
                </a:solidFill>
                <a:sym typeface="Wingdings" pitchFamily="2" charset="2"/>
              </a:rPr>
              <a:t/>
            </a:r>
            <a:br>
              <a:rPr lang="hy-AM" sz="2800" b="1" dirty="0" smtClean="0">
                <a:solidFill>
                  <a:srgbClr val="FFC000"/>
                </a:solidFill>
                <a:sym typeface="Wingdings" pitchFamily="2" charset="2"/>
              </a:rPr>
            </a:br>
            <a:endParaRPr lang="en-US" dirty="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Naming Compounds</a:t>
            </a:r>
            <a:endParaRPr lang="en-US" dirty="0"/>
          </a:p>
        </p:txBody>
      </p:sp>
      <p:sp>
        <p:nvSpPr>
          <p:cNvPr id="3" name="Content Placeholder 2"/>
          <p:cNvSpPr>
            <a:spLocks noGrp="1"/>
          </p:cNvSpPr>
          <p:nvPr>
            <p:ph idx="1"/>
          </p:nvPr>
        </p:nvSpPr>
        <p:spPr>
          <a:xfrm>
            <a:off x="457200" y="1600200"/>
            <a:ext cx="8229600" cy="5105400"/>
          </a:xfrm>
        </p:spPr>
        <p:txBody>
          <a:bodyPr>
            <a:normAutofit lnSpcReduction="10000"/>
          </a:bodyPr>
          <a:lstStyle/>
          <a:p>
            <a:r>
              <a:rPr lang="hy-AM" dirty="0" smtClean="0"/>
              <a:t>Do not confuse endings like sulph</a:t>
            </a:r>
            <a:r>
              <a:rPr lang="hy-AM" b="1" dirty="0" smtClean="0"/>
              <a:t>ate</a:t>
            </a:r>
            <a:r>
              <a:rPr lang="hy-AM" dirty="0" smtClean="0"/>
              <a:t> and sulph</a:t>
            </a:r>
            <a:r>
              <a:rPr lang="hy-AM" b="1" dirty="0" smtClean="0"/>
              <a:t>ide</a:t>
            </a:r>
            <a:r>
              <a:rPr lang="hy-AM" dirty="0" smtClean="0"/>
              <a:t>. </a:t>
            </a:r>
            <a:endParaRPr lang="en-US" dirty="0" smtClean="0"/>
          </a:p>
          <a:p>
            <a:endParaRPr lang="en-US" dirty="0" smtClean="0"/>
          </a:p>
          <a:p>
            <a:r>
              <a:rPr lang="hy-AM" dirty="0" smtClean="0"/>
              <a:t>A name like copper(II) sulph</a:t>
            </a:r>
            <a:r>
              <a:rPr lang="hy-AM" b="1" dirty="0" smtClean="0"/>
              <a:t>ide</a:t>
            </a:r>
            <a:r>
              <a:rPr lang="hy-AM" dirty="0" smtClean="0"/>
              <a:t> means that it contains copper and sulphur ONLY.  </a:t>
            </a:r>
            <a:endParaRPr lang="en-US" dirty="0" smtClean="0"/>
          </a:p>
          <a:p>
            <a:endParaRPr lang="en-US" dirty="0" smtClean="0"/>
          </a:p>
          <a:p>
            <a:r>
              <a:rPr lang="hy-AM" dirty="0" smtClean="0"/>
              <a:t>Any ‘</a:t>
            </a:r>
            <a:r>
              <a:rPr lang="hy-AM" b="1" dirty="0" smtClean="0"/>
              <a:t>ate</a:t>
            </a:r>
            <a:r>
              <a:rPr lang="hy-AM" dirty="0" smtClean="0"/>
              <a:t>’ ending means that there is something else, usually oxygen.  For example</a:t>
            </a:r>
            <a:r>
              <a:rPr lang="en-US" dirty="0" smtClean="0"/>
              <a:t>,</a:t>
            </a:r>
            <a:r>
              <a:rPr lang="hy-AM" dirty="0" smtClean="0"/>
              <a:t> copper sulphate contains </a:t>
            </a:r>
            <a:r>
              <a:rPr lang="hy-AM" b="1" dirty="0" smtClean="0"/>
              <a:t>copper, sulphur and oxygen</a:t>
            </a:r>
            <a:r>
              <a:rPr lang="hy-AM" dirty="0" smtClean="0"/>
              <a:t>.</a:t>
            </a:r>
            <a:endParaRPr lang="en-US" dirty="0"/>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Naming Compounds</a:t>
            </a:r>
            <a:endParaRPr lang="en-US" dirty="0"/>
          </a:p>
        </p:txBody>
      </p:sp>
      <p:sp>
        <p:nvSpPr>
          <p:cNvPr id="3" name="Content Placeholder 2"/>
          <p:cNvSpPr>
            <a:spLocks noGrp="1"/>
          </p:cNvSpPr>
          <p:nvPr>
            <p:ph idx="1"/>
          </p:nvPr>
        </p:nvSpPr>
        <p:spPr>
          <a:xfrm>
            <a:off x="457200" y="1600200"/>
            <a:ext cx="8229600" cy="5105400"/>
          </a:xfrm>
        </p:spPr>
        <p:txBody>
          <a:bodyPr>
            <a:normAutofit fontScale="70000" lnSpcReduction="20000"/>
          </a:bodyPr>
          <a:lstStyle/>
          <a:p>
            <a:r>
              <a:rPr lang="en-US" dirty="0" smtClean="0"/>
              <a:t>AgNO</a:t>
            </a:r>
            <a:r>
              <a:rPr lang="en-US" baseline="-25000" dirty="0" smtClean="0"/>
              <a:t>3</a:t>
            </a:r>
            <a:r>
              <a:rPr lang="en-US" dirty="0" smtClean="0"/>
              <a:t>  -  silver nitrate	Cu(OH)</a:t>
            </a:r>
            <a:r>
              <a:rPr lang="en-US" baseline="-25000" dirty="0" smtClean="0"/>
              <a:t>2</a:t>
            </a:r>
            <a:r>
              <a:rPr lang="en-US" dirty="0" smtClean="0"/>
              <a:t>  -  </a:t>
            </a:r>
          </a:p>
          <a:p>
            <a:endParaRPr lang="en-US" dirty="0" smtClean="0"/>
          </a:p>
          <a:p>
            <a:r>
              <a:rPr lang="en-US" dirty="0" smtClean="0"/>
              <a:t>PbCl</a:t>
            </a:r>
            <a:r>
              <a:rPr lang="en-US" baseline="-25000" dirty="0" smtClean="0"/>
              <a:t>2</a:t>
            </a:r>
            <a:r>
              <a:rPr lang="en-US" dirty="0" smtClean="0"/>
              <a:t>  -  			SO</a:t>
            </a:r>
            <a:r>
              <a:rPr lang="en-US" baseline="-25000" dirty="0" smtClean="0"/>
              <a:t>2</a:t>
            </a:r>
            <a:r>
              <a:rPr lang="en-US" dirty="0" smtClean="0"/>
              <a:t>  -</a:t>
            </a:r>
            <a:br>
              <a:rPr lang="en-US" dirty="0" smtClean="0"/>
            </a:br>
            <a:endParaRPr lang="en-US" dirty="0" smtClean="0"/>
          </a:p>
          <a:p>
            <a:r>
              <a:rPr lang="en-US" dirty="0" smtClean="0"/>
              <a:t>CaCO</a:t>
            </a:r>
            <a:r>
              <a:rPr lang="en-US" baseline="-25000" dirty="0" smtClean="0"/>
              <a:t>3</a:t>
            </a:r>
            <a:r>
              <a:rPr lang="en-US" dirty="0" smtClean="0"/>
              <a:t>  -			CuCl</a:t>
            </a:r>
            <a:r>
              <a:rPr lang="en-US" baseline="-25000" dirty="0" smtClean="0"/>
              <a:t>2</a:t>
            </a:r>
            <a:r>
              <a:rPr lang="en-US" dirty="0" smtClean="0"/>
              <a:t>  -</a:t>
            </a:r>
          </a:p>
          <a:p>
            <a:endParaRPr lang="en-US" dirty="0" smtClean="0"/>
          </a:p>
          <a:p>
            <a:r>
              <a:rPr lang="en-US" dirty="0" err="1" smtClean="0"/>
              <a:t>MgS</a:t>
            </a:r>
            <a:r>
              <a:rPr lang="en-US" dirty="0" smtClean="0"/>
              <a:t>  -			Pb(NO</a:t>
            </a:r>
            <a:r>
              <a:rPr lang="en-US" baseline="-25000" dirty="0" smtClean="0"/>
              <a:t>3</a:t>
            </a:r>
            <a:r>
              <a:rPr lang="en-US" dirty="0" smtClean="0"/>
              <a:t>)</a:t>
            </a:r>
            <a:r>
              <a:rPr lang="en-US" baseline="-25000" dirty="0" smtClean="0"/>
              <a:t>2</a:t>
            </a:r>
            <a:r>
              <a:rPr lang="en-US" dirty="0" smtClean="0"/>
              <a:t>  -</a:t>
            </a:r>
          </a:p>
          <a:p>
            <a:endParaRPr lang="en-US" dirty="0" smtClean="0"/>
          </a:p>
          <a:p>
            <a:r>
              <a:rPr lang="en-US" dirty="0" smtClean="0"/>
              <a:t>AlCl</a:t>
            </a:r>
            <a:r>
              <a:rPr lang="en-US" baseline="-25000" dirty="0" smtClean="0"/>
              <a:t>3</a:t>
            </a:r>
            <a:r>
              <a:rPr lang="en-US" dirty="0" smtClean="0"/>
              <a:t>  -			</a:t>
            </a:r>
          </a:p>
          <a:p>
            <a:endParaRPr lang="en-US" dirty="0" smtClean="0"/>
          </a:p>
          <a:p>
            <a:r>
              <a:rPr lang="en-US" dirty="0" err="1" smtClean="0"/>
              <a:t>CaO</a:t>
            </a:r>
            <a:r>
              <a:rPr lang="en-US" dirty="0" smtClean="0"/>
              <a:t>  -</a:t>
            </a:r>
          </a:p>
          <a:p>
            <a:endParaRPr lang="en-US" dirty="0" smtClean="0"/>
          </a:p>
          <a:p>
            <a:r>
              <a:rPr lang="en-US" dirty="0" smtClean="0"/>
              <a:t>CaSO</a:t>
            </a:r>
            <a:r>
              <a:rPr lang="en-US" baseline="-25000" dirty="0" smtClean="0"/>
              <a:t>4</a:t>
            </a:r>
            <a:r>
              <a:rPr lang="en-US" dirty="0" smtClean="0"/>
              <a:t>  - </a:t>
            </a:r>
          </a:p>
          <a:p>
            <a:endParaRPr lang="en-US" dirty="0" smtClean="0"/>
          </a:p>
          <a:p>
            <a:r>
              <a:rPr lang="en-US" dirty="0" smtClean="0"/>
              <a:t>Mg</a:t>
            </a:r>
            <a:r>
              <a:rPr lang="en-US" baseline="-25000" dirty="0" smtClean="0"/>
              <a:t>3</a:t>
            </a:r>
            <a:r>
              <a:rPr lang="en-US" dirty="0" smtClean="0"/>
              <a:t>N</a:t>
            </a:r>
            <a:r>
              <a:rPr lang="en-US" baseline="-25000" dirty="0" smtClean="0"/>
              <a:t>2</a:t>
            </a:r>
            <a:r>
              <a:rPr lang="en-US" dirty="0" smtClean="0"/>
              <a:t>  -</a:t>
            </a:r>
            <a:endParaRPr lang="en-US" dirty="0"/>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Equilibrium Reactions</a:t>
            </a:r>
            <a:endParaRPr lang="en-US" dirty="0"/>
          </a:p>
        </p:txBody>
      </p:sp>
      <p:sp>
        <p:nvSpPr>
          <p:cNvPr id="3" name="Content Placeholder 2"/>
          <p:cNvSpPr>
            <a:spLocks noGrp="1"/>
          </p:cNvSpPr>
          <p:nvPr>
            <p:ph idx="1"/>
          </p:nvPr>
        </p:nvSpPr>
        <p:spPr>
          <a:xfrm>
            <a:off x="457200" y="1600200"/>
            <a:ext cx="8229600" cy="5029200"/>
          </a:xfrm>
        </p:spPr>
        <p:txBody>
          <a:bodyPr>
            <a:normAutofit lnSpcReduction="10000"/>
          </a:bodyPr>
          <a:lstStyle/>
          <a:p>
            <a:r>
              <a:rPr lang="hy-AM" dirty="0" smtClean="0"/>
              <a:t>For equilibrium reactions a pair of arrows are used one on top of the other going in opposite directions of each other as demonstrated below::</a:t>
            </a:r>
            <a:r>
              <a:rPr lang="en-US" dirty="0" smtClean="0"/>
              <a:t/>
            </a:r>
            <a:br>
              <a:rPr lang="en-US" dirty="0" smtClean="0"/>
            </a:br>
            <a:endParaRPr lang="hy-AM" dirty="0" smtClean="0"/>
          </a:p>
          <a:p>
            <a:endParaRPr lang="hy-AM" dirty="0" smtClean="0"/>
          </a:p>
          <a:p>
            <a:r>
              <a:rPr lang="en-US" dirty="0" smtClean="0"/>
              <a:t>T</a:t>
            </a:r>
            <a:r>
              <a:rPr lang="hy-AM" dirty="0" smtClean="0"/>
              <a:t>he arrow travelling right represents the forward reaction and the other going in the opposite direction represents the backwards reaction.</a:t>
            </a:r>
          </a:p>
          <a:p>
            <a:endParaRPr lang="en-US" dirty="0"/>
          </a:p>
        </p:txBody>
      </p:sp>
      <p:pic>
        <p:nvPicPr>
          <p:cNvPr id="1026" name="Picture 2" descr="Image result for equilibrium arrows"/>
          <p:cNvPicPr>
            <a:picLocks noChangeAspect="1" noChangeArrowheads="1"/>
          </p:cNvPicPr>
          <p:nvPr/>
        </p:nvPicPr>
        <p:blipFill>
          <a:blip r:embed="rId2" cstate="print"/>
          <a:srcRect/>
          <a:stretch>
            <a:fillRect/>
          </a:stretch>
        </p:blipFill>
        <p:spPr bwMode="auto">
          <a:xfrm>
            <a:off x="3276600" y="2667000"/>
            <a:ext cx="1905000" cy="1905000"/>
          </a:xfrm>
          <a:prstGeom prst="rect">
            <a:avLst/>
          </a:prstGeom>
          <a:noFill/>
        </p:spPr>
      </p:pic>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Equilibrium Reactions</a:t>
            </a:r>
            <a:endParaRPr lang="en-US" dirty="0"/>
          </a:p>
        </p:txBody>
      </p:sp>
      <p:sp>
        <p:nvSpPr>
          <p:cNvPr id="3" name="Content Placeholder 2"/>
          <p:cNvSpPr>
            <a:spLocks noGrp="1"/>
          </p:cNvSpPr>
          <p:nvPr>
            <p:ph idx="1"/>
          </p:nvPr>
        </p:nvSpPr>
        <p:spPr>
          <a:xfrm>
            <a:off x="381000" y="1600200"/>
            <a:ext cx="8153400" cy="5105400"/>
          </a:xfrm>
        </p:spPr>
        <p:txBody>
          <a:bodyPr>
            <a:normAutofit lnSpcReduction="10000"/>
          </a:bodyPr>
          <a:lstStyle/>
          <a:p>
            <a:endParaRPr lang="hy-AM" sz="1400" dirty="0" smtClean="0"/>
          </a:p>
          <a:p>
            <a:r>
              <a:rPr lang="en-US" sz="3000" dirty="0" smtClean="0"/>
              <a:t>A</a:t>
            </a:r>
            <a:r>
              <a:rPr lang="hy-AM" sz="3000" dirty="0" smtClean="0"/>
              <a:t>bove these arrows the conditions are usually placed</a:t>
            </a:r>
            <a:r>
              <a:rPr lang="en-US" sz="3000" dirty="0" smtClean="0"/>
              <a:t>.</a:t>
            </a:r>
          </a:p>
          <a:p>
            <a:endParaRPr lang="en-US" sz="3000" dirty="0" smtClean="0"/>
          </a:p>
          <a:p>
            <a:r>
              <a:rPr lang="hy-AM" sz="3000" dirty="0" smtClean="0"/>
              <a:t>The following equation below is an example of an equilibrium reaction where ammonia reacts with pure air to produce nitrogen gas and steam or water vapour in the presence of a platinum catalyst at 600</a:t>
            </a:r>
            <a:r>
              <a:rPr lang="hy-AM" sz="3000" baseline="30000" dirty="0" smtClean="0"/>
              <a:t>o</a:t>
            </a:r>
            <a:r>
              <a:rPr lang="hy-AM" sz="3000" dirty="0" smtClean="0"/>
              <a:t>C and 10 atm pressure.</a:t>
            </a:r>
            <a:br>
              <a:rPr lang="hy-AM" sz="3000" dirty="0" smtClean="0"/>
            </a:br>
            <a:r>
              <a:rPr lang="hy-AM" sz="3000" dirty="0" smtClean="0"/>
              <a:t/>
            </a:r>
            <a:br>
              <a:rPr lang="hy-AM" sz="3000" dirty="0" smtClean="0"/>
            </a:br>
            <a:r>
              <a:rPr lang="hy-AM" sz="3000" dirty="0" smtClean="0"/>
              <a:t>4NH</a:t>
            </a:r>
            <a:r>
              <a:rPr lang="hy-AM" sz="3000" baseline="-25000" dirty="0" smtClean="0"/>
              <a:t>3(g)</a:t>
            </a:r>
            <a:r>
              <a:rPr lang="hy-AM" sz="3000" dirty="0" smtClean="0"/>
              <a:t>  +  5O</a:t>
            </a:r>
            <a:r>
              <a:rPr lang="hy-AM" sz="3000" baseline="-25000" dirty="0" smtClean="0"/>
              <a:t>2(g)</a:t>
            </a:r>
            <a:r>
              <a:rPr lang="hy-AM" sz="3000" dirty="0" smtClean="0"/>
              <a:t>                    4NO</a:t>
            </a:r>
            <a:r>
              <a:rPr lang="hy-AM" sz="3000" baseline="-25000" dirty="0" smtClean="0"/>
              <a:t>(g)</a:t>
            </a:r>
            <a:r>
              <a:rPr lang="hy-AM" sz="3000" dirty="0" smtClean="0"/>
              <a:t>  +  6H</a:t>
            </a:r>
            <a:r>
              <a:rPr lang="hy-AM" sz="3000" baseline="-25000" dirty="0" smtClean="0"/>
              <a:t>2</a:t>
            </a:r>
            <a:r>
              <a:rPr lang="hy-AM" sz="3000" dirty="0" smtClean="0"/>
              <a:t>O</a:t>
            </a:r>
            <a:r>
              <a:rPr lang="hy-AM" sz="3000" baseline="-25000" dirty="0" smtClean="0"/>
              <a:t>(g)</a:t>
            </a:r>
            <a:endParaRPr lang="hy-AM" sz="1400" dirty="0" smtClean="0"/>
          </a:p>
          <a:p>
            <a:endParaRPr lang="hy-AM" sz="1400" dirty="0"/>
          </a:p>
          <a:p>
            <a:endParaRPr lang="hy-AM" sz="1400" dirty="0" smtClean="0"/>
          </a:p>
          <a:p>
            <a:endParaRPr lang="en-US" sz="1400" dirty="0"/>
          </a:p>
        </p:txBody>
      </p:sp>
      <p:sp>
        <p:nvSpPr>
          <p:cNvPr id="10" name="TextBox 9"/>
          <p:cNvSpPr txBox="1"/>
          <p:nvPr/>
        </p:nvSpPr>
        <p:spPr>
          <a:xfrm>
            <a:off x="3733800" y="5698123"/>
            <a:ext cx="838199" cy="169277"/>
          </a:xfrm>
          <a:prstGeom prst="rect">
            <a:avLst/>
          </a:prstGeom>
          <a:noFill/>
        </p:spPr>
        <p:txBody>
          <a:bodyPr wrap="square" rtlCol="0">
            <a:spAutoFit/>
          </a:bodyPr>
          <a:lstStyle/>
          <a:p>
            <a:r>
              <a:rPr lang="hy-AM" sz="500" dirty="0" smtClean="0"/>
              <a:t>Pt; 600</a:t>
            </a:r>
            <a:r>
              <a:rPr lang="hy-AM" sz="500" baseline="30000" dirty="0" smtClean="0"/>
              <a:t>o</a:t>
            </a:r>
            <a:r>
              <a:rPr lang="hy-AM" sz="500" dirty="0"/>
              <a:t>C</a:t>
            </a:r>
            <a:r>
              <a:rPr lang="hy-AM" sz="500" dirty="0" smtClean="0"/>
              <a:t>;  10atm</a:t>
            </a:r>
            <a:endParaRPr lang="en-US" sz="500" dirty="0"/>
          </a:p>
        </p:txBody>
      </p:sp>
      <p:pic>
        <p:nvPicPr>
          <p:cNvPr id="13" name="Picture 2" descr="Image result for equilibrium arrows"/>
          <p:cNvPicPr>
            <a:picLocks noChangeAspect="1" noChangeArrowheads="1"/>
          </p:cNvPicPr>
          <p:nvPr/>
        </p:nvPicPr>
        <p:blipFill>
          <a:blip r:embed="rId2" cstate="print"/>
          <a:srcRect/>
          <a:stretch>
            <a:fillRect/>
          </a:stretch>
        </p:blipFill>
        <p:spPr bwMode="auto">
          <a:xfrm>
            <a:off x="3429000" y="5410200"/>
            <a:ext cx="1371600" cy="1371600"/>
          </a:xfrm>
          <a:prstGeom prst="rect">
            <a:avLst/>
          </a:prstGeom>
          <a:noFill/>
        </p:spPr>
      </p:pic>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Equilibrium Reactions</a:t>
            </a:r>
            <a:endParaRPr lang="en-US" dirty="0"/>
          </a:p>
        </p:txBody>
      </p:sp>
      <p:sp>
        <p:nvSpPr>
          <p:cNvPr id="3" name="Content Placeholder 2"/>
          <p:cNvSpPr>
            <a:spLocks noGrp="1"/>
          </p:cNvSpPr>
          <p:nvPr>
            <p:ph idx="1"/>
          </p:nvPr>
        </p:nvSpPr>
        <p:spPr/>
        <p:txBody>
          <a:bodyPr>
            <a:normAutofit/>
          </a:bodyPr>
          <a:lstStyle/>
          <a:p>
            <a:r>
              <a:rPr lang="hy-AM" sz="4400" dirty="0" smtClean="0"/>
              <a:t>While the chemical equation tells</a:t>
            </a:r>
            <a:r>
              <a:rPr lang="en-US" sz="4400" dirty="0" smtClean="0"/>
              <a:t> us</a:t>
            </a:r>
            <a:r>
              <a:rPr lang="hy-AM" sz="4400" dirty="0" smtClean="0"/>
              <a:t> </a:t>
            </a:r>
            <a:r>
              <a:rPr lang="en-US" sz="4400" dirty="0" smtClean="0"/>
              <a:t>t</a:t>
            </a:r>
            <a:r>
              <a:rPr lang="hy-AM" sz="4400" dirty="0" smtClean="0"/>
              <a:t>hat products are formed from a given set of reactants, and it also gives quantitative information about the reaction there are some </a:t>
            </a:r>
            <a:r>
              <a:rPr lang="hy-AM" sz="4400" b="1" u="sng" dirty="0" smtClean="0"/>
              <a:t>limitations</a:t>
            </a:r>
            <a:r>
              <a:rPr lang="hy-AM" sz="4400" dirty="0" smtClean="0"/>
              <a:t>.  </a:t>
            </a:r>
            <a:endParaRPr lang="en-US" sz="4400" dirty="0"/>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Equilibrium Reactions</a:t>
            </a:r>
            <a:endParaRPr lang="en-US" dirty="0"/>
          </a:p>
        </p:txBody>
      </p:sp>
      <p:sp>
        <p:nvSpPr>
          <p:cNvPr id="3" name="Content Placeholder 2"/>
          <p:cNvSpPr>
            <a:spLocks noGrp="1"/>
          </p:cNvSpPr>
          <p:nvPr>
            <p:ph idx="1"/>
          </p:nvPr>
        </p:nvSpPr>
        <p:spPr>
          <a:xfrm>
            <a:off x="152400" y="1600200"/>
            <a:ext cx="8839200" cy="5257800"/>
          </a:xfrm>
        </p:spPr>
        <p:txBody>
          <a:bodyPr>
            <a:normAutofit/>
          </a:bodyPr>
          <a:lstStyle/>
          <a:p>
            <a:r>
              <a:rPr lang="hy-AM" sz="2000" dirty="0" smtClean="0">
                <a:sym typeface="Wingdings" pitchFamily="2" charset="2"/>
              </a:rPr>
              <a:t>Some </a:t>
            </a:r>
            <a:r>
              <a:rPr lang="hy-AM" sz="2000" b="1" u="sng" dirty="0" smtClean="0">
                <a:sym typeface="Wingdings" pitchFamily="2" charset="2"/>
              </a:rPr>
              <a:t>limitations</a:t>
            </a:r>
            <a:r>
              <a:rPr lang="hy-AM" sz="2000" dirty="0" smtClean="0">
                <a:sym typeface="Wingdings" pitchFamily="2" charset="2"/>
              </a:rPr>
              <a:t> of a chemical equation are:</a:t>
            </a:r>
            <a:br>
              <a:rPr lang="hy-AM" sz="2000" dirty="0" smtClean="0">
                <a:sym typeface="Wingdings" pitchFamily="2" charset="2"/>
              </a:rPr>
            </a:br>
            <a:r>
              <a:rPr lang="hy-AM" sz="2000" dirty="0" smtClean="0">
                <a:sym typeface="Wingdings" pitchFamily="2" charset="2"/>
              </a:rPr>
              <a:t/>
            </a:r>
            <a:br>
              <a:rPr lang="hy-AM" sz="2000" dirty="0" smtClean="0">
                <a:sym typeface="Wingdings" pitchFamily="2" charset="2"/>
              </a:rPr>
            </a:br>
            <a:r>
              <a:rPr lang="hy-AM" sz="2000" dirty="0" smtClean="0">
                <a:sym typeface="Wingdings" pitchFamily="2" charset="2"/>
              </a:rPr>
              <a:t>a</a:t>
            </a:r>
            <a:r>
              <a:rPr lang="en-US" sz="2000" dirty="0" smtClean="0">
                <a:sym typeface="Wingdings" pitchFamily="2" charset="2"/>
              </a:rPr>
              <a:t>.</a:t>
            </a:r>
            <a:r>
              <a:rPr lang="hy-AM" sz="2000" dirty="0" smtClean="0">
                <a:sym typeface="Wingdings" pitchFamily="2" charset="2"/>
              </a:rPr>
              <a:t>  They can not show how long a reaction may take place;  spontaneously, days, weeks, months or even years.</a:t>
            </a:r>
            <a:br>
              <a:rPr lang="hy-AM" sz="2000" dirty="0" smtClean="0">
                <a:sym typeface="Wingdings" pitchFamily="2" charset="2"/>
              </a:rPr>
            </a:br>
            <a:r>
              <a:rPr lang="hy-AM" sz="2000" dirty="0" smtClean="0">
                <a:sym typeface="Wingdings" pitchFamily="2" charset="2"/>
              </a:rPr>
              <a:t/>
            </a:r>
            <a:br>
              <a:rPr lang="hy-AM" sz="2000" dirty="0" smtClean="0">
                <a:sym typeface="Wingdings" pitchFamily="2" charset="2"/>
              </a:rPr>
            </a:br>
            <a:r>
              <a:rPr lang="en-US" sz="2000" dirty="0" smtClean="0">
                <a:sym typeface="Wingdings" pitchFamily="2" charset="2"/>
              </a:rPr>
              <a:t>b.</a:t>
            </a:r>
            <a:r>
              <a:rPr lang="hy-AM" sz="2000" dirty="0" smtClean="0">
                <a:sym typeface="Wingdings" pitchFamily="2" charset="2"/>
              </a:rPr>
              <a:t>  Some reactions never go to completion.  They are said to be in equilibrium.   Equations can not detect when equilibrium has been approached.</a:t>
            </a:r>
            <a:br>
              <a:rPr lang="hy-AM" sz="2000" dirty="0" smtClean="0">
                <a:sym typeface="Wingdings" pitchFamily="2" charset="2"/>
              </a:rPr>
            </a:br>
            <a:r>
              <a:rPr lang="hy-AM" sz="2000" dirty="0" smtClean="0">
                <a:sym typeface="Wingdings" pitchFamily="2" charset="2"/>
              </a:rPr>
              <a:t/>
            </a:r>
            <a:br>
              <a:rPr lang="hy-AM" sz="2000" dirty="0" smtClean="0">
                <a:sym typeface="Wingdings" pitchFamily="2" charset="2"/>
              </a:rPr>
            </a:br>
            <a:r>
              <a:rPr lang="en-US" sz="2000" dirty="0" smtClean="0">
                <a:sym typeface="Wingdings" pitchFamily="2" charset="2"/>
              </a:rPr>
              <a:t>c.</a:t>
            </a:r>
            <a:r>
              <a:rPr lang="hy-AM" sz="2000" dirty="0" smtClean="0">
                <a:sym typeface="Wingdings" pitchFamily="2" charset="2"/>
              </a:rPr>
              <a:t>  Some equations can not display whether a reaction will happen or not even if it were balanced.  For example</a:t>
            </a:r>
            <a:br>
              <a:rPr lang="hy-AM" sz="2000" dirty="0" smtClean="0">
                <a:sym typeface="Wingdings" pitchFamily="2" charset="2"/>
              </a:rPr>
            </a:br>
            <a:r>
              <a:rPr lang="hy-AM" sz="2000" dirty="0" smtClean="0">
                <a:sym typeface="Wingdings" pitchFamily="2" charset="2"/>
              </a:rPr>
              <a:t/>
            </a:r>
            <a:br>
              <a:rPr lang="hy-AM" sz="2000" dirty="0" smtClean="0">
                <a:sym typeface="Wingdings" pitchFamily="2" charset="2"/>
              </a:rPr>
            </a:br>
            <a:r>
              <a:rPr lang="hy-AM" sz="2000" dirty="0" smtClean="0">
                <a:sym typeface="Wingdings" pitchFamily="2" charset="2"/>
              </a:rPr>
              <a:t>        Cu</a:t>
            </a:r>
            <a:r>
              <a:rPr lang="hy-AM" sz="2000" baseline="-25000" dirty="0" smtClean="0">
                <a:sym typeface="Wingdings" pitchFamily="2" charset="2"/>
              </a:rPr>
              <a:t>(s)</a:t>
            </a:r>
            <a:r>
              <a:rPr lang="hy-AM" sz="2000" dirty="0" smtClean="0">
                <a:sym typeface="Wingdings" pitchFamily="2" charset="2"/>
              </a:rPr>
              <a:t>  +  2HCl</a:t>
            </a:r>
            <a:r>
              <a:rPr lang="hy-AM" sz="2000" baseline="-25000" dirty="0" smtClean="0">
                <a:sym typeface="Wingdings" pitchFamily="2" charset="2"/>
              </a:rPr>
              <a:t>(aq)</a:t>
            </a:r>
            <a:r>
              <a:rPr lang="hy-AM" sz="2000" dirty="0" smtClean="0">
                <a:sym typeface="Wingdings" pitchFamily="2" charset="2"/>
              </a:rPr>
              <a:t>    CuCl</a:t>
            </a:r>
            <a:r>
              <a:rPr lang="hy-AM" sz="2000" baseline="-25000" dirty="0" smtClean="0">
                <a:sym typeface="Wingdings" pitchFamily="2" charset="2"/>
              </a:rPr>
              <a:t>2(aq) </a:t>
            </a:r>
            <a:r>
              <a:rPr lang="hy-AM" sz="2000" dirty="0" smtClean="0">
                <a:sym typeface="Wingdings" pitchFamily="2" charset="2"/>
              </a:rPr>
              <a:t> +  H</a:t>
            </a:r>
            <a:r>
              <a:rPr lang="hy-AM" sz="2000" baseline="-25000" dirty="0" smtClean="0">
                <a:sym typeface="Wingdings" pitchFamily="2" charset="2"/>
              </a:rPr>
              <a:t>2(g)</a:t>
            </a:r>
            <a:br>
              <a:rPr lang="hy-AM" sz="2000" baseline="-25000" dirty="0" smtClean="0">
                <a:sym typeface="Wingdings" pitchFamily="2" charset="2"/>
              </a:rPr>
            </a:br>
            <a:r>
              <a:rPr lang="hy-AM" sz="2000" dirty="0" smtClean="0">
                <a:sym typeface="Wingdings" pitchFamily="2" charset="2"/>
              </a:rPr>
              <a:t/>
            </a:r>
            <a:br>
              <a:rPr lang="hy-AM" sz="2000" dirty="0" smtClean="0">
                <a:sym typeface="Wingdings" pitchFamily="2" charset="2"/>
              </a:rPr>
            </a:br>
            <a:r>
              <a:rPr lang="hy-AM" sz="2000" dirty="0" smtClean="0">
                <a:sym typeface="Wingdings" pitchFamily="2" charset="2"/>
              </a:rPr>
              <a:t>Copper is unable to displace hyrogen because it is below hydrogen in the reactivity series. </a:t>
            </a:r>
            <a:endParaRPr lang="en-US" sz="2000" dirty="0"/>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1295400"/>
            <a:ext cx="8382000" cy="5562600"/>
          </a:xfrm>
        </p:spPr>
        <p:txBody>
          <a:bodyPr>
            <a:normAutofit/>
          </a:bodyPr>
          <a:lstStyle/>
          <a:p>
            <a:r>
              <a:rPr lang="hy-AM" sz="2800" b="1" u="sng" dirty="0" smtClean="0"/>
              <a:t>Empirical formulas</a:t>
            </a:r>
            <a:r>
              <a:rPr lang="hy-AM" sz="2800" dirty="0" smtClean="0"/>
              <a:t> are probably going to be the easiest things you’ll be computing in your chemistry career. </a:t>
            </a:r>
            <a:br>
              <a:rPr lang="hy-AM" sz="2800" dirty="0" smtClean="0"/>
            </a:br>
            <a:endParaRPr lang="en-US" sz="2800" dirty="0" smtClean="0"/>
          </a:p>
          <a:p>
            <a:r>
              <a:rPr lang="hy-AM" sz="2800" dirty="0" smtClean="0"/>
              <a:t>An </a:t>
            </a:r>
            <a:r>
              <a:rPr lang="hy-AM" sz="2800" b="1" u="sng" dirty="0" smtClean="0"/>
              <a:t>empirical formula</a:t>
            </a:r>
            <a:r>
              <a:rPr lang="hy-AM" sz="2800" dirty="0" smtClean="0"/>
              <a:t> is defined as the simplest whole number ratio of atoms or ions in a compound.  </a:t>
            </a:r>
            <a:br>
              <a:rPr lang="hy-AM" sz="2800" dirty="0" smtClean="0"/>
            </a:br>
            <a:endParaRPr lang="en-US" sz="2800" dirty="0" smtClean="0"/>
          </a:p>
          <a:p>
            <a:r>
              <a:rPr lang="hy-AM" sz="2800" dirty="0" smtClean="0"/>
              <a:t>Whereas, the actual number of atoms or ions in one molecule or one formula unit of a compound is call the </a:t>
            </a:r>
            <a:r>
              <a:rPr lang="hy-AM" sz="2800" b="1" u="sng" dirty="0" smtClean="0"/>
              <a:t>molecular formula</a:t>
            </a:r>
            <a:r>
              <a:rPr lang="hy-AM" sz="2800" dirty="0" smtClean="0"/>
              <a:t> of the compound.  We did some of that earlier.</a:t>
            </a:r>
            <a:r>
              <a:rPr lang="hy-AM" sz="1200" dirty="0" smtClean="0"/>
              <a:t/>
            </a:r>
            <a:br>
              <a:rPr lang="hy-AM" sz="1200" dirty="0" smtClean="0"/>
            </a:br>
            <a:r>
              <a:rPr lang="hy-AM" sz="1200" dirty="0" smtClean="0"/>
              <a:t/>
            </a:r>
            <a:br>
              <a:rPr lang="hy-AM" sz="1200" dirty="0" smtClean="0"/>
            </a:br>
            <a:endParaRPr lang="en-US" sz="1200" b="1" dirty="0"/>
          </a:p>
        </p:txBody>
      </p:sp>
      <p:sp>
        <p:nvSpPr>
          <p:cNvPr id="6" name="Title 1"/>
          <p:cNvSpPr>
            <a:spLocks noGrp="1"/>
          </p:cNvSpPr>
          <p:nvPr>
            <p:ph type="title"/>
          </p:nvPr>
        </p:nvSpPr>
        <p:spPr>
          <a:xfrm>
            <a:off x="457200" y="274638"/>
            <a:ext cx="8229600" cy="1143000"/>
          </a:xfrm>
        </p:spPr>
        <p:txBody>
          <a:bodyPr/>
          <a:lstStyle/>
          <a:p>
            <a:r>
              <a:rPr lang="en-US" dirty="0" smtClean="0"/>
              <a:t>Empirical Formula</a:t>
            </a:r>
            <a:endParaRPr lang="en-US" dirty="0"/>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1295400"/>
            <a:ext cx="8382000" cy="5562600"/>
          </a:xfrm>
        </p:spPr>
        <p:txBody>
          <a:bodyPr>
            <a:normAutofit fontScale="92500" lnSpcReduction="10000"/>
          </a:bodyPr>
          <a:lstStyle/>
          <a:p>
            <a:r>
              <a:rPr lang="hy-AM" sz="2800" dirty="0" smtClean="0"/>
              <a:t>The usual steps for computing the empirical formula of a molecule or one formula unit of a compound is as follows:</a:t>
            </a:r>
            <a:endParaRPr lang="en-US" sz="2800" dirty="0" smtClean="0"/>
          </a:p>
          <a:p>
            <a:pPr>
              <a:buNone/>
            </a:pPr>
            <a:r>
              <a:rPr lang="hy-AM" sz="2800" dirty="0" smtClean="0"/>
              <a:t/>
            </a:r>
            <a:br>
              <a:rPr lang="hy-AM" sz="2800" dirty="0" smtClean="0"/>
            </a:br>
            <a:r>
              <a:rPr lang="hy-AM" sz="2800" b="1" dirty="0" smtClean="0"/>
              <a:t>1.  Convert the given mass of whatever elements are present with its compound to moles first.</a:t>
            </a:r>
            <a:r>
              <a:rPr lang="en-US" sz="2800" b="1" dirty="0" smtClean="0"/>
              <a:t/>
            </a:r>
            <a:br>
              <a:rPr lang="en-US" sz="2800" b="1" dirty="0" smtClean="0"/>
            </a:br>
            <a:r>
              <a:rPr lang="hy-AM" sz="2800" b="1" dirty="0" smtClean="0"/>
              <a:t/>
            </a:r>
            <a:br>
              <a:rPr lang="hy-AM" sz="2800" b="1" dirty="0" smtClean="0"/>
            </a:br>
            <a:r>
              <a:rPr lang="en-US" sz="2800" dirty="0" smtClean="0"/>
              <a:t>Example:</a:t>
            </a:r>
            <a:r>
              <a:rPr lang="hy-AM" sz="2800" dirty="0" smtClean="0"/>
              <a:t>  </a:t>
            </a:r>
            <a:r>
              <a:rPr lang="en-US" sz="2800" dirty="0" smtClean="0"/>
              <a:t/>
            </a:r>
            <a:br>
              <a:rPr lang="en-US" sz="2800" dirty="0" smtClean="0"/>
            </a:br>
            <a:r>
              <a:rPr lang="hy-AM" sz="2800" dirty="0" smtClean="0"/>
              <a:t>Mass of Copper = 5.08 g  and Mass of Oxygen = 0.62 g in a copper oxide compound</a:t>
            </a:r>
            <a:r>
              <a:rPr lang="en-US" sz="2800" dirty="0" smtClean="0"/>
              <a:t>.</a:t>
            </a:r>
            <a:br>
              <a:rPr lang="en-US" sz="2800" dirty="0" smtClean="0"/>
            </a:br>
            <a:r>
              <a:rPr lang="hy-AM" sz="2800" dirty="0" smtClean="0"/>
              <a:t/>
            </a:r>
            <a:br>
              <a:rPr lang="hy-AM" sz="2800" dirty="0" smtClean="0"/>
            </a:br>
            <a:r>
              <a:rPr lang="hy-AM" sz="2800" dirty="0" smtClean="0"/>
              <a:t>Convert these masses to moles by dividing them by their molecular weights:</a:t>
            </a:r>
            <a:br>
              <a:rPr lang="hy-AM" sz="2800" dirty="0" smtClean="0"/>
            </a:br>
            <a:r>
              <a:rPr lang="hy-AM" sz="2800" dirty="0" smtClean="0"/>
              <a:t>Copper = 5.08 g ÷ ______ g/mol  =  ________      </a:t>
            </a:r>
            <a:r>
              <a:rPr lang="en-US" sz="2800" dirty="0" smtClean="0"/>
              <a:t/>
            </a:r>
            <a:br>
              <a:rPr lang="en-US" sz="2800" dirty="0" smtClean="0"/>
            </a:br>
            <a:r>
              <a:rPr lang="en-US" sz="2800" dirty="0" smtClean="0"/>
              <a:t/>
            </a:r>
            <a:br>
              <a:rPr lang="en-US" sz="2800" dirty="0" smtClean="0"/>
            </a:br>
            <a:r>
              <a:rPr lang="hy-AM" sz="2800" dirty="0" smtClean="0"/>
              <a:t>Oxygen = 0.62 g  ÷ _______ g/mol =  __________</a:t>
            </a:r>
            <a:endParaRPr lang="en-US" sz="2800" b="1" dirty="0"/>
          </a:p>
        </p:txBody>
      </p:sp>
      <p:sp>
        <p:nvSpPr>
          <p:cNvPr id="6" name="Title 1"/>
          <p:cNvSpPr>
            <a:spLocks noGrp="1"/>
          </p:cNvSpPr>
          <p:nvPr>
            <p:ph type="title"/>
          </p:nvPr>
        </p:nvSpPr>
        <p:spPr>
          <a:xfrm>
            <a:off x="457200" y="274638"/>
            <a:ext cx="8229600" cy="1143000"/>
          </a:xfrm>
        </p:spPr>
        <p:txBody>
          <a:bodyPr/>
          <a:lstStyle/>
          <a:p>
            <a:r>
              <a:rPr lang="en-US" dirty="0" smtClean="0"/>
              <a:t>Empirical Formula</a:t>
            </a:r>
            <a:endParaRPr lang="en-US" dirty="0"/>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1295400"/>
            <a:ext cx="8382000" cy="5562600"/>
          </a:xfrm>
        </p:spPr>
        <p:txBody>
          <a:bodyPr>
            <a:normAutofit/>
          </a:bodyPr>
          <a:lstStyle/>
          <a:p>
            <a:r>
              <a:rPr lang="hy-AM" sz="3600" b="1" dirty="0" smtClean="0"/>
              <a:t>2.  Note which ever element within the compound gives the lowest amount of moles. </a:t>
            </a:r>
            <a:r>
              <a:rPr lang="en-US" sz="3600" b="1" dirty="0" smtClean="0"/>
              <a:t/>
            </a:r>
            <a:br>
              <a:rPr lang="en-US" sz="3600" b="1" dirty="0" smtClean="0"/>
            </a:br>
            <a:r>
              <a:rPr lang="hy-AM" sz="3600" b="1" dirty="0" smtClean="0"/>
              <a:t/>
            </a:r>
            <a:br>
              <a:rPr lang="hy-AM" sz="3600" b="1" dirty="0" smtClean="0"/>
            </a:br>
            <a:r>
              <a:rPr lang="hy-AM" sz="3600" dirty="0" smtClean="0"/>
              <a:t>Which one g</a:t>
            </a:r>
            <a:r>
              <a:rPr lang="en-US" sz="3600" dirty="0" smtClean="0"/>
              <a:t>ave</a:t>
            </a:r>
            <a:r>
              <a:rPr lang="hy-AM" sz="3600" dirty="0" smtClean="0"/>
              <a:t> the lowest amount of moles above? Copper or Oxygen?   ________________</a:t>
            </a:r>
            <a:br>
              <a:rPr lang="hy-AM" sz="3600" dirty="0" smtClean="0"/>
            </a:br>
            <a:r>
              <a:rPr lang="hy-AM" sz="2800" dirty="0" smtClean="0"/>
              <a:t/>
            </a:r>
            <a:br>
              <a:rPr lang="hy-AM" sz="2800" dirty="0" smtClean="0"/>
            </a:br>
            <a:endParaRPr lang="en-US" sz="2800" b="1" dirty="0"/>
          </a:p>
        </p:txBody>
      </p:sp>
      <p:sp>
        <p:nvSpPr>
          <p:cNvPr id="6" name="Title 1"/>
          <p:cNvSpPr>
            <a:spLocks noGrp="1"/>
          </p:cNvSpPr>
          <p:nvPr>
            <p:ph type="title"/>
          </p:nvPr>
        </p:nvSpPr>
        <p:spPr>
          <a:xfrm>
            <a:off x="457200" y="274638"/>
            <a:ext cx="8229600" cy="1143000"/>
          </a:xfrm>
        </p:spPr>
        <p:txBody>
          <a:bodyPr/>
          <a:lstStyle/>
          <a:p>
            <a:r>
              <a:rPr lang="en-US" dirty="0" smtClean="0"/>
              <a:t>Empirical Formula</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mass of atoms</a:t>
            </a:r>
            <a:endParaRPr lang="en-US" dirty="0"/>
          </a:p>
        </p:txBody>
      </p:sp>
      <p:sp>
        <p:nvSpPr>
          <p:cNvPr id="3" name="Content Placeholder 2"/>
          <p:cNvSpPr>
            <a:spLocks noGrp="1"/>
          </p:cNvSpPr>
          <p:nvPr>
            <p:ph idx="1"/>
          </p:nvPr>
        </p:nvSpPr>
        <p:spPr>
          <a:xfrm>
            <a:off x="457200" y="1600200"/>
            <a:ext cx="8382000" cy="5029200"/>
          </a:xfrm>
        </p:spPr>
        <p:txBody>
          <a:bodyPr>
            <a:normAutofit fontScale="92500" lnSpcReduction="20000"/>
          </a:bodyPr>
          <a:lstStyle/>
          <a:p>
            <a:r>
              <a:rPr lang="en-US" dirty="0" smtClean="0"/>
              <a:t>Because an atom of any element is so small, its absolute mass (actual mass) is very difficult to measure.</a:t>
            </a:r>
            <a:br>
              <a:rPr lang="en-US" dirty="0" smtClean="0"/>
            </a:br>
            <a:r>
              <a:rPr lang="en-US" dirty="0" smtClean="0"/>
              <a:t/>
            </a:r>
            <a:br>
              <a:rPr lang="en-US" dirty="0" smtClean="0"/>
            </a:br>
            <a:r>
              <a:rPr lang="en-US" dirty="0" smtClean="0"/>
              <a:t>For example, the absolute mass of a hydrogen atom is 1.67 x 10</a:t>
            </a:r>
            <a:r>
              <a:rPr lang="en-US" baseline="30000" dirty="0" smtClean="0"/>
              <a:t>-24</a:t>
            </a:r>
            <a:r>
              <a:rPr lang="en-US" dirty="0" smtClean="0"/>
              <a:t>g.  </a:t>
            </a:r>
            <a:br>
              <a:rPr lang="en-US" dirty="0" smtClean="0"/>
            </a:br>
            <a:r>
              <a:rPr lang="en-US" dirty="0" smtClean="0"/>
              <a:t/>
            </a:r>
            <a:br>
              <a:rPr lang="en-US" dirty="0" smtClean="0"/>
            </a:br>
            <a:r>
              <a:rPr lang="en-US" dirty="0" smtClean="0"/>
              <a:t>Consequently, the masses of atoms are usually compared using relative atomic mass.</a:t>
            </a:r>
            <a:br>
              <a:rPr lang="en-US" dirty="0" smtClean="0"/>
            </a:br>
            <a:r>
              <a:rPr lang="en-US" dirty="0" smtClean="0"/>
              <a:t/>
            </a:r>
            <a:br>
              <a:rPr lang="en-US" dirty="0" smtClean="0"/>
            </a:br>
            <a:r>
              <a:rPr lang="en-US" dirty="0" smtClean="0"/>
              <a:t>The relative atomic mass (</a:t>
            </a:r>
            <a:r>
              <a:rPr lang="en-US" dirty="0" err="1" smtClean="0"/>
              <a:t>A</a:t>
            </a:r>
            <a:r>
              <a:rPr lang="en-US" baseline="-25000" dirty="0" err="1" smtClean="0"/>
              <a:t>r</a:t>
            </a:r>
            <a:r>
              <a:rPr lang="en-US" dirty="0" smtClean="0"/>
              <a:t>) is the average mass of on atom of an element compared to 1/12 the mass of an atom of carbon-12.</a:t>
            </a:r>
            <a:endParaRPr lang="en-US" dirty="0"/>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1295400"/>
            <a:ext cx="8382000" cy="5562600"/>
          </a:xfrm>
        </p:spPr>
        <p:txBody>
          <a:bodyPr>
            <a:normAutofit/>
          </a:bodyPr>
          <a:lstStyle/>
          <a:p>
            <a:r>
              <a:rPr lang="hy-AM" sz="2800" b="1" dirty="0" smtClean="0"/>
              <a:t>3. Use th</a:t>
            </a:r>
            <a:r>
              <a:rPr lang="en-US" sz="2800" b="1" dirty="0" smtClean="0"/>
              <a:t>e</a:t>
            </a:r>
            <a:r>
              <a:rPr lang="hy-AM" sz="2800" b="1" dirty="0" smtClean="0"/>
              <a:t> lowest value of moles you obtained </a:t>
            </a:r>
            <a:r>
              <a:rPr lang="en-US" sz="2800" b="1" dirty="0" smtClean="0"/>
              <a:t>on the previous page</a:t>
            </a:r>
            <a:r>
              <a:rPr lang="hy-AM" sz="2800" b="1" dirty="0" smtClean="0"/>
              <a:t> to divide all other answers by.</a:t>
            </a:r>
            <a:br>
              <a:rPr lang="hy-AM" sz="2800" b="1" dirty="0" smtClean="0"/>
            </a:br>
            <a:r>
              <a:rPr lang="hy-AM" sz="2800" dirty="0" smtClean="0"/>
              <a:t>E</a:t>
            </a:r>
            <a:r>
              <a:rPr lang="en-US" sz="2800" dirty="0" err="1" smtClean="0"/>
              <a:t>xample</a:t>
            </a:r>
            <a:r>
              <a:rPr lang="en-US" sz="2800" dirty="0" smtClean="0"/>
              <a:t>:</a:t>
            </a:r>
            <a:br>
              <a:rPr lang="en-US" sz="2800" dirty="0" smtClean="0"/>
            </a:br>
            <a:r>
              <a:rPr lang="hy-AM" sz="2800" dirty="0" smtClean="0"/>
              <a:t> </a:t>
            </a:r>
            <a:r>
              <a:rPr lang="en-US" sz="2800" dirty="0" smtClean="0"/>
              <a:t>N</a:t>
            </a:r>
            <a:r>
              <a:rPr lang="hy-AM" sz="2800" dirty="0" smtClean="0"/>
              <a:t>umber of moles of copper obtained from above _______ ÷  lowest amount of moles  ________   </a:t>
            </a:r>
            <a:br>
              <a:rPr lang="hy-AM" sz="2800" dirty="0" smtClean="0"/>
            </a:br>
            <a:r>
              <a:rPr lang="en-US" sz="2800" dirty="0" smtClean="0"/>
              <a:t/>
            </a:r>
            <a:br>
              <a:rPr lang="en-US" sz="2800" dirty="0" smtClean="0"/>
            </a:br>
            <a:r>
              <a:rPr lang="hy-AM" sz="2800" dirty="0" smtClean="0"/>
              <a:t>Number of moles of oxygen you obtained from above _______  ÷ lowest amount of moles  ________ </a:t>
            </a:r>
            <a:br>
              <a:rPr lang="hy-AM" sz="2800" dirty="0" smtClean="0"/>
            </a:br>
            <a:r>
              <a:rPr lang="en-US" sz="2800" dirty="0" smtClean="0"/>
              <a:t/>
            </a:r>
            <a:br>
              <a:rPr lang="en-US" sz="2800" dirty="0" smtClean="0"/>
            </a:br>
            <a:r>
              <a:rPr lang="hy-AM" sz="2800" dirty="0" smtClean="0"/>
              <a:t>Empirical formula of the copper oxide compound is::  Cu__O__  = ___________     </a:t>
            </a:r>
            <a:br>
              <a:rPr lang="hy-AM" sz="2800" dirty="0" smtClean="0"/>
            </a:br>
            <a:endParaRPr lang="en-US" sz="2800" b="1" dirty="0"/>
          </a:p>
        </p:txBody>
      </p:sp>
      <p:sp>
        <p:nvSpPr>
          <p:cNvPr id="6" name="Title 1"/>
          <p:cNvSpPr>
            <a:spLocks noGrp="1"/>
          </p:cNvSpPr>
          <p:nvPr>
            <p:ph type="title"/>
          </p:nvPr>
        </p:nvSpPr>
        <p:spPr>
          <a:xfrm>
            <a:off x="457200" y="274638"/>
            <a:ext cx="8229600" cy="1143000"/>
          </a:xfrm>
        </p:spPr>
        <p:txBody>
          <a:bodyPr/>
          <a:lstStyle/>
          <a:p>
            <a:r>
              <a:rPr lang="en-US" dirty="0" smtClean="0"/>
              <a:t>Empirical Formula</a:t>
            </a:r>
            <a:endParaRPr lang="en-US" dirty="0"/>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371600"/>
            <a:ext cx="8610600" cy="5486400"/>
          </a:xfrm>
        </p:spPr>
        <p:txBody>
          <a:bodyPr>
            <a:normAutofit/>
          </a:bodyPr>
          <a:lstStyle/>
          <a:p>
            <a:r>
              <a:rPr lang="en-US" sz="3900" dirty="0" smtClean="0"/>
              <a:t>Try the following:</a:t>
            </a:r>
            <a:br>
              <a:rPr lang="en-US" sz="3900" dirty="0" smtClean="0"/>
            </a:br>
            <a:r>
              <a:rPr lang="en-US" sz="3900" b="1" dirty="0" smtClean="0"/>
              <a:t>Determine the empirical formula of a</a:t>
            </a:r>
            <a:r>
              <a:rPr lang="hy-AM" sz="3900" b="1" dirty="0" smtClean="0"/>
              <a:t> chloride of aluminum which contains 54 g of aluminum and 213 g of chlorine.  GO!</a:t>
            </a:r>
            <a:br>
              <a:rPr lang="hy-AM" sz="3900" b="1" dirty="0" smtClean="0"/>
            </a:br>
            <a:r>
              <a:rPr lang="hy-AM" sz="1200" b="1" dirty="0" smtClean="0"/>
              <a:t/>
            </a:r>
            <a:br>
              <a:rPr lang="hy-AM" sz="1200" b="1" dirty="0" smtClean="0"/>
            </a:br>
            <a:r>
              <a:rPr lang="hy-AM" sz="1200" b="1" dirty="0" smtClean="0"/>
              <a:t/>
            </a:r>
            <a:br>
              <a:rPr lang="hy-AM" sz="1200" b="1" dirty="0" smtClean="0"/>
            </a:br>
            <a:r>
              <a:rPr lang="hy-AM" sz="1200" b="1" dirty="0" smtClean="0"/>
              <a:t/>
            </a:r>
            <a:br>
              <a:rPr lang="hy-AM" sz="1200" b="1" dirty="0" smtClean="0"/>
            </a:br>
            <a:r>
              <a:rPr lang="hy-AM" sz="1200" b="1" dirty="0" smtClean="0"/>
              <a:t/>
            </a:r>
            <a:br>
              <a:rPr lang="hy-AM" sz="1200" b="1" dirty="0" smtClean="0"/>
            </a:br>
            <a:r>
              <a:rPr lang="hy-AM" sz="1200" b="1" dirty="0" smtClean="0"/>
              <a:t/>
            </a:r>
            <a:br>
              <a:rPr lang="hy-AM" sz="1200" b="1" dirty="0" smtClean="0"/>
            </a:br>
            <a:r>
              <a:rPr lang="hy-AM" sz="1200" b="1" dirty="0" smtClean="0"/>
              <a:t/>
            </a:r>
            <a:br>
              <a:rPr lang="hy-AM" sz="1200" b="1" dirty="0" smtClean="0"/>
            </a:br>
            <a:r>
              <a:rPr lang="hy-AM" sz="1200" b="1" dirty="0" smtClean="0"/>
              <a:t/>
            </a:r>
            <a:br>
              <a:rPr lang="hy-AM" sz="1200" b="1" dirty="0" smtClean="0"/>
            </a:br>
            <a:r>
              <a:rPr lang="hy-AM" sz="1200" b="1" dirty="0" smtClean="0"/>
              <a:t/>
            </a:r>
            <a:br>
              <a:rPr lang="hy-AM" sz="1200" b="1" dirty="0" smtClean="0"/>
            </a:br>
            <a:r>
              <a:rPr lang="hy-AM" sz="1200" b="1" dirty="0" smtClean="0"/>
              <a:t/>
            </a:r>
            <a:br>
              <a:rPr lang="hy-AM" sz="1200" b="1" dirty="0" smtClean="0"/>
            </a:br>
            <a:r>
              <a:rPr lang="hy-AM" sz="1200" b="1" dirty="0" smtClean="0"/>
              <a:t/>
            </a:r>
            <a:br>
              <a:rPr lang="hy-AM" sz="1200" b="1" dirty="0" smtClean="0"/>
            </a:br>
            <a:r>
              <a:rPr lang="hy-AM" sz="1200" b="1" dirty="0" smtClean="0"/>
              <a:t/>
            </a:r>
            <a:br>
              <a:rPr lang="hy-AM" sz="1200" b="1" dirty="0" smtClean="0"/>
            </a:br>
            <a:r>
              <a:rPr lang="hy-AM" sz="1200" b="1" dirty="0" smtClean="0"/>
              <a:t/>
            </a:r>
            <a:br>
              <a:rPr lang="hy-AM" sz="1200" b="1" dirty="0" smtClean="0"/>
            </a:br>
            <a:endParaRPr lang="en-US" sz="1200" b="1" dirty="0"/>
          </a:p>
        </p:txBody>
      </p:sp>
      <p:pic>
        <p:nvPicPr>
          <p:cNvPr id="4" name="Picture 3" descr="happiness2.JPG"/>
          <p:cNvPicPr>
            <a:picLocks noChangeAspect="1"/>
          </p:cNvPicPr>
          <p:nvPr/>
        </p:nvPicPr>
        <p:blipFill>
          <a:blip r:embed="rId2" cstate="print"/>
          <a:stretch>
            <a:fillRect/>
          </a:stretch>
        </p:blipFill>
        <p:spPr>
          <a:xfrm>
            <a:off x="7239000" y="0"/>
            <a:ext cx="1828800" cy="1828800"/>
          </a:xfrm>
          <a:prstGeom prst="rect">
            <a:avLst/>
          </a:prstGeom>
        </p:spPr>
      </p:pic>
      <p:sp>
        <p:nvSpPr>
          <p:cNvPr id="5" name="Title 1"/>
          <p:cNvSpPr>
            <a:spLocks noGrp="1"/>
          </p:cNvSpPr>
          <p:nvPr>
            <p:ph type="title"/>
          </p:nvPr>
        </p:nvSpPr>
        <p:spPr>
          <a:xfrm>
            <a:off x="381000" y="76200"/>
            <a:ext cx="8229600" cy="1143000"/>
          </a:xfrm>
        </p:spPr>
        <p:txBody>
          <a:bodyPr/>
          <a:lstStyle/>
          <a:p>
            <a:r>
              <a:rPr lang="en-US" dirty="0" smtClean="0"/>
              <a:t>Empirical Formula</a:t>
            </a:r>
            <a:endParaRPr lang="en-US" dirty="0"/>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371600"/>
            <a:ext cx="8610600" cy="5486400"/>
          </a:xfrm>
        </p:spPr>
        <p:txBody>
          <a:bodyPr>
            <a:normAutofit/>
          </a:bodyPr>
          <a:lstStyle/>
          <a:p>
            <a:r>
              <a:rPr lang="hy-AM" sz="2800" dirty="0" smtClean="0"/>
              <a:t>If you know the molecular formula of a compound, it is a simple exercise to express the percentage by mass of each element i</a:t>
            </a:r>
            <a:r>
              <a:rPr lang="en-US" sz="2800" dirty="0" smtClean="0"/>
              <a:t>n</a:t>
            </a:r>
            <a:r>
              <a:rPr lang="hy-AM" sz="2800" dirty="0" smtClean="0"/>
              <a:t> the compound. </a:t>
            </a:r>
            <a:r>
              <a:rPr lang="en-US" sz="2800" dirty="0" smtClean="0"/>
              <a:t/>
            </a:r>
            <a:br>
              <a:rPr lang="en-US" sz="2800" dirty="0" smtClean="0"/>
            </a:br>
            <a:r>
              <a:rPr lang="en-US" sz="2800" dirty="0" smtClean="0"/>
              <a:t/>
            </a:r>
            <a:br>
              <a:rPr lang="en-US" sz="2800" dirty="0" smtClean="0"/>
            </a:br>
            <a:r>
              <a:rPr lang="hy-AM" sz="2800" dirty="0" smtClean="0"/>
              <a:t>This is known as the percentage composition by mass, and is calculated like any other percentage:</a:t>
            </a:r>
            <a:br>
              <a:rPr lang="hy-AM" sz="2800" dirty="0" smtClean="0"/>
            </a:br>
            <a:r>
              <a:rPr lang="hy-AM" sz="2800" dirty="0" smtClean="0"/>
              <a:t/>
            </a:r>
            <a:br>
              <a:rPr lang="hy-AM" sz="2800" dirty="0" smtClean="0"/>
            </a:br>
            <a:r>
              <a:rPr lang="hy-AM" sz="2800" b="1" dirty="0" smtClean="0"/>
              <a:t>% by mass of a particular element in a compound  =  (totalmass of the particular element  ÷  mass of the compound)  ×  </a:t>
            </a:r>
            <a:r>
              <a:rPr lang="en-US" sz="2800" b="1" dirty="0" smtClean="0"/>
              <a:t>100</a:t>
            </a:r>
            <a:r>
              <a:rPr lang="hy-AM" sz="2800" b="1" dirty="0" smtClean="0"/>
              <a:t/>
            </a:r>
            <a:br>
              <a:rPr lang="hy-AM" sz="2800" b="1" dirty="0" smtClean="0"/>
            </a:br>
            <a:endParaRPr lang="en-US" sz="1200" b="1" dirty="0"/>
          </a:p>
        </p:txBody>
      </p:sp>
      <p:pic>
        <p:nvPicPr>
          <p:cNvPr id="6" name="Picture 5" descr="dancing bear.JPG"/>
          <p:cNvPicPr>
            <a:picLocks noChangeAspect="1"/>
          </p:cNvPicPr>
          <p:nvPr/>
        </p:nvPicPr>
        <p:blipFill>
          <a:blip r:embed="rId2" cstate="print"/>
          <a:stretch>
            <a:fillRect/>
          </a:stretch>
        </p:blipFill>
        <p:spPr>
          <a:xfrm>
            <a:off x="8001000" y="5562600"/>
            <a:ext cx="990600" cy="990600"/>
          </a:xfrm>
          <a:prstGeom prst="rect">
            <a:avLst/>
          </a:prstGeom>
        </p:spPr>
      </p:pic>
      <p:sp>
        <p:nvSpPr>
          <p:cNvPr id="5" name="Title 1"/>
          <p:cNvSpPr>
            <a:spLocks noGrp="1"/>
          </p:cNvSpPr>
          <p:nvPr>
            <p:ph type="title"/>
          </p:nvPr>
        </p:nvSpPr>
        <p:spPr>
          <a:xfrm>
            <a:off x="381000" y="76200"/>
            <a:ext cx="8229600" cy="1143000"/>
          </a:xfrm>
        </p:spPr>
        <p:txBody>
          <a:bodyPr/>
          <a:lstStyle/>
          <a:p>
            <a:r>
              <a:rPr lang="en-US" dirty="0" smtClean="0"/>
              <a:t>Percentage Composition by Mass</a:t>
            </a:r>
            <a:endParaRPr lang="en-US" dirty="0"/>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371600"/>
            <a:ext cx="8610600" cy="5486400"/>
          </a:xfrm>
        </p:spPr>
        <p:txBody>
          <a:bodyPr>
            <a:normAutofit fontScale="92500" lnSpcReduction="10000"/>
          </a:bodyPr>
          <a:lstStyle/>
          <a:p>
            <a:r>
              <a:rPr lang="hy-AM" sz="2400" dirty="0" smtClean="0"/>
              <a:t>The percentage composition by mass of the elements in water, H</a:t>
            </a:r>
            <a:r>
              <a:rPr lang="hy-AM" sz="2400" baseline="-25000" dirty="0" smtClean="0"/>
              <a:t>2</a:t>
            </a:r>
            <a:r>
              <a:rPr lang="hy-AM" sz="2400" dirty="0" smtClean="0"/>
              <a:t>O, can be calculated as follows:</a:t>
            </a:r>
            <a:br>
              <a:rPr lang="hy-AM" sz="2400" dirty="0" smtClean="0"/>
            </a:br>
            <a:r>
              <a:rPr lang="hy-AM" sz="2400" dirty="0" smtClean="0"/>
              <a:t/>
            </a:r>
            <a:br>
              <a:rPr lang="hy-AM" sz="2400" dirty="0" smtClean="0"/>
            </a:br>
            <a:r>
              <a:rPr lang="hy-AM" sz="2400" dirty="0" smtClean="0"/>
              <a:t>% of hydrogen in water =  ( </a:t>
            </a:r>
            <a:r>
              <a:rPr lang="hy-AM" sz="2400" dirty="0" smtClean="0">
                <a:solidFill>
                  <a:srgbClr val="FF0000"/>
                </a:solidFill>
              </a:rPr>
              <a:t>(molar </a:t>
            </a:r>
            <a:r>
              <a:rPr lang="en-US" sz="2400" dirty="0" smtClean="0">
                <a:solidFill>
                  <a:srgbClr val="FF0000"/>
                </a:solidFill>
              </a:rPr>
              <a:t>mass</a:t>
            </a:r>
            <a:r>
              <a:rPr lang="hy-AM" sz="2400" dirty="0" smtClean="0">
                <a:solidFill>
                  <a:srgbClr val="FF0000"/>
                </a:solidFill>
              </a:rPr>
              <a:t> of hydrogen, 1 g mol</a:t>
            </a:r>
            <a:r>
              <a:rPr lang="hy-AM" sz="2400" baseline="30000" dirty="0" smtClean="0">
                <a:solidFill>
                  <a:srgbClr val="FF0000"/>
                </a:solidFill>
              </a:rPr>
              <a:t>-1</a:t>
            </a:r>
            <a:r>
              <a:rPr lang="hy-AM" sz="2400" dirty="0" smtClean="0">
                <a:solidFill>
                  <a:srgbClr val="FF0000"/>
                </a:solidFill>
              </a:rPr>
              <a:t> </a:t>
            </a:r>
            <a:r>
              <a:rPr lang="hy-AM" sz="2400" b="1" dirty="0" smtClean="0">
                <a:solidFill>
                  <a:srgbClr val="FF0000"/>
                </a:solidFill>
              </a:rPr>
              <a:t>× </a:t>
            </a:r>
            <a:r>
              <a:rPr lang="hy-AM" sz="2400" dirty="0" smtClean="0">
                <a:solidFill>
                  <a:srgbClr val="FF0000"/>
                </a:solidFill>
              </a:rPr>
              <a:t>2 </a:t>
            </a:r>
            <a:r>
              <a:rPr lang="en-US" sz="2400" dirty="0" smtClean="0">
                <a:solidFill>
                  <a:srgbClr val="FF0000"/>
                </a:solidFill>
              </a:rPr>
              <a:t>atoms</a:t>
            </a:r>
            <a:r>
              <a:rPr lang="hy-AM" sz="2400" dirty="0" smtClean="0">
                <a:solidFill>
                  <a:srgbClr val="FF0000"/>
                </a:solidFill>
              </a:rPr>
              <a:t> of hydrogen present in the water molecule H</a:t>
            </a:r>
            <a:r>
              <a:rPr lang="hy-AM" sz="2400" baseline="-25000" dirty="0" smtClean="0">
                <a:solidFill>
                  <a:srgbClr val="FF0000"/>
                </a:solidFill>
              </a:rPr>
              <a:t>2</a:t>
            </a:r>
            <a:r>
              <a:rPr lang="hy-AM" sz="2400" dirty="0" smtClean="0">
                <a:solidFill>
                  <a:srgbClr val="FF0000"/>
                </a:solidFill>
              </a:rPr>
              <a:t>O) </a:t>
            </a:r>
            <a:r>
              <a:rPr lang="hy-AM" sz="2400" dirty="0" smtClean="0"/>
              <a:t> </a:t>
            </a:r>
            <a:r>
              <a:rPr lang="hy-AM" sz="2400" b="1" dirty="0" smtClean="0"/>
              <a:t>÷ </a:t>
            </a:r>
            <a:r>
              <a:rPr lang="hy-AM" sz="2400" dirty="0" smtClean="0">
                <a:solidFill>
                  <a:srgbClr val="002060"/>
                </a:solidFill>
              </a:rPr>
              <a:t>18 g mol</a:t>
            </a:r>
            <a:r>
              <a:rPr lang="hy-AM" sz="2400" baseline="30000" dirty="0" smtClean="0">
                <a:solidFill>
                  <a:srgbClr val="002060"/>
                </a:solidFill>
              </a:rPr>
              <a:t>-1</a:t>
            </a:r>
            <a:r>
              <a:rPr lang="hy-AM" sz="2400" dirty="0" smtClean="0">
                <a:solidFill>
                  <a:srgbClr val="002060"/>
                </a:solidFill>
              </a:rPr>
              <a:t>, the molar mass of water</a:t>
            </a:r>
            <a:r>
              <a:rPr lang="hy-AM" sz="2400" dirty="0" smtClean="0"/>
              <a:t>)  ×  </a:t>
            </a:r>
            <a:r>
              <a:rPr lang="hy-AM" sz="2400" dirty="0" smtClean="0">
                <a:solidFill>
                  <a:srgbClr val="00B050"/>
                </a:solidFill>
              </a:rPr>
              <a:t>100</a:t>
            </a:r>
            <a:r>
              <a:rPr lang="hy-AM" sz="2400" dirty="0" smtClean="0"/>
              <a:t>  =   ___________</a:t>
            </a:r>
            <a:br>
              <a:rPr lang="hy-AM" sz="2400" dirty="0" smtClean="0"/>
            </a:br>
            <a:r>
              <a:rPr lang="hy-AM" sz="2400" dirty="0" smtClean="0"/>
              <a:t/>
            </a:r>
            <a:br>
              <a:rPr lang="hy-AM" sz="2400" dirty="0" smtClean="0"/>
            </a:br>
            <a:r>
              <a:rPr lang="hy-AM" sz="2400" b="1" dirty="0" smtClean="0"/>
              <a:t>% of oxygen in water    =  ______________________________</a:t>
            </a:r>
            <a:br>
              <a:rPr lang="hy-AM" sz="2400" b="1" dirty="0" smtClean="0"/>
            </a:br>
            <a:r>
              <a:rPr lang="hy-AM" sz="2400" b="1" dirty="0" smtClean="0"/>
              <a:t/>
            </a:r>
            <a:br>
              <a:rPr lang="hy-AM" sz="2400" b="1" dirty="0" smtClean="0"/>
            </a:br>
            <a:r>
              <a:rPr lang="hy-AM" sz="2400" b="1" dirty="0" smtClean="0"/>
              <a:t>What is the percentage composition by mass of copper and hydrogen in the hydrated salt copper(II) sulphate-5-water, CuSO</a:t>
            </a:r>
            <a:r>
              <a:rPr lang="hy-AM" sz="2400" b="1" baseline="-25000" dirty="0" smtClean="0"/>
              <a:t>4</a:t>
            </a:r>
            <a:r>
              <a:rPr lang="hy-AM" sz="2400" b="1" dirty="0" smtClean="0"/>
              <a:t>.5H</a:t>
            </a:r>
            <a:r>
              <a:rPr lang="hy-AM" sz="2400" b="1" baseline="-25000" dirty="0" smtClean="0"/>
              <a:t>2</a:t>
            </a:r>
            <a:r>
              <a:rPr lang="hy-AM" sz="2400" b="1" dirty="0" smtClean="0"/>
              <a:t>O?</a:t>
            </a:r>
            <a:br>
              <a:rPr lang="hy-AM" sz="2400" b="1" dirty="0" smtClean="0"/>
            </a:br>
            <a:r>
              <a:rPr lang="hy-AM" sz="2400" b="1" dirty="0" smtClean="0"/>
              <a:t/>
            </a:r>
            <a:br>
              <a:rPr lang="hy-AM" sz="2400" b="1" dirty="0" smtClean="0"/>
            </a:br>
            <a:r>
              <a:rPr lang="hy-AM" sz="2400" b="1" dirty="0" smtClean="0"/>
              <a:t>% of copper in the hydrated salt  =  </a:t>
            </a:r>
            <a:br>
              <a:rPr lang="hy-AM" sz="2400" b="1" dirty="0" smtClean="0"/>
            </a:br>
            <a:r>
              <a:rPr lang="hy-AM" sz="2400" b="1" dirty="0" smtClean="0"/>
              <a:t/>
            </a:r>
            <a:br>
              <a:rPr lang="hy-AM" sz="2400" b="1" dirty="0" smtClean="0"/>
            </a:br>
            <a:r>
              <a:rPr lang="hy-AM" sz="2400" b="1" dirty="0" smtClean="0"/>
              <a:t/>
            </a:r>
            <a:br>
              <a:rPr lang="hy-AM" sz="2400" b="1" dirty="0" smtClean="0"/>
            </a:br>
            <a:r>
              <a:rPr lang="hy-AM" sz="2400" b="1" dirty="0" smtClean="0"/>
              <a:t>% of hydrogen in hydrated salt    =</a:t>
            </a:r>
            <a:br>
              <a:rPr lang="hy-AM" sz="2400" b="1" dirty="0" smtClean="0"/>
            </a:br>
            <a:r>
              <a:rPr lang="hy-AM" sz="1200" b="1" dirty="0" smtClean="0"/>
              <a:t/>
            </a:r>
            <a:br>
              <a:rPr lang="hy-AM" sz="1200" b="1" dirty="0" smtClean="0"/>
            </a:br>
            <a:endParaRPr lang="en-US" sz="1200" b="1" dirty="0"/>
          </a:p>
        </p:txBody>
      </p:sp>
      <p:pic>
        <p:nvPicPr>
          <p:cNvPr id="6" name="Picture 5" descr="dancing bear.JPG"/>
          <p:cNvPicPr>
            <a:picLocks noChangeAspect="1"/>
          </p:cNvPicPr>
          <p:nvPr/>
        </p:nvPicPr>
        <p:blipFill>
          <a:blip r:embed="rId2" cstate="print"/>
          <a:stretch>
            <a:fillRect/>
          </a:stretch>
        </p:blipFill>
        <p:spPr>
          <a:xfrm>
            <a:off x="8001000" y="5562600"/>
            <a:ext cx="990600" cy="990600"/>
          </a:xfrm>
          <a:prstGeom prst="rect">
            <a:avLst/>
          </a:prstGeom>
        </p:spPr>
      </p:pic>
      <p:sp>
        <p:nvSpPr>
          <p:cNvPr id="5" name="Title 1"/>
          <p:cNvSpPr>
            <a:spLocks noGrp="1"/>
          </p:cNvSpPr>
          <p:nvPr>
            <p:ph type="title"/>
          </p:nvPr>
        </p:nvSpPr>
        <p:spPr>
          <a:xfrm>
            <a:off x="381000" y="76200"/>
            <a:ext cx="8229600" cy="1143000"/>
          </a:xfrm>
        </p:spPr>
        <p:txBody>
          <a:bodyPr/>
          <a:lstStyle/>
          <a:p>
            <a:r>
              <a:rPr lang="en-US" dirty="0" smtClean="0"/>
              <a:t>Percentage Composition by Mass</a:t>
            </a:r>
            <a:endParaRPr lang="en-US" dirty="0"/>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295400"/>
            <a:ext cx="8534400" cy="5562600"/>
          </a:xfrm>
        </p:spPr>
        <p:txBody>
          <a:bodyPr>
            <a:normAutofit lnSpcReduction="10000"/>
          </a:bodyPr>
          <a:lstStyle/>
          <a:p>
            <a:r>
              <a:rPr lang="hy-AM" sz="2400" dirty="0" smtClean="0"/>
              <a:t>The empirical formula of a compound can be readily found from its percentage composition by mass by following these steps:</a:t>
            </a:r>
            <a:r>
              <a:rPr lang="en-US" sz="2400" dirty="0" smtClean="0"/>
              <a:t/>
            </a:r>
            <a:br>
              <a:rPr lang="en-US" sz="2400" dirty="0" smtClean="0"/>
            </a:br>
            <a:r>
              <a:rPr lang="hy-AM" sz="2400" dirty="0" smtClean="0"/>
              <a:t/>
            </a:r>
            <a:br>
              <a:rPr lang="hy-AM" sz="2400" dirty="0" smtClean="0"/>
            </a:br>
            <a:r>
              <a:rPr lang="hy-AM" sz="2400" dirty="0" smtClean="0"/>
              <a:t>1.  Convert the percentage composition to an actual mass by simply dropping the percentage sign.</a:t>
            </a:r>
            <a:br>
              <a:rPr lang="hy-AM" sz="2400" dirty="0" smtClean="0"/>
            </a:br>
            <a:r>
              <a:rPr lang="hy-AM" sz="2400" dirty="0" smtClean="0"/>
              <a:t>For example</a:t>
            </a:r>
            <a:r>
              <a:rPr lang="en-US" sz="2400" dirty="0" smtClean="0"/>
              <a:t>:</a:t>
            </a:r>
            <a:br>
              <a:rPr lang="en-US" sz="2400" dirty="0" smtClean="0"/>
            </a:br>
            <a:r>
              <a:rPr lang="hy-AM" sz="2400" dirty="0" smtClean="0"/>
              <a:t>63.6% of N and 36.4% of O contains, 63.6 g of N and 34.6 g of O in 100 g of the compound. </a:t>
            </a:r>
            <a:br>
              <a:rPr lang="hy-AM" sz="2400" dirty="0" smtClean="0"/>
            </a:br>
            <a:r>
              <a:rPr lang="hy-AM" sz="2400" dirty="0" smtClean="0"/>
              <a:t/>
            </a:r>
            <a:br>
              <a:rPr lang="hy-AM" sz="2400" dirty="0" smtClean="0"/>
            </a:br>
            <a:r>
              <a:rPr lang="hy-AM" sz="2400" dirty="0" smtClean="0"/>
              <a:t>2.  Convert the mass to moles.  </a:t>
            </a:r>
            <a:r>
              <a:rPr lang="hy-AM" sz="2400" b="1" dirty="0" smtClean="0"/>
              <a:t>How would you do that</a:t>
            </a:r>
            <a:r>
              <a:rPr lang="en-US" sz="2400" b="1" dirty="0" smtClean="0"/>
              <a:t>?</a:t>
            </a:r>
            <a:br>
              <a:rPr lang="en-US" sz="2400" b="1" dirty="0" smtClean="0"/>
            </a:br>
            <a:r>
              <a:rPr lang="hy-AM" sz="2400" dirty="0" smtClean="0"/>
              <a:t/>
            </a:r>
            <a:br>
              <a:rPr lang="hy-AM" sz="2400" dirty="0" smtClean="0"/>
            </a:br>
            <a:r>
              <a:rPr lang="hy-AM" sz="2400" dirty="0" smtClean="0"/>
              <a:t>3.  Find the whole number of ratio of the moles of different atoms by dividing each number by the smallest number. </a:t>
            </a:r>
            <a:r>
              <a:rPr lang="hy-AM" sz="2400" b="1" dirty="0" smtClean="0"/>
              <a:t/>
            </a:r>
            <a:br>
              <a:rPr lang="hy-AM" sz="2400" b="1" dirty="0" smtClean="0"/>
            </a:br>
            <a:r>
              <a:rPr lang="hy-AM" sz="2400" b="1" dirty="0" smtClean="0"/>
              <a:t/>
            </a:r>
            <a:br>
              <a:rPr lang="hy-AM" sz="2400" b="1" dirty="0" smtClean="0"/>
            </a:br>
            <a:r>
              <a:rPr lang="en-US" sz="2400" b="1" dirty="0" smtClean="0"/>
              <a:t>E</a:t>
            </a:r>
            <a:r>
              <a:rPr lang="hy-AM" sz="2400" b="1" dirty="0" smtClean="0"/>
              <a:t>mpirical formula?  __________________</a:t>
            </a:r>
            <a:br>
              <a:rPr lang="hy-AM" sz="2400" b="1" dirty="0" smtClean="0"/>
            </a:br>
            <a:r>
              <a:rPr lang="hy-AM" sz="1600" b="1" dirty="0" smtClean="0"/>
              <a:t/>
            </a:r>
            <a:br>
              <a:rPr lang="hy-AM" sz="1600" b="1" dirty="0" smtClean="0"/>
            </a:br>
            <a:endParaRPr lang="hy-AM" sz="1600" b="1" dirty="0" smtClean="0"/>
          </a:p>
        </p:txBody>
      </p:sp>
      <p:sp>
        <p:nvSpPr>
          <p:cNvPr id="5" name="Title 1"/>
          <p:cNvSpPr>
            <a:spLocks noGrp="1"/>
          </p:cNvSpPr>
          <p:nvPr>
            <p:ph type="title"/>
          </p:nvPr>
        </p:nvSpPr>
        <p:spPr>
          <a:xfrm>
            <a:off x="381000" y="76200"/>
            <a:ext cx="8229600" cy="1143000"/>
          </a:xfrm>
        </p:spPr>
        <p:txBody>
          <a:bodyPr/>
          <a:lstStyle/>
          <a:p>
            <a:r>
              <a:rPr lang="en-US" dirty="0" smtClean="0"/>
              <a:t>Percentage Composition by Mass</a:t>
            </a:r>
            <a:endParaRPr lang="en-US" dirty="0"/>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295400"/>
            <a:ext cx="9144000" cy="5562600"/>
          </a:xfrm>
        </p:spPr>
        <p:txBody>
          <a:bodyPr>
            <a:normAutofit/>
          </a:bodyPr>
          <a:lstStyle/>
          <a:p>
            <a:r>
              <a:rPr lang="hy-AM" sz="2400" b="1" dirty="0" smtClean="0"/>
              <a:t>Now try th</a:t>
            </a:r>
            <a:r>
              <a:rPr lang="en-US" sz="2400" b="1" dirty="0" err="1" smtClean="0"/>
              <a:t>ese</a:t>
            </a:r>
            <a:r>
              <a:rPr lang="hy-AM" sz="2400" b="1" dirty="0" smtClean="0"/>
              <a:t> question</a:t>
            </a:r>
            <a:r>
              <a:rPr lang="en-US" sz="2400" b="1" dirty="0" smtClean="0"/>
              <a:t>s</a:t>
            </a:r>
            <a:r>
              <a:rPr lang="hy-AM" sz="2400" b="1" dirty="0" smtClean="0"/>
              <a:t> on your own:</a:t>
            </a:r>
            <a:br>
              <a:rPr lang="hy-AM" sz="2400" b="1" dirty="0" smtClean="0"/>
            </a:br>
            <a:endParaRPr lang="en-US" sz="2400" b="1" dirty="0" smtClean="0"/>
          </a:p>
          <a:p>
            <a:r>
              <a:rPr lang="hy-AM" sz="2400" dirty="0" smtClean="0"/>
              <a:t>Bauxite contains an oxide of aluminium having 52.9% Al and 47.1% O by mass.  What is the empirical formula of this oxide? </a:t>
            </a:r>
            <a:r>
              <a:rPr lang="hy-AM" sz="2400" dirty="0" smtClean="0">
                <a:solidFill>
                  <a:srgbClr val="FF0000"/>
                </a:solidFill>
              </a:rPr>
              <a:t/>
            </a:r>
            <a:br>
              <a:rPr lang="hy-AM" sz="2400" dirty="0" smtClean="0">
                <a:solidFill>
                  <a:srgbClr val="FF0000"/>
                </a:solidFill>
              </a:rPr>
            </a:br>
            <a:endParaRPr lang="en-US" sz="2400" dirty="0" smtClean="0">
              <a:solidFill>
                <a:srgbClr val="FF0000"/>
              </a:solidFill>
            </a:endParaRPr>
          </a:p>
          <a:p>
            <a:endParaRPr lang="en-US" sz="2400" dirty="0" smtClean="0"/>
          </a:p>
          <a:p>
            <a:endParaRPr lang="en-US" sz="2400" dirty="0" smtClean="0"/>
          </a:p>
          <a:p>
            <a:r>
              <a:rPr lang="hy-AM" sz="2400" dirty="0" smtClean="0"/>
              <a:t>The hydrocarbon benzene contains 92.3% by mass of carbon, the remainder being hydrogen.  The mass of 1 mol of benzene is 78 g.  What are the empirical and molecular formulae of this compound?</a:t>
            </a:r>
          </a:p>
        </p:txBody>
      </p:sp>
      <p:sp>
        <p:nvSpPr>
          <p:cNvPr id="5" name="Title 1"/>
          <p:cNvSpPr>
            <a:spLocks noGrp="1"/>
          </p:cNvSpPr>
          <p:nvPr>
            <p:ph type="title"/>
          </p:nvPr>
        </p:nvSpPr>
        <p:spPr>
          <a:xfrm>
            <a:off x="381000" y="76200"/>
            <a:ext cx="8229600" cy="1143000"/>
          </a:xfrm>
        </p:spPr>
        <p:txBody>
          <a:bodyPr/>
          <a:lstStyle/>
          <a:p>
            <a:r>
              <a:rPr lang="en-US" dirty="0" smtClean="0"/>
              <a:t>Percentage Composition by Mass</a:t>
            </a:r>
            <a:endParaRPr lang="en-US" dirty="0"/>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descr="test tube2.JPG"/>
          <p:cNvPicPr>
            <a:picLocks noChangeAspect="1"/>
          </p:cNvPicPr>
          <p:nvPr/>
        </p:nvPicPr>
        <p:blipFill>
          <a:blip r:embed="rId2" cstate="print"/>
          <a:stretch>
            <a:fillRect/>
          </a:stretch>
        </p:blipFill>
        <p:spPr>
          <a:xfrm>
            <a:off x="6096000" y="533400"/>
            <a:ext cx="2438400" cy="2438400"/>
          </a:xfrm>
          <a:prstGeom prst="rect">
            <a:avLst/>
          </a:prstGeom>
          <a:scene3d>
            <a:camera prst="orthographicFront">
              <a:rot lat="0" lon="0" rev="19200000"/>
            </a:camera>
            <a:lightRig rig="threePt" dir="t"/>
          </a:scene3d>
        </p:spPr>
      </p:pic>
      <p:pic>
        <p:nvPicPr>
          <p:cNvPr id="7" name="Picture 6" descr="test tubes.JPG"/>
          <p:cNvPicPr>
            <a:picLocks noChangeAspect="1"/>
          </p:cNvPicPr>
          <p:nvPr/>
        </p:nvPicPr>
        <p:blipFill>
          <a:blip r:embed="rId3" cstate="print"/>
          <a:stretch>
            <a:fillRect/>
          </a:stretch>
        </p:blipFill>
        <p:spPr>
          <a:xfrm>
            <a:off x="1" y="1"/>
            <a:ext cx="2362199" cy="2362199"/>
          </a:xfrm>
          <a:prstGeom prst="rect">
            <a:avLst/>
          </a:prstGeom>
        </p:spPr>
      </p:pic>
      <p:sp>
        <p:nvSpPr>
          <p:cNvPr id="2" name="Title 1"/>
          <p:cNvSpPr>
            <a:spLocks noGrp="1"/>
          </p:cNvSpPr>
          <p:nvPr>
            <p:ph type="ctrTitle"/>
          </p:nvPr>
        </p:nvSpPr>
        <p:spPr/>
        <p:txBody>
          <a:bodyPr/>
          <a:lstStyle/>
          <a:p>
            <a:r>
              <a:rPr lang="hy-AM" dirty="0" smtClean="0"/>
              <a:t>The Importance of Concentration &amp; the Mole</a:t>
            </a:r>
            <a:endParaRPr lang="en-US" dirty="0"/>
          </a:p>
        </p:txBody>
      </p:sp>
      <p:pic>
        <p:nvPicPr>
          <p:cNvPr id="4" name="Picture 3" descr="KBYG - Final Logo.jpg"/>
          <p:cNvPicPr>
            <a:picLocks noChangeAspect="1"/>
          </p:cNvPicPr>
          <p:nvPr/>
        </p:nvPicPr>
        <p:blipFill>
          <a:blip r:embed="rId4" cstate="print"/>
          <a:stretch>
            <a:fillRect/>
          </a:stretch>
        </p:blipFill>
        <p:spPr>
          <a:xfrm>
            <a:off x="7620000" y="0"/>
            <a:ext cx="1524000" cy="457200"/>
          </a:xfrm>
          <a:prstGeom prst="rect">
            <a:avLst/>
          </a:prstGeom>
        </p:spPr>
      </p:pic>
      <p:pic>
        <p:nvPicPr>
          <p:cNvPr id="5" name="Picture 4" descr="dilution.gif"/>
          <p:cNvPicPr>
            <a:picLocks noChangeAspect="1"/>
          </p:cNvPicPr>
          <p:nvPr/>
        </p:nvPicPr>
        <p:blipFill>
          <a:blip r:embed="rId5" cstate="print"/>
          <a:stretch>
            <a:fillRect/>
          </a:stretch>
        </p:blipFill>
        <p:spPr>
          <a:xfrm>
            <a:off x="2895600" y="3733800"/>
            <a:ext cx="3629025" cy="2381250"/>
          </a:xfrm>
          <a:prstGeom prst="rect">
            <a:avLst/>
          </a:prstGeom>
        </p:spPr>
      </p:pic>
      <p:sp>
        <p:nvSpPr>
          <p:cNvPr id="6" name="TextBox 5"/>
          <p:cNvSpPr txBox="1"/>
          <p:nvPr/>
        </p:nvSpPr>
        <p:spPr>
          <a:xfrm>
            <a:off x="2438400" y="6248400"/>
            <a:ext cx="4640309" cy="369332"/>
          </a:xfrm>
          <a:prstGeom prst="rect">
            <a:avLst/>
          </a:prstGeom>
          <a:noFill/>
        </p:spPr>
        <p:txBody>
          <a:bodyPr wrap="none" rtlCol="0">
            <a:spAutoFit/>
          </a:bodyPr>
          <a:lstStyle/>
          <a:p>
            <a:r>
              <a:rPr lang="hy-AM" b="1" dirty="0" smtClean="0"/>
              <a:t>Which one do you think is most concentrated?</a:t>
            </a:r>
            <a:endParaRPr lang="en-US" b="1" dirty="0"/>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Molar Concentration</a:t>
            </a:r>
            <a:br>
              <a:rPr lang="en-US" dirty="0" smtClean="0"/>
            </a:br>
            <a:r>
              <a:rPr lang="en-US" dirty="0" smtClean="0"/>
              <a:t>&amp;</a:t>
            </a:r>
            <a:br>
              <a:rPr lang="en-US" dirty="0" smtClean="0"/>
            </a:br>
            <a:r>
              <a:rPr lang="en-US" dirty="0" smtClean="0"/>
              <a:t>Mass Concentration</a:t>
            </a:r>
            <a:endParaRPr lang="en-US" dirty="0"/>
          </a:p>
        </p:txBody>
      </p:sp>
      <p:sp>
        <p:nvSpPr>
          <p:cNvPr id="3" name="Content Placeholder 2"/>
          <p:cNvSpPr>
            <a:spLocks noGrp="1"/>
          </p:cNvSpPr>
          <p:nvPr>
            <p:ph idx="1"/>
          </p:nvPr>
        </p:nvSpPr>
        <p:spPr>
          <a:xfrm>
            <a:off x="457200" y="1874837"/>
            <a:ext cx="8229600" cy="4754563"/>
          </a:xfrm>
        </p:spPr>
        <p:txBody>
          <a:bodyPr>
            <a:normAutofit fontScale="92500"/>
          </a:bodyPr>
          <a:lstStyle/>
          <a:p>
            <a:r>
              <a:rPr lang="hy-AM" dirty="0" smtClean="0"/>
              <a:t>The amount of solute dissolved in a given quantity of solution is known as its </a:t>
            </a:r>
            <a:r>
              <a:rPr lang="hy-AM" b="1" dirty="0" smtClean="0"/>
              <a:t>concentration</a:t>
            </a:r>
            <a:r>
              <a:rPr lang="hy-AM" dirty="0" smtClean="0"/>
              <a:t>.</a:t>
            </a:r>
            <a:br>
              <a:rPr lang="hy-AM" dirty="0" smtClean="0"/>
            </a:br>
            <a:r>
              <a:rPr lang="hy-AM" dirty="0" smtClean="0"/>
              <a:t/>
            </a:r>
            <a:br>
              <a:rPr lang="hy-AM" dirty="0" smtClean="0"/>
            </a:br>
            <a:r>
              <a:rPr lang="hy-AM" dirty="0" smtClean="0"/>
              <a:t>There are two broad categories by which concentration may be expressed:</a:t>
            </a:r>
            <a:r>
              <a:rPr lang="en-US" dirty="0" smtClean="0"/>
              <a:t/>
            </a:r>
            <a:br>
              <a:rPr lang="en-US" dirty="0" smtClean="0"/>
            </a:br>
            <a:r>
              <a:rPr lang="en-US" dirty="0" smtClean="0"/>
              <a:t/>
            </a:r>
            <a:br>
              <a:rPr lang="en-US" dirty="0" smtClean="0"/>
            </a:br>
            <a:r>
              <a:rPr lang="en-US" dirty="0" smtClean="0"/>
              <a:t>a.  </a:t>
            </a:r>
            <a:r>
              <a:rPr lang="en-US" b="1" dirty="0" smtClean="0">
                <a:solidFill>
                  <a:srgbClr val="FF0066"/>
                </a:solidFill>
              </a:rPr>
              <a:t>Molar concentration, mol/dm</a:t>
            </a:r>
            <a:r>
              <a:rPr lang="en-US" b="1" baseline="30000" dirty="0" smtClean="0">
                <a:solidFill>
                  <a:srgbClr val="FF0066"/>
                </a:solidFill>
              </a:rPr>
              <a:t>3 </a:t>
            </a:r>
            <a:r>
              <a:rPr lang="en-US" b="1" dirty="0" smtClean="0"/>
              <a:t>OR</a:t>
            </a:r>
            <a:r>
              <a:rPr lang="en-US" b="1" dirty="0" smtClean="0">
                <a:solidFill>
                  <a:srgbClr val="FF0066"/>
                </a:solidFill>
              </a:rPr>
              <a:t> moldm</a:t>
            </a:r>
            <a:r>
              <a:rPr lang="en-US" b="1" baseline="30000" dirty="0" smtClean="0">
                <a:solidFill>
                  <a:srgbClr val="FF0066"/>
                </a:solidFill>
              </a:rPr>
              <a:t>-3</a:t>
            </a:r>
            <a:r>
              <a:rPr lang="en-US" dirty="0" smtClean="0"/>
              <a:t/>
            </a:r>
            <a:br>
              <a:rPr lang="en-US" dirty="0" smtClean="0"/>
            </a:br>
            <a:r>
              <a:rPr lang="en-US" dirty="0" smtClean="0"/>
              <a:t/>
            </a:r>
            <a:br>
              <a:rPr lang="en-US" dirty="0" smtClean="0"/>
            </a:br>
            <a:r>
              <a:rPr lang="en-US" dirty="0" smtClean="0"/>
              <a:t>b.  </a:t>
            </a:r>
            <a:r>
              <a:rPr lang="en-US" b="1" dirty="0" smtClean="0">
                <a:solidFill>
                  <a:srgbClr val="00B050"/>
                </a:solidFill>
              </a:rPr>
              <a:t>Mass concentration, g/dm</a:t>
            </a:r>
            <a:r>
              <a:rPr lang="en-US" b="1" baseline="30000" dirty="0" smtClean="0">
                <a:solidFill>
                  <a:srgbClr val="00B050"/>
                </a:solidFill>
              </a:rPr>
              <a:t>3 </a:t>
            </a:r>
            <a:r>
              <a:rPr lang="en-US" b="1" dirty="0" smtClean="0"/>
              <a:t>OR</a:t>
            </a:r>
            <a:r>
              <a:rPr lang="en-US" b="1" dirty="0" smtClean="0">
                <a:solidFill>
                  <a:srgbClr val="00B050"/>
                </a:solidFill>
              </a:rPr>
              <a:t> g/dm</a:t>
            </a:r>
            <a:r>
              <a:rPr lang="en-US" b="1" baseline="30000" dirty="0" smtClean="0">
                <a:solidFill>
                  <a:srgbClr val="00B050"/>
                </a:solidFill>
              </a:rPr>
              <a:t>-3</a:t>
            </a:r>
            <a:endParaRPr lang="en-US" b="1" baseline="30000" dirty="0">
              <a:solidFill>
                <a:srgbClr val="00B050"/>
              </a:solidFill>
            </a:endParaRPr>
          </a:p>
        </p:txBody>
      </p: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Molar Concentration</a:t>
            </a:r>
            <a:br>
              <a:rPr lang="en-US" dirty="0" smtClean="0"/>
            </a:br>
            <a:r>
              <a:rPr lang="en-US" dirty="0" smtClean="0"/>
              <a:t>&amp;</a:t>
            </a:r>
            <a:br>
              <a:rPr lang="en-US" dirty="0" smtClean="0"/>
            </a:br>
            <a:r>
              <a:rPr lang="en-US" dirty="0" smtClean="0"/>
              <a:t>Mass Concentration</a:t>
            </a:r>
            <a:endParaRPr lang="en-US" dirty="0"/>
          </a:p>
        </p:txBody>
      </p:sp>
      <p:sp>
        <p:nvSpPr>
          <p:cNvPr id="3" name="Content Placeholder 2"/>
          <p:cNvSpPr>
            <a:spLocks noGrp="1"/>
          </p:cNvSpPr>
          <p:nvPr>
            <p:ph idx="1"/>
          </p:nvPr>
        </p:nvSpPr>
        <p:spPr>
          <a:xfrm>
            <a:off x="457200" y="1874837"/>
            <a:ext cx="8229600" cy="4754563"/>
          </a:xfrm>
        </p:spPr>
        <p:txBody>
          <a:bodyPr>
            <a:normAutofit fontScale="92500" lnSpcReduction="10000"/>
          </a:bodyPr>
          <a:lstStyle/>
          <a:p>
            <a:endParaRPr lang="en-US" b="1" dirty="0" smtClean="0">
              <a:solidFill>
                <a:srgbClr val="FF0066"/>
              </a:solidFill>
            </a:endParaRPr>
          </a:p>
          <a:p>
            <a:r>
              <a:rPr lang="en-US" b="1" dirty="0" smtClean="0">
                <a:solidFill>
                  <a:srgbClr val="FF0066"/>
                </a:solidFill>
              </a:rPr>
              <a:t>Molar concentration</a:t>
            </a:r>
            <a:r>
              <a:rPr lang="en-US" b="1" dirty="0" smtClean="0"/>
              <a:t> =</a:t>
            </a:r>
            <a:br>
              <a:rPr lang="en-US" b="1" dirty="0" smtClean="0"/>
            </a:br>
            <a:r>
              <a:rPr lang="en-US" sz="2400" b="1" dirty="0" smtClean="0"/>
              <a:t>number of </a:t>
            </a:r>
            <a:r>
              <a:rPr lang="en-US" sz="2400" b="1" dirty="0" err="1" smtClean="0"/>
              <a:t>mols</a:t>
            </a:r>
            <a:r>
              <a:rPr lang="en-US" sz="2400" b="1" dirty="0" smtClean="0"/>
              <a:t> of solute (mol) ÷ volume of solvent (dm</a:t>
            </a:r>
            <a:r>
              <a:rPr lang="en-US" sz="2400" b="1" baseline="30000" dirty="0" smtClean="0"/>
              <a:t>3</a:t>
            </a:r>
            <a:r>
              <a:rPr lang="en-US" sz="2400" b="1" dirty="0" smtClean="0"/>
              <a:t>)</a:t>
            </a:r>
          </a:p>
          <a:p>
            <a:pPr>
              <a:buNone/>
            </a:pPr>
            <a:r>
              <a:rPr lang="en-US" b="1" baseline="30000" dirty="0" smtClean="0">
                <a:solidFill>
                  <a:srgbClr val="00B050"/>
                </a:solidFill>
              </a:rPr>
              <a:t/>
            </a:r>
            <a:br>
              <a:rPr lang="en-US" b="1" baseline="30000" dirty="0" smtClean="0">
                <a:solidFill>
                  <a:srgbClr val="00B050"/>
                </a:solidFill>
              </a:rPr>
            </a:br>
            <a:endParaRPr lang="en-US" b="1" baseline="30000" dirty="0" smtClean="0">
              <a:solidFill>
                <a:srgbClr val="00B050"/>
              </a:solidFill>
            </a:endParaRPr>
          </a:p>
          <a:p>
            <a:r>
              <a:rPr lang="en-US" b="1" dirty="0" smtClean="0">
                <a:solidFill>
                  <a:srgbClr val="00B050"/>
                </a:solidFill>
              </a:rPr>
              <a:t>Mass concentration</a:t>
            </a:r>
            <a:r>
              <a:rPr lang="en-US" b="1" dirty="0" smtClean="0"/>
              <a:t> = </a:t>
            </a:r>
            <a:br>
              <a:rPr lang="en-US" b="1" dirty="0" smtClean="0"/>
            </a:br>
            <a:r>
              <a:rPr lang="en-US" sz="2400" b="1" dirty="0" smtClean="0"/>
              <a:t>actual mass of solute (g) ÷ volume of solvent (dm</a:t>
            </a:r>
            <a:r>
              <a:rPr lang="en-US" sz="2400" b="1" baseline="30000" dirty="0" smtClean="0"/>
              <a:t>3</a:t>
            </a:r>
            <a:r>
              <a:rPr lang="en-US" sz="2400" b="1" dirty="0" smtClean="0"/>
              <a:t>)</a:t>
            </a:r>
            <a:r>
              <a:rPr lang="en-US" b="1" dirty="0" smtClean="0"/>
              <a:t> </a:t>
            </a:r>
          </a:p>
          <a:p>
            <a:endParaRPr lang="en-US" b="1" dirty="0" smtClean="0"/>
          </a:p>
          <a:p>
            <a:r>
              <a:rPr lang="hy-AM" b="1" dirty="0" smtClean="0"/>
              <a:t>Please note</a:t>
            </a:r>
            <a:r>
              <a:rPr lang="hy-AM" dirty="0" smtClean="0"/>
              <a:t> – If volume is in cm</a:t>
            </a:r>
            <a:r>
              <a:rPr lang="hy-AM" baseline="30000" dirty="0" smtClean="0"/>
              <a:t>3</a:t>
            </a:r>
            <a:r>
              <a:rPr lang="hy-AM" dirty="0" smtClean="0"/>
              <a:t> you must divide by 1000 cm</a:t>
            </a:r>
            <a:r>
              <a:rPr lang="hy-AM" baseline="30000" dirty="0" smtClean="0"/>
              <a:t>3 </a:t>
            </a:r>
            <a:r>
              <a:rPr lang="hy-AM" dirty="0" smtClean="0"/>
              <a:t>and multiply by 1 dm</a:t>
            </a:r>
            <a:r>
              <a:rPr lang="hy-AM" baseline="30000" dirty="0" smtClean="0"/>
              <a:t>3</a:t>
            </a:r>
            <a:r>
              <a:rPr lang="hy-AM" dirty="0" smtClean="0"/>
              <a:t> to get your volume in dm</a:t>
            </a:r>
            <a:r>
              <a:rPr lang="hy-AM" baseline="30000" dirty="0" smtClean="0"/>
              <a:t>3</a:t>
            </a:r>
            <a:r>
              <a:rPr lang="hy-AM" dirty="0" smtClean="0"/>
              <a:t>.</a:t>
            </a:r>
            <a:endParaRPr lang="en-US" b="1" dirty="0"/>
          </a:p>
        </p:txBody>
      </p:sp>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Molar Concentration Questions</a:t>
            </a:r>
            <a:endParaRPr lang="en-US" dirty="0"/>
          </a:p>
        </p:txBody>
      </p:sp>
      <p:sp>
        <p:nvSpPr>
          <p:cNvPr id="3" name="Content Placeholder 2"/>
          <p:cNvSpPr>
            <a:spLocks noGrp="1"/>
          </p:cNvSpPr>
          <p:nvPr>
            <p:ph idx="1"/>
          </p:nvPr>
        </p:nvSpPr>
        <p:spPr>
          <a:xfrm>
            <a:off x="457200" y="1371601"/>
            <a:ext cx="8229600" cy="5257800"/>
          </a:xfrm>
        </p:spPr>
        <p:txBody>
          <a:bodyPr>
            <a:normAutofit fontScale="77500" lnSpcReduction="20000"/>
          </a:bodyPr>
          <a:lstStyle/>
          <a:p>
            <a:r>
              <a:rPr lang="hy-AM" sz="3400" dirty="0" smtClean="0"/>
              <a:t>Let’s try some examples:</a:t>
            </a:r>
            <a:br>
              <a:rPr lang="hy-AM" sz="3400" dirty="0" smtClean="0"/>
            </a:br>
            <a:r>
              <a:rPr lang="hy-AM" sz="3400" dirty="0" smtClean="0"/>
              <a:t>Find the concentration in mol/dm</a:t>
            </a:r>
            <a:r>
              <a:rPr lang="hy-AM" sz="3400" baseline="30000" dirty="0" smtClean="0"/>
              <a:t>3</a:t>
            </a:r>
            <a:r>
              <a:rPr lang="hy-AM" sz="3400" dirty="0" smtClean="0"/>
              <a:t> of</a:t>
            </a:r>
            <a:r>
              <a:rPr lang="en-US" sz="3400" dirty="0" smtClean="0"/>
              <a:t>:</a:t>
            </a:r>
            <a:br>
              <a:rPr lang="en-US" sz="3400" dirty="0" smtClean="0"/>
            </a:br>
            <a:r>
              <a:rPr lang="hy-AM" sz="3400" dirty="0" smtClean="0"/>
              <a:t/>
            </a:r>
            <a:br>
              <a:rPr lang="hy-AM" sz="3400" dirty="0" smtClean="0"/>
            </a:br>
            <a:r>
              <a:rPr lang="hy-AM" sz="3400" dirty="0" smtClean="0"/>
              <a:t>a.  </a:t>
            </a:r>
            <a:r>
              <a:rPr lang="en-US" sz="3400" dirty="0" smtClean="0"/>
              <a:t>A</a:t>
            </a:r>
            <a:r>
              <a:rPr lang="hy-AM" sz="3400" dirty="0" smtClean="0"/>
              <a:t> solution containing 0.015 mol HCl in 25 </a:t>
            </a:r>
            <a:r>
              <a:rPr lang="hy-AM" sz="3400" b="1" dirty="0" smtClean="0"/>
              <a:t>cm</a:t>
            </a:r>
            <a:r>
              <a:rPr lang="hy-AM" sz="3400" b="1" baseline="30000" dirty="0" smtClean="0"/>
              <a:t>3</a:t>
            </a:r>
            <a:r>
              <a:rPr lang="hy-AM" sz="3400" dirty="0" smtClean="0"/>
              <a:t> of solution</a:t>
            </a:r>
            <a:br>
              <a:rPr lang="hy-AM" sz="3400" dirty="0" smtClean="0"/>
            </a:br>
            <a:r>
              <a:rPr lang="en-US" sz="3400" dirty="0" smtClean="0"/>
              <a:t/>
            </a:r>
            <a:br>
              <a:rPr lang="en-US" sz="3400" dirty="0" smtClean="0"/>
            </a:br>
            <a:r>
              <a:rPr lang="hy-AM" sz="3400" dirty="0" smtClean="0"/>
              <a:t>b.  A solution containing 4.0 mol HCl in 5 </a:t>
            </a:r>
            <a:r>
              <a:rPr lang="hy-AM" sz="3400" b="1" dirty="0" smtClean="0"/>
              <a:t>dm</a:t>
            </a:r>
            <a:r>
              <a:rPr lang="hy-AM" sz="3400" b="1" baseline="30000" dirty="0" smtClean="0"/>
              <a:t>3</a:t>
            </a:r>
            <a:r>
              <a:rPr lang="hy-AM" sz="3400" baseline="30000" dirty="0" smtClean="0"/>
              <a:t> </a:t>
            </a:r>
            <a:r>
              <a:rPr lang="hy-AM" sz="3400" dirty="0" smtClean="0"/>
              <a:t>of solution</a:t>
            </a:r>
            <a:br>
              <a:rPr lang="hy-AM" sz="3400" dirty="0" smtClean="0"/>
            </a:br>
            <a:r>
              <a:rPr lang="en-US" sz="3400" dirty="0" smtClean="0"/>
              <a:t/>
            </a:r>
            <a:br>
              <a:rPr lang="en-US" sz="3400" dirty="0" smtClean="0"/>
            </a:br>
            <a:r>
              <a:rPr lang="hy-AM" sz="3400" dirty="0" smtClean="0"/>
              <a:t>c.  A solution containing 0.05 mol HCl in 500 </a:t>
            </a:r>
            <a:r>
              <a:rPr lang="hy-AM" sz="3400" b="1" dirty="0" smtClean="0"/>
              <a:t>cm</a:t>
            </a:r>
            <a:r>
              <a:rPr lang="hy-AM" sz="3400" b="1" baseline="30000" dirty="0" smtClean="0"/>
              <a:t>3</a:t>
            </a:r>
            <a:r>
              <a:rPr lang="hy-AM" sz="3400" dirty="0" smtClean="0"/>
              <a:t> of solution</a:t>
            </a:r>
            <a:br>
              <a:rPr lang="hy-AM" sz="3400" dirty="0" smtClean="0"/>
            </a:br>
            <a:r>
              <a:rPr lang="hy-AM" sz="3400" dirty="0" smtClean="0"/>
              <a:t/>
            </a:r>
            <a:br>
              <a:rPr lang="hy-AM" sz="3400" dirty="0" smtClean="0"/>
            </a:br>
            <a:r>
              <a:rPr lang="hy-AM" sz="3400" dirty="0" smtClean="0">
                <a:solidFill>
                  <a:srgbClr val="FF0000"/>
                </a:solidFill>
              </a:rPr>
              <a:t>Let’s remember that if volume is given in cm</a:t>
            </a:r>
            <a:r>
              <a:rPr lang="hy-AM" sz="3400" baseline="30000" dirty="0" smtClean="0">
                <a:solidFill>
                  <a:srgbClr val="FF0000"/>
                </a:solidFill>
              </a:rPr>
              <a:t>3</a:t>
            </a:r>
            <a:r>
              <a:rPr lang="hy-AM" sz="3400" dirty="0" smtClean="0">
                <a:solidFill>
                  <a:srgbClr val="FF0000"/>
                </a:solidFill>
              </a:rPr>
              <a:t> it must be converted into dm</a:t>
            </a:r>
            <a:r>
              <a:rPr lang="hy-AM" sz="3400" baseline="30000" dirty="0" smtClean="0">
                <a:solidFill>
                  <a:srgbClr val="FF0000"/>
                </a:solidFill>
              </a:rPr>
              <a:t>3</a:t>
            </a:r>
            <a:r>
              <a:rPr lang="hy-AM" sz="3400" dirty="0" smtClean="0">
                <a:solidFill>
                  <a:srgbClr val="FF0000"/>
                </a:solidFill>
              </a:rPr>
              <a:t> since the units for concentration are, </a:t>
            </a:r>
            <a:r>
              <a:rPr lang="hy-AM" sz="3400" b="1" u="sng" dirty="0" smtClean="0">
                <a:solidFill>
                  <a:srgbClr val="FF0000"/>
                </a:solidFill>
              </a:rPr>
              <a:t>mol/dm</a:t>
            </a:r>
            <a:r>
              <a:rPr lang="hy-AM" sz="3400" b="1" u="sng" baseline="30000" dirty="0" smtClean="0">
                <a:solidFill>
                  <a:srgbClr val="FF0000"/>
                </a:solidFill>
              </a:rPr>
              <a:t>3</a:t>
            </a:r>
            <a:r>
              <a:rPr lang="hy-AM" sz="3400" dirty="0" smtClean="0">
                <a:solidFill>
                  <a:srgbClr val="FF0000"/>
                </a:solidFill>
              </a:rPr>
              <a:t> which may be also seen as </a:t>
            </a:r>
            <a:r>
              <a:rPr lang="hy-AM" sz="3400" b="1" u="sng" dirty="0" smtClean="0">
                <a:solidFill>
                  <a:srgbClr val="FF0000"/>
                </a:solidFill>
              </a:rPr>
              <a:t>mol</a:t>
            </a:r>
            <a:r>
              <a:rPr lang="en-US" sz="3400" b="1" u="sng" dirty="0" smtClean="0">
                <a:solidFill>
                  <a:srgbClr val="FF0000"/>
                </a:solidFill>
              </a:rPr>
              <a:t> </a:t>
            </a:r>
            <a:r>
              <a:rPr lang="hy-AM" sz="3400" b="1" u="sng" dirty="0" smtClean="0">
                <a:solidFill>
                  <a:srgbClr val="FF0000"/>
                </a:solidFill>
              </a:rPr>
              <a:t>dm</a:t>
            </a:r>
            <a:r>
              <a:rPr lang="hy-AM" sz="3400" b="1" u="sng" baseline="30000" dirty="0" smtClean="0">
                <a:solidFill>
                  <a:srgbClr val="FF0000"/>
                </a:solidFill>
              </a:rPr>
              <a:t>-3</a:t>
            </a:r>
            <a:r>
              <a:rPr lang="hy-AM" sz="3400" dirty="0" smtClean="0">
                <a:solidFill>
                  <a:srgbClr val="FF0000"/>
                </a:solidFill>
              </a:rPr>
              <a:t>.</a:t>
            </a:r>
            <a:r>
              <a:rPr lang="en-US" sz="3400" dirty="0" smtClean="0">
                <a:solidFill>
                  <a:srgbClr val="FF0000"/>
                </a:solidFill>
              </a:rPr>
              <a:t/>
            </a:r>
            <a:br>
              <a:rPr lang="en-US" sz="3400" dirty="0" smtClean="0">
                <a:solidFill>
                  <a:srgbClr val="FF0000"/>
                </a:solidFill>
              </a:rPr>
            </a:br>
            <a:r>
              <a:rPr lang="en-US" sz="3400" dirty="0" smtClean="0">
                <a:solidFill>
                  <a:srgbClr val="FF0000"/>
                </a:solidFill>
              </a:rPr>
              <a:t/>
            </a:r>
            <a:br>
              <a:rPr lang="en-US" sz="3400" dirty="0" smtClean="0">
                <a:solidFill>
                  <a:srgbClr val="FF0000"/>
                </a:solidFill>
              </a:rPr>
            </a:br>
            <a:r>
              <a:rPr lang="hy-AM" b="1" dirty="0" smtClean="0">
                <a:solidFill>
                  <a:srgbClr val="FF0000"/>
                </a:solidFill>
              </a:rPr>
              <a:t> </a:t>
            </a:r>
            <a:r>
              <a:rPr lang="hy-AM" b="1" dirty="0" smtClean="0">
                <a:solidFill>
                  <a:srgbClr val="00B050"/>
                </a:solidFill>
              </a:rPr>
              <a:t>1 dm</a:t>
            </a:r>
            <a:r>
              <a:rPr lang="hy-AM" b="1" baseline="30000" dirty="0" smtClean="0">
                <a:solidFill>
                  <a:srgbClr val="00B050"/>
                </a:solidFill>
              </a:rPr>
              <a:t>3</a:t>
            </a:r>
            <a:r>
              <a:rPr lang="hy-AM" b="1" dirty="0" smtClean="0">
                <a:solidFill>
                  <a:srgbClr val="00B050"/>
                </a:solidFill>
              </a:rPr>
              <a:t>    =    1000 cm</a:t>
            </a:r>
            <a:r>
              <a:rPr lang="hy-AM" b="1" baseline="30000" dirty="0" smtClean="0">
                <a:solidFill>
                  <a:srgbClr val="00B050"/>
                </a:solidFill>
              </a:rPr>
              <a:t>3</a:t>
            </a:r>
            <a:endParaRPr lang="en-US" b="1" dirty="0">
              <a:solidFill>
                <a:srgbClr val="00B050"/>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Relative Molecular Mass</a:t>
            </a:r>
            <a:endParaRPr lang="en-US" dirty="0"/>
          </a:p>
        </p:txBody>
      </p:sp>
      <p:sp>
        <p:nvSpPr>
          <p:cNvPr id="3" name="Content Placeholder 2"/>
          <p:cNvSpPr>
            <a:spLocks noGrp="1"/>
          </p:cNvSpPr>
          <p:nvPr>
            <p:ph idx="1"/>
          </p:nvPr>
        </p:nvSpPr>
        <p:spPr/>
        <p:txBody>
          <a:bodyPr/>
          <a:lstStyle/>
          <a:p>
            <a:r>
              <a:rPr lang="en-US" dirty="0" smtClean="0"/>
              <a:t>Relative molecular mass is the relative mass of one molecule of a compound on a scale where an atom of the carbon – 12 isotope has a mass of exactly 12 units.</a:t>
            </a:r>
            <a:br>
              <a:rPr lang="en-US" dirty="0" smtClean="0"/>
            </a:br>
            <a:r>
              <a:rPr lang="en-US" dirty="0" smtClean="0"/>
              <a:t/>
            </a:r>
            <a:br>
              <a:rPr lang="en-US" dirty="0" smtClean="0"/>
            </a:br>
            <a:endParaRPr lang="en-US" dirty="0" smtClean="0"/>
          </a:p>
        </p:txBody>
      </p:sp>
      <p:pic>
        <p:nvPicPr>
          <p:cNvPr id="1026" name="Picture 2" descr="Related image"/>
          <p:cNvPicPr>
            <a:picLocks noChangeAspect="1" noChangeArrowheads="1"/>
          </p:cNvPicPr>
          <p:nvPr/>
        </p:nvPicPr>
        <p:blipFill>
          <a:blip r:embed="rId2" cstate="print"/>
          <a:srcRect l="8333" t="32222" r="38964" b="10000"/>
          <a:stretch>
            <a:fillRect/>
          </a:stretch>
        </p:blipFill>
        <p:spPr bwMode="auto">
          <a:xfrm>
            <a:off x="1524000" y="3733800"/>
            <a:ext cx="3429000" cy="2819400"/>
          </a:xfrm>
          <a:prstGeom prst="rect">
            <a:avLst/>
          </a:prstGeom>
          <a:noFill/>
        </p:spPr>
      </p:pic>
      <p:pic>
        <p:nvPicPr>
          <p:cNvPr id="5" name="Picture 2" descr="Related image"/>
          <p:cNvPicPr>
            <a:picLocks noChangeAspect="1" noChangeArrowheads="1"/>
          </p:cNvPicPr>
          <p:nvPr/>
        </p:nvPicPr>
        <p:blipFill>
          <a:blip r:embed="rId2" cstate="print"/>
          <a:srcRect l="64183" t="68138" r="6171" b="14685"/>
          <a:stretch>
            <a:fillRect/>
          </a:stretch>
        </p:blipFill>
        <p:spPr bwMode="auto">
          <a:xfrm>
            <a:off x="5486400" y="4572000"/>
            <a:ext cx="2805544" cy="1219200"/>
          </a:xfrm>
          <a:prstGeom prst="rect">
            <a:avLst/>
          </a:prstGeom>
          <a:noFill/>
        </p:spPr>
      </p:pic>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Mass Concentration Questions</a:t>
            </a:r>
            <a:endParaRPr lang="en-US" dirty="0"/>
          </a:p>
        </p:txBody>
      </p:sp>
      <p:sp>
        <p:nvSpPr>
          <p:cNvPr id="3" name="Content Placeholder 2"/>
          <p:cNvSpPr>
            <a:spLocks noGrp="1"/>
          </p:cNvSpPr>
          <p:nvPr>
            <p:ph idx="1"/>
          </p:nvPr>
        </p:nvSpPr>
        <p:spPr>
          <a:xfrm>
            <a:off x="457200" y="1371601"/>
            <a:ext cx="8229600" cy="5257800"/>
          </a:xfrm>
        </p:spPr>
        <p:txBody>
          <a:bodyPr>
            <a:normAutofit/>
          </a:bodyPr>
          <a:lstStyle/>
          <a:p>
            <a:r>
              <a:rPr lang="hy-AM" dirty="0" smtClean="0"/>
              <a:t>Find the mass concentration of the following solutions</a:t>
            </a:r>
            <a:r>
              <a:rPr lang="en-US" dirty="0" smtClean="0"/>
              <a:t>:</a:t>
            </a:r>
            <a:r>
              <a:rPr lang="hy-AM" dirty="0" smtClean="0"/>
              <a:t/>
            </a:r>
            <a:br>
              <a:rPr lang="hy-AM" dirty="0" smtClean="0"/>
            </a:br>
            <a:r>
              <a:rPr lang="en-US" dirty="0" smtClean="0"/>
              <a:t/>
            </a:r>
            <a:br>
              <a:rPr lang="en-US" dirty="0" smtClean="0"/>
            </a:br>
            <a:r>
              <a:rPr lang="hy-AM" dirty="0" smtClean="0"/>
              <a:t>a.  </a:t>
            </a:r>
            <a:r>
              <a:rPr lang="en-US" dirty="0" smtClean="0"/>
              <a:t>S</a:t>
            </a:r>
            <a:r>
              <a:rPr lang="hy-AM" dirty="0" smtClean="0"/>
              <a:t>odium carbonate:  25 cm</a:t>
            </a:r>
            <a:r>
              <a:rPr lang="hy-AM" baseline="30000" dirty="0" smtClean="0"/>
              <a:t>3</a:t>
            </a:r>
            <a:r>
              <a:rPr lang="hy-AM" dirty="0" smtClean="0"/>
              <a:t> of the solution containing 0.05 g Na</a:t>
            </a:r>
            <a:r>
              <a:rPr lang="hy-AM" baseline="-25000" dirty="0" smtClean="0"/>
              <a:t>2</a:t>
            </a:r>
            <a:r>
              <a:rPr lang="hy-AM" dirty="0" smtClean="0"/>
              <a:t>CO</a:t>
            </a:r>
            <a:r>
              <a:rPr lang="hy-AM" baseline="-25000" dirty="0" smtClean="0"/>
              <a:t>3</a:t>
            </a:r>
            <a:r>
              <a:rPr lang="hy-AM" dirty="0" smtClean="0"/>
              <a:t/>
            </a:r>
            <a:br>
              <a:rPr lang="hy-AM" dirty="0" smtClean="0"/>
            </a:br>
            <a:r>
              <a:rPr lang="en-US" dirty="0" smtClean="0"/>
              <a:t/>
            </a:r>
            <a:br>
              <a:rPr lang="en-US" dirty="0" smtClean="0"/>
            </a:br>
            <a:r>
              <a:rPr lang="hy-AM" dirty="0" smtClean="0"/>
              <a:t>b.  Potassium hydroxide:  5 dm</a:t>
            </a:r>
            <a:r>
              <a:rPr lang="hy-AM" baseline="30000" dirty="0" smtClean="0"/>
              <a:t>3 </a:t>
            </a:r>
            <a:r>
              <a:rPr lang="hy-AM" dirty="0" smtClean="0"/>
              <a:t>of the solution containing 200 g KOH</a:t>
            </a:r>
            <a:br>
              <a:rPr lang="hy-AM" dirty="0" smtClean="0"/>
            </a:br>
            <a:endParaRPr lang="en-US" dirty="0">
              <a:solidFill>
                <a:srgbClr val="00B050"/>
              </a:solidFill>
            </a:endParaRPr>
          </a:p>
        </p:txBody>
      </p:sp>
      <p:pic>
        <p:nvPicPr>
          <p:cNvPr id="4" name="Picture 3" descr="party_hats.gif"/>
          <p:cNvPicPr>
            <a:picLocks noChangeAspect="1"/>
          </p:cNvPicPr>
          <p:nvPr/>
        </p:nvPicPr>
        <p:blipFill>
          <a:blip r:embed="rId2" cstate="print"/>
          <a:stretch>
            <a:fillRect/>
          </a:stretch>
        </p:blipFill>
        <p:spPr>
          <a:xfrm>
            <a:off x="6629400" y="4800600"/>
            <a:ext cx="2047039" cy="1905000"/>
          </a:xfrm>
          <a:prstGeom prst="rect">
            <a:avLst/>
          </a:prstGeom>
        </p:spPr>
      </p:pic>
    </p:spTree>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Mass Concentration Questions</a:t>
            </a:r>
            <a:endParaRPr lang="en-US" dirty="0"/>
          </a:p>
        </p:txBody>
      </p:sp>
      <p:sp>
        <p:nvSpPr>
          <p:cNvPr id="3" name="Content Placeholder 2"/>
          <p:cNvSpPr>
            <a:spLocks noGrp="1"/>
          </p:cNvSpPr>
          <p:nvPr>
            <p:ph idx="1"/>
          </p:nvPr>
        </p:nvSpPr>
        <p:spPr>
          <a:xfrm>
            <a:off x="457200" y="1371601"/>
            <a:ext cx="8229600" cy="5257800"/>
          </a:xfrm>
        </p:spPr>
        <p:txBody>
          <a:bodyPr>
            <a:normAutofit/>
          </a:bodyPr>
          <a:lstStyle/>
          <a:p>
            <a:r>
              <a:rPr lang="en-US" dirty="0" smtClean="0"/>
              <a:t>F</a:t>
            </a:r>
            <a:r>
              <a:rPr lang="hy-AM" dirty="0" smtClean="0"/>
              <a:t>ind the mass of each solute present in the following volumes of solutions:</a:t>
            </a:r>
            <a:r>
              <a:rPr lang="en-US" dirty="0" smtClean="0"/>
              <a:t/>
            </a:r>
            <a:br>
              <a:rPr lang="en-US" dirty="0" smtClean="0"/>
            </a:br>
            <a:r>
              <a:rPr lang="hy-AM" dirty="0" smtClean="0"/>
              <a:t/>
            </a:r>
            <a:br>
              <a:rPr lang="hy-AM" dirty="0" smtClean="0"/>
            </a:br>
            <a:r>
              <a:rPr lang="hy-AM" dirty="0" smtClean="0"/>
              <a:t>a.  45 cm</a:t>
            </a:r>
            <a:r>
              <a:rPr lang="hy-AM" baseline="30000" dirty="0" smtClean="0"/>
              <a:t>3</a:t>
            </a:r>
            <a:r>
              <a:rPr lang="hy-AM" dirty="0" smtClean="0"/>
              <a:t> of solution of sodium chloride of mass concentration 5.0 g/dm</a:t>
            </a:r>
            <a:r>
              <a:rPr lang="hy-AM" baseline="30000" dirty="0" smtClean="0"/>
              <a:t>3</a:t>
            </a:r>
            <a:r>
              <a:rPr lang="en-US" baseline="30000" dirty="0" smtClean="0"/>
              <a:t/>
            </a:r>
            <a:br>
              <a:rPr lang="en-US" baseline="30000" dirty="0" smtClean="0"/>
            </a:br>
            <a:r>
              <a:rPr lang="hy-AM" dirty="0" smtClean="0"/>
              <a:t/>
            </a:r>
            <a:br>
              <a:rPr lang="hy-AM" dirty="0" smtClean="0"/>
            </a:br>
            <a:r>
              <a:rPr lang="hy-AM" dirty="0" smtClean="0"/>
              <a:t>b.  2400 cm</a:t>
            </a:r>
            <a:r>
              <a:rPr lang="hy-AM" baseline="30000" dirty="0" smtClean="0"/>
              <a:t>3</a:t>
            </a:r>
            <a:r>
              <a:rPr lang="hy-AM" dirty="0" smtClean="0"/>
              <a:t> of a solution of hydrochloric acid of mass concentration 450 g/dm</a:t>
            </a:r>
            <a:r>
              <a:rPr lang="hy-AM" baseline="30000" dirty="0" smtClean="0"/>
              <a:t>3 </a:t>
            </a:r>
            <a:r>
              <a:rPr lang="hy-AM" dirty="0" smtClean="0"/>
              <a:t> </a:t>
            </a:r>
            <a:br>
              <a:rPr lang="hy-AM" dirty="0" smtClean="0"/>
            </a:br>
            <a:endParaRPr lang="en-US" dirty="0">
              <a:solidFill>
                <a:srgbClr val="00B050"/>
              </a:solidFill>
            </a:endParaRPr>
          </a:p>
        </p:txBody>
      </p:sp>
      <p:pic>
        <p:nvPicPr>
          <p:cNvPr id="4" name="Picture 3" descr="party_hats.gif"/>
          <p:cNvPicPr>
            <a:picLocks noChangeAspect="1"/>
          </p:cNvPicPr>
          <p:nvPr/>
        </p:nvPicPr>
        <p:blipFill>
          <a:blip r:embed="rId2" cstate="print"/>
          <a:stretch>
            <a:fillRect/>
          </a:stretch>
        </p:blipFill>
        <p:spPr>
          <a:xfrm>
            <a:off x="6629400" y="4800600"/>
            <a:ext cx="2047039" cy="1905000"/>
          </a:xfrm>
          <a:prstGeom prst="rect">
            <a:avLst/>
          </a:prstGeom>
        </p:spPr>
      </p:pic>
    </p:spTree>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lnSpcReduction="10000"/>
          </a:bodyPr>
          <a:lstStyle/>
          <a:p>
            <a:r>
              <a:rPr lang="hy-AM" b="1" u="sng" dirty="0" smtClean="0"/>
              <a:t>It’s BRAIN TIME!  Let’s try a few examples:</a:t>
            </a:r>
            <a:r>
              <a:rPr lang="hy-AM" dirty="0" smtClean="0"/>
              <a:t/>
            </a:r>
            <a:br>
              <a:rPr lang="hy-AM" dirty="0" smtClean="0"/>
            </a:br>
            <a:r>
              <a:rPr lang="hy-AM" dirty="0" smtClean="0"/>
              <a:t>a.  What is the concentration in mol/dm</a:t>
            </a:r>
            <a:r>
              <a:rPr lang="hy-AM" baseline="30000" dirty="0" smtClean="0"/>
              <a:t>3</a:t>
            </a:r>
            <a:r>
              <a:rPr lang="hy-AM" dirty="0" smtClean="0"/>
              <a:t> of a solution of nitric acid containing 2.52 g/dm</a:t>
            </a:r>
            <a:r>
              <a:rPr lang="hy-AM" baseline="30000" dirty="0" smtClean="0"/>
              <a:t>3</a:t>
            </a:r>
            <a:r>
              <a:rPr lang="hy-AM" dirty="0" smtClean="0"/>
              <a:t> of HNO</a:t>
            </a:r>
            <a:r>
              <a:rPr lang="hy-AM" baseline="-25000" dirty="0" smtClean="0"/>
              <a:t>3</a:t>
            </a:r>
            <a:r>
              <a:rPr lang="hy-AM" dirty="0" smtClean="0"/>
              <a:t>?</a:t>
            </a:r>
            <a:br>
              <a:rPr lang="hy-AM" dirty="0" smtClean="0"/>
            </a:br>
            <a:r>
              <a:rPr lang="hy-AM" dirty="0" smtClean="0"/>
              <a:t/>
            </a:r>
            <a:br>
              <a:rPr lang="hy-AM" dirty="0" smtClean="0"/>
            </a:br>
            <a:r>
              <a:rPr lang="hy-AM" dirty="0" smtClean="0"/>
              <a:t>b.  Find the mass of 1 mol potassium manganate(VII), given that the concentration of its solution is 0.02 mol/dm</a:t>
            </a:r>
            <a:r>
              <a:rPr lang="hy-AM" baseline="30000" dirty="0" smtClean="0"/>
              <a:t>3</a:t>
            </a:r>
            <a:r>
              <a:rPr lang="hy-AM" dirty="0" smtClean="0"/>
              <a:t>, and the mass concentration of this solution is 3.16 g/dm</a:t>
            </a:r>
            <a:r>
              <a:rPr lang="hy-AM" baseline="30000" dirty="0" smtClean="0"/>
              <a:t>3</a:t>
            </a:r>
            <a:r>
              <a:rPr lang="hy-AM" dirty="0" smtClean="0"/>
              <a:t>.</a:t>
            </a:r>
            <a:br>
              <a:rPr lang="hy-AM" dirty="0" smtClean="0"/>
            </a:br>
            <a:r>
              <a:rPr lang="hy-AM" dirty="0" smtClean="0"/>
              <a:t/>
            </a:r>
            <a:br>
              <a:rPr lang="hy-AM" dirty="0" smtClean="0"/>
            </a:br>
            <a:r>
              <a:rPr lang="hy-AM" dirty="0" smtClean="0"/>
              <a:t>c.  250 cm</a:t>
            </a:r>
            <a:r>
              <a:rPr lang="hy-AM" baseline="30000" dirty="0" smtClean="0"/>
              <a:t>3</a:t>
            </a:r>
            <a:r>
              <a:rPr lang="hy-AM" dirty="0" smtClean="0"/>
              <a:t> of a solution of sodium chloride contains 11.70 g NaCl.  Find the concentration in </a:t>
            </a:r>
            <a:r>
              <a:rPr lang="hy-AM" b="1" u="sng" dirty="0" smtClean="0"/>
              <a:t>mol/dm</a:t>
            </a:r>
            <a:r>
              <a:rPr lang="hy-AM" b="1" u="sng" baseline="30000" dirty="0" smtClean="0"/>
              <a:t>3</a:t>
            </a:r>
            <a:r>
              <a:rPr lang="hy-AM" dirty="0" smtClean="0"/>
              <a:t> of this solution.  What do you have to do first judging from the expected units of concentration above?</a:t>
            </a:r>
            <a:endParaRPr lang="en-US" dirty="0"/>
          </a:p>
        </p:txBody>
      </p:sp>
      <p:pic>
        <p:nvPicPr>
          <p:cNvPr id="4" name="Picture 3" descr="happy brain.jpg"/>
          <p:cNvPicPr>
            <a:picLocks noChangeAspect="1"/>
          </p:cNvPicPr>
          <p:nvPr/>
        </p:nvPicPr>
        <p:blipFill>
          <a:blip r:embed="rId2" cstate="print"/>
          <a:stretch>
            <a:fillRect/>
          </a:stretch>
        </p:blipFill>
        <p:spPr>
          <a:xfrm>
            <a:off x="8172450" y="0"/>
            <a:ext cx="971550" cy="685800"/>
          </a:xfrm>
          <a:prstGeom prst="rect">
            <a:avLst/>
          </a:prstGeom>
        </p:spPr>
      </p:pic>
    </p:spTree>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a:bodyPr>
          <a:lstStyle/>
          <a:p>
            <a:r>
              <a:rPr lang="hy-AM" b="1" u="sng" dirty="0" smtClean="0"/>
              <a:t>It’s BRAIN TIME!  Let’s try a few examples:</a:t>
            </a:r>
            <a:r>
              <a:rPr lang="hy-AM" dirty="0" smtClean="0"/>
              <a:t/>
            </a:r>
            <a:br>
              <a:rPr lang="hy-AM" dirty="0" smtClean="0"/>
            </a:br>
            <a:r>
              <a:rPr lang="hy-AM" dirty="0" smtClean="0"/>
              <a:t>a.  What is the concentration in mol/dm</a:t>
            </a:r>
            <a:r>
              <a:rPr lang="hy-AM" baseline="30000" dirty="0" smtClean="0"/>
              <a:t>3</a:t>
            </a:r>
            <a:r>
              <a:rPr lang="hy-AM" dirty="0" smtClean="0"/>
              <a:t> of a solution of nitric acid containing 2.52 g/dm</a:t>
            </a:r>
            <a:r>
              <a:rPr lang="hy-AM" baseline="30000" dirty="0" smtClean="0"/>
              <a:t>3</a:t>
            </a:r>
            <a:r>
              <a:rPr lang="hy-AM" dirty="0" smtClean="0"/>
              <a:t> of HNO</a:t>
            </a:r>
            <a:r>
              <a:rPr lang="hy-AM" baseline="-25000" dirty="0" smtClean="0"/>
              <a:t>3</a:t>
            </a:r>
            <a:r>
              <a:rPr lang="hy-AM" dirty="0" smtClean="0"/>
              <a:t>?</a:t>
            </a:r>
            <a:br>
              <a:rPr lang="hy-AM" dirty="0" smtClean="0"/>
            </a:br>
            <a:r>
              <a:rPr lang="hy-AM" dirty="0" smtClean="0"/>
              <a:t/>
            </a:r>
            <a:br>
              <a:rPr lang="hy-AM" dirty="0" smtClean="0"/>
            </a:br>
            <a:endParaRPr lang="en-US" dirty="0"/>
          </a:p>
        </p:txBody>
      </p:sp>
      <p:pic>
        <p:nvPicPr>
          <p:cNvPr id="4" name="Picture 3" descr="happy brain.jpg"/>
          <p:cNvPicPr>
            <a:picLocks noChangeAspect="1"/>
          </p:cNvPicPr>
          <p:nvPr/>
        </p:nvPicPr>
        <p:blipFill>
          <a:blip r:embed="rId2" cstate="print"/>
          <a:stretch>
            <a:fillRect/>
          </a:stretch>
        </p:blipFill>
        <p:spPr>
          <a:xfrm>
            <a:off x="8172450" y="0"/>
            <a:ext cx="971550" cy="685800"/>
          </a:xfrm>
          <a:prstGeom prst="rect">
            <a:avLst/>
          </a:prstGeom>
        </p:spPr>
      </p:pic>
    </p:spTree>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a:bodyPr>
          <a:lstStyle/>
          <a:p>
            <a:r>
              <a:rPr lang="hy-AM" b="1" u="sng" dirty="0" smtClean="0"/>
              <a:t>It’s BRAIN TIME!  Let’s try a few examples:</a:t>
            </a:r>
            <a:r>
              <a:rPr lang="hy-AM" dirty="0" smtClean="0"/>
              <a:t/>
            </a:r>
            <a:br>
              <a:rPr lang="hy-AM" dirty="0" smtClean="0"/>
            </a:br>
            <a:r>
              <a:rPr lang="hy-AM" dirty="0" smtClean="0"/>
              <a:t>b</a:t>
            </a:r>
            <a:r>
              <a:rPr lang="hy-AM" dirty="0" smtClean="0"/>
              <a:t>.  Find the mass of 1 mol potassium manganate(VII), given that the concentration of its solution is 0.02 mol/dm</a:t>
            </a:r>
            <a:r>
              <a:rPr lang="hy-AM" baseline="30000" dirty="0" smtClean="0"/>
              <a:t>3</a:t>
            </a:r>
            <a:r>
              <a:rPr lang="hy-AM" dirty="0" smtClean="0"/>
              <a:t>, and the mass concentration of this solution is 3.16 g/dm</a:t>
            </a:r>
            <a:r>
              <a:rPr lang="hy-AM" baseline="30000" dirty="0" smtClean="0"/>
              <a:t>3</a:t>
            </a:r>
            <a:r>
              <a:rPr lang="hy-AM" dirty="0" smtClean="0"/>
              <a:t>.</a:t>
            </a:r>
            <a:br>
              <a:rPr lang="hy-AM" dirty="0" smtClean="0"/>
            </a:br>
            <a:r>
              <a:rPr lang="hy-AM" dirty="0" smtClean="0"/>
              <a:t/>
            </a:r>
            <a:br>
              <a:rPr lang="hy-AM" dirty="0" smtClean="0"/>
            </a:br>
            <a:endParaRPr lang="en-US" dirty="0"/>
          </a:p>
        </p:txBody>
      </p:sp>
      <p:pic>
        <p:nvPicPr>
          <p:cNvPr id="4" name="Picture 3" descr="happy brain.jpg"/>
          <p:cNvPicPr>
            <a:picLocks noChangeAspect="1"/>
          </p:cNvPicPr>
          <p:nvPr/>
        </p:nvPicPr>
        <p:blipFill>
          <a:blip r:embed="rId2" cstate="print"/>
          <a:stretch>
            <a:fillRect/>
          </a:stretch>
        </p:blipFill>
        <p:spPr>
          <a:xfrm>
            <a:off x="8172450" y="0"/>
            <a:ext cx="971550" cy="685800"/>
          </a:xfrm>
          <a:prstGeom prst="rect">
            <a:avLst/>
          </a:prstGeom>
        </p:spPr>
      </p:pic>
    </p:spTree>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a:bodyPr>
          <a:lstStyle/>
          <a:p>
            <a:r>
              <a:rPr lang="hy-AM" b="1" u="sng" dirty="0" smtClean="0"/>
              <a:t>It’s BRAIN TIME!  Let’s try a few examples:</a:t>
            </a:r>
            <a:r>
              <a:rPr lang="hy-AM" dirty="0" smtClean="0"/>
              <a:t/>
            </a:r>
            <a:br>
              <a:rPr lang="hy-AM" dirty="0" smtClean="0"/>
            </a:br>
            <a:r>
              <a:rPr lang="hy-AM" dirty="0" smtClean="0"/>
              <a:t>c</a:t>
            </a:r>
            <a:r>
              <a:rPr lang="hy-AM" dirty="0" smtClean="0"/>
              <a:t>.  250 cm</a:t>
            </a:r>
            <a:r>
              <a:rPr lang="hy-AM" baseline="30000" dirty="0" smtClean="0"/>
              <a:t>3</a:t>
            </a:r>
            <a:r>
              <a:rPr lang="hy-AM" dirty="0" smtClean="0"/>
              <a:t> of a solution of sodium chloride contains 11.70 g NaCl.  Find the concentration in </a:t>
            </a:r>
            <a:r>
              <a:rPr lang="hy-AM" b="1" u="sng" dirty="0" smtClean="0"/>
              <a:t>mol/dm</a:t>
            </a:r>
            <a:r>
              <a:rPr lang="hy-AM" b="1" u="sng" baseline="30000" dirty="0" smtClean="0"/>
              <a:t>3</a:t>
            </a:r>
            <a:r>
              <a:rPr lang="hy-AM" dirty="0" smtClean="0"/>
              <a:t> of this solution.  What do you have to do first judging from the expected units of concentration above?</a:t>
            </a:r>
            <a:endParaRPr lang="en-US" dirty="0"/>
          </a:p>
        </p:txBody>
      </p:sp>
      <p:pic>
        <p:nvPicPr>
          <p:cNvPr id="4" name="Picture 3" descr="happy brain.jpg"/>
          <p:cNvPicPr>
            <a:picLocks noChangeAspect="1"/>
          </p:cNvPicPr>
          <p:nvPr/>
        </p:nvPicPr>
        <p:blipFill>
          <a:blip r:embed="rId2" cstate="print"/>
          <a:stretch>
            <a:fillRect/>
          </a:stretch>
        </p:blipFill>
        <p:spPr>
          <a:xfrm>
            <a:off x="8172450" y="0"/>
            <a:ext cx="971550" cy="685800"/>
          </a:xfrm>
          <a:prstGeom prst="rect">
            <a:avLst/>
          </a:prstGeom>
        </p:spPr>
      </p:pic>
    </p:spTree>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a:bodyPr>
          <a:lstStyle/>
          <a:p>
            <a:r>
              <a:rPr lang="hy-AM" b="1" u="sng" dirty="0" smtClean="0"/>
              <a:t>It’s BRAIN TIME!  Let’s try a few examples:</a:t>
            </a:r>
            <a:r>
              <a:rPr lang="hy-AM" dirty="0" smtClean="0"/>
              <a:t/>
            </a:r>
            <a:br>
              <a:rPr lang="hy-AM" dirty="0" smtClean="0"/>
            </a:br>
            <a:r>
              <a:rPr lang="hy-AM" dirty="0" smtClean="0"/>
              <a:t>d.  What is the mass concentration in </a:t>
            </a:r>
            <a:r>
              <a:rPr lang="hy-AM" b="1" u="sng" dirty="0" smtClean="0"/>
              <a:t>g/dm</a:t>
            </a:r>
            <a:r>
              <a:rPr lang="hy-AM" b="1" u="sng" baseline="30000" dirty="0" smtClean="0"/>
              <a:t>3</a:t>
            </a:r>
            <a:r>
              <a:rPr lang="hy-AM" dirty="0" smtClean="0"/>
              <a:t> of a solution of 0.2 mol/dm</a:t>
            </a:r>
            <a:r>
              <a:rPr lang="hy-AM" baseline="30000" dirty="0" smtClean="0"/>
              <a:t>3</a:t>
            </a:r>
            <a:r>
              <a:rPr lang="hy-AM" dirty="0" smtClean="0"/>
              <a:t> potassium nitrate, KNO</a:t>
            </a:r>
            <a:r>
              <a:rPr lang="hy-AM" baseline="-25000" dirty="0" smtClean="0"/>
              <a:t>3</a:t>
            </a:r>
            <a:r>
              <a:rPr lang="hy-AM" dirty="0" smtClean="0"/>
              <a:t>?  MW of KNO</a:t>
            </a:r>
            <a:r>
              <a:rPr lang="hy-AM" baseline="-25000" dirty="0" smtClean="0"/>
              <a:t>3</a:t>
            </a:r>
            <a:r>
              <a:rPr lang="hy-AM" dirty="0" smtClean="0"/>
              <a:t> = 101</a:t>
            </a:r>
            <a:br>
              <a:rPr lang="hy-AM" dirty="0" smtClean="0"/>
            </a:br>
            <a:r>
              <a:rPr lang="en-US" dirty="0" smtClean="0"/>
              <a:t/>
            </a:r>
            <a:br>
              <a:rPr lang="en-US" dirty="0" smtClean="0"/>
            </a:br>
            <a:r>
              <a:rPr lang="hy-AM" dirty="0" smtClean="0"/>
              <a:t>e.  A solution of FeSO</a:t>
            </a:r>
            <a:r>
              <a:rPr lang="hy-AM" baseline="-25000" dirty="0" smtClean="0"/>
              <a:t>4</a:t>
            </a:r>
            <a:r>
              <a:rPr lang="hy-AM" dirty="0" smtClean="0"/>
              <a:t>.</a:t>
            </a:r>
            <a:r>
              <a:rPr lang="hy-AM" b="1" dirty="0" smtClean="0"/>
              <a:t>x</a:t>
            </a:r>
            <a:r>
              <a:rPr lang="hy-AM" dirty="0" smtClean="0"/>
              <a:t>H</a:t>
            </a:r>
            <a:r>
              <a:rPr lang="hy-AM" baseline="-25000" dirty="0" smtClean="0"/>
              <a:t>2</a:t>
            </a:r>
            <a:r>
              <a:rPr lang="hy-AM" dirty="0" smtClean="0"/>
              <a:t>O has a concentration of 0.22 mol/dm</a:t>
            </a:r>
            <a:r>
              <a:rPr lang="hy-AM" baseline="30000" dirty="0" smtClean="0"/>
              <a:t>3</a:t>
            </a:r>
            <a:r>
              <a:rPr lang="hy-AM" dirty="0" smtClean="0"/>
              <a:t> and a mass concentration of 61.16 g/dm</a:t>
            </a:r>
            <a:r>
              <a:rPr lang="hy-AM" baseline="30000" dirty="0" smtClean="0"/>
              <a:t>3</a:t>
            </a:r>
            <a:r>
              <a:rPr lang="hy-AM" dirty="0" smtClean="0"/>
              <a:t>.  Find the value of </a:t>
            </a:r>
            <a:r>
              <a:rPr lang="hy-AM" b="1" dirty="0" smtClean="0"/>
              <a:t>x</a:t>
            </a:r>
            <a:r>
              <a:rPr lang="hy-AM" dirty="0" smtClean="0"/>
              <a:t> in the formula, FeSO</a:t>
            </a:r>
            <a:r>
              <a:rPr lang="hy-AM" baseline="-25000" dirty="0" smtClean="0"/>
              <a:t>4</a:t>
            </a:r>
            <a:r>
              <a:rPr lang="hy-AM" dirty="0" smtClean="0"/>
              <a:t>.</a:t>
            </a:r>
            <a:r>
              <a:rPr lang="hy-AM" b="1" dirty="0" smtClean="0"/>
              <a:t>x</a:t>
            </a:r>
            <a:r>
              <a:rPr lang="hy-AM" dirty="0" smtClean="0"/>
              <a:t>H</a:t>
            </a:r>
            <a:r>
              <a:rPr lang="hy-AM" baseline="-25000" dirty="0" smtClean="0"/>
              <a:t>2</a:t>
            </a:r>
            <a:r>
              <a:rPr lang="hy-AM" dirty="0" smtClean="0"/>
              <a:t>O.</a:t>
            </a:r>
            <a:br>
              <a:rPr lang="hy-AM" dirty="0" smtClean="0"/>
            </a:br>
            <a:r>
              <a:rPr lang="hy-AM" dirty="0" smtClean="0"/>
              <a:t/>
            </a:r>
            <a:br>
              <a:rPr lang="hy-AM" dirty="0" smtClean="0"/>
            </a:br>
            <a:r>
              <a:rPr lang="hy-AM" dirty="0" smtClean="0"/>
              <a:t>f.  Given a solution of </a:t>
            </a:r>
            <a:r>
              <a:rPr lang="hy-AM" b="1" dirty="0" smtClean="0"/>
              <a:t>M</a:t>
            </a:r>
            <a:r>
              <a:rPr lang="hy-AM" dirty="0" smtClean="0"/>
              <a:t>Cl</a:t>
            </a:r>
            <a:r>
              <a:rPr lang="hy-AM" baseline="-25000" dirty="0" smtClean="0"/>
              <a:t>2</a:t>
            </a:r>
            <a:r>
              <a:rPr lang="hy-AM" dirty="0" smtClean="0"/>
              <a:t> of concentration 0.025 mol/dm</a:t>
            </a:r>
            <a:r>
              <a:rPr lang="hy-AM" baseline="30000" dirty="0" smtClean="0"/>
              <a:t>3</a:t>
            </a:r>
            <a:r>
              <a:rPr lang="hy-AM" dirty="0" smtClean="0"/>
              <a:t> and mass concentration 2.375 g/dm</a:t>
            </a:r>
            <a:r>
              <a:rPr lang="hy-AM" baseline="30000" dirty="0" smtClean="0"/>
              <a:t>3</a:t>
            </a:r>
            <a:r>
              <a:rPr lang="hy-AM" dirty="0" smtClean="0"/>
              <a:t>, find the relative atomic mass of </a:t>
            </a:r>
            <a:r>
              <a:rPr lang="hy-AM" b="1" dirty="0" smtClean="0"/>
              <a:t>M</a:t>
            </a:r>
            <a:r>
              <a:rPr lang="hy-AM" dirty="0" smtClean="0"/>
              <a:t>.  </a:t>
            </a:r>
            <a:endParaRPr lang="en-US" dirty="0"/>
          </a:p>
        </p:txBody>
      </p:sp>
      <p:pic>
        <p:nvPicPr>
          <p:cNvPr id="4" name="Picture 3" descr="happy brain.jpg"/>
          <p:cNvPicPr>
            <a:picLocks noChangeAspect="1"/>
          </p:cNvPicPr>
          <p:nvPr/>
        </p:nvPicPr>
        <p:blipFill>
          <a:blip r:embed="rId2" cstate="print"/>
          <a:stretch>
            <a:fillRect/>
          </a:stretch>
        </p:blipFill>
        <p:spPr>
          <a:xfrm>
            <a:off x="8172450" y="0"/>
            <a:ext cx="971550" cy="685800"/>
          </a:xfrm>
          <a:prstGeom prst="rect">
            <a:avLst/>
          </a:prstGeom>
        </p:spPr>
      </p:pic>
    </p:spTree>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a:bodyPr>
          <a:lstStyle/>
          <a:p>
            <a:r>
              <a:rPr lang="hy-AM" b="1" u="sng" dirty="0" smtClean="0"/>
              <a:t>It’s BRAIN TIME!  Let’s try a few examples:</a:t>
            </a:r>
            <a:r>
              <a:rPr lang="hy-AM" dirty="0" smtClean="0"/>
              <a:t/>
            </a:r>
            <a:br>
              <a:rPr lang="hy-AM" dirty="0" smtClean="0"/>
            </a:br>
            <a:r>
              <a:rPr lang="hy-AM" dirty="0" smtClean="0"/>
              <a:t>d.  What is the mass concentration in </a:t>
            </a:r>
            <a:r>
              <a:rPr lang="hy-AM" b="1" u="sng" dirty="0" smtClean="0"/>
              <a:t>g/dm</a:t>
            </a:r>
            <a:r>
              <a:rPr lang="hy-AM" b="1" u="sng" baseline="30000" dirty="0" smtClean="0"/>
              <a:t>3</a:t>
            </a:r>
            <a:r>
              <a:rPr lang="hy-AM" dirty="0" smtClean="0"/>
              <a:t> of a solution of 0.2 mol/dm</a:t>
            </a:r>
            <a:r>
              <a:rPr lang="hy-AM" baseline="30000" dirty="0" smtClean="0"/>
              <a:t>3</a:t>
            </a:r>
            <a:r>
              <a:rPr lang="hy-AM" dirty="0" smtClean="0"/>
              <a:t> potassium nitrate, KNO</a:t>
            </a:r>
            <a:r>
              <a:rPr lang="hy-AM" baseline="-25000" dirty="0" smtClean="0"/>
              <a:t>3</a:t>
            </a:r>
            <a:r>
              <a:rPr lang="hy-AM" dirty="0" smtClean="0"/>
              <a:t>?  MW of KNO</a:t>
            </a:r>
            <a:r>
              <a:rPr lang="hy-AM" baseline="-25000" dirty="0" smtClean="0"/>
              <a:t>3</a:t>
            </a:r>
            <a:r>
              <a:rPr lang="hy-AM" dirty="0" smtClean="0"/>
              <a:t> = 101</a:t>
            </a:r>
            <a:br>
              <a:rPr lang="hy-AM" dirty="0" smtClean="0"/>
            </a:br>
            <a:r>
              <a:rPr lang="en-US" dirty="0" smtClean="0"/>
              <a:t/>
            </a:r>
            <a:br>
              <a:rPr lang="en-US" dirty="0" smtClean="0"/>
            </a:br>
            <a:endParaRPr lang="en-US" dirty="0"/>
          </a:p>
        </p:txBody>
      </p:sp>
      <p:pic>
        <p:nvPicPr>
          <p:cNvPr id="4" name="Picture 3" descr="happy brain.jpg"/>
          <p:cNvPicPr>
            <a:picLocks noChangeAspect="1"/>
          </p:cNvPicPr>
          <p:nvPr/>
        </p:nvPicPr>
        <p:blipFill>
          <a:blip r:embed="rId2" cstate="print"/>
          <a:stretch>
            <a:fillRect/>
          </a:stretch>
        </p:blipFill>
        <p:spPr>
          <a:xfrm>
            <a:off x="8172450" y="0"/>
            <a:ext cx="971550" cy="685800"/>
          </a:xfrm>
          <a:prstGeom prst="rect">
            <a:avLst/>
          </a:prstGeom>
        </p:spPr>
      </p:pic>
    </p:spTree>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a:bodyPr>
          <a:lstStyle/>
          <a:p>
            <a:r>
              <a:rPr lang="hy-AM" b="1" u="sng" dirty="0" smtClean="0"/>
              <a:t>It’s BRAIN TIME!  Let’s try a few examples:</a:t>
            </a:r>
            <a:r>
              <a:rPr lang="hy-AM" dirty="0" smtClean="0"/>
              <a:t/>
            </a:r>
            <a:br>
              <a:rPr lang="hy-AM" dirty="0" smtClean="0"/>
            </a:br>
            <a:r>
              <a:rPr lang="hy-AM" dirty="0" smtClean="0"/>
              <a:t>e</a:t>
            </a:r>
            <a:r>
              <a:rPr lang="hy-AM" dirty="0" smtClean="0"/>
              <a:t>.  A solution of FeSO</a:t>
            </a:r>
            <a:r>
              <a:rPr lang="hy-AM" baseline="-25000" dirty="0" smtClean="0"/>
              <a:t>4</a:t>
            </a:r>
            <a:r>
              <a:rPr lang="hy-AM" dirty="0" smtClean="0"/>
              <a:t>.</a:t>
            </a:r>
            <a:r>
              <a:rPr lang="hy-AM" b="1" dirty="0" smtClean="0"/>
              <a:t>x</a:t>
            </a:r>
            <a:r>
              <a:rPr lang="hy-AM" dirty="0" smtClean="0"/>
              <a:t>H</a:t>
            </a:r>
            <a:r>
              <a:rPr lang="hy-AM" baseline="-25000" dirty="0" smtClean="0"/>
              <a:t>2</a:t>
            </a:r>
            <a:r>
              <a:rPr lang="hy-AM" dirty="0" smtClean="0"/>
              <a:t>O has a concentration of 0.22 mol/dm</a:t>
            </a:r>
            <a:r>
              <a:rPr lang="hy-AM" baseline="30000" dirty="0" smtClean="0"/>
              <a:t>3</a:t>
            </a:r>
            <a:r>
              <a:rPr lang="hy-AM" dirty="0" smtClean="0"/>
              <a:t> and a mass concentration of 61.16 g/dm</a:t>
            </a:r>
            <a:r>
              <a:rPr lang="hy-AM" baseline="30000" dirty="0" smtClean="0"/>
              <a:t>3</a:t>
            </a:r>
            <a:r>
              <a:rPr lang="hy-AM" dirty="0" smtClean="0"/>
              <a:t>.  Find the value of </a:t>
            </a:r>
            <a:r>
              <a:rPr lang="hy-AM" b="1" dirty="0" smtClean="0"/>
              <a:t>x</a:t>
            </a:r>
            <a:r>
              <a:rPr lang="hy-AM" dirty="0" smtClean="0"/>
              <a:t> in the formula, FeSO</a:t>
            </a:r>
            <a:r>
              <a:rPr lang="hy-AM" baseline="-25000" dirty="0" smtClean="0"/>
              <a:t>4</a:t>
            </a:r>
            <a:r>
              <a:rPr lang="hy-AM" dirty="0" smtClean="0"/>
              <a:t>.</a:t>
            </a:r>
            <a:r>
              <a:rPr lang="hy-AM" b="1" dirty="0" smtClean="0"/>
              <a:t>x</a:t>
            </a:r>
            <a:r>
              <a:rPr lang="hy-AM" dirty="0" smtClean="0"/>
              <a:t>H</a:t>
            </a:r>
            <a:r>
              <a:rPr lang="hy-AM" baseline="-25000" dirty="0" smtClean="0"/>
              <a:t>2</a:t>
            </a:r>
            <a:r>
              <a:rPr lang="hy-AM" dirty="0" smtClean="0"/>
              <a:t>O.</a:t>
            </a:r>
            <a:br>
              <a:rPr lang="hy-AM" dirty="0" smtClean="0"/>
            </a:br>
            <a:endParaRPr lang="en-US" dirty="0"/>
          </a:p>
        </p:txBody>
      </p:sp>
      <p:pic>
        <p:nvPicPr>
          <p:cNvPr id="4" name="Picture 3" descr="happy brain.jpg"/>
          <p:cNvPicPr>
            <a:picLocks noChangeAspect="1"/>
          </p:cNvPicPr>
          <p:nvPr/>
        </p:nvPicPr>
        <p:blipFill>
          <a:blip r:embed="rId2" cstate="print"/>
          <a:stretch>
            <a:fillRect/>
          </a:stretch>
        </p:blipFill>
        <p:spPr>
          <a:xfrm>
            <a:off x="8172450" y="0"/>
            <a:ext cx="971550" cy="685800"/>
          </a:xfrm>
          <a:prstGeom prst="rect">
            <a:avLst/>
          </a:prstGeom>
        </p:spPr>
      </p:pic>
    </p:spTree>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a:bodyPr>
          <a:lstStyle/>
          <a:p>
            <a:r>
              <a:rPr lang="hy-AM" b="1" u="sng" dirty="0" smtClean="0"/>
              <a:t>It’s BRAIN TIME!  Let’s try a few examples:</a:t>
            </a:r>
            <a:r>
              <a:rPr lang="hy-AM" dirty="0" smtClean="0"/>
              <a:t/>
            </a:r>
            <a:br>
              <a:rPr lang="hy-AM" dirty="0" smtClean="0"/>
            </a:br>
            <a:r>
              <a:rPr lang="hy-AM" dirty="0" smtClean="0"/>
              <a:t>f</a:t>
            </a:r>
            <a:r>
              <a:rPr lang="hy-AM" dirty="0" smtClean="0"/>
              <a:t>.  Given a solution of </a:t>
            </a:r>
            <a:r>
              <a:rPr lang="hy-AM" b="1" dirty="0" smtClean="0"/>
              <a:t>M</a:t>
            </a:r>
            <a:r>
              <a:rPr lang="hy-AM" dirty="0" smtClean="0"/>
              <a:t>Cl</a:t>
            </a:r>
            <a:r>
              <a:rPr lang="hy-AM" baseline="-25000" dirty="0" smtClean="0"/>
              <a:t>2</a:t>
            </a:r>
            <a:r>
              <a:rPr lang="hy-AM" dirty="0" smtClean="0"/>
              <a:t> of concentration 0.025 mol/dm</a:t>
            </a:r>
            <a:r>
              <a:rPr lang="hy-AM" baseline="30000" dirty="0" smtClean="0"/>
              <a:t>3</a:t>
            </a:r>
            <a:r>
              <a:rPr lang="hy-AM" dirty="0" smtClean="0"/>
              <a:t> and mass concentration 2.375 g/dm</a:t>
            </a:r>
            <a:r>
              <a:rPr lang="hy-AM" baseline="30000" dirty="0" smtClean="0"/>
              <a:t>3</a:t>
            </a:r>
            <a:r>
              <a:rPr lang="hy-AM" dirty="0" smtClean="0"/>
              <a:t>, find the relative atomic mass of </a:t>
            </a:r>
            <a:r>
              <a:rPr lang="hy-AM" b="1" dirty="0" smtClean="0"/>
              <a:t>M</a:t>
            </a:r>
            <a:r>
              <a:rPr lang="hy-AM" dirty="0" smtClean="0"/>
              <a:t>.  </a:t>
            </a:r>
            <a:endParaRPr lang="en-US" dirty="0"/>
          </a:p>
        </p:txBody>
      </p:sp>
      <p:pic>
        <p:nvPicPr>
          <p:cNvPr id="4" name="Picture 3" descr="happy brain.jpg"/>
          <p:cNvPicPr>
            <a:picLocks noChangeAspect="1"/>
          </p:cNvPicPr>
          <p:nvPr/>
        </p:nvPicPr>
        <p:blipFill>
          <a:blip r:embed="rId2" cstate="print"/>
          <a:stretch>
            <a:fillRect/>
          </a:stretch>
        </p:blipFill>
        <p:spPr>
          <a:xfrm>
            <a:off x="8172450" y="0"/>
            <a:ext cx="971550" cy="685800"/>
          </a:xfrm>
          <a:prstGeom prst="rect">
            <a:avLst/>
          </a:prstGeom>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Relative Molecular Mass</a:t>
            </a:r>
            <a:endParaRPr lang="en-US" dirty="0"/>
          </a:p>
        </p:txBody>
      </p:sp>
      <p:sp>
        <p:nvSpPr>
          <p:cNvPr id="3" name="Content Placeholder 2"/>
          <p:cNvSpPr>
            <a:spLocks noGrp="1"/>
          </p:cNvSpPr>
          <p:nvPr>
            <p:ph idx="1"/>
          </p:nvPr>
        </p:nvSpPr>
        <p:spPr>
          <a:xfrm>
            <a:off x="457200" y="1600200"/>
            <a:ext cx="8229600" cy="5105400"/>
          </a:xfrm>
        </p:spPr>
        <p:txBody>
          <a:bodyPr>
            <a:normAutofit lnSpcReduction="10000"/>
          </a:bodyPr>
          <a:lstStyle/>
          <a:p>
            <a:r>
              <a:rPr lang="en-US" dirty="0" smtClean="0"/>
              <a:t>The mass of an element may be found on the Periodic Table or by simply asking Google.</a:t>
            </a:r>
          </a:p>
          <a:p>
            <a:endParaRPr lang="en-US" dirty="0" smtClean="0"/>
          </a:p>
          <a:p>
            <a:r>
              <a:rPr lang="en-US" dirty="0" smtClean="0"/>
              <a:t>To find relative molecular masses the relative masses of all of the atoms in the molecule are determined then added.  </a:t>
            </a:r>
            <a:br>
              <a:rPr lang="en-US" dirty="0" smtClean="0"/>
            </a:br>
            <a:r>
              <a:rPr lang="en-US" dirty="0" smtClean="0"/>
              <a:t/>
            </a:r>
            <a:br>
              <a:rPr lang="en-US" dirty="0" smtClean="0"/>
            </a:br>
            <a:r>
              <a:rPr lang="en-US" dirty="0" smtClean="0"/>
              <a:t>CO</a:t>
            </a:r>
            <a:r>
              <a:rPr lang="en-US" baseline="-25000" dirty="0" smtClean="0">
                <a:solidFill>
                  <a:srgbClr val="FF0066"/>
                </a:solidFill>
              </a:rPr>
              <a:t>2</a:t>
            </a:r>
            <a:r>
              <a:rPr lang="en-US" dirty="0" smtClean="0"/>
              <a:t>  = (1 C × 12 g)  +  (</a:t>
            </a:r>
            <a:r>
              <a:rPr lang="en-US" dirty="0" smtClean="0">
                <a:solidFill>
                  <a:srgbClr val="FF0066"/>
                </a:solidFill>
              </a:rPr>
              <a:t>2</a:t>
            </a:r>
            <a:r>
              <a:rPr lang="en-US" dirty="0" smtClean="0"/>
              <a:t> O × 16 g)</a:t>
            </a:r>
            <a:br>
              <a:rPr lang="en-US" dirty="0" smtClean="0"/>
            </a:br>
            <a:r>
              <a:rPr lang="en-US" dirty="0" smtClean="0"/>
              <a:t>          =  12 g + 32 g</a:t>
            </a:r>
            <a:br>
              <a:rPr lang="en-US" dirty="0" smtClean="0"/>
            </a:br>
            <a:r>
              <a:rPr lang="en-US" dirty="0" smtClean="0"/>
              <a:t>	   =  44 g</a:t>
            </a:r>
            <a:endParaRPr lang="en-US" dirty="0"/>
          </a:p>
        </p:txBody>
      </p:sp>
    </p:spTree>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Dilution Equations</a:t>
            </a:r>
            <a:endParaRPr lang="en-US" dirty="0"/>
          </a:p>
        </p:txBody>
      </p:sp>
      <p:sp>
        <p:nvSpPr>
          <p:cNvPr id="3" name="Content Placeholder 2"/>
          <p:cNvSpPr>
            <a:spLocks noGrp="1"/>
          </p:cNvSpPr>
          <p:nvPr>
            <p:ph idx="1"/>
          </p:nvPr>
        </p:nvSpPr>
        <p:spPr/>
        <p:txBody>
          <a:bodyPr>
            <a:normAutofit fontScale="85000" lnSpcReduction="20000"/>
          </a:bodyPr>
          <a:lstStyle/>
          <a:p>
            <a:r>
              <a:rPr lang="hy-AM" sz="2600" b="1" dirty="0" smtClean="0"/>
              <a:t>Concentration</a:t>
            </a:r>
            <a:r>
              <a:rPr lang="hy-AM" sz="2600" b="1" baseline="-25000" dirty="0" smtClean="0"/>
              <a:t>1</a:t>
            </a:r>
            <a:r>
              <a:rPr lang="hy-AM" sz="2600" b="1" dirty="0" smtClean="0"/>
              <a:t> ×  Volume</a:t>
            </a:r>
            <a:r>
              <a:rPr lang="hy-AM" sz="2600" b="1" baseline="-25000" dirty="0" smtClean="0"/>
              <a:t>1</a:t>
            </a:r>
            <a:r>
              <a:rPr lang="hy-AM" sz="2600" b="1" dirty="0" smtClean="0"/>
              <a:t>  =  Concentration</a:t>
            </a:r>
            <a:r>
              <a:rPr lang="hy-AM" sz="2600" b="1" baseline="-25000" dirty="0" smtClean="0"/>
              <a:t>2</a:t>
            </a:r>
            <a:r>
              <a:rPr lang="hy-AM" sz="2600" b="1" dirty="0" smtClean="0"/>
              <a:t>  ×  Volume</a:t>
            </a:r>
            <a:r>
              <a:rPr lang="hy-AM" sz="2600" b="1" baseline="-25000" dirty="0" smtClean="0"/>
              <a:t>2</a:t>
            </a:r>
            <a:r>
              <a:rPr lang="hy-AM" sz="2600" b="1" dirty="0" smtClean="0"/>
              <a:t>   </a:t>
            </a:r>
            <a:r>
              <a:rPr lang="hy-AM" b="1" dirty="0" smtClean="0"/>
              <a:t> </a:t>
            </a:r>
            <a:br>
              <a:rPr lang="hy-AM" b="1" dirty="0" smtClean="0"/>
            </a:br>
            <a:r>
              <a:rPr lang="en-US" b="1" dirty="0" smtClean="0"/>
              <a:t/>
            </a:r>
            <a:br>
              <a:rPr lang="en-US" b="1" dirty="0" smtClean="0"/>
            </a:br>
            <a:r>
              <a:rPr lang="hy-AM" b="1" dirty="0" smtClean="0"/>
              <a:t>OR</a:t>
            </a:r>
            <a:br>
              <a:rPr lang="hy-AM" b="1" dirty="0" smtClean="0"/>
            </a:br>
            <a:r>
              <a:rPr lang="en-US" b="1" dirty="0" smtClean="0"/>
              <a:t/>
            </a:r>
            <a:br>
              <a:rPr lang="en-US" b="1" dirty="0" smtClean="0"/>
            </a:br>
            <a:r>
              <a:rPr lang="hy-AM" b="1" dirty="0" smtClean="0"/>
              <a:t>C</a:t>
            </a:r>
            <a:r>
              <a:rPr lang="hy-AM" b="1" baseline="-25000" dirty="0" smtClean="0"/>
              <a:t>1</a:t>
            </a:r>
            <a:r>
              <a:rPr lang="hy-AM" b="1" dirty="0" smtClean="0"/>
              <a:t>V</a:t>
            </a:r>
            <a:r>
              <a:rPr lang="hy-AM" b="1" baseline="-25000" dirty="0" smtClean="0"/>
              <a:t>1</a:t>
            </a:r>
            <a:r>
              <a:rPr lang="hy-AM" b="1" dirty="0" smtClean="0"/>
              <a:t>  =  C</a:t>
            </a:r>
            <a:r>
              <a:rPr lang="hy-AM" b="1" baseline="-25000" dirty="0" smtClean="0"/>
              <a:t>2</a:t>
            </a:r>
            <a:r>
              <a:rPr lang="hy-AM" b="1" dirty="0" smtClean="0"/>
              <a:t>V</a:t>
            </a:r>
            <a:r>
              <a:rPr lang="hy-AM" b="1" baseline="-25000" dirty="0" smtClean="0"/>
              <a:t>2</a:t>
            </a:r>
            <a:r>
              <a:rPr lang="hy-AM" b="1" dirty="0" smtClean="0"/>
              <a:t>    </a:t>
            </a:r>
            <a:br>
              <a:rPr lang="hy-AM" b="1" dirty="0" smtClean="0"/>
            </a:br>
            <a:r>
              <a:rPr lang="hy-AM" dirty="0" smtClean="0"/>
              <a:t/>
            </a:r>
            <a:br>
              <a:rPr lang="hy-AM" dirty="0" smtClean="0"/>
            </a:br>
            <a:r>
              <a:rPr lang="en-US" dirty="0" smtClean="0"/>
              <a:t>S</a:t>
            </a:r>
            <a:r>
              <a:rPr lang="hy-AM" dirty="0" smtClean="0"/>
              <a:t>ometimes books would use the word </a:t>
            </a:r>
            <a:r>
              <a:rPr lang="hy-AM" b="1" u="sng" dirty="0" smtClean="0"/>
              <a:t>molarity</a:t>
            </a:r>
            <a:r>
              <a:rPr lang="hy-AM" dirty="0" smtClean="0"/>
              <a:t> instead of </a:t>
            </a:r>
            <a:r>
              <a:rPr lang="hy-AM" b="1" u="sng" dirty="0" smtClean="0"/>
              <a:t>concentration</a:t>
            </a:r>
            <a:r>
              <a:rPr lang="hy-AM" b="1" dirty="0" smtClean="0"/>
              <a:t> </a:t>
            </a:r>
            <a:r>
              <a:rPr lang="hy-AM" dirty="0" smtClean="0"/>
              <a:t>which practically means the same thing.  </a:t>
            </a:r>
            <a:r>
              <a:rPr lang="en-US" dirty="0" smtClean="0"/>
              <a:t>In this case</a:t>
            </a:r>
            <a:r>
              <a:rPr lang="hy-AM" dirty="0" smtClean="0"/>
              <a:t> the notation of </a:t>
            </a:r>
            <a:r>
              <a:rPr lang="hy-AM" b="1" dirty="0" smtClean="0"/>
              <a:t>M</a:t>
            </a:r>
            <a:r>
              <a:rPr lang="hy-AM" dirty="0" smtClean="0"/>
              <a:t> instead of </a:t>
            </a:r>
            <a:r>
              <a:rPr lang="hy-AM" b="1" dirty="0" smtClean="0"/>
              <a:t>C</a:t>
            </a:r>
            <a:r>
              <a:rPr lang="hy-AM" dirty="0" smtClean="0"/>
              <a:t> would be used within the dilution equation. </a:t>
            </a:r>
            <a:br>
              <a:rPr lang="hy-AM" dirty="0" smtClean="0"/>
            </a:br>
            <a:r>
              <a:rPr lang="en-US" dirty="0" smtClean="0"/>
              <a:t/>
            </a:r>
            <a:br>
              <a:rPr lang="en-US" dirty="0" smtClean="0"/>
            </a:br>
            <a:r>
              <a:rPr lang="hy-AM" dirty="0" smtClean="0"/>
              <a:t>For example ::  </a:t>
            </a:r>
            <a:r>
              <a:rPr lang="hy-AM" b="1" dirty="0" smtClean="0"/>
              <a:t>M</a:t>
            </a:r>
            <a:r>
              <a:rPr lang="hy-AM" b="1" baseline="-25000" dirty="0" smtClean="0"/>
              <a:t>1</a:t>
            </a:r>
            <a:r>
              <a:rPr lang="hy-AM" b="1" dirty="0" smtClean="0"/>
              <a:t>V</a:t>
            </a:r>
            <a:r>
              <a:rPr lang="hy-AM" b="1" baseline="-25000" dirty="0" smtClean="0"/>
              <a:t>1</a:t>
            </a:r>
            <a:r>
              <a:rPr lang="hy-AM" b="1" dirty="0" smtClean="0"/>
              <a:t>  =  M</a:t>
            </a:r>
            <a:r>
              <a:rPr lang="hy-AM" b="1" baseline="-25000" dirty="0" smtClean="0"/>
              <a:t>2</a:t>
            </a:r>
            <a:r>
              <a:rPr lang="hy-AM" b="1" dirty="0" smtClean="0"/>
              <a:t>V</a:t>
            </a:r>
            <a:r>
              <a:rPr lang="hy-AM" b="1" baseline="-25000" dirty="0" smtClean="0"/>
              <a:t>2</a:t>
            </a:r>
            <a:br>
              <a:rPr lang="hy-AM" b="1" baseline="-25000" dirty="0" smtClean="0"/>
            </a:br>
            <a:endParaRPr lang="en-US" dirty="0"/>
          </a:p>
        </p:txBody>
      </p:sp>
    </p:spTree>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Dilution Questions</a:t>
            </a:r>
            <a:endParaRPr lang="en-US" dirty="0"/>
          </a:p>
        </p:txBody>
      </p:sp>
      <p:sp>
        <p:nvSpPr>
          <p:cNvPr id="3" name="Content Placeholder 2"/>
          <p:cNvSpPr>
            <a:spLocks noGrp="1"/>
          </p:cNvSpPr>
          <p:nvPr>
            <p:ph idx="1"/>
          </p:nvPr>
        </p:nvSpPr>
        <p:spPr/>
        <p:txBody>
          <a:bodyPr>
            <a:normAutofit fontScale="70000" lnSpcReduction="20000"/>
          </a:bodyPr>
          <a:lstStyle/>
          <a:p>
            <a:r>
              <a:rPr lang="hy-AM" b="1" dirty="0" smtClean="0"/>
              <a:t>How can you prepare 2.0 dm</a:t>
            </a:r>
            <a:r>
              <a:rPr lang="hy-AM" b="1" baseline="30000" dirty="0" smtClean="0"/>
              <a:t>3</a:t>
            </a:r>
            <a:r>
              <a:rPr lang="hy-AM" b="1" dirty="0" smtClean="0"/>
              <a:t> of a 0.1 mol/dm</a:t>
            </a:r>
            <a:r>
              <a:rPr lang="hy-AM" b="1" baseline="30000" dirty="0" smtClean="0"/>
              <a:t>3</a:t>
            </a:r>
            <a:r>
              <a:rPr lang="hy-AM" b="1" dirty="0" smtClean="0"/>
              <a:t> solution of NaOH starting with a 5.0 mol/dm</a:t>
            </a:r>
            <a:r>
              <a:rPr lang="hy-AM" b="1" baseline="30000" dirty="0" smtClean="0"/>
              <a:t>3</a:t>
            </a:r>
            <a:r>
              <a:rPr lang="hy-AM" b="1" dirty="0" smtClean="0"/>
              <a:t> solution of NaOH?</a:t>
            </a:r>
            <a:br>
              <a:rPr lang="hy-AM" b="1" dirty="0" smtClean="0"/>
            </a:br>
            <a:r>
              <a:rPr lang="en-US" b="1" dirty="0" smtClean="0"/>
              <a:t/>
            </a:r>
            <a:br>
              <a:rPr lang="en-US" b="1" dirty="0" smtClean="0"/>
            </a:br>
            <a:r>
              <a:rPr lang="hy-AM" dirty="0" smtClean="0"/>
              <a:t>C</a:t>
            </a:r>
            <a:r>
              <a:rPr lang="hy-AM" baseline="-25000" dirty="0" smtClean="0"/>
              <a:t>1</a:t>
            </a:r>
            <a:r>
              <a:rPr lang="hy-AM" dirty="0" smtClean="0"/>
              <a:t>  =  _______	V</a:t>
            </a:r>
            <a:r>
              <a:rPr lang="hy-AM" baseline="-25000" dirty="0" smtClean="0"/>
              <a:t>1</a:t>
            </a:r>
            <a:r>
              <a:rPr lang="hy-AM" dirty="0" smtClean="0"/>
              <a:t>  =  ________</a:t>
            </a:r>
            <a:br>
              <a:rPr lang="hy-AM" dirty="0" smtClean="0"/>
            </a:br>
            <a:r>
              <a:rPr lang="en-US" dirty="0" smtClean="0"/>
              <a:t/>
            </a:r>
            <a:br>
              <a:rPr lang="en-US" dirty="0" smtClean="0"/>
            </a:br>
            <a:r>
              <a:rPr lang="hy-AM" dirty="0" smtClean="0"/>
              <a:t>C</a:t>
            </a:r>
            <a:r>
              <a:rPr lang="hy-AM" baseline="-25000" dirty="0" smtClean="0"/>
              <a:t>2</a:t>
            </a:r>
            <a:r>
              <a:rPr lang="hy-AM" dirty="0" smtClean="0"/>
              <a:t>  =  _______	V</a:t>
            </a:r>
            <a:r>
              <a:rPr lang="hy-AM" baseline="-25000" dirty="0" smtClean="0"/>
              <a:t>2</a:t>
            </a:r>
            <a:r>
              <a:rPr lang="hy-AM" dirty="0" smtClean="0"/>
              <a:t>  =  ________</a:t>
            </a:r>
            <a:br>
              <a:rPr lang="hy-AM" dirty="0" smtClean="0"/>
            </a:br>
            <a:r>
              <a:rPr lang="hy-AM" dirty="0" smtClean="0"/>
              <a:t> </a:t>
            </a:r>
            <a:br>
              <a:rPr lang="hy-AM" dirty="0" smtClean="0"/>
            </a:br>
            <a:r>
              <a:rPr lang="hy-AM" dirty="0" smtClean="0"/>
              <a:t>Now fill out the equation:</a:t>
            </a:r>
            <a:r>
              <a:rPr lang="en-US" dirty="0" smtClean="0"/>
              <a:t/>
            </a:r>
            <a:br>
              <a:rPr lang="en-US" dirty="0" smtClean="0"/>
            </a:br>
            <a:r>
              <a:rPr lang="en-US" dirty="0" smtClean="0"/>
              <a:t>C</a:t>
            </a:r>
            <a:r>
              <a:rPr lang="hy-AM" baseline="-25000" dirty="0" smtClean="0"/>
              <a:t>1</a:t>
            </a:r>
            <a:r>
              <a:rPr lang="hy-AM" dirty="0" smtClean="0"/>
              <a:t>              ×         V</a:t>
            </a:r>
            <a:r>
              <a:rPr lang="hy-AM" baseline="-25000" dirty="0" smtClean="0"/>
              <a:t>1</a:t>
            </a:r>
            <a:r>
              <a:rPr lang="hy-AM" dirty="0" smtClean="0"/>
              <a:t>               =          C</a:t>
            </a:r>
            <a:r>
              <a:rPr lang="hy-AM" baseline="-25000" dirty="0" smtClean="0"/>
              <a:t>2</a:t>
            </a:r>
            <a:r>
              <a:rPr lang="hy-AM" dirty="0" smtClean="0"/>
              <a:t>           ×         V</a:t>
            </a:r>
            <a:r>
              <a:rPr lang="hy-AM" baseline="-25000" dirty="0" smtClean="0"/>
              <a:t>2</a:t>
            </a:r>
            <a:r>
              <a:rPr lang="hy-AM" dirty="0" smtClean="0"/>
              <a:t/>
            </a:r>
            <a:br>
              <a:rPr lang="hy-AM" dirty="0" smtClean="0"/>
            </a:br>
            <a:r>
              <a:rPr lang="hy-AM" dirty="0" smtClean="0"/>
              <a:t> _______         _________       =    _________       _________      </a:t>
            </a:r>
            <a:r>
              <a:rPr lang="en-US" dirty="0" smtClean="0"/>
              <a:t/>
            </a:r>
            <a:br>
              <a:rPr lang="en-US" dirty="0" smtClean="0"/>
            </a:br>
            <a:r>
              <a:rPr lang="en-US" dirty="0" smtClean="0"/>
              <a:t/>
            </a:r>
            <a:br>
              <a:rPr lang="en-US" dirty="0" smtClean="0"/>
            </a:br>
            <a:r>
              <a:rPr lang="hy-AM" dirty="0" smtClean="0"/>
              <a:t>Cross multiply and VOILA!!!!  Answer =  _______cm</a:t>
            </a:r>
            <a:r>
              <a:rPr lang="hy-AM" baseline="30000" dirty="0" smtClean="0"/>
              <a:t>3</a:t>
            </a:r>
            <a:r>
              <a:rPr lang="hy-AM" dirty="0" smtClean="0"/>
              <a:t/>
            </a:r>
            <a:br>
              <a:rPr lang="hy-AM" dirty="0" smtClean="0"/>
            </a:br>
            <a:r>
              <a:rPr lang="hy-AM" dirty="0" smtClean="0"/>
              <a:t/>
            </a:r>
            <a:br>
              <a:rPr lang="hy-AM" dirty="0" smtClean="0"/>
            </a:br>
            <a:r>
              <a:rPr lang="hy-AM" b="1" dirty="0" smtClean="0"/>
              <a:t>Please note that in dilution equations you do NOT have to convert volume into dm</a:t>
            </a:r>
            <a:r>
              <a:rPr lang="hy-AM" b="1" baseline="30000" dirty="0" smtClean="0"/>
              <a:t>3</a:t>
            </a:r>
            <a:r>
              <a:rPr lang="hy-AM" b="1" dirty="0" smtClean="0"/>
              <a:t> while calculating unless the question asks you to do so.</a:t>
            </a:r>
            <a:endParaRPr lang="en-US" dirty="0"/>
          </a:p>
        </p:txBody>
      </p:sp>
      <p:pic>
        <p:nvPicPr>
          <p:cNvPr id="4" name="Picture 3" descr="star.gif"/>
          <p:cNvPicPr>
            <a:picLocks noChangeAspect="1"/>
          </p:cNvPicPr>
          <p:nvPr/>
        </p:nvPicPr>
        <p:blipFill>
          <a:blip r:embed="rId2" cstate="print"/>
          <a:stretch>
            <a:fillRect/>
          </a:stretch>
        </p:blipFill>
        <p:spPr>
          <a:xfrm rot="944671">
            <a:off x="7543800" y="226151"/>
            <a:ext cx="1266825" cy="1297849"/>
          </a:xfrm>
          <a:prstGeom prst="rect">
            <a:avLst/>
          </a:prstGeom>
        </p:spPr>
      </p:pic>
    </p:spTree>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Dilution Questions</a:t>
            </a:r>
            <a:endParaRPr lang="en-US" dirty="0"/>
          </a:p>
        </p:txBody>
      </p:sp>
      <p:sp>
        <p:nvSpPr>
          <p:cNvPr id="3" name="Content Placeholder 2"/>
          <p:cNvSpPr>
            <a:spLocks noGrp="1"/>
          </p:cNvSpPr>
          <p:nvPr>
            <p:ph idx="1"/>
          </p:nvPr>
        </p:nvSpPr>
        <p:spPr/>
        <p:txBody>
          <a:bodyPr>
            <a:normAutofit fontScale="62500" lnSpcReduction="20000"/>
          </a:bodyPr>
          <a:lstStyle/>
          <a:p>
            <a:r>
              <a:rPr lang="hy-AM" b="1" dirty="0" smtClean="0"/>
              <a:t>What volume of 11.80 mol/dm</a:t>
            </a:r>
            <a:r>
              <a:rPr lang="hy-AM" b="1" baseline="30000" dirty="0" smtClean="0"/>
              <a:t>3</a:t>
            </a:r>
            <a:r>
              <a:rPr lang="hy-AM" b="1" dirty="0" smtClean="0"/>
              <a:t> HCl</a:t>
            </a:r>
            <a:r>
              <a:rPr lang="hy-AM" b="1" baseline="-25000" dirty="0" smtClean="0"/>
              <a:t>(aq)</a:t>
            </a:r>
            <a:r>
              <a:rPr lang="hy-AM" b="1" dirty="0" smtClean="0"/>
              <a:t> is needed to make 1 dm3 of 0.5 mol/dm</a:t>
            </a:r>
            <a:r>
              <a:rPr lang="hy-AM" b="1" baseline="30000" dirty="0" smtClean="0"/>
              <a:t>3</a:t>
            </a:r>
            <a:r>
              <a:rPr lang="hy-AM" b="1" dirty="0" smtClean="0"/>
              <a:t> of aqueous HCl</a:t>
            </a:r>
            <a:r>
              <a:rPr lang="hy-AM" b="1" baseline="-25000" dirty="0" smtClean="0"/>
              <a:t>(aq)</a:t>
            </a:r>
            <a:r>
              <a:rPr lang="hy-AM" b="1" dirty="0" smtClean="0"/>
              <a:t>?</a:t>
            </a:r>
            <a:br>
              <a:rPr lang="hy-AM" b="1" dirty="0" smtClean="0"/>
            </a:br>
            <a:r>
              <a:rPr lang="hy-AM" dirty="0" smtClean="0"/>
              <a:t/>
            </a:r>
            <a:br>
              <a:rPr lang="hy-AM" dirty="0" smtClean="0"/>
            </a:br>
            <a:r>
              <a:rPr lang="hy-AM" dirty="0" smtClean="0"/>
              <a:t>a.  Circle and list what you have</a:t>
            </a:r>
            <a:r>
              <a:rPr lang="en-US" dirty="0" smtClean="0"/>
              <a:t/>
            </a:r>
            <a:br>
              <a:rPr lang="en-US" dirty="0" smtClean="0"/>
            </a:br>
            <a:r>
              <a:rPr lang="en-US" dirty="0" smtClean="0"/>
              <a:t/>
            </a:r>
            <a:br>
              <a:rPr lang="en-US" dirty="0" smtClean="0"/>
            </a:br>
            <a:r>
              <a:rPr lang="hy-AM" dirty="0" smtClean="0"/>
              <a:t>C</a:t>
            </a:r>
            <a:r>
              <a:rPr lang="hy-AM" baseline="-25000" dirty="0" smtClean="0"/>
              <a:t>1</a:t>
            </a:r>
            <a:r>
              <a:rPr lang="hy-AM" dirty="0" smtClean="0"/>
              <a:t>: ________,  C</a:t>
            </a:r>
            <a:r>
              <a:rPr lang="hy-AM" baseline="-25000" dirty="0" smtClean="0"/>
              <a:t>2</a:t>
            </a:r>
            <a:r>
              <a:rPr lang="hy-AM" dirty="0" smtClean="0"/>
              <a:t>:  _________,  V</a:t>
            </a:r>
            <a:r>
              <a:rPr lang="hy-AM" baseline="-25000" dirty="0" smtClean="0"/>
              <a:t>1</a:t>
            </a:r>
            <a:r>
              <a:rPr lang="hy-AM" dirty="0" smtClean="0"/>
              <a:t>: ________,  V</a:t>
            </a:r>
            <a:r>
              <a:rPr lang="hy-AM" baseline="-25000" dirty="0" smtClean="0"/>
              <a:t>2</a:t>
            </a:r>
            <a:r>
              <a:rPr lang="hy-AM" dirty="0" smtClean="0"/>
              <a:t>:  ________.</a:t>
            </a:r>
            <a:br>
              <a:rPr lang="hy-AM" dirty="0" smtClean="0"/>
            </a:br>
            <a:r>
              <a:rPr lang="hy-AM" dirty="0" smtClean="0"/>
              <a:t/>
            </a:r>
            <a:br>
              <a:rPr lang="hy-AM" dirty="0" smtClean="0"/>
            </a:br>
            <a:r>
              <a:rPr lang="en-US" dirty="0" smtClean="0"/>
              <a:t/>
            </a:r>
            <a:br>
              <a:rPr lang="en-US" dirty="0" smtClean="0"/>
            </a:br>
            <a:r>
              <a:rPr lang="hy-AM" dirty="0" smtClean="0"/>
              <a:t>b.  What type of question is this?  ______________________</a:t>
            </a:r>
            <a:br>
              <a:rPr lang="hy-AM" dirty="0" smtClean="0"/>
            </a:br>
            <a:r>
              <a:rPr lang="hy-AM" dirty="0" smtClean="0"/>
              <a:t/>
            </a:r>
            <a:br>
              <a:rPr lang="hy-AM" dirty="0" smtClean="0"/>
            </a:br>
            <a:r>
              <a:rPr lang="en-US" dirty="0" smtClean="0"/>
              <a:t/>
            </a:r>
            <a:br>
              <a:rPr lang="en-US" dirty="0" smtClean="0"/>
            </a:br>
            <a:r>
              <a:rPr lang="hy-AM" dirty="0" smtClean="0"/>
              <a:t>c.  Calculate in dm</a:t>
            </a:r>
            <a:r>
              <a:rPr lang="hy-AM" baseline="30000" dirty="0" smtClean="0"/>
              <a:t>3</a:t>
            </a:r>
            <a:r>
              <a:rPr lang="hy-AM" dirty="0" smtClean="0"/>
              <a:t> the volume needed.</a:t>
            </a:r>
            <a:r>
              <a:rPr lang="en-US" dirty="0" smtClean="0"/>
              <a:t/>
            </a:r>
            <a:br>
              <a:rPr lang="en-US" dirty="0" smtClean="0"/>
            </a:br>
            <a:r>
              <a:rPr lang="en-US" dirty="0" smtClean="0"/>
              <a:t/>
            </a:r>
            <a:br>
              <a:rPr lang="en-US" dirty="0" smtClean="0"/>
            </a:br>
            <a:r>
              <a:rPr lang="en-US" dirty="0" smtClean="0"/>
              <a:t>________</a:t>
            </a:r>
            <a:r>
              <a:rPr lang="hy-AM" dirty="0" smtClean="0"/>
              <a:t>___________________________________________________</a:t>
            </a:r>
            <a:r>
              <a:rPr lang="en-US" dirty="0" smtClean="0"/>
              <a:t/>
            </a:r>
            <a:br>
              <a:rPr lang="en-US" dirty="0" smtClean="0"/>
            </a:br>
            <a:r>
              <a:rPr lang="hy-AM" dirty="0" smtClean="0"/>
              <a:t/>
            </a:r>
            <a:br>
              <a:rPr lang="hy-AM" dirty="0" smtClean="0"/>
            </a:br>
            <a:r>
              <a:rPr lang="hy-AM" dirty="0" smtClean="0"/>
              <a:t>d.  If 1000 cm</a:t>
            </a:r>
            <a:r>
              <a:rPr lang="hy-AM" baseline="30000" dirty="0" smtClean="0"/>
              <a:t>3</a:t>
            </a:r>
            <a:r>
              <a:rPr lang="hy-AM" dirty="0" smtClean="0"/>
              <a:t> = 1dm</a:t>
            </a:r>
            <a:r>
              <a:rPr lang="hy-AM" baseline="30000" dirty="0" smtClean="0"/>
              <a:t>3</a:t>
            </a:r>
            <a:r>
              <a:rPr lang="hy-AM" dirty="0" smtClean="0"/>
              <a:t> what is the volume in cm</a:t>
            </a:r>
            <a:r>
              <a:rPr lang="hy-AM" baseline="30000" dirty="0" smtClean="0"/>
              <a:t>3</a:t>
            </a:r>
            <a:r>
              <a:rPr lang="hy-AM" dirty="0" smtClean="0"/>
              <a:t>?   </a:t>
            </a:r>
            <a:r>
              <a:rPr lang="en-US" dirty="0" smtClean="0"/>
              <a:t/>
            </a:r>
            <a:br>
              <a:rPr lang="en-US" dirty="0" smtClean="0"/>
            </a:br>
            <a:r>
              <a:rPr lang="en-US" dirty="0" smtClean="0"/>
              <a:t/>
            </a:r>
            <a:br>
              <a:rPr lang="en-US" dirty="0" smtClean="0"/>
            </a:br>
            <a:r>
              <a:rPr lang="hy-AM" dirty="0" smtClean="0"/>
              <a:t>___________________________________________</a:t>
            </a:r>
            <a:r>
              <a:rPr lang="en-US" dirty="0" smtClean="0"/>
              <a:t>___</a:t>
            </a:r>
            <a:r>
              <a:rPr lang="hy-AM" dirty="0" smtClean="0"/>
              <a:t>_ cm</a:t>
            </a:r>
            <a:r>
              <a:rPr lang="hy-AM" baseline="30000" dirty="0" smtClean="0"/>
              <a:t>3</a:t>
            </a:r>
            <a:endParaRPr lang="en-US" dirty="0"/>
          </a:p>
        </p:txBody>
      </p:sp>
      <p:pic>
        <p:nvPicPr>
          <p:cNvPr id="4" name="Picture 3" descr="star.gif"/>
          <p:cNvPicPr>
            <a:picLocks noChangeAspect="1"/>
          </p:cNvPicPr>
          <p:nvPr/>
        </p:nvPicPr>
        <p:blipFill>
          <a:blip r:embed="rId2" cstate="print"/>
          <a:stretch>
            <a:fillRect/>
          </a:stretch>
        </p:blipFill>
        <p:spPr>
          <a:xfrm rot="944671">
            <a:off x="7543800" y="226151"/>
            <a:ext cx="1266825" cy="1297849"/>
          </a:xfrm>
          <a:prstGeom prst="rect">
            <a:avLst/>
          </a:prstGeom>
        </p:spPr>
      </p:pic>
    </p:spTree>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Before you go, here is a List of Mole Relationships</a:t>
            </a:r>
            <a:endParaRPr lang="en-US" dirty="0"/>
          </a:p>
        </p:txBody>
      </p:sp>
      <p:sp>
        <p:nvSpPr>
          <p:cNvPr id="3" name="Content Placeholder 2"/>
          <p:cNvSpPr>
            <a:spLocks noGrp="1"/>
          </p:cNvSpPr>
          <p:nvPr>
            <p:ph idx="1"/>
          </p:nvPr>
        </p:nvSpPr>
        <p:spPr>
          <a:xfrm>
            <a:off x="457200" y="1371600"/>
            <a:ext cx="8229600" cy="4525963"/>
          </a:xfrm>
        </p:spPr>
        <p:txBody>
          <a:bodyPr>
            <a:noAutofit/>
          </a:bodyPr>
          <a:lstStyle/>
          <a:p>
            <a:r>
              <a:rPr lang="hy-AM" sz="2000" b="1" dirty="0" smtClean="0">
                <a:solidFill>
                  <a:srgbClr val="FF0066"/>
                </a:solidFill>
              </a:rPr>
              <a:t>1 mole of an element, molecule, formula unit or compound  = </a:t>
            </a:r>
            <a:br>
              <a:rPr lang="hy-AM" sz="2000" b="1" dirty="0" smtClean="0">
                <a:solidFill>
                  <a:srgbClr val="FF0066"/>
                </a:solidFill>
              </a:rPr>
            </a:br>
            <a:r>
              <a:rPr lang="en-US" sz="2400" b="1" dirty="0" smtClean="0"/>
              <a:t/>
            </a:r>
            <a:br>
              <a:rPr lang="en-US" sz="2400" b="1" dirty="0" smtClean="0"/>
            </a:br>
            <a:r>
              <a:rPr lang="hy-AM" sz="2400" dirty="0" smtClean="0"/>
              <a:t>a.  6.022 × 10</a:t>
            </a:r>
            <a:r>
              <a:rPr lang="hy-AM" sz="2400" baseline="30000" dirty="0" smtClean="0"/>
              <a:t>23</a:t>
            </a:r>
            <a:r>
              <a:rPr lang="hy-AM" sz="2400" dirty="0" smtClean="0"/>
              <a:t> atoms, units, particles, molecules, electrons</a:t>
            </a:r>
            <a:r>
              <a:rPr lang="en-US" sz="2400" dirty="0" smtClean="0"/>
              <a:t/>
            </a:r>
            <a:br>
              <a:rPr lang="en-US" sz="2400" dirty="0" smtClean="0"/>
            </a:br>
            <a:r>
              <a:rPr lang="hy-AM" sz="2400" dirty="0" smtClean="0"/>
              <a:t/>
            </a:r>
            <a:br>
              <a:rPr lang="hy-AM" sz="2400" dirty="0" smtClean="0"/>
            </a:br>
            <a:r>
              <a:rPr lang="hy-AM" sz="2400" dirty="0" smtClean="0"/>
              <a:t>b.  molecular </a:t>
            </a:r>
            <a:r>
              <a:rPr lang="en-US" sz="2400" dirty="0" smtClean="0"/>
              <a:t>mass</a:t>
            </a:r>
            <a:br>
              <a:rPr lang="en-US" sz="2400" dirty="0" smtClean="0"/>
            </a:br>
            <a:r>
              <a:rPr lang="hy-AM" sz="2400" dirty="0" smtClean="0"/>
              <a:t/>
            </a:r>
            <a:br>
              <a:rPr lang="hy-AM" sz="2400" dirty="0" smtClean="0"/>
            </a:br>
            <a:r>
              <a:rPr lang="hy-AM" sz="2400" dirty="0" smtClean="0"/>
              <a:t>c.  number of electrons  ×  96 500 C</a:t>
            </a:r>
            <a:r>
              <a:rPr lang="en-US" sz="2400" dirty="0" smtClean="0"/>
              <a:t/>
            </a:r>
            <a:br>
              <a:rPr lang="en-US" sz="2400" dirty="0" smtClean="0"/>
            </a:br>
            <a:endParaRPr lang="en-US" sz="2400" dirty="0" smtClean="0"/>
          </a:p>
          <a:p>
            <a:r>
              <a:rPr lang="hy-AM" sz="2000" b="1" dirty="0" smtClean="0">
                <a:solidFill>
                  <a:srgbClr val="FFC000"/>
                </a:solidFill>
              </a:rPr>
              <a:t>1 mole of any gas occupies =</a:t>
            </a:r>
            <a:br>
              <a:rPr lang="hy-AM" sz="2000" b="1" dirty="0" smtClean="0">
                <a:solidFill>
                  <a:srgbClr val="FFC000"/>
                </a:solidFill>
              </a:rPr>
            </a:br>
            <a:r>
              <a:rPr lang="en-US" sz="2400" b="1" dirty="0" smtClean="0"/>
              <a:t/>
            </a:r>
            <a:br>
              <a:rPr lang="en-US" sz="2400" b="1" dirty="0" smtClean="0"/>
            </a:br>
            <a:r>
              <a:rPr lang="hy-AM" sz="2400" dirty="0" smtClean="0"/>
              <a:t>a.  22.4 dm</a:t>
            </a:r>
            <a:r>
              <a:rPr lang="hy-AM" sz="2400" baseline="30000" dirty="0" smtClean="0"/>
              <a:t>3</a:t>
            </a:r>
            <a:r>
              <a:rPr lang="hy-AM" sz="2400" dirty="0" smtClean="0"/>
              <a:t> of space at standard temperature and pressure, s.t.p.</a:t>
            </a:r>
            <a:r>
              <a:rPr lang="en-US" sz="2400" dirty="0" smtClean="0"/>
              <a:t/>
            </a:r>
            <a:br>
              <a:rPr lang="en-US" sz="2400" dirty="0" smtClean="0"/>
            </a:br>
            <a:r>
              <a:rPr lang="hy-AM" sz="2400" dirty="0" smtClean="0"/>
              <a:t/>
            </a:r>
            <a:br>
              <a:rPr lang="hy-AM" sz="2400" dirty="0" smtClean="0"/>
            </a:br>
            <a:r>
              <a:rPr lang="hy-AM" sz="2400" dirty="0" smtClean="0"/>
              <a:t>b.  24.0 dm</a:t>
            </a:r>
            <a:r>
              <a:rPr lang="hy-AM" sz="2400" baseline="30000" dirty="0" smtClean="0"/>
              <a:t>3</a:t>
            </a:r>
            <a:r>
              <a:rPr lang="hy-AM" sz="2400" dirty="0" smtClean="0"/>
              <a:t> of space at room temperature and pressure, r.t.p.</a:t>
            </a:r>
            <a:endParaRPr lang="en-US" sz="2400" dirty="0"/>
          </a:p>
        </p:txBody>
      </p:sp>
    </p:spTree>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 List of Mole Relationships</a:t>
            </a:r>
            <a:endParaRPr lang="en-US" dirty="0"/>
          </a:p>
        </p:txBody>
      </p:sp>
      <p:sp>
        <p:nvSpPr>
          <p:cNvPr id="3" name="Content Placeholder 2"/>
          <p:cNvSpPr>
            <a:spLocks noGrp="1"/>
          </p:cNvSpPr>
          <p:nvPr>
            <p:ph idx="1"/>
          </p:nvPr>
        </p:nvSpPr>
        <p:spPr>
          <a:xfrm>
            <a:off x="457200" y="1371600"/>
            <a:ext cx="8229600" cy="4525963"/>
          </a:xfrm>
        </p:spPr>
        <p:txBody>
          <a:bodyPr>
            <a:noAutofit/>
          </a:bodyPr>
          <a:lstStyle/>
          <a:p>
            <a:r>
              <a:rPr lang="en-US" sz="2000" b="1" dirty="0" smtClean="0">
                <a:solidFill>
                  <a:srgbClr val="00B050"/>
                </a:solidFill>
              </a:rPr>
              <a:t>Number of moles</a:t>
            </a:r>
            <a:r>
              <a:rPr lang="hy-AM" sz="2000" b="1" dirty="0" smtClean="0">
                <a:solidFill>
                  <a:srgbClr val="00B050"/>
                </a:solidFill>
              </a:rPr>
              <a:t>  = </a:t>
            </a:r>
            <a:r>
              <a:rPr lang="hy-AM" sz="2000" b="1" dirty="0" smtClean="0">
                <a:solidFill>
                  <a:srgbClr val="FF0066"/>
                </a:solidFill>
              </a:rPr>
              <a:t/>
            </a:r>
            <a:br>
              <a:rPr lang="hy-AM" sz="2000" b="1" dirty="0" smtClean="0">
                <a:solidFill>
                  <a:srgbClr val="FF0066"/>
                </a:solidFill>
              </a:rPr>
            </a:br>
            <a:r>
              <a:rPr lang="en-US" sz="2400" b="1" dirty="0" smtClean="0"/>
              <a:t/>
            </a:r>
            <a:br>
              <a:rPr lang="en-US" sz="2400" b="1" dirty="0" smtClean="0"/>
            </a:br>
            <a:r>
              <a:rPr lang="hy-AM" sz="2400" dirty="0" smtClean="0"/>
              <a:t>a.  </a:t>
            </a:r>
            <a:r>
              <a:rPr lang="en-US" sz="2400" dirty="0" smtClean="0"/>
              <a:t>actual mass (g) ÷ molecular mass (g/mol)</a:t>
            </a:r>
            <a:br>
              <a:rPr lang="en-US" sz="2400" dirty="0" smtClean="0"/>
            </a:br>
            <a:r>
              <a:rPr lang="en-US" sz="2400" dirty="0" smtClean="0"/>
              <a:t/>
            </a:r>
            <a:br>
              <a:rPr lang="en-US" sz="2400" dirty="0" smtClean="0"/>
            </a:br>
            <a:r>
              <a:rPr lang="en-US" sz="2400" dirty="0" smtClean="0"/>
              <a:t>b.  concentration (mol/dm</a:t>
            </a:r>
            <a:r>
              <a:rPr lang="en-US" sz="2400" baseline="30000" dirty="0" smtClean="0"/>
              <a:t>3</a:t>
            </a:r>
            <a:r>
              <a:rPr lang="en-US" sz="2400" dirty="0" smtClean="0"/>
              <a:t>) × volume (dm</a:t>
            </a:r>
            <a:r>
              <a:rPr lang="en-US" sz="2400" baseline="30000" dirty="0" smtClean="0"/>
              <a:t>3</a:t>
            </a:r>
            <a:r>
              <a:rPr lang="en-US" sz="2400" dirty="0" smtClean="0"/>
              <a:t>)</a:t>
            </a:r>
            <a:br>
              <a:rPr lang="en-US" sz="2400" dirty="0" smtClean="0"/>
            </a:br>
            <a:r>
              <a:rPr lang="en-US" sz="2400" dirty="0" smtClean="0"/>
              <a:t/>
            </a:r>
            <a:br>
              <a:rPr lang="en-US" sz="2400" dirty="0" smtClean="0"/>
            </a:br>
            <a:r>
              <a:rPr lang="en-US" sz="2400" dirty="0" smtClean="0"/>
              <a:t>c.  concentration (g/dm</a:t>
            </a:r>
            <a:r>
              <a:rPr lang="en-US" sz="2400" baseline="30000" dirty="0" smtClean="0"/>
              <a:t>3</a:t>
            </a:r>
            <a:r>
              <a:rPr lang="en-US" sz="2400" dirty="0" smtClean="0"/>
              <a:t>) × volume (dm</a:t>
            </a:r>
            <a:r>
              <a:rPr lang="en-US" sz="2400" baseline="30000" dirty="0" smtClean="0"/>
              <a:t>3</a:t>
            </a:r>
            <a:r>
              <a:rPr lang="en-US" sz="2400" dirty="0" smtClean="0"/>
              <a:t>)</a:t>
            </a:r>
          </a:p>
          <a:p>
            <a:endParaRPr lang="en-US" sz="2400" dirty="0"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Relative Molecular Mass</a:t>
            </a:r>
            <a:endParaRPr lang="en-US" dirty="0"/>
          </a:p>
        </p:txBody>
      </p:sp>
      <p:sp>
        <p:nvSpPr>
          <p:cNvPr id="3" name="Content Placeholder 2"/>
          <p:cNvSpPr>
            <a:spLocks noGrp="1"/>
          </p:cNvSpPr>
          <p:nvPr>
            <p:ph idx="1"/>
          </p:nvPr>
        </p:nvSpPr>
        <p:spPr>
          <a:xfrm>
            <a:off x="457200" y="1600200"/>
            <a:ext cx="8229600" cy="5105400"/>
          </a:xfrm>
        </p:spPr>
        <p:txBody>
          <a:bodyPr>
            <a:normAutofit/>
          </a:bodyPr>
          <a:lstStyle/>
          <a:p>
            <a:r>
              <a:rPr lang="en-US" dirty="0" smtClean="0"/>
              <a:t>Try the following:</a:t>
            </a:r>
            <a:br>
              <a:rPr lang="en-US" dirty="0" smtClean="0"/>
            </a:br>
            <a:r>
              <a:rPr lang="en-US" dirty="0" smtClean="0"/>
              <a:t/>
            </a:r>
            <a:br>
              <a:rPr lang="en-US" dirty="0" smtClean="0"/>
            </a:br>
            <a:r>
              <a:rPr lang="en-US" dirty="0" smtClean="0"/>
              <a:t>a.  CH</a:t>
            </a:r>
            <a:r>
              <a:rPr lang="en-US" baseline="-25000" dirty="0" smtClean="0">
                <a:solidFill>
                  <a:srgbClr val="FF0066"/>
                </a:solidFill>
              </a:rPr>
              <a:t>4</a:t>
            </a:r>
            <a:r>
              <a:rPr lang="en-US" dirty="0" smtClean="0"/>
              <a:t>			b.  </a:t>
            </a:r>
            <a:r>
              <a:rPr lang="en-US" dirty="0" err="1" smtClean="0"/>
              <a:t>NaCl</a:t>
            </a:r>
            <a:r>
              <a:rPr lang="en-US" dirty="0" smtClean="0"/>
              <a:t/>
            </a:r>
            <a:br>
              <a:rPr lang="en-US" dirty="0" smtClean="0"/>
            </a:br>
            <a:r>
              <a:rPr lang="en-US" dirty="0" smtClean="0"/>
              <a:t/>
            </a:r>
            <a:br>
              <a:rPr lang="en-US" dirty="0" smtClean="0"/>
            </a:br>
            <a:r>
              <a:rPr lang="en-US" dirty="0" smtClean="0"/>
              <a:t>c.  NH</a:t>
            </a:r>
            <a:r>
              <a:rPr lang="en-US" baseline="-25000" dirty="0" smtClean="0">
                <a:solidFill>
                  <a:srgbClr val="FF0066"/>
                </a:solidFill>
              </a:rPr>
              <a:t>3</a:t>
            </a:r>
            <a:r>
              <a:rPr lang="en-US" dirty="0" smtClean="0"/>
              <a:t>			d.  CaCO</a:t>
            </a:r>
            <a:r>
              <a:rPr lang="en-US" baseline="-25000" dirty="0" smtClean="0">
                <a:solidFill>
                  <a:srgbClr val="FF0066"/>
                </a:solidFill>
              </a:rPr>
              <a:t>3</a:t>
            </a:r>
            <a:endParaRPr lang="en-US" baseline="-25000" dirty="0">
              <a:solidFill>
                <a:srgbClr val="FF0066"/>
              </a:solidFill>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Examples of Atoms, Ions, Formula Units and Molecules</a:t>
            </a:r>
            <a:endParaRPr lang="en-US" dirty="0"/>
          </a:p>
        </p:txBody>
      </p:sp>
      <p:sp>
        <p:nvSpPr>
          <p:cNvPr id="3" name="Content Placeholder 2"/>
          <p:cNvSpPr>
            <a:spLocks noGrp="1"/>
          </p:cNvSpPr>
          <p:nvPr>
            <p:ph idx="1"/>
          </p:nvPr>
        </p:nvSpPr>
        <p:spPr>
          <a:xfrm>
            <a:off x="457200" y="1600200"/>
            <a:ext cx="8229600" cy="5105400"/>
          </a:xfrm>
        </p:spPr>
        <p:txBody>
          <a:bodyPr>
            <a:normAutofit/>
          </a:bodyPr>
          <a:lstStyle/>
          <a:p>
            <a:r>
              <a:rPr lang="en-US" dirty="0" smtClean="0"/>
              <a:t>Examples of </a:t>
            </a:r>
            <a:r>
              <a:rPr lang="en-US" b="1" dirty="0" smtClean="0">
                <a:solidFill>
                  <a:srgbClr val="00B050"/>
                </a:solidFill>
              </a:rPr>
              <a:t>Atoms</a:t>
            </a:r>
            <a:r>
              <a:rPr lang="en-US" dirty="0" smtClean="0"/>
              <a:t>:  </a:t>
            </a:r>
            <a:r>
              <a:rPr lang="en-US" dirty="0" err="1" smtClean="0"/>
              <a:t>Cl</a:t>
            </a:r>
            <a:r>
              <a:rPr lang="en-US" dirty="0" smtClean="0"/>
              <a:t>, </a:t>
            </a:r>
            <a:r>
              <a:rPr lang="en-US" dirty="0" err="1" smtClean="0"/>
              <a:t>Ar</a:t>
            </a:r>
            <a:r>
              <a:rPr lang="en-US" dirty="0" smtClean="0"/>
              <a:t>, Na, Mg, Al </a:t>
            </a:r>
            <a:br>
              <a:rPr lang="en-US" dirty="0" smtClean="0"/>
            </a:br>
            <a:r>
              <a:rPr lang="en-US" sz="1600" dirty="0" smtClean="0"/>
              <a:t>(These species are neutral and exist in their elemental form)</a:t>
            </a:r>
            <a:r>
              <a:rPr lang="en-US" dirty="0" smtClean="0"/>
              <a:t/>
            </a:r>
            <a:br>
              <a:rPr lang="en-US" dirty="0" smtClean="0"/>
            </a:br>
            <a:endParaRPr lang="en-US" dirty="0" smtClean="0"/>
          </a:p>
          <a:p>
            <a:r>
              <a:rPr lang="en-US" dirty="0" smtClean="0"/>
              <a:t>Examples of </a:t>
            </a:r>
            <a:r>
              <a:rPr lang="en-US" b="1" dirty="0" smtClean="0">
                <a:solidFill>
                  <a:srgbClr val="FF0066"/>
                </a:solidFill>
              </a:rPr>
              <a:t>Ions</a:t>
            </a:r>
            <a:r>
              <a:rPr lang="en-US" dirty="0" smtClean="0"/>
              <a:t>:  </a:t>
            </a:r>
            <a:r>
              <a:rPr lang="en-US" dirty="0" err="1" smtClean="0"/>
              <a:t>Cl</a:t>
            </a:r>
            <a:r>
              <a:rPr lang="en-US" baseline="30000" dirty="0" smtClean="0"/>
              <a:t>-</a:t>
            </a:r>
            <a:r>
              <a:rPr lang="en-US" dirty="0" smtClean="0"/>
              <a:t>,  Na</a:t>
            </a:r>
            <a:r>
              <a:rPr lang="en-US" baseline="30000" dirty="0" smtClean="0"/>
              <a:t>+</a:t>
            </a:r>
            <a:r>
              <a:rPr lang="en-US" dirty="0" smtClean="0"/>
              <a:t>, Mg</a:t>
            </a:r>
            <a:r>
              <a:rPr lang="en-US" baseline="30000" dirty="0" smtClean="0"/>
              <a:t>2+</a:t>
            </a:r>
            <a:r>
              <a:rPr lang="en-US" dirty="0" smtClean="0"/>
              <a:t>, Al</a:t>
            </a:r>
            <a:r>
              <a:rPr lang="en-US" baseline="30000" dirty="0" smtClean="0"/>
              <a:t>3+ </a:t>
            </a:r>
            <a:br>
              <a:rPr lang="en-US" baseline="30000" dirty="0" smtClean="0"/>
            </a:br>
            <a:r>
              <a:rPr lang="en-US" sz="1600" dirty="0" smtClean="0"/>
              <a:t>(These species carry charges/oxidation states)</a:t>
            </a:r>
          </a:p>
          <a:p>
            <a:endParaRPr lang="en-US" dirty="0" smtClean="0"/>
          </a:p>
          <a:p>
            <a:r>
              <a:rPr lang="en-US" dirty="0" smtClean="0"/>
              <a:t>Examples of </a:t>
            </a:r>
            <a:r>
              <a:rPr lang="en-US" b="1" dirty="0" smtClean="0">
                <a:solidFill>
                  <a:srgbClr val="7030A0"/>
                </a:solidFill>
              </a:rPr>
              <a:t>Formula Units</a:t>
            </a:r>
            <a:r>
              <a:rPr lang="en-US" dirty="0" smtClean="0"/>
              <a:t>:  </a:t>
            </a:r>
            <a:r>
              <a:rPr lang="en-US" dirty="0" err="1" smtClean="0"/>
              <a:t>NaCl</a:t>
            </a:r>
            <a:r>
              <a:rPr lang="en-US" dirty="0" smtClean="0"/>
              <a:t>, CaF</a:t>
            </a:r>
            <a:r>
              <a:rPr lang="en-US" baseline="-25000" dirty="0" smtClean="0"/>
              <a:t>2</a:t>
            </a:r>
            <a:r>
              <a:rPr lang="en-US" dirty="0" smtClean="0"/>
              <a:t>, Al</a:t>
            </a:r>
            <a:r>
              <a:rPr lang="en-US" baseline="-25000" dirty="0" smtClean="0"/>
              <a:t>2</a:t>
            </a:r>
            <a:r>
              <a:rPr lang="en-US" dirty="0" smtClean="0"/>
              <a:t>O</a:t>
            </a:r>
            <a:r>
              <a:rPr lang="en-US" baseline="-25000" dirty="0" smtClean="0"/>
              <a:t>3</a:t>
            </a:r>
            <a:br>
              <a:rPr lang="en-US" baseline="-25000" dirty="0" smtClean="0"/>
            </a:br>
            <a:r>
              <a:rPr lang="en-US" sz="1600" dirty="0" smtClean="0"/>
              <a:t>(These species contain Ionic bonds)</a:t>
            </a:r>
            <a:r>
              <a:rPr lang="en-US" dirty="0" smtClean="0"/>
              <a:t/>
            </a:r>
            <a:br>
              <a:rPr lang="en-US" dirty="0" smtClean="0"/>
            </a:br>
            <a:endParaRPr lang="en-US" dirty="0" smtClean="0"/>
          </a:p>
          <a:p>
            <a:r>
              <a:rPr lang="en-US" dirty="0" smtClean="0"/>
              <a:t>Examples of </a:t>
            </a:r>
            <a:r>
              <a:rPr lang="en-US" b="1" dirty="0" smtClean="0">
                <a:solidFill>
                  <a:srgbClr val="FFC000"/>
                </a:solidFill>
              </a:rPr>
              <a:t>Molecules</a:t>
            </a:r>
            <a:r>
              <a:rPr lang="en-US" dirty="0" smtClean="0"/>
              <a:t>:  CO</a:t>
            </a:r>
            <a:r>
              <a:rPr lang="en-US" baseline="-25000" dirty="0" smtClean="0"/>
              <a:t>2</a:t>
            </a:r>
            <a:r>
              <a:rPr lang="en-US" dirty="0" smtClean="0"/>
              <a:t>, H</a:t>
            </a:r>
            <a:r>
              <a:rPr lang="en-US" baseline="-25000" dirty="0" smtClean="0"/>
              <a:t>2</a:t>
            </a:r>
            <a:r>
              <a:rPr lang="en-US" dirty="0" smtClean="0"/>
              <a:t>, H</a:t>
            </a:r>
            <a:r>
              <a:rPr lang="en-US" baseline="-25000" dirty="0" smtClean="0"/>
              <a:t>2</a:t>
            </a:r>
            <a:r>
              <a:rPr lang="en-US" dirty="0" smtClean="0"/>
              <a:t>O, CH</a:t>
            </a:r>
            <a:r>
              <a:rPr lang="en-US" baseline="-25000" dirty="0" smtClean="0"/>
              <a:t>4</a:t>
            </a:r>
            <a:r>
              <a:rPr lang="en-US" dirty="0" smtClean="0"/>
              <a:t/>
            </a:r>
            <a:br>
              <a:rPr lang="en-US" dirty="0" smtClean="0"/>
            </a:br>
            <a:r>
              <a:rPr lang="en-US" sz="1600" dirty="0" smtClean="0"/>
              <a:t>(These species contain covalent bonds)</a:t>
            </a:r>
          </a:p>
          <a:p>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3014</TotalTime>
  <Words>1594</Words>
  <Application>Microsoft Office PowerPoint</Application>
  <PresentationFormat>On-screen Show (4:3)</PresentationFormat>
  <Paragraphs>244</Paragraphs>
  <Slides>74</Slides>
  <Notes>0</Notes>
  <HiddenSlides>0</HiddenSlides>
  <MMClips>0</MMClips>
  <ScaleCrop>false</ScaleCrop>
  <HeadingPairs>
    <vt:vector size="4" baseType="variant">
      <vt:variant>
        <vt:lpstr>Theme</vt:lpstr>
      </vt:variant>
      <vt:variant>
        <vt:i4>1</vt:i4>
      </vt:variant>
      <vt:variant>
        <vt:lpstr>Slide Titles</vt:lpstr>
      </vt:variant>
      <vt:variant>
        <vt:i4>74</vt:i4>
      </vt:variant>
    </vt:vector>
  </HeadingPairs>
  <TitlesOfParts>
    <vt:vector size="75" baseType="lpstr">
      <vt:lpstr>Office Theme</vt:lpstr>
      <vt:lpstr>Moles and Molar Masses</vt:lpstr>
      <vt:lpstr>The Atom</vt:lpstr>
      <vt:lpstr>Chemical Formulae</vt:lpstr>
      <vt:lpstr>Small Masses</vt:lpstr>
      <vt:lpstr>The mass of atoms</vt:lpstr>
      <vt:lpstr>Relative Molecular Mass</vt:lpstr>
      <vt:lpstr>Relative Molecular Mass</vt:lpstr>
      <vt:lpstr>Relative Molecular Mass</vt:lpstr>
      <vt:lpstr>Examples of Atoms, Ions, Formula Units and Molecules</vt:lpstr>
      <vt:lpstr>The Mole &amp; The Avogadro Constant</vt:lpstr>
      <vt:lpstr>The Mole &amp; The Avogadro Constant</vt:lpstr>
      <vt:lpstr>The Mole &amp; The Avogadro Constant</vt:lpstr>
      <vt:lpstr>The Mole &amp; The Avogadro Constant</vt:lpstr>
      <vt:lpstr>The Mole &amp; The Avogadro Constant</vt:lpstr>
      <vt:lpstr>The Mole &amp; The Avogadro Constant</vt:lpstr>
      <vt:lpstr>Avogadro’s Law</vt:lpstr>
      <vt:lpstr>Avogadro’s Law</vt:lpstr>
      <vt:lpstr>Avogadro’s Law</vt:lpstr>
      <vt:lpstr>Standard Temperature and Pressure (S.T.P.) &amp; Room Temperature and Pressure (R.T.P.)</vt:lpstr>
      <vt:lpstr>Standard Temperature and Pressure (S.T.P.) &amp; Room Temperature and Pressure (R.T.P.)</vt:lpstr>
      <vt:lpstr>Avogadro’s Law Questions</vt:lpstr>
      <vt:lpstr>Avogadro’s Law Questions</vt:lpstr>
      <vt:lpstr>Avogadro’s Law Questions</vt:lpstr>
      <vt:lpstr>Relating Moles to Mass</vt:lpstr>
      <vt:lpstr>Relating Moles to Mass</vt:lpstr>
      <vt:lpstr>Balancing Equations</vt:lpstr>
      <vt:lpstr>Balancing Equations</vt:lpstr>
      <vt:lpstr>Balancing Equations</vt:lpstr>
      <vt:lpstr>Balancing Equations</vt:lpstr>
      <vt:lpstr>Balancing Equations</vt:lpstr>
      <vt:lpstr>Balancing Equations</vt:lpstr>
      <vt:lpstr>Balancing Equations</vt:lpstr>
      <vt:lpstr>Slide 33</vt:lpstr>
      <vt:lpstr>Slide 34</vt:lpstr>
      <vt:lpstr>Ionic Equations</vt:lpstr>
      <vt:lpstr>Charges on some ions</vt:lpstr>
      <vt:lpstr>Guidelines for Balancing Ionic Equations</vt:lpstr>
      <vt:lpstr>Guidelines for Balancing Ionic Equations</vt:lpstr>
      <vt:lpstr>Ionic Equations</vt:lpstr>
      <vt:lpstr>Ionic Equations</vt:lpstr>
      <vt:lpstr>Naming Compounds</vt:lpstr>
      <vt:lpstr>Naming Compounds</vt:lpstr>
      <vt:lpstr>Equilibrium Reactions</vt:lpstr>
      <vt:lpstr>Equilibrium Reactions</vt:lpstr>
      <vt:lpstr>Equilibrium Reactions</vt:lpstr>
      <vt:lpstr>Equilibrium Reactions</vt:lpstr>
      <vt:lpstr>Empirical Formula</vt:lpstr>
      <vt:lpstr>Empirical Formula</vt:lpstr>
      <vt:lpstr>Empirical Formula</vt:lpstr>
      <vt:lpstr>Empirical Formula</vt:lpstr>
      <vt:lpstr>Empirical Formula</vt:lpstr>
      <vt:lpstr>Percentage Composition by Mass</vt:lpstr>
      <vt:lpstr>Percentage Composition by Mass</vt:lpstr>
      <vt:lpstr>Percentage Composition by Mass</vt:lpstr>
      <vt:lpstr>Percentage Composition by Mass</vt:lpstr>
      <vt:lpstr>The Importance of Concentration &amp; the Mole</vt:lpstr>
      <vt:lpstr>Molar Concentration &amp; Mass Concentration</vt:lpstr>
      <vt:lpstr>Molar Concentration &amp; Mass Concentration</vt:lpstr>
      <vt:lpstr>Molar Concentration Questions</vt:lpstr>
      <vt:lpstr>Mass Concentration Questions</vt:lpstr>
      <vt:lpstr>Mass Concentration Questions</vt:lpstr>
      <vt:lpstr>Slide 62</vt:lpstr>
      <vt:lpstr>Slide 63</vt:lpstr>
      <vt:lpstr>Slide 64</vt:lpstr>
      <vt:lpstr>Slide 65</vt:lpstr>
      <vt:lpstr>Slide 66</vt:lpstr>
      <vt:lpstr>Slide 67</vt:lpstr>
      <vt:lpstr>Slide 68</vt:lpstr>
      <vt:lpstr>Slide 69</vt:lpstr>
      <vt:lpstr>Dilution Equations</vt:lpstr>
      <vt:lpstr>Dilution Questions</vt:lpstr>
      <vt:lpstr>Dilution Questions</vt:lpstr>
      <vt:lpstr>Before you go, here is a List of Mole Relationships</vt:lpstr>
      <vt:lpstr>A List of Mole Relationships</vt:lpstr>
    </vt:vector>
  </TitlesOfParts>
  <Company>Pink Panta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Formulae and Equations</dc:title>
  <dc:creator>Pink Panta</dc:creator>
  <cp:lastModifiedBy>Samantha</cp:lastModifiedBy>
  <cp:revision>35</cp:revision>
  <dcterms:created xsi:type="dcterms:W3CDTF">2011-09-17T00:16:44Z</dcterms:created>
  <dcterms:modified xsi:type="dcterms:W3CDTF">2020-11-01T13:18:57Z</dcterms:modified>
</cp:coreProperties>
</file>