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264" r:id="rId3"/>
    <p:sldId id="300" r:id="rId4"/>
    <p:sldId id="384" r:id="rId5"/>
    <p:sldId id="332" r:id="rId6"/>
    <p:sldId id="333" r:id="rId7"/>
    <p:sldId id="342" r:id="rId8"/>
    <p:sldId id="334" r:id="rId9"/>
    <p:sldId id="341" r:id="rId10"/>
    <p:sldId id="338" r:id="rId11"/>
    <p:sldId id="337" r:id="rId12"/>
    <p:sldId id="339" r:id="rId13"/>
    <p:sldId id="345" r:id="rId14"/>
    <p:sldId id="340" r:id="rId15"/>
    <p:sldId id="343" r:id="rId16"/>
    <p:sldId id="344" r:id="rId17"/>
    <p:sldId id="376" r:id="rId18"/>
    <p:sldId id="377" r:id="rId19"/>
    <p:sldId id="378" r:id="rId20"/>
    <p:sldId id="380" r:id="rId21"/>
    <p:sldId id="381" r:id="rId22"/>
    <p:sldId id="265" r:id="rId23"/>
    <p:sldId id="346" r:id="rId24"/>
    <p:sldId id="347" r:id="rId25"/>
    <p:sldId id="385" r:id="rId26"/>
    <p:sldId id="348" r:id="rId27"/>
    <p:sldId id="349" r:id="rId28"/>
    <p:sldId id="350" r:id="rId29"/>
    <p:sldId id="351" r:id="rId30"/>
    <p:sldId id="352" r:id="rId31"/>
    <p:sldId id="356" r:id="rId32"/>
    <p:sldId id="358" r:id="rId33"/>
    <p:sldId id="365" r:id="rId34"/>
    <p:sldId id="359" r:id="rId35"/>
    <p:sldId id="360" r:id="rId36"/>
    <p:sldId id="364" r:id="rId37"/>
    <p:sldId id="361" r:id="rId38"/>
    <p:sldId id="366" r:id="rId39"/>
    <p:sldId id="362" r:id="rId40"/>
    <p:sldId id="355" r:id="rId41"/>
    <p:sldId id="353" r:id="rId42"/>
    <p:sldId id="354" r:id="rId43"/>
    <p:sldId id="357" r:id="rId44"/>
    <p:sldId id="267" r:id="rId45"/>
    <p:sldId id="371" r:id="rId46"/>
    <p:sldId id="372" r:id="rId47"/>
    <p:sldId id="373" r:id="rId48"/>
    <p:sldId id="315" r:id="rId49"/>
    <p:sldId id="367" r:id="rId50"/>
    <p:sldId id="374" r:id="rId51"/>
    <p:sldId id="368" r:id="rId52"/>
    <p:sldId id="369" r:id="rId53"/>
    <p:sldId id="375" r:id="rId54"/>
    <p:sldId id="370" r:id="rId55"/>
    <p:sldId id="285" r:id="rId56"/>
    <p:sldId id="330" r:id="rId57"/>
    <p:sldId id="382" r:id="rId58"/>
    <p:sldId id="383"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16D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40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B7FAB6-8AEA-44B3-B2CD-4A7E60EB9C4F}" type="datetimeFigureOut">
              <a:rPr lang="en-US" smtClean="0"/>
              <a:pPr/>
              <a:t>1/23/2020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12D805-0153-4825-A5FC-96678C5D851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12D805-0153-4825-A5FC-96678C5D8515}"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12D805-0153-4825-A5FC-96678C5D8515}" type="slidenum">
              <a:rPr lang="en-US" smtClean="0"/>
              <a:pPr/>
              <a:t>30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504A25-F905-49AA-9EBC-EB96491DD64C}" type="datetimeFigureOut">
              <a:rPr lang="en-US" smtClean="0"/>
              <a:pPr/>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34712-A786-49DE-AD45-88FA0490DDA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504A25-F905-49AA-9EBC-EB96491DD64C}" type="datetimeFigureOut">
              <a:rPr lang="en-US" smtClean="0"/>
              <a:pPr/>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34712-A786-49DE-AD45-88FA0490DDA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504A25-F905-49AA-9EBC-EB96491DD64C}" type="datetimeFigureOut">
              <a:rPr lang="en-US" smtClean="0"/>
              <a:pPr/>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34712-A786-49DE-AD45-88FA0490DDA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504A25-F905-49AA-9EBC-EB96491DD64C}" type="datetimeFigureOut">
              <a:rPr lang="en-US" smtClean="0"/>
              <a:pPr/>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34712-A786-49DE-AD45-88FA0490DDA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504A25-F905-49AA-9EBC-EB96491DD64C}" type="datetimeFigureOut">
              <a:rPr lang="en-US" smtClean="0"/>
              <a:pPr/>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34712-A786-49DE-AD45-88FA0490DDA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504A25-F905-49AA-9EBC-EB96491DD64C}" type="datetimeFigureOut">
              <a:rPr lang="en-US" smtClean="0"/>
              <a:pPr/>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234712-A786-49DE-AD45-88FA0490DDA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504A25-F905-49AA-9EBC-EB96491DD64C}" type="datetimeFigureOut">
              <a:rPr lang="en-US" smtClean="0"/>
              <a:pPr/>
              <a:t>1/23/2020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234712-A786-49DE-AD45-88FA0490DDA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504A25-F905-49AA-9EBC-EB96491DD64C}" type="datetimeFigureOut">
              <a:rPr lang="en-US" smtClean="0"/>
              <a:pPr/>
              <a:t>1/23/2020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234712-A786-49DE-AD45-88FA0490DDA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504A25-F905-49AA-9EBC-EB96491DD64C}" type="datetimeFigureOut">
              <a:rPr lang="en-US" smtClean="0"/>
              <a:pPr/>
              <a:t>1/23/2020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234712-A786-49DE-AD45-88FA0490DDA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504A25-F905-49AA-9EBC-EB96491DD64C}" type="datetimeFigureOut">
              <a:rPr lang="en-US" smtClean="0"/>
              <a:pPr/>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234712-A786-49DE-AD45-88FA0490DDA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504A25-F905-49AA-9EBC-EB96491DD64C}" type="datetimeFigureOut">
              <a:rPr lang="en-US" smtClean="0"/>
              <a:pPr/>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234712-A786-49DE-AD45-88FA0490DDA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504A25-F905-49AA-9EBC-EB96491DD64C}" type="datetimeFigureOut">
              <a:rPr lang="en-US" smtClean="0"/>
              <a:pPr/>
              <a:t>1/23/2020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234712-A786-49DE-AD45-88FA0490DDA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3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120775"/>
            <a:ext cx="7772400" cy="1470025"/>
          </a:xfrm>
        </p:spPr>
        <p:txBody>
          <a:bodyPr/>
          <a:lstStyle/>
          <a:p>
            <a:r>
              <a:rPr lang="en-US" dirty="0" smtClean="0"/>
              <a:t>Maintaining Numbers</a:t>
            </a:r>
            <a:endParaRPr lang="en-US" dirty="0"/>
          </a:p>
        </p:txBody>
      </p:sp>
      <p:sp>
        <p:nvSpPr>
          <p:cNvPr id="32772" name="AutoShape 4" descr="Image result for des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74" name="AutoShape 6" descr="Image result for des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76" name="AutoShape 8" descr="Image result for des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78" name="AutoShape 10" descr="Image result for des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3554" name="Picture 2" descr="Image result for ducks and her ducklings"/>
          <p:cNvPicPr>
            <a:picLocks noChangeAspect="1" noChangeArrowheads="1"/>
          </p:cNvPicPr>
          <p:nvPr/>
        </p:nvPicPr>
        <p:blipFill>
          <a:blip r:embed="rId2" cstate="print"/>
          <a:srcRect b="9832"/>
          <a:stretch>
            <a:fillRect/>
          </a:stretch>
        </p:blipFill>
        <p:spPr bwMode="auto">
          <a:xfrm>
            <a:off x="1371600" y="2362200"/>
            <a:ext cx="5962650" cy="35814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Complete Metamorphosis of a Butterfly </a:t>
            </a:r>
            <a:endParaRPr lang="en-US" dirty="0"/>
          </a:p>
        </p:txBody>
      </p:sp>
      <p:sp>
        <p:nvSpPr>
          <p:cNvPr id="3" name="Content Placeholder 2"/>
          <p:cNvSpPr>
            <a:spLocks noGrp="1"/>
          </p:cNvSpPr>
          <p:nvPr>
            <p:ph idx="1"/>
          </p:nvPr>
        </p:nvSpPr>
        <p:spPr>
          <a:xfrm>
            <a:off x="381000" y="1219200"/>
            <a:ext cx="8382000" cy="5486400"/>
          </a:xfrm>
        </p:spPr>
        <p:txBody>
          <a:bodyPr>
            <a:normAutofit/>
          </a:bodyPr>
          <a:lstStyle/>
          <a:p>
            <a:endParaRPr lang="en-US" dirty="0" smtClean="0">
              <a:sym typeface="Wingdings" pitchFamily="2" charset="2"/>
            </a:endParaRPr>
          </a:p>
          <a:p>
            <a:endParaRPr lang="en-US" dirty="0" smtClean="0">
              <a:sym typeface="Wingdings" pitchFamily="2" charset="2"/>
            </a:endParaRPr>
          </a:p>
          <a:p>
            <a:endParaRPr lang="en-US" dirty="0"/>
          </a:p>
        </p:txBody>
      </p:sp>
      <p:pic>
        <p:nvPicPr>
          <p:cNvPr id="32770" name="Picture 2" descr="Related image"/>
          <p:cNvPicPr>
            <a:picLocks noChangeAspect="1" noChangeArrowheads="1"/>
          </p:cNvPicPr>
          <p:nvPr/>
        </p:nvPicPr>
        <p:blipFill>
          <a:blip r:embed="rId2" cstate="print"/>
          <a:srcRect t="12727"/>
          <a:stretch>
            <a:fillRect/>
          </a:stretch>
        </p:blipFill>
        <p:spPr bwMode="auto">
          <a:xfrm>
            <a:off x="1289914" y="1600200"/>
            <a:ext cx="6558686" cy="3657600"/>
          </a:xfrm>
          <a:prstGeom prst="rect">
            <a:avLst/>
          </a:prstGeom>
          <a:noFill/>
        </p:spPr>
      </p:pic>
      <p:sp>
        <p:nvSpPr>
          <p:cNvPr id="7" name="TextBox 6"/>
          <p:cNvSpPr txBox="1"/>
          <p:nvPr/>
        </p:nvSpPr>
        <p:spPr>
          <a:xfrm>
            <a:off x="990600" y="5638800"/>
            <a:ext cx="7391400" cy="954107"/>
          </a:xfrm>
          <a:prstGeom prst="rect">
            <a:avLst/>
          </a:prstGeom>
          <a:noFill/>
        </p:spPr>
        <p:txBody>
          <a:bodyPr wrap="square" rtlCol="0">
            <a:spAutoFit/>
          </a:bodyPr>
          <a:lstStyle/>
          <a:p>
            <a:r>
              <a:rPr lang="en-US" sz="2800" dirty="0" smtClean="0"/>
              <a:t>For a butterfly, metamorphosis takes 10 - 14 days to complete.</a:t>
            </a:r>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Complete Metamorphosis of a Mosquito</a:t>
            </a:r>
            <a:endParaRPr lang="en-US" dirty="0"/>
          </a:p>
        </p:txBody>
      </p:sp>
      <p:sp>
        <p:nvSpPr>
          <p:cNvPr id="3" name="Content Placeholder 2"/>
          <p:cNvSpPr>
            <a:spLocks noGrp="1"/>
          </p:cNvSpPr>
          <p:nvPr>
            <p:ph idx="1"/>
          </p:nvPr>
        </p:nvSpPr>
        <p:spPr/>
        <p:txBody>
          <a:bodyPr/>
          <a:lstStyle/>
          <a:p>
            <a:endParaRPr lang="en-US" dirty="0"/>
          </a:p>
        </p:txBody>
      </p:sp>
      <p:pic>
        <p:nvPicPr>
          <p:cNvPr id="33794" name="Picture 2" descr="Related image"/>
          <p:cNvPicPr>
            <a:picLocks noChangeAspect="1" noChangeArrowheads="1"/>
          </p:cNvPicPr>
          <p:nvPr/>
        </p:nvPicPr>
        <p:blipFill>
          <a:blip r:embed="rId2" cstate="print"/>
          <a:srcRect/>
          <a:stretch>
            <a:fillRect/>
          </a:stretch>
        </p:blipFill>
        <p:spPr bwMode="auto">
          <a:xfrm>
            <a:off x="1981200" y="1232407"/>
            <a:ext cx="4876800" cy="4649217"/>
          </a:xfrm>
          <a:prstGeom prst="rect">
            <a:avLst/>
          </a:prstGeom>
          <a:noFill/>
        </p:spPr>
      </p:pic>
      <p:sp>
        <p:nvSpPr>
          <p:cNvPr id="5" name="TextBox 4"/>
          <p:cNvSpPr txBox="1"/>
          <p:nvPr/>
        </p:nvSpPr>
        <p:spPr>
          <a:xfrm>
            <a:off x="3581400" y="3505200"/>
            <a:ext cx="1828800" cy="923330"/>
          </a:xfrm>
          <a:prstGeom prst="rect">
            <a:avLst/>
          </a:prstGeom>
          <a:solidFill>
            <a:schemeClr val="bg1"/>
          </a:solidFill>
        </p:spPr>
        <p:txBody>
          <a:bodyPr wrap="square" rtlCol="0">
            <a:spAutoFit/>
          </a:bodyPr>
          <a:lstStyle/>
          <a:p>
            <a:r>
              <a:rPr lang="en-US" dirty="0" smtClean="0"/>
              <a:t/>
            </a:r>
            <a:br>
              <a:rPr lang="en-US" dirty="0" smtClean="0"/>
            </a:br>
            <a:r>
              <a:rPr lang="en-US" dirty="0" smtClean="0"/>
              <a:t/>
            </a:r>
            <a:br>
              <a:rPr lang="en-US" dirty="0" smtClean="0"/>
            </a:br>
            <a:endParaRPr lang="en-US" dirty="0"/>
          </a:p>
        </p:txBody>
      </p:sp>
      <p:sp>
        <p:nvSpPr>
          <p:cNvPr id="6" name="TextBox 5"/>
          <p:cNvSpPr txBox="1"/>
          <p:nvPr/>
        </p:nvSpPr>
        <p:spPr>
          <a:xfrm>
            <a:off x="990600" y="5903893"/>
            <a:ext cx="7391400" cy="954107"/>
          </a:xfrm>
          <a:prstGeom prst="rect">
            <a:avLst/>
          </a:prstGeom>
          <a:noFill/>
        </p:spPr>
        <p:txBody>
          <a:bodyPr wrap="square" rtlCol="0">
            <a:spAutoFit/>
          </a:bodyPr>
          <a:lstStyle/>
          <a:p>
            <a:r>
              <a:rPr lang="en-US" sz="2800" dirty="0" smtClean="0"/>
              <a:t>For a mosquito metamorphosis takes 30 days/1 month to complete.</a:t>
            </a:r>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Metamorphosis of a Fly</a:t>
            </a:r>
            <a:endParaRPr lang="en-US" dirty="0"/>
          </a:p>
        </p:txBody>
      </p:sp>
      <p:sp>
        <p:nvSpPr>
          <p:cNvPr id="3" name="Content Placeholder 2"/>
          <p:cNvSpPr>
            <a:spLocks noGrp="1"/>
          </p:cNvSpPr>
          <p:nvPr>
            <p:ph idx="1"/>
          </p:nvPr>
        </p:nvSpPr>
        <p:spPr/>
        <p:txBody>
          <a:bodyPr/>
          <a:lstStyle/>
          <a:p>
            <a:endParaRPr lang="en-US"/>
          </a:p>
        </p:txBody>
      </p:sp>
      <p:pic>
        <p:nvPicPr>
          <p:cNvPr id="31748" name="Picture 4" descr="Image result for metamorphosis of a fly"/>
          <p:cNvPicPr>
            <a:picLocks noChangeAspect="1" noChangeArrowheads="1"/>
          </p:cNvPicPr>
          <p:nvPr/>
        </p:nvPicPr>
        <p:blipFill>
          <a:blip r:embed="rId2" cstate="print"/>
          <a:srcRect/>
          <a:stretch>
            <a:fillRect/>
          </a:stretch>
        </p:blipFill>
        <p:spPr bwMode="auto">
          <a:xfrm>
            <a:off x="2209801" y="1581150"/>
            <a:ext cx="4495800" cy="3930614"/>
          </a:xfrm>
          <a:prstGeom prst="rect">
            <a:avLst/>
          </a:prstGeom>
          <a:noFill/>
        </p:spPr>
      </p:pic>
      <p:sp>
        <p:nvSpPr>
          <p:cNvPr id="6" name="TextBox 5"/>
          <p:cNvSpPr txBox="1"/>
          <p:nvPr/>
        </p:nvSpPr>
        <p:spPr>
          <a:xfrm>
            <a:off x="990600" y="5638800"/>
            <a:ext cx="7391400" cy="954107"/>
          </a:xfrm>
          <a:prstGeom prst="rect">
            <a:avLst/>
          </a:prstGeom>
          <a:noFill/>
        </p:spPr>
        <p:txBody>
          <a:bodyPr wrap="square" rtlCol="0">
            <a:spAutoFit/>
          </a:bodyPr>
          <a:lstStyle/>
          <a:p>
            <a:r>
              <a:rPr lang="en-US" sz="2800" dirty="0" smtClean="0"/>
              <a:t>For a fly metamorphosis takes 7 - 14 days to complete based on temperature.</a:t>
            </a:r>
            <a:endParaRPr 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Insects</a:t>
            </a:r>
            <a:endParaRPr lang="en-US" dirty="0"/>
          </a:p>
        </p:txBody>
      </p:sp>
      <p:sp>
        <p:nvSpPr>
          <p:cNvPr id="3" name="Content Placeholder 2"/>
          <p:cNvSpPr>
            <a:spLocks noGrp="1"/>
          </p:cNvSpPr>
          <p:nvPr>
            <p:ph idx="1"/>
          </p:nvPr>
        </p:nvSpPr>
        <p:spPr>
          <a:xfrm>
            <a:off x="381000" y="1219200"/>
            <a:ext cx="8382000" cy="5486400"/>
          </a:xfrm>
        </p:spPr>
        <p:txBody>
          <a:bodyPr>
            <a:normAutofit/>
          </a:bodyPr>
          <a:lstStyle/>
          <a:p>
            <a:r>
              <a:rPr lang="en-US" dirty="0" smtClean="0">
                <a:sym typeface="Wingdings" pitchFamily="2" charset="2"/>
              </a:rPr>
              <a:t>Special names are given to the larval stage of some insects:</a:t>
            </a:r>
            <a:br>
              <a:rPr lang="en-US" dirty="0" smtClean="0">
                <a:sym typeface="Wingdings" pitchFamily="2" charset="2"/>
              </a:rPr>
            </a:br>
            <a:r>
              <a:rPr lang="en-US" dirty="0" smtClean="0">
                <a:sym typeface="Wingdings" pitchFamily="2" charset="2"/>
              </a:rPr>
              <a:t/>
            </a:r>
            <a:br>
              <a:rPr lang="en-US" dirty="0" smtClean="0">
                <a:sym typeface="Wingdings" pitchFamily="2" charset="2"/>
              </a:rPr>
            </a:br>
            <a:r>
              <a:rPr lang="en-US" dirty="0" smtClean="0">
                <a:sym typeface="Wingdings" pitchFamily="2" charset="2"/>
              </a:rPr>
              <a:t>1.  a butterfly’s larva is referred to as caterpillar.</a:t>
            </a:r>
            <a:br>
              <a:rPr lang="en-US" dirty="0" smtClean="0">
                <a:sym typeface="Wingdings" pitchFamily="2" charset="2"/>
              </a:rPr>
            </a:br>
            <a:r>
              <a:rPr lang="en-US" dirty="0" smtClean="0">
                <a:sym typeface="Wingdings" pitchFamily="2" charset="2"/>
              </a:rPr>
              <a:t/>
            </a:r>
            <a:br>
              <a:rPr lang="en-US" dirty="0" smtClean="0">
                <a:sym typeface="Wingdings" pitchFamily="2" charset="2"/>
              </a:rPr>
            </a:br>
            <a:r>
              <a:rPr lang="en-US" dirty="0" smtClean="0">
                <a:sym typeface="Wingdings" pitchFamily="2" charset="2"/>
              </a:rPr>
              <a:t>2.  a mosquito’s larva is referred to as wriggler.</a:t>
            </a:r>
            <a:br>
              <a:rPr lang="en-US" dirty="0" smtClean="0">
                <a:sym typeface="Wingdings" pitchFamily="2" charset="2"/>
              </a:rPr>
            </a:br>
            <a:r>
              <a:rPr lang="en-US" dirty="0" smtClean="0">
                <a:sym typeface="Wingdings" pitchFamily="2" charset="2"/>
              </a:rPr>
              <a:t/>
            </a:r>
            <a:br>
              <a:rPr lang="en-US" dirty="0" smtClean="0">
                <a:sym typeface="Wingdings" pitchFamily="2" charset="2"/>
              </a:rPr>
            </a:br>
            <a:r>
              <a:rPr lang="en-US" dirty="0" smtClean="0">
                <a:sym typeface="Wingdings" pitchFamily="2" charset="2"/>
              </a:rPr>
              <a:t>3.  a fly’s larva is referred to as maggot.</a:t>
            </a:r>
          </a:p>
          <a:p>
            <a:endParaRPr lang="en-US" dirty="0" smtClean="0">
              <a:sym typeface="Wingdings" pitchFamily="2" charset="2"/>
            </a:endParaRP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Incomplete Metamorphosis of a Dragon Fly</a:t>
            </a:r>
            <a:endParaRPr lang="en-US" dirty="0"/>
          </a:p>
        </p:txBody>
      </p:sp>
      <p:sp>
        <p:nvSpPr>
          <p:cNvPr id="3" name="Content Placeholder 2"/>
          <p:cNvSpPr>
            <a:spLocks noGrp="1"/>
          </p:cNvSpPr>
          <p:nvPr>
            <p:ph idx="1"/>
          </p:nvPr>
        </p:nvSpPr>
        <p:spPr/>
        <p:txBody>
          <a:bodyPr/>
          <a:lstStyle/>
          <a:p>
            <a:endParaRPr lang="en-US" dirty="0"/>
          </a:p>
        </p:txBody>
      </p:sp>
      <p:pic>
        <p:nvPicPr>
          <p:cNvPr id="12292" name="Picture 4" descr="Related image"/>
          <p:cNvPicPr>
            <a:picLocks noChangeAspect="1" noChangeArrowheads="1"/>
          </p:cNvPicPr>
          <p:nvPr/>
        </p:nvPicPr>
        <p:blipFill>
          <a:blip r:embed="rId2" cstate="print"/>
          <a:srcRect b="5478"/>
          <a:stretch>
            <a:fillRect/>
          </a:stretch>
        </p:blipFill>
        <p:spPr bwMode="auto">
          <a:xfrm>
            <a:off x="2656454" y="1752599"/>
            <a:ext cx="3744346" cy="3429001"/>
          </a:xfrm>
          <a:prstGeom prst="rect">
            <a:avLst/>
          </a:prstGeom>
          <a:noFill/>
        </p:spPr>
      </p:pic>
      <p:sp>
        <p:nvSpPr>
          <p:cNvPr id="6" name="TextBox 5"/>
          <p:cNvSpPr txBox="1"/>
          <p:nvPr/>
        </p:nvSpPr>
        <p:spPr>
          <a:xfrm>
            <a:off x="905504" y="5410200"/>
            <a:ext cx="7820987" cy="1200329"/>
          </a:xfrm>
          <a:prstGeom prst="rect">
            <a:avLst/>
          </a:prstGeom>
          <a:noFill/>
        </p:spPr>
        <p:txBody>
          <a:bodyPr wrap="none" rtlCol="0">
            <a:spAutoFit/>
          </a:bodyPr>
          <a:lstStyle/>
          <a:p>
            <a:r>
              <a:rPr lang="en-US" sz="2400" dirty="0" smtClean="0"/>
              <a:t>For a dragonfly the incomplete metamorphosis takes about  </a:t>
            </a:r>
            <a:br>
              <a:rPr lang="en-US" sz="2400" dirty="0" smtClean="0"/>
            </a:br>
            <a:r>
              <a:rPr lang="en-US" sz="2400" dirty="0" smtClean="0"/>
              <a:t>four to six years to complete for larger species and about two</a:t>
            </a:r>
            <a:br>
              <a:rPr lang="en-US" sz="2400" dirty="0" smtClean="0"/>
            </a:br>
            <a:r>
              <a:rPr lang="en-US" sz="2400" dirty="0" smtClean="0"/>
              <a:t>months to three years in smaller species.</a:t>
            </a:r>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Incomplete Metamorphosis of a Cockroach</a:t>
            </a:r>
            <a:endParaRPr lang="en-US" dirty="0"/>
          </a:p>
        </p:txBody>
      </p:sp>
      <p:sp>
        <p:nvSpPr>
          <p:cNvPr id="3" name="Content Placeholder 2"/>
          <p:cNvSpPr>
            <a:spLocks noGrp="1"/>
          </p:cNvSpPr>
          <p:nvPr>
            <p:ph idx="1"/>
          </p:nvPr>
        </p:nvSpPr>
        <p:spPr/>
        <p:txBody>
          <a:bodyPr/>
          <a:lstStyle/>
          <a:p>
            <a:endParaRPr lang="en-US"/>
          </a:p>
        </p:txBody>
      </p:sp>
      <p:pic>
        <p:nvPicPr>
          <p:cNvPr id="37892" name="Picture 4" descr="Image result for incomplete metamorphosis of a cockroach"/>
          <p:cNvPicPr>
            <a:picLocks noChangeAspect="1" noChangeArrowheads="1"/>
          </p:cNvPicPr>
          <p:nvPr/>
        </p:nvPicPr>
        <p:blipFill>
          <a:blip r:embed="rId2" cstate="print"/>
          <a:srcRect/>
          <a:stretch>
            <a:fillRect/>
          </a:stretch>
        </p:blipFill>
        <p:spPr bwMode="auto">
          <a:xfrm>
            <a:off x="2705482" y="1523999"/>
            <a:ext cx="4152518" cy="4538271"/>
          </a:xfrm>
          <a:prstGeom prst="rect">
            <a:avLst/>
          </a:prstGeom>
          <a:noFill/>
        </p:spPr>
      </p:pic>
      <p:sp>
        <p:nvSpPr>
          <p:cNvPr id="6" name="TextBox 5"/>
          <p:cNvSpPr txBox="1"/>
          <p:nvPr/>
        </p:nvSpPr>
        <p:spPr>
          <a:xfrm>
            <a:off x="1066800" y="5410200"/>
            <a:ext cx="6841938" cy="830997"/>
          </a:xfrm>
          <a:prstGeom prst="rect">
            <a:avLst/>
          </a:prstGeom>
          <a:noFill/>
        </p:spPr>
        <p:txBody>
          <a:bodyPr wrap="none" rtlCol="0">
            <a:spAutoFit/>
          </a:bodyPr>
          <a:lstStyle/>
          <a:p>
            <a:r>
              <a:rPr lang="en-US" sz="2400" dirty="0" smtClean="0"/>
              <a:t>For a cockroach the incomplete metamorphosis takes</a:t>
            </a:r>
            <a:br>
              <a:rPr lang="en-US" sz="2400" dirty="0" smtClean="0"/>
            </a:br>
            <a:r>
              <a:rPr lang="en-US" sz="2400" dirty="0" smtClean="0"/>
              <a:t>twenty four to thirty eight days to complete.</a:t>
            </a: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Incomplete Metamorphosis of a Locust</a:t>
            </a:r>
            <a:endParaRPr lang="en-US" dirty="0"/>
          </a:p>
        </p:txBody>
      </p:sp>
      <p:sp>
        <p:nvSpPr>
          <p:cNvPr id="3" name="Content Placeholder 2"/>
          <p:cNvSpPr>
            <a:spLocks noGrp="1"/>
          </p:cNvSpPr>
          <p:nvPr>
            <p:ph idx="1"/>
          </p:nvPr>
        </p:nvSpPr>
        <p:spPr/>
        <p:txBody>
          <a:bodyPr/>
          <a:lstStyle/>
          <a:p>
            <a:endParaRPr lang="en-US"/>
          </a:p>
        </p:txBody>
      </p:sp>
      <p:pic>
        <p:nvPicPr>
          <p:cNvPr id="36866" name="Picture 2" descr="Related image"/>
          <p:cNvPicPr>
            <a:picLocks noChangeAspect="1" noChangeArrowheads="1"/>
          </p:cNvPicPr>
          <p:nvPr/>
        </p:nvPicPr>
        <p:blipFill>
          <a:blip r:embed="rId2" cstate="print"/>
          <a:srcRect/>
          <a:stretch>
            <a:fillRect/>
          </a:stretch>
        </p:blipFill>
        <p:spPr bwMode="auto">
          <a:xfrm>
            <a:off x="2057400" y="1333500"/>
            <a:ext cx="5412828" cy="3924300"/>
          </a:xfrm>
          <a:prstGeom prst="rect">
            <a:avLst/>
          </a:prstGeom>
          <a:noFill/>
        </p:spPr>
      </p:pic>
      <p:sp>
        <p:nvSpPr>
          <p:cNvPr id="5" name="TextBox 4"/>
          <p:cNvSpPr txBox="1"/>
          <p:nvPr/>
        </p:nvSpPr>
        <p:spPr>
          <a:xfrm>
            <a:off x="905504" y="5410200"/>
            <a:ext cx="7197035" cy="830997"/>
          </a:xfrm>
          <a:prstGeom prst="rect">
            <a:avLst/>
          </a:prstGeom>
          <a:noFill/>
        </p:spPr>
        <p:txBody>
          <a:bodyPr wrap="none" rtlCol="0">
            <a:spAutoFit/>
          </a:bodyPr>
          <a:lstStyle/>
          <a:p>
            <a:r>
              <a:rPr lang="en-US" sz="2400" dirty="0" smtClean="0"/>
              <a:t>For a locust the incomplete metamorphosis takes about </a:t>
            </a:r>
            <a:br>
              <a:rPr lang="en-US" sz="2400" dirty="0" smtClean="0"/>
            </a:br>
            <a:r>
              <a:rPr lang="en-US" sz="2400" dirty="0" smtClean="0"/>
              <a:t>eight weeks to complete.</a:t>
            </a: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lstStyle/>
          <a:p>
            <a:r>
              <a:rPr lang="en-US" dirty="0" smtClean="0"/>
              <a:t>Maintaining Numbers</a:t>
            </a:r>
            <a:endParaRPr lang="en-US" dirty="0"/>
          </a:p>
        </p:txBody>
      </p:sp>
      <p:sp>
        <p:nvSpPr>
          <p:cNvPr id="3" name="Subtitle 2"/>
          <p:cNvSpPr>
            <a:spLocks noGrp="1"/>
          </p:cNvSpPr>
          <p:nvPr>
            <p:ph type="subTitle" idx="1"/>
          </p:nvPr>
        </p:nvSpPr>
        <p:spPr>
          <a:xfrm>
            <a:off x="1371600" y="3429000"/>
            <a:ext cx="6400800" cy="1752600"/>
          </a:xfrm>
        </p:spPr>
        <p:txBody>
          <a:bodyPr>
            <a:normAutofit fontScale="85000" lnSpcReduction="10000"/>
          </a:bodyPr>
          <a:lstStyle/>
          <a:p>
            <a:r>
              <a:rPr lang="en-US" sz="9600" dirty="0" smtClean="0">
                <a:solidFill>
                  <a:srgbClr val="FF0000"/>
                </a:solidFill>
                <a:latin typeface="Silver South Script Alt" pitchFamily="2" charset="0"/>
              </a:rPr>
              <a:t>Animal and Plant Cells</a:t>
            </a:r>
            <a:endParaRPr lang="en-US" sz="9600" dirty="0">
              <a:solidFill>
                <a:srgbClr val="FF0000"/>
              </a:solidFill>
              <a:latin typeface="Silver South Script Alt" pitchFamily="2"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Cell</a:t>
            </a:r>
            <a:endParaRPr lang="en-US" dirty="0"/>
          </a:p>
        </p:txBody>
      </p:sp>
      <p:sp>
        <p:nvSpPr>
          <p:cNvPr id="3" name="Content Placeholder 2"/>
          <p:cNvSpPr>
            <a:spLocks noGrp="1"/>
          </p:cNvSpPr>
          <p:nvPr>
            <p:ph idx="1"/>
          </p:nvPr>
        </p:nvSpPr>
        <p:spPr>
          <a:xfrm>
            <a:off x="0" y="1371600"/>
            <a:ext cx="9144000" cy="5486400"/>
          </a:xfrm>
        </p:spPr>
        <p:txBody>
          <a:bodyPr/>
          <a:lstStyle/>
          <a:p>
            <a:endParaRPr lang="en-US" dirty="0" smtClean="0"/>
          </a:p>
          <a:p>
            <a:r>
              <a:rPr lang="en-US" dirty="0" smtClean="0"/>
              <a:t>The cell is the basic unit of life.  </a:t>
            </a:r>
          </a:p>
          <a:p>
            <a:endParaRPr lang="en-US" dirty="0" smtClean="0"/>
          </a:p>
          <a:p>
            <a:r>
              <a:rPr lang="en-US" dirty="0" smtClean="0"/>
              <a:t>Cells are the building blocks of plants and animals.</a:t>
            </a:r>
            <a:endParaRPr lang="en-US" dirty="0"/>
          </a:p>
        </p:txBody>
      </p:sp>
      <p:pic>
        <p:nvPicPr>
          <p:cNvPr id="72710" name="Picture 6" descr="Image result for animals on white background"/>
          <p:cNvPicPr>
            <a:picLocks noChangeAspect="1" noChangeArrowheads="1"/>
          </p:cNvPicPr>
          <p:nvPr/>
        </p:nvPicPr>
        <p:blipFill>
          <a:blip r:embed="rId2" cstate="print"/>
          <a:srcRect t="52529"/>
          <a:stretch>
            <a:fillRect/>
          </a:stretch>
        </p:blipFill>
        <p:spPr bwMode="auto">
          <a:xfrm>
            <a:off x="1" y="5105400"/>
            <a:ext cx="6553199" cy="1752600"/>
          </a:xfrm>
          <a:prstGeom prst="rect">
            <a:avLst/>
          </a:prstGeom>
          <a:noFill/>
        </p:spPr>
      </p:pic>
      <p:pic>
        <p:nvPicPr>
          <p:cNvPr id="72708" name="Picture 4" descr="Image result for plant"/>
          <p:cNvPicPr>
            <a:picLocks noChangeAspect="1" noChangeArrowheads="1"/>
          </p:cNvPicPr>
          <p:nvPr/>
        </p:nvPicPr>
        <p:blipFill>
          <a:blip r:embed="rId3" cstate="print"/>
          <a:srcRect t="21380" r="12195" b="5485"/>
          <a:stretch>
            <a:fillRect/>
          </a:stretch>
        </p:blipFill>
        <p:spPr bwMode="auto">
          <a:xfrm>
            <a:off x="6400800" y="3810000"/>
            <a:ext cx="2743200" cy="3048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Parts of the Cell</a:t>
            </a:r>
            <a:endParaRPr lang="en-US" dirty="0"/>
          </a:p>
        </p:txBody>
      </p:sp>
      <p:sp>
        <p:nvSpPr>
          <p:cNvPr id="3" name="Content Placeholder 2"/>
          <p:cNvSpPr>
            <a:spLocks noGrp="1"/>
          </p:cNvSpPr>
          <p:nvPr>
            <p:ph idx="1"/>
          </p:nvPr>
        </p:nvSpPr>
        <p:spPr/>
        <p:txBody>
          <a:bodyPr/>
          <a:lstStyle/>
          <a:p>
            <a:r>
              <a:rPr lang="en-US" dirty="0" smtClean="0"/>
              <a:t>Cells are comprised of many organelles.  Each organelle is important in allowing the cell to function properly. </a:t>
            </a:r>
            <a:endParaRPr lang="en-US" dirty="0"/>
          </a:p>
        </p:txBody>
      </p:sp>
      <p:pic>
        <p:nvPicPr>
          <p:cNvPr id="5" name="Picture 2" descr="Related image"/>
          <p:cNvPicPr>
            <a:picLocks noChangeAspect="1" noChangeArrowheads="1"/>
          </p:cNvPicPr>
          <p:nvPr/>
        </p:nvPicPr>
        <p:blipFill>
          <a:blip r:embed="rId2" cstate="print"/>
          <a:srcRect/>
          <a:stretch>
            <a:fillRect/>
          </a:stretch>
        </p:blipFill>
        <p:spPr bwMode="auto">
          <a:xfrm>
            <a:off x="990600" y="3206647"/>
            <a:ext cx="7391400" cy="365135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Related image"/>
          <p:cNvPicPr>
            <a:picLocks noChangeAspect="1" noChangeArrowheads="1"/>
          </p:cNvPicPr>
          <p:nvPr/>
        </p:nvPicPr>
        <p:blipFill>
          <a:blip r:embed="rId2" cstate="print"/>
          <a:srcRect/>
          <a:stretch>
            <a:fillRect/>
          </a:stretch>
        </p:blipFill>
        <p:spPr bwMode="auto">
          <a:xfrm>
            <a:off x="3429000" y="762000"/>
            <a:ext cx="5429250" cy="5429251"/>
          </a:xfrm>
          <a:prstGeom prst="rect">
            <a:avLst/>
          </a:prstGeom>
          <a:noFill/>
        </p:spPr>
      </p:pic>
      <p:pic>
        <p:nvPicPr>
          <p:cNvPr id="22530" name="Picture 2" descr="Image result for bees flying"/>
          <p:cNvPicPr>
            <a:picLocks noChangeAspect="1" noChangeArrowheads="1"/>
          </p:cNvPicPr>
          <p:nvPr/>
        </p:nvPicPr>
        <p:blipFill>
          <a:blip r:embed="rId3" cstate="print"/>
          <a:srcRect/>
          <a:stretch>
            <a:fillRect/>
          </a:stretch>
        </p:blipFill>
        <p:spPr bwMode="auto">
          <a:xfrm>
            <a:off x="0" y="0"/>
            <a:ext cx="2971800" cy="2971800"/>
          </a:xfrm>
          <a:prstGeom prst="rect">
            <a:avLst/>
          </a:prstGeom>
          <a:noFill/>
        </p:spPr>
      </p:pic>
      <p:sp>
        <p:nvSpPr>
          <p:cNvPr id="2" name="Title 1"/>
          <p:cNvSpPr>
            <a:spLocks noGrp="1"/>
          </p:cNvSpPr>
          <p:nvPr>
            <p:ph type="ctrTitle"/>
          </p:nvPr>
        </p:nvSpPr>
        <p:spPr>
          <a:xfrm>
            <a:off x="-1447800" y="3863975"/>
            <a:ext cx="7772400" cy="1470025"/>
          </a:xfrm>
        </p:spPr>
        <p:txBody>
          <a:bodyPr>
            <a:normAutofit/>
          </a:bodyPr>
          <a:lstStyle/>
          <a:p>
            <a:r>
              <a:rPr lang="en-US" sz="8800" dirty="0" smtClean="0">
                <a:solidFill>
                  <a:srgbClr val="FFC000"/>
                </a:solidFill>
                <a:latin typeface="Silver South Script Alt" pitchFamily="2" charset="0"/>
              </a:rPr>
              <a:t>Insects</a:t>
            </a:r>
            <a:endParaRPr lang="en-US" sz="8800" dirty="0">
              <a:solidFill>
                <a:srgbClr val="FFC000"/>
              </a:solidFill>
              <a:latin typeface="Silver South Script Alt" pitchFamily="2" charset="0"/>
            </a:endParaRPr>
          </a:p>
        </p:txBody>
      </p:sp>
      <p:sp>
        <p:nvSpPr>
          <p:cNvPr id="3" name="Title 1"/>
          <p:cNvSpPr txBox="1">
            <a:spLocks/>
          </p:cNvSpPr>
          <p:nvPr/>
        </p:nvSpPr>
        <p:spPr>
          <a:xfrm>
            <a:off x="-1447800" y="2492375"/>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Maintaining</a:t>
            </a:r>
            <a:br>
              <a:rPr lang="en-US" sz="4400" dirty="0" smtClean="0">
                <a:latin typeface="+mj-lt"/>
                <a:ea typeface="+mj-ea"/>
                <a:cs typeface="+mj-cs"/>
              </a:rPr>
            </a:br>
            <a:r>
              <a:rPr lang="en-US" sz="4400" dirty="0" smtClean="0">
                <a:latin typeface="+mj-lt"/>
                <a:ea typeface="+mj-ea"/>
                <a:cs typeface="+mj-cs"/>
              </a:rPr>
              <a:t> Numbers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5029200" y="762000"/>
            <a:ext cx="2406428" cy="646331"/>
          </a:xfrm>
          <a:prstGeom prst="rect">
            <a:avLst/>
          </a:prstGeom>
          <a:solidFill>
            <a:schemeClr val="bg1"/>
          </a:solidFill>
        </p:spPr>
        <p:txBody>
          <a:bodyPr wrap="none" rtlCol="0">
            <a:spAutoFit/>
          </a:bodyPr>
          <a:lstStyle/>
          <a:p>
            <a:r>
              <a:rPr lang="en-US" dirty="0" smtClean="0"/>
              <a:t>                                          </a:t>
            </a:r>
            <a:br>
              <a:rPr lang="en-US" dirty="0" smtClean="0"/>
            </a:br>
            <a:endParaRPr lang="en-US" dirty="0"/>
          </a:p>
        </p:txBody>
      </p:sp>
      <p:sp>
        <p:nvSpPr>
          <p:cNvPr id="7" name="TextBox 6"/>
          <p:cNvSpPr txBox="1"/>
          <p:nvPr/>
        </p:nvSpPr>
        <p:spPr>
          <a:xfrm>
            <a:off x="7162800" y="5791200"/>
            <a:ext cx="1560042" cy="646331"/>
          </a:xfrm>
          <a:prstGeom prst="rect">
            <a:avLst/>
          </a:prstGeom>
          <a:solidFill>
            <a:schemeClr val="bg1"/>
          </a:solidFill>
        </p:spPr>
        <p:txBody>
          <a:bodyPr wrap="none" rtlCol="0">
            <a:spAutoFit/>
          </a:bodyPr>
          <a:lstStyle/>
          <a:p>
            <a:r>
              <a:rPr lang="en-US" dirty="0" smtClean="0"/>
              <a:t>                          </a:t>
            </a:r>
            <a:br>
              <a:rPr lang="en-US" dirty="0" smtClean="0"/>
            </a:b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Organelles and Their Functions</a:t>
            </a:r>
            <a:endParaRPr lang="en-US" dirty="0"/>
          </a:p>
        </p:txBody>
      </p:sp>
      <p:graphicFrame>
        <p:nvGraphicFramePr>
          <p:cNvPr id="4" name="Content Placeholder 3"/>
          <p:cNvGraphicFramePr>
            <a:graphicFrameLocks noGrp="1"/>
          </p:cNvGraphicFramePr>
          <p:nvPr>
            <p:ph idx="1"/>
          </p:nvPr>
        </p:nvGraphicFramePr>
        <p:xfrm>
          <a:off x="457200" y="1564640"/>
          <a:ext cx="8229601" cy="4455160"/>
        </p:xfrm>
        <a:graphic>
          <a:graphicData uri="http://schemas.openxmlformats.org/drawingml/2006/table">
            <a:tbl>
              <a:tblPr firstRow="1" bandRow="1">
                <a:tableStyleId>{F5AB1C69-6EDB-4FF4-983F-18BD219EF322}</a:tableStyleId>
              </a:tblPr>
              <a:tblGrid>
                <a:gridCol w="1828800"/>
                <a:gridCol w="4162349"/>
                <a:gridCol w="1119226"/>
                <a:gridCol w="1119226"/>
              </a:tblGrid>
              <a:tr h="370840">
                <a:tc>
                  <a:txBody>
                    <a:bodyPr/>
                    <a:lstStyle/>
                    <a:p>
                      <a:pPr algn="ctr"/>
                      <a:r>
                        <a:rPr lang="en-US" dirty="0" smtClean="0"/>
                        <a:t/>
                      </a:r>
                      <a:br>
                        <a:rPr lang="en-US" dirty="0" smtClean="0"/>
                      </a:br>
                      <a:r>
                        <a:rPr lang="en-US" dirty="0" smtClean="0"/>
                        <a:t>Organelles</a:t>
                      </a:r>
                      <a:endParaRPr lang="en-US" dirty="0"/>
                    </a:p>
                  </a:txBody>
                  <a:tcPr/>
                </a:tc>
                <a:tc>
                  <a:txBody>
                    <a:bodyPr/>
                    <a:lstStyle/>
                    <a:p>
                      <a:pPr algn="ctr"/>
                      <a:r>
                        <a:rPr lang="en-US" dirty="0" smtClean="0"/>
                        <a:t/>
                      </a:r>
                      <a:br>
                        <a:rPr lang="en-US" dirty="0" smtClean="0"/>
                      </a:br>
                      <a:r>
                        <a:rPr lang="en-US" dirty="0" smtClean="0"/>
                        <a:t>Function</a:t>
                      </a:r>
                      <a:endParaRPr lang="en-US" dirty="0"/>
                    </a:p>
                  </a:txBody>
                  <a:tcPr/>
                </a:tc>
                <a:tc>
                  <a:txBody>
                    <a:bodyPr/>
                    <a:lstStyle/>
                    <a:p>
                      <a:pPr algn="ctr"/>
                      <a:r>
                        <a:rPr lang="en-US" dirty="0" smtClean="0"/>
                        <a:t>Present in plant cells</a:t>
                      </a:r>
                      <a:endParaRPr lang="en-US" dirty="0"/>
                    </a:p>
                  </a:txBody>
                  <a:tcPr/>
                </a:tc>
                <a:tc>
                  <a:txBody>
                    <a:bodyPr/>
                    <a:lstStyle/>
                    <a:p>
                      <a:pPr algn="ctr"/>
                      <a:r>
                        <a:rPr lang="en-US" dirty="0" smtClean="0"/>
                        <a:t>Present in animal cells</a:t>
                      </a:r>
                      <a:endParaRPr lang="en-US" dirty="0"/>
                    </a:p>
                  </a:txBody>
                  <a:tcPr/>
                </a:tc>
              </a:tr>
              <a:tr h="370840">
                <a:tc>
                  <a:txBody>
                    <a:bodyPr/>
                    <a:lstStyle/>
                    <a:p>
                      <a:r>
                        <a:rPr lang="en-US" dirty="0" smtClean="0"/>
                        <a:t>Cell membrane</a:t>
                      </a:r>
                      <a:endParaRPr lang="en-US" dirty="0"/>
                    </a:p>
                  </a:txBody>
                  <a:tcPr/>
                </a:tc>
                <a:tc>
                  <a:txBody>
                    <a:bodyPr/>
                    <a:lstStyle/>
                    <a:p>
                      <a:r>
                        <a:rPr lang="en-US" dirty="0" smtClean="0"/>
                        <a:t>Keeps the parts of the cell inside</a:t>
                      </a: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r>
              <a:tr h="370840">
                <a:tc>
                  <a:txBody>
                    <a:bodyPr/>
                    <a:lstStyle/>
                    <a:p>
                      <a:r>
                        <a:rPr lang="en-US" dirty="0" smtClean="0"/>
                        <a:t>Cytoplasm</a:t>
                      </a:r>
                      <a:endParaRPr lang="en-US" dirty="0"/>
                    </a:p>
                  </a:txBody>
                  <a:tcPr/>
                </a:tc>
                <a:tc>
                  <a:txBody>
                    <a:bodyPr/>
                    <a:lstStyle/>
                    <a:p>
                      <a:r>
                        <a:rPr lang="en-US" dirty="0" smtClean="0"/>
                        <a:t>T</a:t>
                      </a:r>
                      <a:r>
                        <a:rPr lang="en-US" baseline="0" dirty="0" smtClean="0"/>
                        <a:t>he</a:t>
                      </a:r>
                      <a:r>
                        <a:rPr lang="en-US" dirty="0" smtClean="0"/>
                        <a:t> jelly-like substance made up of mostly water</a:t>
                      </a: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r>
              <a:tr h="370840">
                <a:tc>
                  <a:txBody>
                    <a:bodyPr/>
                    <a:lstStyle/>
                    <a:p>
                      <a:r>
                        <a:rPr lang="en-US" dirty="0" smtClean="0"/>
                        <a:t>Nucleus</a:t>
                      </a:r>
                      <a:endParaRPr lang="en-US" dirty="0"/>
                    </a:p>
                  </a:txBody>
                  <a:tcPr/>
                </a:tc>
                <a:tc>
                  <a:txBody>
                    <a:bodyPr/>
                    <a:lstStyle/>
                    <a:p>
                      <a:r>
                        <a:rPr lang="en-US" dirty="0" smtClean="0"/>
                        <a:t>Controls all activities of the cell</a:t>
                      </a: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r>
              <a:tr h="370840">
                <a:tc>
                  <a:txBody>
                    <a:bodyPr/>
                    <a:lstStyle/>
                    <a:p>
                      <a:r>
                        <a:rPr lang="en-US" dirty="0" smtClean="0"/>
                        <a:t>Mitochondrion</a:t>
                      </a:r>
                      <a:endParaRPr lang="en-US" dirty="0"/>
                    </a:p>
                  </a:txBody>
                  <a:tcPr/>
                </a:tc>
                <a:tc>
                  <a:txBody>
                    <a:bodyPr/>
                    <a:lstStyle/>
                    <a:p>
                      <a:r>
                        <a:rPr lang="en-US" dirty="0" smtClean="0"/>
                        <a:t>Provides energy</a:t>
                      </a: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r>
              <a:tr h="370840">
                <a:tc>
                  <a:txBody>
                    <a:bodyPr/>
                    <a:lstStyle/>
                    <a:p>
                      <a:r>
                        <a:rPr lang="en-US" dirty="0" smtClean="0"/>
                        <a:t>Vacuole</a:t>
                      </a:r>
                      <a:endParaRPr lang="en-US" dirty="0"/>
                    </a:p>
                  </a:txBody>
                  <a:tcPr/>
                </a:tc>
                <a:tc>
                  <a:txBody>
                    <a:bodyPr/>
                    <a:lstStyle/>
                    <a:p>
                      <a:r>
                        <a:rPr lang="en-US" dirty="0" smtClean="0"/>
                        <a:t>A sac which stores food, water or waste depending on the function of the cell</a:t>
                      </a:r>
                      <a:endParaRPr lang="en-US" dirty="0"/>
                    </a:p>
                  </a:txBody>
                  <a:tcPr/>
                </a:tc>
                <a:tc>
                  <a:txBody>
                    <a:bodyPr/>
                    <a:lstStyle/>
                    <a:p>
                      <a:pPr algn="ctr"/>
                      <a:r>
                        <a:rPr lang="en-US" dirty="0" smtClean="0"/>
                        <a:t>YES</a:t>
                      </a:r>
                      <a:br>
                        <a:rPr lang="en-US" dirty="0" smtClean="0"/>
                      </a:br>
                      <a:r>
                        <a:rPr lang="en-US" sz="900" b="1" dirty="0" smtClean="0"/>
                        <a:t>plants</a:t>
                      </a:r>
                      <a:r>
                        <a:rPr lang="en-US" sz="900" b="1" baseline="0" dirty="0" smtClean="0"/>
                        <a:t> have large permanent vacuoles</a:t>
                      </a:r>
                      <a:endParaRPr lang="en-US" sz="900" b="1" dirty="0"/>
                    </a:p>
                  </a:txBody>
                  <a:tcPr/>
                </a:tc>
                <a:tc>
                  <a:txBody>
                    <a:bodyPr/>
                    <a:lstStyle/>
                    <a:p>
                      <a:pPr algn="ctr"/>
                      <a:r>
                        <a:rPr lang="en-US" dirty="0" smtClean="0"/>
                        <a:t>YES</a:t>
                      </a:r>
                      <a:br>
                        <a:rPr lang="en-US" dirty="0" smtClean="0"/>
                      </a:br>
                      <a:r>
                        <a:rPr lang="en-US" sz="900" b="1" dirty="0" smtClean="0"/>
                        <a:t>animals</a:t>
                      </a:r>
                      <a:r>
                        <a:rPr lang="en-US" sz="900" b="1" baseline="0" dirty="0" smtClean="0"/>
                        <a:t> have small vacuoles</a:t>
                      </a:r>
                      <a:endParaRPr lang="en-US" sz="900" b="1" dirty="0"/>
                    </a:p>
                  </a:txBody>
                  <a:tcPr/>
                </a:tc>
              </a:tr>
              <a:tr h="370840">
                <a:tc>
                  <a:txBody>
                    <a:bodyPr/>
                    <a:lstStyle/>
                    <a:p>
                      <a:r>
                        <a:rPr lang="en-US" dirty="0" smtClean="0"/>
                        <a:t>Cell wall</a:t>
                      </a:r>
                      <a:endParaRPr lang="en-US" dirty="0"/>
                    </a:p>
                  </a:txBody>
                  <a:tcPr/>
                </a:tc>
                <a:tc>
                  <a:txBody>
                    <a:bodyPr/>
                    <a:lstStyle/>
                    <a:p>
                      <a:r>
                        <a:rPr lang="en-US" dirty="0" smtClean="0"/>
                        <a:t>Provides support and shape</a:t>
                      </a:r>
                      <a:endParaRPr lang="en-US" dirty="0"/>
                    </a:p>
                  </a:txBody>
                  <a:tcPr/>
                </a:tc>
                <a:tc>
                  <a:txBody>
                    <a:bodyPr/>
                    <a:lstStyle/>
                    <a:p>
                      <a:pPr algn="ctr"/>
                      <a:r>
                        <a:rPr lang="en-US" dirty="0" smtClean="0"/>
                        <a:t>YES</a:t>
                      </a:r>
                      <a:endParaRPr lang="en-US" dirty="0"/>
                    </a:p>
                  </a:txBody>
                  <a:tcPr/>
                </a:tc>
                <a:tc>
                  <a:txBody>
                    <a:bodyPr/>
                    <a:lstStyle/>
                    <a:p>
                      <a:pPr algn="ctr"/>
                      <a:r>
                        <a:rPr lang="en-US" b="1" dirty="0" smtClean="0">
                          <a:solidFill>
                            <a:srgbClr val="C00000"/>
                          </a:solidFill>
                        </a:rPr>
                        <a:t>NO</a:t>
                      </a:r>
                      <a:endParaRPr lang="en-US" b="1" dirty="0">
                        <a:solidFill>
                          <a:srgbClr val="C00000"/>
                        </a:solidFill>
                      </a:endParaRPr>
                    </a:p>
                  </a:txBody>
                  <a:tcPr/>
                </a:tc>
              </a:tr>
              <a:tr h="370840">
                <a:tc>
                  <a:txBody>
                    <a:bodyPr/>
                    <a:lstStyle/>
                    <a:p>
                      <a:r>
                        <a:rPr lang="en-US" dirty="0" smtClean="0"/>
                        <a:t>Chloroplast</a:t>
                      </a:r>
                      <a:endParaRPr lang="en-US" dirty="0"/>
                    </a:p>
                  </a:txBody>
                  <a:tcPr/>
                </a:tc>
                <a:tc>
                  <a:txBody>
                    <a:bodyPr/>
                    <a:lstStyle/>
                    <a:p>
                      <a:r>
                        <a:rPr lang="en-US" dirty="0" smtClean="0"/>
                        <a:t>Contains chlorophyll which traps light for photosynthesis</a:t>
                      </a:r>
                      <a:endParaRPr lang="en-US" dirty="0"/>
                    </a:p>
                  </a:txBody>
                  <a:tcPr/>
                </a:tc>
                <a:tc>
                  <a:txBody>
                    <a:bodyPr/>
                    <a:lstStyle/>
                    <a:p>
                      <a:pPr algn="ctr"/>
                      <a:r>
                        <a:rPr lang="en-US" dirty="0" smtClean="0"/>
                        <a:t>YES</a:t>
                      </a:r>
                      <a:endParaRPr lang="en-US" dirty="0"/>
                    </a:p>
                  </a:txBody>
                  <a:tcPr/>
                </a:tc>
                <a:tc>
                  <a:txBody>
                    <a:bodyPr/>
                    <a:lstStyle/>
                    <a:p>
                      <a:pPr algn="ctr"/>
                      <a:r>
                        <a:rPr lang="en-US" b="1" dirty="0" smtClean="0">
                          <a:solidFill>
                            <a:srgbClr val="C00000"/>
                          </a:solidFill>
                        </a:rPr>
                        <a:t>NO</a:t>
                      </a:r>
                      <a:endParaRPr lang="en-US" b="1" dirty="0">
                        <a:solidFill>
                          <a:srgbClr val="C00000"/>
                        </a:solidFill>
                      </a:endParaRPr>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Animal and Plant Cells</a:t>
            </a:r>
            <a:endParaRPr lang="en-US" dirty="0"/>
          </a:p>
        </p:txBody>
      </p:sp>
      <p:graphicFrame>
        <p:nvGraphicFramePr>
          <p:cNvPr id="4" name="Content Placeholder 3"/>
          <p:cNvGraphicFramePr>
            <a:graphicFrameLocks noGrp="1"/>
          </p:cNvGraphicFramePr>
          <p:nvPr>
            <p:ph idx="1"/>
          </p:nvPr>
        </p:nvGraphicFramePr>
        <p:xfrm>
          <a:off x="1143000" y="1219200"/>
          <a:ext cx="6858000" cy="2377440"/>
        </p:xfrm>
        <a:graphic>
          <a:graphicData uri="http://schemas.openxmlformats.org/drawingml/2006/table">
            <a:tbl>
              <a:tblPr firstRow="1" bandRow="1">
                <a:tableStyleId>{F5AB1C69-6EDB-4FF4-983F-18BD219EF322}</a:tableStyleId>
              </a:tblPr>
              <a:tblGrid>
                <a:gridCol w="3276600"/>
                <a:gridCol w="3581400"/>
              </a:tblGrid>
              <a:tr h="396240">
                <a:tc>
                  <a:txBody>
                    <a:bodyPr/>
                    <a:lstStyle/>
                    <a:p>
                      <a:r>
                        <a:rPr lang="en-US" dirty="0" smtClean="0"/>
                        <a:t>Animal Cells</a:t>
                      </a:r>
                      <a:endParaRPr lang="en-US" dirty="0"/>
                    </a:p>
                  </a:txBody>
                  <a:tcPr/>
                </a:tc>
                <a:tc>
                  <a:txBody>
                    <a:bodyPr/>
                    <a:lstStyle/>
                    <a:p>
                      <a:r>
                        <a:rPr lang="en-US" dirty="0" smtClean="0"/>
                        <a:t>Plant Cells</a:t>
                      </a:r>
                      <a:endParaRPr lang="en-US" dirty="0"/>
                    </a:p>
                  </a:txBody>
                  <a:tcPr/>
                </a:tc>
              </a:tr>
              <a:tr h="396240">
                <a:tc>
                  <a:txBody>
                    <a:bodyPr/>
                    <a:lstStyle/>
                    <a:p>
                      <a:r>
                        <a:rPr lang="en-US" dirty="0" smtClean="0"/>
                        <a:t>Sperm</a:t>
                      </a:r>
                      <a:endParaRPr lang="en-US" dirty="0"/>
                    </a:p>
                  </a:txBody>
                  <a:tcPr/>
                </a:tc>
                <a:tc>
                  <a:txBody>
                    <a:bodyPr/>
                    <a:lstStyle/>
                    <a:p>
                      <a:r>
                        <a:rPr lang="en-US" dirty="0" smtClean="0"/>
                        <a:t>Ovule/Egg</a:t>
                      </a:r>
                      <a:endParaRPr lang="en-US" dirty="0"/>
                    </a:p>
                  </a:txBody>
                  <a:tcPr/>
                </a:tc>
              </a:tr>
              <a:tr h="396240">
                <a:tc>
                  <a:txBody>
                    <a:bodyPr/>
                    <a:lstStyle/>
                    <a:p>
                      <a:r>
                        <a:rPr lang="en-US" dirty="0" smtClean="0"/>
                        <a:t>Ovule/Egg</a:t>
                      </a:r>
                      <a:endParaRPr lang="en-US" dirty="0"/>
                    </a:p>
                  </a:txBody>
                  <a:tcPr/>
                </a:tc>
                <a:tc>
                  <a:txBody>
                    <a:bodyPr/>
                    <a:lstStyle/>
                    <a:p>
                      <a:r>
                        <a:rPr lang="en-US" dirty="0" smtClean="0"/>
                        <a:t>Anther/Pollen Grain</a:t>
                      </a:r>
                      <a:endParaRPr lang="en-US" dirty="0"/>
                    </a:p>
                  </a:txBody>
                  <a:tcPr/>
                </a:tc>
              </a:tr>
              <a:tr h="396240">
                <a:tc>
                  <a:txBody>
                    <a:bodyPr/>
                    <a:lstStyle/>
                    <a:p>
                      <a:r>
                        <a:rPr lang="en-US" dirty="0" smtClean="0"/>
                        <a:t>Red Blood Cells</a:t>
                      </a:r>
                      <a:endParaRPr lang="en-US" dirty="0"/>
                    </a:p>
                  </a:txBody>
                  <a:tcPr/>
                </a:tc>
                <a:tc>
                  <a:txBody>
                    <a:bodyPr/>
                    <a:lstStyle/>
                    <a:p>
                      <a:endParaRPr lang="en-US"/>
                    </a:p>
                  </a:txBody>
                  <a:tcPr/>
                </a:tc>
              </a:tr>
              <a:tr h="396240">
                <a:tc>
                  <a:txBody>
                    <a:bodyPr/>
                    <a:lstStyle/>
                    <a:p>
                      <a:r>
                        <a:rPr lang="en-US" dirty="0" smtClean="0"/>
                        <a:t>White Blood</a:t>
                      </a:r>
                      <a:r>
                        <a:rPr lang="en-US" baseline="0" dirty="0" smtClean="0"/>
                        <a:t> Cells</a:t>
                      </a:r>
                      <a:endParaRPr lang="en-US" dirty="0"/>
                    </a:p>
                  </a:txBody>
                  <a:tcPr/>
                </a:tc>
                <a:tc>
                  <a:txBody>
                    <a:bodyPr/>
                    <a:lstStyle/>
                    <a:p>
                      <a:endParaRPr lang="en-US" dirty="0"/>
                    </a:p>
                  </a:txBody>
                  <a:tcPr/>
                </a:tc>
              </a:tr>
              <a:tr h="396240">
                <a:tc>
                  <a:txBody>
                    <a:bodyPr/>
                    <a:lstStyle/>
                    <a:p>
                      <a:r>
                        <a:rPr lang="en-US" dirty="0" smtClean="0"/>
                        <a:t>Platelets</a:t>
                      </a:r>
                      <a:endParaRPr lang="en-US" dirty="0"/>
                    </a:p>
                  </a:txBody>
                  <a:tcPr/>
                </a:tc>
                <a:tc>
                  <a:txBody>
                    <a:bodyPr/>
                    <a:lstStyle/>
                    <a:p>
                      <a:endParaRPr lang="en-US" dirty="0"/>
                    </a:p>
                  </a:txBody>
                  <a:tcPr/>
                </a:tc>
              </a:tr>
            </a:tbl>
          </a:graphicData>
        </a:graphic>
      </p:graphicFrame>
      <p:pic>
        <p:nvPicPr>
          <p:cNvPr id="74754" name="Picture 2" descr="Related image"/>
          <p:cNvPicPr>
            <a:picLocks noChangeAspect="1" noChangeArrowheads="1"/>
          </p:cNvPicPr>
          <p:nvPr/>
        </p:nvPicPr>
        <p:blipFill>
          <a:blip r:embed="rId3" cstate="print"/>
          <a:srcRect t="24190" b="25012"/>
          <a:stretch>
            <a:fillRect/>
          </a:stretch>
        </p:blipFill>
        <p:spPr bwMode="auto">
          <a:xfrm>
            <a:off x="76200" y="3657600"/>
            <a:ext cx="2590800" cy="1026543"/>
          </a:xfrm>
          <a:prstGeom prst="rect">
            <a:avLst/>
          </a:prstGeom>
          <a:noFill/>
        </p:spPr>
      </p:pic>
      <p:pic>
        <p:nvPicPr>
          <p:cNvPr id="74756" name="Picture 4" descr="Related image"/>
          <p:cNvPicPr>
            <a:picLocks noChangeAspect="1" noChangeArrowheads="1"/>
          </p:cNvPicPr>
          <p:nvPr/>
        </p:nvPicPr>
        <p:blipFill>
          <a:blip r:embed="rId4" cstate="print"/>
          <a:srcRect t="20779" b="19281"/>
          <a:stretch>
            <a:fillRect/>
          </a:stretch>
        </p:blipFill>
        <p:spPr bwMode="auto">
          <a:xfrm>
            <a:off x="228600" y="5090160"/>
            <a:ext cx="2057400" cy="1234440"/>
          </a:xfrm>
          <a:prstGeom prst="rect">
            <a:avLst/>
          </a:prstGeom>
          <a:noFill/>
        </p:spPr>
      </p:pic>
      <p:pic>
        <p:nvPicPr>
          <p:cNvPr id="74760" name="Picture 8" descr="Related image"/>
          <p:cNvPicPr>
            <a:picLocks noChangeAspect="1" noChangeArrowheads="1"/>
          </p:cNvPicPr>
          <p:nvPr/>
        </p:nvPicPr>
        <p:blipFill>
          <a:blip r:embed="rId5" cstate="print"/>
          <a:srcRect/>
          <a:stretch>
            <a:fillRect/>
          </a:stretch>
        </p:blipFill>
        <p:spPr bwMode="auto">
          <a:xfrm>
            <a:off x="5810385" y="3733800"/>
            <a:ext cx="3333615" cy="2286000"/>
          </a:xfrm>
          <a:prstGeom prst="rect">
            <a:avLst/>
          </a:prstGeom>
          <a:noFill/>
        </p:spPr>
      </p:pic>
      <p:pic>
        <p:nvPicPr>
          <p:cNvPr id="74764" name="Picture 12" descr="Related image"/>
          <p:cNvPicPr>
            <a:picLocks noChangeAspect="1" noChangeArrowheads="1"/>
          </p:cNvPicPr>
          <p:nvPr/>
        </p:nvPicPr>
        <p:blipFill>
          <a:blip r:embed="rId6" cstate="print"/>
          <a:srcRect/>
          <a:stretch>
            <a:fillRect/>
          </a:stretch>
        </p:blipFill>
        <p:spPr bwMode="auto">
          <a:xfrm>
            <a:off x="3200401" y="3614510"/>
            <a:ext cx="2133600" cy="1081315"/>
          </a:xfrm>
          <a:prstGeom prst="rect">
            <a:avLst/>
          </a:prstGeom>
          <a:noFill/>
        </p:spPr>
      </p:pic>
      <p:sp>
        <p:nvSpPr>
          <p:cNvPr id="11" name="TextBox 10"/>
          <p:cNvSpPr txBox="1"/>
          <p:nvPr/>
        </p:nvSpPr>
        <p:spPr>
          <a:xfrm>
            <a:off x="3657600" y="4648200"/>
            <a:ext cx="1310808" cy="369332"/>
          </a:xfrm>
          <a:prstGeom prst="rect">
            <a:avLst/>
          </a:prstGeom>
          <a:noFill/>
        </p:spPr>
        <p:txBody>
          <a:bodyPr wrap="none" rtlCol="0">
            <a:spAutoFit/>
          </a:bodyPr>
          <a:lstStyle/>
          <a:p>
            <a:r>
              <a:rPr lang="en-US" b="1" dirty="0" smtClean="0">
                <a:solidFill>
                  <a:schemeClr val="accent1">
                    <a:lumMod val="75000"/>
                  </a:schemeClr>
                </a:solidFill>
              </a:rPr>
              <a:t>Pollen grain</a:t>
            </a:r>
            <a:endParaRPr lang="en-US" b="1" dirty="0">
              <a:solidFill>
                <a:schemeClr val="accent1">
                  <a:lumMod val="75000"/>
                </a:schemeClr>
              </a:solidFill>
            </a:endParaRPr>
          </a:p>
        </p:txBody>
      </p:sp>
      <p:sp>
        <p:nvSpPr>
          <p:cNvPr id="12" name="TextBox 11"/>
          <p:cNvSpPr txBox="1"/>
          <p:nvPr/>
        </p:nvSpPr>
        <p:spPr>
          <a:xfrm>
            <a:off x="349751" y="4648200"/>
            <a:ext cx="2180020" cy="369332"/>
          </a:xfrm>
          <a:prstGeom prst="rect">
            <a:avLst/>
          </a:prstGeom>
          <a:noFill/>
        </p:spPr>
        <p:txBody>
          <a:bodyPr wrap="none" rtlCol="0">
            <a:spAutoFit/>
          </a:bodyPr>
          <a:lstStyle/>
          <a:p>
            <a:r>
              <a:rPr lang="en-US" b="1" dirty="0" smtClean="0">
                <a:solidFill>
                  <a:schemeClr val="accent1">
                    <a:lumMod val="75000"/>
                  </a:schemeClr>
                </a:solidFill>
              </a:rPr>
              <a:t>Male sex cell:  sperm</a:t>
            </a:r>
            <a:endParaRPr lang="en-US" b="1" dirty="0">
              <a:solidFill>
                <a:schemeClr val="accent1">
                  <a:lumMod val="75000"/>
                </a:schemeClr>
              </a:solidFill>
            </a:endParaRPr>
          </a:p>
        </p:txBody>
      </p:sp>
      <p:sp>
        <p:nvSpPr>
          <p:cNvPr id="13" name="TextBox 12"/>
          <p:cNvSpPr txBox="1"/>
          <p:nvPr/>
        </p:nvSpPr>
        <p:spPr>
          <a:xfrm>
            <a:off x="0" y="6324600"/>
            <a:ext cx="2739661" cy="369332"/>
          </a:xfrm>
          <a:prstGeom prst="rect">
            <a:avLst/>
          </a:prstGeom>
          <a:noFill/>
        </p:spPr>
        <p:txBody>
          <a:bodyPr wrap="none" rtlCol="0">
            <a:spAutoFit/>
          </a:bodyPr>
          <a:lstStyle/>
          <a:p>
            <a:r>
              <a:rPr lang="en-US" b="1" dirty="0" smtClean="0">
                <a:solidFill>
                  <a:schemeClr val="accent1">
                    <a:lumMod val="75000"/>
                  </a:schemeClr>
                </a:solidFill>
              </a:rPr>
              <a:t>Female sex cell:  ovule/egg</a:t>
            </a:r>
            <a:endParaRPr lang="en-US" b="1" dirty="0">
              <a:solidFill>
                <a:schemeClr val="accent1">
                  <a:lumMod val="75000"/>
                </a:schemeClr>
              </a:solidFill>
            </a:endParaRPr>
          </a:p>
        </p:txBody>
      </p:sp>
      <p:pic>
        <p:nvPicPr>
          <p:cNvPr id="74766" name="Picture 14" descr="Related image"/>
          <p:cNvPicPr>
            <a:picLocks noChangeAspect="1" noChangeArrowheads="1"/>
          </p:cNvPicPr>
          <p:nvPr/>
        </p:nvPicPr>
        <p:blipFill>
          <a:blip r:embed="rId7" cstate="print"/>
          <a:srcRect t="4728"/>
          <a:stretch>
            <a:fillRect/>
          </a:stretch>
        </p:blipFill>
        <p:spPr bwMode="auto">
          <a:xfrm>
            <a:off x="3886200" y="5017664"/>
            <a:ext cx="1524000" cy="1535536"/>
          </a:xfrm>
          <a:prstGeom prst="rect">
            <a:avLst/>
          </a:prstGeom>
          <a:noFill/>
        </p:spPr>
      </p:pic>
      <p:sp>
        <p:nvSpPr>
          <p:cNvPr id="15" name="TextBox 14"/>
          <p:cNvSpPr txBox="1"/>
          <p:nvPr/>
        </p:nvSpPr>
        <p:spPr>
          <a:xfrm>
            <a:off x="3002857" y="6477000"/>
            <a:ext cx="3321743" cy="369332"/>
          </a:xfrm>
          <a:prstGeom prst="rect">
            <a:avLst/>
          </a:prstGeom>
          <a:noFill/>
        </p:spPr>
        <p:txBody>
          <a:bodyPr wrap="none" rtlCol="0">
            <a:spAutoFit/>
          </a:bodyPr>
          <a:lstStyle/>
          <a:p>
            <a:r>
              <a:rPr lang="en-US" b="1" dirty="0" smtClean="0">
                <a:solidFill>
                  <a:schemeClr val="accent1">
                    <a:lumMod val="75000"/>
                  </a:schemeClr>
                </a:solidFill>
              </a:rPr>
              <a:t>Ovary contain ovule/egg of plant</a:t>
            </a:r>
            <a:endParaRPr lang="en-US"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dog family"/>
          <p:cNvPicPr>
            <a:picLocks noChangeAspect="1" noChangeArrowheads="1"/>
          </p:cNvPicPr>
          <p:nvPr/>
        </p:nvPicPr>
        <p:blipFill>
          <a:blip r:embed="rId2" cstate="print"/>
          <a:srcRect/>
          <a:stretch>
            <a:fillRect/>
          </a:stretch>
        </p:blipFill>
        <p:spPr bwMode="auto">
          <a:xfrm>
            <a:off x="4308827" y="3467099"/>
            <a:ext cx="4835173" cy="3390901"/>
          </a:xfrm>
          <a:prstGeom prst="rect">
            <a:avLst/>
          </a:prstGeom>
          <a:noFill/>
        </p:spPr>
      </p:pic>
      <p:sp>
        <p:nvSpPr>
          <p:cNvPr id="2" name="Title 1"/>
          <p:cNvSpPr>
            <a:spLocks noGrp="1"/>
          </p:cNvSpPr>
          <p:nvPr>
            <p:ph type="ctrTitle"/>
          </p:nvPr>
        </p:nvSpPr>
        <p:spPr>
          <a:xfrm>
            <a:off x="609600" y="1600200"/>
            <a:ext cx="7772400" cy="1470025"/>
          </a:xfrm>
        </p:spPr>
        <p:txBody>
          <a:bodyPr>
            <a:normAutofit/>
          </a:bodyPr>
          <a:lstStyle/>
          <a:p>
            <a:r>
              <a:rPr lang="en-US" sz="5400" dirty="0" smtClean="0"/>
              <a:t>Maintaining Numbers</a:t>
            </a:r>
            <a:endParaRPr lang="en-US" sz="5400" dirty="0"/>
          </a:p>
        </p:txBody>
      </p:sp>
      <p:sp>
        <p:nvSpPr>
          <p:cNvPr id="3" name="Subtitle 2"/>
          <p:cNvSpPr>
            <a:spLocks noGrp="1"/>
          </p:cNvSpPr>
          <p:nvPr>
            <p:ph type="subTitle" idx="1"/>
          </p:nvPr>
        </p:nvSpPr>
        <p:spPr>
          <a:xfrm>
            <a:off x="1371600" y="3048000"/>
            <a:ext cx="6400800" cy="1752600"/>
          </a:xfrm>
        </p:spPr>
        <p:txBody>
          <a:bodyPr>
            <a:normAutofit fontScale="70000" lnSpcReduction="20000"/>
          </a:bodyPr>
          <a:lstStyle/>
          <a:p>
            <a:r>
              <a:rPr lang="en-US" sz="9600" dirty="0" smtClean="0">
                <a:solidFill>
                  <a:srgbClr val="92D050"/>
                </a:solidFill>
                <a:latin typeface="Silver South Script Alt" pitchFamily="2" charset="0"/>
              </a:rPr>
              <a:t>Sexual Reproduction in Animals</a:t>
            </a:r>
            <a:endParaRPr lang="en-US" sz="9600" dirty="0">
              <a:solidFill>
                <a:srgbClr val="92D050"/>
              </a:solidFill>
              <a:latin typeface="Silver South Script Alt" pitchFamily="2"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Reproduction in Animals</a:t>
            </a:r>
            <a:endParaRPr lang="en-US" dirty="0"/>
          </a:p>
        </p:txBody>
      </p:sp>
      <p:sp>
        <p:nvSpPr>
          <p:cNvPr id="3" name="Content Placeholder 2"/>
          <p:cNvSpPr>
            <a:spLocks noGrp="1"/>
          </p:cNvSpPr>
          <p:nvPr>
            <p:ph idx="1"/>
          </p:nvPr>
        </p:nvSpPr>
        <p:spPr/>
        <p:txBody>
          <a:bodyPr/>
          <a:lstStyle/>
          <a:p>
            <a:r>
              <a:rPr lang="en-US" dirty="0" smtClean="0"/>
              <a:t>Reproduction is the process by which living things produce young ones or off-springs.</a:t>
            </a:r>
          </a:p>
          <a:p>
            <a:endParaRPr lang="en-US" dirty="0" smtClean="0"/>
          </a:p>
          <a:p>
            <a:r>
              <a:rPr lang="en-US" dirty="0" smtClean="0"/>
              <a:t>Reproduction enables living things to increase their population and so their species is preserved.</a:t>
            </a:r>
            <a:endParaRPr lang="en-US" dirty="0"/>
          </a:p>
        </p:txBody>
      </p:sp>
      <p:pic>
        <p:nvPicPr>
          <p:cNvPr id="39938" name="Picture 2" descr="Image result for bunny family"/>
          <p:cNvPicPr>
            <a:picLocks noChangeAspect="1" noChangeArrowheads="1"/>
          </p:cNvPicPr>
          <p:nvPr/>
        </p:nvPicPr>
        <p:blipFill>
          <a:blip r:embed="rId2" cstate="print"/>
          <a:srcRect b="8571"/>
          <a:stretch>
            <a:fillRect/>
          </a:stretch>
        </p:blipFill>
        <p:spPr bwMode="auto">
          <a:xfrm>
            <a:off x="5943600" y="4419600"/>
            <a:ext cx="2476500" cy="24384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Reproduction</a:t>
            </a:r>
            <a:endParaRPr lang="en-US" dirty="0"/>
          </a:p>
        </p:txBody>
      </p:sp>
      <p:sp>
        <p:nvSpPr>
          <p:cNvPr id="3" name="Content Placeholder 2"/>
          <p:cNvSpPr>
            <a:spLocks noGrp="1"/>
          </p:cNvSpPr>
          <p:nvPr>
            <p:ph idx="1"/>
          </p:nvPr>
        </p:nvSpPr>
        <p:spPr/>
        <p:txBody>
          <a:bodyPr>
            <a:normAutofit/>
          </a:bodyPr>
          <a:lstStyle/>
          <a:p>
            <a:r>
              <a:rPr lang="en-US" dirty="0" smtClean="0"/>
              <a:t>There are two types of reproduction, sexual and asexual reproduction.</a:t>
            </a:r>
          </a:p>
          <a:p>
            <a:endParaRPr lang="en-US" dirty="0" smtClean="0"/>
          </a:p>
          <a:p>
            <a:endParaRPr lang="en-US" dirty="0" smtClean="0"/>
          </a:p>
        </p:txBody>
      </p:sp>
      <p:pic>
        <p:nvPicPr>
          <p:cNvPr id="38918" name="Picture 6" descr="Related image"/>
          <p:cNvPicPr>
            <a:picLocks noChangeAspect="1" noChangeArrowheads="1"/>
          </p:cNvPicPr>
          <p:nvPr/>
        </p:nvPicPr>
        <p:blipFill>
          <a:blip r:embed="rId2" cstate="print"/>
          <a:srcRect b="7143"/>
          <a:stretch>
            <a:fillRect/>
          </a:stretch>
        </p:blipFill>
        <p:spPr bwMode="auto">
          <a:xfrm>
            <a:off x="0" y="2971800"/>
            <a:ext cx="4674870" cy="2971800"/>
          </a:xfrm>
          <a:prstGeom prst="rect">
            <a:avLst/>
          </a:prstGeom>
          <a:noFill/>
        </p:spPr>
      </p:pic>
      <p:pic>
        <p:nvPicPr>
          <p:cNvPr id="38920" name="Picture 8" descr="Image result for budding asexual reproduction"/>
          <p:cNvPicPr>
            <a:picLocks noChangeAspect="1" noChangeArrowheads="1"/>
          </p:cNvPicPr>
          <p:nvPr/>
        </p:nvPicPr>
        <p:blipFill>
          <a:blip r:embed="rId3" cstate="print"/>
          <a:srcRect b="6060"/>
          <a:stretch>
            <a:fillRect/>
          </a:stretch>
        </p:blipFill>
        <p:spPr bwMode="auto">
          <a:xfrm>
            <a:off x="4563836" y="3352800"/>
            <a:ext cx="4580164" cy="2362200"/>
          </a:xfrm>
          <a:prstGeom prst="rect">
            <a:avLst/>
          </a:prstGeom>
          <a:noFill/>
        </p:spPr>
      </p:pic>
      <p:sp>
        <p:nvSpPr>
          <p:cNvPr id="8" name="TextBox 7"/>
          <p:cNvSpPr txBox="1"/>
          <p:nvPr/>
        </p:nvSpPr>
        <p:spPr>
          <a:xfrm>
            <a:off x="5943600" y="3048000"/>
            <a:ext cx="2226250" cy="369332"/>
          </a:xfrm>
          <a:prstGeom prst="rect">
            <a:avLst/>
          </a:prstGeom>
          <a:noFill/>
        </p:spPr>
        <p:txBody>
          <a:bodyPr wrap="none" rtlCol="0">
            <a:spAutoFit/>
          </a:bodyPr>
          <a:lstStyle/>
          <a:p>
            <a:r>
              <a:rPr lang="en-US" dirty="0" smtClean="0"/>
              <a:t>Asexual Reproduction</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Asexual Reproduction</a:t>
            </a:r>
            <a:endParaRPr lang="en-US" dirty="0"/>
          </a:p>
        </p:txBody>
      </p:sp>
      <p:sp>
        <p:nvSpPr>
          <p:cNvPr id="3" name="Content Placeholder 2"/>
          <p:cNvSpPr>
            <a:spLocks noGrp="1"/>
          </p:cNvSpPr>
          <p:nvPr>
            <p:ph idx="1"/>
          </p:nvPr>
        </p:nvSpPr>
        <p:spPr/>
        <p:txBody>
          <a:bodyPr/>
          <a:lstStyle/>
          <a:p>
            <a:r>
              <a:rPr lang="en-US" dirty="0" smtClean="0"/>
              <a:t>Budding</a:t>
            </a:r>
          </a:p>
          <a:p>
            <a:endParaRPr lang="en-US" dirty="0" smtClean="0"/>
          </a:p>
          <a:p>
            <a:r>
              <a:rPr lang="en-US" dirty="0" smtClean="0"/>
              <a:t>Grafting</a:t>
            </a:r>
          </a:p>
          <a:p>
            <a:endParaRPr lang="en-US" dirty="0" smtClean="0"/>
          </a:p>
          <a:p>
            <a:r>
              <a:rPr lang="en-US" dirty="0" smtClean="0"/>
              <a:t>Cuttings</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Reproduction</a:t>
            </a:r>
            <a:endParaRPr lang="en-US" dirty="0"/>
          </a:p>
        </p:txBody>
      </p:sp>
      <p:sp>
        <p:nvSpPr>
          <p:cNvPr id="3" name="Content Placeholder 2"/>
          <p:cNvSpPr>
            <a:spLocks noGrp="1"/>
          </p:cNvSpPr>
          <p:nvPr>
            <p:ph idx="1"/>
          </p:nvPr>
        </p:nvSpPr>
        <p:spPr>
          <a:xfrm>
            <a:off x="457200" y="1600200"/>
            <a:ext cx="8305800" cy="5257800"/>
          </a:xfrm>
        </p:spPr>
        <p:txBody>
          <a:bodyPr>
            <a:normAutofit fontScale="92500" lnSpcReduction="10000"/>
          </a:bodyPr>
          <a:lstStyle/>
          <a:p>
            <a:r>
              <a:rPr lang="en-US" b="1" dirty="0" smtClean="0"/>
              <a:t>Sexual reproduction</a:t>
            </a:r>
            <a:r>
              <a:rPr lang="en-US" dirty="0" smtClean="0"/>
              <a:t> occurs when a male and female of the same species get together to produce their kind.</a:t>
            </a:r>
          </a:p>
          <a:p>
            <a:endParaRPr lang="en-US" dirty="0" smtClean="0"/>
          </a:p>
          <a:p>
            <a:r>
              <a:rPr lang="en-US" dirty="0" smtClean="0"/>
              <a:t>During sexual reproduction fertilization takes place.  </a:t>
            </a:r>
          </a:p>
          <a:p>
            <a:endParaRPr lang="en-US" dirty="0" smtClean="0"/>
          </a:p>
          <a:p>
            <a:r>
              <a:rPr lang="en-US" dirty="0" smtClean="0"/>
              <a:t>In internal fertilization sex cells fuse inside of the female body (insects, birds, mammals) while in external fertilization sex cells fuse outside of the body (fish, reptiles, amphibians).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Image result for asexual reproduction"/>
          <p:cNvPicPr>
            <a:picLocks noChangeAspect="1" noChangeArrowheads="1"/>
          </p:cNvPicPr>
          <p:nvPr/>
        </p:nvPicPr>
        <p:blipFill>
          <a:blip r:embed="rId2" cstate="print"/>
          <a:srcRect/>
          <a:stretch>
            <a:fillRect/>
          </a:stretch>
        </p:blipFill>
        <p:spPr bwMode="auto">
          <a:xfrm>
            <a:off x="228600" y="4191000"/>
            <a:ext cx="4332440" cy="2590800"/>
          </a:xfrm>
          <a:prstGeom prst="rect">
            <a:avLst/>
          </a:prstGeom>
          <a:noFill/>
        </p:spPr>
      </p:pic>
      <p:sp>
        <p:nvSpPr>
          <p:cNvPr id="2" name="Title 1"/>
          <p:cNvSpPr>
            <a:spLocks noGrp="1"/>
          </p:cNvSpPr>
          <p:nvPr>
            <p:ph type="title"/>
          </p:nvPr>
        </p:nvSpPr>
        <p:spPr/>
        <p:txBody>
          <a:bodyPr/>
          <a:lstStyle/>
          <a:p>
            <a:r>
              <a:rPr lang="en-US" dirty="0" smtClean="0"/>
              <a:t>Types of Reproduction</a:t>
            </a:r>
            <a:endParaRPr lang="en-US" dirty="0"/>
          </a:p>
        </p:txBody>
      </p:sp>
      <p:sp>
        <p:nvSpPr>
          <p:cNvPr id="3" name="Content Placeholder 2"/>
          <p:cNvSpPr>
            <a:spLocks noGrp="1"/>
          </p:cNvSpPr>
          <p:nvPr>
            <p:ph idx="1"/>
          </p:nvPr>
        </p:nvSpPr>
        <p:spPr/>
        <p:txBody>
          <a:bodyPr>
            <a:normAutofit/>
          </a:bodyPr>
          <a:lstStyle/>
          <a:p>
            <a:r>
              <a:rPr lang="en-US" b="1" dirty="0" smtClean="0"/>
              <a:t>Asexual reproduction</a:t>
            </a:r>
            <a:r>
              <a:rPr lang="en-US" dirty="0" smtClean="0"/>
              <a:t> occurs when the young comes from part of the parent without fusion of cells.  Types of asexual</a:t>
            </a:r>
            <a:br>
              <a:rPr lang="en-US" dirty="0" smtClean="0"/>
            </a:br>
            <a:r>
              <a:rPr lang="en-US" dirty="0" smtClean="0"/>
              <a:t>reproduction includes,</a:t>
            </a:r>
            <a:br>
              <a:rPr lang="en-US" dirty="0" smtClean="0"/>
            </a:br>
            <a:r>
              <a:rPr lang="en-US" dirty="0" smtClean="0"/>
              <a:t>budding, cuttings and</a:t>
            </a:r>
            <a:br>
              <a:rPr lang="en-US" dirty="0" smtClean="0"/>
            </a:br>
            <a:r>
              <a:rPr lang="en-US" dirty="0" smtClean="0"/>
              <a:t>grafting.</a:t>
            </a:r>
          </a:p>
          <a:p>
            <a:endParaRPr lang="en-US" dirty="0" smtClean="0"/>
          </a:p>
        </p:txBody>
      </p:sp>
      <p:pic>
        <p:nvPicPr>
          <p:cNvPr id="44036" name="Picture 4" descr="Image result for asexual reproduction in plants"/>
          <p:cNvPicPr>
            <a:picLocks noChangeAspect="1" noChangeArrowheads="1"/>
          </p:cNvPicPr>
          <p:nvPr/>
        </p:nvPicPr>
        <p:blipFill>
          <a:blip r:embed="rId3" cstate="print"/>
          <a:srcRect/>
          <a:stretch>
            <a:fillRect/>
          </a:stretch>
        </p:blipFill>
        <p:spPr bwMode="auto">
          <a:xfrm>
            <a:off x="5257800" y="2743200"/>
            <a:ext cx="3624288" cy="3657600"/>
          </a:xfrm>
          <a:prstGeom prst="rect">
            <a:avLst/>
          </a:prstGeom>
          <a:noFill/>
        </p:spPr>
      </p:pic>
      <p:sp>
        <p:nvSpPr>
          <p:cNvPr id="6" name="TextBox 5"/>
          <p:cNvSpPr txBox="1"/>
          <p:nvPr/>
        </p:nvSpPr>
        <p:spPr>
          <a:xfrm>
            <a:off x="486037" y="6488668"/>
            <a:ext cx="3781163" cy="369332"/>
          </a:xfrm>
          <a:prstGeom prst="rect">
            <a:avLst/>
          </a:prstGeom>
          <a:noFill/>
        </p:spPr>
        <p:txBody>
          <a:bodyPr wrap="none" rtlCol="0">
            <a:spAutoFit/>
          </a:bodyPr>
          <a:lstStyle/>
          <a:p>
            <a:r>
              <a:rPr lang="en-US" dirty="0" smtClean="0"/>
              <a:t>Asexual Reproduction in Amoeba Cells</a:t>
            </a:r>
            <a:endParaRPr lang="en-US" dirty="0"/>
          </a:p>
        </p:txBody>
      </p:sp>
      <p:sp>
        <p:nvSpPr>
          <p:cNvPr id="7" name="TextBox 6"/>
          <p:cNvSpPr txBox="1"/>
          <p:nvPr/>
        </p:nvSpPr>
        <p:spPr>
          <a:xfrm>
            <a:off x="5029200" y="6477000"/>
            <a:ext cx="4163384" cy="369332"/>
          </a:xfrm>
          <a:prstGeom prst="rect">
            <a:avLst/>
          </a:prstGeom>
          <a:noFill/>
        </p:spPr>
        <p:txBody>
          <a:bodyPr wrap="none" rtlCol="0">
            <a:spAutoFit/>
          </a:bodyPr>
          <a:lstStyle/>
          <a:p>
            <a:r>
              <a:rPr lang="en-US" dirty="0" smtClean="0"/>
              <a:t>Asexual Reproduction in Strawberry Plants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 Cells</a:t>
            </a:r>
            <a:endParaRPr lang="en-US" dirty="0"/>
          </a:p>
        </p:txBody>
      </p:sp>
      <p:sp>
        <p:nvSpPr>
          <p:cNvPr id="3" name="Content Placeholder 2"/>
          <p:cNvSpPr>
            <a:spLocks noGrp="1"/>
          </p:cNvSpPr>
          <p:nvPr>
            <p:ph idx="1"/>
          </p:nvPr>
        </p:nvSpPr>
        <p:spPr>
          <a:xfrm>
            <a:off x="457200" y="1600200"/>
            <a:ext cx="8458200" cy="5257800"/>
          </a:xfrm>
        </p:spPr>
        <p:txBody>
          <a:bodyPr>
            <a:normAutofit/>
          </a:bodyPr>
          <a:lstStyle/>
          <a:p>
            <a:r>
              <a:rPr lang="en-US" dirty="0" smtClean="0"/>
              <a:t>The cell is the basic unit of life.</a:t>
            </a:r>
          </a:p>
          <a:p>
            <a:endParaRPr lang="en-US" dirty="0" smtClean="0"/>
          </a:p>
          <a:p>
            <a:r>
              <a:rPr lang="en-US" dirty="0" smtClean="0"/>
              <a:t>It is the smallest part of a plant or animal that can carry out all the function of living things.</a:t>
            </a:r>
          </a:p>
          <a:p>
            <a:endParaRPr lang="en-US" dirty="0" smtClean="0"/>
          </a:p>
          <a:p>
            <a:r>
              <a:rPr lang="en-US" dirty="0" smtClean="0"/>
              <a:t>A sex cell is called a gamete.</a:t>
            </a:r>
          </a:p>
          <a:p>
            <a:endParaRPr lang="en-US" dirty="0" smtClean="0"/>
          </a:p>
          <a:p>
            <a:r>
              <a:rPr lang="en-US" dirty="0" smtClean="0"/>
              <a:t>In mammals the male sex cell is the sperm and the female sex cell is the ovule/egg.</a:t>
            </a:r>
            <a:endParaRPr lang="en-US" dirty="0"/>
          </a:p>
        </p:txBody>
      </p:sp>
      <p:pic>
        <p:nvPicPr>
          <p:cNvPr id="4" name="Picture 2" descr="Related image"/>
          <p:cNvPicPr>
            <a:picLocks noChangeAspect="1" noChangeArrowheads="1"/>
          </p:cNvPicPr>
          <p:nvPr/>
        </p:nvPicPr>
        <p:blipFill>
          <a:blip r:embed="rId2" cstate="print"/>
          <a:srcRect/>
          <a:stretch>
            <a:fillRect/>
          </a:stretch>
        </p:blipFill>
        <p:spPr bwMode="auto">
          <a:xfrm>
            <a:off x="6019800" y="1219200"/>
            <a:ext cx="3085020" cy="1524000"/>
          </a:xfrm>
          <a:prstGeom prst="rect">
            <a:avLst/>
          </a:prstGeom>
          <a:noFill/>
        </p:spPr>
      </p:pic>
      <p:pic>
        <p:nvPicPr>
          <p:cNvPr id="5" name="Picture 4" descr="Related image"/>
          <p:cNvPicPr>
            <a:picLocks noChangeAspect="1" noChangeArrowheads="1"/>
          </p:cNvPicPr>
          <p:nvPr/>
        </p:nvPicPr>
        <p:blipFill>
          <a:blip r:embed="rId3" cstate="print"/>
          <a:srcRect t="13647" b="10904"/>
          <a:stretch>
            <a:fillRect/>
          </a:stretch>
        </p:blipFill>
        <p:spPr bwMode="auto">
          <a:xfrm>
            <a:off x="5715000" y="3928377"/>
            <a:ext cx="2590800" cy="1786623"/>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of the Sperm and Ovule</a:t>
            </a:r>
            <a:endParaRPr lang="en-US" dirty="0"/>
          </a:p>
        </p:txBody>
      </p:sp>
      <p:sp>
        <p:nvSpPr>
          <p:cNvPr id="3" name="Content Placeholder 2"/>
          <p:cNvSpPr>
            <a:spLocks noGrp="1"/>
          </p:cNvSpPr>
          <p:nvPr>
            <p:ph idx="1"/>
          </p:nvPr>
        </p:nvSpPr>
        <p:spPr/>
        <p:txBody>
          <a:bodyPr/>
          <a:lstStyle/>
          <a:p>
            <a:endParaRPr lang="en-US"/>
          </a:p>
        </p:txBody>
      </p:sp>
      <p:pic>
        <p:nvPicPr>
          <p:cNvPr id="41988" name="Picture 4" descr="Related image"/>
          <p:cNvPicPr>
            <a:picLocks noChangeAspect="1" noChangeArrowheads="1"/>
          </p:cNvPicPr>
          <p:nvPr/>
        </p:nvPicPr>
        <p:blipFill>
          <a:blip r:embed="rId2" cstate="print"/>
          <a:srcRect t="13647" b="10904"/>
          <a:stretch>
            <a:fillRect/>
          </a:stretch>
        </p:blipFill>
        <p:spPr bwMode="auto">
          <a:xfrm>
            <a:off x="1295400" y="1371600"/>
            <a:ext cx="7010400" cy="4834393"/>
          </a:xfrm>
          <a:prstGeom prst="rect">
            <a:avLst/>
          </a:prstGeom>
          <a:noFill/>
        </p:spPr>
      </p:pic>
      <p:sp>
        <p:nvSpPr>
          <p:cNvPr id="6" name="TextBox 5"/>
          <p:cNvSpPr txBox="1"/>
          <p:nvPr/>
        </p:nvSpPr>
        <p:spPr>
          <a:xfrm>
            <a:off x="2356899" y="6324600"/>
            <a:ext cx="843501" cy="369332"/>
          </a:xfrm>
          <a:prstGeom prst="rect">
            <a:avLst/>
          </a:prstGeom>
          <a:noFill/>
        </p:spPr>
        <p:txBody>
          <a:bodyPr wrap="none" rtlCol="0">
            <a:spAutoFit/>
          </a:bodyPr>
          <a:lstStyle/>
          <a:p>
            <a:r>
              <a:rPr lang="en-US" dirty="0" smtClean="0"/>
              <a:t>SPERM</a:t>
            </a:r>
            <a:endParaRPr lang="en-US" dirty="0"/>
          </a:p>
        </p:txBody>
      </p:sp>
      <p:sp>
        <p:nvSpPr>
          <p:cNvPr id="7" name="TextBox 6"/>
          <p:cNvSpPr txBox="1"/>
          <p:nvPr/>
        </p:nvSpPr>
        <p:spPr>
          <a:xfrm>
            <a:off x="5638800" y="6260068"/>
            <a:ext cx="1314078" cy="369332"/>
          </a:xfrm>
          <a:prstGeom prst="rect">
            <a:avLst/>
          </a:prstGeom>
          <a:noFill/>
        </p:spPr>
        <p:txBody>
          <a:bodyPr wrap="none" rtlCol="0">
            <a:spAutoFit/>
          </a:bodyPr>
          <a:lstStyle/>
          <a:p>
            <a:r>
              <a:rPr lang="en-US" dirty="0" smtClean="0"/>
              <a:t>OVULE/EGG</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4" descr="Image result for dragonfly"/>
          <p:cNvPicPr>
            <a:picLocks noChangeAspect="1" noChangeArrowheads="1"/>
          </p:cNvPicPr>
          <p:nvPr/>
        </p:nvPicPr>
        <p:blipFill>
          <a:blip r:embed="rId2" cstate="print"/>
          <a:srcRect/>
          <a:stretch>
            <a:fillRect/>
          </a:stretch>
        </p:blipFill>
        <p:spPr bwMode="auto">
          <a:xfrm rot="1656920">
            <a:off x="891320" y="121975"/>
            <a:ext cx="2611412" cy="1795346"/>
          </a:xfrm>
          <a:prstGeom prst="rect">
            <a:avLst/>
          </a:prstGeom>
          <a:noFill/>
        </p:spPr>
      </p:pic>
      <p:pic>
        <p:nvPicPr>
          <p:cNvPr id="57346" name="Picture 2" descr="Image result for picture of insect"/>
          <p:cNvPicPr>
            <a:picLocks noChangeAspect="1" noChangeArrowheads="1"/>
          </p:cNvPicPr>
          <p:nvPr/>
        </p:nvPicPr>
        <p:blipFill>
          <a:blip r:embed="rId3" cstate="print"/>
          <a:srcRect/>
          <a:stretch>
            <a:fillRect/>
          </a:stretch>
        </p:blipFill>
        <p:spPr bwMode="auto">
          <a:xfrm>
            <a:off x="6019800" y="381000"/>
            <a:ext cx="1600200" cy="1600200"/>
          </a:xfrm>
          <a:prstGeom prst="rect">
            <a:avLst/>
          </a:prstGeom>
          <a:noFill/>
        </p:spPr>
      </p:pic>
      <p:sp>
        <p:nvSpPr>
          <p:cNvPr id="2" name="Title 1"/>
          <p:cNvSpPr>
            <a:spLocks noGrp="1"/>
          </p:cNvSpPr>
          <p:nvPr>
            <p:ph type="title"/>
          </p:nvPr>
        </p:nvSpPr>
        <p:spPr/>
        <p:txBody>
          <a:bodyPr>
            <a:normAutofit/>
          </a:bodyPr>
          <a:lstStyle/>
          <a:p>
            <a:r>
              <a:rPr lang="en-US" dirty="0" smtClean="0"/>
              <a:t>Insects</a:t>
            </a:r>
            <a:endParaRPr lang="en-US" dirty="0"/>
          </a:p>
        </p:txBody>
      </p:sp>
      <p:sp>
        <p:nvSpPr>
          <p:cNvPr id="3" name="Content Placeholder 2"/>
          <p:cNvSpPr>
            <a:spLocks noGrp="1"/>
          </p:cNvSpPr>
          <p:nvPr>
            <p:ph idx="1"/>
          </p:nvPr>
        </p:nvSpPr>
        <p:spPr>
          <a:xfrm>
            <a:off x="457200" y="1600200"/>
            <a:ext cx="8229600" cy="5105400"/>
          </a:xfrm>
        </p:spPr>
        <p:txBody>
          <a:bodyPr>
            <a:normAutofit fontScale="92500"/>
          </a:bodyPr>
          <a:lstStyle/>
          <a:p>
            <a:r>
              <a:rPr lang="en-US" dirty="0" smtClean="0"/>
              <a:t>There are approximately 10 quintillion (10, 000, 000, 000, 000, 000, 000) individual insects currently alive on Earth.</a:t>
            </a:r>
          </a:p>
          <a:p>
            <a:endParaRPr lang="en-US" dirty="0" smtClean="0"/>
          </a:p>
          <a:p>
            <a:r>
              <a:rPr lang="en-US" dirty="0" smtClean="0"/>
              <a:t>They out number human beings whose current approximate population count is 7.7 billion.</a:t>
            </a:r>
          </a:p>
          <a:p>
            <a:endParaRPr lang="en-US" dirty="0" smtClean="0"/>
          </a:p>
          <a:p>
            <a:r>
              <a:rPr lang="en-US" dirty="0" smtClean="0"/>
              <a:t>The easiest way to determine if an animal is an insect is to count their legs.  All insects have 6 legs.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Location of the Sperm &amp; the Ovum</a:t>
            </a:r>
            <a:endParaRPr lang="en-US" dirty="0"/>
          </a:p>
        </p:txBody>
      </p:sp>
      <p:sp>
        <p:nvSpPr>
          <p:cNvPr id="3" name="Content Placeholder 2"/>
          <p:cNvSpPr>
            <a:spLocks noGrp="1"/>
          </p:cNvSpPr>
          <p:nvPr>
            <p:ph idx="1"/>
          </p:nvPr>
        </p:nvSpPr>
        <p:spPr/>
        <p:txBody>
          <a:bodyPr/>
          <a:lstStyle/>
          <a:p>
            <a:endParaRPr lang="en-US" dirty="0"/>
          </a:p>
        </p:txBody>
      </p:sp>
      <p:pic>
        <p:nvPicPr>
          <p:cNvPr id="47118" name="Picture 14" descr="Related image"/>
          <p:cNvPicPr>
            <a:picLocks noChangeAspect="1" noChangeArrowheads="1"/>
          </p:cNvPicPr>
          <p:nvPr/>
        </p:nvPicPr>
        <p:blipFill>
          <a:blip r:embed="rId3" cstate="print"/>
          <a:srcRect t="12805" b="20895"/>
          <a:stretch>
            <a:fillRect/>
          </a:stretch>
        </p:blipFill>
        <p:spPr bwMode="auto">
          <a:xfrm>
            <a:off x="1143000" y="1143000"/>
            <a:ext cx="7162800" cy="5128819"/>
          </a:xfrm>
          <a:prstGeom prst="rect">
            <a:avLst/>
          </a:prstGeom>
          <a:noFill/>
        </p:spPr>
      </p:pic>
      <p:sp>
        <p:nvSpPr>
          <p:cNvPr id="11" name="TextBox 10"/>
          <p:cNvSpPr txBox="1"/>
          <p:nvPr/>
        </p:nvSpPr>
        <p:spPr>
          <a:xfrm>
            <a:off x="665540" y="5950803"/>
            <a:ext cx="7945060" cy="830997"/>
          </a:xfrm>
          <a:prstGeom prst="rect">
            <a:avLst/>
          </a:prstGeom>
          <a:noFill/>
        </p:spPr>
        <p:txBody>
          <a:bodyPr wrap="none" rtlCol="0">
            <a:spAutoFit/>
          </a:bodyPr>
          <a:lstStyle/>
          <a:p>
            <a:r>
              <a:rPr lang="en-US" sz="2400" dirty="0" smtClean="0"/>
              <a:t>Sperms are located in the </a:t>
            </a:r>
            <a:r>
              <a:rPr lang="en-US" sz="2400" b="1" dirty="0" smtClean="0"/>
              <a:t>testicles</a:t>
            </a:r>
            <a:r>
              <a:rPr lang="en-US" sz="2400" dirty="0" smtClean="0"/>
              <a:t> while ova/eggs are located </a:t>
            </a:r>
            <a:br>
              <a:rPr lang="en-US" sz="2400" dirty="0" smtClean="0"/>
            </a:br>
            <a:r>
              <a:rPr lang="en-US" sz="2400" dirty="0" smtClean="0"/>
              <a:t>in the </a:t>
            </a:r>
            <a:r>
              <a:rPr lang="en-US" sz="2400" b="1" dirty="0" smtClean="0"/>
              <a:t>ovaries</a:t>
            </a:r>
            <a:endParaRPr lang="en-US" sz="24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Intercourse</a:t>
            </a:r>
            <a:endParaRPr lang="en-US" dirty="0"/>
          </a:p>
        </p:txBody>
      </p:sp>
      <p:sp>
        <p:nvSpPr>
          <p:cNvPr id="3" name="Content Placeholder 2"/>
          <p:cNvSpPr>
            <a:spLocks noGrp="1"/>
          </p:cNvSpPr>
          <p:nvPr>
            <p:ph idx="1"/>
          </p:nvPr>
        </p:nvSpPr>
        <p:spPr>
          <a:xfrm>
            <a:off x="457200" y="1600200"/>
            <a:ext cx="8382000" cy="5029200"/>
          </a:xfrm>
        </p:spPr>
        <p:txBody>
          <a:bodyPr>
            <a:normAutofit fontScale="70000" lnSpcReduction="20000"/>
          </a:bodyPr>
          <a:lstStyle/>
          <a:p>
            <a:r>
              <a:rPr lang="en-US" dirty="0" smtClean="0"/>
              <a:t>There are usually three stages of sexual intercourse in humans:</a:t>
            </a:r>
            <a:br>
              <a:rPr lang="en-US" dirty="0" smtClean="0"/>
            </a:br>
            <a:r>
              <a:rPr lang="en-US" dirty="0" smtClean="0"/>
              <a:t>1.  Arousal</a:t>
            </a:r>
            <a:br>
              <a:rPr lang="en-US" dirty="0" smtClean="0"/>
            </a:br>
            <a:r>
              <a:rPr lang="en-US" dirty="0" smtClean="0"/>
              <a:t>2.  Penetration</a:t>
            </a:r>
            <a:br>
              <a:rPr lang="en-US" dirty="0" smtClean="0"/>
            </a:br>
            <a:r>
              <a:rPr lang="en-US" dirty="0" smtClean="0"/>
              <a:t>3.  Orgasm</a:t>
            </a:r>
          </a:p>
          <a:p>
            <a:endParaRPr lang="en-US" dirty="0" smtClean="0"/>
          </a:p>
          <a:p>
            <a:r>
              <a:rPr lang="en-US" dirty="0" smtClean="0"/>
              <a:t>During arousal the penis becomes erect and vagina becomes lubricated this is to enable the next step which is penetration.</a:t>
            </a:r>
          </a:p>
          <a:p>
            <a:endParaRPr lang="en-US" dirty="0" smtClean="0"/>
          </a:p>
          <a:p>
            <a:r>
              <a:rPr lang="en-US" dirty="0" smtClean="0"/>
              <a:t>During penetration the penis enters the vagina where movement is maintained due to fluids produced to reduce friction. </a:t>
            </a:r>
          </a:p>
          <a:p>
            <a:endParaRPr lang="en-US" dirty="0" smtClean="0"/>
          </a:p>
          <a:p>
            <a:r>
              <a:rPr lang="en-US" dirty="0" smtClean="0"/>
              <a:t>Usually this motion would lead to a feeling of euphoria by either both or one of the partners involved.  The feeling is referred to as an orgasm which will cause the male to ejaculate sperms into the female’s vagina.</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Intercourse</a:t>
            </a:r>
            <a:endParaRPr lang="en-US" dirty="0"/>
          </a:p>
        </p:txBody>
      </p:sp>
      <p:sp>
        <p:nvSpPr>
          <p:cNvPr id="3" name="Content Placeholder 2"/>
          <p:cNvSpPr>
            <a:spLocks noGrp="1"/>
          </p:cNvSpPr>
          <p:nvPr>
            <p:ph idx="1"/>
          </p:nvPr>
        </p:nvSpPr>
        <p:spPr>
          <a:xfrm>
            <a:off x="457200" y="1600200"/>
            <a:ext cx="8382000" cy="5029200"/>
          </a:xfrm>
        </p:spPr>
        <p:txBody>
          <a:bodyPr>
            <a:normAutofit fontScale="85000" lnSpcReduction="20000"/>
          </a:bodyPr>
          <a:lstStyle/>
          <a:p>
            <a:r>
              <a:rPr lang="en-US" dirty="0" smtClean="0"/>
              <a:t>If the female is ovulating, an egg is present, then it may be fertilized during sexual intercourse.</a:t>
            </a:r>
          </a:p>
          <a:p>
            <a:endParaRPr lang="en-US" dirty="0" smtClean="0"/>
          </a:p>
          <a:p>
            <a:r>
              <a:rPr lang="en-US" dirty="0" smtClean="0"/>
              <a:t>If the female is NOT ovulating, no egg is present, therefore no fertilization will take place during sexual intercourse.</a:t>
            </a:r>
          </a:p>
          <a:p>
            <a:endParaRPr lang="en-US" dirty="0" smtClean="0"/>
          </a:p>
          <a:p>
            <a:r>
              <a:rPr lang="en-US" dirty="0" smtClean="0"/>
              <a:t>Females are able to bear babies typically between the ages of 10 – 50 years of age or for as long as they are able to produce eggs and menstruate.  </a:t>
            </a:r>
            <a:br>
              <a:rPr lang="en-US" dirty="0" smtClean="0"/>
            </a:br>
            <a:r>
              <a:rPr lang="en-US" dirty="0" smtClean="0"/>
              <a:t/>
            </a:r>
            <a:br>
              <a:rPr lang="en-US" dirty="0" smtClean="0"/>
            </a:br>
            <a:r>
              <a:rPr lang="en-US" dirty="0" smtClean="0"/>
              <a:t>The duration of menstruation in each female differs due to biological or genetic make up.</a:t>
            </a:r>
          </a:p>
          <a:p>
            <a:pPr>
              <a:buNone/>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Menstruation</a:t>
            </a:r>
            <a:endParaRPr lang="en-US" dirty="0"/>
          </a:p>
        </p:txBody>
      </p:sp>
      <p:sp>
        <p:nvSpPr>
          <p:cNvPr id="3" name="Content Placeholder 2"/>
          <p:cNvSpPr>
            <a:spLocks noGrp="1"/>
          </p:cNvSpPr>
          <p:nvPr>
            <p:ph idx="1"/>
          </p:nvPr>
        </p:nvSpPr>
        <p:spPr/>
        <p:txBody>
          <a:bodyPr/>
          <a:lstStyle/>
          <a:p>
            <a:endParaRPr lang="en-US"/>
          </a:p>
        </p:txBody>
      </p:sp>
      <p:pic>
        <p:nvPicPr>
          <p:cNvPr id="54276" name="Picture 4" descr="Image result for menstruation in uterus"/>
          <p:cNvPicPr>
            <a:picLocks noChangeAspect="1" noChangeArrowheads="1"/>
          </p:cNvPicPr>
          <p:nvPr/>
        </p:nvPicPr>
        <p:blipFill>
          <a:blip r:embed="rId2" cstate="print"/>
          <a:srcRect/>
          <a:stretch>
            <a:fillRect/>
          </a:stretch>
        </p:blipFill>
        <p:spPr bwMode="auto">
          <a:xfrm>
            <a:off x="838200" y="1295400"/>
            <a:ext cx="7315200" cy="5223473"/>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6" name="Picture 8" descr="Related image"/>
          <p:cNvPicPr>
            <a:picLocks noChangeAspect="1" noChangeArrowheads="1"/>
          </p:cNvPicPr>
          <p:nvPr/>
        </p:nvPicPr>
        <p:blipFill>
          <a:blip r:embed="rId2" cstate="print"/>
          <a:srcRect/>
          <a:stretch>
            <a:fillRect/>
          </a:stretch>
        </p:blipFill>
        <p:spPr bwMode="auto">
          <a:xfrm rot="20915545">
            <a:off x="122707" y="5081921"/>
            <a:ext cx="627866" cy="948776"/>
          </a:xfrm>
          <a:prstGeom prst="rect">
            <a:avLst/>
          </a:prstGeom>
          <a:noFill/>
        </p:spPr>
      </p:pic>
      <p:pic>
        <p:nvPicPr>
          <p:cNvPr id="58378" name="Picture 10" descr="Image result for tampons on white back ground"/>
          <p:cNvPicPr>
            <a:picLocks noChangeAspect="1" noChangeArrowheads="1"/>
          </p:cNvPicPr>
          <p:nvPr/>
        </p:nvPicPr>
        <p:blipFill>
          <a:blip r:embed="rId3" cstate="print"/>
          <a:srcRect l="29520" t="12371" r="32103" b="9278"/>
          <a:stretch>
            <a:fillRect/>
          </a:stretch>
        </p:blipFill>
        <p:spPr bwMode="auto">
          <a:xfrm rot="991622">
            <a:off x="447801" y="5909958"/>
            <a:ext cx="457200" cy="668216"/>
          </a:xfrm>
          <a:prstGeom prst="rect">
            <a:avLst/>
          </a:prstGeom>
          <a:noFill/>
        </p:spPr>
      </p:pic>
      <p:pic>
        <p:nvPicPr>
          <p:cNvPr id="58374" name="Picture 6" descr="Image result for sanitary pads"/>
          <p:cNvPicPr>
            <a:picLocks noChangeAspect="1" noChangeArrowheads="1"/>
          </p:cNvPicPr>
          <p:nvPr/>
        </p:nvPicPr>
        <p:blipFill>
          <a:blip r:embed="rId4" cstate="print"/>
          <a:srcRect/>
          <a:stretch>
            <a:fillRect/>
          </a:stretch>
        </p:blipFill>
        <p:spPr bwMode="auto">
          <a:xfrm>
            <a:off x="7162800" y="3790950"/>
            <a:ext cx="1543050" cy="1543050"/>
          </a:xfrm>
          <a:prstGeom prst="rect">
            <a:avLst/>
          </a:prstGeom>
          <a:noFill/>
        </p:spPr>
      </p:pic>
      <p:pic>
        <p:nvPicPr>
          <p:cNvPr id="58370" name="Picture 2" descr="Image result for menstruation in uterus"/>
          <p:cNvPicPr>
            <a:picLocks noChangeAspect="1" noChangeArrowheads="1"/>
          </p:cNvPicPr>
          <p:nvPr/>
        </p:nvPicPr>
        <p:blipFill>
          <a:blip r:embed="rId5" cstate="print"/>
          <a:srcRect/>
          <a:stretch>
            <a:fillRect/>
          </a:stretch>
        </p:blipFill>
        <p:spPr bwMode="auto">
          <a:xfrm>
            <a:off x="6586373" y="228600"/>
            <a:ext cx="2557627" cy="2133599"/>
          </a:xfrm>
          <a:prstGeom prst="rect">
            <a:avLst/>
          </a:prstGeom>
          <a:noFill/>
        </p:spPr>
      </p:pic>
      <p:sp>
        <p:nvSpPr>
          <p:cNvPr id="2" name="Title 1"/>
          <p:cNvSpPr>
            <a:spLocks noGrp="1"/>
          </p:cNvSpPr>
          <p:nvPr>
            <p:ph type="title"/>
          </p:nvPr>
        </p:nvSpPr>
        <p:spPr/>
        <p:txBody>
          <a:bodyPr/>
          <a:lstStyle/>
          <a:p>
            <a:r>
              <a:rPr lang="en-US" dirty="0" smtClean="0"/>
              <a:t>Menstruation</a:t>
            </a:r>
            <a:endParaRPr lang="en-US" dirty="0"/>
          </a:p>
        </p:txBody>
      </p:sp>
      <p:sp>
        <p:nvSpPr>
          <p:cNvPr id="3" name="Content Placeholder 2"/>
          <p:cNvSpPr>
            <a:spLocks noGrp="1"/>
          </p:cNvSpPr>
          <p:nvPr>
            <p:ph idx="1"/>
          </p:nvPr>
        </p:nvSpPr>
        <p:spPr>
          <a:xfrm>
            <a:off x="457200" y="1600200"/>
            <a:ext cx="8458200" cy="5257800"/>
          </a:xfrm>
        </p:spPr>
        <p:txBody>
          <a:bodyPr>
            <a:normAutofit fontScale="62500" lnSpcReduction="20000"/>
          </a:bodyPr>
          <a:lstStyle/>
          <a:p>
            <a:r>
              <a:rPr lang="en-US" dirty="0" smtClean="0"/>
              <a:t>Menstruation may also be referred to as a female’s period.</a:t>
            </a:r>
          </a:p>
          <a:p>
            <a:endParaRPr lang="en-US" dirty="0" smtClean="0"/>
          </a:p>
          <a:p>
            <a:r>
              <a:rPr lang="en-US" dirty="0" smtClean="0"/>
              <a:t>A female’s period typically begins around puberty which occurs between the ages of 10 – 12 years old.  However puberty may be experienced at a younger age depending on the female’s biological make up.</a:t>
            </a:r>
          </a:p>
          <a:p>
            <a:endParaRPr lang="en-US" dirty="0" smtClean="0"/>
          </a:p>
          <a:p>
            <a:r>
              <a:rPr lang="en-US" dirty="0" smtClean="0"/>
              <a:t>During this time the blood will pass through the female’s vagina.  This is an indication of the female’s ability to bear children.</a:t>
            </a:r>
          </a:p>
          <a:p>
            <a:endParaRPr lang="en-US" dirty="0" smtClean="0"/>
          </a:p>
          <a:p>
            <a:r>
              <a:rPr lang="en-US" dirty="0" smtClean="0"/>
              <a:t>During a female’s period the woman will have to </a:t>
            </a:r>
            <a:br>
              <a:rPr lang="en-US" dirty="0" smtClean="0"/>
            </a:br>
            <a:r>
              <a:rPr lang="en-US" dirty="0" smtClean="0"/>
              <a:t>wear sanitary napkins or pads typically for a</a:t>
            </a:r>
            <a:br>
              <a:rPr lang="en-US" dirty="0" smtClean="0"/>
            </a:br>
            <a:r>
              <a:rPr lang="en-US" dirty="0" smtClean="0"/>
              <a:t>duration of 3 – 7 days (duration is based on</a:t>
            </a:r>
            <a:br>
              <a:rPr lang="en-US" dirty="0" smtClean="0"/>
            </a:br>
            <a:r>
              <a:rPr lang="en-US" dirty="0" smtClean="0"/>
              <a:t>female’s genetic make up).  </a:t>
            </a:r>
            <a:br>
              <a:rPr lang="en-US" dirty="0" smtClean="0"/>
            </a:br>
            <a:r>
              <a:rPr lang="en-US" dirty="0" smtClean="0"/>
              <a:t/>
            </a:r>
            <a:br>
              <a:rPr lang="en-US" dirty="0" smtClean="0"/>
            </a:br>
            <a:r>
              <a:rPr lang="en-US" dirty="0" smtClean="0"/>
              <a:t>Pads should be changed periodically for hygienic reasons and should not be flushed down the toilet.  Depending on preference and or cultural habits females may opt to wear tampons or menstrual cups.</a:t>
            </a:r>
            <a:endParaRPr lang="en-US" dirty="0"/>
          </a:p>
        </p:txBody>
      </p:sp>
      <p:pic>
        <p:nvPicPr>
          <p:cNvPr id="58372" name="Picture 4" descr="Image result for sanitary pads"/>
          <p:cNvPicPr>
            <a:picLocks noChangeAspect="1" noChangeArrowheads="1"/>
          </p:cNvPicPr>
          <p:nvPr/>
        </p:nvPicPr>
        <p:blipFill>
          <a:blip r:embed="rId6" cstate="print"/>
          <a:srcRect/>
          <a:stretch>
            <a:fillRect/>
          </a:stretch>
        </p:blipFill>
        <p:spPr bwMode="auto">
          <a:xfrm>
            <a:off x="6248400" y="4343400"/>
            <a:ext cx="914400" cy="9144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Menstruation</a:t>
            </a:r>
            <a:endParaRPr lang="en-US" dirty="0"/>
          </a:p>
        </p:txBody>
      </p:sp>
      <p:sp>
        <p:nvSpPr>
          <p:cNvPr id="3" name="Content Placeholder 2"/>
          <p:cNvSpPr>
            <a:spLocks noGrp="1"/>
          </p:cNvSpPr>
          <p:nvPr>
            <p:ph idx="1"/>
          </p:nvPr>
        </p:nvSpPr>
        <p:spPr>
          <a:xfrm>
            <a:off x="457200" y="1600200"/>
            <a:ext cx="8305800" cy="4953000"/>
          </a:xfrm>
        </p:spPr>
        <p:txBody>
          <a:bodyPr>
            <a:normAutofit fontScale="70000" lnSpcReduction="20000"/>
          </a:bodyPr>
          <a:lstStyle/>
          <a:p>
            <a:r>
              <a:rPr lang="en-US" dirty="0" smtClean="0"/>
              <a:t>Every female’s body is different.  Some females may experience a regular period (monthly periods) while others may have an irregular period.</a:t>
            </a:r>
          </a:p>
          <a:p>
            <a:endParaRPr lang="en-US" dirty="0" smtClean="0"/>
          </a:p>
          <a:p>
            <a:r>
              <a:rPr lang="en-US" dirty="0" smtClean="0"/>
              <a:t>Sometimes during a female’s period she would experience cramps which is the contraction of muscles present in her uterus.  Levels of pain will vary from female to female.</a:t>
            </a:r>
          </a:p>
          <a:p>
            <a:endParaRPr lang="en-US" dirty="0" smtClean="0"/>
          </a:p>
          <a:p>
            <a:r>
              <a:rPr lang="en-US" dirty="0" smtClean="0"/>
              <a:t>Children (both male and female) of school bearing age are often encouraged to abstain from sexual activities until they are mature enough.  </a:t>
            </a:r>
            <a:br>
              <a:rPr lang="en-US" dirty="0" smtClean="0"/>
            </a:br>
            <a:r>
              <a:rPr lang="en-US" dirty="0" smtClean="0"/>
              <a:t/>
            </a:r>
            <a:br>
              <a:rPr lang="en-US" dirty="0" smtClean="0"/>
            </a:br>
            <a:r>
              <a:rPr lang="en-US" dirty="0" smtClean="0"/>
              <a:t>However, if a female is sexually active and has already</a:t>
            </a:r>
            <a:br>
              <a:rPr lang="en-US" dirty="0" smtClean="0"/>
            </a:br>
            <a:r>
              <a:rPr lang="en-US" dirty="0" smtClean="0"/>
              <a:t>experienced their period they should be guided </a:t>
            </a:r>
            <a:br>
              <a:rPr lang="en-US" dirty="0" smtClean="0"/>
            </a:br>
            <a:r>
              <a:rPr lang="en-US" dirty="0" smtClean="0"/>
              <a:t>accordingly to practice safe sex by wearing condoms</a:t>
            </a:r>
            <a:br>
              <a:rPr lang="en-US" dirty="0" smtClean="0"/>
            </a:br>
            <a:r>
              <a:rPr lang="en-US" dirty="0" smtClean="0"/>
              <a:t>which will prevent the spread of diseases or cause </a:t>
            </a:r>
            <a:br>
              <a:rPr lang="en-US" dirty="0" smtClean="0"/>
            </a:br>
            <a:r>
              <a:rPr lang="en-US" dirty="0" smtClean="0"/>
              <a:t>unplanned pregnancies. </a:t>
            </a:r>
          </a:p>
          <a:p>
            <a:endParaRPr lang="en-US" dirty="0" smtClean="0"/>
          </a:p>
          <a:p>
            <a:endParaRPr lang="en-US" dirty="0"/>
          </a:p>
        </p:txBody>
      </p:sp>
      <p:pic>
        <p:nvPicPr>
          <p:cNvPr id="57346" name="Picture 2" descr="Image result for condoms"/>
          <p:cNvPicPr>
            <a:picLocks noChangeAspect="1" noChangeArrowheads="1"/>
          </p:cNvPicPr>
          <p:nvPr/>
        </p:nvPicPr>
        <p:blipFill>
          <a:blip r:embed="rId2" cstate="print"/>
          <a:srcRect/>
          <a:stretch>
            <a:fillRect/>
          </a:stretch>
        </p:blipFill>
        <p:spPr bwMode="auto">
          <a:xfrm>
            <a:off x="7086600" y="4953000"/>
            <a:ext cx="1752600" cy="17526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Menstruation</a:t>
            </a:r>
            <a:endParaRPr lang="en-US" dirty="0"/>
          </a:p>
        </p:txBody>
      </p:sp>
      <p:sp>
        <p:nvSpPr>
          <p:cNvPr id="3" name="Content Placeholder 2"/>
          <p:cNvSpPr>
            <a:spLocks noGrp="1"/>
          </p:cNvSpPr>
          <p:nvPr>
            <p:ph idx="1"/>
          </p:nvPr>
        </p:nvSpPr>
        <p:spPr/>
        <p:txBody>
          <a:bodyPr/>
          <a:lstStyle/>
          <a:p>
            <a:endParaRPr lang="en-US"/>
          </a:p>
        </p:txBody>
      </p:sp>
      <p:pic>
        <p:nvPicPr>
          <p:cNvPr id="61442" name="Picture 2" descr="Image result for menstruation in uterus"/>
          <p:cNvPicPr>
            <a:picLocks noChangeAspect="1" noChangeArrowheads="1"/>
          </p:cNvPicPr>
          <p:nvPr/>
        </p:nvPicPr>
        <p:blipFill>
          <a:blip r:embed="rId2" cstate="print"/>
          <a:srcRect/>
          <a:stretch>
            <a:fillRect/>
          </a:stretch>
        </p:blipFill>
        <p:spPr bwMode="auto">
          <a:xfrm>
            <a:off x="838200" y="1099292"/>
            <a:ext cx="7467600" cy="5606307"/>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Image result for wet dreams cartoon"/>
          <p:cNvPicPr>
            <a:picLocks noChangeAspect="1" noChangeArrowheads="1"/>
          </p:cNvPicPr>
          <p:nvPr/>
        </p:nvPicPr>
        <p:blipFill>
          <a:blip r:embed="rId2" cstate="print"/>
          <a:srcRect/>
          <a:stretch>
            <a:fillRect/>
          </a:stretch>
        </p:blipFill>
        <p:spPr bwMode="auto">
          <a:xfrm>
            <a:off x="5638800" y="685800"/>
            <a:ext cx="2783737" cy="2362200"/>
          </a:xfrm>
          <a:prstGeom prst="rect">
            <a:avLst/>
          </a:prstGeom>
          <a:noFill/>
        </p:spPr>
      </p:pic>
      <p:sp>
        <p:nvSpPr>
          <p:cNvPr id="2" name="Title 1"/>
          <p:cNvSpPr>
            <a:spLocks noGrp="1"/>
          </p:cNvSpPr>
          <p:nvPr>
            <p:ph type="title"/>
          </p:nvPr>
        </p:nvSpPr>
        <p:spPr/>
        <p:txBody>
          <a:bodyPr/>
          <a:lstStyle/>
          <a:p>
            <a:r>
              <a:rPr lang="en-US" dirty="0" smtClean="0"/>
              <a:t>Wet Dreams/Ejaculation</a:t>
            </a:r>
            <a:endParaRPr lang="en-US" dirty="0"/>
          </a:p>
        </p:txBody>
      </p:sp>
      <p:sp>
        <p:nvSpPr>
          <p:cNvPr id="3" name="Content Placeholder 2"/>
          <p:cNvSpPr>
            <a:spLocks noGrp="1"/>
          </p:cNvSpPr>
          <p:nvPr>
            <p:ph idx="1"/>
          </p:nvPr>
        </p:nvSpPr>
        <p:spPr>
          <a:xfrm>
            <a:off x="457200" y="1371600"/>
            <a:ext cx="8382000" cy="5257800"/>
          </a:xfrm>
        </p:spPr>
        <p:txBody>
          <a:bodyPr>
            <a:noAutofit/>
          </a:bodyPr>
          <a:lstStyle/>
          <a:p>
            <a:r>
              <a:rPr lang="en-US" sz="2200" dirty="0" smtClean="0"/>
              <a:t>Males experience their transition into</a:t>
            </a:r>
            <a:br>
              <a:rPr lang="en-US" sz="2200" dirty="0" smtClean="0"/>
            </a:br>
            <a:r>
              <a:rPr lang="en-US" sz="2200" dirty="0" smtClean="0"/>
              <a:t>adulthood when they start to experience</a:t>
            </a:r>
            <a:br>
              <a:rPr lang="en-US" sz="2200" dirty="0" smtClean="0"/>
            </a:br>
            <a:r>
              <a:rPr lang="en-US" sz="2200" dirty="0" smtClean="0"/>
              <a:t>wet dreams.</a:t>
            </a:r>
          </a:p>
          <a:p>
            <a:endParaRPr lang="en-US" sz="2200" dirty="0" smtClean="0"/>
          </a:p>
          <a:p>
            <a:r>
              <a:rPr lang="en-US" sz="2200" dirty="0" smtClean="0"/>
              <a:t>In males wet dreams usually occur during puberty while they are asleep  ejaculate.  They then awake to find themselves wet.</a:t>
            </a:r>
          </a:p>
          <a:p>
            <a:endParaRPr lang="en-US" sz="2200" dirty="0" smtClean="0"/>
          </a:p>
          <a:p>
            <a:r>
              <a:rPr lang="en-US" sz="2200" dirty="0" smtClean="0"/>
              <a:t>This ejaculation is a mixture of fluids and sperms.</a:t>
            </a:r>
          </a:p>
          <a:p>
            <a:endParaRPr lang="en-US" sz="2200" dirty="0" smtClean="0"/>
          </a:p>
          <a:p>
            <a:r>
              <a:rPr lang="en-US" sz="2200" dirty="0" smtClean="0"/>
              <a:t>Once a boy starts producing sperms, upon intercourse with a female of child bearing age, an unplanned pregnancy can be the result.</a:t>
            </a:r>
          </a:p>
          <a:p>
            <a:endParaRPr lang="en-US" sz="2200" dirty="0" smtClean="0"/>
          </a:p>
          <a:p>
            <a:r>
              <a:rPr lang="en-US" sz="2200" dirty="0" smtClean="0"/>
              <a:t>If a boy does not practice abstinence then he should wear condoms to avoid an unplanned pregnancy.</a:t>
            </a:r>
            <a:endParaRPr lang="en-US" sz="22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Comprehension</a:t>
            </a:r>
            <a:endParaRPr lang="en-US" dirty="0"/>
          </a:p>
        </p:txBody>
      </p:sp>
      <p:sp>
        <p:nvSpPr>
          <p:cNvPr id="3" name="Content Placeholder 2"/>
          <p:cNvSpPr>
            <a:spLocks noGrp="1"/>
          </p:cNvSpPr>
          <p:nvPr>
            <p:ph idx="1"/>
          </p:nvPr>
        </p:nvSpPr>
        <p:spPr>
          <a:xfrm>
            <a:off x="457200" y="1600200"/>
            <a:ext cx="8382000" cy="5257800"/>
          </a:xfrm>
        </p:spPr>
        <p:txBody>
          <a:bodyPr>
            <a:normAutofit lnSpcReduction="10000"/>
          </a:bodyPr>
          <a:lstStyle/>
          <a:p>
            <a:r>
              <a:rPr lang="en-US" dirty="0" smtClean="0"/>
              <a:t>1.  What is the difference between sexual and asexual reproduction?</a:t>
            </a:r>
            <a:br>
              <a:rPr lang="en-US" dirty="0" smtClean="0"/>
            </a:br>
            <a:endParaRPr lang="en-US" dirty="0" smtClean="0"/>
          </a:p>
          <a:p>
            <a:r>
              <a:rPr lang="en-US" dirty="0" smtClean="0"/>
              <a:t>2.  What is the average age of puberty for a</a:t>
            </a:r>
            <a:br>
              <a:rPr lang="en-US" dirty="0" smtClean="0"/>
            </a:br>
            <a:r>
              <a:rPr lang="en-US" dirty="0" smtClean="0"/>
              <a:t>a.  Male?		b.  Female</a:t>
            </a:r>
            <a:br>
              <a:rPr lang="en-US" dirty="0" smtClean="0"/>
            </a:br>
            <a:endParaRPr lang="en-US" dirty="0" smtClean="0"/>
          </a:p>
          <a:p>
            <a:r>
              <a:rPr lang="en-US" dirty="0" smtClean="0"/>
              <a:t>3.  Where are the gametes found in a</a:t>
            </a:r>
            <a:br>
              <a:rPr lang="en-US" dirty="0" smtClean="0"/>
            </a:br>
            <a:r>
              <a:rPr lang="en-US" dirty="0" smtClean="0"/>
              <a:t>a.  Male?		b.  Female</a:t>
            </a:r>
            <a:br>
              <a:rPr lang="en-US" dirty="0" smtClean="0"/>
            </a:br>
            <a:endParaRPr lang="en-US" dirty="0" smtClean="0"/>
          </a:p>
          <a:p>
            <a:r>
              <a:rPr lang="en-US" dirty="0" smtClean="0"/>
              <a:t>4.  How many days does ovulation take place?</a:t>
            </a:r>
          </a:p>
          <a:p>
            <a:pPr>
              <a:buNone/>
            </a:pPr>
            <a:endParaRPr lang="en-US"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Fertilization/Conception in Humans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Once a male and a female engages in sexual intercourse and the female is of child bearing age and ovulating and the male produces healthy sperm (swimmers/mobile) then the</a:t>
            </a:r>
            <a:br>
              <a:rPr lang="en-US" dirty="0" smtClean="0"/>
            </a:br>
            <a:r>
              <a:rPr lang="en-US" dirty="0" smtClean="0"/>
              <a:t>female may get pregnant.</a:t>
            </a:r>
          </a:p>
          <a:p>
            <a:endParaRPr lang="en-US" dirty="0" smtClean="0"/>
          </a:p>
          <a:p>
            <a:r>
              <a:rPr lang="en-US" dirty="0" smtClean="0"/>
              <a:t>Pregnancy also referred to as fertilization or conception occurs when one sperm penetrates an egg.</a:t>
            </a:r>
          </a:p>
          <a:p>
            <a:endParaRPr lang="en-US" dirty="0" smtClean="0"/>
          </a:p>
          <a:p>
            <a:r>
              <a:rPr lang="en-US" dirty="0" smtClean="0"/>
              <a:t>A female may experience vomiting, bleeding gums, urinary tract infections all in the first stages of their pregnancy.</a:t>
            </a:r>
            <a:br>
              <a:rPr lang="en-US" dirty="0" smtClean="0"/>
            </a:br>
            <a:r>
              <a:rPr lang="en-US" dirty="0" smtClean="0"/>
              <a:t/>
            </a:r>
            <a:br>
              <a:rPr lang="en-US" dirty="0" smtClean="0"/>
            </a:br>
            <a:r>
              <a:rPr lang="en-US" dirty="0" smtClean="0"/>
              <a:t>Some females however may not experience any symptoms at all.</a:t>
            </a:r>
          </a:p>
          <a:p>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Insects</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r>
              <a:rPr lang="en-US" dirty="0" smtClean="0"/>
              <a:t>Insects are invertebrates (no backbone).</a:t>
            </a:r>
          </a:p>
          <a:p>
            <a:endParaRPr lang="en-US" dirty="0" smtClean="0"/>
          </a:p>
          <a:p>
            <a:r>
              <a:rPr lang="en-US" dirty="0" smtClean="0"/>
              <a:t>They have exoskeletons.</a:t>
            </a:r>
          </a:p>
          <a:p>
            <a:endParaRPr lang="en-US" dirty="0" smtClean="0"/>
          </a:p>
          <a:p>
            <a:r>
              <a:rPr lang="en-US" dirty="0" smtClean="0"/>
              <a:t>Insects have three main body parts:</a:t>
            </a:r>
            <a:br>
              <a:rPr lang="en-US" dirty="0" smtClean="0"/>
            </a:br>
            <a:r>
              <a:rPr lang="en-US" dirty="0" smtClean="0"/>
              <a:t>1.  head</a:t>
            </a:r>
            <a:br>
              <a:rPr lang="en-US" dirty="0" smtClean="0"/>
            </a:br>
            <a:r>
              <a:rPr lang="en-US" dirty="0" smtClean="0"/>
              <a:t>2.  thorax and</a:t>
            </a:r>
            <a:br>
              <a:rPr lang="en-US" dirty="0" smtClean="0"/>
            </a:br>
            <a:r>
              <a:rPr lang="en-US" dirty="0" smtClean="0"/>
              <a:t>3.  abdomen</a:t>
            </a:r>
            <a:endParaRPr lang="en-US" dirty="0"/>
          </a:p>
        </p:txBody>
      </p:sp>
      <p:pic>
        <p:nvPicPr>
          <p:cNvPr id="11266" name="Picture 2" descr="Image result for parts of an insect"/>
          <p:cNvPicPr>
            <a:picLocks noChangeAspect="1" noChangeArrowheads="1"/>
          </p:cNvPicPr>
          <p:nvPr/>
        </p:nvPicPr>
        <p:blipFill>
          <a:blip r:embed="rId2" cstate="print"/>
          <a:srcRect/>
          <a:stretch>
            <a:fillRect/>
          </a:stretch>
        </p:blipFill>
        <p:spPr bwMode="auto">
          <a:xfrm>
            <a:off x="4038600" y="4572000"/>
            <a:ext cx="2743200" cy="1988919"/>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Fertilization/Conception in Mammals</a:t>
            </a:r>
            <a:endParaRPr lang="en-US" dirty="0"/>
          </a:p>
        </p:txBody>
      </p:sp>
      <p:sp>
        <p:nvSpPr>
          <p:cNvPr id="3" name="Content Placeholder 2"/>
          <p:cNvSpPr>
            <a:spLocks noGrp="1"/>
          </p:cNvSpPr>
          <p:nvPr>
            <p:ph idx="1"/>
          </p:nvPr>
        </p:nvSpPr>
        <p:spPr/>
        <p:txBody>
          <a:bodyPr/>
          <a:lstStyle/>
          <a:p>
            <a:endParaRPr lang="en-US" dirty="0"/>
          </a:p>
        </p:txBody>
      </p:sp>
      <p:sp>
        <p:nvSpPr>
          <p:cNvPr id="50178" name="AutoShape 2" descr="Image result for stages of fertilization and baby developm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0180" name="AutoShape 4" descr="Image result for stages of fertilization and baby developm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0182" name="AutoShape 6" descr="Image result for stages of fertilization and baby developm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0184" name="AutoShape 8" descr="Image result for stages of fertilization and baby developm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0186" name="AutoShape 10" descr="Image result for stages of fertilization and baby developm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0188" name="AutoShape 12" descr="https://cdn.kastatic.org/ka-perseus-images/110178b165b037747137bce48ef90e21ba2b908b.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0190" name="AutoShape 14" descr="https://cdn.kastatic.org/ka-perseus-images/110178b165b037747137bce48ef90e21ba2b908b.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0191" name="Picture 15"/>
          <p:cNvPicPr>
            <a:picLocks noChangeAspect="1" noChangeArrowheads="1"/>
          </p:cNvPicPr>
          <p:nvPr/>
        </p:nvPicPr>
        <p:blipFill>
          <a:blip r:embed="rId2" cstate="print"/>
          <a:srcRect l="21500" t="17674" r="23000" b="18140"/>
          <a:stretch>
            <a:fillRect/>
          </a:stretch>
        </p:blipFill>
        <p:spPr bwMode="auto">
          <a:xfrm>
            <a:off x="762000" y="1524000"/>
            <a:ext cx="7477539" cy="4648200"/>
          </a:xfrm>
          <a:prstGeom prst="rect">
            <a:avLst/>
          </a:prstGeom>
          <a:noFill/>
          <a:ln w="9525">
            <a:noFill/>
            <a:miter lim="800000"/>
            <a:headEnd/>
            <a:tailEnd/>
          </a:ln>
        </p:spPr>
      </p:pic>
      <p:sp>
        <p:nvSpPr>
          <p:cNvPr id="13" name="TextBox 12"/>
          <p:cNvSpPr txBox="1"/>
          <p:nvPr/>
        </p:nvSpPr>
        <p:spPr>
          <a:xfrm>
            <a:off x="609600" y="5181600"/>
            <a:ext cx="5213800" cy="1477328"/>
          </a:xfrm>
          <a:prstGeom prst="rect">
            <a:avLst/>
          </a:prstGeom>
          <a:noFill/>
        </p:spPr>
        <p:txBody>
          <a:bodyPr wrap="none" rtlCol="0">
            <a:spAutoFit/>
          </a:bodyPr>
          <a:lstStyle/>
          <a:p>
            <a:r>
              <a:rPr lang="en-US" dirty="0" smtClean="0"/>
              <a:t>When an egg/ovule matures it is ejected from</a:t>
            </a:r>
            <a:br>
              <a:rPr lang="en-US" dirty="0" smtClean="0"/>
            </a:br>
            <a:r>
              <a:rPr lang="en-US" dirty="0" smtClean="0"/>
              <a:t>the ovary into the fallopian tube.  If NO sperms are</a:t>
            </a:r>
            <a:br>
              <a:rPr lang="en-US" dirty="0" smtClean="0"/>
            </a:br>
            <a:r>
              <a:rPr lang="en-US" dirty="0" smtClean="0"/>
              <a:t>present the egg will eventually disintegrate and pass</a:t>
            </a:r>
            <a:br>
              <a:rPr lang="en-US" dirty="0" smtClean="0"/>
            </a:br>
            <a:r>
              <a:rPr lang="en-US" dirty="0" smtClean="0"/>
              <a:t>through the vagina during menstruation.  However, if </a:t>
            </a:r>
            <a:br>
              <a:rPr lang="en-US" dirty="0" smtClean="0"/>
            </a:br>
            <a:r>
              <a:rPr lang="en-US" dirty="0" smtClean="0"/>
              <a:t>sperms are present the mature egg may be fertilized.</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Fertilization in Mammals</a:t>
            </a:r>
            <a:endParaRPr lang="en-US" dirty="0"/>
          </a:p>
        </p:txBody>
      </p:sp>
      <p:sp>
        <p:nvSpPr>
          <p:cNvPr id="3" name="Content Placeholder 2"/>
          <p:cNvSpPr>
            <a:spLocks noGrp="1"/>
          </p:cNvSpPr>
          <p:nvPr>
            <p:ph idx="1"/>
          </p:nvPr>
        </p:nvSpPr>
        <p:spPr/>
        <p:txBody>
          <a:bodyPr/>
          <a:lstStyle/>
          <a:p>
            <a:endParaRPr lang="en-US"/>
          </a:p>
        </p:txBody>
      </p:sp>
      <p:pic>
        <p:nvPicPr>
          <p:cNvPr id="46084" name="Picture 4" descr="Related image"/>
          <p:cNvPicPr>
            <a:picLocks noChangeAspect="1" noChangeArrowheads="1"/>
          </p:cNvPicPr>
          <p:nvPr/>
        </p:nvPicPr>
        <p:blipFill>
          <a:blip r:embed="rId2" cstate="print"/>
          <a:srcRect t="10965" b="11265"/>
          <a:stretch>
            <a:fillRect/>
          </a:stretch>
        </p:blipFill>
        <p:spPr bwMode="auto">
          <a:xfrm>
            <a:off x="1371600" y="1295400"/>
            <a:ext cx="5791200" cy="4864100"/>
          </a:xfrm>
          <a:prstGeom prst="rect">
            <a:avLst/>
          </a:prstGeom>
          <a:noFill/>
        </p:spPr>
      </p:pic>
      <p:sp>
        <p:nvSpPr>
          <p:cNvPr id="13" name="TextBox 12"/>
          <p:cNvSpPr txBox="1"/>
          <p:nvPr/>
        </p:nvSpPr>
        <p:spPr>
          <a:xfrm>
            <a:off x="6477000" y="4038600"/>
            <a:ext cx="2656496" cy="2031325"/>
          </a:xfrm>
          <a:prstGeom prst="rect">
            <a:avLst/>
          </a:prstGeom>
          <a:noFill/>
        </p:spPr>
        <p:txBody>
          <a:bodyPr wrap="none" rtlCol="0">
            <a:spAutoFit/>
          </a:bodyPr>
          <a:lstStyle/>
          <a:p>
            <a:r>
              <a:rPr lang="en-US" sz="1050" dirty="0" smtClean="0"/>
              <a:t>1.  From the blastocyst an embryo </a:t>
            </a:r>
            <a:br>
              <a:rPr lang="en-US" sz="1050" dirty="0" smtClean="0"/>
            </a:br>
            <a:r>
              <a:rPr lang="en-US" sz="1050" dirty="0" smtClean="0"/>
              <a:t>which may be either male or female</a:t>
            </a:r>
            <a:br>
              <a:rPr lang="en-US" sz="1050" dirty="0" smtClean="0"/>
            </a:br>
            <a:r>
              <a:rPr lang="en-US" sz="1050" dirty="0" smtClean="0"/>
              <a:t>develops.  It is protected by the </a:t>
            </a:r>
            <a:br>
              <a:rPr lang="en-US" sz="1050" dirty="0" smtClean="0"/>
            </a:br>
            <a:r>
              <a:rPr lang="en-US" sz="1050" dirty="0" smtClean="0"/>
              <a:t>amniotic fluid which surrounds it and </a:t>
            </a:r>
            <a:br>
              <a:rPr lang="en-US" sz="1050" dirty="0" smtClean="0"/>
            </a:br>
            <a:r>
              <a:rPr lang="en-US" sz="1050" dirty="0" smtClean="0"/>
              <a:t>it is attached to the uterus/womb via</a:t>
            </a:r>
            <a:br>
              <a:rPr lang="en-US" sz="1050" dirty="0" smtClean="0"/>
            </a:br>
            <a:r>
              <a:rPr lang="en-US" sz="1050" dirty="0" smtClean="0"/>
              <a:t>the umbilical cord.  </a:t>
            </a:r>
            <a:br>
              <a:rPr lang="en-US" sz="1050" dirty="0" smtClean="0"/>
            </a:br>
            <a:r>
              <a:rPr lang="en-US" sz="1050" dirty="0" smtClean="0"/>
              <a:t/>
            </a:r>
            <a:br>
              <a:rPr lang="en-US" sz="1050" dirty="0" smtClean="0"/>
            </a:br>
            <a:r>
              <a:rPr lang="en-US" sz="1050" dirty="0" smtClean="0"/>
              <a:t>The umbilical cord  allows food and oxygen</a:t>
            </a:r>
            <a:br>
              <a:rPr lang="en-US" sz="1050" dirty="0" smtClean="0"/>
            </a:br>
            <a:r>
              <a:rPr lang="en-US" sz="1050" dirty="0" smtClean="0"/>
              <a:t>to pass from the mother to the embryo while</a:t>
            </a:r>
            <a:br>
              <a:rPr lang="en-US" sz="1050" dirty="0" smtClean="0"/>
            </a:br>
            <a:r>
              <a:rPr lang="en-US" sz="1050" dirty="0" smtClean="0"/>
              <a:t>waste products pass from the baby to the</a:t>
            </a:r>
            <a:br>
              <a:rPr lang="en-US" sz="1050" dirty="0" smtClean="0"/>
            </a:br>
            <a:r>
              <a:rPr lang="en-US" sz="1050" dirty="0" smtClean="0"/>
              <a:t>mother.  The placenta is where the umbilical</a:t>
            </a:r>
            <a:br>
              <a:rPr lang="en-US" sz="1050" dirty="0" smtClean="0"/>
            </a:br>
            <a:r>
              <a:rPr lang="en-US" sz="1050" dirty="0" smtClean="0"/>
              <a:t>cord is attached to the mother.</a:t>
            </a:r>
            <a:endParaRPr lang="en-US" sz="1050" dirty="0"/>
          </a:p>
        </p:txBody>
      </p:sp>
      <p:sp>
        <p:nvSpPr>
          <p:cNvPr id="14" name="TextBox 13"/>
          <p:cNvSpPr txBox="1"/>
          <p:nvPr/>
        </p:nvSpPr>
        <p:spPr>
          <a:xfrm>
            <a:off x="3419923" y="6213902"/>
            <a:ext cx="2382383" cy="415498"/>
          </a:xfrm>
          <a:prstGeom prst="rect">
            <a:avLst/>
          </a:prstGeom>
          <a:noFill/>
        </p:spPr>
        <p:txBody>
          <a:bodyPr wrap="none" rtlCol="0">
            <a:spAutoFit/>
          </a:bodyPr>
          <a:lstStyle/>
          <a:p>
            <a:r>
              <a:rPr lang="en-US" sz="1050" dirty="0" smtClean="0"/>
              <a:t>2.  At about 3 months old the embryo is </a:t>
            </a:r>
            <a:br>
              <a:rPr lang="en-US" sz="1050" dirty="0" smtClean="0"/>
            </a:br>
            <a:r>
              <a:rPr lang="en-US" sz="1050" dirty="0" smtClean="0"/>
              <a:t>referred to as a </a:t>
            </a:r>
            <a:r>
              <a:rPr lang="en-US" sz="1050" dirty="0" err="1" smtClean="0"/>
              <a:t>foetus</a:t>
            </a:r>
            <a:r>
              <a:rPr lang="en-US" sz="1050" dirty="0" smtClean="0"/>
              <a:t>.</a:t>
            </a:r>
            <a:endParaRPr lang="en-US" sz="1050" dirty="0"/>
          </a:p>
        </p:txBody>
      </p:sp>
      <p:sp>
        <p:nvSpPr>
          <p:cNvPr id="15" name="TextBox 14"/>
          <p:cNvSpPr txBox="1"/>
          <p:nvPr/>
        </p:nvSpPr>
        <p:spPr>
          <a:xfrm>
            <a:off x="152400" y="4343400"/>
            <a:ext cx="2842445" cy="2354491"/>
          </a:xfrm>
          <a:prstGeom prst="rect">
            <a:avLst/>
          </a:prstGeom>
          <a:noFill/>
        </p:spPr>
        <p:txBody>
          <a:bodyPr wrap="none" rtlCol="0">
            <a:spAutoFit/>
          </a:bodyPr>
          <a:lstStyle/>
          <a:p>
            <a:r>
              <a:rPr lang="en-US" sz="1050" dirty="0" smtClean="0"/>
              <a:t>3.  Pregnancy or the gestational </a:t>
            </a:r>
            <a:br>
              <a:rPr lang="en-US" sz="1050" dirty="0" smtClean="0"/>
            </a:br>
            <a:r>
              <a:rPr lang="en-US" sz="1050" dirty="0" smtClean="0"/>
              <a:t>period lasts for about</a:t>
            </a:r>
            <a:br>
              <a:rPr lang="en-US" sz="1050" dirty="0" smtClean="0"/>
            </a:br>
            <a:r>
              <a:rPr lang="en-US" sz="1050" dirty="0" smtClean="0"/>
              <a:t>9 months – 10 months.</a:t>
            </a:r>
            <a:br>
              <a:rPr lang="en-US" sz="1050" dirty="0" smtClean="0"/>
            </a:br>
            <a:r>
              <a:rPr lang="en-US" sz="1050" dirty="0" smtClean="0"/>
              <a:t/>
            </a:r>
            <a:br>
              <a:rPr lang="en-US" sz="1050" dirty="0" smtClean="0"/>
            </a:br>
            <a:r>
              <a:rPr lang="en-US" sz="1050" dirty="0" smtClean="0"/>
              <a:t>Around this time the baby is well</a:t>
            </a:r>
            <a:br>
              <a:rPr lang="en-US" sz="1050" dirty="0" smtClean="0"/>
            </a:br>
            <a:r>
              <a:rPr lang="en-US" sz="1050" dirty="0" smtClean="0"/>
              <a:t>developed and is ready to be born.</a:t>
            </a:r>
            <a:br>
              <a:rPr lang="en-US" sz="1050" dirty="0" smtClean="0"/>
            </a:br>
            <a:r>
              <a:rPr lang="en-US" sz="1050" dirty="0" smtClean="0"/>
              <a:t/>
            </a:r>
            <a:br>
              <a:rPr lang="en-US" sz="1050" dirty="0" smtClean="0"/>
            </a:br>
            <a:r>
              <a:rPr lang="en-US" sz="1050" dirty="0" smtClean="0"/>
              <a:t>Babies may exist the body via the vaginal</a:t>
            </a:r>
            <a:br>
              <a:rPr lang="en-US" sz="1050" dirty="0" smtClean="0"/>
            </a:br>
            <a:r>
              <a:rPr lang="en-US" sz="1050" dirty="0" smtClean="0"/>
              <a:t>cavity or by Cesarean section, C-section,</a:t>
            </a:r>
            <a:br>
              <a:rPr lang="en-US" sz="1050" dirty="0" smtClean="0"/>
            </a:br>
            <a:r>
              <a:rPr lang="en-US" sz="1050" dirty="0" smtClean="0"/>
              <a:t>which is done by cutting the stomach and</a:t>
            </a:r>
            <a:br>
              <a:rPr lang="en-US" sz="1050" dirty="0" smtClean="0"/>
            </a:br>
            <a:r>
              <a:rPr lang="en-US" sz="1050" dirty="0" smtClean="0"/>
              <a:t>womb open to remove the baby.</a:t>
            </a:r>
            <a:br>
              <a:rPr lang="en-US" sz="1050" dirty="0" smtClean="0"/>
            </a:br>
            <a:r>
              <a:rPr lang="en-US" sz="1050" dirty="0" smtClean="0"/>
              <a:t/>
            </a:r>
            <a:br>
              <a:rPr lang="en-US" sz="1050" dirty="0" smtClean="0"/>
            </a:br>
            <a:r>
              <a:rPr lang="en-US" sz="1050" dirty="0" smtClean="0"/>
              <a:t>The umbilical cord is cut after birth.  The navel</a:t>
            </a:r>
            <a:br>
              <a:rPr lang="en-US" sz="1050" dirty="0" smtClean="0"/>
            </a:br>
            <a:r>
              <a:rPr lang="en-US" sz="1050" dirty="0" smtClean="0"/>
              <a:t>shows where the cord was attached to the baby.</a:t>
            </a:r>
            <a:endParaRPr lang="en-US" sz="105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7" name="Picture 5" descr="Image result for labelled baby in womb picture cartoon"/>
          <p:cNvPicPr>
            <a:picLocks noChangeAspect="1" noChangeArrowheads="1"/>
          </p:cNvPicPr>
          <p:nvPr/>
        </p:nvPicPr>
        <p:blipFill>
          <a:blip r:embed="rId2" cstate="print"/>
          <a:srcRect/>
          <a:stretch>
            <a:fillRect/>
          </a:stretch>
        </p:blipFill>
        <p:spPr bwMode="auto">
          <a:xfrm>
            <a:off x="4381500" y="1047750"/>
            <a:ext cx="4762500" cy="5048250"/>
          </a:xfrm>
          <a:prstGeom prst="rect">
            <a:avLst/>
          </a:prstGeom>
          <a:noFill/>
        </p:spPr>
      </p:pic>
      <p:sp>
        <p:nvSpPr>
          <p:cNvPr id="2" name="Title 1"/>
          <p:cNvSpPr>
            <a:spLocks noGrp="1"/>
          </p:cNvSpPr>
          <p:nvPr>
            <p:ph type="title"/>
          </p:nvPr>
        </p:nvSpPr>
        <p:spPr/>
        <p:txBody>
          <a:bodyPr/>
          <a:lstStyle/>
          <a:p>
            <a:r>
              <a:rPr lang="en-US" dirty="0" smtClean="0"/>
              <a:t>Pregnancy</a:t>
            </a:r>
            <a:endParaRPr lang="en-US" dirty="0"/>
          </a:p>
        </p:txBody>
      </p:sp>
      <p:sp>
        <p:nvSpPr>
          <p:cNvPr id="3" name="Content Placeholder 2"/>
          <p:cNvSpPr>
            <a:spLocks noGrp="1"/>
          </p:cNvSpPr>
          <p:nvPr>
            <p:ph idx="1"/>
          </p:nvPr>
        </p:nvSpPr>
        <p:spPr/>
        <p:txBody>
          <a:bodyPr/>
          <a:lstStyle/>
          <a:p>
            <a:endParaRPr lang="en-US"/>
          </a:p>
        </p:txBody>
      </p:sp>
      <p:pic>
        <p:nvPicPr>
          <p:cNvPr id="49155" name="Picture 3"/>
          <p:cNvPicPr>
            <a:picLocks noChangeAspect="1" noChangeArrowheads="1"/>
          </p:cNvPicPr>
          <p:nvPr/>
        </p:nvPicPr>
        <p:blipFill>
          <a:blip r:embed="rId3" cstate="print"/>
          <a:srcRect l="38500" t="13023" r="21500" b="34884"/>
          <a:stretch>
            <a:fillRect/>
          </a:stretch>
        </p:blipFill>
        <p:spPr bwMode="auto">
          <a:xfrm>
            <a:off x="0" y="1752600"/>
            <a:ext cx="4245429" cy="2971800"/>
          </a:xfrm>
          <a:prstGeom prst="rect">
            <a:avLst/>
          </a:prstGeom>
          <a:noFill/>
          <a:ln w="9525">
            <a:noFill/>
            <a:miter lim="800000"/>
            <a:headEnd/>
            <a:tailEnd/>
          </a:ln>
        </p:spPr>
      </p:pic>
      <p:sp>
        <p:nvSpPr>
          <p:cNvPr id="7" name="TextBox 6"/>
          <p:cNvSpPr txBox="1"/>
          <p:nvPr/>
        </p:nvSpPr>
        <p:spPr>
          <a:xfrm>
            <a:off x="228600" y="4724400"/>
            <a:ext cx="3356625" cy="923330"/>
          </a:xfrm>
          <a:prstGeom prst="rect">
            <a:avLst/>
          </a:prstGeom>
          <a:noFill/>
        </p:spPr>
        <p:txBody>
          <a:bodyPr wrap="none" rtlCol="0">
            <a:spAutoFit/>
          </a:bodyPr>
          <a:lstStyle/>
          <a:p>
            <a:r>
              <a:rPr lang="en-US" dirty="0" smtClean="0"/>
              <a:t>Picture showing how the organs</a:t>
            </a:r>
            <a:br>
              <a:rPr lang="en-US" dirty="0" smtClean="0"/>
            </a:br>
            <a:r>
              <a:rPr lang="en-US" dirty="0" smtClean="0"/>
              <a:t>get displaced due to the presence</a:t>
            </a:r>
            <a:br>
              <a:rPr lang="en-US" dirty="0" smtClean="0"/>
            </a:br>
            <a:r>
              <a:rPr lang="en-US" dirty="0" smtClean="0"/>
              <a:t>of the baby</a:t>
            </a:r>
            <a:endParaRPr lang="en-US" dirty="0"/>
          </a:p>
        </p:txBody>
      </p:sp>
      <p:sp>
        <p:nvSpPr>
          <p:cNvPr id="8" name="TextBox 7"/>
          <p:cNvSpPr txBox="1"/>
          <p:nvPr/>
        </p:nvSpPr>
        <p:spPr>
          <a:xfrm>
            <a:off x="5029200" y="6260068"/>
            <a:ext cx="3854325" cy="369332"/>
          </a:xfrm>
          <a:prstGeom prst="rect">
            <a:avLst/>
          </a:prstGeom>
          <a:noFill/>
        </p:spPr>
        <p:txBody>
          <a:bodyPr wrap="none" rtlCol="0">
            <a:spAutoFit/>
          </a:bodyPr>
          <a:lstStyle/>
          <a:p>
            <a:r>
              <a:rPr lang="en-US" dirty="0" err="1" smtClean="0"/>
              <a:t>Labelled</a:t>
            </a:r>
            <a:r>
              <a:rPr lang="en-US" dirty="0" smtClean="0"/>
              <a:t> diagram of a pregnant female</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 of Pregnancy</a:t>
            </a:r>
            <a:endParaRPr lang="en-US" dirty="0"/>
          </a:p>
        </p:txBody>
      </p:sp>
      <p:sp>
        <p:nvSpPr>
          <p:cNvPr id="3" name="Content Placeholder 2"/>
          <p:cNvSpPr>
            <a:spLocks noGrp="1"/>
          </p:cNvSpPr>
          <p:nvPr>
            <p:ph idx="1"/>
          </p:nvPr>
        </p:nvSpPr>
        <p:spPr/>
        <p:txBody>
          <a:bodyPr/>
          <a:lstStyle/>
          <a:p>
            <a:endParaRPr lang="en-US"/>
          </a:p>
        </p:txBody>
      </p:sp>
      <p:pic>
        <p:nvPicPr>
          <p:cNvPr id="49154" name="Picture 2" descr="Related image"/>
          <p:cNvPicPr>
            <a:picLocks noChangeAspect="1" noChangeArrowheads="1"/>
          </p:cNvPicPr>
          <p:nvPr/>
        </p:nvPicPr>
        <p:blipFill>
          <a:blip r:embed="rId2" cstate="print"/>
          <a:srcRect b="5684"/>
          <a:stretch>
            <a:fillRect/>
          </a:stretch>
        </p:blipFill>
        <p:spPr bwMode="auto">
          <a:xfrm>
            <a:off x="4615607" y="1371600"/>
            <a:ext cx="4528393" cy="3505200"/>
          </a:xfrm>
          <a:prstGeom prst="rect">
            <a:avLst/>
          </a:prstGeom>
          <a:noFill/>
        </p:spPr>
      </p:pic>
      <p:pic>
        <p:nvPicPr>
          <p:cNvPr id="51202" name="Picture 2" descr="Related image"/>
          <p:cNvPicPr>
            <a:picLocks noChangeAspect="1" noChangeArrowheads="1"/>
          </p:cNvPicPr>
          <p:nvPr/>
        </p:nvPicPr>
        <p:blipFill>
          <a:blip r:embed="rId3" cstate="print"/>
          <a:srcRect/>
          <a:stretch>
            <a:fillRect/>
          </a:stretch>
        </p:blipFill>
        <p:spPr bwMode="auto">
          <a:xfrm>
            <a:off x="457200" y="1142999"/>
            <a:ext cx="4114800" cy="5697415"/>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429000"/>
            <a:ext cx="7772400" cy="1470025"/>
          </a:xfrm>
        </p:spPr>
        <p:txBody>
          <a:bodyPr>
            <a:noAutofit/>
          </a:bodyPr>
          <a:lstStyle/>
          <a:p>
            <a:r>
              <a:rPr lang="en-US" sz="9600" dirty="0" smtClean="0">
                <a:solidFill>
                  <a:srgbClr val="EA16D1"/>
                </a:solidFill>
                <a:latin typeface="Silver South Script Alt" pitchFamily="2" charset="0"/>
              </a:rPr>
              <a:t>Sexual Reproduction in Plants</a:t>
            </a:r>
            <a:endParaRPr lang="en-US" sz="9600" dirty="0">
              <a:solidFill>
                <a:srgbClr val="EA16D1"/>
              </a:solidFill>
              <a:latin typeface="Silver South Script Alt" pitchFamily="2" charset="0"/>
            </a:endParaRPr>
          </a:p>
        </p:txBody>
      </p:sp>
      <p:sp>
        <p:nvSpPr>
          <p:cNvPr id="3" name="Subtitle 2"/>
          <p:cNvSpPr>
            <a:spLocks noGrp="1"/>
          </p:cNvSpPr>
          <p:nvPr>
            <p:ph type="subTitle" idx="1"/>
          </p:nvPr>
        </p:nvSpPr>
        <p:spPr>
          <a:xfrm>
            <a:off x="1447800" y="1676400"/>
            <a:ext cx="6400800" cy="1752600"/>
          </a:xfrm>
        </p:spPr>
        <p:txBody>
          <a:bodyPr>
            <a:noAutofit/>
          </a:bodyPr>
          <a:lstStyle/>
          <a:p>
            <a:r>
              <a:rPr lang="en-US" sz="5400" dirty="0" smtClean="0">
                <a:solidFill>
                  <a:schemeClr val="tx1"/>
                </a:solidFill>
              </a:rPr>
              <a:t>Maintaining Numbers</a:t>
            </a:r>
            <a:endParaRPr lang="en-US" sz="5400" dirty="0">
              <a:solidFill>
                <a:schemeClr val="tx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Parts of a Plant</a:t>
            </a:r>
            <a:endParaRPr lang="en-US" dirty="0"/>
          </a:p>
        </p:txBody>
      </p:sp>
      <p:sp>
        <p:nvSpPr>
          <p:cNvPr id="3" name="Content Placeholder 2"/>
          <p:cNvSpPr>
            <a:spLocks noGrp="1"/>
          </p:cNvSpPr>
          <p:nvPr>
            <p:ph idx="1"/>
          </p:nvPr>
        </p:nvSpPr>
        <p:spPr/>
        <p:txBody>
          <a:bodyPr/>
          <a:lstStyle/>
          <a:p>
            <a:endParaRPr lang="en-US" dirty="0"/>
          </a:p>
        </p:txBody>
      </p:sp>
      <p:pic>
        <p:nvPicPr>
          <p:cNvPr id="67586" name="Picture 2" descr="Image result for parts of a plant"/>
          <p:cNvPicPr>
            <a:picLocks noChangeAspect="1" noChangeArrowheads="1"/>
          </p:cNvPicPr>
          <p:nvPr/>
        </p:nvPicPr>
        <p:blipFill>
          <a:blip r:embed="rId2" cstate="print"/>
          <a:srcRect l="18133" t="11726" r="14667"/>
          <a:stretch>
            <a:fillRect/>
          </a:stretch>
        </p:blipFill>
        <p:spPr bwMode="auto">
          <a:xfrm>
            <a:off x="2133600" y="1619250"/>
            <a:ext cx="4800600" cy="516255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Parts of a Flower</a:t>
            </a:r>
            <a:endParaRPr lang="en-US" dirty="0"/>
          </a:p>
        </p:txBody>
      </p:sp>
      <p:sp>
        <p:nvSpPr>
          <p:cNvPr id="3" name="Content Placeholder 2"/>
          <p:cNvSpPr>
            <a:spLocks noGrp="1"/>
          </p:cNvSpPr>
          <p:nvPr>
            <p:ph idx="1"/>
          </p:nvPr>
        </p:nvSpPr>
        <p:spPr/>
        <p:txBody>
          <a:bodyPr/>
          <a:lstStyle/>
          <a:p>
            <a:endParaRPr lang="en-US" dirty="0"/>
          </a:p>
        </p:txBody>
      </p:sp>
      <p:pic>
        <p:nvPicPr>
          <p:cNvPr id="4" name="Picture 17" descr="Related image"/>
          <p:cNvPicPr>
            <a:picLocks noChangeAspect="1" noChangeArrowheads="1"/>
          </p:cNvPicPr>
          <p:nvPr/>
        </p:nvPicPr>
        <p:blipFill>
          <a:blip r:embed="rId2" cstate="print"/>
          <a:srcRect/>
          <a:stretch>
            <a:fillRect/>
          </a:stretch>
        </p:blipFill>
        <p:spPr bwMode="auto">
          <a:xfrm>
            <a:off x="1053511" y="1981200"/>
            <a:ext cx="7328489" cy="48768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Parts of a Flower</a:t>
            </a:r>
            <a:endParaRPr lang="en-US" dirty="0"/>
          </a:p>
        </p:txBody>
      </p:sp>
      <p:sp>
        <p:nvSpPr>
          <p:cNvPr id="3" name="Content Placeholder 2"/>
          <p:cNvSpPr>
            <a:spLocks noGrp="1"/>
          </p:cNvSpPr>
          <p:nvPr>
            <p:ph idx="1"/>
          </p:nvPr>
        </p:nvSpPr>
        <p:spPr>
          <a:xfrm>
            <a:off x="457200" y="1295400"/>
            <a:ext cx="8305800" cy="5562600"/>
          </a:xfrm>
        </p:spPr>
        <p:txBody>
          <a:bodyPr>
            <a:normAutofit fontScale="85000" lnSpcReduction="20000"/>
          </a:bodyPr>
          <a:lstStyle/>
          <a:p>
            <a:r>
              <a:rPr lang="en-US" dirty="0" smtClean="0"/>
              <a:t>The </a:t>
            </a:r>
            <a:r>
              <a:rPr lang="en-US" b="1" dirty="0" smtClean="0"/>
              <a:t>sepal</a:t>
            </a:r>
            <a:r>
              <a:rPr lang="en-US" dirty="0" smtClean="0"/>
              <a:t> is green and protects the flower while it is a bud.</a:t>
            </a:r>
          </a:p>
          <a:p>
            <a:endParaRPr lang="en-US" dirty="0" smtClean="0"/>
          </a:p>
          <a:p>
            <a:r>
              <a:rPr lang="en-US" dirty="0" smtClean="0"/>
              <a:t>The </a:t>
            </a:r>
            <a:r>
              <a:rPr lang="en-US" b="1" dirty="0" smtClean="0"/>
              <a:t>petals</a:t>
            </a:r>
            <a:r>
              <a:rPr lang="en-US" dirty="0" smtClean="0"/>
              <a:t> are brightly coloured and attract animals and insects.  They also protect the flower’s insides.</a:t>
            </a:r>
            <a:br>
              <a:rPr lang="en-US" dirty="0" smtClean="0"/>
            </a:br>
            <a:endParaRPr lang="en-US" dirty="0" smtClean="0"/>
          </a:p>
          <a:p>
            <a:r>
              <a:rPr lang="en-US" dirty="0" smtClean="0"/>
              <a:t>The </a:t>
            </a:r>
            <a:r>
              <a:rPr lang="en-US" b="1" dirty="0" smtClean="0"/>
              <a:t>stamen</a:t>
            </a:r>
            <a:r>
              <a:rPr lang="en-US" dirty="0" smtClean="0"/>
              <a:t> is the male part of the flower.  It consists of the </a:t>
            </a:r>
            <a:r>
              <a:rPr lang="en-US" b="1" dirty="0" smtClean="0"/>
              <a:t>filament</a:t>
            </a:r>
            <a:r>
              <a:rPr lang="en-US" dirty="0" smtClean="0"/>
              <a:t> and the </a:t>
            </a:r>
            <a:r>
              <a:rPr lang="en-US" b="1" dirty="0" smtClean="0"/>
              <a:t>anther</a:t>
            </a:r>
            <a:r>
              <a:rPr lang="en-US" dirty="0" smtClean="0"/>
              <a:t>.  The anther contains the pollen grains.  The pollen grains contain male sex cells.</a:t>
            </a:r>
          </a:p>
          <a:p>
            <a:endParaRPr lang="en-US" dirty="0" smtClean="0"/>
          </a:p>
          <a:p>
            <a:r>
              <a:rPr lang="en-US" dirty="0" smtClean="0"/>
              <a:t>The </a:t>
            </a:r>
            <a:r>
              <a:rPr lang="en-US" b="1" dirty="0" smtClean="0"/>
              <a:t>pistil</a:t>
            </a:r>
            <a:r>
              <a:rPr lang="en-US" dirty="0" smtClean="0"/>
              <a:t> or </a:t>
            </a:r>
            <a:r>
              <a:rPr lang="en-US" b="1" dirty="0" smtClean="0"/>
              <a:t>carpel</a:t>
            </a:r>
            <a:r>
              <a:rPr lang="en-US" dirty="0" smtClean="0"/>
              <a:t> is the female part of the flower.  It consists of the </a:t>
            </a:r>
            <a:r>
              <a:rPr lang="en-US" b="1" dirty="0" smtClean="0"/>
              <a:t>stigma</a:t>
            </a:r>
            <a:r>
              <a:rPr lang="en-US" dirty="0" smtClean="0"/>
              <a:t>, </a:t>
            </a:r>
            <a:r>
              <a:rPr lang="en-US" b="1" dirty="0" smtClean="0"/>
              <a:t>style</a:t>
            </a:r>
            <a:r>
              <a:rPr lang="en-US" dirty="0" smtClean="0"/>
              <a:t> and </a:t>
            </a:r>
            <a:r>
              <a:rPr lang="en-US" b="1" dirty="0" smtClean="0"/>
              <a:t>ovary</a:t>
            </a:r>
            <a:r>
              <a:rPr lang="en-US" dirty="0" smtClean="0"/>
              <a:t>.  The stigma is sticky to catch pollen grains.  The ovary contains </a:t>
            </a:r>
            <a:r>
              <a:rPr lang="en-US" b="1" dirty="0" smtClean="0"/>
              <a:t>ovules</a:t>
            </a:r>
            <a:r>
              <a:rPr lang="en-US" dirty="0" smtClean="0"/>
              <a:t>.  An </a:t>
            </a:r>
            <a:r>
              <a:rPr lang="en-US" b="1" dirty="0" smtClean="0"/>
              <a:t>ovule</a:t>
            </a:r>
            <a:r>
              <a:rPr lang="en-US" dirty="0" smtClean="0"/>
              <a:t> or an </a:t>
            </a:r>
            <a:r>
              <a:rPr lang="en-US" b="1" dirty="0" smtClean="0"/>
              <a:t>egg</a:t>
            </a:r>
            <a:r>
              <a:rPr lang="en-US" dirty="0" smtClean="0"/>
              <a:t> is the female sex cell.</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Pollination</a:t>
            </a:r>
            <a:endParaRPr lang="en-US" dirty="0"/>
          </a:p>
        </p:txBody>
      </p:sp>
      <p:sp>
        <p:nvSpPr>
          <p:cNvPr id="3" name="Content Placeholder 2"/>
          <p:cNvSpPr>
            <a:spLocks noGrp="1"/>
          </p:cNvSpPr>
          <p:nvPr>
            <p:ph idx="1"/>
          </p:nvPr>
        </p:nvSpPr>
        <p:spPr/>
        <p:txBody>
          <a:bodyPr>
            <a:normAutofit/>
          </a:bodyPr>
          <a:lstStyle/>
          <a:p>
            <a:r>
              <a:rPr lang="en-US" dirty="0" smtClean="0"/>
              <a:t>In some plants, to make new or baby plants, sexual reproduction must occur.</a:t>
            </a:r>
          </a:p>
          <a:p>
            <a:endParaRPr lang="en-US" dirty="0" smtClean="0"/>
          </a:p>
          <a:p>
            <a:r>
              <a:rPr lang="en-US" dirty="0" smtClean="0"/>
              <a:t>Unlike in mammals, sexual reproduction in plants takes place once pollination has been achieved.</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Pollination</a:t>
            </a:r>
            <a:endParaRPr lang="en-US" dirty="0"/>
          </a:p>
        </p:txBody>
      </p:sp>
      <p:sp>
        <p:nvSpPr>
          <p:cNvPr id="3" name="Content Placeholder 2"/>
          <p:cNvSpPr>
            <a:spLocks noGrp="1"/>
          </p:cNvSpPr>
          <p:nvPr>
            <p:ph idx="1"/>
          </p:nvPr>
        </p:nvSpPr>
        <p:spPr/>
        <p:txBody>
          <a:bodyPr>
            <a:normAutofit/>
          </a:bodyPr>
          <a:lstStyle/>
          <a:p>
            <a:r>
              <a:rPr lang="en-US" dirty="0" smtClean="0"/>
              <a:t>Pollination is the transfer of pollen grains from the stamen to the stigma for flowers of the same species.</a:t>
            </a:r>
            <a:endParaRPr lang="en-US" dirty="0"/>
          </a:p>
        </p:txBody>
      </p:sp>
      <p:sp>
        <p:nvSpPr>
          <p:cNvPr id="62466" name="AutoShape 2" descr="Image result for parts of an insect pollinated flow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2468" name="AutoShape 4" descr="Image result for parts of an insect pollinated flow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2470" name="AutoShape 6" descr="Image result for labelled hibiscus flower vector sto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2472" name="AutoShape 8" descr="Image result for labelled hibiscus flower vector sto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2474" name="AutoShape 10" descr="Image result for labelled hibiscus flower vector sto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2481" name="Picture 17" descr="Related image"/>
          <p:cNvPicPr>
            <a:picLocks noChangeAspect="1" noChangeArrowheads="1"/>
          </p:cNvPicPr>
          <p:nvPr/>
        </p:nvPicPr>
        <p:blipFill>
          <a:blip r:embed="rId2" cstate="print"/>
          <a:srcRect/>
          <a:stretch>
            <a:fillRect/>
          </a:stretch>
        </p:blipFill>
        <p:spPr bwMode="auto">
          <a:xfrm>
            <a:off x="2057400" y="3138375"/>
            <a:ext cx="5589573" cy="371962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Insects</a:t>
            </a:r>
            <a:endParaRPr lang="en-US" dirty="0"/>
          </a:p>
        </p:txBody>
      </p:sp>
      <p:sp>
        <p:nvSpPr>
          <p:cNvPr id="3" name="Content Placeholder 2"/>
          <p:cNvSpPr>
            <a:spLocks noGrp="1"/>
          </p:cNvSpPr>
          <p:nvPr>
            <p:ph idx="1"/>
          </p:nvPr>
        </p:nvSpPr>
        <p:spPr>
          <a:xfrm>
            <a:off x="457200" y="1219200"/>
            <a:ext cx="8382000" cy="5486400"/>
          </a:xfrm>
        </p:spPr>
        <p:txBody>
          <a:bodyPr>
            <a:normAutofit fontScale="92500" lnSpcReduction="20000"/>
          </a:bodyPr>
          <a:lstStyle/>
          <a:p>
            <a:r>
              <a:rPr lang="en-US" dirty="0" smtClean="0"/>
              <a:t>Features of an insect include:</a:t>
            </a:r>
            <a:br>
              <a:rPr lang="en-US" dirty="0" smtClean="0"/>
            </a:br>
            <a:r>
              <a:rPr lang="en-US" dirty="0" smtClean="0"/>
              <a:t/>
            </a:r>
            <a:br>
              <a:rPr lang="en-US" dirty="0" smtClean="0"/>
            </a:br>
            <a:r>
              <a:rPr lang="en-US" dirty="0" smtClean="0"/>
              <a:t>1.  compound eyes</a:t>
            </a:r>
            <a:br>
              <a:rPr lang="en-US" dirty="0" smtClean="0"/>
            </a:br>
            <a:r>
              <a:rPr lang="en-US" dirty="0" smtClean="0"/>
              <a:t/>
            </a:r>
            <a:br>
              <a:rPr lang="en-US" dirty="0" smtClean="0"/>
            </a:br>
            <a:r>
              <a:rPr lang="en-US" dirty="0" smtClean="0"/>
              <a:t>2.  two pairs of wings</a:t>
            </a:r>
            <a:br>
              <a:rPr lang="en-US" dirty="0" smtClean="0"/>
            </a:br>
            <a:r>
              <a:rPr lang="en-US" dirty="0" smtClean="0"/>
              <a:t>     (4 wings)</a:t>
            </a:r>
            <a:br>
              <a:rPr lang="en-US" dirty="0" smtClean="0"/>
            </a:br>
            <a:r>
              <a:rPr lang="en-US" dirty="0" smtClean="0"/>
              <a:t/>
            </a:r>
            <a:br>
              <a:rPr lang="en-US" dirty="0" smtClean="0"/>
            </a:br>
            <a:r>
              <a:rPr lang="en-US" dirty="0" smtClean="0"/>
              <a:t>3.  a pair of antennae</a:t>
            </a:r>
            <a:br>
              <a:rPr lang="en-US" dirty="0" smtClean="0"/>
            </a:br>
            <a:r>
              <a:rPr lang="en-US" dirty="0" smtClean="0"/>
              <a:t/>
            </a:r>
            <a:br>
              <a:rPr lang="en-US" dirty="0" smtClean="0"/>
            </a:br>
            <a:r>
              <a:rPr lang="en-US" dirty="0" smtClean="0"/>
              <a:t>4.  three pairs of jointed legs (six legs)</a:t>
            </a:r>
            <a:br>
              <a:rPr lang="en-US" dirty="0" smtClean="0"/>
            </a:br>
            <a:r>
              <a:rPr lang="en-US" dirty="0" smtClean="0"/>
              <a:t/>
            </a:r>
            <a:br>
              <a:rPr lang="en-US" dirty="0" smtClean="0"/>
            </a:br>
            <a:r>
              <a:rPr lang="en-US" dirty="0" smtClean="0"/>
              <a:t>5.  they breathe using trachea</a:t>
            </a:r>
            <a:br>
              <a:rPr lang="en-US" dirty="0" smtClean="0"/>
            </a:br>
            <a:r>
              <a:rPr lang="en-US" dirty="0" smtClean="0"/>
              <a:t/>
            </a:r>
            <a:br>
              <a:rPr lang="en-US" dirty="0" smtClean="0"/>
            </a:br>
            <a:r>
              <a:rPr lang="en-US" dirty="0" smtClean="0"/>
              <a:t>6.  they have an exoskeleton</a:t>
            </a:r>
            <a:endParaRPr lang="en-US" dirty="0"/>
          </a:p>
        </p:txBody>
      </p:sp>
      <p:pic>
        <p:nvPicPr>
          <p:cNvPr id="26626" name="Picture 2" descr="Image result for parts of an insect"/>
          <p:cNvPicPr>
            <a:picLocks noChangeAspect="1" noChangeArrowheads="1"/>
          </p:cNvPicPr>
          <p:nvPr/>
        </p:nvPicPr>
        <p:blipFill>
          <a:blip r:embed="rId2" cstate="print"/>
          <a:srcRect/>
          <a:stretch>
            <a:fillRect/>
          </a:stretch>
        </p:blipFill>
        <p:spPr bwMode="auto">
          <a:xfrm>
            <a:off x="4260870" y="1676399"/>
            <a:ext cx="4883130" cy="2840355"/>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Agents of Pollination</a:t>
            </a:r>
            <a:endParaRPr lang="en-US" dirty="0"/>
          </a:p>
        </p:txBody>
      </p:sp>
      <p:sp>
        <p:nvSpPr>
          <p:cNvPr id="3" name="Content Placeholder 2"/>
          <p:cNvSpPr>
            <a:spLocks noGrp="1"/>
          </p:cNvSpPr>
          <p:nvPr>
            <p:ph idx="1"/>
          </p:nvPr>
        </p:nvSpPr>
        <p:spPr>
          <a:xfrm>
            <a:off x="457200" y="1600200"/>
            <a:ext cx="8382000" cy="5257800"/>
          </a:xfrm>
        </p:spPr>
        <p:txBody>
          <a:bodyPr>
            <a:normAutofit fontScale="92500" lnSpcReduction="20000"/>
          </a:bodyPr>
          <a:lstStyle/>
          <a:p>
            <a:r>
              <a:rPr lang="en-US" dirty="0" smtClean="0"/>
              <a:t>Pollination may be achieved via </a:t>
            </a:r>
            <a:r>
              <a:rPr lang="en-US" b="1" dirty="0" err="1" smtClean="0"/>
              <a:t>abiotic</a:t>
            </a:r>
            <a:r>
              <a:rPr lang="en-US" dirty="0" smtClean="0"/>
              <a:t> or </a:t>
            </a:r>
            <a:r>
              <a:rPr lang="en-US" b="1" dirty="0" smtClean="0"/>
              <a:t>biotic</a:t>
            </a:r>
            <a:r>
              <a:rPr lang="en-US" dirty="0" smtClean="0"/>
              <a:t> means.</a:t>
            </a:r>
            <a:br>
              <a:rPr lang="en-US" dirty="0" smtClean="0"/>
            </a:br>
            <a:endParaRPr lang="en-US" dirty="0" smtClean="0"/>
          </a:p>
          <a:p>
            <a:r>
              <a:rPr lang="en-US" dirty="0" smtClean="0"/>
              <a:t>The </a:t>
            </a:r>
            <a:r>
              <a:rPr lang="en-US" b="1" dirty="0" smtClean="0"/>
              <a:t>non-living</a:t>
            </a:r>
            <a:r>
              <a:rPr lang="en-US" dirty="0" smtClean="0"/>
              <a:t> portion of the environment is referred to as </a:t>
            </a:r>
            <a:r>
              <a:rPr lang="en-US" b="1" dirty="0" err="1" smtClean="0"/>
              <a:t>abiotic</a:t>
            </a:r>
            <a:r>
              <a:rPr lang="en-US" dirty="0" smtClean="0"/>
              <a:t> while the </a:t>
            </a:r>
            <a:r>
              <a:rPr lang="en-US" b="1" dirty="0" smtClean="0"/>
              <a:t>living</a:t>
            </a:r>
            <a:r>
              <a:rPr lang="en-US" dirty="0" smtClean="0"/>
              <a:t> portion is referred to as </a:t>
            </a:r>
            <a:r>
              <a:rPr lang="en-US" b="1" dirty="0" smtClean="0"/>
              <a:t>biotic</a:t>
            </a:r>
            <a:r>
              <a:rPr lang="en-US" dirty="0" smtClean="0"/>
              <a:t>.</a:t>
            </a:r>
            <a:br>
              <a:rPr lang="en-US" dirty="0" smtClean="0"/>
            </a:br>
            <a:endParaRPr lang="en-US" dirty="0" smtClean="0"/>
          </a:p>
          <a:p>
            <a:r>
              <a:rPr lang="en-US" dirty="0" err="1" smtClean="0"/>
              <a:t>Abiotic</a:t>
            </a:r>
            <a:r>
              <a:rPr lang="en-US" dirty="0" smtClean="0"/>
              <a:t> agents of pollination include: wind and water.</a:t>
            </a:r>
          </a:p>
          <a:p>
            <a:endParaRPr lang="en-US" dirty="0" smtClean="0"/>
          </a:p>
          <a:p>
            <a:r>
              <a:rPr lang="en-US" dirty="0" smtClean="0"/>
              <a:t>Biotic agents of pollination include:  mammals, reptiles, birds and insects.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Pollination</a:t>
            </a:r>
            <a:endParaRPr lang="en-US" dirty="0"/>
          </a:p>
        </p:txBody>
      </p:sp>
      <p:sp>
        <p:nvSpPr>
          <p:cNvPr id="3" name="Content Placeholder 2"/>
          <p:cNvSpPr>
            <a:spLocks noGrp="1"/>
          </p:cNvSpPr>
          <p:nvPr>
            <p:ph idx="1"/>
          </p:nvPr>
        </p:nvSpPr>
        <p:spPr/>
        <p:txBody>
          <a:bodyPr/>
          <a:lstStyle/>
          <a:p>
            <a:r>
              <a:rPr lang="en-US" dirty="0" smtClean="0"/>
              <a:t>Cross pollination occurs when the pollen grain is transferred to the stigma of another flower of the same species on a different plant.</a:t>
            </a:r>
          </a:p>
          <a:p>
            <a:endParaRPr lang="en-US" dirty="0" smtClean="0"/>
          </a:p>
        </p:txBody>
      </p:sp>
      <p:pic>
        <p:nvPicPr>
          <p:cNvPr id="65540" name="Picture 4" descr="Image result for self pollination"/>
          <p:cNvPicPr>
            <a:picLocks noChangeAspect="1" noChangeArrowheads="1"/>
          </p:cNvPicPr>
          <p:nvPr/>
        </p:nvPicPr>
        <p:blipFill>
          <a:blip r:embed="rId2" cstate="print"/>
          <a:srcRect/>
          <a:stretch>
            <a:fillRect/>
          </a:stretch>
        </p:blipFill>
        <p:spPr bwMode="auto">
          <a:xfrm>
            <a:off x="1600200" y="3239413"/>
            <a:ext cx="6400800" cy="3618587"/>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Pollination</a:t>
            </a:r>
            <a:endParaRPr lang="en-US" dirty="0"/>
          </a:p>
        </p:txBody>
      </p:sp>
      <p:sp>
        <p:nvSpPr>
          <p:cNvPr id="3" name="Content Placeholder 2"/>
          <p:cNvSpPr>
            <a:spLocks noGrp="1"/>
          </p:cNvSpPr>
          <p:nvPr>
            <p:ph idx="1"/>
          </p:nvPr>
        </p:nvSpPr>
        <p:spPr/>
        <p:txBody>
          <a:bodyPr/>
          <a:lstStyle/>
          <a:p>
            <a:r>
              <a:rPr lang="en-US" dirty="0" smtClean="0"/>
              <a:t>Self-pollination happens when the pollen grain falls on the stigma of the same flower or from another flower that is on the same plant.</a:t>
            </a:r>
            <a:endParaRPr lang="en-US" dirty="0"/>
          </a:p>
        </p:txBody>
      </p:sp>
      <p:pic>
        <p:nvPicPr>
          <p:cNvPr id="64514" name="Picture 2" descr="Image result for self pollination"/>
          <p:cNvPicPr>
            <a:picLocks noChangeAspect="1" noChangeArrowheads="1"/>
          </p:cNvPicPr>
          <p:nvPr/>
        </p:nvPicPr>
        <p:blipFill>
          <a:blip r:embed="rId2" cstate="print"/>
          <a:srcRect/>
          <a:stretch>
            <a:fillRect/>
          </a:stretch>
        </p:blipFill>
        <p:spPr bwMode="auto">
          <a:xfrm>
            <a:off x="1162050" y="3164026"/>
            <a:ext cx="6534150" cy="3693974"/>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Pollination</a:t>
            </a:r>
            <a:endParaRPr lang="en-US" dirty="0"/>
          </a:p>
        </p:txBody>
      </p:sp>
      <p:sp>
        <p:nvSpPr>
          <p:cNvPr id="3" name="Content Placeholder 2"/>
          <p:cNvSpPr>
            <a:spLocks noGrp="1"/>
          </p:cNvSpPr>
          <p:nvPr>
            <p:ph idx="1"/>
          </p:nvPr>
        </p:nvSpPr>
        <p:spPr/>
        <p:txBody>
          <a:bodyPr/>
          <a:lstStyle/>
          <a:p>
            <a:endParaRPr lang="en-US"/>
          </a:p>
        </p:txBody>
      </p:sp>
      <p:pic>
        <p:nvPicPr>
          <p:cNvPr id="68610" name="Picture 2" descr="Image result for self pollination"/>
          <p:cNvPicPr>
            <a:picLocks noChangeAspect="1" noChangeArrowheads="1"/>
          </p:cNvPicPr>
          <p:nvPr/>
        </p:nvPicPr>
        <p:blipFill>
          <a:blip r:embed="rId2" cstate="print"/>
          <a:srcRect/>
          <a:stretch>
            <a:fillRect/>
          </a:stretch>
        </p:blipFill>
        <p:spPr bwMode="auto">
          <a:xfrm>
            <a:off x="1628679" y="1447800"/>
            <a:ext cx="5991321" cy="426720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Pollination to Fertilization</a:t>
            </a:r>
            <a:endParaRPr lang="en-US" dirty="0"/>
          </a:p>
        </p:txBody>
      </p:sp>
      <p:sp>
        <p:nvSpPr>
          <p:cNvPr id="3" name="Content Placeholder 2"/>
          <p:cNvSpPr>
            <a:spLocks noGrp="1"/>
          </p:cNvSpPr>
          <p:nvPr>
            <p:ph idx="1"/>
          </p:nvPr>
        </p:nvSpPr>
        <p:spPr/>
        <p:txBody>
          <a:bodyPr/>
          <a:lstStyle/>
          <a:p>
            <a:endParaRPr lang="en-US" dirty="0"/>
          </a:p>
        </p:txBody>
      </p:sp>
      <p:pic>
        <p:nvPicPr>
          <p:cNvPr id="66564" name="Picture 4" descr="Related image"/>
          <p:cNvPicPr>
            <a:picLocks noChangeAspect="1" noChangeArrowheads="1"/>
          </p:cNvPicPr>
          <p:nvPr/>
        </p:nvPicPr>
        <p:blipFill>
          <a:blip r:embed="rId2" cstate="print"/>
          <a:srcRect/>
          <a:stretch>
            <a:fillRect/>
          </a:stretch>
        </p:blipFill>
        <p:spPr bwMode="auto">
          <a:xfrm>
            <a:off x="0" y="1438040"/>
            <a:ext cx="6248400" cy="5419960"/>
          </a:xfrm>
          <a:prstGeom prst="rect">
            <a:avLst/>
          </a:prstGeom>
          <a:noFill/>
        </p:spPr>
      </p:pic>
      <p:sp>
        <p:nvSpPr>
          <p:cNvPr id="6" name="TextBox 5"/>
          <p:cNvSpPr txBox="1"/>
          <p:nvPr/>
        </p:nvSpPr>
        <p:spPr>
          <a:xfrm>
            <a:off x="6073698" y="1752600"/>
            <a:ext cx="3146502" cy="4247317"/>
          </a:xfrm>
          <a:prstGeom prst="rect">
            <a:avLst/>
          </a:prstGeom>
          <a:noFill/>
        </p:spPr>
        <p:txBody>
          <a:bodyPr wrap="none" rtlCol="0">
            <a:spAutoFit/>
          </a:bodyPr>
          <a:lstStyle/>
          <a:p>
            <a:r>
              <a:rPr lang="en-US" dirty="0" smtClean="0"/>
              <a:t>1.  The pollen lands on </a:t>
            </a:r>
            <a:br>
              <a:rPr lang="en-US" dirty="0" smtClean="0"/>
            </a:br>
            <a:r>
              <a:rPr lang="en-US" dirty="0" smtClean="0"/>
              <a:t>the stigma.</a:t>
            </a:r>
            <a:br>
              <a:rPr lang="en-US" dirty="0" smtClean="0"/>
            </a:br>
            <a:r>
              <a:rPr lang="en-US" dirty="0" smtClean="0"/>
              <a:t/>
            </a:r>
            <a:br>
              <a:rPr lang="en-US" dirty="0" smtClean="0"/>
            </a:br>
            <a:r>
              <a:rPr lang="en-US" dirty="0" smtClean="0"/>
              <a:t>2.  The pollen grow a tube</a:t>
            </a:r>
            <a:br>
              <a:rPr lang="en-US" dirty="0" smtClean="0"/>
            </a:br>
            <a:r>
              <a:rPr lang="en-US" dirty="0" smtClean="0"/>
              <a:t>down into the ovary.</a:t>
            </a:r>
            <a:br>
              <a:rPr lang="en-US" dirty="0" smtClean="0"/>
            </a:br>
            <a:r>
              <a:rPr lang="en-US" dirty="0" smtClean="0"/>
              <a:t/>
            </a:r>
            <a:br>
              <a:rPr lang="en-US" dirty="0" smtClean="0"/>
            </a:br>
            <a:r>
              <a:rPr lang="en-US" dirty="0" smtClean="0"/>
              <a:t>3.  The male (anther) and </a:t>
            </a:r>
            <a:br>
              <a:rPr lang="en-US" dirty="0" smtClean="0"/>
            </a:br>
            <a:r>
              <a:rPr lang="en-US" dirty="0" smtClean="0"/>
              <a:t>female (egg/ovule) sex cells</a:t>
            </a:r>
            <a:br>
              <a:rPr lang="en-US" dirty="0" smtClean="0"/>
            </a:br>
            <a:r>
              <a:rPr lang="en-US" dirty="0" smtClean="0"/>
              <a:t>join.</a:t>
            </a:r>
            <a:br>
              <a:rPr lang="en-US" dirty="0" smtClean="0"/>
            </a:br>
            <a:r>
              <a:rPr lang="en-US" dirty="0" smtClean="0"/>
              <a:t/>
            </a:r>
            <a:br>
              <a:rPr lang="en-US" dirty="0" smtClean="0"/>
            </a:br>
            <a:r>
              <a:rPr lang="en-US" dirty="0" smtClean="0"/>
              <a:t>4.  The fertilized ovule develops</a:t>
            </a:r>
            <a:br>
              <a:rPr lang="en-US" dirty="0" smtClean="0"/>
            </a:br>
            <a:r>
              <a:rPr lang="en-US" dirty="0" smtClean="0"/>
              <a:t>to form a seed.</a:t>
            </a:r>
            <a:br>
              <a:rPr lang="en-US" dirty="0" smtClean="0"/>
            </a:br>
            <a:r>
              <a:rPr lang="en-US" dirty="0" smtClean="0"/>
              <a:t/>
            </a:r>
            <a:br>
              <a:rPr lang="en-US" dirty="0" smtClean="0"/>
            </a:br>
            <a:r>
              <a:rPr lang="en-US" dirty="0" smtClean="0"/>
              <a:t>5.  The ovary ripens to form</a:t>
            </a:r>
            <a:br>
              <a:rPr lang="en-US" dirty="0" smtClean="0"/>
            </a:br>
            <a:r>
              <a:rPr lang="en-US" dirty="0" smtClean="0"/>
              <a:t>the fruit</a:t>
            </a:r>
            <a:endParaRPr lang="en-US" dirty="0"/>
          </a:p>
        </p:txBody>
      </p:sp>
      <p:sp>
        <p:nvSpPr>
          <p:cNvPr id="8" name="TextBox 7"/>
          <p:cNvSpPr txBox="1"/>
          <p:nvPr/>
        </p:nvSpPr>
        <p:spPr>
          <a:xfrm>
            <a:off x="1524000" y="4572000"/>
            <a:ext cx="461986" cy="276999"/>
          </a:xfrm>
          <a:prstGeom prst="rect">
            <a:avLst/>
          </a:prstGeom>
          <a:noFill/>
        </p:spPr>
        <p:txBody>
          <a:bodyPr wrap="none" rtlCol="0">
            <a:spAutoFit/>
          </a:bodyPr>
          <a:lstStyle/>
          <a:p>
            <a:r>
              <a:rPr lang="en-US" sz="1150" b="1" dirty="0" smtClean="0">
                <a:solidFill>
                  <a:schemeClr val="tx1">
                    <a:lumMod val="75000"/>
                    <a:lumOff val="25000"/>
                  </a:schemeClr>
                </a:solidFill>
              </a:rPr>
              <a:t>fruit</a:t>
            </a:r>
            <a:endParaRPr lang="en-US" sz="1150" b="1"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470025"/>
          </a:xfrm>
        </p:spPr>
        <p:txBody>
          <a:bodyPr/>
          <a:lstStyle/>
          <a:p>
            <a:r>
              <a:rPr lang="en-US" dirty="0" smtClean="0"/>
              <a:t>Maintaining Numbers</a:t>
            </a:r>
            <a:endParaRPr lang="en-US" dirty="0"/>
          </a:p>
        </p:txBody>
      </p:sp>
      <p:sp>
        <p:nvSpPr>
          <p:cNvPr id="3" name="Subtitle 2"/>
          <p:cNvSpPr>
            <a:spLocks noGrp="1"/>
          </p:cNvSpPr>
          <p:nvPr>
            <p:ph type="subTitle" idx="1"/>
          </p:nvPr>
        </p:nvSpPr>
        <p:spPr>
          <a:xfrm>
            <a:off x="1066800" y="2819400"/>
            <a:ext cx="6934200" cy="2590800"/>
          </a:xfrm>
        </p:spPr>
        <p:txBody>
          <a:bodyPr>
            <a:normAutofit/>
          </a:bodyPr>
          <a:lstStyle/>
          <a:p>
            <a:r>
              <a:rPr lang="en-US" sz="9600" dirty="0" smtClean="0">
                <a:solidFill>
                  <a:schemeClr val="tx2">
                    <a:lumMod val="60000"/>
                    <a:lumOff val="40000"/>
                  </a:schemeClr>
                </a:solidFill>
                <a:latin typeface="Silver South Script Alt" pitchFamily="2" charset="0"/>
              </a:rPr>
              <a:t>Seeds</a:t>
            </a:r>
            <a:endParaRPr lang="en-US" sz="9600" dirty="0">
              <a:solidFill>
                <a:schemeClr val="tx2">
                  <a:lumMod val="60000"/>
                  <a:lumOff val="40000"/>
                </a:schemeClr>
              </a:solidFill>
              <a:latin typeface="Silver South Script Alt" pitchFamily="2"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Parts of a Seed</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descr="Related image"/>
          <p:cNvPicPr>
            <a:picLocks noChangeAspect="1" noChangeArrowheads="1"/>
          </p:cNvPicPr>
          <p:nvPr/>
        </p:nvPicPr>
        <p:blipFill>
          <a:blip r:embed="rId2" cstate="print"/>
          <a:srcRect l="48315" t="10380" b="13376"/>
          <a:stretch>
            <a:fillRect/>
          </a:stretch>
        </p:blipFill>
        <p:spPr bwMode="auto">
          <a:xfrm>
            <a:off x="5638800" y="1752600"/>
            <a:ext cx="3505200" cy="4343400"/>
          </a:xfrm>
          <a:prstGeom prst="rect">
            <a:avLst/>
          </a:prstGeom>
          <a:noFill/>
        </p:spPr>
      </p:pic>
      <p:sp>
        <p:nvSpPr>
          <p:cNvPr id="5" name="TextBox 4"/>
          <p:cNvSpPr txBox="1"/>
          <p:nvPr/>
        </p:nvSpPr>
        <p:spPr>
          <a:xfrm>
            <a:off x="152400" y="1219200"/>
            <a:ext cx="5467587" cy="6463308"/>
          </a:xfrm>
          <a:prstGeom prst="rect">
            <a:avLst/>
          </a:prstGeom>
          <a:noFill/>
        </p:spPr>
        <p:txBody>
          <a:bodyPr wrap="none" rtlCol="0">
            <a:spAutoFit/>
          </a:bodyPr>
          <a:lstStyle/>
          <a:p>
            <a:r>
              <a:rPr lang="en-US" dirty="0" smtClean="0"/>
              <a:t>Seeds are nature’s way of replenishing our food</a:t>
            </a:r>
            <a:br>
              <a:rPr lang="en-US" dirty="0" smtClean="0"/>
            </a:br>
            <a:r>
              <a:rPr lang="en-US" dirty="0" smtClean="0"/>
              <a:t>reserves.</a:t>
            </a:r>
            <a:br>
              <a:rPr lang="en-US" dirty="0" smtClean="0"/>
            </a:br>
            <a:r>
              <a:rPr lang="en-US" dirty="0" smtClean="0"/>
              <a:t/>
            </a:r>
            <a:br>
              <a:rPr lang="en-US" dirty="0" smtClean="0"/>
            </a:br>
            <a:r>
              <a:rPr lang="en-US" dirty="0" smtClean="0"/>
              <a:t>Farmers rely on seeds to make a living, grow their </a:t>
            </a:r>
            <a:br>
              <a:rPr lang="en-US" dirty="0" smtClean="0"/>
            </a:br>
            <a:r>
              <a:rPr lang="en-US" dirty="0" smtClean="0"/>
              <a:t>crops to feed their families, countries and nations.</a:t>
            </a:r>
            <a:br>
              <a:rPr lang="en-US" dirty="0" smtClean="0"/>
            </a:br>
            <a:r>
              <a:rPr lang="en-US" dirty="0" smtClean="0"/>
              <a:t/>
            </a:r>
            <a:br>
              <a:rPr lang="en-US" dirty="0" smtClean="0"/>
            </a:br>
            <a:r>
              <a:rPr lang="en-US" dirty="0" smtClean="0"/>
              <a:t>The main parts of a seed are the:</a:t>
            </a:r>
            <a:br>
              <a:rPr lang="en-US" dirty="0" smtClean="0"/>
            </a:br>
            <a:r>
              <a:rPr lang="en-US" dirty="0" smtClean="0"/>
              <a:t>1.  </a:t>
            </a:r>
            <a:r>
              <a:rPr lang="en-US" b="1" dirty="0" err="1" smtClean="0"/>
              <a:t>testa</a:t>
            </a:r>
            <a:r>
              <a:rPr lang="en-US" dirty="0" smtClean="0"/>
              <a:t> or seed coat which protects the inside of the</a:t>
            </a:r>
            <a:br>
              <a:rPr lang="en-US" dirty="0" smtClean="0"/>
            </a:br>
            <a:r>
              <a:rPr lang="en-US" dirty="0" smtClean="0"/>
              <a:t>seed.</a:t>
            </a:r>
            <a:br>
              <a:rPr lang="en-US" dirty="0" smtClean="0"/>
            </a:br>
            <a:r>
              <a:rPr lang="en-US" dirty="0" smtClean="0"/>
              <a:t/>
            </a:r>
            <a:br>
              <a:rPr lang="en-US" dirty="0" smtClean="0"/>
            </a:br>
            <a:r>
              <a:rPr lang="en-US" dirty="0" smtClean="0"/>
              <a:t>2.  </a:t>
            </a:r>
            <a:r>
              <a:rPr lang="en-US" b="1" dirty="0" err="1" smtClean="0"/>
              <a:t>hilum</a:t>
            </a:r>
            <a:r>
              <a:rPr lang="en-US" dirty="0" smtClean="0"/>
              <a:t> or scar which shows where the seed was</a:t>
            </a:r>
            <a:br>
              <a:rPr lang="en-US" dirty="0" smtClean="0"/>
            </a:br>
            <a:r>
              <a:rPr lang="en-US" dirty="0" smtClean="0"/>
              <a:t>attached to the fruit.</a:t>
            </a:r>
            <a:br>
              <a:rPr lang="en-US" dirty="0" smtClean="0"/>
            </a:br>
            <a:r>
              <a:rPr lang="en-US" dirty="0" smtClean="0"/>
              <a:t/>
            </a:r>
            <a:br>
              <a:rPr lang="en-US" dirty="0" smtClean="0"/>
            </a:br>
            <a:r>
              <a:rPr lang="en-US" dirty="0" smtClean="0"/>
              <a:t>3.  </a:t>
            </a:r>
            <a:r>
              <a:rPr lang="en-US" b="1" dirty="0" err="1" smtClean="0"/>
              <a:t>micropyle</a:t>
            </a:r>
            <a:r>
              <a:rPr lang="en-US" dirty="0" smtClean="0"/>
              <a:t> which is a tiny hole that allows moisture     </a:t>
            </a:r>
          </a:p>
          <a:p>
            <a:r>
              <a:rPr lang="en-US" dirty="0" smtClean="0"/>
              <a:t>to enter the seed.</a:t>
            </a:r>
            <a:br>
              <a:rPr lang="en-US" dirty="0" smtClean="0"/>
            </a:br>
            <a:r>
              <a:rPr lang="en-US" dirty="0" smtClean="0"/>
              <a:t/>
            </a:r>
            <a:br>
              <a:rPr lang="en-US" dirty="0" smtClean="0"/>
            </a:br>
            <a:r>
              <a:rPr lang="en-US" dirty="0" smtClean="0"/>
              <a:t>4.  </a:t>
            </a:r>
            <a:r>
              <a:rPr lang="en-US" b="1" dirty="0" smtClean="0"/>
              <a:t>embryo</a:t>
            </a:r>
            <a:r>
              <a:rPr lang="en-US" dirty="0" smtClean="0"/>
              <a:t> which is the young plant.  It consists of the </a:t>
            </a:r>
            <a:br>
              <a:rPr lang="en-US" dirty="0" smtClean="0"/>
            </a:br>
            <a:r>
              <a:rPr lang="en-US" dirty="0" smtClean="0"/>
              <a:t>plumule (young shoot) and </a:t>
            </a:r>
            <a:r>
              <a:rPr lang="en-US" dirty="0" err="1" smtClean="0"/>
              <a:t>radicle</a:t>
            </a:r>
            <a:r>
              <a:rPr lang="en-US" dirty="0" smtClean="0"/>
              <a:t> (young root)</a:t>
            </a:r>
            <a:br>
              <a:rPr lang="en-US" dirty="0" smtClean="0"/>
            </a:br>
            <a:r>
              <a:rPr lang="en-US" dirty="0" smtClean="0"/>
              <a:t/>
            </a:r>
            <a:br>
              <a:rPr lang="en-US" dirty="0" smtClean="0"/>
            </a:br>
            <a:r>
              <a:rPr lang="en-US" dirty="0" smtClean="0"/>
              <a:t>5.  </a:t>
            </a:r>
            <a:r>
              <a:rPr lang="en-US" b="1" dirty="0" smtClean="0"/>
              <a:t>cotyledon</a:t>
            </a:r>
            <a:r>
              <a:rPr lang="en-US" dirty="0" smtClean="0"/>
              <a:t> which is the food store for the young plant</a:t>
            </a:r>
            <a:br>
              <a:rPr lang="en-US" dirty="0" smtClean="0"/>
            </a:b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Germination</a:t>
            </a:r>
            <a:endParaRPr lang="en-US" dirty="0"/>
          </a:p>
        </p:txBody>
      </p:sp>
      <p:sp>
        <p:nvSpPr>
          <p:cNvPr id="3" name="Content Placeholder 2"/>
          <p:cNvSpPr>
            <a:spLocks noGrp="1"/>
          </p:cNvSpPr>
          <p:nvPr>
            <p:ph idx="1"/>
          </p:nvPr>
        </p:nvSpPr>
        <p:spPr/>
        <p:txBody>
          <a:bodyPr/>
          <a:lstStyle/>
          <a:p>
            <a:r>
              <a:rPr lang="en-US" dirty="0" smtClean="0"/>
              <a:t>Germination is the process by which a seed develops into a seedling (which is a young plant).</a:t>
            </a:r>
          </a:p>
          <a:p>
            <a:endParaRPr lang="en-US" dirty="0" smtClean="0"/>
          </a:p>
          <a:p>
            <a:r>
              <a:rPr lang="en-US" dirty="0" smtClean="0"/>
              <a:t>Conditions necessary for germination are:</a:t>
            </a:r>
            <a:br>
              <a:rPr lang="en-US" dirty="0" smtClean="0"/>
            </a:br>
            <a:r>
              <a:rPr lang="en-US" dirty="0" smtClean="0"/>
              <a:t>1.  temperature</a:t>
            </a:r>
            <a:br>
              <a:rPr lang="en-US" dirty="0" smtClean="0"/>
            </a:br>
            <a:r>
              <a:rPr lang="en-US" dirty="0" smtClean="0"/>
              <a:t>2.  water and</a:t>
            </a:r>
            <a:br>
              <a:rPr lang="en-US" dirty="0" smtClean="0"/>
            </a:br>
            <a:r>
              <a:rPr lang="en-US" dirty="0" smtClean="0"/>
              <a:t>3.  oxygen</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 of Germination</a:t>
            </a:r>
            <a:endParaRPr lang="en-US" dirty="0"/>
          </a:p>
        </p:txBody>
      </p:sp>
      <p:sp>
        <p:nvSpPr>
          <p:cNvPr id="3" name="Content Placeholder 2"/>
          <p:cNvSpPr>
            <a:spLocks noGrp="1"/>
          </p:cNvSpPr>
          <p:nvPr>
            <p:ph idx="1"/>
          </p:nvPr>
        </p:nvSpPr>
        <p:spPr>
          <a:xfrm>
            <a:off x="457200" y="1600200"/>
            <a:ext cx="8382000" cy="5257800"/>
          </a:xfrm>
        </p:spPr>
        <p:txBody>
          <a:bodyPr>
            <a:normAutofit/>
          </a:bodyPr>
          <a:lstStyle/>
          <a:p>
            <a:r>
              <a:rPr lang="en-US" dirty="0" smtClean="0"/>
              <a:t>A.  The </a:t>
            </a:r>
            <a:r>
              <a:rPr lang="en-US" dirty="0" err="1" smtClean="0"/>
              <a:t>radicle</a:t>
            </a:r>
            <a:r>
              <a:rPr lang="en-US" dirty="0" smtClean="0"/>
              <a:t> emerges</a:t>
            </a:r>
          </a:p>
          <a:p>
            <a:r>
              <a:rPr lang="en-US" dirty="0" smtClean="0"/>
              <a:t>B.  Roots are established</a:t>
            </a:r>
          </a:p>
          <a:p>
            <a:r>
              <a:rPr lang="en-US" dirty="0" smtClean="0"/>
              <a:t>C.  The plumule emerges</a:t>
            </a:r>
          </a:p>
          <a:p>
            <a:r>
              <a:rPr lang="en-US" dirty="0" smtClean="0"/>
              <a:t>D.  Leaves are formed</a:t>
            </a:r>
            <a:br>
              <a:rPr lang="en-US" dirty="0" smtClean="0"/>
            </a:br>
            <a:r>
              <a:rPr lang="en-US" dirty="0" smtClean="0"/>
              <a:t/>
            </a:r>
            <a:br>
              <a:rPr lang="en-US" dirty="0" smtClean="0"/>
            </a:br>
            <a:r>
              <a:rPr lang="en-US" dirty="0" smtClean="0"/>
              <a:t>The embryo feed on the</a:t>
            </a:r>
            <a:br>
              <a:rPr lang="en-US" dirty="0" smtClean="0"/>
            </a:br>
            <a:r>
              <a:rPr lang="en-US" dirty="0" smtClean="0"/>
              <a:t>cotyledons during the </a:t>
            </a:r>
            <a:br>
              <a:rPr lang="en-US" dirty="0" smtClean="0"/>
            </a:br>
            <a:r>
              <a:rPr lang="en-US" dirty="0" smtClean="0"/>
              <a:t>early stage of development</a:t>
            </a:r>
          </a:p>
        </p:txBody>
      </p:sp>
      <p:pic>
        <p:nvPicPr>
          <p:cNvPr id="79874" name="Picture 2" descr="Related image"/>
          <p:cNvPicPr>
            <a:picLocks noChangeAspect="1" noChangeArrowheads="1" noCrop="1"/>
          </p:cNvPicPr>
          <p:nvPr/>
        </p:nvPicPr>
        <p:blipFill>
          <a:blip r:embed="rId2" cstate="print"/>
          <a:srcRect/>
          <a:stretch>
            <a:fillRect/>
          </a:stretch>
        </p:blipFill>
        <p:spPr bwMode="auto">
          <a:xfrm>
            <a:off x="5455139" y="1828800"/>
            <a:ext cx="3541345" cy="44196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Parts of an Insect</a:t>
            </a:r>
            <a:endParaRPr lang="en-US" dirty="0"/>
          </a:p>
        </p:txBody>
      </p:sp>
      <p:sp>
        <p:nvSpPr>
          <p:cNvPr id="3" name="Content Placeholder 2"/>
          <p:cNvSpPr>
            <a:spLocks noGrp="1"/>
          </p:cNvSpPr>
          <p:nvPr>
            <p:ph idx="1"/>
          </p:nvPr>
        </p:nvSpPr>
        <p:spPr/>
        <p:txBody>
          <a:bodyPr/>
          <a:lstStyle/>
          <a:p>
            <a:endParaRPr lang="en-US"/>
          </a:p>
        </p:txBody>
      </p:sp>
      <p:pic>
        <p:nvPicPr>
          <p:cNvPr id="4" name="Picture 4" descr="Related image"/>
          <p:cNvPicPr>
            <a:picLocks noChangeAspect="1" noChangeArrowheads="1"/>
          </p:cNvPicPr>
          <p:nvPr/>
        </p:nvPicPr>
        <p:blipFill>
          <a:blip r:embed="rId2" cstate="print"/>
          <a:srcRect/>
          <a:stretch>
            <a:fillRect/>
          </a:stretch>
        </p:blipFill>
        <p:spPr bwMode="auto">
          <a:xfrm>
            <a:off x="1371600" y="1594790"/>
            <a:ext cx="6324600" cy="472981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Related image"/>
          <p:cNvPicPr>
            <a:picLocks noChangeAspect="1" noChangeArrowheads="1"/>
          </p:cNvPicPr>
          <p:nvPr/>
        </p:nvPicPr>
        <p:blipFill>
          <a:blip r:embed="rId2" cstate="print"/>
          <a:srcRect l="10000" t="9259" r="10000" b="16667"/>
          <a:stretch>
            <a:fillRect/>
          </a:stretch>
        </p:blipFill>
        <p:spPr bwMode="auto">
          <a:xfrm>
            <a:off x="304800" y="1752600"/>
            <a:ext cx="1524000" cy="1524000"/>
          </a:xfrm>
          <a:prstGeom prst="rect">
            <a:avLst/>
          </a:prstGeom>
          <a:noFill/>
        </p:spPr>
      </p:pic>
      <p:sp>
        <p:nvSpPr>
          <p:cNvPr id="2" name="Title 1"/>
          <p:cNvSpPr>
            <a:spLocks noGrp="1"/>
          </p:cNvSpPr>
          <p:nvPr>
            <p:ph type="title"/>
          </p:nvPr>
        </p:nvSpPr>
        <p:spPr/>
        <p:txBody>
          <a:bodyPr/>
          <a:lstStyle/>
          <a:p>
            <a:r>
              <a:rPr lang="en-US" dirty="0" smtClean="0"/>
              <a:t>Comprehension</a:t>
            </a:r>
            <a:endParaRPr lang="en-US" dirty="0"/>
          </a:p>
        </p:txBody>
      </p:sp>
      <p:graphicFrame>
        <p:nvGraphicFramePr>
          <p:cNvPr id="4" name="Content Placeholder 3"/>
          <p:cNvGraphicFramePr>
            <a:graphicFrameLocks noGrp="1"/>
          </p:cNvGraphicFramePr>
          <p:nvPr>
            <p:ph idx="1"/>
          </p:nvPr>
        </p:nvGraphicFramePr>
        <p:xfrm>
          <a:off x="6324600" y="1828800"/>
          <a:ext cx="2514600" cy="4877872"/>
        </p:xfrm>
        <a:graphic>
          <a:graphicData uri="http://schemas.openxmlformats.org/drawingml/2006/table">
            <a:tbl>
              <a:tblPr firstRow="1" bandRow="1">
                <a:tableStyleId>{F5AB1C69-6EDB-4FF4-983F-18BD219EF322}</a:tableStyleId>
              </a:tblPr>
              <a:tblGrid>
                <a:gridCol w="1257300"/>
                <a:gridCol w="1257300"/>
              </a:tblGrid>
              <a:tr h="593291">
                <a:tc>
                  <a:txBody>
                    <a:bodyPr/>
                    <a:lstStyle/>
                    <a:p>
                      <a:r>
                        <a:rPr lang="en-US" dirty="0" smtClean="0"/>
                        <a:t>Animal</a:t>
                      </a:r>
                      <a:endParaRPr lang="en-US" dirty="0"/>
                    </a:p>
                  </a:txBody>
                  <a:tcPr/>
                </a:tc>
                <a:tc>
                  <a:txBody>
                    <a:bodyPr/>
                    <a:lstStyle/>
                    <a:p>
                      <a:r>
                        <a:rPr lang="en-US" dirty="0" smtClean="0"/>
                        <a:t>Insect (Yes or No)</a:t>
                      </a:r>
                      <a:endParaRPr lang="en-US" dirty="0"/>
                    </a:p>
                  </a:txBody>
                  <a:tcPr/>
                </a:tc>
              </a:tr>
              <a:tr h="529724">
                <a:tc>
                  <a:txBody>
                    <a:bodyPr/>
                    <a:lstStyle/>
                    <a:p>
                      <a:r>
                        <a:rPr lang="en-US" dirty="0" smtClean="0"/>
                        <a:t>Centipede</a:t>
                      </a:r>
                      <a:endParaRPr lang="en-US" dirty="0"/>
                    </a:p>
                  </a:txBody>
                  <a:tcPr/>
                </a:tc>
                <a:tc>
                  <a:txBody>
                    <a:bodyPr/>
                    <a:lstStyle/>
                    <a:p>
                      <a:endParaRPr lang="en-US"/>
                    </a:p>
                  </a:txBody>
                  <a:tcPr/>
                </a:tc>
              </a:tr>
              <a:tr h="529724">
                <a:tc>
                  <a:txBody>
                    <a:bodyPr/>
                    <a:lstStyle/>
                    <a:p>
                      <a:r>
                        <a:rPr lang="en-US" dirty="0" smtClean="0"/>
                        <a:t>Tick</a:t>
                      </a:r>
                      <a:endParaRPr lang="en-US" dirty="0"/>
                    </a:p>
                  </a:txBody>
                  <a:tcPr/>
                </a:tc>
                <a:tc>
                  <a:txBody>
                    <a:bodyPr/>
                    <a:lstStyle/>
                    <a:p>
                      <a:endParaRPr lang="en-US" dirty="0"/>
                    </a:p>
                  </a:txBody>
                  <a:tcPr/>
                </a:tc>
              </a:tr>
              <a:tr h="529724">
                <a:tc>
                  <a:txBody>
                    <a:bodyPr/>
                    <a:lstStyle/>
                    <a:p>
                      <a:r>
                        <a:rPr lang="en-US" dirty="0" smtClean="0"/>
                        <a:t>Fly</a:t>
                      </a:r>
                      <a:endParaRPr lang="en-US" dirty="0"/>
                    </a:p>
                  </a:txBody>
                  <a:tcPr/>
                </a:tc>
                <a:tc>
                  <a:txBody>
                    <a:bodyPr/>
                    <a:lstStyle/>
                    <a:p>
                      <a:endParaRPr lang="en-US"/>
                    </a:p>
                  </a:txBody>
                  <a:tcPr/>
                </a:tc>
              </a:tr>
              <a:tr h="529724">
                <a:tc>
                  <a:txBody>
                    <a:bodyPr/>
                    <a:lstStyle/>
                    <a:p>
                      <a:r>
                        <a:rPr lang="en-US" dirty="0" smtClean="0"/>
                        <a:t>millipede</a:t>
                      </a:r>
                      <a:endParaRPr lang="en-US" dirty="0"/>
                    </a:p>
                  </a:txBody>
                  <a:tcPr/>
                </a:tc>
                <a:tc>
                  <a:txBody>
                    <a:bodyPr/>
                    <a:lstStyle/>
                    <a:p>
                      <a:endParaRPr lang="en-US"/>
                    </a:p>
                  </a:txBody>
                  <a:tcPr/>
                </a:tc>
              </a:tr>
              <a:tr h="529724">
                <a:tc>
                  <a:txBody>
                    <a:bodyPr/>
                    <a:lstStyle/>
                    <a:p>
                      <a:r>
                        <a:rPr lang="en-US" dirty="0" smtClean="0"/>
                        <a:t>Spider</a:t>
                      </a:r>
                      <a:endParaRPr lang="en-US" dirty="0"/>
                    </a:p>
                  </a:txBody>
                  <a:tcPr/>
                </a:tc>
                <a:tc>
                  <a:txBody>
                    <a:bodyPr/>
                    <a:lstStyle/>
                    <a:p>
                      <a:endParaRPr lang="en-US"/>
                    </a:p>
                  </a:txBody>
                  <a:tcPr/>
                </a:tc>
              </a:tr>
              <a:tr h="529724">
                <a:tc>
                  <a:txBody>
                    <a:bodyPr/>
                    <a:lstStyle/>
                    <a:p>
                      <a:r>
                        <a:rPr lang="en-US" dirty="0" smtClean="0"/>
                        <a:t>Mosquito</a:t>
                      </a:r>
                      <a:endParaRPr lang="en-US" dirty="0"/>
                    </a:p>
                  </a:txBody>
                  <a:tcPr/>
                </a:tc>
                <a:tc>
                  <a:txBody>
                    <a:bodyPr/>
                    <a:lstStyle/>
                    <a:p>
                      <a:endParaRPr lang="en-US"/>
                    </a:p>
                  </a:txBody>
                  <a:tcPr/>
                </a:tc>
              </a:tr>
              <a:tr h="529724">
                <a:tc>
                  <a:txBody>
                    <a:bodyPr/>
                    <a:lstStyle/>
                    <a:p>
                      <a:r>
                        <a:rPr lang="en-US" dirty="0" smtClean="0"/>
                        <a:t>Bee</a:t>
                      </a:r>
                      <a:endParaRPr lang="en-US" dirty="0"/>
                    </a:p>
                  </a:txBody>
                  <a:tcPr/>
                </a:tc>
                <a:tc>
                  <a:txBody>
                    <a:bodyPr/>
                    <a:lstStyle/>
                    <a:p>
                      <a:endParaRPr lang="en-US" dirty="0"/>
                    </a:p>
                  </a:txBody>
                  <a:tcPr/>
                </a:tc>
              </a:tr>
              <a:tr h="529724">
                <a:tc>
                  <a:txBody>
                    <a:bodyPr/>
                    <a:lstStyle/>
                    <a:p>
                      <a:r>
                        <a:rPr lang="en-US" dirty="0" smtClean="0"/>
                        <a:t>Worm</a:t>
                      </a:r>
                      <a:endParaRPr lang="en-US" dirty="0"/>
                    </a:p>
                  </a:txBody>
                  <a:tcPr/>
                </a:tc>
                <a:tc>
                  <a:txBody>
                    <a:bodyPr/>
                    <a:lstStyle/>
                    <a:p>
                      <a:endParaRPr lang="en-US" dirty="0"/>
                    </a:p>
                  </a:txBody>
                  <a:tcPr/>
                </a:tc>
              </a:tr>
            </a:tbl>
          </a:graphicData>
        </a:graphic>
      </p:graphicFrame>
      <p:sp>
        <p:nvSpPr>
          <p:cNvPr id="5" name="TextBox 4"/>
          <p:cNvSpPr txBox="1"/>
          <p:nvPr/>
        </p:nvSpPr>
        <p:spPr>
          <a:xfrm>
            <a:off x="1143000" y="1367135"/>
            <a:ext cx="7163884" cy="461665"/>
          </a:xfrm>
          <a:prstGeom prst="rect">
            <a:avLst/>
          </a:prstGeom>
          <a:noFill/>
        </p:spPr>
        <p:txBody>
          <a:bodyPr wrap="none" rtlCol="0">
            <a:spAutoFit/>
          </a:bodyPr>
          <a:lstStyle/>
          <a:p>
            <a:r>
              <a:rPr lang="en-US" sz="2400" dirty="0" smtClean="0"/>
              <a:t>Determine which animals are insects and which are not.</a:t>
            </a:r>
            <a:endParaRPr lang="en-US" sz="2400" dirty="0"/>
          </a:p>
        </p:txBody>
      </p:sp>
      <p:pic>
        <p:nvPicPr>
          <p:cNvPr id="34820" name="Picture 4" descr="Image result for worm vector stock"/>
          <p:cNvPicPr>
            <a:picLocks noChangeAspect="1" noChangeArrowheads="1"/>
          </p:cNvPicPr>
          <p:nvPr/>
        </p:nvPicPr>
        <p:blipFill>
          <a:blip r:embed="rId3" cstate="print"/>
          <a:srcRect b="11112"/>
          <a:stretch>
            <a:fillRect/>
          </a:stretch>
        </p:blipFill>
        <p:spPr bwMode="auto">
          <a:xfrm>
            <a:off x="1126059" y="3505200"/>
            <a:ext cx="1007541" cy="914400"/>
          </a:xfrm>
          <a:prstGeom prst="rect">
            <a:avLst/>
          </a:prstGeom>
          <a:noFill/>
        </p:spPr>
      </p:pic>
      <p:pic>
        <p:nvPicPr>
          <p:cNvPr id="34822" name="Picture 6" descr="Image result for millipede vector stock"/>
          <p:cNvPicPr>
            <a:picLocks noChangeAspect="1" noChangeArrowheads="1"/>
          </p:cNvPicPr>
          <p:nvPr/>
        </p:nvPicPr>
        <p:blipFill>
          <a:blip r:embed="rId4" cstate="print"/>
          <a:srcRect b="29412"/>
          <a:stretch>
            <a:fillRect/>
          </a:stretch>
        </p:blipFill>
        <p:spPr bwMode="auto">
          <a:xfrm>
            <a:off x="1676400" y="5029200"/>
            <a:ext cx="1522372" cy="838200"/>
          </a:xfrm>
          <a:prstGeom prst="rect">
            <a:avLst/>
          </a:prstGeom>
          <a:noFill/>
        </p:spPr>
      </p:pic>
      <p:pic>
        <p:nvPicPr>
          <p:cNvPr id="34826" name="Picture 10" descr="Related image"/>
          <p:cNvPicPr>
            <a:picLocks noChangeAspect="1" noChangeArrowheads="1"/>
          </p:cNvPicPr>
          <p:nvPr/>
        </p:nvPicPr>
        <p:blipFill>
          <a:blip r:embed="rId5" cstate="print"/>
          <a:srcRect l="12780" t="8946" r="13099" b="36102"/>
          <a:stretch>
            <a:fillRect/>
          </a:stretch>
        </p:blipFill>
        <p:spPr bwMode="auto">
          <a:xfrm>
            <a:off x="2819400" y="1981200"/>
            <a:ext cx="1438939" cy="1066800"/>
          </a:xfrm>
          <a:prstGeom prst="rect">
            <a:avLst/>
          </a:prstGeom>
          <a:noFill/>
        </p:spPr>
      </p:pic>
      <p:pic>
        <p:nvPicPr>
          <p:cNvPr id="34828" name="Picture 12" descr="Image result for spider vector stock"/>
          <p:cNvPicPr>
            <a:picLocks noChangeAspect="1" noChangeArrowheads="1"/>
          </p:cNvPicPr>
          <p:nvPr/>
        </p:nvPicPr>
        <p:blipFill>
          <a:blip r:embed="rId6" cstate="print"/>
          <a:srcRect b="10259"/>
          <a:stretch>
            <a:fillRect/>
          </a:stretch>
        </p:blipFill>
        <p:spPr bwMode="auto">
          <a:xfrm>
            <a:off x="2743200" y="3545114"/>
            <a:ext cx="1447800" cy="1103086"/>
          </a:xfrm>
          <a:prstGeom prst="rect">
            <a:avLst/>
          </a:prstGeom>
          <a:noFill/>
        </p:spPr>
      </p:pic>
      <p:pic>
        <p:nvPicPr>
          <p:cNvPr id="34830" name="Picture 14" descr="Image result for fly vector stock"/>
          <p:cNvPicPr>
            <a:picLocks noChangeAspect="1" noChangeArrowheads="1"/>
          </p:cNvPicPr>
          <p:nvPr/>
        </p:nvPicPr>
        <p:blipFill>
          <a:blip r:embed="rId7" cstate="print"/>
          <a:srcRect l="3167" t="10402" r="3233" b="18273"/>
          <a:stretch>
            <a:fillRect/>
          </a:stretch>
        </p:blipFill>
        <p:spPr bwMode="auto">
          <a:xfrm>
            <a:off x="4572000" y="2514600"/>
            <a:ext cx="1524000" cy="963897"/>
          </a:xfrm>
          <a:prstGeom prst="rect">
            <a:avLst/>
          </a:prstGeom>
          <a:noFill/>
        </p:spPr>
      </p:pic>
      <p:pic>
        <p:nvPicPr>
          <p:cNvPr id="34832" name="Picture 16" descr="Image result for animal tick vectorstock"/>
          <p:cNvPicPr>
            <a:picLocks noChangeAspect="1" noChangeArrowheads="1"/>
          </p:cNvPicPr>
          <p:nvPr/>
        </p:nvPicPr>
        <p:blipFill>
          <a:blip r:embed="rId8" cstate="print"/>
          <a:srcRect b="8843"/>
          <a:stretch>
            <a:fillRect/>
          </a:stretch>
        </p:blipFill>
        <p:spPr bwMode="auto">
          <a:xfrm>
            <a:off x="4267200" y="4419600"/>
            <a:ext cx="1558722" cy="1338469"/>
          </a:xfrm>
          <a:prstGeom prst="rect">
            <a:avLst/>
          </a:prstGeom>
          <a:noFill/>
        </p:spPr>
      </p:pic>
      <p:sp>
        <p:nvSpPr>
          <p:cNvPr id="12" name="TextBox 11"/>
          <p:cNvSpPr txBox="1"/>
          <p:nvPr/>
        </p:nvSpPr>
        <p:spPr>
          <a:xfrm>
            <a:off x="402090" y="2895600"/>
            <a:ext cx="1121910" cy="369332"/>
          </a:xfrm>
          <a:prstGeom prst="rect">
            <a:avLst/>
          </a:prstGeom>
          <a:noFill/>
        </p:spPr>
        <p:txBody>
          <a:bodyPr wrap="none" rtlCol="0">
            <a:spAutoFit/>
          </a:bodyPr>
          <a:lstStyle/>
          <a:p>
            <a:r>
              <a:rPr lang="en-US" dirty="0" smtClean="0"/>
              <a:t>centipede</a:t>
            </a:r>
            <a:endParaRPr lang="en-US" dirty="0"/>
          </a:p>
        </p:txBody>
      </p:sp>
      <p:sp>
        <p:nvSpPr>
          <p:cNvPr id="13" name="TextBox 12"/>
          <p:cNvSpPr txBox="1"/>
          <p:nvPr/>
        </p:nvSpPr>
        <p:spPr>
          <a:xfrm>
            <a:off x="1219200" y="4343400"/>
            <a:ext cx="733983" cy="369332"/>
          </a:xfrm>
          <a:prstGeom prst="rect">
            <a:avLst/>
          </a:prstGeom>
          <a:noFill/>
        </p:spPr>
        <p:txBody>
          <a:bodyPr wrap="none" rtlCol="0">
            <a:spAutoFit/>
          </a:bodyPr>
          <a:lstStyle/>
          <a:p>
            <a:r>
              <a:rPr lang="en-US" dirty="0" smtClean="0"/>
              <a:t>worm</a:t>
            </a:r>
            <a:endParaRPr lang="en-US" dirty="0"/>
          </a:p>
        </p:txBody>
      </p:sp>
      <p:sp>
        <p:nvSpPr>
          <p:cNvPr id="14" name="TextBox 13"/>
          <p:cNvSpPr txBox="1"/>
          <p:nvPr/>
        </p:nvSpPr>
        <p:spPr>
          <a:xfrm>
            <a:off x="3276600" y="2983468"/>
            <a:ext cx="537327" cy="369332"/>
          </a:xfrm>
          <a:prstGeom prst="rect">
            <a:avLst/>
          </a:prstGeom>
          <a:noFill/>
        </p:spPr>
        <p:txBody>
          <a:bodyPr wrap="none" rtlCol="0">
            <a:spAutoFit/>
          </a:bodyPr>
          <a:lstStyle/>
          <a:p>
            <a:r>
              <a:rPr lang="en-US" dirty="0" smtClean="0"/>
              <a:t>bee</a:t>
            </a:r>
            <a:endParaRPr lang="en-US" dirty="0"/>
          </a:p>
        </p:txBody>
      </p:sp>
      <p:sp>
        <p:nvSpPr>
          <p:cNvPr id="15" name="TextBox 14"/>
          <p:cNvSpPr txBox="1"/>
          <p:nvPr/>
        </p:nvSpPr>
        <p:spPr>
          <a:xfrm>
            <a:off x="3505200" y="4343400"/>
            <a:ext cx="766557" cy="369332"/>
          </a:xfrm>
          <a:prstGeom prst="rect">
            <a:avLst/>
          </a:prstGeom>
          <a:noFill/>
        </p:spPr>
        <p:txBody>
          <a:bodyPr wrap="none" rtlCol="0">
            <a:spAutoFit/>
          </a:bodyPr>
          <a:lstStyle/>
          <a:p>
            <a:r>
              <a:rPr lang="en-US" dirty="0" smtClean="0"/>
              <a:t>spider</a:t>
            </a:r>
            <a:endParaRPr lang="en-US" dirty="0"/>
          </a:p>
        </p:txBody>
      </p:sp>
      <p:sp>
        <p:nvSpPr>
          <p:cNvPr id="16" name="TextBox 15"/>
          <p:cNvSpPr txBox="1"/>
          <p:nvPr/>
        </p:nvSpPr>
        <p:spPr>
          <a:xfrm>
            <a:off x="5105400" y="3505200"/>
            <a:ext cx="412292" cy="369332"/>
          </a:xfrm>
          <a:prstGeom prst="rect">
            <a:avLst/>
          </a:prstGeom>
          <a:noFill/>
        </p:spPr>
        <p:txBody>
          <a:bodyPr wrap="none" rtlCol="0">
            <a:spAutoFit/>
          </a:bodyPr>
          <a:lstStyle/>
          <a:p>
            <a:r>
              <a:rPr lang="en-US" dirty="0" smtClean="0"/>
              <a:t>fly</a:t>
            </a:r>
            <a:endParaRPr lang="en-US" dirty="0"/>
          </a:p>
        </p:txBody>
      </p:sp>
      <p:sp>
        <p:nvSpPr>
          <p:cNvPr id="17" name="TextBox 16"/>
          <p:cNvSpPr txBox="1"/>
          <p:nvPr/>
        </p:nvSpPr>
        <p:spPr>
          <a:xfrm>
            <a:off x="1981200" y="5791200"/>
            <a:ext cx="1055097" cy="369332"/>
          </a:xfrm>
          <a:prstGeom prst="rect">
            <a:avLst/>
          </a:prstGeom>
          <a:noFill/>
        </p:spPr>
        <p:txBody>
          <a:bodyPr wrap="none" rtlCol="0">
            <a:spAutoFit/>
          </a:bodyPr>
          <a:lstStyle/>
          <a:p>
            <a:r>
              <a:rPr lang="en-US" dirty="0" smtClean="0"/>
              <a:t>millipede</a:t>
            </a:r>
            <a:endParaRPr lang="en-US" dirty="0"/>
          </a:p>
        </p:txBody>
      </p:sp>
      <p:sp>
        <p:nvSpPr>
          <p:cNvPr id="18" name="TextBox 17"/>
          <p:cNvSpPr txBox="1"/>
          <p:nvPr/>
        </p:nvSpPr>
        <p:spPr>
          <a:xfrm>
            <a:off x="4893712" y="5715000"/>
            <a:ext cx="516488" cy="369332"/>
          </a:xfrm>
          <a:prstGeom prst="rect">
            <a:avLst/>
          </a:prstGeom>
          <a:noFill/>
        </p:spPr>
        <p:txBody>
          <a:bodyPr wrap="none" rtlCol="0">
            <a:spAutoFit/>
          </a:bodyPr>
          <a:lstStyle/>
          <a:p>
            <a:r>
              <a:rPr lang="en-US" dirty="0" smtClean="0"/>
              <a:t>tick</a:t>
            </a:r>
            <a:endParaRPr lang="en-US" dirty="0"/>
          </a:p>
        </p:txBody>
      </p:sp>
      <p:pic>
        <p:nvPicPr>
          <p:cNvPr id="19458" name="Picture 2" descr="Image result for mosquito vector stock"/>
          <p:cNvPicPr>
            <a:picLocks noChangeAspect="1" noChangeArrowheads="1"/>
          </p:cNvPicPr>
          <p:nvPr/>
        </p:nvPicPr>
        <p:blipFill>
          <a:blip r:embed="rId9" cstate="print"/>
          <a:srcRect b="8848"/>
          <a:stretch>
            <a:fillRect/>
          </a:stretch>
        </p:blipFill>
        <p:spPr bwMode="auto">
          <a:xfrm>
            <a:off x="132080" y="5105400"/>
            <a:ext cx="1468120" cy="1295400"/>
          </a:xfrm>
          <a:prstGeom prst="rect">
            <a:avLst/>
          </a:prstGeom>
          <a:noFill/>
        </p:spPr>
      </p:pic>
      <p:sp>
        <p:nvSpPr>
          <p:cNvPr id="20" name="TextBox 19"/>
          <p:cNvSpPr txBox="1"/>
          <p:nvPr/>
        </p:nvSpPr>
        <p:spPr>
          <a:xfrm>
            <a:off x="297908" y="6400800"/>
            <a:ext cx="1073692" cy="369332"/>
          </a:xfrm>
          <a:prstGeom prst="rect">
            <a:avLst/>
          </a:prstGeom>
          <a:noFill/>
        </p:spPr>
        <p:txBody>
          <a:bodyPr wrap="none" rtlCol="0">
            <a:spAutoFit/>
          </a:bodyPr>
          <a:lstStyle/>
          <a:p>
            <a:r>
              <a:rPr lang="en-US" dirty="0" smtClean="0"/>
              <a:t>mosquito</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Insect Development</a:t>
            </a:r>
            <a:endParaRPr lang="en-US" dirty="0"/>
          </a:p>
        </p:txBody>
      </p:sp>
      <p:sp>
        <p:nvSpPr>
          <p:cNvPr id="3" name="Content Placeholder 2"/>
          <p:cNvSpPr>
            <a:spLocks noGrp="1"/>
          </p:cNvSpPr>
          <p:nvPr>
            <p:ph idx="1"/>
          </p:nvPr>
        </p:nvSpPr>
        <p:spPr>
          <a:xfrm>
            <a:off x="381000" y="1219200"/>
            <a:ext cx="8382000" cy="5486400"/>
          </a:xfrm>
        </p:spPr>
        <p:txBody>
          <a:bodyPr>
            <a:normAutofit fontScale="92500" lnSpcReduction="10000"/>
          </a:bodyPr>
          <a:lstStyle/>
          <a:p>
            <a:r>
              <a:rPr lang="en-US" dirty="0" smtClean="0"/>
              <a:t>An insect develops either through complete or incomplete metamorphosis.</a:t>
            </a:r>
          </a:p>
          <a:p>
            <a:endParaRPr lang="en-US" dirty="0" smtClean="0"/>
          </a:p>
          <a:p>
            <a:r>
              <a:rPr lang="en-US" dirty="0" smtClean="0"/>
              <a:t>The process for complete metamorphosis is as follows:           </a:t>
            </a:r>
            <a:br>
              <a:rPr lang="en-US" dirty="0" smtClean="0"/>
            </a:br>
            <a:r>
              <a:rPr lang="en-US" dirty="0" smtClean="0"/>
              <a:t/>
            </a:r>
            <a:br>
              <a:rPr lang="en-US" dirty="0" smtClean="0"/>
            </a:br>
            <a:r>
              <a:rPr lang="en-US" dirty="0" smtClean="0"/>
              <a:t>           egg </a:t>
            </a:r>
            <a:r>
              <a:rPr lang="en-US" dirty="0" smtClean="0">
                <a:sym typeface="Wingdings" pitchFamily="2" charset="2"/>
              </a:rPr>
              <a:t>  larva    pupa    adult</a:t>
            </a:r>
          </a:p>
          <a:p>
            <a:endParaRPr lang="en-US" dirty="0" smtClean="0">
              <a:sym typeface="Wingdings" pitchFamily="2" charset="2"/>
            </a:endParaRPr>
          </a:p>
          <a:p>
            <a:r>
              <a:rPr lang="en-US" dirty="0" smtClean="0">
                <a:sym typeface="Wingdings" pitchFamily="2" charset="2"/>
              </a:rPr>
              <a:t>The process for incomplete metamorphosis is as follows:</a:t>
            </a:r>
            <a:br>
              <a:rPr lang="en-US" dirty="0" smtClean="0">
                <a:sym typeface="Wingdings" pitchFamily="2" charset="2"/>
              </a:rPr>
            </a:br>
            <a:r>
              <a:rPr lang="en-US" dirty="0" smtClean="0">
                <a:sym typeface="Wingdings" pitchFamily="2" charset="2"/>
              </a:rPr>
              <a:t/>
            </a:r>
            <a:br>
              <a:rPr lang="en-US" dirty="0" smtClean="0">
                <a:sym typeface="Wingdings" pitchFamily="2" charset="2"/>
              </a:rPr>
            </a:br>
            <a:r>
              <a:rPr lang="en-US" dirty="0" smtClean="0">
                <a:sym typeface="Wingdings" pitchFamily="2" charset="2"/>
              </a:rPr>
              <a:t>		   egg    larva    adult</a:t>
            </a:r>
          </a:p>
          <a:p>
            <a:endParaRPr lang="en-US" dirty="0" smtClean="0">
              <a:sym typeface="Wingdings" pitchFamily="2" charset="2"/>
            </a:endParaRPr>
          </a:p>
          <a:p>
            <a:endParaRPr lang="en-US" dirty="0" smtClean="0">
              <a:sym typeface="Wingdings" pitchFamily="2" charset="2"/>
            </a:endParaRPr>
          </a:p>
          <a:p>
            <a:endParaRPr lang="en-US" dirty="0" smtClean="0">
              <a:sym typeface="Wingdings" pitchFamily="2" charset="2"/>
            </a:endParaRP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Insect Development</a:t>
            </a:r>
            <a:endParaRPr lang="en-US" dirty="0"/>
          </a:p>
        </p:txBody>
      </p:sp>
      <p:sp>
        <p:nvSpPr>
          <p:cNvPr id="3" name="Content Placeholder 2"/>
          <p:cNvSpPr>
            <a:spLocks noGrp="1"/>
          </p:cNvSpPr>
          <p:nvPr>
            <p:ph idx="1"/>
          </p:nvPr>
        </p:nvSpPr>
        <p:spPr/>
        <p:txBody>
          <a:bodyPr/>
          <a:lstStyle/>
          <a:p>
            <a:r>
              <a:rPr lang="en-US" dirty="0" smtClean="0"/>
              <a:t>Examples of insects which go through complete metamorphosis are butterflies, mosquitoes and flies.</a:t>
            </a:r>
          </a:p>
          <a:p>
            <a:endParaRPr lang="en-US" dirty="0" smtClean="0"/>
          </a:p>
          <a:p>
            <a:r>
              <a:rPr lang="en-US" dirty="0" smtClean="0"/>
              <a:t>Examples of insects which go through incomplete metamorphosis are dragonflies, cockroaches and locusts.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7174</TotalTime>
  <Words>1322</Words>
  <Application>Microsoft Office PowerPoint</Application>
  <PresentationFormat>On-screen Show (4:3)</PresentationFormat>
  <Paragraphs>271</Paragraphs>
  <Slides>58</Slides>
  <Notes>2</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Maintaining Numbers</vt:lpstr>
      <vt:lpstr>Insects</vt:lpstr>
      <vt:lpstr>Insects</vt:lpstr>
      <vt:lpstr>Insects</vt:lpstr>
      <vt:lpstr>Insects</vt:lpstr>
      <vt:lpstr>Parts of an Insect</vt:lpstr>
      <vt:lpstr>Comprehension</vt:lpstr>
      <vt:lpstr>Insect Development</vt:lpstr>
      <vt:lpstr>Insect Development</vt:lpstr>
      <vt:lpstr>Complete Metamorphosis of a Butterfly </vt:lpstr>
      <vt:lpstr>Complete Metamorphosis of a Mosquito</vt:lpstr>
      <vt:lpstr>Complete Metamorphosis of a Fly</vt:lpstr>
      <vt:lpstr>Insects</vt:lpstr>
      <vt:lpstr>Incomplete Metamorphosis of a Dragon Fly</vt:lpstr>
      <vt:lpstr>Incomplete Metamorphosis of a Cockroach</vt:lpstr>
      <vt:lpstr>Incomplete Metamorphosis of a Locust</vt:lpstr>
      <vt:lpstr>Maintaining Numbers</vt:lpstr>
      <vt:lpstr>The Cell</vt:lpstr>
      <vt:lpstr>Parts of the Cell</vt:lpstr>
      <vt:lpstr>The Organelles and Their Functions</vt:lpstr>
      <vt:lpstr>Types of Animal and Plant Cells</vt:lpstr>
      <vt:lpstr>Maintaining Numbers</vt:lpstr>
      <vt:lpstr>Sexual Reproduction in Animals</vt:lpstr>
      <vt:lpstr>Types of Reproduction</vt:lpstr>
      <vt:lpstr>Examples of Asexual Reproduction</vt:lpstr>
      <vt:lpstr>Types of Reproduction</vt:lpstr>
      <vt:lpstr>Types of Reproduction</vt:lpstr>
      <vt:lpstr>Sex Cells</vt:lpstr>
      <vt:lpstr>View of the Sperm and Ovule</vt:lpstr>
      <vt:lpstr>Location of the Sperm &amp; the Ovum</vt:lpstr>
      <vt:lpstr>Sexual Intercourse</vt:lpstr>
      <vt:lpstr>Sexual Intercourse</vt:lpstr>
      <vt:lpstr>Menstruation</vt:lpstr>
      <vt:lpstr>Menstruation</vt:lpstr>
      <vt:lpstr>Menstruation</vt:lpstr>
      <vt:lpstr>Menstruation</vt:lpstr>
      <vt:lpstr>Wet Dreams/Ejaculation</vt:lpstr>
      <vt:lpstr>Comprehension</vt:lpstr>
      <vt:lpstr>Fertilization/Conception in Humans</vt:lpstr>
      <vt:lpstr>Fertilization/Conception in Mammals</vt:lpstr>
      <vt:lpstr>Fertilization in Mammals</vt:lpstr>
      <vt:lpstr>Pregnancy</vt:lpstr>
      <vt:lpstr>Stages of Pregnancy</vt:lpstr>
      <vt:lpstr>Sexual Reproduction in Plants</vt:lpstr>
      <vt:lpstr>Parts of a Plant</vt:lpstr>
      <vt:lpstr>Parts of a Flower</vt:lpstr>
      <vt:lpstr>Parts of a Flower</vt:lpstr>
      <vt:lpstr>Pollination</vt:lpstr>
      <vt:lpstr>Pollination</vt:lpstr>
      <vt:lpstr>Agents of Pollination</vt:lpstr>
      <vt:lpstr>Types of Pollination</vt:lpstr>
      <vt:lpstr>Types of Pollination</vt:lpstr>
      <vt:lpstr>Types of Pollination</vt:lpstr>
      <vt:lpstr>Pollination to Fertilization</vt:lpstr>
      <vt:lpstr>Maintaining Numbers</vt:lpstr>
      <vt:lpstr>Parts of a Seed</vt:lpstr>
      <vt:lpstr>Germination</vt:lpstr>
      <vt:lpstr>Stages of Germination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Classifying Our Environment</dc:title>
  <dc:creator>Samantha</dc:creator>
  <cp:lastModifiedBy>Samantha</cp:lastModifiedBy>
  <cp:revision>48</cp:revision>
  <dcterms:created xsi:type="dcterms:W3CDTF">2019-10-22T07:16:58Z</dcterms:created>
  <dcterms:modified xsi:type="dcterms:W3CDTF">2020-01-23T15:17:21Z</dcterms:modified>
</cp:coreProperties>
</file>