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58" r:id="rId7"/>
    <p:sldId id="259" r:id="rId8"/>
    <p:sldId id="260" r:id="rId9"/>
    <p:sldId id="261" r:id="rId10"/>
    <p:sldId id="262" r:id="rId11"/>
    <p:sldId id="270" r:id="rId12"/>
    <p:sldId id="271" r:id="rId13"/>
    <p:sldId id="269" r:id="rId14"/>
    <p:sldId id="263" r:id="rId15"/>
    <p:sldId id="272" r:id="rId16"/>
    <p:sldId id="264" r:id="rId17"/>
    <p:sldId id="274" r:id="rId18"/>
    <p:sldId id="273" r:id="rId19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F35C5-9CDD-4CE4-89C0-DE33A6637C7C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9865-37E9-475F-BECD-C2C213C3A4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F35C5-9CDD-4CE4-89C0-DE33A6637C7C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9865-37E9-475F-BECD-C2C213C3A4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F35C5-9CDD-4CE4-89C0-DE33A6637C7C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9865-37E9-475F-BECD-C2C213C3A4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F35C5-9CDD-4CE4-89C0-DE33A6637C7C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9865-37E9-475F-BECD-C2C213C3A4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F35C5-9CDD-4CE4-89C0-DE33A6637C7C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9865-37E9-475F-BECD-C2C213C3A4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F35C5-9CDD-4CE4-89C0-DE33A6637C7C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9865-37E9-475F-BECD-C2C213C3A4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F35C5-9CDD-4CE4-89C0-DE33A6637C7C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9865-37E9-475F-BECD-C2C213C3A4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F35C5-9CDD-4CE4-89C0-DE33A6637C7C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9865-37E9-475F-BECD-C2C213C3A4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F35C5-9CDD-4CE4-89C0-DE33A6637C7C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9865-37E9-475F-BECD-C2C213C3A4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F35C5-9CDD-4CE4-89C0-DE33A6637C7C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9865-37E9-475F-BECD-C2C213C3A4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F35C5-9CDD-4CE4-89C0-DE33A6637C7C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9865-37E9-475F-BECD-C2C213C3A4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F35C5-9CDD-4CE4-89C0-DE33A6637C7C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29865-37E9-475F-BECD-C2C213C3A4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st tub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0"/>
            <a:ext cx="3505200" cy="3505200"/>
          </a:xfrm>
          <a:prstGeom prst="rect">
            <a:avLst/>
          </a:prstGeom>
        </p:spPr>
      </p:pic>
      <p:pic>
        <p:nvPicPr>
          <p:cNvPr id="6" name="Picture 5" descr="microscop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72200" y="4114800"/>
            <a:ext cx="2743200" cy="2743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720975"/>
            <a:ext cx="7772400" cy="1470025"/>
          </a:xfrm>
        </p:spPr>
        <p:txBody>
          <a:bodyPr/>
          <a:lstStyle/>
          <a:p>
            <a:r>
              <a:rPr lang="hy-AM" dirty="0" smtClean="0"/>
              <a:t>Using the Chemical Equation in Calculations</a:t>
            </a:r>
            <a:endParaRPr lang="en-US" dirty="0"/>
          </a:p>
        </p:txBody>
      </p:sp>
      <p:pic>
        <p:nvPicPr>
          <p:cNvPr id="4" name="Picture 3" descr="KBYG - Final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52309" y="0"/>
            <a:ext cx="1691691" cy="457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Limiting Reagent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839200" cy="5029200"/>
          </a:xfrm>
        </p:spPr>
        <p:txBody>
          <a:bodyPr>
            <a:normAutofit lnSpcReduction="10000"/>
          </a:bodyPr>
          <a:lstStyle/>
          <a:p>
            <a:r>
              <a:rPr lang="hy-AM" sz="4400" dirty="0" smtClean="0"/>
              <a:t>The </a:t>
            </a:r>
            <a:r>
              <a:rPr lang="hy-AM" sz="4400" b="1" dirty="0" smtClean="0">
                <a:solidFill>
                  <a:srgbClr val="7030A0"/>
                </a:solidFill>
              </a:rPr>
              <a:t>limiting reagent</a:t>
            </a:r>
            <a:r>
              <a:rPr lang="hy-AM" sz="4400" dirty="0" smtClean="0"/>
              <a:t> determines the amount</a:t>
            </a:r>
            <a:r>
              <a:rPr lang="en-US" sz="4400" dirty="0" smtClean="0"/>
              <a:t> (in moles)</a:t>
            </a:r>
            <a:r>
              <a:rPr lang="hy-AM" sz="4400" dirty="0" smtClean="0"/>
              <a:t> of product formed.</a:t>
            </a:r>
          </a:p>
          <a:p>
            <a:endParaRPr lang="hy-AM" sz="4400" b="1" dirty="0"/>
          </a:p>
          <a:p>
            <a:r>
              <a:rPr lang="hy-AM" sz="4400" b="1" dirty="0" smtClean="0">
                <a:solidFill>
                  <a:srgbClr val="FF0000"/>
                </a:solidFill>
                <a:sym typeface="Wingdings" pitchFamily="2" charset="2"/>
              </a:rPr>
              <a:t>Note well, the reagent that gives the lower moles of product</a:t>
            </a:r>
            <a:r>
              <a:rPr lang="en-US" sz="4400" b="1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hy-AM" sz="4400" b="1" dirty="0" smtClean="0">
                <a:solidFill>
                  <a:srgbClr val="FF0000"/>
                </a:solidFill>
                <a:sym typeface="Wingdings" pitchFamily="2" charset="2"/>
              </a:rPr>
              <a:t>is the limiting reagent.</a:t>
            </a:r>
          </a:p>
          <a:p>
            <a:endParaRPr lang="hy-AM" sz="1400" dirty="0">
              <a:sym typeface="Wingdings" pitchFamily="2" charset="2"/>
            </a:endParaRPr>
          </a:p>
          <a:p>
            <a:endParaRPr lang="hy-AM" sz="1400" dirty="0" smtClean="0">
              <a:sym typeface="Wingdings" pitchFamily="2" charset="2"/>
            </a:endParaRPr>
          </a:p>
          <a:p>
            <a:endParaRPr lang="hy-AM" sz="1400" dirty="0">
              <a:sym typeface="Wingdings" pitchFamily="2" charset="2"/>
            </a:endParaRPr>
          </a:p>
          <a:p>
            <a:endParaRPr lang="en-US" sz="1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Limiting Reagent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839200" cy="5029200"/>
          </a:xfrm>
        </p:spPr>
        <p:txBody>
          <a:bodyPr>
            <a:normAutofit/>
          </a:bodyPr>
          <a:lstStyle/>
          <a:p>
            <a:r>
              <a:rPr lang="hy-AM" sz="3600" b="1" dirty="0" smtClean="0"/>
              <a:t>If in the below reaction 8.0 g of hydrogen were mixed with 32.0 g of oxygen which one is the limiting reagent</a:t>
            </a:r>
            <a:r>
              <a:rPr lang="en-US" sz="3600" b="1" dirty="0" smtClean="0"/>
              <a:t>?</a:t>
            </a:r>
            <a:r>
              <a:rPr lang="hy-AM" sz="3600" b="1" dirty="0" smtClean="0"/>
              <a:t> 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hy-AM" sz="3600" b="1" dirty="0" smtClean="0">
                <a:solidFill>
                  <a:srgbClr val="7030A0"/>
                </a:solidFill>
              </a:rPr>
              <a:t>Hint</a:t>
            </a:r>
            <a:r>
              <a:rPr lang="en-US" sz="3600" b="1" dirty="0" smtClean="0">
                <a:solidFill>
                  <a:srgbClr val="7030A0"/>
                </a:solidFill>
              </a:rPr>
              <a:t>, determine </a:t>
            </a:r>
            <a:r>
              <a:rPr lang="hy-AM" sz="3600" b="1" dirty="0" smtClean="0">
                <a:solidFill>
                  <a:srgbClr val="7030A0"/>
                </a:solidFill>
              </a:rPr>
              <a:t>which reactant is in excess here and limits the amount of water being produced?</a:t>
            </a:r>
            <a:r>
              <a:rPr lang="hy-AM" sz="3600" dirty="0" smtClean="0"/>
              <a:t/>
            </a:r>
            <a:br>
              <a:rPr lang="hy-AM" sz="3600" dirty="0" smtClean="0"/>
            </a:br>
            <a:r>
              <a:rPr lang="hy-AM" sz="3600" dirty="0" smtClean="0"/>
              <a:t/>
            </a:r>
            <a:br>
              <a:rPr lang="hy-AM" sz="3600" dirty="0" smtClean="0"/>
            </a:br>
            <a:r>
              <a:rPr lang="hy-AM" sz="3600" dirty="0" smtClean="0"/>
              <a:t>2H</a:t>
            </a:r>
            <a:r>
              <a:rPr lang="hy-AM" sz="3600" baseline="-25000" dirty="0" smtClean="0"/>
              <a:t>2(g)</a:t>
            </a:r>
            <a:r>
              <a:rPr lang="hy-AM" sz="3600" dirty="0" smtClean="0"/>
              <a:t>  +  O</a:t>
            </a:r>
            <a:r>
              <a:rPr lang="hy-AM" sz="3600" baseline="-25000" dirty="0" smtClean="0"/>
              <a:t>2(g)</a:t>
            </a:r>
            <a:r>
              <a:rPr lang="hy-AM" sz="3600" dirty="0" smtClean="0"/>
              <a:t>  </a:t>
            </a:r>
            <a:r>
              <a:rPr lang="hy-AM" sz="3600" dirty="0" smtClean="0">
                <a:sym typeface="Wingdings" pitchFamily="2" charset="2"/>
              </a:rPr>
              <a:t>  2H</a:t>
            </a:r>
            <a:r>
              <a:rPr lang="hy-AM" sz="3600" baseline="-25000" dirty="0" smtClean="0">
                <a:sym typeface="Wingdings" pitchFamily="2" charset="2"/>
              </a:rPr>
              <a:t>2</a:t>
            </a:r>
            <a:r>
              <a:rPr lang="hy-AM" sz="3600" dirty="0" smtClean="0">
                <a:sym typeface="Wingdings" pitchFamily="2" charset="2"/>
              </a:rPr>
              <a:t>O(l)</a:t>
            </a:r>
          </a:p>
          <a:p>
            <a:endParaRPr lang="hy-AM" sz="1400" dirty="0">
              <a:sym typeface="Wingdings" pitchFamily="2" charset="2"/>
            </a:endParaRPr>
          </a:p>
          <a:p>
            <a:endParaRPr lang="hy-AM" sz="1400" dirty="0" smtClean="0">
              <a:sym typeface="Wingdings" pitchFamily="2" charset="2"/>
            </a:endParaRPr>
          </a:p>
          <a:p>
            <a:endParaRPr lang="hy-AM" sz="1400" dirty="0">
              <a:sym typeface="Wingdings" pitchFamily="2" charset="2"/>
            </a:endParaRPr>
          </a:p>
          <a:p>
            <a:endParaRPr lang="en-US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Limiting Reagent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839200" cy="5029200"/>
          </a:xfrm>
        </p:spPr>
        <p:txBody>
          <a:bodyPr>
            <a:normAutofit/>
          </a:bodyPr>
          <a:lstStyle/>
          <a:p>
            <a:r>
              <a:rPr lang="hy-AM" sz="3600" b="1" dirty="0" smtClean="0">
                <a:sym typeface="Wingdings" pitchFamily="2" charset="2"/>
              </a:rPr>
              <a:t>If 20.0 g of calcium carbonate are added to a solution containing 10.0 g/dm</a:t>
            </a:r>
            <a:r>
              <a:rPr lang="hy-AM" sz="3600" b="1" baseline="30000" dirty="0" smtClean="0">
                <a:sym typeface="Wingdings" pitchFamily="2" charset="2"/>
              </a:rPr>
              <a:t>3</a:t>
            </a:r>
            <a:r>
              <a:rPr lang="hy-AM" sz="3600" b="1" dirty="0" smtClean="0">
                <a:sym typeface="Wingdings" pitchFamily="2" charset="2"/>
              </a:rPr>
              <a:t> of hydrochloric acid, what mass of CO</a:t>
            </a:r>
            <a:r>
              <a:rPr lang="hy-AM" sz="3600" b="1" baseline="-25000" dirty="0" smtClean="0">
                <a:sym typeface="Wingdings" pitchFamily="2" charset="2"/>
              </a:rPr>
              <a:t>2</a:t>
            </a:r>
            <a:r>
              <a:rPr lang="hy-AM" sz="3600" b="1" dirty="0" smtClean="0">
                <a:sym typeface="Wingdings" pitchFamily="2" charset="2"/>
              </a:rPr>
              <a:t> is produced?  Determine the limiting reagent.  </a:t>
            </a:r>
            <a:endParaRPr lang="hy-AM" sz="3600" dirty="0">
              <a:sym typeface="Wingdings" pitchFamily="2" charset="2"/>
            </a:endParaRPr>
          </a:p>
          <a:p>
            <a:endParaRPr lang="hy-AM" sz="3600" dirty="0" smtClean="0">
              <a:sym typeface="Wingdings" pitchFamily="2" charset="2"/>
            </a:endParaRPr>
          </a:p>
          <a:p>
            <a:r>
              <a:rPr lang="hy-AM" sz="3600" b="1" dirty="0" smtClean="0">
                <a:solidFill>
                  <a:srgbClr val="FF0000"/>
                </a:solidFill>
                <a:sym typeface="Wingdings" pitchFamily="2" charset="2"/>
              </a:rPr>
              <a:t>Note well, the reagent that gives the lower moles of product, HCl, is the limiting reagent.</a:t>
            </a:r>
          </a:p>
          <a:p>
            <a:endParaRPr lang="hy-AM" sz="1400" dirty="0">
              <a:sym typeface="Wingdings" pitchFamily="2" charset="2"/>
            </a:endParaRPr>
          </a:p>
          <a:p>
            <a:endParaRPr lang="hy-AM" sz="1400" dirty="0" smtClean="0">
              <a:sym typeface="Wingdings" pitchFamily="2" charset="2"/>
            </a:endParaRPr>
          </a:p>
          <a:p>
            <a:endParaRPr lang="hy-AM" sz="1400" dirty="0">
              <a:sym typeface="Wingdings" pitchFamily="2" charset="2"/>
            </a:endParaRPr>
          </a:p>
          <a:p>
            <a:endParaRPr lang="en-US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Percentage Yield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839200" cy="5029200"/>
          </a:xfrm>
        </p:spPr>
        <p:txBody>
          <a:bodyPr>
            <a:normAutofit lnSpcReduction="10000"/>
          </a:bodyPr>
          <a:lstStyle/>
          <a:p>
            <a:r>
              <a:rPr lang="hy-AM" sz="2400" dirty="0" smtClean="0">
                <a:sym typeface="Wingdings" pitchFamily="2" charset="2"/>
              </a:rPr>
              <a:t>Some reactions do not go to completion.  </a:t>
            </a:r>
            <a:r>
              <a:rPr lang="hy-AM" sz="2400" b="1" dirty="0" smtClean="0">
                <a:sym typeface="Wingdings" pitchFamily="2" charset="2"/>
              </a:rPr>
              <a:t>What does this mean?</a:t>
            </a:r>
          </a:p>
          <a:p>
            <a:endParaRPr lang="hy-AM" sz="2400" dirty="0">
              <a:sym typeface="Wingdings" pitchFamily="2" charset="2"/>
            </a:endParaRPr>
          </a:p>
          <a:p>
            <a:r>
              <a:rPr lang="hy-AM" sz="2400" dirty="0" smtClean="0">
                <a:sym typeface="Wingdings" pitchFamily="2" charset="2"/>
              </a:rPr>
              <a:t>Reactions that do not go to completion are described as </a:t>
            </a:r>
            <a:r>
              <a:rPr lang="hy-AM" sz="2400" u="sng" dirty="0" smtClean="0">
                <a:sym typeface="Wingdings" pitchFamily="2" charset="2"/>
              </a:rPr>
              <a:t>reversible reactions</a:t>
            </a:r>
            <a:r>
              <a:rPr lang="hy-AM" sz="2400" dirty="0" smtClean="0">
                <a:sym typeface="Wingdings" pitchFamily="2" charset="2"/>
              </a:rPr>
              <a:t>.</a:t>
            </a:r>
            <a:br>
              <a:rPr lang="hy-AM" sz="2400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/>
            </a:r>
            <a:br>
              <a:rPr lang="hy-AM" sz="2400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>The amount of product formed in an incomplete reaction is known as the </a:t>
            </a:r>
            <a:r>
              <a:rPr lang="hy-AM" sz="2400" b="1" dirty="0" smtClean="0">
                <a:sym typeface="Wingdings" pitchFamily="2" charset="2"/>
              </a:rPr>
              <a:t>actual yield</a:t>
            </a:r>
            <a:r>
              <a:rPr lang="hy-AM" sz="2400" dirty="0" smtClean="0">
                <a:sym typeface="Wingdings" pitchFamily="2" charset="2"/>
              </a:rPr>
              <a:t> of the reaction.</a:t>
            </a:r>
            <a:br>
              <a:rPr lang="hy-AM" sz="2400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/>
            </a:r>
            <a:br>
              <a:rPr lang="hy-AM" sz="2400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>The amount of product that would be formed if at least one of the reactants were completely consumed is known as the </a:t>
            </a:r>
            <a:r>
              <a:rPr lang="hy-AM" sz="2400" b="1" dirty="0" smtClean="0">
                <a:sym typeface="Wingdings" pitchFamily="2" charset="2"/>
              </a:rPr>
              <a:t>theoretical yield</a:t>
            </a:r>
            <a:r>
              <a:rPr lang="hy-AM" sz="2400" dirty="0" smtClean="0">
                <a:sym typeface="Wingdings" pitchFamily="2" charset="2"/>
              </a:rPr>
              <a:t>.</a:t>
            </a:r>
          </a:p>
          <a:p>
            <a:endParaRPr lang="hy-AM" sz="2400" dirty="0" smtClean="0">
              <a:sym typeface="Wingdings" pitchFamily="2" charset="2"/>
            </a:endParaRPr>
          </a:p>
          <a:p>
            <a:r>
              <a:rPr lang="hy-AM" sz="2400" b="1" dirty="0" smtClean="0">
                <a:solidFill>
                  <a:srgbClr val="002060"/>
                </a:solidFill>
                <a:sym typeface="Wingdings" pitchFamily="2" charset="2"/>
              </a:rPr>
              <a:t>% yield  =  (actual yield / theoretical yield) x 100</a:t>
            </a:r>
            <a:endParaRPr lang="hy-AM" sz="2400" b="1" dirty="0">
              <a:solidFill>
                <a:srgbClr val="002060"/>
              </a:solidFill>
              <a:sym typeface="Wingdings" pitchFamily="2" charset="2"/>
            </a:endParaRPr>
          </a:p>
          <a:p>
            <a:endParaRPr lang="hy-AM" sz="1400" dirty="0" smtClean="0">
              <a:sym typeface="Wingdings" pitchFamily="2" charset="2"/>
            </a:endParaRPr>
          </a:p>
          <a:p>
            <a:endParaRPr lang="hy-AM" sz="1400" dirty="0">
              <a:sym typeface="Wingdings" pitchFamily="2" charset="2"/>
            </a:endParaRPr>
          </a:p>
          <a:p>
            <a:endParaRPr lang="en-US" sz="1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105400"/>
          </a:xfrm>
        </p:spPr>
        <p:txBody>
          <a:bodyPr>
            <a:normAutofit/>
          </a:bodyPr>
          <a:lstStyle/>
          <a:p>
            <a:r>
              <a:rPr lang="hy-AM" sz="3600" b="1" dirty="0" smtClean="0"/>
              <a:t>During the synthesis of ammonia, 4.8 g of hydrogen reacted with excess nitrogen and 12.8 g of ammonia were formed. 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hy-AM" sz="3600" b="1" dirty="0" smtClean="0"/>
              <a:t>What is the percentage yield of ammonia based on the mass of hydrogen used?  </a:t>
            </a:r>
            <a:br>
              <a:rPr lang="hy-AM" sz="3600" b="1" dirty="0" smtClean="0"/>
            </a:br>
            <a:r>
              <a:rPr lang="hy-AM" sz="3600" dirty="0" smtClean="0"/>
              <a:t/>
            </a:r>
            <a:br>
              <a:rPr lang="hy-AM" sz="3600" dirty="0" smtClean="0"/>
            </a:br>
            <a:r>
              <a:rPr lang="hy-AM" sz="3600" dirty="0" smtClean="0"/>
              <a:t>		N</a:t>
            </a:r>
            <a:r>
              <a:rPr lang="hy-AM" sz="3600" baseline="-25000" dirty="0" smtClean="0"/>
              <a:t>2(g)</a:t>
            </a:r>
            <a:r>
              <a:rPr lang="hy-AM" sz="3600" dirty="0" smtClean="0"/>
              <a:t>  +  3H</a:t>
            </a:r>
            <a:r>
              <a:rPr lang="hy-AM" sz="3600" baseline="-25000" dirty="0" smtClean="0"/>
              <a:t>2(g)</a:t>
            </a:r>
            <a:r>
              <a:rPr lang="hy-AM" sz="3600" dirty="0" smtClean="0"/>
              <a:t>  </a:t>
            </a:r>
            <a:r>
              <a:rPr lang="hy-AM" sz="3600" dirty="0" smtClean="0">
                <a:sym typeface="Wingdings" pitchFamily="2" charset="2"/>
              </a:rPr>
              <a:t>  2NH</a:t>
            </a:r>
            <a:r>
              <a:rPr lang="hy-AM" sz="3600" baseline="-25000" dirty="0" smtClean="0">
                <a:sym typeface="Wingdings" pitchFamily="2" charset="2"/>
              </a:rPr>
              <a:t>3(g)</a:t>
            </a:r>
          </a:p>
          <a:p>
            <a:endParaRPr lang="hy-AM" sz="2400" baseline="-25000" dirty="0">
              <a:sym typeface="Wingdings" pitchFamily="2" charset="2"/>
            </a:endParaRPr>
          </a:p>
          <a:p>
            <a:endParaRPr lang="hy-AM" sz="2400" baseline="-25000" dirty="0" smtClean="0">
              <a:sym typeface="Wingdings" pitchFamily="2" charset="2"/>
            </a:endParaRPr>
          </a:p>
          <a:p>
            <a:endParaRPr lang="hy-AM" sz="2400" baseline="-25000" dirty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105400"/>
          </a:xfrm>
        </p:spPr>
        <p:txBody>
          <a:bodyPr>
            <a:normAutofit/>
          </a:bodyPr>
          <a:lstStyle/>
          <a:p>
            <a:r>
              <a:rPr lang="hy-AM" sz="3600" b="1" dirty="0" smtClean="0">
                <a:sym typeface="Wingdings" pitchFamily="2" charset="2"/>
              </a:rPr>
              <a:t>How many grams of magnesium chloride can be obtained from 36 g of magnesium via the reaction?  What is the percentage yield of MgCl</a:t>
            </a:r>
            <a:r>
              <a:rPr lang="hy-AM" sz="3600" b="1" baseline="-25000" dirty="0" smtClean="0">
                <a:sym typeface="Wingdings" pitchFamily="2" charset="2"/>
              </a:rPr>
              <a:t>2(aq)</a:t>
            </a:r>
            <a:r>
              <a:rPr lang="hy-AM" sz="3600" b="1" dirty="0" smtClean="0">
                <a:sym typeface="Wingdings" pitchFamily="2" charset="2"/>
              </a:rPr>
              <a:t>?</a:t>
            </a:r>
            <a:br>
              <a:rPr lang="hy-AM" sz="3600" b="1" dirty="0" smtClean="0">
                <a:sym typeface="Wingdings" pitchFamily="2" charset="2"/>
              </a:rPr>
            </a:br>
            <a:r>
              <a:rPr lang="hy-AM" sz="3600" dirty="0" smtClean="0">
                <a:sym typeface="Wingdings" pitchFamily="2" charset="2"/>
              </a:rPr>
              <a:t/>
            </a:r>
            <a:br>
              <a:rPr lang="hy-AM" sz="3600" dirty="0" smtClean="0">
                <a:sym typeface="Wingdings" pitchFamily="2" charset="2"/>
              </a:rPr>
            </a:br>
            <a:r>
              <a:rPr lang="hy-AM" sz="3600" dirty="0" smtClean="0">
                <a:sym typeface="Wingdings" pitchFamily="2" charset="2"/>
              </a:rPr>
              <a:t>	</a:t>
            </a:r>
            <a:r>
              <a:rPr lang="en-US" sz="3600" dirty="0" smtClean="0">
                <a:sym typeface="Wingdings" pitchFamily="2" charset="2"/>
              </a:rPr>
              <a:t>  </a:t>
            </a:r>
            <a:r>
              <a:rPr lang="hy-AM" sz="3600" dirty="0" smtClean="0">
                <a:sym typeface="Wingdings" pitchFamily="2" charset="2"/>
              </a:rPr>
              <a:t>Mg</a:t>
            </a:r>
            <a:r>
              <a:rPr lang="hy-AM" sz="3600" baseline="-25000" dirty="0" smtClean="0">
                <a:sym typeface="Wingdings" pitchFamily="2" charset="2"/>
              </a:rPr>
              <a:t>(s)</a:t>
            </a:r>
            <a:r>
              <a:rPr lang="hy-AM" sz="3600" dirty="0" smtClean="0">
                <a:sym typeface="Wingdings" pitchFamily="2" charset="2"/>
              </a:rPr>
              <a:t>  +  2HCl</a:t>
            </a:r>
            <a:r>
              <a:rPr lang="hy-AM" sz="3600" baseline="-25000" dirty="0" smtClean="0">
                <a:sym typeface="Wingdings" pitchFamily="2" charset="2"/>
              </a:rPr>
              <a:t>(aq)</a:t>
            </a:r>
            <a:r>
              <a:rPr lang="hy-AM" sz="3600" dirty="0" smtClean="0">
                <a:sym typeface="Wingdings" pitchFamily="2" charset="2"/>
              </a:rPr>
              <a:t>    MgCl</a:t>
            </a:r>
            <a:r>
              <a:rPr lang="hy-AM" sz="3600" baseline="-25000" dirty="0" smtClean="0">
                <a:sym typeface="Wingdings" pitchFamily="2" charset="2"/>
              </a:rPr>
              <a:t>2(aq)</a:t>
            </a:r>
            <a:r>
              <a:rPr lang="hy-AM" sz="3600" dirty="0" smtClean="0">
                <a:sym typeface="Wingdings" pitchFamily="2" charset="2"/>
              </a:rPr>
              <a:t>  +  H</a:t>
            </a:r>
            <a:r>
              <a:rPr lang="hy-AM" sz="3600" baseline="-25000" dirty="0" smtClean="0">
                <a:sym typeface="Wingdings" pitchFamily="2" charset="2"/>
              </a:rPr>
              <a:t>2(g)</a:t>
            </a:r>
            <a:r>
              <a:rPr lang="hy-AM" sz="3600" dirty="0" smtClean="0">
                <a:sym typeface="Wingdings" pitchFamily="2" charset="2"/>
              </a:rPr>
              <a:t/>
            </a:r>
            <a:br>
              <a:rPr lang="hy-AM" sz="3600" dirty="0" smtClean="0">
                <a:sym typeface="Wingdings" pitchFamily="2" charset="2"/>
              </a:rPr>
            </a:br>
            <a:r>
              <a:rPr lang="hy-AM" sz="1400" baseline="-25000" dirty="0" smtClean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/>
            </a:r>
            <a:br>
              <a:rPr lang="hy-AM" sz="1400" baseline="-25000" dirty="0" smtClean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</a:br>
            <a:endParaRPr lang="en-US" sz="1400" baseline="-25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Titration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105400"/>
          </a:xfrm>
        </p:spPr>
        <p:txBody>
          <a:bodyPr>
            <a:normAutofit/>
          </a:bodyPr>
          <a:lstStyle/>
          <a:p>
            <a:r>
              <a:rPr lang="hy-AM" sz="2800" dirty="0" smtClean="0"/>
              <a:t>The concentration of a solution is determined by volumetric analysis best referred to as titration.  Using a balanced equation</a:t>
            </a:r>
            <a:r>
              <a:rPr lang="en-US" sz="2800" dirty="0" smtClean="0"/>
              <a:t>,</a:t>
            </a:r>
            <a:r>
              <a:rPr lang="hy-AM" sz="2800" dirty="0" smtClean="0"/>
              <a:t> it is possible to determine the concentration of the second solution.  The following equations may be used:</a:t>
            </a:r>
            <a:br>
              <a:rPr lang="hy-AM" sz="2800" dirty="0" smtClean="0"/>
            </a:br>
            <a:r>
              <a:rPr lang="hy-AM" sz="2800" dirty="0" smtClean="0"/>
              <a:t/>
            </a:r>
            <a:br>
              <a:rPr lang="hy-AM" sz="2800" dirty="0" smtClean="0"/>
            </a:br>
            <a:r>
              <a:rPr lang="hy-AM" sz="2800" b="1" dirty="0" smtClean="0">
                <a:solidFill>
                  <a:srgbClr val="002060"/>
                </a:solidFill>
              </a:rPr>
              <a:t>a.  # of mols  =  Concentration mol/dm</a:t>
            </a:r>
            <a:r>
              <a:rPr lang="hy-AM" sz="2800" b="1" baseline="30000" dirty="0" smtClean="0">
                <a:solidFill>
                  <a:srgbClr val="002060"/>
                </a:solidFill>
              </a:rPr>
              <a:t>3</a:t>
            </a:r>
            <a:r>
              <a:rPr lang="hy-AM" sz="2800" b="1" dirty="0" smtClean="0">
                <a:solidFill>
                  <a:srgbClr val="002060"/>
                </a:solidFill>
              </a:rPr>
              <a:t>  x  Volume dm</a:t>
            </a:r>
            <a:r>
              <a:rPr lang="hy-AM" sz="2800" b="1" baseline="30000" dirty="0" smtClean="0">
                <a:solidFill>
                  <a:srgbClr val="002060"/>
                </a:solidFill>
              </a:rPr>
              <a:t>3</a:t>
            </a:r>
            <a:r>
              <a:rPr lang="hy-AM" sz="2800" b="1" dirty="0" smtClean="0">
                <a:solidFill>
                  <a:srgbClr val="002060"/>
                </a:solidFill>
              </a:rPr>
              <a:t/>
            </a:r>
            <a:br>
              <a:rPr lang="hy-AM" sz="2800" b="1" dirty="0" smtClean="0">
                <a:solidFill>
                  <a:srgbClr val="002060"/>
                </a:solidFill>
              </a:rPr>
            </a:br>
            <a:r>
              <a:rPr lang="hy-AM" sz="2800" dirty="0" smtClean="0"/>
              <a:t/>
            </a:r>
            <a:br>
              <a:rPr lang="hy-AM" sz="2800" dirty="0" smtClean="0"/>
            </a:br>
            <a:r>
              <a:rPr lang="hy-AM" sz="2800" b="1" dirty="0" smtClean="0">
                <a:solidFill>
                  <a:srgbClr val="FF0066"/>
                </a:solidFill>
              </a:rPr>
              <a:t>b.  </a:t>
            </a:r>
            <a:r>
              <a:rPr lang="hy-AM" sz="1800" b="1" dirty="0" smtClean="0">
                <a:solidFill>
                  <a:srgbClr val="FF0066"/>
                </a:solidFill>
              </a:rPr>
              <a:t>Concentration</a:t>
            </a:r>
            <a:r>
              <a:rPr lang="hy-AM" sz="1800" b="1" baseline="-25000" dirty="0" smtClean="0">
                <a:solidFill>
                  <a:srgbClr val="FF0066"/>
                </a:solidFill>
              </a:rPr>
              <a:t>1</a:t>
            </a:r>
            <a:r>
              <a:rPr lang="hy-AM" sz="1800" b="1" dirty="0" smtClean="0">
                <a:solidFill>
                  <a:srgbClr val="FF0066"/>
                </a:solidFill>
              </a:rPr>
              <a:t> x Volume</a:t>
            </a:r>
            <a:r>
              <a:rPr lang="hy-AM" sz="1800" b="1" baseline="-25000" dirty="0" smtClean="0">
                <a:solidFill>
                  <a:srgbClr val="FF0066"/>
                </a:solidFill>
              </a:rPr>
              <a:t>1</a:t>
            </a:r>
            <a:r>
              <a:rPr lang="hy-AM" sz="1800" b="1" dirty="0" smtClean="0">
                <a:solidFill>
                  <a:srgbClr val="FF0066"/>
                </a:solidFill>
              </a:rPr>
              <a:t> cm</a:t>
            </a:r>
            <a:r>
              <a:rPr lang="hy-AM" sz="1800" b="1" baseline="30000" dirty="0" smtClean="0">
                <a:solidFill>
                  <a:srgbClr val="FF0066"/>
                </a:solidFill>
              </a:rPr>
              <a:t>3</a:t>
            </a:r>
            <a:r>
              <a:rPr lang="hy-AM" sz="1800" b="1" dirty="0" smtClean="0">
                <a:solidFill>
                  <a:srgbClr val="FF0066"/>
                </a:solidFill>
              </a:rPr>
              <a:t> or dm</a:t>
            </a:r>
            <a:r>
              <a:rPr lang="hy-AM" sz="1800" b="1" baseline="30000" dirty="0" smtClean="0">
                <a:solidFill>
                  <a:srgbClr val="FF0066"/>
                </a:solidFill>
              </a:rPr>
              <a:t>3 </a:t>
            </a:r>
            <a:r>
              <a:rPr lang="hy-AM" sz="1800" b="1" dirty="0" smtClean="0">
                <a:solidFill>
                  <a:srgbClr val="FF0066"/>
                </a:solidFill>
              </a:rPr>
              <a:t> =  Concentration</a:t>
            </a:r>
            <a:r>
              <a:rPr lang="hy-AM" sz="1800" b="1" baseline="-25000" dirty="0" smtClean="0">
                <a:solidFill>
                  <a:srgbClr val="FF0066"/>
                </a:solidFill>
              </a:rPr>
              <a:t>2 </a:t>
            </a:r>
            <a:r>
              <a:rPr lang="hy-AM" sz="1800" b="1" dirty="0" smtClean="0">
                <a:solidFill>
                  <a:srgbClr val="FF0066"/>
                </a:solidFill>
              </a:rPr>
              <a:t> x  Volume</a:t>
            </a:r>
            <a:r>
              <a:rPr lang="hy-AM" sz="1800" b="1" baseline="-25000" dirty="0" smtClean="0">
                <a:solidFill>
                  <a:srgbClr val="FF0066"/>
                </a:solidFill>
              </a:rPr>
              <a:t>2</a:t>
            </a:r>
            <a:r>
              <a:rPr lang="hy-AM" sz="1800" b="1" dirty="0" smtClean="0">
                <a:solidFill>
                  <a:srgbClr val="FF0066"/>
                </a:solidFill>
              </a:rPr>
              <a:t> cm</a:t>
            </a:r>
            <a:r>
              <a:rPr lang="hy-AM" sz="1800" b="1" baseline="30000" dirty="0" smtClean="0">
                <a:solidFill>
                  <a:srgbClr val="FF0066"/>
                </a:solidFill>
              </a:rPr>
              <a:t>3</a:t>
            </a:r>
            <a:r>
              <a:rPr lang="hy-AM" sz="1800" b="1" dirty="0" smtClean="0">
                <a:solidFill>
                  <a:srgbClr val="FF0066"/>
                </a:solidFill>
              </a:rPr>
              <a:t> or dm</a:t>
            </a:r>
            <a:r>
              <a:rPr lang="hy-AM" sz="1800" b="1" baseline="30000" dirty="0" smtClean="0">
                <a:solidFill>
                  <a:srgbClr val="FF0066"/>
                </a:solidFill>
              </a:rPr>
              <a:t>3</a:t>
            </a:r>
          </a:p>
          <a:p>
            <a:endParaRPr lang="hy-AM" sz="1400" baseline="30000" dirty="0"/>
          </a:p>
          <a:p>
            <a:endParaRPr lang="en-US" sz="1400" b="1" baseline="30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Titration Calculation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105400"/>
          </a:xfrm>
        </p:spPr>
        <p:txBody>
          <a:bodyPr>
            <a:normAutofit/>
          </a:bodyPr>
          <a:lstStyle/>
          <a:p>
            <a:r>
              <a:rPr lang="hy-AM" sz="2800" b="1" dirty="0" smtClean="0">
                <a:solidFill>
                  <a:srgbClr val="FF0066"/>
                </a:solidFill>
              </a:rPr>
              <a:t>25.00 cm</a:t>
            </a:r>
            <a:r>
              <a:rPr lang="hy-AM" sz="2800" b="1" baseline="30000" dirty="0" smtClean="0">
                <a:solidFill>
                  <a:srgbClr val="FF0066"/>
                </a:solidFill>
              </a:rPr>
              <a:t>3</a:t>
            </a:r>
            <a:r>
              <a:rPr lang="hy-AM" sz="2800" b="1" dirty="0" smtClean="0">
                <a:solidFill>
                  <a:srgbClr val="FF0066"/>
                </a:solidFill>
              </a:rPr>
              <a:t> of a solution of sodium hydroxide required 22.00 cm</a:t>
            </a:r>
            <a:r>
              <a:rPr lang="hy-AM" sz="2800" b="1" baseline="30000" dirty="0" smtClean="0">
                <a:solidFill>
                  <a:srgbClr val="FF0066"/>
                </a:solidFill>
              </a:rPr>
              <a:t>3</a:t>
            </a:r>
            <a:r>
              <a:rPr lang="hy-AM" sz="2800" b="1" dirty="0" smtClean="0">
                <a:solidFill>
                  <a:srgbClr val="FF0066"/>
                </a:solidFill>
              </a:rPr>
              <a:t> of a solution of hydrochloric acid containing 4.38 g/dm</a:t>
            </a:r>
            <a:r>
              <a:rPr lang="hy-AM" sz="2800" b="1" baseline="30000" dirty="0" smtClean="0">
                <a:solidFill>
                  <a:srgbClr val="FF0066"/>
                </a:solidFill>
              </a:rPr>
              <a:t>3</a:t>
            </a:r>
            <a:r>
              <a:rPr lang="hy-AM" sz="2800" b="1" dirty="0" smtClean="0">
                <a:solidFill>
                  <a:srgbClr val="FF0066"/>
                </a:solidFill>
              </a:rPr>
              <a:t> HCl, for complete reaction.  Find the concentration and mass concentration of the sodium hydroxide solution.</a:t>
            </a:r>
          </a:p>
          <a:p>
            <a:endParaRPr lang="hy-AM" sz="2800" b="1" baseline="30000" dirty="0"/>
          </a:p>
          <a:p>
            <a:endParaRPr lang="hy-AM" sz="2800" b="1" baseline="30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Titration Calculation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257800"/>
          </a:xfrm>
        </p:spPr>
        <p:txBody>
          <a:bodyPr>
            <a:normAutofit fontScale="92500" lnSpcReduction="20000"/>
          </a:bodyPr>
          <a:lstStyle/>
          <a:p>
            <a:r>
              <a:rPr lang="hy-AM" sz="2600" b="1" dirty="0" smtClean="0">
                <a:solidFill>
                  <a:srgbClr val="002060"/>
                </a:solidFill>
              </a:rPr>
              <a:t>25.00 </a:t>
            </a:r>
            <a:r>
              <a:rPr lang="hy-AM" sz="2600" b="1" dirty="0" smtClean="0">
                <a:solidFill>
                  <a:srgbClr val="002060"/>
                </a:solidFill>
              </a:rPr>
              <a:t>cm</a:t>
            </a:r>
            <a:r>
              <a:rPr lang="hy-AM" sz="2600" b="1" baseline="30000" dirty="0" smtClean="0">
                <a:solidFill>
                  <a:srgbClr val="002060"/>
                </a:solidFill>
              </a:rPr>
              <a:t>3</a:t>
            </a:r>
            <a:r>
              <a:rPr lang="hy-AM" sz="2600" b="1" dirty="0" smtClean="0">
                <a:solidFill>
                  <a:srgbClr val="002060"/>
                </a:solidFill>
              </a:rPr>
              <a:t> of a solution of sodium carbonate, of mass concentration 4.24 g/dm</a:t>
            </a:r>
            <a:r>
              <a:rPr lang="hy-AM" sz="2600" b="1" baseline="30000" dirty="0" smtClean="0">
                <a:solidFill>
                  <a:srgbClr val="002060"/>
                </a:solidFill>
              </a:rPr>
              <a:t>3</a:t>
            </a:r>
            <a:r>
              <a:rPr lang="hy-AM" sz="2600" b="1" dirty="0" smtClean="0">
                <a:solidFill>
                  <a:srgbClr val="002060"/>
                </a:solidFill>
              </a:rPr>
              <a:t>, are exactly neutralized by 27.80 cm</a:t>
            </a:r>
            <a:r>
              <a:rPr lang="hy-AM" sz="2600" b="1" baseline="30000" dirty="0" smtClean="0">
                <a:solidFill>
                  <a:srgbClr val="002060"/>
                </a:solidFill>
              </a:rPr>
              <a:t>3</a:t>
            </a:r>
            <a:r>
              <a:rPr lang="hy-AM" sz="2600" b="1" dirty="0" smtClean="0">
                <a:solidFill>
                  <a:srgbClr val="002060"/>
                </a:solidFill>
              </a:rPr>
              <a:t> of nitric acid.  Find the concentration of </a:t>
            </a:r>
            <a:r>
              <a:rPr lang="hy-AM" sz="2600" b="1" dirty="0" smtClean="0">
                <a:solidFill>
                  <a:srgbClr val="002060"/>
                </a:solidFill>
              </a:rPr>
              <a:t>the </a:t>
            </a:r>
            <a:r>
              <a:rPr lang="hy-AM" sz="2600" b="1" dirty="0" smtClean="0">
                <a:solidFill>
                  <a:srgbClr val="002060"/>
                </a:solidFill>
              </a:rPr>
              <a:t>nitric </a:t>
            </a:r>
            <a:r>
              <a:rPr lang="hy-AM" sz="2600" b="1" dirty="0" smtClean="0">
                <a:solidFill>
                  <a:srgbClr val="002060"/>
                </a:solidFill>
              </a:rPr>
              <a:t>acid</a:t>
            </a:r>
            <a:r>
              <a:rPr lang="en-US" sz="2600" b="1" dirty="0" smtClean="0">
                <a:solidFill>
                  <a:srgbClr val="002060"/>
                </a:solidFill>
              </a:rPr>
              <a:t>:</a:t>
            </a:r>
            <a:br>
              <a:rPr lang="en-US" sz="2600" b="1" dirty="0" smtClean="0">
                <a:solidFill>
                  <a:srgbClr val="002060"/>
                </a:solidFill>
              </a:rPr>
            </a:br>
            <a:r>
              <a:rPr lang="hy-AM" sz="2600" b="1" dirty="0" smtClean="0">
                <a:solidFill>
                  <a:srgbClr val="002060"/>
                </a:solidFill>
              </a:rPr>
              <a:t>(</a:t>
            </a:r>
            <a:r>
              <a:rPr lang="hy-AM" sz="2600" b="1" dirty="0" smtClean="0">
                <a:solidFill>
                  <a:srgbClr val="002060"/>
                </a:solidFill>
              </a:rPr>
              <a:t>i) in mol/dm</a:t>
            </a:r>
            <a:r>
              <a:rPr lang="hy-AM" sz="2600" b="1" baseline="30000" dirty="0" smtClean="0">
                <a:solidFill>
                  <a:srgbClr val="002060"/>
                </a:solidFill>
              </a:rPr>
              <a:t>3</a:t>
            </a:r>
            <a:r>
              <a:rPr lang="hy-AM" sz="2600" b="1" dirty="0" smtClean="0">
                <a:solidFill>
                  <a:srgbClr val="002060"/>
                </a:solidFill>
              </a:rPr>
              <a:t> </a:t>
            </a:r>
            <a:r>
              <a:rPr lang="en-US" sz="2600" b="1" dirty="0" smtClean="0">
                <a:solidFill>
                  <a:srgbClr val="002060"/>
                </a:solidFill>
              </a:rPr>
              <a:t>			</a:t>
            </a:r>
            <a:r>
              <a:rPr lang="hy-AM" sz="2600" b="1" dirty="0" smtClean="0">
                <a:solidFill>
                  <a:srgbClr val="002060"/>
                </a:solidFill>
              </a:rPr>
              <a:t>(</a:t>
            </a:r>
            <a:r>
              <a:rPr lang="hy-AM" sz="2600" b="1" dirty="0" smtClean="0">
                <a:solidFill>
                  <a:srgbClr val="002060"/>
                </a:solidFill>
              </a:rPr>
              <a:t>ii) in g/dm</a:t>
            </a:r>
            <a:r>
              <a:rPr lang="hy-AM" sz="2600" b="1" baseline="30000" dirty="0" smtClean="0">
                <a:solidFill>
                  <a:srgbClr val="002060"/>
                </a:solidFill>
              </a:rPr>
              <a:t>3</a:t>
            </a:r>
            <a:r>
              <a:rPr lang="hy-AM" sz="2600" b="1" dirty="0" smtClean="0">
                <a:solidFill>
                  <a:srgbClr val="002060"/>
                </a:solidFill>
              </a:rPr>
              <a:t>.</a:t>
            </a:r>
            <a:r>
              <a:rPr lang="en-US" sz="2800" b="1" dirty="0" smtClean="0">
                <a:solidFill>
                  <a:srgbClr val="002060"/>
                </a:solidFill>
              </a:rPr>
              <a:t/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en-US" sz="2800" b="1" dirty="0" smtClean="0">
                <a:solidFill>
                  <a:srgbClr val="002060"/>
                </a:solidFill>
              </a:rPr>
              <a:t/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en-US" sz="2800" b="1" dirty="0" smtClean="0">
                <a:solidFill>
                  <a:srgbClr val="002060"/>
                </a:solidFill>
              </a:rPr>
              <a:t>Here is how you answer questions (i) and (ii)</a:t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en-US" sz="2800" b="1" dirty="0" smtClean="0">
                <a:solidFill>
                  <a:srgbClr val="002060"/>
                </a:solidFill>
              </a:rPr>
              <a:t/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en-US" sz="1400" b="1" dirty="0" smtClean="0">
                <a:solidFill>
                  <a:srgbClr val="002060"/>
                </a:solidFill>
              </a:rPr>
              <a:t>a.  What is the molecular formula for sodium carbonate?</a:t>
            </a:r>
            <a:br>
              <a:rPr lang="en-US" sz="1400" b="1" dirty="0" smtClean="0">
                <a:solidFill>
                  <a:srgbClr val="002060"/>
                </a:solidFill>
              </a:rPr>
            </a:br>
            <a:r>
              <a:rPr lang="en-US" sz="1400" b="1" dirty="0" smtClean="0">
                <a:solidFill>
                  <a:srgbClr val="002060"/>
                </a:solidFill>
              </a:rPr>
              <a:t/>
            </a:r>
            <a:br>
              <a:rPr lang="en-US" sz="1400" b="1" dirty="0" smtClean="0">
                <a:solidFill>
                  <a:srgbClr val="002060"/>
                </a:solidFill>
              </a:rPr>
            </a:br>
            <a:r>
              <a:rPr lang="en-US" sz="1400" b="1" dirty="0" smtClean="0">
                <a:solidFill>
                  <a:srgbClr val="002060"/>
                </a:solidFill>
              </a:rPr>
              <a:t>b.  What is the molecular formula for nitric acid?</a:t>
            </a:r>
            <a:br>
              <a:rPr lang="en-US" sz="1400" b="1" dirty="0" smtClean="0">
                <a:solidFill>
                  <a:srgbClr val="002060"/>
                </a:solidFill>
              </a:rPr>
            </a:br>
            <a:r>
              <a:rPr lang="en-US" sz="1400" b="1" dirty="0" smtClean="0">
                <a:solidFill>
                  <a:srgbClr val="002060"/>
                </a:solidFill>
              </a:rPr>
              <a:t/>
            </a:r>
            <a:br>
              <a:rPr lang="en-US" sz="1400" b="1" dirty="0" smtClean="0">
                <a:solidFill>
                  <a:srgbClr val="002060"/>
                </a:solidFill>
              </a:rPr>
            </a:br>
            <a:r>
              <a:rPr lang="en-US" sz="1400" b="1" dirty="0" smtClean="0">
                <a:solidFill>
                  <a:srgbClr val="002060"/>
                </a:solidFill>
              </a:rPr>
              <a:t>c</a:t>
            </a:r>
            <a:r>
              <a:rPr lang="en-US" sz="1400" b="1" dirty="0" smtClean="0">
                <a:solidFill>
                  <a:srgbClr val="002060"/>
                </a:solidFill>
              </a:rPr>
              <a:t>.  Balance the following chemical equation for sodium carbonate and nitric acid.</a:t>
            </a:r>
            <a:br>
              <a:rPr lang="en-US" sz="1400" b="1" dirty="0" smtClean="0">
                <a:solidFill>
                  <a:srgbClr val="002060"/>
                </a:solidFill>
              </a:rPr>
            </a:br>
            <a:r>
              <a:rPr lang="en-US" sz="1400" b="1" dirty="0" smtClean="0">
                <a:solidFill>
                  <a:srgbClr val="002060"/>
                </a:solidFill>
              </a:rPr>
              <a:t/>
            </a:r>
            <a:br>
              <a:rPr lang="en-US" sz="1400" b="1" dirty="0" smtClean="0">
                <a:solidFill>
                  <a:srgbClr val="002060"/>
                </a:solidFill>
              </a:rPr>
            </a:br>
            <a:r>
              <a:rPr lang="en-US" sz="1400" b="1" dirty="0" smtClean="0">
                <a:solidFill>
                  <a:srgbClr val="002060"/>
                </a:solidFill>
              </a:rPr>
              <a:t>Na</a:t>
            </a:r>
            <a:r>
              <a:rPr lang="en-US" sz="14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1400" b="1" dirty="0" smtClean="0">
                <a:solidFill>
                  <a:srgbClr val="002060"/>
                </a:solidFill>
              </a:rPr>
              <a:t>CO</a:t>
            </a:r>
            <a:r>
              <a:rPr lang="en-US" sz="1400" b="1" baseline="-25000" dirty="0" smtClean="0">
                <a:solidFill>
                  <a:srgbClr val="002060"/>
                </a:solidFill>
              </a:rPr>
              <a:t>3(s)</a:t>
            </a:r>
            <a:r>
              <a:rPr lang="en-US" sz="1400" b="1" dirty="0" smtClean="0">
                <a:solidFill>
                  <a:srgbClr val="002060"/>
                </a:solidFill>
              </a:rPr>
              <a:t>  +  HNO</a:t>
            </a:r>
            <a:r>
              <a:rPr lang="en-US" sz="1400" b="1" baseline="-25000" dirty="0" smtClean="0">
                <a:solidFill>
                  <a:srgbClr val="002060"/>
                </a:solidFill>
              </a:rPr>
              <a:t>3(</a:t>
            </a:r>
            <a:r>
              <a:rPr lang="en-US" sz="1400" b="1" baseline="-25000" dirty="0" err="1" smtClean="0">
                <a:solidFill>
                  <a:srgbClr val="002060"/>
                </a:solidFill>
              </a:rPr>
              <a:t>aq</a:t>
            </a:r>
            <a:r>
              <a:rPr lang="en-US" sz="1400" b="1" baseline="-25000" dirty="0" smtClean="0">
                <a:solidFill>
                  <a:srgbClr val="002060"/>
                </a:solidFill>
              </a:rPr>
              <a:t>)</a:t>
            </a:r>
            <a:r>
              <a:rPr lang="en-US" sz="1400" b="1" dirty="0" smtClean="0">
                <a:solidFill>
                  <a:srgbClr val="002060"/>
                </a:solidFill>
              </a:rPr>
              <a:t>  </a:t>
            </a:r>
            <a: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  <a:t>  NaNO</a:t>
            </a:r>
            <a:r>
              <a:rPr lang="en-US" sz="1400" b="1" baseline="-25000" dirty="0" smtClean="0">
                <a:solidFill>
                  <a:srgbClr val="002060"/>
                </a:solidFill>
                <a:sym typeface="Wingdings" pitchFamily="2" charset="2"/>
              </a:rPr>
              <a:t>3(</a:t>
            </a:r>
            <a:r>
              <a:rPr lang="en-US" sz="1400" b="1" baseline="-25000" dirty="0" err="1" smtClean="0">
                <a:solidFill>
                  <a:srgbClr val="002060"/>
                </a:solidFill>
                <a:sym typeface="Wingdings" pitchFamily="2" charset="2"/>
              </a:rPr>
              <a:t>aq</a:t>
            </a:r>
            <a:r>
              <a:rPr lang="en-US" sz="1400" b="1" baseline="-25000" dirty="0" smtClean="0">
                <a:solidFill>
                  <a:srgbClr val="002060"/>
                </a:solidFill>
                <a:sym typeface="Wingdings" pitchFamily="2" charset="2"/>
              </a:rPr>
              <a:t>)</a:t>
            </a:r>
            <a: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  <a:t> + CO</a:t>
            </a:r>
            <a:r>
              <a:rPr lang="en-US" sz="1400" b="1" baseline="-25000" dirty="0" smtClean="0">
                <a:solidFill>
                  <a:srgbClr val="002060"/>
                </a:solidFill>
                <a:sym typeface="Wingdings" pitchFamily="2" charset="2"/>
              </a:rPr>
              <a:t>2(g)</a:t>
            </a:r>
            <a: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  <a:t> + H</a:t>
            </a:r>
            <a:r>
              <a:rPr lang="en-US" sz="1400" b="1" baseline="-25000" dirty="0" smtClean="0">
                <a:solidFill>
                  <a:srgbClr val="002060"/>
                </a:solidFill>
                <a:sym typeface="Wingdings" pitchFamily="2" charset="2"/>
              </a:rPr>
              <a:t>2</a:t>
            </a:r>
            <a: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  <a:t>O(l)</a:t>
            </a:r>
            <a:b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</a:br>
            <a: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  <a:t/>
            </a:r>
            <a:b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</a:br>
            <a: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  <a:t>d.  What is the mole ratio between Na</a:t>
            </a:r>
            <a:r>
              <a:rPr lang="en-US" sz="1400" b="1" baseline="-25000" dirty="0" smtClean="0">
                <a:solidFill>
                  <a:srgbClr val="002060"/>
                </a:solidFill>
                <a:sym typeface="Wingdings" pitchFamily="2" charset="2"/>
              </a:rPr>
              <a:t>2</a:t>
            </a:r>
            <a: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  <a:t>CO</a:t>
            </a:r>
            <a:r>
              <a:rPr lang="en-US" sz="1400" b="1" baseline="-25000" dirty="0" smtClean="0">
                <a:solidFill>
                  <a:srgbClr val="002060"/>
                </a:solidFill>
                <a:sym typeface="Wingdings" pitchFamily="2" charset="2"/>
              </a:rPr>
              <a:t>3</a:t>
            </a:r>
            <a: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  <a:t> and HNO</a:t>
            </a:r>
            <a:r>
              <a:rPr lang="en-US" sz="1400" b="1" baseline="-25000" dirty="0" smtClean="0">
                <a:solidFill>
                  <a:srgbClr val="002060"/>
                </a:solidFill>
                <a:sym typeface="Wingdings" pitchFamily="2" charset="2"/>
              </a:rPr>
              <a:t>3</a:t>
            </a:r>
            <a: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  <a:t>?  </a:t>
            </a:r>
            <a:b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</a:br>
            <a: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  <a:t/>
            </a:r>
            <a:b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</a:br>
            <a: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  <a:t>e.  How many moles of Na</a:t>
            </a:r>
            <a:r>
              <a:rPr lang="en-US" sz="1400" b="1" baseline="-25000" dirty="0" smtClean="0">
                <a:solidFill>
                  <a:srgbClr val="002060"/>
                </a:solidFill>
                <a:sym typeface="Wingdings" pitchFamily="2" charset="2"/>
              </a:rPr>
              <a:t>2</a:t>
            </a:r>
            <a: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  <a:t>CO</a:t>
            </a:r>
            <a:r>
              <a:rPr lang="en-US" sz="1400" b="1" baseline="-25000" dirty="0" smtClean="0">
                <a:solidFill>
                  <a:srgbClr val="002060"/>
                </a:solidFill>
                <a:sym typeface="Wingdings" pitchFamily="2" charset="2"/>
              </a:rPr>
              <a:t>3</a:t>
            </a:r>
            <a: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  <a:t> was in 25 cm</a:t>
            </a:r>
            <a:r>
              <a:rPr lang="en-US" sz="1400" b="1" baseline="30000" dirty="0" smtClean="0">
                <a:solidFill>
                  <a:srgbClr val="002060"/>
                </a:solidFill>
                <a:sym typeface="Wingdings" pitchFamily="2" charset="2"/>
              </a:rPr>
              <a:t>3</a:t>
            </a:r>
            <a: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  <a:t> of solution?</a:t>
            </a:r>
            <a:b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</a:br>
            <a: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  <a:t/>
            </a:r>
            <a:b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</a:br>
            <a: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  <a:t>f.  Based on the mole ratio how many moles of HNO</a:t>
            </a:r>
            <a:r>
              <a:rPr lang="en-US" sz="1400" b="1" baseline="-25000" dirty="0" smtClean="0">
                <a:solidFill>
                  <a:srgbClr val="002060"/>
                </a:solidFill>
                <a:sym typeface="Wingdings" pitchFamily="2" charset="2"/>
              </a:rPr>
              <a:t>3</a:t>
            </a:r>
            <a: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  <a:t> reacted </a:t>
            </a:r>
            <a: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  <a:t>with </a:t>
            </a:r>
            <a: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  <a:t>Na</a:t>
            </a:r>
            <a:r>
              <a:rPr lang="en-US" sz="1400" b="1" baseline="-25000" dirty="0" smtClean="0">
                <a:solidFill>
                  <a:srgbClr val="002060"/>
                </a:solidFill>
                <a:sym typeface="Wingdings" pitchFamily="2" charset="2"/>
              </a:rPr>
              <a:t>2</a:t>
            </a:r>
            <a: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  <a:t>CO</a:t>
            </a:r>
            <a:r>
              <a:rPr lang="en-US" sz="1400" b="1" baseline="-25000" dirty="0" smtClean="0">
                <a:solidFill>
                  <a:srgbClr val="002060"/>
                </a:solidFill>
                <a:sym typeface="Wingdings" pitchFamily="2" charset="2"/>
              </a:rPr>
              <a:t>3</a:t>
            </a:r>
            <a: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  <a:t>?</a:t>
            </a:r>
            <a:b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</a:br>
            <a: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  <a:t/>
            </a:r>
            <a:b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</a:br>
            <a: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  <a:t>g.  </a:t>
            </a:r>
            <a: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  <a:t>What is the molar concentration of </a:t>
            </a:r>
            <a: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  <a:t>HNO</a:t>
            </a:r>
            <a:r>
              <a:rPr lang="en-US" sz="1400" b="1" baseline="-25000" dirty="0" smtClean="0">
                <a:solidFill>
                  <a:srgbClr val="002060"/>
                </a:solidFill>
                <a:sym typeface="Wingdings" pitchFamily="2" charset="2"/>
              </a:rPr>
              <a:t>3</a:t>
            </a:r>
            <a: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  <a:t>?</a:t>
            </a:r>
            <a:b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</a:br>
            <a: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  <a:t/>
            </a:r>
            <a:b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</a:br>
            <a: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  <a:t>h.  What is the mass concentration of HNO</a:t>
            </a:r>
            <a:r>
              <a:rPr lang="en-US" sz="1400" b="1" baseline="-25000" dirty="0" smtClean="0">
                <a:solidFill>
                  <a:srgbClr val="002060"/>
                </a:solidFill>
                <a:sym typeface="Wingdings" pitchFamily="2" charset="2"/>
              </a:rPr>
              <a:t>3</a:t>
            </a:r>
            <a:r>
              <a:rPr lang="en-US" sz="1400" b="1" dirty="0" smtClean="0">
                <a:solidFill>
                  <a:srgbClr val="002060"/>
                </a:solidFill>
                <a:sym typeface="Wingdings" pitchFamily="2" charset="2"/>
              </a:rPr>
              <a:t>?</a:t>
            </a:r>
            <a:endParaRPr lang="hy-AM" sz="1400" b="1" baseline="30000" dirty="0" smtClean="0">
              <a:solidFill>
                <a:srgbClr val="002060"/>
              </a:solidFill>
            </a:endParaRPr>
          </a:p>
          <a:p>
            <a:endParaRPr lang="en-US" sz="1400" b="1" baseline="30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Measurements and Accuracy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y-AM" sz="4400" dirty="0" smtClean="0"/>
              <a:t>A </a:t>
            </a:r>
            <a:r>
              <a:rPr lang="hy-AM" sz="4400" b="1" dirty="0" smtClean="0"/>
              <a:t>balanced chemical equation</a:t>
            </a:r>
            <a:r>
              <a:rPr lang="hy-AM" sz="4400" dirty="0" smtClean="0"/>
              <a:t> is needed in order to calculate the amounts of products obtainable from specified reactions, or the amounts of reactants needed for them.</a:t>
            </a:r>
          </a:p>
          <a:p>
            <a:endParaRPr lang="hy-AM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Measurements and Accuracy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y-AM" dirty="0" smtClean="0"/>
              <a:t>When introducing a new product on the market, apart from using affordable starting materials, it is important to know:</a:t>
            </a:r>
            <a:br>
              <a:rPr lang="hy-AM" dirty="0" smtClean="0"/>
            </a:br>
            <a:r>
              <a:rPr lang="hy-AM" dirty="0" smtClean="0"/>
              <a:t/>
            </a:r>
            <a:br>
              <a:rPr lang="hy-AM" dirty="0" smtClean="0"/>
            </a:br>
            <a:r>
              <a:rPr lang="hy-AM" dirty="0" smtClean="0"/>
              <a:t>1.  </a:t>
            </a:r>
            <a:r>
              <a:rPr lang="en-US" dirty="0" smtClean="0"/>
              <a:t>H</a:t>
            </a:r>
            <a:r>
              <a:rPr lang="hy-AM" dirty="0" smtClean="0"/>
              <a:t>ow much of the product can be </a:t>
            </a:r>
            <a:r>
              <a:rPr lang="hy-AM" b="1" dirty="0" smtClean="0"/>
              <a:t>theoretically</a:t>
            </a:r>
            <a:r>
              <a:rPr lang="hy-AM" dirty="0" smtClean="0"/>
              <a:t> obtained starting with specified amounts of reactants</a:t>
            </a:r>
            <a:r>
              <a:rPr lang="en-US" dirty="0" smtClean="0"/>
              <a:t>. (pre-assessment/calculation)</a:t>
            </a:r>
            <a:r>
              <a:rPr lang="hy-AM" dirty="0" smtClean="0"/>
              <a:t/>
            </a:r>
            <a:br>
              <a:rPr lang="hy-AM" dirty="0" smtClean="0"/>
            </a:br>
            <a:r>
              <a:rPr lang="hy-AM" dirty="0" smtClean="0"/>
              <a:t/>
            </a:r>
            <a:br>
              <a:rPr lang="hy-AM" dirty="0" smtClean="0"/>
            </a:br>
            <a:r>
              <a:rPr lang="hy-AM" dirty="0" smtClean="0"/>
              <a:t>2.  </a:t>
            </a:r>
            <a:r>
              <a:rPr lang="en-US" dirty="0" smtClean="0"/>
              <a:t>H</a:t>
            </a:r>
            <a:r>
              <a:rPr lang="hy-AM" dirty="0" smtClean="0"/>
              <a:t>ow much product </a:t>
            </a:r>
            <a:r>
              <a:rPr lang="hy-AM" b="1" dirty="0" smtClean="0"/>
              <a:t>is to be</a:t>
            </a:r>
            <a:r>
              <a:rPr lang="hy-AM" dirty="0" smtClean="0"/>
              <a:t> obtained</a:t>
            </a:r>
            <a:r>
              <a:rPr lang="en-US" dirty="0" smtClean="0"/>
              <a:t> or needed.</a:t>
            </a:r>
          </a:p>
          <a:p>
            <a:endParaRPr lang="hy-AM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Points to 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0000" lnSpcReduction="20000"/>
          </a:bodyPr>
          <a:lstStyle/>
          <a:p>
            <a:r>
              <a:rPr lang="hy-AM" sz="3600" dirty="0" smtClean="0">
                <a:sym typeface="Wingdings" pitchFamily="2" charset="2"/>
              </a:rPr>
              <a:t>Completed and balanced equations give information on quantities involved.  From such information one is able to convert moles, grams, numbers of molecules or volumes at s.t.p. of one </a:t>
            </a:r>
            <a:r>
              <a:rPr lang="hy-AM" sz="3600" b="1" u="sng" dirty="0" smtClean="0">
                <a:sym typeface="Wingdings" pitchFamily="2" charset="2"/>
              </a:rPr>
              <a:t>reactant</a:t>
            </a:r>
            <a:r>
              <a:rPr lang="hy-AM" sz="3600" dirty="0" smtClean="0">
                <a:sym typeface="Wingdings" pitchFamily="2" charset="2"/>
              </a:rPr>
              <a:t> into equivalent numbers of moles, grams, molecules or volumes at s.t.p. of </a:t>
            </a:r>
            <a:r>
              <a:rPr lang="hy-AM" sz="3600" b="1" u="sng" dirty="0" smtClean="0">
                <a:sym typeface="Wingdings" pitchFamily="2" charset="2"/>
              </a:rPr>
              <a:t>products</a:t>
            </a:r>
            <a:r>
              <a:rPr lang="hy-AM" sz="3600" dirty="0" smtClean="0">
                <a:sym typeface="Wingdings" pitchFamily="2" charset="2"/>
              </a:rPr>
              <a:t>.</a:t>
            </a:r>
          </a:p>
          <a:p>
            <a:endParaRPr lang="hy-AM" sz="3600" dirty="0" smtClean="0">
              <a:sym typeface="Wingdings" pitchFamily="2" charset="2"/>
            </a:endParaRPr>
          </a:p>
          <a:p>
            <a:r>
              <a:rPr lang="hy-AM" sz="3600" dirty="0" smtClean="0"/>
              <a:t>Remember, when calculating gases there is a </a:t>
            </a:r>
            <a:r>
              <a:rPr lang="hy-AM" sz="3600" b="1" dirty="0" smtClean="0"/>
              <a:t>difference</a:t>
            </a:r>
            <a:r>
              <a:rPr lang="hy-AM" sz="3600" dirty="0" smtClean="0"/>
              <a:t> between obtaining gases at room temperature and pressure, </a:t>
            </a:r>
            <a:r>
              <a:rPr lang="hy-AM" sz="3600" b="1" dirty="0" smtClean="0"/>
              <a:t>r.t.p.</a:t>
            </a:r>
            <a:r>
              <a:rPr lang="hy-AM" sz="3600" dirty="0" smtClean="0"/>
              <a:t>, and standard temperature and pressure, </a:t>
            </a:r>
            <a:r>
              <a:rPr lang="hy-AM" sz="3600" b="1" dirty="0" smtClean="0"/>
              <a:t>s.t.p.</a:t>
            </a:r>
            <a:r>
              <a:rPr lang="hy-AM" sz="3600" dirty="0" smtClean="0"/>
              <a:t>, where:</a:t>
            </a:r>
            <a:br>
              <a:rPr lang="hy-AM" sz="3600" dirty="0" smtClean="0"/>
            </a:br>
            <a:r>
              <a:rPr lang="hy-AM" sz="3600" dirty="0" smtClean="0"/>
              <a:t/>
            </a:r>
            <a:br>
              <a:rPr lang="hy-AM" sz="3600" dirty="0" smtClean="0"/>
            </a:br>
            <a:r>
              <a:rPr lang="hy-AM" sz="3600" dirty="0" smtClean="0"/>
              <a:t>1 mole of any gas</a:t>
            </a:r>
            <a:r>
              <a:rPr lang="en-US" sz="3600" dirty="0" smtClean="0"/>
              <a:t> occupies</a:t>
            </a:r>
            <a:r>
              <a:rPr lang="hy-AM" sz="3600" dirty="0" smtClean="0"/>
              <a:t>  </a:t>
            </a:r>
            <a:r>
              <a:rPr lang="hy-AM" sz="3600" dirty="0" smtClean="0">
                <a:sym typeface="Wingdings" pitchFamily="2" charset="2"/>
              </a:rPr>
              <a:t>  22.4 dm</a:t>
            </a:r>
            <a:r>
              <a:rPr lang="hy-AM" sz="3600" baseline="30000" dirty="0" smtClean="0">
                <a:sym typeface="Wingdings" pitchFamily="2" charset="2"/>
              </a:rPr>
              <a:t>3</a:t>
            </a:r>
            <a:r>
              <a:rPr lang="hy-AM" sz="3600" dirty="0" smtClean="0">
                <a:sym typeface="Wingdings" pitchFamily="2" charset="2"/>
              </a:rPr>
              <a:t> s.t.p.</a:t>
            </a:r>
            <a:r>
              <a:rPr lang="en-US" sz="3600" dirty="0" smtClean="0">
                <a:sym typeface="Wingdings" pitchFamily="2" charset="2"/>
              </a:rPr>
              <a:t> (22 400 cm</a:t>
            </a:r>
            <a:r>
              <a:rPr lang="en-US" sz="3600" baseline="30000" dirty="0" smtClean="0">
                <a:sym typeface="Wingdings" pitchFamily="2" charset="2"/>
              </a:rPr>
              <a:t>3</a:t>
            </a:r>
            <a:r>
              <a:rPr lang="en-US" sz="3600" dirty="0" smtClean="0">
                <a:sym typeface="Wingdings" pitchFamily="2" charset="2"/>
              </a:rPr>
              <a:t>)</a:t>
            </a:r>
            <a:br>
              <a:rPr lang="en-US" sz="3600" dirty="0" smtClean="0">
                <a:sym typeface="Wingdings" pitchFamily="2" charset="2"/>
              </a:rPr>
            </a:br>
            <a:r>
              <a:rPr lang="en-US" sz="3600" dirty="0" smtClean="0">
                <a:sym typeface="Wingdings" pitchFamily="2" charset="2"/>
              </a:rPr>
              <a:t/>
            </a:r>
            <a:br>
              <a:rPr lang="en-US" sz="3600" dirty="0" smtClean="0">
                <a:sym typeface="Wingdings" pitchFamily="2" charset="2"/>
              </a:rPr>
            </a:br>
            <a:r>
              <a:rPr lang="en-US" sz="3600" dirty="0" smtClean="0">
                <a:sym typeface="Wingdings" pitchFamily="2" charset="2"/>
              </a:rPr>
              <a:t>1 mole of any gas occupies</a:t>
            </a:r>
            <a:r>
              <a:rPr lang="hy-AM" sz="3600" dirty="0" smtClean="0">
                <a:sym typeface="Wingdings" pitchFamily="2" charset="2"/>
              </a:rPr>
              <a:t>    24 dm</a:t>
            </a:r>
            <a:r>
              <a:rPr lang="hy-AM" sz="3600" baseline="30000" dirty="0" smtClean="0">
                <a:sym typeface="Wingdings" pitchFamily="2" charset="2"/>
              </a:rPr>
              <a:t>3</a:t>
            </a:r>
            <a:r>
              <a:rPr lang="hy-AM" sz="3600" dirty="0" smtClean="0">
                <a:sym typeface="Wingdings" pitchFamily="2" charset="2"/>
              </a:rPr>
              <a:t> r.t.p.</a:t>
            </a:r>
            <a:r>
              <a:rPr lang="en-US" sz="3600" dirty="0" smtClean="0">
                <a:sym typeface="Wingdings" pitchFamily="2" charset="2"/>
              </a:rPr>
              <a:t> (24 000 cm</a:t>
            </a:r>
            <a:r>
              <a:rPr lang="en-US" sz="3600" baseline="30000" dirty="0" smtClean="0">
                <a:sym typeface="Wingdings" pitchFamily="2" charset="2"/>
              </a:rPr>
              <a:t>3</a:t>
            </a:r>
            <a:r>
              <a:rPr lang="en-US" sz="3600" dirty="0" smtClean="0">
                <a:sym typeface="Wingdings" pitchFamily="2" charset="2"/>
              </a:rPr>
              <a:t>)</a:t>
            </a:r>
            <a:endParaRPr lang="hy-AM" sz="3600" dirty="0" smtClean="0">
              <a:sym typeface="Wingdings" pitchFamily="2" charset="2"/>
            </a:endParaRPr>
          </a:p>
          <a:p>
            <a:endParaRPr lang="hy-AM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Points to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y-AM" dirty="0" smtClean="0"/>
              <a:t>When determining the mass of </a:t>
            </a:r>
            <a:r>
              <a:rPr lang="en-US" dirty="0" smtClean="0"/>
              <a:t>a </a:t>
            </a:r>
            <a:r>
              <a:rPr lang="hy-AM" dirty="0" smtClean="0"/>
              <a:t>reactant needed or product formed from a given number of moles of </a:t>
            </a:r>
            <a:r>
              <a:rPr lang="en-US" dirty="0" smtClean="0"/>
              <a:t>the </a:t>
            </a:r>
            <a:r>
              <a:rPr lang="hy-AM" dirty="0" smtClean="0"/>
              <a:t>reactant</a:t>
            </a:r>
            <a:r>
              <a:rPr lang="en-US" dirty="0" smtClean="0"/>
              <a:t>(s)</a:t>
            </a:r>
            <a:r>
              <a:rPr lang="hy-AM" dirty="0" smtClean="0"/>
              <a:t> </a:t>
            </a:r>
            <a:r>
              <a:rPr lang="en-US" dirty="0" smtClean="0"/>
              <a:t>t</a:t>
            </a:r>
            <a:r>
              <a:rPr lang="hy-AM" dirty="0" smtClean="0"/>
              <a:t>he coefficients of the balanced equation</a:t>
            </a:r>
            <a:r>
              <a:rPr lang="en-US" dirty="0" smtClean="0"/>
              <a:t> must be used</a:t>
            </a:r>
            <a:r>
              <a:rPr lang="hy-AM" dirty="0" smtClean="0"/>
              <a:t> to find the number of moles of the unknown. </a:t>
            </a:r>
            <a:r>
              <a:rPr lang="en-US" dirty="0" smtClean="0"/>
              <a:t/>
            </a:r>
            <a:br>
              <a:rPr lang="en-US" dirty="0" smtClean="0"/>
            </a:br>
            <a:endParaRPr lang="hy-AM" i="1" dirty="0" smtClean="0"/>
          </a:p>
          <a:p>
            <a:r>
              <a:rPr lang="hy-AM" b="1" dirty="0" smtClean="0"/>
              <a:t>What exactly are coefficients?  Can you identify the coefficients below?  Circle them if you can.</a:t>
            </a:r>
            <a:br>
              <a:rPr lang="hy-AM" b="1" dirty="0" smtClean="0"/>
            </a:br>
            <a:r>
              <a:rPr lang="hy-AM" dirty="0" smtClean="0"/>
              <a:t/>
            </a:r>
            <a:br>
              <a:rPr lang="hy-AM" dirty="0" smtClean="0"/>
            </a:br>
            <a:r>
              <a:rPr lang="hy-AM" dirty="0" smtClean="0"/>
              <a:t>2H</a:t>
            </a:r>
            <a:r>
              <a:rPr lang="hy-AM" baseline="-25000" dirty="0" smtClean="0"/>
              <a:t>2(g)</a:t>
            </a:r>
            <a:r>
              <a:rPr lang="hy-AM" dirty="0" smtClean="0"/>
              <a:t>  +  O</a:t>
            </a:r>
            <a:r>
              <a:rPr lang="hy-AM" baseline="-25000" dirty="0" smtClean="0"/>
              <a:t>2(g)</a:t>
            </a:r>
            <a:r>
              <a:rPr lang="hy-AM" dirty="0" smtClean="0"/>
              <a:t>  </a:t>
            </a:r>
            <a:r>
              <a:rPr lang="hy-AM" dirty="0" smtClean="0">
                <a:sym typeface="Wingdings" pitchFamily="2" charset="2"/>
              </a:rPr>
              <a:t>  2H</a:t>
            </a:r>
            <a:r>
              <a:rPr lang="hy-AM" baseline="-25000" dirty="0" smtClean="0">
                <a:sym typeface="Wingdings" pitchFamily="2" charset="2"/>
              </a:rPr>
              <a:t>2</a:t>
            </a:r>
            <a:r>
              <a:rPr lang="hy-AM" dirty="0" smtClean="0">
                <a:sym typeface="Wingdings" pitchFamily="2" charset="2"/>
              </a:rPr>
              <a:t>O</a:t>
            </a:r>
            <a:r>
              <a:rPr lang="hy-AM" baseline="-25000" dirty="0" smtClean="0">
                <a:sym typeface="Wingdings" pitchFamily="2" charset="2"/>
              </a:rPr>
              <a:t>(l)</a:t>
            </a:r>
            <a:endParaRPr lang="hy-AM" baseline="-25000" dirty="0" smtClean="0"/>
          </a:p>
          <a:p>
            <a:endParaRPr lang="hy-AM" dirty="0" smtClean="0"/>
          </a:p>
          <a:p>
            <a:r>
              <a:rPr lang="hy-AM" dirty="0" smtClean="0"/>
              <a:t>From the above balanced equation</a:t>
            </a:r>
            <a:r>
              <a:rPr lang="en-US" dirty="0" smtClean="0"/>
              <a:t> answer the following questions</a:t>
            </a:r>
            <a:r>
              <a:rPr lang="hy-AM" dirty="0" smtClean="0"/>
              <a:t>:</a:t>
            </a:r>
            <a:br>
              <a:rPr lang="hy-AM" dirty="0" smtClean="0"/>
            </a:br>
            <a:r>
              <a:rPr lang="hy-AM" dirty="0" smtClean="0"/>
              <a:t/>
            </a:r>
            <a:br>
              <a:rPr lang="hy-AM" dirty="0" smtClean="0"/>
            </a:br>
            <a:r>
              <a:rPr lang="hy-AM" dirty="0" smtClean="0"/>
              <a:t>a.  How many molecules of hydrogen gas react with the oxygen molecule?  ________</a:t>
            </a:r>
            <a:br>
              <a:rPr lang="hy-AM" dirty="0" smtClean="0"/>
            </a:br>
            <a:r>
              <a:rPr lang="hy-AM" dirty="0" smtClean="0"/>
              <a:t/>
            </a:r>
            <a:br>
              <a:rPr lang="hy-AM" dirty="0" smtClean="0"/>
            </a:br>
            <a:r>
              <a:rPr lang="hy-AM" dirty="0" smtClean="0"/>
              <a:t>b.  How many molecules of water are produced when hydrogen and oxygen molecules react together?  ________</a:t>
            </a:r>
          </a:p>
          <a:p>
            <a:endParaRPr lang="hy-AM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105400"/>
          </a:xfrm>
        </p:spPr>
        <p:txBody>
          <a:bodyPr>
            <a:normAutofit lnSpcReduction="10000"/>
          </a:bodyPr>
          <a:lstStyle/>
          <a:p>
            <a:r>
              <a:rPr lang="hy-AM" sz="2400" b="1" dirty="0" smtClean="0"/>
              <a:t>Calcium carbonate decomposes on heating according to the equation: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                                </a:t>
            </a:r>
            <a:r>
              <a:rPr lang="hy-AM" sz="2400" b="1" dirty="0" smtClean="0"/>
              <a:t>CaCO</a:t>
            </a:r>
            <a:r>
              <a:rPr lang="hy-AM" sz="2400" b="1" baseline="-25000" dirty="0" smtClean="0"/>
              <a:t>3(s)</a:t>
            </a:r>
            <a:r>
              <a:rPr lang="hy-AM" sz="2400" b="1" dirty="0" smtClean="0"/>
              <a:t>  </a:t>
            </a:r>
            <a:r>
              <a:rPr lang="hy-AM" sz="2400" b="1" dirty="0" smtClean="0">
                <a:sym typeface="Wingdings" pitchFamily="2" charset="2"/>
              </a:rPr>
              <a:t>  CaO</a:t>
            </a:r>
            <a:r>
              <a:rPr lang="hy-AM" sz="2400" b="1" baseline="-25000" dirty="0" smtClean="0">
                <a:sym typeface="Wingdings" pitchFamily="2" charset="2"/>
              </a:rPr>
              <a:t>(s)</a:t>
            </a:r>
            <a:r>
              <a:rPr lang="hy-AM" sz="2400" b="1" dirty="0" smtClean="0">
                <a:sym typeface="Wingdings" pitchFamily="2" charset="2"/>
              </a:rPr>
              <a:t>  +  CO</a:t>
            </a:r>
            <a:r>
              <a:rPr lang="hy-AM" sz="2400" b="1" baseline="-25000" dirty="0" smtClean="0">
                <a:sym typeface="Wingdings" pitchFamily="2" charset="2"/>
              </a:rPr>
              <a:t>2(g)</a:t>
            </a:r>
            <a:r>
              <a:rPr lang="hy-AM" sz="2400" b="1" dirty="0" smtClean="0">
                <a:sym typeface="Wingdings" pitchFamily="2" charset="2"/>
              </a:rPr>
              <a:t/>
            </a:r>
            <a:br>
              <a:rPr lang="hy-AM" sz="2400" b="1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/>
            </a:r>
            <a:br>
              <a:rPr lang="hy-AM" sz="2400" dirty="0" smtClean="0">
                <a:sym typeface="Wingdings" pitchFamily="2" charset="2"/>
              </a:rPr>
            </a:br>
            <a:r>
              <a:rPr lang="hy-AM" sz="2400" b="1" dirty="0" smtClean="0">
                <a:sym typeface="Wingdings" pitchFamily="2" charset="2"/>
              </a:rPr>
              <a:t>When 0.025 mol of calcium carbonate is heated in this way, find</a:t>
            </a:r>
            <a:r>
              <a:rPr lang="en-US" sz="2400" b="1" dirty="0" smtClean="0">
                <a:sym typeface="Wingdings" pitchFamily="2" charset="2"/>
              </a:rPr>
              <a:t/>
            </a:r>
            <a:br>
              <a:rPr lang="en-US" sz="2400" b="1" dirty="0" smtClean="0">
                <a:sym typeface="Wingdings" pitchFamily="2" charset="2"/>
              </a:rPr>
            </a:br>
            <a:r>
              <a:rPr lang="en-US" sz="2400" b="1" dirty="0" smtClean="0">
                <a:sym typeface="Wingdings" pitchFamily="2" charset="2"/>
              </a:rPr>
              <a:t/>
            </a:r>
            <a:br>
              <a:rPr lang="en-US" sz="2400" b="1" dirty="0" smtClean="0">
                <a:sym typeface="Wingdings" pitchFamily="2" charset="2"/>
              </a:rPr>
            </a:br>
            <a:endParaRPr lang="en-US" sz="2400" dirty="0" smtClean="0">
              <a:sym typeface="Wingdings" pitchFamily="2" charset="2"/>
            </a:endParaRPr>
          </a:p>
          <a:p>
            <a:r>
              <a:rPr lang="en-US" sz="2400" dirty="0" smtClean="0">
                <a:sym typeface="Wingdings" pitchFamily="2" charset="2"/>
              </a:rPr>
              <a:t>a</a:t>
            </a:r>
            <a:r>
              <a:rPr lang="hy-AM" sz="2400" dirty="0" smtClean="0">
                <a:sym typeface="Wingdings" pitchFamily="2" charset="2"/>
              </a:rPr>
              <a:t>. </a:t>
            </a:r>
            <a:r>
              <a:rPr lang="en-US" sz="2400" dirty="0" smtClean="0">
                <a:sym typeface="Wingdings" pitchFamily="2" charset="2"/>
              </a:rPr>
              <a:t>The </a:t>
            </a:r>
            <a:r>
              <a:rPr lang="hy-AM" sz="2400" dirty="0" smtClean="0">
                <a:sym typeface="Wingdings" pitchFamily="2" charset="2"/>
              </a:rPr>
              <a:t>volume</a:t>
            </a:r>
            <a:r>
              <a:rPr lang="en-US" sz="2400" dirty="0" smtClean="0">
                <a:sym typeface="Wingdings" pitchFamily="2" charset="2"/>
              </a:rPr>
              <a:t>, </a:t>
            </a:r>
            <a:r>
              <a:rPr lang="hy-AM" sz="2400" dirty="0" smtClean="0">
                <a:sym typeface="Wingdings" pitchFamily="2" charset="2"/>
              </a:rPr>
              <a:t>at s.t.p.</a:t>
            </a:r>
            <a:r>
              <a:rPr lang="en-US" sz="2400" dirty="0" smtClean="0">
                <a:sym typeface="Wingdings" pitchFamily="2" charset="2"/>
              </a:rPr>
              <a:t>,</a:t>
            </a:r>
            <a:r>
              <a:rPr lang="hy-AM" sz="2400" dirty="0" smtClean="0">
                <a:sym typeface="Wingdings" pitchFamily="2" charset="2"/>
              </a:rPr>
              <a:t> of carbon dioxide formed</a:t>
            </a:r>
            <a:r>
              <a:rPr lang="en-US" sz="2400" dirty="0" smtClean="0">
                <a:sym typeface="Wingdings" pitchFamily="2" charset="2"/>
              </a:rPr>
              <a:t/>
            </a:r>
            <a:br>
              <a:rPr lang="en-US" sz="2400" dirty="0" smtClean="0">
                <a:sym typeface="Wingdings" pitchFamily="2" charset="2"/>
              </a:rPr>
            </a:br>
            <a:endParaRPr lang="en-US" sz="2400" dirty="0" smtClean="0">
              <a:sym typeface="Wingdings" pitchFamily="2" charset="2"/>
            </a:endParaRPr>
          </a:p>
          <a:p>
            <a:r>
              <a:rPr lang="en-US" sz="2400" dirty="0" smtClean="0">
                <a:sym typeface="Wingdings" pitchFamily="2" charset="2"/>
              </a:rPr>
              <a:t>b. T</a:t>
            </a:r>
            <a:r>
              <a:rPr lang="hy-AM" sz="2400" dirty="0" smtClean="0">
                <a:sym typeface="Wingdings" pitchFamily="2" charset="2"/>
              </a:rPr>
              <a:t>he mass </a:t>
            </a:r>
            <a:r>
              <a:rPr lang="en-US" sz="2400" dirty="0" smtClean="0">
                <a:sym typeface="Wingdings" pitchFamily="2" charset="2"/>
              </a:rPr>
              <a:t>of carbon dioxide formed</a:t>
            </a:r>
            <a:br>
              <a:rPr lang="en-US" sz="2400" dirty="0" smtClean="0">
                <a:sym typeface="Wingdings" pitchFamily="2" charset="2"/>
              </a:rPr>
            </a:br>
            <a:endParaRPr lang="en-US" sz="2400" dirty="0" smtClean="0">
              <a:sym typeface="Wingdings" pitchFamily="2" charset="2"/>
            </a:endParaRPr>
          </a:p>
          <a:p>
            <a:r>
              <a:rPr lang="en-US" sz="2400" dirty="0" smtClean="0">
                <a:sym typeface="Wingdings" pitchFamily="2" charset="2"/>
              </a:rPr>
              <a:t>c</a:t>
            </a:r>
            <a:r>
              <a:rPr lang="hy-AM" sz="2400" dirty="0" smtClean="0">
                <a:sym typeface="Wingdings" pitchFamily="2" charset="2"/>
              </a:rPr>
              <a:t>.  </a:t>
            </a:r>
            <a:r>
              <a:rPr lang="en-US" sz="2400" dirty="0" smtClean="0">
                <a:sym typeface="Wingdings" pitchFamily="2" charset="2"/>
              </a:rPr>
              <a:t>T</a:t>
            </a:r>
            <a:r>
              <a:rPr lang="hy-AM" sz="2400" dirty="0" smtClean="0">
                <a:sym typeface="Wingdings" pitchFamily="2" charset="2"/>
              </a:rPr>
              <a:t>he mass of calcium oxide formed	                </a:t>
            </a:r>
            <a:br>
              <a:rPr lang="hy-AM" sz="2400" dirty="0" smtClean="0">
                <a:sym typeface="Wingdings" pitchFamily="2" charset="2"/>
              </a:rPr>
            </a:br>
            <a:r>
              <a:rPr lang="hy-AM" sz="1400" dirty="0" smtClean="0">
                <a:sym typeface="Wingdings" pitchFamily="2" charset="2"/>
              </a:rPr>
              <a:t/>
            </a:r>
            <a:br>
              <a:rPr lang="hy-AM" sz="1400" dirty="0" smtClean="0">
                <a:sym typeface="Wingdings" pitchFamily="2" charset="2"/>
              </a:rPr>
            </a:br>
            <a:r>
              <a:rPr lang="hy-AM" sz="1400" dirty="0" smtClean="0"/>
              <a:t> </a:t>
            </a:r>
            <a:endParaRPr lang="en-US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839200" cy="5029200"/>
          </a:xfrm>
        </p:spPr>
        <p:txBody>
          <a:bodyPr>
            <a:normAutofit/>
          </a:bodyPr>
          <a:lstStyle/>
          <a:p>
            <a:r>
              <a:rPr lang="hy-AM" sz="2400" b="1" dirty="0" smtClean="0"/>
              <a:t>On heating, potassium chlorate(V) decomposes into potassium chloride and oxygen:</a:t>
            </a:r>
            <a:br>
              <a:rPr lang="hy-AM" sz="2400" b="1" dirty="0" smtClean="0"/>
            </a:br>
            <a:r>
              <a:rPr lang="hy-AM" sz="2400" b="1" dirty="0" smtClean="0"/>
              <a:t/>
            </a:r>
            <a:br>
              <a:rPr lang="hy-AM" sz="2400" b="1" dirty="0" smtClean="0"/>
            </a:br>
            <a:r>
              <a:rPr lang="en-US" sz="2400" b="1" dirty="0" smtClean="0"/>
              <a:t>                               </a:t>
            </a:r>
            <a:r>
              <a:rPr lang="hy-AM" sz="2400" b="1" dirty="0" smtClean="0"/>
              <a:t>2KClO</a:t>
            </a:r>
            <a:r>
              <a:rPr lang="hy-AM" sz="2400" b="1" baseline="-25000" dirty="0" smtClean="0"/>
              <a:t>3</a:t>
            </a:r>
            <a:r>
              <a:rPr lang="hy-AM" sz="2400" b="1" dirty="0" smtClean="0"/>
              <a:t>  </a:t>
            </a:r>
            <a:r>
              <a:rPr lang="hy-AM" sz="2400" b="1" dirty="0" smtClean="0">
                <a:sym typeface="Wingdings" pitchFamily="2" charset="2"/>
              </a:rPr>
              <a:t>  2KCl</a:t>
            </a:r>
            <a:r>
              <a:rPr lang="hy-AM" sz="2400" b="1" baseline="-25000" dirty="0" smtClean="0">
                <a:sym typeface="Wingdings" pitchFamily="2" charset="2"/>
              </a:rPr>
              <a:t>(s)</a:t>
            </a:r>
            <a:r>
              <a:rPr lang="hy-AM" sz="2400" b="1" dirty="0" smtClean="0">
                <a:sym typeface="Wingdings" pitchFamily="2" charset="2"/>
              </a:rPr>
              <a:t>  +  3O</a:t>
            </a:r>
            <a:r>
              <a:rPr lang="hy-AM" sz="2400" b="1" baseline="-25000" dirty="0" smtClean="0">
                <a:sym typeface="Wingdings" pitchFamily="2" charset="2"/>
              </a:rPr>
              <a:t>2(g)</a:t>
            </a:r>
            <a:r>
              <a:rPr lang="hy-AM" sz="2400" b="1" dirty="0" smtClean="0">
                <a:sym typeface="Wingdings" pitchFamily="2" charset="2"/>
              </a:rPr>
              <a:t/>
            </a:r>
            <a:br>
              <a:rPr lang="hy-AM" sz="2400" b="1" dirty="0" smtClean="0">
                <a:sym typeface="Wingdings" pitchFamily="2" charset="2"/>
              </a:rPr>
            </a:br>
            <a:r>
              <a:rPr lang="hy-AM" sz="2400" b="1" dirty="0" smtClean="0">
                <a:sym typeface="Wingdings" pitchFamily="2" charset="2"/>
              </a:rPr>
              <a:t/>
            </a:r>
            <a:br>
              <a:rPr lang="hy-AM" sz="2400" b="1" dirty="0" smtClean="0">
                <a:sym typeface="Wingdings" pitchFamily="2" charset="2"/>
              </a:rPr>
            </a:br>
            <a:r>
              <a:rPr lang="hy-AM" sz="2400" b="1" dirty="0" smtClean="0">
                <a:sym typeface="Wingdings" pitchFamily="2" charset="2"/>
              </a:rPr>
              <a:t>Calculate::</a:t>
            </a:r>
            <a:br>
              <a:rPr lang="hy-AM" sz="2400" b="1" dirty="0" smtClean="0">
                <a:sym typeface="Wingdings" pitchFamily="2" charset="2"/>
              </a:rPr>
            </a:br>
            <a:endParaRPr lang="en-US" sz="2400" b="1" dirty="0" smtClean="0">
              <a:sym typeface="Wingdings" pitchFamily="2" charset="2"/>
            </a:endParaRPr>
          </a:p>
          <a:p>
            <a:r>
              <a:rPr lang="hy-AM" sz="2400" dirty="0" smtClean="0">
                <a:sym typeface="Wingdings" pitchFamily="2" charset="2"/>
              </a:rPr>
              <a:t>a.  </a:t>
            </a:r>
            <a:r>
              <a:rPr lang="en-US" sz="2400" dirty="0" smtClean="0">
                <a:sym typeface="Wingdings" pitchFamily="2" charset="2"/>
              </a:rPr>
              <a:t>T</a:t>
            </a:r>
            <a:r>
              <a:rPr lang="hy-AM" sz="2400" dirty="0" smtClean="0">
                <a:sym typeface="Wingdings" pitchFamily="2" charset="2"/>
              </a:rPr>
              <a:t>he mass of KCl</a:t>
            </a:r>
            <a:r>
              <a:rPr lang="hy-AM" sz="2400" baseline="-25000" dirty="0" smtClean="0">
                <a:sym typeface="Wingdings" pitchFamily="2" charset="2"/>
              </a:rPr>
              <a:t>(s)</a:t>
            </a:r>
            <a:r>
              <a:rPr lang="hy-AM" sz="2400" dirty="0" smtClean="0">
                <a:sym typeface="Wingdings" pitchFamily="2" charset="2"/>
              </a:rPr>
              <a:t> formed,</a:t>
            </a:r>
            <a:br>
              <a:rPr lang="hy-AM" sz="2400" dirty="0" smtClean="0">
                <a:sym typeface="Wingdings" pitchFamily="2" charset="2"/>
              </a:rPr>
            </a:br>
            <a:endParaRPr lang="en-US" sz="2400" dirty="0" smtClean="0">
              <a:sym typeface="Wingdings" pitchFamily="2" charset="2"/>
            </a:endParaRPr>
          </a:p>
          <a:p>
            <a:r>
              <a:rPr lang="hy-AM" sz="2400" dirty="0" smtClean="0">
                <a:sym typeface="Wingdings" pitchFamily="2" charset="2"/>
              </a:rPr>
              <a:t>b.  </a:t>
            </a:r>
            <a:r>
              <a:rPr lang="en-US" sz="2400" dirty="0" smtClean="0">
                <a:sym typeface="Wingdings" pitchFamily="2" charset="2"/>
              </a:rPr>
              <a:t>T</a:t>
            </a:r>
            <a:r>
              <a:rPr lang="hy-AM" sz="2400" dirty="0" smtClean="0">
                <a:sym typeface="Wingdings" pitchFamily="2" charset="2"/>
              </a:rPr>
              <a:t>he mass and volume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hy-AM" sz="2400" dirty="0" smtClean="0">
                <a:sym typeface="Wingdings" pitchFamily="2" charset="2"/>
              </a:rPr>
              <a:t>at s.t.p. o</a:t>
            </a:r>
            <a:r>
              <a:rPr lang="en-US" sz="2400" dirty="0" smtClean="0">
                <a:sym typeface="Wingdings" pitchFamily="2" charset="2"/>
              </a:rPr>
              <a:t>f</a:t>
            </a:r>
            <a:r>
              <a:rPr lang="hy-AM" sz="2400" dirty="0" smtClean="0">
                <a:sym typeface="Wingdings" pitchFamily="2" charset="2"/>
              </a:rPr>
              <a:t> O</a:t>
            </a:r>
            <a:r>
              <a:rPr lang="hy-AM" sz="2400" baseline="-25000" dirty="0" smtClean="0">
                <a:sym typeface="Wingdings" pitchFamily="2" charset="2"/>
              </a:rPr>
              <a:t>2(g)</a:t>
            </a:r>
            <a:r>
              <a:rPr lang="hy-AM" sz="2400" dirty="0" smtClean="0">
                <a:sym typeface="Wingdings" pitchFamily="2" charset="2"/>
              </a:rPr>
              <a:t> formed when 9.8 g of KClO</a:t>
            </a:r>
            <a:r>
              <a:rPr lang="hy-AM" sz="2400" baseline="-25000" dirty="0" smtClean="0">
                <a:sym typeface="Wingdings" pitchFamily="2" charset="2"/>
              </a:rPr>
              <a:t>3(s)</a:t>
            </a:r>
            <a:r>
              <a:rPr lang="hy-AM" sz="2400" dirty="0" smtClean="0">
                <a:sym typeface="Wingdings" pitchFamily="2" charset="2"/>
              </a:rPr>
              <a:t> are heated.</a:t>
            </a:r>
            <a:br>
              <a:rPr lang="hy-AM" sz="2400" dirty="0" smtClean="0">
                <a:sym typeface="Wingdings" pitchFamily="2" charset="2"/>
              </a:rPr>
            </a:br>
            <a:r>
              <a:rPr lang="hy-AM" sz="1800" b="1" dirty="0" smtClean="0">
                <a:sym typeface="Wingdings" pitchFamily="2" charset="2"/>
              </a:rPr>
              <a:t/>
            </a:r>
            <a:br>
              <a:rPr lang="hy-AM" sz="1800" b="1" dirty="0" smtClean="0">
                <a:sym typeface="Wingdings" pitchFamily="2" charset="2"/>
              </a:rPr>
            </a:br>
            <a:endParaRPr lang="hy-AM" sz="1800" b="1" dirty="0">
              <a:sym typeface="Wingdings" pitchFamily="2" charset="2"/>
            </a:endParaRPr>
          </a:p>
          <a:p>
            <a:pPr>
              <a:buNone/>
            </a:pPr>
            <a:endParaRPr lang="hy-AM" sz="1400" b="1" dirty="0" smtClean="0">
              <a:sym typeface="Wingdings" pitchFamily="2" charset="2"/>
            </a:endParaRPr>
          </a:p>
          <a:p>
            <a:endParaRPr lang="hy-AM" sz="1400" b="1" dirty="0" smtClean="0">
              <a:sym typeface="Wingdings" pitchFamily="2" charset="2"/>
            </a:endParaRPr>
          </a:p>
          <a:p>
            <a:endParaRPr lang="hy-AM" sz="1400" b="1" dirty="0">
              <a:sym typeface="Wingdings" pitchFamily="2" charset="2"/>
            </a:endParaRPr>
          </a:p>
          <a:p>
            <a:endParaRPr lang="hy-AM" sz="1400" b="1" dirty="0" smtClean="0">
              <a:sym typeface="Wingdings" pitchFamily="2" charset="2"/>
            </a:endParaRPr>
          </a:p>
          <a:p>
            <a:endParaRPr lang="hy-AM" sz="1400" b="1" dirty="0">
              <a:sym typeface="Wingdings" pitchFamily="2" charset="2"/>
            </a:endParaRPr>
          </a:p>
          <a:p>
            <a:endParaRPr lang="hy-AM" sz="1400" b="1" dirty="0" smtClean="0">
              <a:sym typeface="Wingdings" pitchFamily="2" charset="2"/>
            </a:endParaRPr>
          </a:p>
          <a:p>
            <a:endParaRPr lang="hy-AM" sz="1400" b="1" dirty="0">
              <a:sym typeface="Wingdings" pitchFamily="2" charset="2"/>
            </a:endParaRPr>
          </a:p>
          <a:p>
            <a:endParaRPr lang="hy-AM" sz="1400" b="1" dirty="0" smtClean="0">
              <a:sym typeface="Wingdings" pitchFamily="2" charset="2"/>
            </a:endParaRPr>
          </a:p>
          <a:p>
            <a:endParaRPr lang="hy-AM" sz="1400" b="1" dirty="0">
              <a:sym typeface="Wingdings" pitchFamily="2" charset="2"/>
            </a:endParaRPr>
          </a:p>
          <a:p>
            <a:endParaRPr lang="hy-AM" sz="1400" b="1" dirty="0" smtClean="0">
              <a:sym typeface="Wingdings" pitchFamily="2" charset="2"/>
            </a:endParaRPr>
          </a:p>
          <a:p>
            <a:endParaRPr lang="hy-AM" sz="1400" b="1" dirty="0">
              <a:sym typeface="Wingdings" pitchFamily="2" charset="2"/>
            </a:endParaRPr>
          </a:p>
          <a:p>
            <a:endParaRPr lang="en-US" sz="1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839200" cy="4953000"/>
          </a:xfrm>
        </p:spPr>
        <p:txBody>
          <a:bodyPr>
            <a:normAutofit/>
          </a:bodyPr>
          <a:lstStyle/>
          <a:p>
            <a:r>
              <a:rPr lang="hy-AM" sz="2400" b="1" dirty="0" smtClean="0"/>
              <a:t>Zinc metal reacts with copper(II) sulphate solution according to the equation::</a:t>
            </a:r>
            <a:br>
              <a:rPr lang="hy-AM" sz="2400" b="1" dirty="0" smtClean="0"/>
            </a:br>
            <a:r>
              <a:rPr lang="hy-AM" sz="2400" b="1" dirty="0" smtClean="0"/>
              <a:t/>
            </a:r>
            <a:br>
              <a:rPr lang="hy-AM" sz="2400" b="1" dirty="0" smtClean="0"/>
            </a:br>
            <a:r>
              <a:rPr lang="en-US" sz="2400" b="1" dirty="0" smtClean="0"/>
              <a:t>                     </a:t>
            </a:r>
            <a:r>
              <a:rPr lang="hy-AM" sz="2400" b="1" dirty="0" smtClean="0"/>
              <a:t>Zn</a:t>
            </a:r>
            <a:r>
              <a:rPr lang="hy-AM" sz="2400" b="1" baseline="-25000" dirty="0" smtClean="0"/>
              <a:t>(s)</a:t>
            </a:r>
            <a:r>
              <a:rPr lang="hy-AM" sz="2400" b="1" dirty="0" smtClean="0"/>
              <a:t>  +  CuSO</a:t>
            </a:r>
            <a:r>
              <a:rPr lang="hy-AM" sz="2400" b="1" baseline="-25000" dirty="0" smtClean="0"/>
              <a:t>4(aq)</a:t>
            </a:r>
            <a:r>
              <a:rPr lang="hy-AM" sz="2400" b="1" dirty="0" smtClean="0"/>
              <a:t>  </a:t>
            </a:r>
            <a:r>
              <a:rPr lang="hy-AM" sz="2400" b="1" dirty="0" smtClean="0">
                <a:sym typeface="Wingdings" pitchFamily="2" charset="2"/>
              </a:rPr>
              <a:t>  ZnSO</a:t>
            </a:r>
            <a:r>
              <a:rPr lang="hy-AM" sz="2400" b="1" baseline="-25000" dirty="0" smtClean="0">
                <a:sym typeface="Wingdings" pitchFamily="2" charset="2"/>
              </a:rPr>
              <a:t>4(aq)</a:t>
            </a:r>
            <a:r>
              <a:rPr lang="hy-AM" sz="2400" b="1" dirty="0" smtClean="0">
                <a:sym typeface="Wingdings" pitchFamily="2" charset="2"/>
              </a:rPr>
              <a:t>  +  Cu</a:t>
            </a:r>
            <a:r>
              <a:rPr lang="hy-AM" sz="2400" b="1" baseline="-25000" dirty="0" smtClean="0">
                <a:sym typeface="Wingdings" pitchFamily="2" charset="2"/>
              </a:rPr>
              <a:t>(s)</a:t>
            </a:r>
            <a:r>
              <a:rPr lang="hy-AM" sz="2400" b="1" dirty="0" smtClean="0">
                <a:sym typeface="Wingdings" pitchFamily="2" charset="2"/>
              </a:rPr>
              <a:t/>
            </a:r>
            <a:br>
              <a:rPr lang="hy-AM" sz="2400" b="1" dirty="0" smtClean="0">
                <a:sym typeface="Wingdings" pitchFamily="2" charset="2"/>
              </a:rPr>
            </a:br>
            <a:r>
              <a:rPr lang="hy-AM" sz="2400" b="1" dirty="0" smtClean="0">
                <a:sym typeface="Wingdings" pitchFamily="2" charset="2"/>
              </a:rPr>
              <a:t/>
            </a:r>
            <a:br>
              <a:rPr lang="hy-AM" sz="2400" b="1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>What mass of zinc metal is required to react with 50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hy-AM" sz="2400" dirty="0" smtClean="0">
                <a:sym typeface="Wingdings" pitchFamily="2" charset="2"/>
              </a:rPr>
              <a:t>cm</a:t>
            </a:r>
            <a:r>
              <a:rPr lang="hy-AM" sz="2400" baseline="30000" dirty="0" smtClean="0">
                <a:sym typeface="Wingdings" pitchFamily="2" charset="2"/>
              </a:rPr>
              <a:t>3</a:t>
            </a:r>
            <a:r>
              <a:rPr lang="hy-AM" sz="2400" dirty="0" smtClean="0">
                <a:sym typeface="Wingdings" pitchFamily="2" charset="2"/>
              </a:rPr>
              <a:t> of </a:t>
            </a:r>
            <a:r>
              <a:rPr lang="en-US" sz="2400" dirty="0" smtClean="0">
                <a:sym typeface="Wingdings" pitchFamily="2" charset="2"/>
              </a:rPr>
              <a:t>         </a:t>
            </a:r>
            <a:r>
              <a:rPr lang="hy-AM" sz="2400" dirty="0" smtClean="0">
                <a:sym typeface="Wingdings" pitchFamily="2" charset="2"/>
              </a:rPr>
              <a:t>0.5 mol/dm</a:t>
            </a:r>
            <a:r>
              <a:rPr lang="hy-AM" sz="2400" baseline="30000" dirty="0" smtClean="0">
                <a:sym typeface="Wingdings" pitchFamily="2" charset="2"/>
              </a:rPr>
              <a:t>3 </a:t>
            </a:r>
            <a:r>
              <a:rPr lang="hy-AM" sz="2400" dirty="0" smtClean="0">
                <a:sym typeface="Wingdings" pitchFamily="2" charset="2"/>
              </a:rPr>
              <a:t>CuSO</a:t>
            </a:r>
            <a:r>
              <a:rPr lang="hy-AM" sz="2400" baseline="-25000" dirty="0" smtClean="0">
                <a:sym typeface="Wingdings" pitchFamily="2" charset="2"/>
              </a:rPr>
              <a:t>4(aq)</a:t>
            </a:r>
            <a:r>
              <a:rPr lang="hy-AM" sz="2400" dirty="0" smtClean="0">
                <a:sym typeface="Wingdings" pitchFamily="2" charset="2"/>
              </a:rPr>
              <a:t>, and what mass of copper will be produced in the reaction?</a:t>
            </a:r>
            <a:r>
              <a:rPr lang="hy-AM" sz="1400" dirty="0" smtClean="0"/>
              <a:t/>
            </a:r>
            <a:br>
              <a:rPr lang="hy-AM" sz="1400" dirty="0" smtClean="0"/>
            </a:br>
            <a:endParaRPr lang="hy-AM" sz="1400" dirty="0" smtClean="0"/>
          </a:p>
          <a:p>
            <a:endParaRPr lang="en-US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839200" cy="5029200"/>
          </a:xfrm>
        </p:spPr>
        <p:txBody>
          <a:bodyPr>
            <a:normAutofit/>
          </a:bodyPr>
          <a:lstStyle/>
          <a:p>
            <a:r>
              <a:rPr lang="hy-AM" sz="2400" dirty="0" smtClean="0"/>
              <a:t>Barium chloride reacts with magnesium sulphate to form barium sulphate and magnesium chloride</a:t>
            </a:r>
            <a:r>
              <a:rPr lang="en-US" sz="2400" dirty="0" smtClean="0"/>
              <a:t>.</a:t>
            </a:r>
            <a:r>
              <a:rPr lang="hy-AM" sz="2400" dirty="0" smtClean="0"/>
              <a:t/>
            </a:r>
            <a:br>
              <a:rPr lang="hy-AM" sz="2400" dirty="0" smtClean="0"/>
            </a:br>
            <a:r>
              <a:rPr lang="hy-AM" sz="2400" dirty="0" smtClean="0"/>
              <a:t/>
            </a:r>
            <a:br>
              <a:rPr lang="hy-AM" sz="2400" dirty="0" smtClean="0"/>
            </a:br>
            <a:r>
              <a:rPr lang="hy-AM" sz="2400" dirty="0" smtClean="0"/>
              <a:t>BaCl</a:t>
            </a:r>
            <a:r>
              <a:rPr lang="hy-AM" sz="2400" baseline="-25000" dirty="0" smtClean="0"/>
              <a:t>2(aq)</a:t>
            </a:r>
            <a:r>
              <a:rPr lang="hy-AM" sz="2400" dirty="0" smtClean="0"/>
              <a:t>  +  MgSO</a:t>
            </a:r>
            <a:r>
              <a:rPr lang="hy-AM" sz="2400" baseline="-25000" dirty="0" smtClean="0"/>
              <a:t>4(aq)</a:t>
            </a:r>
            <a:r>
              <a:rPr lang="hy-AM" sz="2400" dirty="0" smtClean="0"/>
              <a:t>  </a:t>
            </a:r>
            <a:r>
              <a:rPr lang="hy-AM" sz="2400" dirty="0" smtClean="0">
                <a:sym typeface="Wingdings" pitchFamily="2" charset="2"/>
              </a:rPr>
              <a:t>  BaSO</a:t>
            </a:r>
            <a:r>
              <a:rPr lang="hy-AM" sz="2400" baseline="-25000" dirty="0" smtClean="0">
                <a:sym typeface="Wingdings" pitchFamily="2" charset="2"/>
              </a:rPr>
              <a:t>4(s)</a:t>
            </a:r>
            <a:r>
              <a:rPr lang="hy-AM" sz="2400" dirty="0" smtClean="0">
                <a:sym typeface="Wingdings" pitchFamily="2" charset="2"/>
              </a:rPr>
              <a:t>  +  MgCl</a:t>
            </a:r>
            <a:r>
              <a:rPr lang="hy-AM" sz="2400" baseline="-25000" dirty="0" smtClean="0">
                <a:sym typeface="Wingdings" pitchFamily="2" charset="2"/>
              </a:rPr>
              <a:t>2(aq)</a:t>
            </a:r>
            <a:r>
              <a:rPr lang="hy-AM" sz="2400" dirty="0" smtClean="0">
                <a:sym typeface="Wingdings" pitchFamily="2" charset="2"/>
              </a:rPr>
              <a:t/>
            </a:r>
            <a:br>
              <a:rPr lang="hy-AM" sz="2400" dirty="0" smtClean="0">
                <a:sym typeface="Wingdings" pitchFamily="2" charset="2"/>
              </a:rPr>
            </a:br>
            <a:r>
              <a:rPr lang="hy-AM" sz="2400" dirty="0" smtClean="0">
                <a:sym typeface="Wingdings" pitchFamily="2" charset="2"/>
              </a:rPr>
              <a:t/>
            </a:r>
            <a:br>
              <a:rPr lang="hy-AM" sz="2400" dirty="0" smtClean="0">
                <a:sym typeface="Wingdings" pitchFamily="2" charset="2"/>
              </a:rPr>
            </a:br>
            <a:r>
              <a:rPr lang="hy-AM" sz="2400" b="1" dirty="0" smtClean="0">
                <a:sym typeface="Wingdings" pitchFamily="2" charset="2"/>
              </a:rPr>
              <a:t>Calculate</a:t>
            </a:r>
            <a:r>
              <a:rPr lang="en-US" sz="2400" b="1" dirty="0" smtClean="0">
                <a:sym typeface="Wingdings" pitchFamily="2" charset="2"/>
              </a:rPr>
              <a:t>:</a:t>
            </a:r>
            <a:r>
              <a:rPr lang="hy-AM" sz="2400" b="1" dirty="0" smtClean="0">
                <a:sym typeface="Wingdings" pitchFamily="2" charset="2"/>
              </a:rPr>
              <a:t/>
            </a:r>
            <a:br>
              <a:rPr lang="hy-AM" sz="2400" b="1" dirty="0" smtClean="0">
                <a:sym typeface="Wingdings" pitchFamily="2" charset="2"/>
              </a:rPr>
            </a:br>
            <a:r>
              <a:rPr lang="hy-AM" sz="2400" b="1" dirty="0" smtClean="0">
                <a:sym typeface="Wingdings" pitchFamily="2" charset="2"/>
              </a:rPr>
              <a:t/>
            </a:r>
            <a:br>
              <a:rPr lang="hy-AM" sz="2400" b="1" dirty="0" smtClean="0">
                <a:sym typeface="Wingdings" pitchFamily="2" charset="2"/>
              </a:rPr>
            </a:br>
            <a:r>
              <a:rPr lang="hy-AM" sz="2400" b="1" dirty="0" smtClean="0">
                <a:sym typeface="Wingdings" pitchFamily="2" charset="2"/>
              </a:rPr>
              <a:t>a.  The mass of BaSO</a:t>
            </a:r>
            <a:r>
              <a:rPr lang="hy-AM" sz="2400" b="1" baseline="-25000" dirty="0" smtClean="0">
                <a:sym typeface="Wingdings" pitchFamily="2" charset="2"/>
              </a:rPr>
              <a:t>4(s)</a:t>
            </a:r>
            <a:r>
              <a:rPr lang="hy-AM" sz="2400" b="1" dirty="0" smtClean="0">
                <a:sym typeface="Wingdings" pitchFamily="2" charset="2"/>
              </a:rPr>
              <a:t> formed when 50 cm</a:t>
            </a:r>
            <a:r>
              <a:rPr lang="hy-AM" sz="2400" b="1" baseline="30000" dirty="0" smtClean="0">
                <a:sym typeface="Wingdings" pitchFamily="2" charset="2"/>
              </a:rPr>
              <a:t>3</a:t>
            </a:r>
            <a:r>
              <a:rPr lang="hy-AM" sz="2400" b="1" dirty="0" smtClean="0">
                <a:sym typeface="Wingdings" pitchFamily="2" charset="2"/>
              </a:rPr>
              <a:t> of 0.2 mol/dm</a:t>
            </a:r>
            <a:r>
              <a:rPr lang="hy-AM" sz="2400" b="1" baseline="30000" dirty="0" smtClean="0">
                <a:sym typeface="Wingdings" pitchFamily="2" charset="2"/>
              </a:rPr>
              <a:t>3</a:t>
            </a:r>
            <a:r>
              <a:rPr lang="hy-AM" sz="2400" b="1" dirty="0" smtClean="0">
                <a:sym typeface="Wingdings" pitchFamily="2" charset="2"/>
              </a:rPr>
              <a:t> BaCl</a:t>
            </a:r>
            <a:r>
              <a:rPr lang="hy-AM" sz="2400" b="1" baseline="-25000" dirty="0" smtClean="0">
                <a:sym typeface="Wingdings" pitchFamily="2" charset="2"/>
              </a:rPr>
              <a:t>2(aq)</a:t>
            </a:r>
            <a:r>
              <a:rPr lang="hy-AM" sz="2400" b="1" dirty="0" smtClean="0">
                <a:sym typeface="Wingdings" pitchFamily="2" charset="2"/>
              </a:rPr>
              <a:t> react</a:t>
            </a:r>
            <a:r>
              <a:rPr lang="en-US" sz="2400" b="1" dirty="0" smtClean="0">
                <a:sym typeface="Wingdings" pitchFamily="2" charset="2"/>
              </a:rPr>
              <a:t>s</a:t>
            </a:r>
            <a:r>
              <a:rPr lang="hy-AM" sz="2400" b="1" dirty="0" smtClean="0">
                <a:sym typeface="Wingdings" pitchFamily="2" charset="2"/>
              </a:rPr>
              <a:t> according to the above equation</a:t>
            </a:r>
            <a:r>
              <a:rPr lang="en-US" sz="2400" b="1" dirty="0" smtClean="0">
                <a:sym typeface="Wingdings" pitchFamily="2" charset="2"/>
              </a:rPr>
              <a:t>.</a:t>
            </a:r>
            <a:br>
              <a:rPr lang="en-US" sz="2400" b="1" dirty="0" smtClean="0">
                <a:sym typeface="Wingdings" pitchFamily="2" charset="2"/>
              </a:rPr>
            </a:br>
            <a:r>
              <a:rPr lang="hy-AM" sz="2400" b="1" dirty="0" smtClean="0">
                <a:sym typeface="Wingdings" pitchFamily="2" charset="2"/>
              </a:rPr>
              <a:t/>
            </a:r>
            <a:br>
              <a:rPr lang="hy-AM" sz="2400" b="1" dirty="0" smtClean="0">
                <a:sym typeface="Wingdings" pitchFamily="2" charset="2"/>
              </a:rPr>
            </a:br>
            <a:r>
              <a:rPr lang="hy-AM" sz="2400" b="1" dirty="0" smtClean="0">
                <a:sym typeface="Wingdings" pitchFamily="2" charset="2"/>
              </a:rPr>
              <a:t>b.  </a:t>
            </a:r>
            <a:r>
              <a:rPr lang="en-US" sz="2400" b="1" dirty="0" smtClean="0">
                <a:sym typeface="Wingdings" pitchFamily="2" charset="2"/>
              </a:rPr>
              <a:t>T</a:t>
            </a:r>
            <a:r>
              <a:rPr lang="hy-AM" sz="2400" b="1" dirty="0" smtClean="0">
                <a:sym typeface="Wingdings" pitchFamily="2" charset="2"/>
              </a:rPr>
              <a:t>he volume, in cm</a:t>
            </a:r>
            <a:r>
              <a:rPr lang="hy-AM" sz="2400" b="1" baseline="30000" dirty="0" smtClean="0">
                <a:sym typeface="Wingdings" pitchFamily="2" charset="2"/>
              </a:rPr>
              <a:t>3</a:t>
            </a:r>
            <a:r>
              <a:rPr lang="hy-AM" sz="2400" b="1" dirty="0" smtClean="0">
                <a:sym typeface="Wingdings" pitchFamily="2" charset="2"/>
              </a:rPr>
              <a:t>, of 0.4 mol/dm</a:t>
            </a:r>
            <a:r>
              <a:rPr lang="hy-AM" sz="2400" b="1" baseline="30000" dirty="0" smtClean="0">
                <a:sym typeface="Wingdings" pitchFamily="2" charset="2"/>
              </a:rPr>
              <a:t>3</a:t>
            </a:r>
            <a:r>
              <a:rPr lang="hy-AM" sz="2400" b="1" dirty="0" smtClean="0">
                <a:sym typeface="Wingdings" pitchFamily="2" charset="2"/>
              </a:rPr>
              <a:t> MgSO</a:t>
            </a:r>
            <a:r>
              <a:rPr lang="hy-AM" sz="2400" b="1" baseline="-25000" dirty="0" smtClean="0">
                <a:sym typeface="Wingdings" pitchFamily="2" charset="2"/>
              </a:rPr>
              <a:t>4(aq)</a:t>
            </a:r>
            <a:r>
              <a:rPr lang="hy-AM" sz="2400" b="1" dirty="0" smtClean="0">
                <a:sym typeface="Wingdings" pitchFamily="2" charset="2"/>
              </a:rPr>
              <a:t> needed</a:t>
            </a:r>
          </a:p>
          <a:p>
            <a:pPr>
              <a:buNone/>
            </a:pPr>
            <a:r>
              <a:rPr lang="hy-AM" sz="1400" b="1" dirty="0" smtClean="0">
                <a:sym typeface="Wingdings" pitchFamily="2" charset="2"/>
              </a:rPr>
              <a:t/>
            </a:r>
            <a:br>
              <a:rPr lang="hy-AM" sz="1400" b="1" dirty="0" smtClean="0">
                <a:sym typeface="Wingdings" pitchFamily="2" charset="2"/>
              </a:rPr>
            </a:br>
            <a:endParaRPr lang="hy-AM" sz="1400" b="1" dirty="0">
              <a:sym typeface="Wingdings" pitchFamily="2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3789</TotalTime>
  <Words>551</Words>
  <Application>Microsoft Office PowerPoint</Application>
  <PresentationFormat>On-screen Show (4:3)</PresentationFormat>
  <Paragraphs>72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Using the Chemical Equation in Calculations</vt:lpstr>
      <vt:lpstr>Measurements and Accuracy</vt:lpstr>
      <vt:lpstr>Measurements and Accuracy</vt:lpstr>
      <vt:lpstr>Points to remember</vt:lpstr>
      <vt:lpstr>Points to Note</vt:lpstr>
      <vt:lpstr>Questions</vt:lpstr>
      <vt:lpstr>Questions</vt:lpstr>
      <vt:lpstr>Questions</vt:lpstr>
      <vt:lpstr>Questions</vt:lpstr>
      <vt:lpstr>Limiting Reagent</vt:lpstr>
      <vt:lpstr>Limiting Reagent</vt:lpstr>
      <vt:lpstr>Limiting Reagent</vt:lpstr>
      <vt:lpstr>Percentage Yield</vt:lpstr>
      <vt:lpstr>Questions</vt:lpstr>
      <vt:lpstr>Questions</vt:lpstr>
      <vt:lpstr>Titration Calculations</vt:lpstr>
      <vt:lpstr>Titration Calculation Questions</vt:lpstr>
      <vt:lpstr>Titration Calculation Questions</vt:lpstr>
    </vt:vector>
  </TitlesOfParts>
  <Company>Pink Panta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the Chemical Equation in Calculations</dc:title>
  <dc:creator>Pink Panta</dc:creator>
  <cp:lastModifiedBy>Samantha</cp:lastModifiedBy>
  <cp:revision>13</cp:revision>
  <dcterms:created xsi:type="dcterms:W3CDTF">2011-05-02T21:23:44Z</dcterms:created>
  <dcterms:modified xsi:type="dcterms:W3CDTF">2018-02-16T14:41:25Z</dcterms:modified>
</cp:coreProperties>
</file>