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60" r:id="rId2"/>
    <p:sldId id="261" r:id="rId3"/>
    <p:sldId id="288" r:id="rId4"/>
    <p:sldId id="290" r:id="rId5"/>
    <p:sldId id="289" r:id="rId6"/>
    <p:sldId id="291" r:id="rId7"/>
    <p:sldId id="292" r:id="rId8"/>
    <p:sldId id="293" r:id="rId9"/>
    <p:sldId id="294" r:id="rId10"/>
    <p:sldId id="295" r:id="rId11"/>
    <p:sldId id="296" r:id="rId12"/>
    <p:sldId id="311" r:id="rId13"/>
    <p:sldId id="312" r:id="rId14"/>
    <p:sldId id="262" r:id="rId15"/>
    <p:sldId id="303" r:id="rId16"/>
    <p:sldId id="304" r:id="rId17"/>
    <p:sldId id="298" r:id="rId18"/>
    <p:sldId id="299" r:id="rId19"/>
    <p:sldId id="301" r:id="rId20"/>
    <p:sldId id="305" r:id="rId21"/>
    <p:sldId id="306" r:id="rId22"/>
    <p:sldId id="307" r:id="rId23"/>
    <p:sldId id="309" r:id="rId24"/>
    <p:sldId id="313" r:id="rId25"/>
    <p:sldId id="314" r:id="rId26"/>
    <p:sldId id="316" r:id="rId27"/>
    <p:sldId id="315" r:id="rId28"/>
    <p:sldId id="317" r:id="rId29"/>
    <p:sldId id="318" r:id="rId30"/>
    <p:sldId id="324" r:id="rId31"/>
    <p:sldId id="319" r:id="rId32"/>
    <p:sldId id="320" r:id="rId33"/>
    <p:sldId id="321" r:id="rId34"/>
    <p:sldId id="322" r:id="rId35"/>
    <p:sldId id="323" r:id="rId36"/>
    <p:sldId id="273" r:id="rId37"/>
    <p:sldId id="269" r:id="rId38"/>
    <p:sldId id="325" r:id="rId39"/>
    <p:sldId id="327" r:id="rId40"/>
    <p:sldId id="326" r:id="rId41"/>
    <p:sldId id="272" r:id="rId42"/>
    <p:sldId id="330" r:id="rId43"/>
    <p:sldId id="328" r:id="rId44"/>
    <p:sldId id="329" r:id="rId45"/>
    <p:sldId id="332" r:id="rId46"/>
    <p:sldId id="270" r:id="rId47"/>
    <p:sldId id="334" r:id="rId48"/>
    <p:sldId id="335" r:id="rId49"/>
    <p:sldId id="333" r:id="rId50"/>
    <p:sldId id="336" r:id="rId51"/>
    <p:sldId id="275" r:id="rId52"/>
    <p:sldId id="337" r:id="rId53"/>
    <p:sldId id="338" r:id="rId54"/>
    <p:sldId id="271" r:id="rId55"/>
    <p:sldId id="339" r:id="rId56"/>
    <p:sldId id="276" r:id="rId57"/>
    <p:sldId id="274" r:id="rId58"/>
    <p:sldId id="341" r:id="rId59"/>
    <p:sldId id="340" r:id="rId60"/>
    <p:sldId id="342" r:id="rId61"/>
    <p:sldId id="278" r:id="rId62"/>
    <p:sldId id="343" r:id="rId63"/>
    <p:sldId id="279" r:id="rId64"/>
    <p:sldId id="277" r:id="rId65"/>
    <p:sldId id="344" r:id="rId66"/>
    <p:sldId id="345" r:id="rId67"/>
    <p:sldId id="346" r:id="rId68"/>
    <p:sldId id="347" r:id="rId69"/>
    <p:sldId id="280" r:id="rId70"/>
    <p:sldId id="350" r:id="rId71"/>
    <p:sldId id="365" r:id="rId72"/>
    <p:sldId id="349" r:id="rId73"/>
    <p:sldId id="348" r:id="rId74"/>
    <p:sldId id="282" r:id="rId75"/>
    <p:sldId id="351" r:id="rId76"/>
    <p:sldId id="352" r:id="rId77"/>
    <p:sldId id="363" r:id="rId78"/>
    <p:sldId id="364" r:id="rId79"/>
    <p:sldId id="281" r:id="rId80"/>
    <p:sldId id="354" r:id="rId81"/>
    <p:sldId id="362" r:id="rId82"/>
    <p:sldId id="355" r:id="rId83"/>
    <p:sldId id="356" r:id="rId84"/>
    <p:sldId id="357" r:id="rId85"/>
    <p:sldId id="286" r:id="rId86"/>
    <p:sldId id="359" r:id="rId87"/>
    <p:sldId id="283" r:id="rId88"/>
    <p:sldId id="361" r:id="rId89"/>
    <p:sldId id="360" r:id="rId90"/>
    <p:sldId id="284" r:id="rId91"/>
    <p:sldId id="366" r:id="rId92"/>
    <p:sldId id="368" r:id="rId93"/>
    <p:sldId id="367" r:id="rId94"/>
    <p:sldId id="416" r:id="rId95"/>
    <p:sldId id="369" r:id="rId96"/>
    <p:sldId id="370" r:id="rId97"/>
    <p:sldId id="371" r:id="rId98"/>
    <p:sldId id="372" r:id="rId99"/>
    <p:sldId id="373" r:id="rId100"/>
    <p:sldId id="383" r:id="rId101"/>
    <p:sldId id="384" r:id="rId102"/>
    <p:sldId id="375" r:id="rId103"/>
    <p:sldId id="374" r:id="rId104"/>
    <p:sldId id="377" r:id="rId105"/>
    <p:sldId id="376" r:id="rId106"/>
    <p:sldId id="378" r:id="rId107"/>
    <p:sldId id="379" r:id="rId108"/>
    <p:sldId id="380" r:id="rId109"/>
    <p:sldId id="381" r:id="rId110"/>
    <p:sldId id="382" r:id="rId111"/>
    <p:sldId id="385" r:id="rId112"/>
    <p:sldId id="386" r:id="rId113"/>
    <p:sldId id="388" r:id="rId114"/>
    <p:sldId id="387" r:id="rId115"/>
    <p:sldId id="389" r:id="rId116"/>
    <p:sldId id="391" r:id="rId117"/>
    <p:sldId id="392" r:id="rId118"/>
    <p:sldId id="393" r:id="rId119"/>
    <p:sldId id="394" r:id="rId120"/>
    <p:sldId id="395" r:id="rId121"/>
    <p:sldId id="396" r:id="rId122"/>
    <p:sldId id="397" r:id="rId123"/>
    <p:sldId id="398" r:id="rId124"/>
    <p:sldId id="399" r:id="rId125"/>
    <p:sldId id="400" r:id="rId126"/>
    <p:sldId id="401" r:id="rId127"/>
    <p:sldId id="402" r:id="rId128"/>
    <p:sldId id="403" r:id="rId129"/>
    <p:sldId id="404" r:id="rId130"/>
    <p:sldId id="405" r:id="rId131"/>
    <p:sldId id="406" r:id="rId132"/>
    <p:sldId id="407" r:id="rId133"/>
    <p:sldId id="408" r:id="rId134"/>
    <p:sldId id="409" r:id="rId135"/>
    <p:sldId id="410" r:id="rId136"/>
    <p:sldId id="411" r:id="rId137"/>
    <p:sldId id="412" r:id="rId138"/>
    <p:sldId id="413" r:id="rId139"/>
    <p:sldId id="414" r:id="rId140"/>
    <p:sldId id="415"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66"/>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1238F-96BB-4CF8-B189-47F51BDB4407}" type="datetimeFigureOut">
              <a:rPr lang="en-US" smtClean="0"/>
              <a:pPr/>
              <a:t>4/18/2020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5AD28C-5C08-4D54-8815-5C1F22579D4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5AD28C-5C08-4D54-8815-5C1F22579D4E}"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5AD28C-5C08-4D54-8815-5C1F22579D4E}"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EA36C3-1532-41BF-8708-A7A56DD4F225}"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283801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A36C3-1532-41BF-8708-A7A56DD4F225}"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268954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A36C3-1532-41BF-8708-A7A56DD4F225}"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216037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A36C3-1532-41BF-8708-A7A56DD4F225}"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328348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EA36C3-1532-41BF-8708-A7A56DD4F225}"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943704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EA36C3-1532-41BF-8708-A7A56DD4F225}"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89998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A36C3-1532-41BF-8708-A7A56DD4F225}" type="datetimeFigureOut">
              <a:rPr lang="en-US" smtClean="0"/>
              <a:pPr/>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122524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EA36C3-1532-41BF-8708-A7A56DD4F225}" type="datetimeFigureOut">
              <a:rPr lang="en-US" smtClean="0"/>
              <a:pPr/>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359143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A36C3-1532-41BF-8708-A7A56DD4F225}" type="datetimeFigureOut">
              <a:rPr lang="en-US" smtClean="0"/>
              <a:pPr/>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53540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A36C3-1532-41BF-8708-A7A56DD4F225}"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249065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A36C3-1532-41BF-8708-A7A56DD4F225}"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3479325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A36C3-1532-41BF-8708-A7A56DD4F225}" type="datetimeFigureOut">
              <a:rPr lang="en-US" smtClean="0"/>
              <a:pPr/>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50770-3806-49E0-B4E2-73ACCA9ECF53}" type="slidenum">
              <a:rPr lang="en-US" smtClean="0"/>
              <a:pPr/>
              <a:t>‹#›</a:t>
            </a:fld>
            <a:endParaRPr lang="en-US"/>
          </a:p>
        </p:txBody>
      </p:sp>
    </p:spTree>
    <p:extLst>
      <p:ext uri="{BB962C8B-B14F-4D97-AF65-F5344CB8AC3E}">
        <p14:creationId xmlns="" xmlns:p14="http://schemas.microsoft.com/office/powerpoint/2010/main" val="333882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Related image"/>
          <p:cNvPicPr>
            <a:picLocks noChangeAspect="1" noChangeArrowheads="1"/>
          </p:cNvPicPr>
          <p:nvPr/>
        </p:nvPicPr>
        <p:blipFill>
          <a:blip r:embed="rId2" cstate="print"/>
          <a:srcRect/>
          <a:stretch>
            <a:fillRect/>
          </a:stretch>
        </p:blipFill>
        <p:spPr bwMode="auto">
          <a:xfrm>
            <a:off x="5334001" y="152400"/>
            <a:ext cx="3809999" cy="3810000"/>
          </a:xfrm>
          <a:prstGeom prst="rect">
            <a:avLst/>
          </a:prstGeom>
          <a:noFill/>
        </p:spPr>
      </p:pic>
      <p:sp>
        <p:nvSpPr>
          <p:cNvPr id="2" name="Title 1"/>
          <p:cNvSpPr>
            <a:spLocks noGrp="1"/>
          </p:cNvSpPr>
          <p:nvPr>
            <p:ph type="ctrTitle"/>
          </p:nvPr>
        </p:nvSpPr>
        <p:spPr>
          <a:xfrm>
            <a:off x="457200" y="2362200"/>
            <a:ext cx="7772400" cy="1470025"/>
          </a:xfrm>
        </p:spPr>
        <p:txBody>
          <a:bodyPr>
            <a:normAutofit/>
          </a:bodyPr>
          <a:lstStyle/>
          <a:p>
            <a:r>
              <a:rPr lang="en-US" sz="7200" dirty="0" smtClean="0"/>
              <a:t>Waves</a:t>
            </a:r>
            <a:endParaRPr lang="en-US" sz="7200" dirty="0"/>
          </a:p>
        </p:txBody>
      </p:sp>
      <p:pic>
        <p:nvPicPr>
          <p:cNvPr id="27654" name="Picture 6" descr="Image result for waves physics"/>
          <p:cNvPicPr>
            <a:picLocks noChangeAspect="1" noChangeArrowheads="1"/>
          </p:cNvPicPr>
          <p:nvPr/>
        </p:nvPicPr>
        <p:blipFill>
          <a:blip r:embed="rId3" cstate="print"/>
          <a:srcRect/>
          <a:stretch>
            <a:fillRect/>
          </a:stretch>
        </p:blipFill>
        <p:spPr bwMode="auto">
          <a:xfrm>
            <a:off x="762000" y="3933825"/>
            <a:ext cx="7620000" cy="2314575"/>
          </a:xfrm>
          <a:prstGeom prst="rect">
            <a:avLst/>
          </a:prstGeom>
          <a:noFill/>
        </p:spPr>
      </p:pic>
      <p:pic>
        <p:nvPicPr>
          <p:cNvPr id="27656" name="Picture 8" descr="Image result for waves on the sea"/>
          <p:cNvPicPr>
            <a:picLocks noChangeAspect="1" noChangeArrowheads="1"/>
          </p:cNvPicPr>
          <p:nvPr/>
        </p:nvPicPr>
        <p:blipFill>
          <a:blip r:embed="rId4" cstate="print"/>
          <a:srcRect/>
          <a:stretch>
            <a:fillRect/>
          </a:stretch>
        </p:blipFill>
        <p:spPr bwMode="auto">
          <a:xfrm>
            <a:off x="0" y="0"/>
            <a:ext cx="4267200" cy="2667000"/>
          </a:xfrm>
          <a:prstGeom prst="rect">
            <a:avLst/>
          </a:prstGeom>
          <a:noFill/>
        </p:spPr>
      </p:pic>
    </p:spTree>
    <p:extLst>
      <p:ext uri="{BB962C8B-B14F-4D97-AF65-F5344CB8AC3E}">
        <p14:creationId xmlns="" xmlns:p14="http://schemas.microsoft.com/office/powerpoint/2010/main" val="3726399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and Stationary Waves</a:t>
            </a:r>
            <a:endParaRPr lang="en-US" dirty="0"/>
          </a:p>
        </p:txBody>
      </p:sp>
      <p:sp>
        <p:nvSpPr>
          <p:cNvPr id="3" name="Content Placeholder 2"/>
          <p:cNvSpPr>
            <a:spLocks noGrp="1"/>
          </p:cNvSpPr>
          <p:nvPr>
            <p:ph idx="1"/>
          </p:nvPr>
        </p:nvSpPr>
        <p:spPr/>
        <p:txBody>
          <a:bodyPr/>
          <a:lstStyle/>
          <a:p>
            <a:r>
              <a:rPr lang="en-US" dirty="0" smtClean="0"/>
              <a:t>Waves may be classified as either being </a:t>
            </a:r>
            <a:r>
              <a:rPr lang="en-US" b="1" dirty="0" smtClean="0">
                <a:solidFill>
                  <a:srgbClr val="FF0066"/>
                </a:solidFill>
              </a:rPr>
              <a:t>progressive</a:t>
            </a:r>
            <a:r>
              <a:rPr lang="en-US" dirty="0" smtClean="0"/>
              <a:t> or </a:t>
            </a:r>
            <a:r>
              <a:rPr lang="en-US" b="1" dirty="0" smtClean="0">
                <a:solidFill>
                  <a:srgbClr val="00B0F0"/>
                </a:solidFill>
              </a:rPr>
              <a:t>stationary</a:t>
            </a:r>
            <a:r>
              <a:rPr lang="en-US" dirty="0" smtClean="0"/>
              <a:t>.</a:t>
            </a:r>
          </a:p>
          <a:p>
            <a:endParaRPr lang="en-US" dirty="0" smtClean="0"/>
          </a:p>
          <a:p>
            <a:r>
              <a:rPr lang="en-US" b="1" dirty="0" smtClean="0">
                <a:solidFill>
                  <a:srgbClr val="FF0066"/>
                </a:solidFill>
              </a:rPr>
              <a:t>Progressive waves</a:t>
            </a:r>
            <a:r>
              <a:rPr lang="en-US" dirty="0" smtClean="0"/>
              <a:t> are those that transfer energy from one point to the next.</a:t>
            </a:r>
          </a:p>
          <a:p>
            <a:endParaRPr lang="en-US" dirty="0" smtClean="0"/>
          </a:p>
          <a:p>
            <a:r>
              <a:rPr lang="en-US" b="1" dirty="0" smtClean="0">
                <a:solidFill>
                  <a:srgbClr val="00B0F0"/>
                </a:solidFill>
              </a:rPr>
              <a:t>Stationary waves</a:t>
            </a:r>
            <a:r>
              <a:rPr lang="en-US" dirty="0" smtClean="0"/>
              <a:t> do not transfer energy.</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Define:</a:t>
            </a:r>
            <a:br>
              <a:rPr lang="en-US" dirty="0" smtClean="0"/>
            </a:br>
            <a:r>
              <a:rPr lang="en-US" dirty="0" smtClean="0"/>
              <a:t>a.  A ray of light		b.  A beam of light</a:t>
            </a:r>
            <a:br>
              <a:rPr lang="en-US" dirty="0" smtClean="0"/>
            </a:br>
            <a:endParaRPr lang="en-US" dirty="0" smtClean="0"/>
          </a:p>
          <a:p>
            <a:r>
              <a:rPr lang="en-US" dirty="0" smtClean="0"/>
              <a:t>State the property of light responsible for the formation of shadows.</a:t>
            </a:r>
            <a:br>
              <a:rPr lang="en-US" dirty="0" smtClean="0"/>
            </a:br>
            <a:endParaRPr lang="en-US" dirty="0" smtClean="0"/>
          </a:p>
          <a:p>
            <a:r>
              <a:rPr lang="en-US" dirty="0" smtClean="0"/>
              <a:t>Draw ray diagrams to represent the formation of each of the following.</a:t>
            </a:r>
            <a:br>
              <a:rPr lang="en-US" dirty="0" smtClean="0"/>
            </a:br>
            <a:r>
              <a:rPr lang="en-US" dirty="0" smtClean="0"/>
              <a:t/>
            </a:r>
            <a:br>
              <a:rPr lang="en-US" dirty="0" smtClean="0"/>
            </a:br>
            <a:r>
              <a:rPr lang="en-US" dirty="0" smtClean="0"/>
              <a:t>A.  </a:t>
            </a:r>
            <a:r>
              <a:rPr lang="en-US" sz="3000" dirty="0" smtClean="0"/>
              <a:t>The shadow produced by a point source of light</a:t>
            </a:r>
            <a:r>
              <a:rPr lang="en-US" dirty="0" smtClean="0"/>
              <a:t/>
            </a:r>
            <a:br>
              <a:rPr lang="en-US" dirty="0" smtClean="0"/>
            </a:br>
            <a:r>
              <a:rPr lang="en-US" dirty="0" smtClean="0"/>
              <a:t/>
            </a:r>
            <a:br>
              <a:rPr lang="en-US" dirty="0" smtClean="0"/>
            </a:br>
            <a:r>
              <a:rPr lang="en-US" dirty="0" smtClean="0"/>
              <a:t>B.  An eclipse of the Moon (lunar eclipse)</a:t>
            </a:r>
            <a:br>
              <a:rPr lang="en-US" dirty="0" smtClean="0"/>
            </a:br>
            <a:r>
              <a:rPr lang="en-US" dirty="0" smtClean="0"/>
              <a:t/>
            </a:r>
            <a:br>
              <a:rPr lang="en-US" dirty="0" smtClean="0"/>
            </a:br>
            <a:r>
              <a:rPr lang="en-US" dirty="0" smtClean="0"/>
              <a:t>C.  An eclipse of the Sun (solar eclipse)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371600"/>
            <a:ext cx="8229600" cy="5334000"/>
          </a:xfrm>
        </p:spPr>
        <p:txBody>
          <a:bodyPr>
            <a:normAutofit fontScale="92500" lnSpcReduction="20000"/>
          </a:bodyPr>
          <a:lstStyle/>
          <a:p>
            <a:r>
              <a:rPr lang="en-US" dirty="0" smtClean="0"/>
              <a:t>Draw ray diagrams to show the formation of the image in a pinhole camera for each of the following cases.</a:t>
            </a:r>
            <a:br>
              <a:rPr lang="en-US" dirty="0" smtClean="0"/>
            </a:br>
            <a:r>
              <a:rPr lang="en-US" dirty="0" smtClean="0"/>
              <a:t/>
            </a:r>
            <a:br>
              <a:rPr lang="en-US" dirty="0" smtClean="0"/>
            </a:br>
            <a:r>
              <a:rPr lang="en-US" dirty="0" smtClean="0"/>
              <a:t>A.  The camera focusing an image of an object</a:t>
            </a:r>
            <a:br>
              <a:rPr lang="en-US" dirty="0" smtClean="0"/>
            </a:br>
            <a:r>
              <a:rPr lang="en-US" dirty="0" smtClean="0"/>
              <a:t/>
            </a:r>
            <a:br>
              <a:rPr lang="en-US" dirty="0" smtClean="0"/>
            </a:br>
            <a:r>
              <a:rPr lang="en-US" dirty="0" smtClean="0"/>
              <a:t>B.  The effect on the image of increasing the size of the hole.</a:t>
            </a:r>
            <a:br>
              <a:rPr lang="en-US" dirty="0" smtClean="0"/>
            </a:br>
            <a:r>
              <a:rPr lang="en-US" dirty="0" smtClean="0"/>
              <a:t/>
            </a:r>
            <a:br>
              <a:rPr lang="en-US" dirty="0" smtClean="0"/>
            </a:br>
            <a:r>
              <a:rPr lang="en-US" dirty="0" smtClean="0"/>
              <a:t>C.  The effect on the image of moving the object further from the camera.</a:t>
            </a:r>
            <a:br>
              <a:rPr lang="en-US" dirty="0" smtClean="0"/>
            </a:br>
            <a:r>
              <a:rPr lang="en-US" dirty="0" smtClean="0"/>
              <a:t/>
            </a:r>
            <a:br>
              <a:rPr lang="en-US" dirty="0" smtClean="0"/>
            </a:br>
            <a:r>
              <a:rPr lang="en-US" dirty="0" smtClean="0"/>
              <a:t>D.  The effect on the image of making the box deeper.</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Reflection and Refraction</a:t>
            </a:r>
            <a:endParaRPr lang="en-US" dirty="0"/>
          </a:p>
        </p:txBody>
      </p:sp>
      <p:pic>
        <p:nvPicPr>
          <p:cNvPr id="125954" name="Picture 2" descr="Image result for reflection gif physics"/>
          <p:cNvPicPr>
            <a:picLocks noChangeAspect="1" noChangeArrowheads="1" noCrop="1"/>
          </p:cNvPicPr>
          <p:nvPr/>
        </p:nvPicPr>
        <p:blipFill>
          <a:blip r:embed="rId2" cstate="print"/>
          <a:srcRect/>
          <a:stretch>
            <a:fillRect/>
          </a:stretch>
        </p:blipFill>
        <p:spPr bwMode="auto">
          <a:xfrm rot="16200000">
            <a:off x="904133" y="3037733"/>
            <a:ext cx="3144733" cy="4343400"/>
          </a:xfrm>
          <a:prstGeom prst="rect">
            <a:avLst/>
          </a:prstGeom>
          <a:noFill/>
        </p:spPr>
      </p:pic>
      <p:pic>
        <p:nvPicPr>
          <p:cNvPr id="125956" name="Picture 4" descr="Image result for refraction gif"/>
          <p:cNvPicPr>
            <a:picLocks noChangeAspect="1" noChangeArrowheads="1"/>
          </p:cNvPicPr>
          <p:nvPr/>
        </p:nvPicPr>
        <p:blipFill>
          <a:blip r:embed="rId3" cstate="print"/>
          <a:srcRect/>
          <a:stretch>
            <a:fillRect/>
          </a:stretch>
        </p:blipFill>
        <p:spPr bwMode="auto">
          <a:xfrm>
            <a:off x="4343400" y="146583"/>
            <a:ext cx="4572000" cy="2291817"/>
          </a:xfrm>
          <a:prstGeom prst="rect">
            <a:avLst/>
          </a:prstGeom>
          <a:noFill/>
        </p:spPr>
      </p:pic>
      <p:pic>
        <p:nvPicPr>
          <p:cNvPr id="125958" name="Picture 6" descr="Image result for person looking at themselves in the mirror"/>
          <p:cNvPicPr>
            <a:picLocks noChangeAspect="1" noChangeArrowheads="1"/>
          </p:cNvPicPr>
          <p:nvPr/>
        </p:nvPicPr>
        <p:blipFill>
          <a:blip r:embed="rId4" cstate="print"/>
          <a:srcRect/>
          <a:stretch>
            <a:fillRect/>
          </a:stretch>
        </p:blipFill>
        <p:spPr bwMode="auto">
          <a:xfrm>
            <a:off x="5769002" y="4038601"/>
            <a:ext cx="3374998" cy="2285999"/>
          </a:xfrm>
          <a:prstGeom prst="rect">
            <a:avLst/>
          </a:prstGeom>
          <a:noFill/>
        </p:spPr>
      </p:pic>
      <p:pic>
        <p:nvPicPr>
          <p:cNvPr id="125960" name="Picture 8" descr="Image result for refraction of pencil in water"/>
          <p:cNvPicPr>
            <a:picLocks noChangeAspect="1" noChangeArrowheads="1"/>
          </p:cNvPicPr>
          <p:nvPr/>
        </p:nvPicPr>
        <p:blipFill>
          <a:blip r:embed="rId5" cstate="print"/>
          <a:srcRect/>
          <a:stretch>
            <a:fillRect/>
          </a:stretch>
        </p:blipFill>
        <p:spPr bwMode="auto">
          <a:xfrm>
            <a:off x="990600" y="133350"/>
            <a:ext cx="2305050" cy="230505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There are two laws of reflection:</a:t>
            </a:r>
            <a:br>
              <a:rPr lang="en-US" dirty="0" smtClean="0"/>
            </a:br>
            <a:r>
              <a:rPr lang="en-US" dirty="0" smtClean="0"/>
              <a:t/>
            </a:r>
            <a:br>
              <a:rPr lang="en-US" dirty="0" smtClean="0"/>
            </a:br>
            <a:r>
              <a:rPr lang="en-US" b="1" dirty="0" smtClean="0">
                <a:solidFill>
                  <a:srgbClr val="FF0066"/>
                </a:solidFill>
              </a:rPr>
              <a:t>Law 1:</a:t>
            </a:r>
            <a:r>
              <a:rPr lang="en-US" dirty="0" smtClean="0"/>
              <a:t/>
            </a:r>
            <a:br>
              <a:rPr lang="en-US" dirty="0" smtClean="0"/>
            </a:br>
            <a:r>
              <a:rPr lang="en-US" dirty="0" smtClean="0"/>
              <a:t>The incident ray, the reflected ray and the normal, at the point of incidence, are on the same plane.</a:t>
            </a:r>
            <a:br>
              <a:rPr lang="en-US" dirty="0" smtClean="0"/>
            </a:br>
            <a:r>
              <a:rPr lang="en-US" dirty="0" smtClean="0"/>
              <a:t/>
            </a:r>
            <a:br>
              <a:rPr lang="en-US" dirty="0" smtClean="0"/>
            </a:br>
            <a:r>
              <a:rPr lang="en-US" b="1" dirty="0" smtClean="0">
                <a:solidFill>
                  <a:srgbClr val="009900"/>
                </a:solidFill>
              </a:rPr>
              <a:t>Law 2:</a:t>
            </a:r>
            <a:r>
              <a:rPr lang="en-US" dirty="0" smtClean="0"/>
              <a:t/>
            </a:r>
            <a:br>
              <a:rPr lang="en-US" dirty="0" smtClean="0"/>
            </a:br>
            <a:r>
              <a:rPr lang="en-US" dirty="0" smtClean="0"/>
              <a:t>The angle of incidence is equal to the angle of reflection.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image you see in</a:t>
            </a:r>
            <a:br>
              <a:rPr lang="en-US" dirty="0" smtClean="0"/>
            </a:br>
            <a:r>
              <a:rPr lang="en-US" dirty="0" smtClean="0"/>
              <a:t>the mirror is called</a:t>
            </a:r>
            <a:br>
              <a:rPr lang="en-US" dirty="0" smtClean="0"/>
            </a:br>
            <a:r>
              <a:rPr lang="en-US" dirty="0" smtClean="0"/>
              <a:t>a reflection. </a:t>
            </a:r>
            <a:br>
              <a:rPr lang="en-US" dirty="0" smtClean="0"/>
            </a:br>
            <a:r>
              <a:rPr lang="en-US" dirty="0" smtClean="0"/>
              <a:t/>
            </a:r>
            <a:br>
              <a:rPr lang="en-US" dirty="0" smtClean="0"/>
            </a:br>
            <a:r>
              <a:rPr lang="en-US" dirty="0" smtClean="0"/>
              <a:t>When light hits the</a:t>
            </a:r>
            <a:br>
              <a:rPr lang="en-US" dirty="0" smtClean="0"/>
            </a:br>
            <a:r>
              <a:rPr lang="en-US" dirty="0" smtClean="0"/>
              <a:t>surface of a mirror</a:t>
            </a:r>
            <a:br>
              <a:rPr lang="en-US" dirty="0" smtClean="0"/>
            </a:br>
            <a:r>
              <a:rPr lang="en-US" dirty="0" smtClean="0"/>
              <a:t>it bounces away </a:t>
            </a:r>
            <a:br>
              <a:rPr lang="en-US" dirty="0" smtClean="0"/>
            </a:br>
            <a:r>
              <a:rPr lang="en-US" dirty="0" smtClean="0"/>
              <a:t>from the normal at</a:t>
            </a:r>
            <a:br>
              <a:rPr lang="en-US" dirty="0" smtClean="0"/>
            </a:br>
            <a:r>
              <a:rPr lang="en-US" dirty="0" smtClean="0"/>
              <a:t>the same angle</a:t>
            </a:r>
            <a:br>
              <a:rPr lang="en-US" dirty="0" smtClean="0"/>
            </a:br>
            <a:r>
              <a:rPr lang="en-US" dirty="0" smtClean="0"/>
              <a:t>the incident ray did.</a:t>
            </a:r>
          </a:p>
        </p:txBody>
      </p:sp>
      <p:pic>
        <p:nvPicPr>
          <p:cNvPr id="123906" name="Picture 2" descr="Image result for reflection gif physics"/>
          <p:cNvPicPr>
            <a:picLocks noChangeAspect="1" noChangeArrowheads="1" noCrop="1"/>
          </p:cNvPicPr>
          <p:nvPr/>
        </p:nvPicPr>
        <p:blipFill>
          <a:blip r:embed="rId2" cstate="print"/>
          <a:srcRect/>
          <a:stretch>
            <a:fillRect/>
          </a:stretch>
        </p:blipFill>
        <p:spPr bwMode="auto">
          <a:xfrm>
            <a:off x="4876800" y="1295400"/>
            <a:ext cx="3917124" cy="54102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Images formed in the plane of a mirror are:</a:t>
            </a:r>
            <a:br>
              <a:rPr lang="en-US" dirty="0" smtClean="0"/>
            </a:br>
            <a:r>
              <a:rPr lang="en-US" dirty="0" smtClean="0"/>
              <a:t/>
            </a:r>
            <a:br>
              <a:rPr lang="en-US" dirty="0" smtClean="0"/>
            </a:br>
            <a:r>
              <a:rPr lang="en-US" dirty="0" smtClean="0"/>
              <a:t>1.  the same size as the object.</a:t>
            </a:r>
            <a:br>
              <a:rPr lang="en-US" dirty="0" smtClean="0"/>
            </a:br>
            <a:r>
              <a:rPr lang="en-US" dirty="0" smtClean="0"/>
              <a:t/>
            </a:r>
            <a:br>
              <a:rPr lang="en-US" dirty="0" smtClean="0"/>
            </a:br>
            <a:r>
              <a:rPr lang="en-US" dirty="0" smtClean="0"/>
              <a:t>2.  the same distance perpendicularly behind the mirror as the object is in front</a:t>
            </a:r>
            <a:br>
              <a:rPr lang="en-US" dirty="0" smtClean="0"/>
            </a:br>
            <a:r>
              <a:rPr lang="en-US" dirty="0" smtClean="0"/>
              <a:t/>
            </a:r>
            <a:br>
              <a:rPr lang="en-US" dirty="0" smtClean="0"/>
            </a:br>
            <a:r>
              <a:rPr lang="en-US" dirty="0" smtClean="0"/>
              <a:t>3.  virtual</a:t>
            </a:r>
            <a:br>
              <a:rPr lang="en-US" dirty="0" smtClean="0"/>
            </a:br>
            <a:r>
              <a:rPr lang="en-US" dirty="0" smtClean="0"/>
              <a:t/>
            </a:r>
            <a:br>
              <a:rPr lang="en-US" dirty="0" smtClean="0"/>
            </a:br>
            <a:r>
              <a:rPr lang="en-US" dirty="0" smtClean="0"/>
              <a:t>4.  Laterally inverted </a:t>
            </a:r>
            <a:br>
              <a:rPr lang="en-US" dirty="0" smtClean="0"/>
            </a:br>
            <a:r>
              <a:rPr lang="en-US" dirty="0" smtClean="0"/>
              <a:t/>
            </a:r>
            <a:br>
              <a:rPr lang="en-US" dirty="0" smtClean="0"/>
            </a:br>
            <a:r>
              <a:rPr lang="en-US" dirty="0" smtClean="0"/>
              <a:t>Virtually means not real – the image cannot be formed on a screen, and light does not come from where the image appears to be.</a:t>
            </a:r>
            <a:br>
              <a:rPr lang="en-US" dirty="0" smtClean="0"/>
            </a:br>
            <a:r>
              <a:rPr lang="en-US" dirty="0" smtClean="0"/>
              <a:t/>
            </a:r>
            <a:br>
              <a:rPr lang="en-US" dirty="0" smtClean="0"/>
            </a:br>
            <a:r>
              <a:rPr lang="en-US" dirty="0" smtClean="0"/>
              <a:t>Laterally inverted means reversed side to side, so that the image of a word placed to face a mirror is reversed as shown: </a:t>
            </a:r>
            <a:endParaRPr lang="en-US" dirty="0"/>
          </a:p>
        </p:txBody>
      </p:sp>
      <p:pic>
        <p:nvPicPr>
          <p:cNvPr id="124930" name="Picture 2" descr="Image result for laterally inverted"/>
          <p:cNvPicPr>
            <a:picLocks noChangeAspect="1" noChangeArrowheads="1"/>
          </p:cNvPicPr>
          <p:nvPr/>
        </p:nvPicPr>
        <p:blipFill>
          <a:blip r:embed="rId2" cstate="print"/>
          <a:srcRect l="1843" t="9859" r="2304" b="11268"/>
          <a:stretch>
            <a:fillRect/>
          </a:stretch>
        </p:blipFill>
        <p:spPr bwMode="auto">
          <a:xfrm>
            <a:off x="2362200" y="5638800"/>
            <a:ext cx="3962400" cy="10668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Reflection Ray Diagrams Using Point Objects</a:t>
            </a:r>
            <a:endParaRPr lang="en-US" dirty="0"/>
          </a:p>
        </p:txBody>
      </p:sp>
      <p:pic>
        <p:nvPicPr>
          <p:cNvPr id="13" name="Content Placeholder 12" descr="Light15.jpg"/>
          <p:cNvPicPr>
            <a:picLocks noGrp="1" noChangeAspect="1"/>
          </p:cNvPicPr>
          <p:nvPr>
            <p:ph idx="1"/>
          </p:nvPr>
        </p:nvPicPr>
        <p:blipFill>
          <a:blip r:embed="rId2" cstate="print"/>
          <a:srcRect l="12084" t="12452" r="39723" b="56565"/>
          <a:stretch>
            <a:fillRect/>
          </a:stretch>
        </p:blipFill>
        <p:spPr>
          <a:xfrm rot="10800000">
            <a:off x="1219198" y="1371600"/>
            <a:ext cx="6248401" cy="5198433"/>
          </a:xfrm>
          <a:scene3d>
            <a:camera prst="orthographicFront">
              <a:rot lat="0" lon="0" rev="180000"/>
            </a:camera>
            <a:lightRig rig="threePt" dir="t"/>
          </a:scene3d>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Refraction</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There are two laws of refraction:</a:t>
            </a:r>
            <a:br>
              <a:rPr lang="en-US" dirty="0" smtClean="0"/>
            </a:br>
            <a:r>
              <a:rPr lang="en-US" dirty="0" smtClean="0"/>
              <a:t/>
            </a:r>
            <a:br>
              <a:rPr lang="en-US" dirty="0" smtClean="0"/>
            </a:br>
            <a:r>
              <a:rPr lang="en-US" b="1" dirty="0" smtClean="0"/>
              <a:t>Law 1:</a:t>
            </a:r>
            <a:r>
              <a:rPr lang="en-US" dirty="0" smtClean="0"/>
              <a:t/>
            </a:r>
            <a:br>
              <a:rPr lang="en-US" dirty="0" smtClean="0"/>
            </a:br>
            <a:r>
              <a:rPr lang="en-US" dirty="0" smtClean="0"/>
              <a:t>The incident ray, the refracted ray and the normal, at the point of incidence, are on the same plane.</a:t>
            </a:r>
            <a:br>
              <a:rPr lang="en-US" dirty="0" smtClean="0"/>
            </a:br>
            <a:r>
              <a:rPr lang="en-US" dirty="0" smtClean="0"/>
              <a:t/>
            </a:r>
            <a:br>
              <a:rPr lang="en-US" dirty="0" smtClean="0"/>
            </a:br>
            <a:r>
              <a:rPr lang="en-US" b="1" dirty="0" smtClean="0"/>
              <a:t>Law 2:</a:t>
            </a:r>
            <a:r>
              <a:rPr lang="en-US" dirty="0" smtClean="0"/>
              <a:t/>
            </a:r>
            <a:br>
              <a:rPr lang="en-US" dirty="0" smtClean="0"/>
            </a:br>
            <a:r>
              <a:rPr lang="en-US" dirty="0" smtClean="0"/>
              <a:t>The ratio </a:t>
            </a:r>
            <a:r>
              <a:rPr lang="en-US" b="1" dirty="0" smtClean="0">
                <a:solidFill>
                  <a:srgbClr val="7030A0"/>
                </a:solidFill>
              </a:rPr>
              <a:t>sin </a:t>
            </a:r>
            <a:r>
              <a:rPr lang="el-GR" b="1" dirty="0" smtClean="0">
                <a:solidFill>
                  <a:srgbClr val="7030A0"/>
                </a:solidFill>
              </a:rPr>
              <a:t>θ</a:t>
            </a:r>
            <a:r>
              <a:rPr lang="en-US" b="1" i="1" dirty="0" smtClean="0">
                <a:solidFill>
                  <a:srgbClr val="7030A0"/>
                </a:solidFill>
              </a:rPr>
              <a:t>i </a:t>
            </a:r>
            <a:r>
              <a:rPr lang="en-US" b="1" dirty="0" smtClean="0">
                <a:solidFill>
                  <a:srgbClr val="7030A0"/>
                </a:solidFill>
              </a:rPr>
              <a:t>/sin</a:t>
            </a:r>
            <a:r>
              <a:rPr lang="el-GR" b="1" dirty="0" smtClean="0">
                <a:solidFill>
                  <a:srgbClr val="7030A0"/>
                </a:solidFill>
              </a:rPr>
              <a:t> θ</a:t>
            </a:r>
            <a:r>
              <a:rPr lang="en-US" b="1" i="1" dirty="0" smtClean="0">
                <a:solidFill>
                  <a:srgbClr val="7030A0"/>
                </a:solidFill>
              </a:rPr>
              <a:t>r</a:t>
            </a:r>
            <a:r>
              <a:rPr lang="en-US" dirty="0" smtClean="0"/>
              <a:t> is a constant for a given pair of media, where i is the angle of incidence and r is the angle of refraction.  This is Snell’s Law.</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Snell’s Law of Refraction</a:t>
            </a:r>
            <a:endParaRPr lang="en-US" dirty="0"/>
          </a:p>
        </p:txBody>
      </p:sp>
      <p:pic>
        <p:nvPicPr>
          <p:cNvPr id="4" name="Content Placeholder 3" descr="Light3.jpg"/>
          <p:cNvPicPr>
            <a:picLocks noGrp="1" noChangeAspect="1"/>
          </p:cNvPicPr>
          <p:nvPr>
            <p:ph idx="1"/>
          </p:nvPr>
        </p:nvPicPr>
        <p:blipFill>
          <a:blip r:embed="rId2" cstate="print"/>
          <a:srcRect l="10673" t="5988" r="19497" b="63978"/>
          <a:stretch>
            <a:fillRect/>
          </a:stretch>
        </p:blipFill>
        <p:spPr>
          <a:xfrm>
            <a:off x="685800" y="1828800"/>
            <a:ext cx="8077199" cy="4495800"/>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Refractive Index, </a:t>
            </a:r>
            <a:r>
              <a:rPr lang="el-GR" i="1" dirty="0" smtClean="0"/>
              <a:t>η</a:t>
            </a:r>
            <a:endParaRPr lang="en-US" i="1"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dirty="0" smtClean="0"/>
              <a:t>For light travelling from one medium to another, the ratio </a:t>
            </a:r>
            <a:r>
              <a:rPr lang="en-US" b="1" dirty="0" smtClean="0">
                <a:solidFill>
                  <a:srgbClr val="7030A0"/>
                </a:solidFill>
              </a:rPr>
              <a:t>sin </a:t>
            </a:r>
            <a:r>
              <a:rPr lang="en-US" b="1" i="1" dirty="0" smtClean="0">
                <a:solidFill>
                  <a:srgbClr val="7030A0"/>
                </a:solidFill>
              </a:rPr>
              <a:t>i</a:t>
            </a:r>
            <a:r>
              <a:rPr lang="en-US" b="1" dirty="0" smtClean="0">
                <a:solidFill>
                  <a:srgbClr val="7030A0"/>
                </a:solidFill>
              </a:rPr>
              <a:t>/sin </a:t>
            </a:r>
            <a:r>
              <a:rPr lang="en-US" b="1" i="1" dirty="0" smtClean="0">
                <a:solidFill>
                  <a:srgbClr val="7030A0"/>
                </a:solidFill>
              </a:rPr>
              <a:t>r</a:t>
            </a:r>
            <a:r>
              <a:rPr lang="en-US" dirty="0" smtClean="0"/>
              <a:t> is the refractive index of the medium relative to the first </a:t>
            </a:r>
            <a:r>
              <a:rPr lang="el-GR" b="1" i="1" dirty="0" smtClean="0">
                <a:solidFill>
                  <a:srgbClr val="7030A0"/>
                </a:solidFill>
              </a:rPr>
              <a:t>η</a:t>
            </a:r>
            <a:r>
              <a:rPr lang="en-US" b="1" baseline="-25000" dirty="0" smtClean="0">
                <a:solidFill>
                  <a:srgbClr val="7030A0"/>
                </a:solidFill>
              </a:rPr>
              <a:t>2</a:t>
            </a:r>
            <a:r>
              <a:rPr lang="en-US" b="1" dirty="0" smtClean="0">
                <a:solidFill>
                  <a:srgbClr val="7030A0"/>
                </a:solidFill>
              </a:rPr>
              <a:t>/</a:t>
            </a:r>
            <a:r>
              <a:rPr lang="el-GR" b="1" i="1" dirty="0" smtClean="0">
                <a:solidFill>
                  <a:srgbClr val="7030A0"/>
                </a:solidFill>
              </a:rPr>
              <a:t>η</a:t>
            </a:r>
            <a:r>
              <a:rPr lang="en-US" b="1" baseline="-25000" dirty="0" smtClean="0">
                <a:solidFill>
                  <a:srgbClr val="7030A0"/>
                </a:solidFill>
              </a:rPr>
              <a:t>1</a:t>
            </a:r>
            <a:r>
              <a:rPr lang="en-US" dirty="0" smtClean="0"/>
              <a:t>.</a:t>
            </a:r>
            <a:br>
              <a:rPr lang="en-US" dirty="0" smtClean="0"/>
            </a:br>
            <a:r>
              <a:rPr lang="en-US" dirty="0" smtClean="0"/>
              <a:t/>
            </a:r>
            <a:br>
              <a:rPr lang="en-US" dirty="0" smtClean="0"/>
            </a:br>
            <a:r>
              <a:rPr lang="en-US" dirty="0" smtClean="0"/>
              <a:t>Where:                </a:t>
            </a:r>
            <a:r>
              <a:rPr lang="en-US" b="1" dirty="0" smtClean="0">
                <a:solidFill>
                  <a:srgbClr val="7030A0"/>
                </a:solidFill>
              </a:rPr>
              <a:t>sin </a:t>
            </a:r>
            <a:r>
              <a:rPr lang="en-US" b="1" i="1" dirty="0" smtClean="0">
                <a:solidFill>
                  <a:srgbClr val="7030A0"/>
                </a:solidFill>
              </a:rPr>
              <a:t>i</a:t>
            </a:r>
            <a:r>
              <a:rPr lang="en-US" b="1" dirty="0" smtClean="0">
                <a:solidFill>
                  <a:srgbClr val="7030A0"/>
                </a:solidFill>
              </a:rPr>
              <a:t>/sin </a:t>
            </a:r>
            <a:r>
              <a:rPr lang="en-US" b="1" i="1" dirty="0" smtClean="0">
                <a:solidFill>
                  <a:srgbClr val="7030A0"/>
                </a:solidFill>
              </a:rPr>
              <a:t>r</a:t>
            </a:r>
            <a:r>
              <a:rPr lang="en-US" b="1" dirty="0" smtClean="0">
                <a:solidFill>
                  <a:srgbClr val="7030A0"/>
                </a:solidFill>
              </a:rPr>
              <a:t> = </a:t>
            </a:r>
            <a:r>
              <a:rPr lang="el-GR" b="1" i="1" dirty="0" smtClean="0">
                <a:solidFill>
                  <a:srgbClr val="7030A0"/>
                </a:solidFill>
              </a:rPr>
              <a:t>η</a:t>
            </a:r>
            <a:r>
              <a:rPr lang="en-US" b="1" baseline="-25000" dirty="0" smtClean="0">
                <a:solidFill>
                  <a:srgbClr val="7030A0"/>
                </a:solidFill>
              </a:rPr>
              <a:t>2</a:t>
            </a:r>
            <a:r>
              <a:rPr lang="en-US" b="1" dirty="0" smtClean="0">
                <a:solidFill>
                  <a:srgbClr val="7030A0"/>
                </a:solidFill>
              </a:rPr>
              <a:t>/</a:t>
            </a:r>
            <a:r>
              <a:rPr lang="el-GR" b="1" i="1" dirty="0" smtClean="0">
                <a:solidFill>
                  <a:srgbClr val="7030A0"/>
                </a:solidFill>
              </a:rPr>
              <a:t>η</a:t>
            </a:r>
            <a:r>
              <a:rPr lang="en-US" b="1" baseline="-25000" dirty="0" smtClean="0">
                <a:solidFill>
                  <a:srgbClr val="7030A0"/>
                </a:solidFill>
              </a:rPr>
              <a:t>1</a:t>
            </a:r>
          </a:p>
          <a:p>
            <a:endParaRPr lang="en-US" dirty="0" smtClean="0"/>
          </a:p>
          <a:p>
            <a:r>
              <a:rPr lang="en-US" dirty="0" smtClean="0"/>
              <a:t>For light travelling from one medium to another, the ratio:</a:t>
            </a:r>
            <a:br>
              <a:rPr lang="en-US" dirty="0" smtClean="0"/>
            </a:br>
            <a:r>
              <a:rPr lang="en-US" dirty="0" smtClean="0"/>
              <a:t/>
            </a:r>
            <a:br>
              <a:rPr lang="en-US" dirty="0" smtClean="0"/>
            </a:br>
            <a:r>
              <a:rPr lang="en-US" dirty="0" smtClean="0"/>
              <a:t>         </a:t>
            </a:r>
            <a:r>
              <a:rPr lang="en-US" sz="2200" b="1" dirty="0" smtClean="0">
                <a:solidFill>
                  <a:srgbClr val="FF0066"/>
                </a:solidFill>
              </a:rPr>
              <a:t>speed in medium of incidence ÷  speed in medium of refraction</a:t>
            </a:r>
          </a:p>
          <a:p>
            <a:endParaRPr lang="en-US" sz="2200" b="1" dirty="0" smtClean="0">
              <a:solidFill>
                <a:srgbClr val="FF0066"/>
              </a:solidFill>
            </a:endParaRPr>
          </a:p>
          <a:p>
            <a:r>
              <a:rPr lang="en-US" sz="3300" b="1" dirty="0" smtClean="0">
                <a:solidFill>
                  <a:srgbClr val="FF0066"/>
                </a:solidFill>
              </a:rPr>
              <a:t>Is also equal to the refractive index of the second medium relative to the first:</a:t>
            </a:r>
            <a:br>
              <a:rPr lang="en-US" sz="3300" b="1" dirty="0" smtClean="0">
                <a:solidFill>
                  <a:srgbClr val="FF0066"/>
                </a:solidFill>
              </a:rPr>
            </a:br>
            <a:r>
              <a:rPr lang="en-US" sz="2200" b="1" dirty="0" smtClean="0">
                <a:solidFill>
                  <a:srgbClr val="FF0066"/>
                </a:solidFill>
              </a:rPr>
              <a:t/>
            </a:r>
            <a:br>
              <a:rPr lang="en-US" sz="2200" b="1" dirty="0" smtClean="0">
                <a:solidFill>
                  <a:srgbClr val="FF0066"/>
                </a:solidFill>
              </a:rPr>
            </a:br>
            <a:r>
              <a:rPr lang="el-GR" sz="2000" b="1" dirty="0" smtClean="0">
                <a:solidFill>
                  <a:srgbClr val="7030A0"/>
                </a:solidFill>
              </a:rPr>
              <a:t> </a:t>
            </a:r>
            <a:r>
              <a:rPr lang="en-US" sz="2000" b="1" dirty="0" smtClean="0">
                <a:solidFill>
                  <a:srgbClr val="7030A0"/>
                </a:solidFill>
              </a:rPr>
              <a:t>                                               </a:t>
            </a:r>
            <a:r>
              <a:rPr lang="el-GR" sz="3300" b="1" i="1" dirty="0" smtClean="0">
                <a:solidFill>
                  <a:srgbClr val="7030A0"/>
                </a:solidFill>
              </a:rPr>
              <a:t>η</a:t>
            </a:r>
            <a:r>
              <a:rPr lang="en-US" sz="3300" b="1" baseline="-25000" dirty="0" smtClean="0">
                <a:solidFill>
                  <a:srgbClr val="7030A0"/>
                </a:solidFill>
              </a:rPr>
              <a:t>2</a:t>
            </a:r>
            <a:r>
              <a:rPr lang="en-US" sz="3300" b="1" dirty="0" smtClean="0">
                <a:solidFill>
                  <a:srgbClr val="7030A0"/>
                </a:solidFill>
              </a:rPr>
              <a:t>/</a:t>
            </a:r>
            <a:r>
              <a:rPr lang="el-GR" sz="3300" b="1" i="1" dirty="0" smtClean="0">
                <a:solidFill>
                  <a:srgbClr val="7030A0"/>
                </a:solidFill>
              </a:rPr>
              <a:t>η</a:t>
            </a:r>
            <a:r>
              <a:rPr lang="en-US" sz="3300" b="1" baseline="-25000" dirty="0" smtClean="0">
                <a:solidFill>
                  <a:srgbClr val="7030A0"/>
                </a:solidFill>
              </a:rPr>
              <a:t>1 </a:t>
            </a:r>
            <a:r>
              <a:rPr lang="en-US" sz="3300" b="1" dirty="0" smtClean="0">
                <a:solidFill>
                  <a:srgbClr val="7030A0"/>
                </a:solidFill>
              </a:rPr>
              <a:t>  =  v</a:t>
            </a:r>
            <a:r>
              <a:rPr lang="en-US" sz="3300" b="1" baseline="-25000" dirty="0" smtClean="0">
                <a:solidFill>
                  <a:srgbClr val="7030A0"/>
                </a:solidFill>
              </a:rPr>
              <a:t>i</a:t>
            </a:r>
            <a:r>
              <a:rPr lang="en-US" sz="3300" b="1" dirty="0" smtClean="0">
                <a:solidFill>
                  <a:srgbClr val="7030A0"/>
                </a:solidFill>
              </a:rPr>
              <a:t>/</a:t>
            </a:r>
            <a:r>
              <a:rPr lang="en-US" sz="3300" b="1" dirty="0" err="1" smtClean="0">
                <a:solidFill>
                  <a:srgbClr val="7030A0"/>
                </a:solidFill>
              </a:rPr>
              <a:t>v</a:t>
            </a:r>
            <a:r>
              <a:rPr lang="en-US" sz="3300" b="1" baseline="-25000" dirty="0" err="1" smtClean="0">
                <a:solidFill>
                  <a:srgbClr val="7030A0"/>
                </a:solidFill>
              </a:rPr>
              <a:t>r</a:t>
            </a:r>
            <a:endParaRPr lang="en-US" sz="3300" b="1" dirty="0">
              <a:solidFill>
                <a:srgbClr val="FF0066"/>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 or</a:t>
            </a:r>
            <a:br>
              <a:rPr lang="en-US" dirty="0" smtClean="0"/>
            </a:br>
            <a:r>
              <a:rPr lang="en-US" dirty="0" smtClean="0"/>
              <a:t>Things associated with a wave</a:t>
            </a:r>
            <a:endParaRPr lang="en-US" dirty="0"/>
          </a:p>
        </p:txBody>
      </p:sp>
      <p:sp>
        <p:nvSpPr>
          <p:cNvPr id="3" name="Content Placeholder 2"/>
          <p:cNvSpPr>
            <a:spLocks noGrp="1"/>
          </p:cNvSpPr>
          <p:nvPr>
            <p:ph idx="1"/>
          </p:nvPr>
        </p:nvSpPr>
        <p:spPr/>
        <p:txBody>
          <a:bodyPr>
            <a:normAutofit fontScale="92500" lnSpcReduction="20000"/>
          </a:bodyPr>
          <a:lstStyle/>
          <a:p>
            <a:r>
              <a:rPr lang="en-US" sz="4400" dirty="0" smtClean="0">
                <a:solidFill>
                  <a:srgbClr val="7030A0"/>
                </a:solidFill>
              </a:rPr>
              <a:t>Amplitude, a	</a:t>
            </a:r>
          </a:p>
          <a:p>
            <a:r>
              <a:rPr lang="en-US" sz="4400" dirty="0" smtClean="0">
                <a:solidFill>
                  <a:srgbClr val="00B0F0"/>
                </a:solidFill>
              </a:rPr>
              <a:t>Wavelength, </a:t>
            </a:r>
            <a:r>
              <a:rPr lang="el-GR" sz="4400" dirty="0" smtClean="0">
                <a:solidFill>
                  <a:srgbClr val="00B0F0"/>
                </a:solidFill>
              </a:rPr>
              <a:t>λ</a:t>
            </a:r>
            <a:endParaRPr lang="en-US" sz="4400" i="1" dirty="0" smtClean="0">
              <a:solidFill>
                <a:srgbClr val="FFC000"/>
              </a:solidFill>
            </a:endParaRPr>
          </a:p>
          <a:p>
            <a:r>
              <a:rPr lang="en-US" sz="4400" dirty="0" smtClean="0">
                <a:solidFill>
                  <a:srgbClr val="FF0066"/>
                </a:solidFill>
              </a:rPr>
              <a:t>Period, </a:t>
            </a:r>
            <a:r>
              <a:rPr lang="en-US" sz="4400" i="1" dirty="0" smtClean="0">
                <a:solidFill>
                  <a:srgbClr val="FF0066"/>
                </a:solidFill>
              </a:rPr>
              <a:t>T</a:t>
            </a:r>
          </a:p>
          <a:p>
            <a:r>
              <a:rPr lang="en-US" sz="4400" dirty="0" smtClean="0">
                <a:solidFill>
                  <a:srgbClr val="FFC000"/>
                </a:solidFill>
              </a:rPr>
              <a:t>Frequency, </a:t>
            </a:r>
            <a:r>
              <a:rPr lang="en-US" sz="4400" i="1" dirty="0" smtClean="0">
                <a:solidFill>
                  <a:srgbClr val="FFC000"/>
                </a:solidFill>
              </a:rPr>
              <a:t>f</a:t>
            </a:r>
            <a:endParaRPr lang="en-US" sz="4400" i="1" dirty="0" smtClean="0">
              <a:solidFill>
                <a:srgbClr val="FF0066"/>
              </a:solidFill>
            </a:endParaRPr>
          </a:p>
          <a:p>
            <a:r>
              <a:rPr lang="en-US" sz="4400" dirty="0" smtClean="0">
                <a:solidFill>
                  <a:srgbClr val="00B050"/>
                </a:solidFill>
              </a:rPr>
              <a:t>Speed, </a:t>
            </a:r>
            <a:r>
              <a:rPr lang="en-US" sz="4400" i="1" dirty="0" smtClean="0">
                <a:solidFill>
                  <a:srgbClr val="00B050"/>
                </a:solidFill>
              </a:rPr>
              <a:t>v</a:t>
            </a:r>
          </a:p>
          <a:p>
            <a:r>
              <a:rPr lang="en-US" sz="4400" dirty="0" err="1" smtClean="0">
                <a:solidFill>
                  <a:srgbClr val="7030A0"/>
                </a:solidFill>
              </a:rPr>
              <a:t>Wavefront</a:t>
            </a:r>
            <a:endParaRPr lang="en-US" sz="4400" dirty="0" smtClean="0">
              <a:solidFill>
                <a:srgbClr val="7030A0"/>
              </a:solidFill>
            </a:endParaRPr>
          </a:p>
          <a:p>
            <a:r>
              <a:rPr lang="en-US" sz="4400" dirty="0" smtClean="0">
                <a:solidFill>
                  <a:srgbClr val="002060"/>
                </a:solidFill>
              </a:rPr>
              <a:t>Phase</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Refractive indices of common materials</a:t>
            </a:r>
            <a:endParaRPr lang="en-US" dirty="0"/>
          </a:p>
        </p:txBody>
      </p:sp>
      <p:graphicFrame>
        <p:nvGraphicFramePr>
          <p:cNvPr id="4" name="Content Placeholder 3"/>
          <p:cNvGraphicFramePr>
            <a:graphicFrameLocks noGrp="1"/>
          </p:cNvGraphicFramePr>
          <p:nvPr>
            <p:ph idx="1"/>
          </p:nvPr>
        </p:nvGraphicFramePr>
        <p:xfrm>
          <a:off x="2819400" y="2438400"/>
          <a:ext cx="3886200" cy="2895600"/>
        </p:xfrm>
        <a:graphic>
          <a:graphicData uri="http://schemas.openxmlformats.org/drawingml/2006/table">
            <a:tbl>
              <a:tblPr firstRow="1" bandRow="1">
                <a:tableStyleId>{5C22544A-7EE6-4342-B048-85BDC9FD1C3A}</a:tableStyleId>
              </a:tblPr>
              <a:tblGrid>
                <a:gridCol w="1943100"/>
                <a:gridCol w="1943100"/>
              </a:tblGrid>
              <a:tr h="723900">
                <a:tc>
                  <a:txBody>
                    <a:bodyPr/>
                    <a:lstStyle/>
                    <a:p>
                      <a:pPr algn="ctr"/>
                      <a:r>
                        <a:rPr lang="en-US" dirty="0" smtClean="0"/>
                        <a:t>Material</a:t>
                      </a:r>
                      <a:endParaRPr lang="en-US" dirty="0"/>
                    </a:p>
                  </a:txBody>
                  <a:tcPr/>
                </a:tc>
                <a:tc>
                  <a:txBody>
                    <a:bodyPr/>
                    <a:lstStyle/>
                    <a:p>
                      <a:pPr algn="ctr"/>
                      <a:r>
                        <a:rPr lang="en-US" dirty="0" smtClean="0"/>
                        <a:t>Refractive</a:t>
                      </a:r>
                      <a:r>
                        <a:rPr lang="en-US" baseline="0" dirty="0" smtClean="0"/>
                        <a:t> index, </a:t>
                      </a:r>
                      <a:r>
                        <a:rPr lang="el-GR" baseline="0" dirty="0" smtClean="0"/>
                        <a:t>η</a:t>
                      </a:r>
                      <a:endParaRPr lang="en-US" dirty="0"/>
                    </a:p>
                  </a:txBody>
                  <a:tcPr/>
                </a:tc>
              </a:tr>
              <a:tr h="723900">
                <a:tc>
                  <a:txBody>
                    <a:bodyPr/>
                    <a:lstStyle/>
                    <a:p>
                      <a:pPr algn="ctr"/>
                      <a:r>
                        <a:rPr lang="en-US" dirty="0" smtClean="0"/>
                        <a:t>Air</a:t>
                      </a:r>
                      <a:endParaRPr lang="en-US" dirty="0"/>
                    </a:p>
                  </a:txBody>
                  <a:tcPr/>
                </a:tc>
                <a:tc>
                  <a:txBody>
                    <a:bodyPr/>
                    <a:lstStyle/>
                    <a:p>
                      <a:pPr algn="ctr"/>
                      <a:r>
                        <a:rPr lang="en-US" dirty="0" smtClean="0"/>
                        <a:t>1.0</a:t>
                      </a:r>
                      <a:endParaRPr lang="en-US" dirty="0"/>
                    </a:p>
                  </a:txBody>
                  <a:tcPr/>
                </a:tc>
              </a:tr>
              <a:tr h="723900">
                <a:tc>
                  <a:txBody>
                    <a:bodyPr/>
                    <a:lstStyle/>
                    <a:p>
                      <a:pPr algn="ctr"/>
                      <a:r>
                        <a:rPr lang="en-US" dirty="0" smtClean="0"/>
                        <a:t>Water</a:t>
                      </a:r>
                      <a:endParaRPr lang="en-US" dirty="0"/>
                    </a:p>
                  </a:txBody>
                  <a:tcPr/>
                </a:tc>
                <a:tc>
                  <a:txBody>
                    <a:bodyPr/>
                    <a:lstStyle/>
                    <a:p>
                      <a:pPr algn="ctr"/>
                      <a:r>
                        <a:rPr lang="en-US" dirty="0" smtClean="0"/>
                        <a:t>1.3</a:t>
                      </a:r>
                      <a:endParaRPr lang="en-US" dirty="0"/>
                    </a:p>
                  </a:txBody>
                  <a:tcPr/>
                </a:tc>
              </a:tr>
              <a:tr h="723900">
                <a:tc>
                  <a:txBody>
                    <a:bodyPr/>
                    <a:lstStyle/>
                    <a:p>
                      <a:pPr algn="ctr"/>
                      <a:r>
                        <a:rPr lang="en-US" dirty="0" smtClean="0"/>
                        <a:t>glass</a:t>
                      </a:r>
                      <a:endParaRPr lang="en-US" dirty="0"/>
                    </a:p>
                  </a:txBody>
                  <a:tcPr/>
                </a:tc>
                <a:tc>
                  <a:txBody>
                    <a:bodyPr/>
                    <a:lstStyle/>
                    <a:p>
                      <a:pPr algn="ctr"/>
                      <a:r>
                        <a:rPr lang="en-US" dirty="0" smtClean="0"/>
                        <a:t>1.5</a:t>
                      </a:r>
                      <a:endParaRPr lang="en-US" dirty="0"/>
                    </a:p>
                  </a:txBody>
                  <a:tcPr/>
                </a:tc>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ht2.jpg"/>
          <p:cNvPicPr>
            <a:picLocks noChangeAspect="1"/>
          </p:cNvPicPr>
          <p:nvPr/>
        </p:nvPicPr>
        <p:blipFill>
          <a:blip r:embed="rId2" cstate="print"/>
          <a:srcRect l="72680" t="73334" r="14379" b="17777"/>
          <a:stretch>
            <a:fillRect/>
          </a:stretch>
        </p:blipFill>
        <p:spPr>
          <a:xfrm rot="10800000">
            <a:off x="6629400" y="1295400"/>
            <a:ext cx="2514600" cy="2235200"/>
          </a:xfrm>
          <a:prstGeom prst="rect">
            <a:avLst/>
          </a:prstGeom>
        </p:spPr>
      </p:pic>
      <p:sp>
        <p:nvSpPr>
          <p:cNvPr id="2" name="Title 1"/>
          <p:cNvSpPr>
            <a:spLocks noGrp="1"/>
          </p:cNvSpPr>
          <p:nvPr>
            <p:ph type="title"/>
          </p:nvPr>
        </p:nvSpPr>
        <p:spPr/>
        <p:txBody>
          <a:bodyPr>
            <a:normAutofit fontScale="90000"/>
          </a:bodyPr>
          <a:lstStyle/>
          <a:p>
            <a:r>
              <a:rPr lang="en-US" dirty="0" smtClean="0"/>
              <a:t>Behaviour of Light when passing from one Medium to Another</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When light enters a second medium perpendicular to its interface:</a:t>
            </a:r>
            <a:br>
              <a:rPr lang="en-US" dirty="0" smtClean="0"/>
            </a:br>
            <a:r>
              <a:rPr lang="en-US" dirty="0" smtClean="0"/>
              <a:t/>
            </a:r>
            <a:br>
              <a:rPr lang="en-US" dirty="0" smtClean="0"/>
            </a:br>
            <a:r>
              <a:rPr lang="en-US" dirty="0" smtClean="0"/>
              <a:t>1.  It does not deviate – the angles of incidence and refraction are both zero.</a:t>
            </a:r>
            <a:br>
              <a:rPr lang="en-US" dirty="0" smtClean="0"/>
            </a:br>
            <a:r>
              <a:rPr lang="en-US" dirty="0" smtClean="0"/>
              <a:t/>
            </a:r>
            <a:br>
              <a:rPr lang="en-US" dirty="0" smtClean="0"/>
            </a:br>
            <a:r>
              <a:rPr lang="en-US" dirty="0" smtClean="0"/>
              <a:t/>
            </a:r>
            <a:br>
              <a:rPr lang="en-US" dirty="0" smtClean="0"/>
            </a:br>
            <a:r>
              <a:rPr lang="en-US" dirty="0" smtClean="0"/>
              <a:t>2.  its speed is greater in the less optically dense medium.</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Behaviour of Light when passing from one Medium to Another</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When light enters a more optically dense medium other than perpendicularly:</a:t>
            </a:r>
            <a:br>
              <a:rPr lang="en-US" dirty="0" smtClean="0"/>
            </a:br>
            <a:r>
              <a:rPr lang="en-US" dirty="0" smtClean="0"/>
              <a:t/>
            </a:r>
            <a:br>
              <a:rPr lang="en-US" dirty="0" smtClean="0"/>
            </a:br>
            <a:r>
              <a:rPr lang="en-US" dirty="0" smtClean="0"/>
              <a:t>1.  it refracts towards the normal, that is the angle between the ray and the normal decreases</a:t>
            </a:r>
            <a:br>
              <a:rPr lang="en-US" dirty="0" smtClean="0"/>
            </a:br>
            <a:r>
              <a:rPr lang="en-US" dirty="0" smtClean="0"/>
              <a:t/>
            </a:r>
            <a:br>
              <a:rPr lang="en-US" dirty="0" smtClean="0"/>
            </a:br>
            <a:r>
              <a:rPr lang="en-US" dirty="0" smtClean="0"/>
              <a:t>2.  its speed decreases</a:t>
            </a:r>
            <a:endParaRPr lang="en-US" dirty="0"/>
          </a:p>
        </p:txBody>
      </p:sp>
      <p:pic>
        <p:nvPicPr>
          <p:cNvPr id="4" name="Picture 3" descr="Light2.jpg"/>
          <p:cNvPicPr>
            <a:picLocks noChangeAspect="1"/>
          </p:cNvPicPr>
          <p:nvPr/>
        </p:nvPicPr>
        <p:blipFill>
          <a:blip r:embed="rId2" cstate="print"/>
          <a:srcRect l="61177" t="73334" r="25882" b="17842"/>
          <a:stretch>
            <a:fillRect/>
          </a:stretch>
        </p:blipFill>
        <p:spPr>
          <a:xfrm rot="10800000">
            <a:off x="5486400" y="4267200"/>
            <a:ext cx="2590800" cy="22860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Behaviour of Light when passing from one Medium to Another</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When light enters a less optically dense medium other than perpendicularly:</a:t>
            </a:r>
            <a:br>
              <a:rPr lang="en-US" dirty="0" smtClean="0"/>
            </a:br>
            <a:r>
              <a:rPr lang="en-US" dirty="0" smtClean="0"/>
              <a:t/>
            </a:r>
            <a:br>
              <a:rPr lang="en-US" dirty="0" smtClean="0"/>
            </a:br>
            <a:r>
              <a:rPr lang="en-US" dirty="0" smtClean="0"/>
              <a:t>1.  it refracts away from the normal, that is the angle between the ray and the normal increases</a:t>
            </a:r>
            <a:br>
              <a:rPr lang="en-US" dirty="0" smtClean="0"/>
            </a:br>
            <a:r>
              <a:rPr lang="en-US" dirty="0" smtClean="0"/>
              <a:t/>
            </a:r>
            <a:br>
              <a:rPr lang="en-US" dirty="0" smtClean="0"/>
            </a:br>
            <a:r>
              <a:rPr lang="en-US" dirty="0" smtClean="0"/>
              <a:t>2.  its speed increases</a:t>
            </a:r>
            <a:endParaRPr lang="en-US" dirty="0"/>
          </a:p>
        </p:txBody>
      </p:sp>
      <p:pic>
        <p:nvPicPr>
          <p:cNvPr id="4" name="Picture 3" descr="Light2.jpg"/>
          <p:cNvPicPr>
            <a:picLocks noChangeAspect="1"/>
          </p:cNvPicPr>
          <p:nvPr/>
        </p:nvPicPr>
        <p:blipFill>
          <a:blip r:embed="rId2" cstate="print"/>
          <a:srcRect l="46798" t="73334" r="38823" b="17777"/>
          <a:stretch>
            <a:fillRect/>
          </a:stretch>
        </p:blipFill>
        <p:spPr>
          <a:xfrm rot="10800000">
            <a:off x="5105400" y="4343400"/>
            <a:ext cx="3048000" cy="243840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Refraction Ray Diagrams Using Point Objects</a:t>
            </a:r>
            <a:endParaRPr lang="en-US" dirty="0"/>
          </a:p>
        </p:txBody>
      </p:sp>
      <p:pic>
        <p:nvPicPr>
          <p:cNvPr id="5" name="Content Placeholder 10" descr="Light2.jpg"/>
          <p:cNvPicPr>
            <a:picLocks noChangeAspect="1"/>
          </p:cNvPicPr>
          <p:nvPr/>
        </p:nvPicPr>
        <p:blipFill>
          <a:blip r:embed="rId2" cstate="print"/>
          <a:srcRect l="30391" t="25921" r="12960" b="57243"/>
          <a:stretch>
            <a:fillRect/>
          </a:stretch>
        </p:blipFill>
        <p:spPr>
          <a:xfrm rot="10800000">
            <a:off x="304800" y="2286000"/>
            <a:ext cx="8321038" cy="3200399"/>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Refraction through a Rectangular Glass Block</a:t>
            </a:r>
            <a:endParaRPr lang="en-US" dirty="0"/>
          </a:p>
        </p:txBody>
      </p:sp>
      <p:sp>
        <p:nvSpPr>
          <p:cNvPr id="3" name="Content Placeholder 2"/>
          <p:cNvSpPr>
            <a:spLocks noGrp="1"/>
          </p:cNvSpPr>
          <p:nvPr>
            <p:ph idx="1"/>
          </p:nvPr>
        </p:nvSpPr>
        <p:spPr/>
        <p:txBody>
          <a:bodyPr/>
          <a:lstStyle/>
          <a:p>
            <a:r>
              <a:rPr lang="en-US" dirty="0" smtClean="0"/>
              <a:t>The emergent ray is parallel to the incident ray and therefore the angle of emergence is equal to the angle of incidence.</a:t>
            </a:r>
            <a:endParaRPr lang="en-US" dirty="0"/>
          </a:p>
        </p:txBody>
      </p:sp>
      <p:pic>
        <p:nvPicPr>
          <p:cNvPr id="4" name="Picture 4" descr="Image result for refraction gif"/>
          <p:cNvPicPr>
            <a:picLocks noChangeAspect="1" noChangeArrowheads="1"/>
          </p:cNvPicPr>
          <p:nvPr/>
        </p:nvPicPr>
        <p:blipFill>
          <a:blip r:embed="rId2" cstate="print"/>
          <a:srcRect/>
          <a:stretch>
            <a:fillRect/>
          </a:stretch>
        </p:blipFill>
        <p:spPr bwMode="auto">
          <a:xfrm>
            <a:off x="1828800" y="3276600"/>
            <a:ext cx="5776503" cy="2895601"/>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Calculations</a:t>
            </a:r>
            <a:endParaRPr lang="en-US" dirty="0"/>
          </a:p>
        </p:txBody>
      </p:sp>
      <p:sp>
        <p:nvSpPr>
          <p:cNvPr id="3" name="Content Placeholder 2"/>
          <p:cNvSpPr>
            <a:spLocks noGrp="1"/>
          </p:cNvSpPr>
          <p:nvPr>
            <p:ph idx="1"/>
          </p:nvPr>
        </p:nvSpPr>
        <p:spPr/>
        <p:txBody>
          <a:bodyPr/>
          <a:lstStyle/>
          <a:p>
            <a:r>
              <a:rPr lang="en-US" dirty="0" smtClean="0"/>
              <a:t>The following equation may be used when tackling a refraction problem:  </a:t>
            </a:r>
          </a:p>
          <a:p>
            <a:pPr>
              <a:buNone/>
            </a:pPr>
            <a:r>
              <a:rPr lang="en-US" b="1" dirty="0" smtClean="0">
                <a:latin typeface="Calibri Body"/>
                <a:cs typeface="Times New Roman" pitchFamily="18" charset="0"/>
              </a:rPr>
              <a:t>		     </a:t>
            </a:r>
          </a:p>
          <a:p>
            <a:pPr>
              <a:buNone/>
            </a:pPr>
            <a:r>
              <a:rPr lang="en-US" b="1" dirty="0" smtClean="0">
                <a:latin typeface="Calibri Body"/>
                <a:cs typeface="Times New Roman" pitchFamily="18" charset="0"/>
              </a:rPr>
              <a:t>             </a:t>
            </a:r>
            <a:r>
              <a:rPr lang="el-GR" b="1" dirty="0" smtClean="0">
                <a:latin typeface="Calibri Body"/>
                <a:cs typeface="Times New Roman" pitchFamily="18" charset="0"/>
              </a:rPr>
              <a:t>η</a:t>
            </a:r>
            <a:r>
              <a:rPr lang="en-US" b="1" baseline="-25000" dirty="0" smtClean="0">
                <a:latin typeface="Calibri Body"/>
                <a:cs typeface="Times New Roman" pitchFamily="18" charset="0"/>
              </a:rPr>
              <a:t>2</a:t>
            </a:r>
            <a:r>
              <a:rPr lang="en-US" b="1" dirty="0" smtClean="0">
                <a:latin typeface="Calibri Body"/>
                <a:cs typeface="Times New Roman" pitchFamily="18" charset="0"/>
              </a:rPr>
              <a:t>/</a:t>
            </a:r>
            <a:r>
              <a:rPr lang="el-GR" b="1" dirty="0" smtClean="0">
                <a:latin typeface="Calibri Body"/>
                <a:cs typeface="Times New Roman" pitchFamily="18" charset="0"/>
              </a:rPr>
              <a:t> η</a:t>
            </a:r>
            <a:r>
              <a:rPr lang="en-US" b="1" baseline="-25000" dirty="0" smtClean="0">
                <a:latin typeface="Calibri Body"/>
                <a:cs typeface="Times New Roman" pitchFamily="18" charset="0"/>
              </a:rPr>
              <a:t>1</a:t>
            </a:r>
            <a:r>
              <a:rPr lang="en-US" b="1" dirty="0" smtClean="0">
                <a:latin typeface="Calibri Body"/>
                <a:cs typeface="Times New Roman" pitchFamily="18" charset="0"/>
              </a:rPr>
              <a:t> = sin</a:t>
            </a:r>
            <a:r>
              <a:rPr lang="el-GR" b="1" dirty="0" smtClean="0">
                <a:latin typeface="Calibri Body"/>
                <a:cs typeface="Times New Roman" pitchFamily="18" charset="0"/>
              </a:rPr>
              <a:t>θ</a:t>
            </a:r>
            <a:r>
              <a:rPr lang="en-US" b="1" baseline="-25000" dirty="0" smtClean="0">
                <a:latin typeface="Calibri Body"/>
                <a:cs typeface="Times New Roman" pitchFamily="18" charset="0"/>
              </a:rPr>
              <a:t>i</a:t>
            </a:r>
            <a:r>
              <a:rPr lang="en-US" b="1" dirty="0" smtClean="0">
                <a:latin typeface="Calibri Body"/>
                <a:cs typeface="Times New Roman" pitchFamily="18" charset="0"/>
              </a:rPr>
              <a:t>/ sin</a:t>
            </a:r>
            <a:r>
              <a:rPr lang="el-GR" b="1" dirty="0" smtClean="0">
                <a:latin typeface="Calibri Body"/>
                <a:cs typeface="Times New Roman" pitchFamily="18" charset="0"/>
              </a:rPr>
              <a:t>θ</a:t>
            </a:r>
            <a:r>
              <a:rPr lang="en-US" b="1" baseline="-25000" dirty="0" smtClean="0">
                <a:latin typeface="Calibri Body"/>
                <a:cs typeface="Times New Roman" pitchFamily="18" charset="0"/>
              </a:rPr>
              <a:t>r</a:t>
            </a:r>
            <a:r>
              <a:rPr lang="en-US" b="1" dirty="0" smtClean="0">
                <a:latin typeface="Calibri Body"/>
                <a:cs typeface="Times New Roman" pitchFamily="18" charset="0"/>
              </a:rPr>
              <a:t> = v</a:t>
            </a:r>
            <a:r>
              <a:rPr lang="en-US" b="1" baseline="-25000" dirty="0" smtClean="0">
                <a:latin typeface="Calibri Body"/>
                <a:cs typeface="Times New Roman" pitchFamily="18" charset="0"/>
              </a:rPr>
              <a:t>i</a:t>
            </a:r>
            <a:r>
              <a:rPr lang="en-US" b="1" dirty="0" smtClean="0">
                <a:latin typeface="Calibri Body"/>
                <a:cs typeface="Times New Roman" pitchFamily="18" charset="0"/>
              </a:rPr>
              <a:t>/</a:t>
            </a:r>
            <a:r>
              <a:rPr lang="en-US" b="1" dirty="0" err="1" smtClean="0">
                <a:latin typeface="Calibri Body"/>
                <a:cs typeface="Times New Roman" pitchFamily="18" charset="0"/>
              </a:rPr>
              <a:t>v</a:t>
            </a:r>
            <a:r>
              <a:rPr lang="en-US" b="1" baseline="-25000" dirty="0" err="1" smtClean="0">
                <a:latin typeface="Calibri Body"/>
                <a:cs typeface="Times New Roman" pitchFamily="18" charset="0"/>
              </a:rPr>
              <a:t>r</a:t>
            </a:r>
            <a:endParaRPr lang="en-US" b="1" baseline="-25000" dirty="0" smtClean="0">
              <a:latin typeface="Calibri Body"/>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Dispersion</a:t>
            </a:r>
            <a:endParaRPr lang="en-US" dirty="0"/>
          </a:p>
        </p:txBody>
      </p:sp>
      <p:sp>
        <p:nvSpPr>
          <p:cNvPr id="3" name="Content Placeholder 2"/>
          <p:cNvSpPr>
            <a:spLocks noGrp="1"/>
          </p:cNvSpPr>
          <p:nvPr>
            <p:ph idx="1"/>
          </p:nvPr>
        </p:nvSpPr>
        <p:spPr/>
        <p:txBody>
          <a:bodyPr>
            <a:normAutofit/>
          </a:bodyPr>
          <a:lstStyle/>
          <a:p>
            <a:r>
              <a:rPr lang="en-US" sz="2400" dirty="0" smtClean="0"/>
              <a:t>The dispersion of white light is the separation of white light into its constituent colours.</a:t>
            </a:r>
          </a:p>
          <a:p>
            <a:r>
              <a:rPr lang="en-US" sz="2400" dirty="0" smtClean="0"/>
              <a:t>The figure below show the set-up of an experiment originally done by Newton.</a:t>
            </a:r>
            <a:endParaRPr lang="en-US" sz="2400" dirty="0"/>
          </a:p>
        </p:txBody>
      </p:sp>
      <p:pic>
        <p:nvPicPr>
          <p:cNvPr id="4" name="Picture 3" descr="Light4.jpg"/>
          <p:cNvPicPr>
            <a:picLocks noChangeAspect="1"/>
          </p:cNvPicPr>
          <p:nvPr/>
        </p:nvPicPr>
        <p:blipFill>
          <a:blip r:embed="rId2" cstate="print"/>
          <a:srcRect l="19804" t="6667" r="11176" b="63333"/>
          <a:stretch>
            <a:fillRect/>
          </a:stretch>
        </p:blipFill>
        <p:spPr>
          <a:xfrm rot="10800000">
            <a:off x="1600200" y="3352799"/>
            <a:ext cx="6096000" cy="3429000"/>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Dispersion</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dirty="0" smtClean="0"/>
              <a:t>Newton made a number of changes to the experiment in order to prove that the origin of the coloured light was not within the prism.  He:</a:t>
            </a:r>
            <a:br>
              <a:rPr lang="en-US" dirty="0" smtClean="0"/>
            </a:br>
            <a:r>
              <a:rPr lang="en-US" dirty="0" smtClean="0"/>
              <a:t/>
            </a:r>
            <a:br>
              <a:rPr lang="en-US" dirty="0" smtClean="0"/>
            </a:br>
            <a:r>
              <a:rPr lang="en-US" dirty="0" smtClean="0"/>
              <a:t>1.  changed the size of the slits of the collimator</a:t>
            </a:r>
            <a:br>
              <a:rPr lang="en-US" dirty="0" smtClean="0"/>
            </a:br>
            <a:r>
              <a:rPr lang="en-US" dirty="0" smtClean="0"/>
              <a:t/>
            </a:r>
            <a:br>
              <a:rPr lang="en-US" dirty="0" smtClean="0"/>
            </a:br>
            <a:r>
              <a:rPr lang="en-US" dirty="0" smtClean="0"/>
              <a:t>2.  used prisms of different types</a:t>
            </a:r>
            <a:br>
              <a:rPr lang="en-US" dirty="0" smtClean="0"/>
            </a:br>
            <a:r>
              <a:rPr lang="en-US" dirty="0" smtClean="0"/>
              <a:t/>
            </a:r>
            <a:br>
              <a:rPr lang="en-US" dirty="0" smtClean="0"/>
            </a:br>
            <a:r>
              <a:rPr lang="en-US" dirty="0" smtClean="0"/>
              <a:t>3.  isolated a colour and showed that it was not affected by another prism.</a:t>
            </a:r>
            <a:br>
              <a:rPr lang="en-US" dirty="0" smtClean="0"/>
            </a:br>
            <a:r>
              <a:rPr lang="en-US" dirty="0" smtClean="0"/>
              <a:t/>
            </a:r>
            <a:br>
              <a:rPr lang="en-US" dirty="0" smtClean="0"/>
            </a:br>
            <a:r>
              <a:rPr lang="en-US" dirty="0" smtClean="0"/>
              <a:t>4.  altered the distance between the light source and the prism</a:t>
            </a:r>
            <a:br>
              <a:rPr lang="en-US" dirty="0" smtClean="0"/>
            </a:br>
            <a:r>
              <a:rPr lang="en-US" dirty="0" smtClean="0"/>
              <a:t/>
            </a:r>
            <a:br>
              <a:rPr lang="en-US" dirty="0" smtClean="0"/>
            </a:br>
            <a:r>
              <a:rPr lang="en-US" dirty="0" smtClean="0"/>
              <a:t>5.  added a second prism to show that the colours can be recombined.</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Angle and Total Internal Reflection</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When light passes from an optically denser medium to one which is optically less dense it will have a large angle of refraction.</a:t>
            </a:r>
            <a:br>
              <a:rPr lang="en-US" dirty="0" smtClean="0"/>
            </a:br>
            <a:r>
              <a:rPr lang="en-US" dirty="0" smtClean="0"/>
              <a:t/>
            </a:r>
            <a:br>
              <a:rPr lang="en-US" dirty="0" smtClean="0"/>
            </a:br>
            <a:r>
              <a:rPr lang="en-US" dirty="0" smtClean="0"/>
              <a:t>At a certain angle of incidence, c, the refracted ray passes just along the surface, for angles greater than this </a:t>
            </a:r>
            <a:r>
              <a:rPr lang="en-US" b="1" dirty="0" smtClean="0"/>
              <a:t>critical angle</a:t>
            </a:r>
            <a:r>
              <a:rPr lang="en-US" dirty="0" smtClean="0"/>
              <a:t>, there is </a:t>
            </a:r>
            <a:r>
              <a:rPr lang="en-US" b="1" dirty="0" smtClean="0"/>
              <a:t>total internal reflection</a:t>
            </a:r>
            <a:r>
              <a:rPr lang="en-US" dirty="0" smtClean="0"/>
              <a: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Amplitude</a:t>
            </a:r>
            <a:endParaRPr lang="en-US" dirty="0"/>
          </a:p>
        </p:txBody>
      </p:sp>
      <p:sp>
        <p:nvSpPr>
          <p:cNvPr id="3" name="Content Placeholder 2"/>
          <p:cNvSpPr>
            <a:spLocks noGrp="1"/>
          </p:cNvSpPr>
          <p:nvPr>
            <p:ph idx="1"/>
          </p:nvPr>
        </p:nvSpPr>
        <p:spPr/>
        <p:txBody>
          <a:bodyPr/>
          <a:lstStyle/>
          <a:p>
            <a:r>
              <a:rPr lang="en-US" dirty="0" smtClean="0"/>
              <a:t>The amplitude of a wave is the maximum displacement of the vibration or oscillation from its mean position.</a:t>
            </a:r>
          </a:p>
          <a:p>
            <a:endParaRPr lang="en-US" dirty="0"/>
          </a:p>
        </p:txBody>
      </p:sp>
      <p:pic>
        <p:nvPicPr>
          <p:cNvPr id="3074" name="Picture 2" descr="Image result"/>
          <p:cNvPicPr>
            <a:picLocks noChangeAspect="1" noChangeArrowheads="1"/>
          </p:cNvPicPr>
          <p:nvPr/>
        </p:nvPicPr>
        <p:blipFill>
          <a:blip r:embed="rId2" cstate="print"/>
          <a:srcRect/>
          <a:stretch>
            <a:fillRect/>
          </a:stretch>
        </p:blipFill>
        <p:spPr bwMode="auto">
          <a:xfrm>
            <a:off x="2114550" y="3276600"/>
            <a:ext cx="5200650" cy="2924176"/>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Angle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critical angle may defined in two ways:</a:t>
            </a:r>
            <a:br>
              <a:rPr lang="en-US" dirty="0" smtClean="0"/>
            </a:br>
            <a:r>
              <a:rPr lang="en-US" dirty="0" smtClean="0"/>
              <a:t/>
            </a:r>
            <a:br>
              <a:rPr lang="en-US" dirty="0" smtClean="0"/>
            </a:br>
            <a:r>
              <a:rPr lang="en-US" dirty="0" smtClean="0"/>
              <a:t>1.  The critical angle of a material is the largest angle at which a ray can approach an interface with a medium of smaller refractive index and be refracted into it.</a:t>
            </a:r>
            <a:br>
              <a:rPr lang="en-US" dirty="0" smtClean="0"/>
            </a:br>
            <a:r>
              <a:rPr lang="en-US" dirty="0" smtClean="0"/>
              <a:t/>
            </a:r>
            <a:br>
              <a:rPr lang="en-US" dirty="0" smtClean="0"/>
            </a:br>
            <a:r>
              <a:rPr lang="en-US" dirty="0" smtClean="0"/>
              <a:t>2.  The critical angle of a material is the smallest angle at which a ray can approach an interface with a medium of smaller refractive index and be totally reflected by it.</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Conditions Necessary for Total Internal Reflection</a:t>
            </a:r>
            <a:endParaRPr lang="en-US" dirty="0"/>
          </a:p>
        </p:txBody>
      </p:sp>
      <p:sp>
        <p:nvSpPr>
          <p:cNvPr id="3" name="Content Placeholder 2"/>
          <p:cNvSpPr>
            <a:spLocks noGrp="1"/>
          </p:cNvSpPr>
          <p:nvPr>
            <p:ph idx="1"/>
          </p:nvPr>
        </p:nvSpPr>
        <p:spPr/>
        <p:txBody>
          <a:bodyPr/>
          <a:lstStyle/>
          <a:p>
            <a:r>
              <a:rPr lang="en-US" dirty="0" smtClean="0"/>
              <a:t>The ray must approach the second medium from one of greater refractive index, that is from one in which its speed is less.</a:t>
            </a:r>
            <a:br>
              <a:rPr lang="en-US" dirty="0" smtClean="0"/>
            </a:br>
            <a:endParaRPr lang="en-US" dirty="0" smtClean="0"/>
          </a:p>
          <a:p>
            <a:r>
              <a:rPr lang="en-US" dirty="0" smtClean="0"/>
              <a:t>The angle of approach must be greater than the critical angle.</a:t>
            </a:r>
            <a:endParaRPr lang="en-US" dirty="0"/>
          </a:p>
        </p:txBody>
      </p:sp>
      <p:pic>
        <p:nvPicPr>
          <p:cNvPr id="4" name="Picture 3" descr="Light5.jpg"/>
          <p:cNvPicPr>
            <a:picLocks noChangeAspect="1"/>
          </p:cNvPicPr>
          <p:nvPr/>
        </p:nvPicPr>
        <p:blipFill>
          <a:blip r:embed="rId2" cstate="print"/>
          <a:srcRect l="11176" t="36667" r="16928" b="46667"/>
          <a:stretch>
            <a:fillRect/>
          </a:stretch>
        </p:blipFill>
        <p:spPr>
          <a:xfrm>
            <a:off x="1295400" y="4724400"/>
            <a:ext cx="6858000" cy="2057400"/>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Mirage</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During the day the temperature of the air directly above the surface of a road increases due to conduction of heat from the asphalt.</a:t>
            </a:r>
            <a:br>
              <a:rPr lang="en-US" dirty="0" smtClean="0"/>
            </a:br>
            <a:r>
              <a:rPr lang="en-US" dirty="0" smtClean="0"/>
              <a:t/>
            </a:r>
            <a:br>
              <a:rPr lang="en-US" dirty="0" smtClean="0"/>
            </a:br>
            <a:r>
              <a:rPr lang="en-US" dirty="0" smtClean="0"/>
              <a:t>A ray of light from low in the sky will refract away from the normal as it enters the hotter, less dense air.</a:t>
            </a:r>
            <a:br>
              <a:rPr lang="en-US" dirty="0" smtClean="0"/>
            </a:br>
            <a:r>
              <a:rPr lang="en-US" dirty="0" smtClean="0"/>
              <a:t/>
            </a:r>
            <a:br>
              <a:rPr lang="en-US" dirty="0" smtClean="0"/>
            </a:br>
            <a:r>
              <a:rPr lang="en-US" dirty="0" smtClean="0"/>
              <a:t>The deviation continues until the ray is totally reflected just above the road.  It is then continuously refracted towards the normal as it enters the cooler, denser, air above.</a:t>
            </a:r>
            <a:br>
              <a:rPr lang="en-US" dirty="0" smtClean="0"/>
            </a:br>
            <a:r>
              <a:rPr lang="en-US" dirty="0" smtClean="0"/>
              <a:t/>
            </a:r>
            <a:br>
              <a:rPr lang="en-US" dirty="0" smtClean="0"/>
            </a:br>
            <a:r>
              <a:rPr lang="en-US" dirty="0" smtClean="0"/>
              <a:t>An observer receiving this ray will see a virtual image of the sky and may interpret it as a pool of water.</a:t>
            </a:r>
            <a:endParaRPr lang="en-US" dirty="0"/>
          </a:p>
        </p:txBody>
      </p:sp>
      <p:pic>
        <p:nvPicPr>
          <p:cNvPr id="5" name="Picture 4" descr="Light6.jpg"/>
          <p:cNvPicPr>
            <a:picLocks noChangeAspect="1"/>
          </p:cNvPicPr>
          <p:nvPr/>
        </p:nvPicPr>
        <p:blipFill>
          <a:blip r:embed="rId2" cstate="print"/>
          <a:srcRect l="14052" t="66667" r="42810" b="15555"/>
          <a:stretch>
            <a:fillRect/>
          </a:stretch>
        </p:blipFill>
        <p:spPr>
          <a:xfrm rot="10800000">
            <a:off x="152400" y="76200"/>
            <a:ext cx="2857498" cy="1523999"/>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ht6.jpg"/>
          <p:cNvPicPr>
            <a:picLocks noChangeAspect="1"/>
          </p:cNvPicPr>
          <p:nvPr/>
        </p:nvPicPr>
        <p:blipFill>
          <a:blip r:embed="rId2" cstate="print"/>
          <a:srcRect l="39608" t="12222" r="5752" b="72222"/>
          <a:stretch>
            <a:fillRect/>
          </a:stretch>
        </p:blipFill>
        <p:spPr>
          <a:xfrm rot="10800000">
            <a:off x="4419600" y="762000"/>
            <a:ext cx="4343400" cy="1600200"/>
          </a:xfrm>
          <a:prstGeom prst="rect">
            <a:avLst/>
          </a:prstGeom>
        </p:spPr>
      </p:pic>
      <p:sp>
        <p:nvSpPr>
          <p:cNvPr id="2" name="Title 1"/>
          <p:cNvSpPr>
            <a:spLocks noGrp="1"/>
          </p:cNvSpPr>
          <p:nvPr>
            <p:ph type="title"/>
          </p:nvPr>
        </p:nvSpPr>
        <p:spPr/>
        <p:txBody>
          <a:bodyPr>
            <a:normAutofit fontScale="90000"/>
          </a:bodyPr>
          <a:lstStyle/>
          <a:p>
            <a:pPr algn="l"/>
            <a:r>
              <a:rPr lang="en-US" dirty="0" smtClean="0"/>
              <a:t>Relation between critical angle and refractive index</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b="1" dirty="0" smtClean="0"/>
              <a:t>sin c = 1/</a:t>
            </a:r>
            <a:r>
              <a:rPr lang="el-GR" b="1" i="1" dirty="0" smtClean="0"/>
              <a:t>η</a:t>
            </a:r>
            <a:r>
              <a:rPr lang="en-US" dirty="0" smtClean="0"/>
              <a:t/>
            </a:r>
            <a:br>
              <a:rPr lang="en-US" dirty="0" smtClean="0"/>
            </a:br>
            <a:r>
              <a:rPr lang="en-US" dirty="0" smtClean="0"/>
              <a:t/>
            </a:r>
            <a:br>
              <a:rPr lang="en-US" dirty="0" smtClean="0"/>
            </a:br>
            <a:r>
              <a:rPr lang="en-US" dirty="0" smtClean="0"/>
              <a:t>One of the angles is 90</a:t>
            </a:r>
            <a:r>
              <a:rPr lang="en-US" baseline="30000" dirty="0" smtClean="0"/>
              <a:t>o</a:t>
            </a:r>
            <a:r>
              <a:rPr lang="en-US" dirty="0" smtClean="0"/>
              <a:t> and the other is the critical angle, c.  The critical angle is always in the medium in which the wave travels with lesser speed – for light, this is the more optically dense medium.</a:t>
            </a:r>
            <a:br>
              <a:rPr lang="en-US" dirty="0" smtClean="0"/>
            </a:br>
            <a:r>
              <a:rPr lang="en-US" dirty="0" smtClean="0"/>
              <a:t/>
            </a:r>
            <a:br>
              <a:rPr lang="en-US" dirty="0" smtClean="0"/>
            </a:br>
            <a:r>
              <a:rPr lang="en-US" dirty="0" smtClean="0"/>
              <a:t>Note that, if the critical angle or the refractive index of a material is referred to without mention of the second medium, it can be assumed that it is relative to air.</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Total Internal Reflection</a:t>
            </a:r>
            <a:endParaRPr lang="en-US" dirty="0"/>
          </a:p>
        </p:txBody>
      </p:sp>
      <p:sp>
        <p:nvSpPr>
          <p:cNvPr id="3" name="Content Placeholder 2"/>
          <p:cNvSpPr>
            <a:spLocks noGrp="1"/>
          </p:cNvSpPr>
          <p:nvPr>
            <p:ph idx="1"/>
          </p:nvPr>
        </p:nvSpPr>
        <p:spPr/>
        <p:txBody>
          <a:bodyPr/>
          <a:lstStyle/>
          <a:p>
            <a:r>
              <a:rPr lang="en-US" dirty="0" smtClean="0"/>
              <a:t>Optical Fibres work based on light being totally internally reflected within it.</a:t>
            </a:r>
            <a:br>
              <a:rPr lang="en-US" dirty="0" smtClean="0"/>
            </a:br>
            <a:r>
              <a:rPr lang="en-US" dirty="0" smtClean="0"/>
              <a:t/>
            </a:r>
            <a:br>
              <a:rPr lang="en-US" dirty="0" smtClean="0"/>
            </a:br>
            <a:r>
              <a:rPr lang="en-US" dirty="0" smtClean="0"/>
              <a:t>Optical fibres have the following uses:</a:t>
            </a:r>
            <a:br>
              <a:rPr lang="en-US" dirty="0" smtClean="0"/>
            </a:br>
            <a:r>
              <a:rPr lang="en-US" dirty="0" smtClean="0"/>
              <a:t>a.  Telecommunications</a:t>
            </a:r>
            <a:br>
              <a:rPr lang="en-US" dirty="0" smtClean="0"/>
            </a:br>
            <a:r>
              <a:rPr lang="en-US" dirty="0" smtClean="0"/>
              <a:t>b.  Endoscopes:</a:t>
            </a:r>
            <a:br>
              <a:rPr lang="en-US" dirty="0" smtClean="0"/>
            </a:br>
            <a:r>
              <a:rPr lang="en-US" dirty="0" smtClean="0"/>
              <a:t>1.  Diagnostic imaging</a:t>
            </a:r>
            <a:br>
              <a:rPr lang="en-US" dirty="0" smtClean="0"/>
            </a:br>
            <a:r>
              <a:rPr lang="en-US" dirty="0" smtClean="0"/>
              <a:t>2.  Therapy</a:t>
            </a:r>
            <a:endParaRPr lang="en-US" dirty="0"/>
          </a:p>
        </p:txBody>
      </p:sp>
      <p:pic>
        <p:nvPicPr>
          <p:cNvPr id="4" name="Picture 3" descr="Light9.jpg"/>
          <p:cNvPicPr>
            <a:picLocks noChangeAspect="1"/>
          </p:cNvPicPr>
          <p:nvPr/>
        </p:nvPicPr>
        <p:blipFill>
          <a:blip r:embed="rId2" cstate="print"/>
          <a:srcRect l="9738" t="77778" r="25556" b="8889"/>
          <a:stretch>
            <a:fillRect/>
          </a:stretch>
        </p:blipFill>
        <p:spPr>
          <a:xfrm>
            <a:off x="2819400" y="5105400"/>
            <a:ext cx="6286500" cy="1676400"/>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Reflecting Prisms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A mirror reflects only about 90% of the light incident on it.</a:t>
            </a:r>
            <a:br>
              <a:rPr lang="en-US" dirty="0" smtClean="0"/>
            </a:br>
            <a:endParaRPr lang="en-US" dirty="0" smtClean="0"/>
          </a:p>
          <a:p>
            <a:r>
              <a:rPr lang="en-US" dirty="0" smtClean="0"/>
              <a:t>Right-angled, isosceles-triangular glass prisms are used in many optical instruments, such as periscopes and binoculars, to reflect light.</a:t>
            </a:r>
          </a:p>
          <a:p>
            <a:endParaRPr lang="en-US" dirty="0" smtClean="0"/>
          </a:p>
          <a:p>
            <a:r>
              <a:rPr lang="en-US" dirty="0" smtClean="0"/>
              <a:t>When light enters the prism perpendicularly through one of the shorter sides, it meets the opposite wall at 45</a:t>
            </a:r>
            <a:r>
              <a:rPr lang="en-US" baseline="30000" dirty="0" smtClean="0"/>
              <a:t>o</a:t>
            </a:r>
            <a:r>
              <a:rPr lang="en-US" dirty="0" smtClean="0"/>
              <a:t>.  This is more than the critical angle of glass (42</a:t>
            </a:r>
            <a:r>
              <a:rPr lang="en-US" baseline="30000" dirty="0" smtClean="0"/>
              <a:t>o</a:t>
            </a:r>
            <a:r>
              <a:rPr lang="en-US" dirty="0" smtClean="0"/>
              <a:t>), and therefore there is total internal reflection.</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Reflecting Prisms</a:t>
            </a:r>
            <a:endParaRPr lang="en-US" dirty="0"/>
          </a:p>
        </p:txBody>
      </p:sp>
      <p:pic>
        <p:nvPicPr>
          <p:cNvPr id="4" name="Content Placeholder 3" descr="Light10.jpg"/>
          <p:cNvPicPr>
            <a:picLocks noGrp="1" noChangeAspect="1"/>
          </p:cNvPicPr>
          <p:nvPr>
            <p:ph idx="1"/>
          </p:nvPr>
        </p:nvPicPr>
        <p:blipFill>
          <a:blip r:embed="rId2" cstate="print"/>
          <a:srcRect l="12960" t="12452" r="8603" b="43774"/>
          <a:stretch>
            <a:fillRect/>
          </a:stretch>
        </p:blipFill>
        <p:spPr>
          <a:xfrm rot="10800000">
            <a:off x="1143000" y="1371598"/>
            <a:ext cx="7174524" cy="5181601"/>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Lenses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used with Lenses</a:t>
            </a:r>
            <a:endParaRPr lang="en-US" dirty="0"/>
          </a:p>
        </p:txBody>
      </p:sp>
      <p:pic>
        <p:nvPicPr>
          <p:cNvPr id="4" name="Content Placeholder 3" descr="Light11.jpg"/>
          <p:cNvPicPr>
            <a:picLocks noGrp="1" noChangeAspect="1"/>
          </p:cNvPicPr>
          <p:nvPr>
            <p:ph idx="1"/>
          </p:nvPr>
        </p:nvPicPr>
        <p:blipFill>
          <a:blip r:embed="rId2" cstate="print"/>
          <a:srcRect l="28212" t="39390" r="12960" b="38723"/>
          <a:stretch>
            <a:fillRect/>
          </a:stretch>
        </p:blipFill>
        <p:spPr>
          <a:xfrm rot="10800000">
            <a:off x="427893" y="1981199"/>
            <a:ext cx="7913078" cy="3810000"/>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Definitions</a:t>
            </a:r>
            <a:endParaRPr lang="en-US" dirty="0"/>
          </a:p>
        </p:txBody>
      </p:sp>
      <p:sp>
        <p:nvSpPr>
          <p:cNvPr id="3" name="Content Placeholder 2"/>
          <p:cNvSpPr>
            <a:spLocks noGrp="1"/>
          </p:cNvSpPr>
          <p:nvPr>
            <p:ph idx="1"/>
          </p:nvPr>
        </p:nvSpPr>
        <p:spPr/>
        <p:txBody>
          <a:bodyPr/>
          <a:lstStyle/>
          <a:p>
            <a:r>
              <a:rPr lang="en-US" dirty="0" smtClean="0"/>
              <a:t>A lens is a piece of specially shaped transparent material that can form focused images of objects.</a:t>
            </a:r>
          </a:p>
          <a:p>
            <a:endParaRPr lang="en-US" dirty="0" smtClean="0"/>
          </a:p>
          <a:p>
            <a:r>
              <a:rPr lang="en-US" dirty="0" smtClean="0"/>
              <a:t>A convex or converging lens is one that is thicker at the centre.  It can converge parallel rays of light to produce a real image.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Amplitude</a:t>
            </a:r>
            <a:endParaRPr lang="en-US" dirty="0"/>
          </a:p>
        </p:txBody>
      </p:sp>
      <p:sp>
        <p:nvSpPr>
          <p:cNvPr id="3" name="Content Placeholder 2"/>
          <p:cNvSpPr>
            <a:spLocks noGrp="1"/>
          </p:cNvSpPr>
          <p:nvPr>
            <p:ph idx="1"/>
          </p:nvPr>
        </p:nvSpPr>
        <p:spPr/>
        <p:txBody>
          <a:bodyPr/>
          <a:lstStyle/>
          <a:p>
            <a:r>
              <a:rPr lang="en-US" dirty="0" smtClean="0"/>
              <a:t>If the amplitude of a light increases, the light becomes brighter.</a:t>
            </a:r>
            <a:br>
              <a:rPr lang="en-US" dirty="0" smtClean="0"/>
            </a:br>
            <a:r>
              <a:rPr lang="en-US" dirty="0" smtClean="0"/>
              <a:t/>
            </a:r>
            <a:br>
              <a:rPr lang="en-US" dirty="0" smtClean="0"/>
            </a:br>
            <a:endParaRPr lang="en-US" dirty="0" smtClean="0"/>
          </a:p>
          <a:p>
            <a:r>
              <a:rPr lang="en-US" dirty="0" smtClean="0"/>
              <a:t>If the amplitude of a sound wave increases, the sound becomes ___________.</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Definitions</a:t>
            </a:r>
            <a:endParaRPr lang="en-US" dirty="0"/>
          </a:p>
        </p:txBody>
      </p:sp>
      <p:sp>
        <p:nvSpPr>
          <p:cNvPr id="3" name="Content Placeholder 2"/>
          <p:cNvSpPr>
            <a:spLocks noGrp="1"/>
          </p:cNvSpPr>
          <p:nvPr>
            <p:ph idx="1"/>
          </p:nvPr>
        </p:nvSpPr>
        <p:spPr/>
        <p:txBody>
          <a:bodyPr/>
          <a:lstStyle/>
          <a:p>
            <a:r>
              <a:rPr lang="en-US" dirty="0" smtClean="0"/>
              <a:t>A concave or diverging lens is one that is thinner at its centre.  It can diverge parallel rays of light to produce a virtual image.</a:t>
            </a:r>
          </a:p>
          <a:p>
            <a:endParaRPr lang="en-US" dirty="0" smtClean="0"/>
          </a:p>
          <a:p>
            <a:r>
              <a:rPr lang="en-US" dirty="0" smtClean="0"/>
              <a:t>The optical centre, O, of a lens is the point at the centre of the lens through which all rays pass without deviation.</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Definitions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The principal axis of a lens is the line that passes through its optical centre and is perpendicular to the faces of the lens.</a:t>
            </a:r>
            <a:br>
              <a:rPr lang="en-US" dirty="0" smtClean="0"/>
            </a:br>
            <a:endParaRPr lang="en-US" dirty="0" smtClean="0"/>
          </a:p>
          <a:p>
            <a:r>
              <a:rPr lang="en-US" dirty="0" smtClean="0"/>
              <a:t>The principal focus, F, of a lens is the point on the principal axis through which all rays parallel and close the axis converge, or from which they appear to diverge, after passing through the lens.</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Definitions</a:t>
            </a:r>
            <a:endParaRPr lang="en-US" dirty="0"/>
          </a:p>
        </p:txBody>
      </p:sp>
      <p:sp>
        <p:nvSpPr>
          <p:cNvPr id="3" name="Content Placeholder 2"/>
          <p:cNvSpPr>
            <a:spLocks noGrp="1"/>
          </p:cNvSpPr>
          <p:nvPr>
            <p:ph idx="1"/>
          </p:nvPr>
        </p:nvSpPr>
        <p:spPr/>
        <p:txBody>
          <a:bodyPr/>
          <a:lstStyle/>
          <a:p>
            <a:r>
              <a:rPr lang="en-US" dirty="0" smtClean="0"/>
              <a:t>The focal length, f, of a lens is the distance between its optical centre and its principal focus.</a:t>
            </a:r>
          </a:p>
          <a:p>
            <a:endParaRPr lang="en-US" dirty="0" smtClean="0"/>
          </a:p>
          <a:p>
            <a:r>
              <a:rPr lang="en-US" dirty="0" smtClean="0"/>
              <a:t>The focal plane of a lens is the surface perpendicular to its principal axis and containing its principal focus.</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Parallel Ray Focus on the Focal Plane</a:t>
            </a:r>
            <a:endParaRPr lang="en-US" dirty="0"/>
          </a:p>
        </p:txBody>
      </p:sp>
      <p:pic>
        <p:nvPicPr>
          <p:cNvPr id="4" name="Content Placeholder 3" descr="Light11.jpg"/>
          <p:cNvPicPr>
            <a:picLocks noGrp="1" noChangeAspect="1"/>
          </p:cNvPicPr>
          <p:nvPr>
            <p:ph idx="1"/>
          </p:nvPr>
        </p:nvPicPr>
        <p:blipFill>
          <a:blip r:embed="rId2" cstate="print"/>
          <a:srcRect l="8603" t="5717" r="10782" b="60610"/>
          <a:stretch>
            <a:fillRect/>
          </a:stretch>
        </p:blipFill>
        <p:spPr>
          <a:xfrm rot="10800000">
            <a:off x="624844" y="1524000"/>
            <a:ext cx="7985756" cy="4316626"/>
          </a:xfr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Magnification</a:t>
            </a:r>
            <a:endParaRPr lang="en-US" dirty="0"/>
          </a:p>
        </p:txBody>
      </p:sp>
      <p:sp>
        <p:nvSpPr>
          <p:cNvPr id="3" name="Content Placeholder 2"/>
          <p:cNvSpPr>
            <a:spLocks noGrp="1"/>
          </p:cNvSpPr>
          <p:nvPr>
            <p:ph idx="1"/>
          </p:nvPr>
        </p:nvSpPr>
        <p:spPr/>
        <p:txBody>
          <a:bodyPr/>
          <a:lstStyle/>
          <a:p>
            <a:r>
              <a:rPr lang="en-US" dirty="0" smtClean="0"/>
              <a:t>Magnification, m, is the ratio of the size of the image to the size of the object where:</a:t>
            </a:r>
            <a:br>
              <a:rPr lang="en-US" dirty="0" smtClean="0"/>
            </a:br>
            <a:r>
              <a:rPr lang="en-US" dirty="0" smtClean="0"/>
              <a:t/>
            </a:r>
            <a:br>
              <a:rPr lang="en-US" dirty="0" smtClean="0"/>
            </a:br>
            <a:r>
              <a:rPr lang="en-US" sz="2800" b="1" dirty="0" smtClean="0">
                <a:solidFill>
                  <a:srgbClr val="FF0000"/>
                </a:solidFill>
              </a:rPr>
              <a:t>a.  magnification = image height/object height</a:t>
            </a:r>
            <a:br>
              <a:rPr lang="en-US" sz="2800" b="1" dirty="0" smtClean="0">
                <a:solidFill>
                  <a:srgbClr val="FF0000"/>
                </a:solidFill>
              </a:rPr>
            </a:br>
            <a:r>
              <a:rPr lang="en-US" dirty="0" smtClean="0"/>
              <a:t/>
            </a:r>
            <a:br>
              <a:rPr lang="en-US" dirty="0" smtClean="0"/>
            </a:br>
            <a:r>
              <a:rPr lang="en-US" sz="1800" b="1" dirty="0" smtClean="0">
                <a:solidFill>
                  <a:srgbClr val="009900"/>
                </a:solidFill>
              </a:rPr>
              <a:t>b.  magnification = distance of image from lens/distance of object from lens</a:t>
            </a:r>
            <a:endParaRPr lang="en-US" sz="1800" b="1" dirty="0">
              <a:solidFill>
                <a:srgbClr val="009900"/>
              </a:solidFill>
            </a:endParaRPr>
          </a:p>
        </p:txBody>
      </p:sp>
      <p:pic>
        <p:nvPicPr>
          <p:cNvPr id="128002" name="Picture 2" descr="Related image"/>
          <p:cNvPicPr>
            <a:picLocks noChangeAspect="1" noChangeArrowheads="1"/>
          </p:cNvPicPr>
          <p:nvPr/>
        </p:nvPicPr>
        <p:blipFill>
          <a:blip r:embed="rId2" cstate="print"/>
          <a:srcRect/>
          <a:stretch>
            <a:fillRect/>
          </a:stretch>
        </p:blipFill>
        <p:spPr bwMode="auto">
          <a:xfrm>
            <a:off x="6686550" y="4390831"/>
            <a:ext cx="2381250" cy="2390969"/>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and Virtual Images</a:t>
            </a:r>
            <a:endParaRPr lang="en-US" dirty="0"/>
          </a:p>
        </p:txBody>
      </p:sp>
      <p:sp>
        <p:nvSpPr>
          <p:cNvPr id="3" name="Content Placeholder 2"/>
          <p:cNvSpPr>
            <a:spLocks noGrp="1"/>
          </p:cNvSpPr>
          <p:nvPr>
            <p:ph idx="1"/>
          </p:nvPr>
        </p:nvSpPr>
        <p:spPr/>
        <p:txBody>
          <a:bodyPr/>
          <a:lstStyle/>
          <a:p>
            <a:r>
              <a:rPr lang="en-US" dirty="0" smtClean="0"/>
              <a:t>Real images are those produced at a point to which light rays converge.</a:t>
            </a:r>
          </a:p>
          <a:p>
            <a:endParaRPr lang="en-US" dirty="0" smtClean="0"/>
          </a:p>
          <a:p>
            <a:r>
              <a:rPr lang="en-US" dirty="0" smtClean="0"/>
              <a:t>Virtual images are those produced at a point from which light rays appear to diverge.</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Real Images and Virtual Images</a:t>
            </a:r>
            <a:endParaRPr lang="en-US" dirty="0"/>
          </a:p>
        </p:txBody>
      </p:sp>
      <p:graphicFrame>
        <p:nvGraphicFramePr>
          <p:cNvPr id="4" name="Content Placeholder 3"/>
          <p:cNvGraphicFramePr>
            <a:graphicFrameLocks noGrp="1"/>
          </p:cNvGraphicFramePr>
          <p:nvPr>
            <p:ph idx="1"/>
          </p:nvPr>
        </p:nvGraphicFramePr>
        <p:xfrm>
          <a:off x="304800" y="1828800"/>
          <a:ext cx="8382000" cy="3657600"/>
        </p:xfrm>
        <a:graphic>
          <a:graphicData uri="http://schemas.openxmlformats.org/drawingml/2006/table">
            <a:tbl>
              <a:tblPr firstRow="1" bandRow="1">
                <a:tableStyleId>{5C22544A-7EE6-4342-B048-85BDC9FD1C3A}</a:tableStyleId>
              </a:tblPr>
              <a:tblGrid>
                <a:gridCol w="4191000"/>
                <a:gridCol w="4191000"/>
              </a:tblGrid>
              <a:tr h="670866">
                <a:tc>
                  <a:txBody>
                    <a:bodyPr/>
                    <a:lstStyle/>
                    <a:p>
                      <a:r>
                        <a:rPr lang="en-US" dirty="0" smtClean="0"/>
                        <a:t>Examples of real images</a:t>
                      </a:r>
                      <a:endParaRPr lang="en-US" dirty="0"/>
                    </a:p>
                  </a:txBody>
                  <a:tcPr/>
                </a:tc>
                <a:tc>
                  <a:txBody>
                    <a:bodyPr/>
                    <a:lstStyle/>
                    <a:p>
                      <a:r>
                        <a:rPr lang="en-US" dirty="0" smtClean="0"/>
                        <a:t>Examples of virtual images</a:t>
                      </a:r>
                      <a:endParaRPr lang="en-US" dirty="0"/>
                    </a:p>
                  </a:txBody>
                  <a:tcPr/>
                </a:tc>
              </a:tr>
              <a:tr h="670866">
                <a:tc>
                  <a:txBody>
                    <a:bodyPr/>
                    <a:lstStyle/>
                    <a:p>
                      <a:r>
                        <a:rPr lang="en-US" dirty="0" smtClean="0"/>
                        <a:t>Image produced on the retina</a:t>
                      </a:r>
                      <a:endParaRPr lang="en-US" dirty="0"/>
                    </a:p>
                  </a:txBody>
                  <a:tcPr/>
                </a:tc>
                <a:tc>
                  <a:txBody>
                    <a:bodyPr/>
                    <a:lstStyle/>
                    <a:p>
                      <a:r>
                        <a:rPr lang="en-US" dirty="0" smtClean="0"/>
                        <a:t>Image produced in a mirror</a:t>
                      </a:r>
                      <a:endParaRPr lang="en-US" dirty="0"/>
                    </a:p>
                  </a:txBody>
                  <a:tcPr/>
                </a:tc>
              </a:tr>
              <a:tr h="1157934">
                <a:tc>
                  <a:txBody>
                    <a:bodyPr/>
                    <a:lstStyle/>
                    <a:p>
                      <a:r>
                        <a:rPr lang="en-US" dirty="0" smtClean="0"/>
                        <a:t>Image produced in</a:t>
                      </a:r>
                      <a:r>
                        <a:rPr lang="en-US" baseline="0" dirty="0" smtClean="0"/>
                        <a:t> a camera</a:t>
                      </a:r>
                      <a:endParaRPr lang="en-US" dirty="0"/>
                    </a:p>
                  </a:txBody>
                  <a:tcPr/>
                </a:tc>
                <a:tc>
                  <a:txBody>
                    <a:bodyPr/>
                    <a:lstStyle/>
                    <a:p>
                      <a:r>
                        <a:rPr lang="en-US" dirty="0" smtClean="0"/>
                        <a:t>Image produced</a:t>
                      </a:r>
                      <a:r>
                        <a:rPr lang="en-US" baseline="0" dirty="0" smtClean="0"/>
                        <a:t> by a convex lens acting as a magnifying glass</a:t>
                      </a:r>
                      <a:endParaRPr lang="en-US" dirty="0"/>
                    </a:p>
                  </a:txBody>
                  <a:tcPr/>
                </a:tc>
              </a:tr>
              <a:tr h="1157934">
                <a:tc>
                  <a:txBody>
                    <a:bodyPr/>
                    <a:lstStyle/>
                    <a:p>
                      <a:r>
                        <a:rPr lang="en-US" dirty="0" smtClean="0"/>
                        <a:t>Image produced on the screen at the cinema</a:t>
                      </a:r>
                      <a:endParaRPr lang="en-US" dirty="0"/>
                    </a:p>
                  </a:txBody>
                  <a:tcPr/>
                </a:tc>
                <a:tc>
                  <a:txBody>
                    <a:bodyPr/>
                    <a:lstStyle/>
                    <a:p>
                      <a:r>
                        <a:rPr lang="en-US" dirty="0" smtClean="0"/>
                        <a:t>Image produced by a concave</a:t>
                      </a:r>
                      <a:r>
                        <a:rPr lang="en-US" baseline="0" dirty="0" smtClean="0"/>
                        <a:t> lens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Features of real and virtual images of real objects produced by a lens</a:t>
            </a:r>
            <a:endParaRPr lang="en-US" dirty="0"/>
          </a:p>
        </p:txBody>
      </p:sp>
      <p:graphicFrame>
        <p:nvGraphicFramePr>
          <p:cNvPr id="5" name="Table 4"/>
          <p:cNvGraphicFramePr>
            <a:graphicFrameLocks noGrp="1"/>
          </p:cNvGraphicFramePr>
          <p:nvPr/>
        </p:nvGraphicFramePr>
        <p:xfrm>
          <a:off x="609600" y="2057401"/>
          <a:ext cx="8077200" cy="3352799"/>
        </p:xfrm>
        <a:graphic>
          <a:graphicData uri="http://schemas.openxmlformats.org/drawingml/2006/table">
            <a:tbl>
              <a:tblPr firstRow="1" bandRow="1">
                <a:tableStyleId>{5C22544A-7EE6-4342-B048-85BDC9FD1C3A}</a:tableStyleId>
              </a:tblPr>
              <a:tblGrid>
                <a:gridCol w="4038600"/>
                <a:gridCol w="4038600"/>
              </a:tblGrid>
              <a:tr h="798707">
                <a:tc>
                  <a:txBody>
                    <a:bodyPr/>
                    <a:lstStyle/>
                    <a:p>
                      <a:r>
                        <a:rPr lang="en-US" dirty="0" smtClean="0"/>
                        <a:t>Real images formed by lenses</a:t>
                      </a:r>
                      <a:endParaRPr lang="en-US" dirty="0"/>
                    </a:p>
                  </a:txBody>
                  <a:tcPr/>
                </a:tc>
                <a:tc>
                  <a:txBody>
                    <a:bodyPr/>
                    <a:lstStyle/>
                    <a:p>
                      <a:r>
                        <a:rPr lang="en-US" dirty="0" smtClean="0"/>
                        <a:t>Virtual images formed by lenses</a:t>
                      </a:r>
                      <a:endParaRPr lang="en-US" dirty="0"/>
                    </a:p>
                  </a:txBody>
                  <a:tcPr/>
                </a:tc>
              </a:tr>
              <a:tr h="464381">
                <a:tc>
                  <a:txBody>
                    <a:bodyPr/>
                    <a:lstStyle/>
                    <a:p>
                      <a:r>
                        <a:rPr lang="en-US" dirty="0" smtClean="0"/>
                        <a:t>Can be formed on a screen</a:t>
                      </a:r>
                      <a:endParaRPr lang="en-US" dirty="0"/>
                    </a:p>
                  </a:txBody>
                  <a:tcPr/>
                </a:tc>
                <a:tc>
                  <a:txBody>
                    <a:bodyPr/>
                    <a:lstStyle/>
                    <a:p>
                      <a:r>
                        <a:rPr lang="en-US" dirty="0" smtClean="0"/>
                        <a:t>Cannot be formed on</a:t>
                      </a:r>
                      <a:r>
                        <a:rPr lang="en-US" baseline="0" dirty="0" smtClean="0"/>
                        <a:t> a screen</a:t>
                      </a:r>
                      <a:endParaRPr lang="en-US" dirty="0"/>
                    </a:p>
                  </a:txBody>
                  <a:tcPr/>
                </a:tc>
              </a:tr>
              <a:tr h="812665">
                <a:tc>
                  <a:txBody>
                    <a:bodyPr/>
                    <a:lstStyle/>
                    <a:p>
                      <a:r>
                        <a:rPr lang="en-US" dirty="0" smtClean="0"/>
                        <a:t>Are produced by the convergence of rays</a:t>
                      </a:r>
                      <a:endParaRPr lang="en-US" dirty="0"/>
                    </a:p>
                  </a:txBody>
                  <a:tcPr/>
                </a:tc>
                <a:tc>
                  <a:txBody>
                    <a:bodyPr/>
                    <a:lstStyle/>
                    <a:p>
                      <a:r>
                        <a:rPr lang="en-US" dirty="0" smtClean="0"/>
                        <a:t>Are produced due to</a:t>
                      </a:r>
                      <a:r>
                        <a:rPr lang="en-US" baseline="0" dirty="0" smtClean="0"/>
                        <a:t> the divergence of rays</a:t>
                      </a:r>
                      <a:endParaRPr lang="en-US" dirty="0"/>
                    </a:p>
                  </a:txBody>
                  <a:tcPr/>
                </a:tc>
              </a:tr>
              <a:tr h="812665">
                <a:tc>
                  <a:txBody>
                    <a:bodyPr/>
                    <a:lstStyle/>
                    <a:p>
                      <a:r>
                        <a:rPr lang="en-US" dirty="0" smtClean="0"/>
                        <a:t>Are located on the side of the lens opposite to the object</a:t>
                      </a:r>
                      <a:endParaRPr lang="en-US" dirty="0"/>
                    </a:p>
                  </a:txBody>
                  <a:tcPr/>
                </a:tc>
                <a:tc>
                  <a:txBody>
                    <a:bodyPr/>
                    <a:lstStyle/>
                    <a:p>
                      <a:r>
                        <a:rPr lang="en-US" dirty="0" smtClean="0"/>
                        <a:t>Are located on the same</a:t>
                      </a:r>
                      <a:r>
                        <a:rPr lang="en-US" baseline="0" dirty="0" smtClean="0"/>
                        <a:t> side of the lens as the object</a:t>
                      </a:r>
                      <a:endParaRPr lang="en-US" dirty="0"/>
                    </a:p>
                  </a:txBody>
                  <a:tcPr/>
                </a:tc>
              </a:tr>
              <a:tr h="464381">
                <a:tc>
                  <a:txBody>
                    <a:bodyPr/>
                    <a:lstStyle/>
                    <a:p>
                      <a:r>
                        <a:rPr lang="en-US" dirty="0" smtClean="0"/>
                        <a:t>Are inverted</a:t>
                      </a:r>
                      <a:endParaRPr lang="en-US" dirty="0"/>
                    </a:p>
                  </a:txBody>
                  <a:tcPr/>
                </a:tc>
                <a:tc>
                  <a:txBody>
                    <a:bodyPr/>
                    <a:lstStyle/>
                    <a:p>
                      <a:r>
                        <a:rPr lang="en-US" dirty="0" smtClean="0"/>
                        <a:t>Are erect</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Constructing Scale Diagrams for Convex Lenses</a:t>
            </a:r>
            <a:endParaRPr lang="en-US" dirty="0"/>
          </a:p>
        </p:txBody>
      </p:sp>
      <p:pic>
        <p:nvPicPr>
          <p:cNvPr id="4" name="Content Placeholder 3" descr="Light13.jpg"/>
          <p:cNvPicPr>
            <a:picLocks noGrp="1" noChangeAspect="1"/>
          </p:cNvPicPr>
          <p:nvPr>
            <p:ph idx="1"/>
          </p:nvPr>
        </p:nvPicPr>
        <p:blipFill>
          <a:blip r:embed="rId2" cstate="print"/>
          <a:srcRect l="12122" t="777" r="38603" b="74746"/>
          <a:stretch>
            <a:fillRect/>
          </a:stretch>
        </p:blipFill>
        <p:spPr>
          <a:xfrm>
            <a:off x="457199" y="1676400"/>
            <a:ext cx="4148667" cy="2667000"/>
          </a:xfrm>
        </p:spPr>
      </p:pic>
      <p:pic>
        <p:nvPicPr>
          <p:cNvPr id="5" name="Content Placeholder 3" descr="Light13.jpg"/>
          <p:cNvPicPr>
            <a:picLocks noChangeAspect="1"/>
          </p:cNvPicPr>
          <p:nvPr/>
        </p:nvPicPr>
        <p:blipFill>
          <a:blip r:embed="rId2" cstate="print"/>
          <a:srcRect l="10741" t="24348" r="30391" b="27604"/>
          <a:stretch>
            <a:fillRect/>
          </a:stretch>
        </p:blipFill>
        <p:spPr>
          <a:xfrm>
            <a:off x="4495800" y="1676400"/>
            <a:ext cx="4648200" cy="4909671"/>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the Image formed in a Concave Lens</a:t>
            </a:r>
            <a:endParaRPr lang="en-US" dirty="0"/>
          </a:p>
        </p:txBody>
      </p:sp>
      <p:sp>
        <p:nvSpPr>
          <p:cNvPr id="3" name="Content Placeholder 2"/>
          <p:cNvSpPr>
            <a:spLocks noGrp="1"/>
          </p:cNvSpPr>
          <p:nvPr>
            <p:ph idx="1"/>
          </p:nvPr>
        </p:nvSpPr>
        <p:spPr/>
        <p:txBody>
          <a:bodyPr/>
          <a:lstStyle/>
          <a:p>
            <a:r>
              <a:rPr lang="en-US" dirty="0" smtClean="0"/>
              <a:t>Smaller than the object</a:t>
            </a:r>
          </a:p>
          <a:p>
            <a:r>
              <a:rPr lang="en-US" dirty="0" smtClean="0"/>
              <a:t>Closer to the lens than is the object</a:t>
            </a:r>
          </a:p>
          <a:p>
            <a:r>
              <a:rPr lang="en-US" dirty="0" smtClean="0"/>
              <a:t>Virtual</a:t>
            </a:r>
          </a:p>
          <a:p>
            <a:r>
              <a:rPr lang="en-US" dirty="0" smtClean="0"/>
              <a:t>Erect</a:t>
            </a:r>
            <a:endParaRPr lang="en-US" dirty="0"/>
          </a:p>
        </p:txBody>
      </p:sp>
      <p:pic>
        <p:nvPicPr>
          <p:cNvPr id="4" name="Picture 3" descr="Light14.jpg"/>
          <p:cNvPicPr>
            <a:picLocks noChangeAspect="1"/>
          </p:cNvPicPr>
          <p:nvPr/>
        </p:nvPicPr>
        <p:blipFill>
          <a:blip r:embed="rId2" cstate="print"/>
          <a:srcRect l="16601" t="64444" r="14379" b="18889"/>
          <a:stretch>
            <a:fillRect/>
          </a:stretch>
        </p:blipFill>
        <p:spPr>
          <a:xfrm rot="10800000">
            <a:off x="838200" y="3886199"/>
            <a:ext cx="7802880" cy="2438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38800"/>
          </a:xfrm>
        </p:spPr>
        <p:txBody>
          <a:bodyPr>
            <a:normAutofit lnSpcReduction="10000"/>
          </a:bodyPr>
          <a:lstStyle/>
          <a:p>
            <a:r>
              <a:rPr lang="en-US" dirty="0" smtClean="0"/>
              <a:t>Wavelength is represented by the Greek letter,  </a:t>
            </a:r>
            <a:r>
              <a:rPr lang="el-GR" b="1" dirty="0" smtClean="0"/>
              <a:t>λ</a:t>
            </a:r>
            <a:r>
              <a:rPr lang="en-US" dirty="0" smtClean="0"/>
              <a:t>, pronounced as lambda.</a:t>
            </a:r>
            <a:br>
              <a:rPr lang="en-US" dirty="0" smtClean="0"/>
            </a:br>
            <a:endParaRPr lang="en-US" dirty="0" smtClean="0"/>
          </a:p>
          <a:p>
            <a:r>
              <a:rPr lang="en-US" dirty="0" smtClean="0"/>
              <a:t>It is the distance </a:t>
            </a:r>
            <a:br>
              <a:rPr lang="en-US" dirty="0" smtClean="0"/>
            </a:br>
            <a:r>
              <a:rPr lang="en-US" dirty="0" smtClean="0"/>
              <a:t>between successive</a:t>
            </a:r>
            <a:br>
              <a:rPr lang="en-US" dirty="0" smtClean="0"/>
            </a:br>
            <a:r>
              <a:rPr lang="en-US" dirty="0" smtClean="0"/>
              <a:t>points in phase in a</a:t>
            </a:r>
            <a:br>
              <a:rPr lang="en-US" dirty="0" smtClean="0"/>
            </a:br>
            <a:r>
              <a:rPr lang="en-US" dirty="0" smtClean="0"/>
              <a:t>wave.  For example</a:t>
            </a:r>
            <a:br>
              <a:rPr lang="en-US" dirty="0" smtClean="0"/>
            </a:br>
            <a:r>
              <a:rPr lang="en-US" dirty="0" smtClean="0"/>
              <a:t>between two</a:t>
            </a:r>
            <a:br>
              <a:rPr lang="en-US" dirty="0" smtClean="0"/>
            </a:br>
            <a:r>
              <a:rPr lang="en-US" dirty="0" smtClean="0"/>
              <a:t>successive crests</a:t>
            </a:r>
            <a:br>
              <a:rPr lang="en-US" dirty="0" smtClean="0"/>
            </a:br>
            <a:r>
              <a:rPr lang="en-US" dirty="0" smtClean="0"/>
              <a:t>or two successive</a:t>
            </a:r>
            <a:br>
              <a:rPr lang="en-US" dirty="0" smtClean="0"/>
            </a:br>
            <a:r>
              <a:rPr lang="en-US" dirty="0" err="1" smtClean="0"/>
              <a:t>throughs</a:t>
            </a:r>
            <a:r>
              <a:rPr lang="en-US" dirty="0" smtClean="0"/>
              <a:t>.</a:t>
            </a:r>
            <a:br>
              <a:rPr lang="en-US" dirty="0" smtClean="0"/>
            </a:br>
            <a:r>
              <a:rPr lang="en-US" sz="1200" dirty="0" smtClean="0"/>
              <a:t/>
            </a:r>
            <a:br>
              <a:rPr lang="en-US" sz="1200" dirty="0" smtClean="0"/>
            </a:br>
            <a:endParaRPr lang="en-US" sz="1200" b="1" dirty="0"/>
          </a:p>
        </p:txBody>
      </p:sp>
      <p:sp>
        <p:nvSpPr>
          <p:cNvPr id="4" name="Title 1"/>
          <p:cNvSpPr>
            <a:spLocks noGrp="1"/>
          </p:cNvSpPr>
          <p:nvPr>
            <p:ph type="title"/>
          </p:nvPr>
        </p:nvSpPr>
        <p:spPr>
          <a:xfrm>
            <a:off x="457200" y="152400"/>
            <a:ext cx="8229600" cy="1143000"/>
          </a:xfrm>
        </p:spPr>
        <p:txBody>
          <a:bodyPr>
            <a:normAutofit fontScale="90000"/>
          </a:bodyPr>
          <a:lstStyle/>
          <a:p>
            <a:r>
              <a:rPr lang="en-US" dirty="0" smtClean="0"/>
              <a:t>Wave Parameters </a:t>
            </a:r>
            <a:br>
              <a:rPr lang="en-US" dirty="0" smtClean="0"/>
            </a:br>
            <a:r>
              <a:rPr lang="en-US" dirty="0" smtClean="0"/>
              <a:t>Wavelength</a:t>
            </a:r>
            <a:endParaRPr lang="en-US" dirty="0"/>
          </a:p>
        </p:txBody>
      </p:sp>
      <p:pic>
        <p:nvPicPr>
          <p:cNvPr id="25602" name="Picture 2" descr="Image result for wave length"/>
          <p:cNvPicPr>
            <a:picLocks noChangeAspect="1" noChangeArrowheads="1"/>
          </p:cNvPicPr>
          <p:nvPr/>
        </p:nvPicPr>
        <p:blipFill>
          <a:blip r:embed="rId2" cstate="print"/>
          <a:srcRect/>
          <a:stretch>
            <a:fillRect/>
          </a:stretch>
        </p:blipFill>
        <p:spPr bwMode="auto">
          <a:xfrm>
            <a:off x="3962400" y="3162300"/>
            <a:ext cx="4953000" cy="2476500"/>
          </a:xfrm>
          <a:prstGeom prst="rect">
            <a:avLst/>
          </a:prstGeom>
          <a:noFill/>
        </p:spPr>
      </p:pic>
    </p:spTree>
    <p:extLst>
      <p:ext uri="{BB962C8B-B14F-4D97-AF65-F5344CB8AC3E}">
        <p14:creationId xmlns="" xmlns:p14="http://schemas.microsoft.com/office/powerpoint/2010/main" val="29744016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Lens Formula</a:t>
            </a:r>
            <a:endParaRPr lang="en-US" dirty="0"/>
          </a:p>
        </p:txBody>
      </p:sp>
      <p:pic>
        <p:nvPicPr>
          <p:cNvPr id="4" name="Content Placeholder 3" descr="Light14.jpg"/>
          <p:cNvPicPr>
            <a:picLocks noGrp="1" noChangeAspect="1"/>
          </p:cNvPicPr>
          <p:nvPr>
            <p:ph idx="1"/>
          </p:nvPr>
        </p:nvPicPr>
        <p:blipFill>
          <a:blip r:embed="rId2" cstate="print"/>
          <a:srcRect l="10782" t="17503" r="10782" b="67345"/>
          <a:stretch>
            <a:fillRect/>
          </a:stretch>
        </p:blipFill>
        <p:spPr>
          <a:xfrm rot="10800000">
            <a:off x="762005" y="2133600"/>
            <a:ext cx="7924793" cy="1981199"/>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Period</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wave period is the time it takes for one complete vibration to occur.  </a:t>
            </a:r>
            <a:br>
              <a:rPr lang="en-US" dirty="0" smtClean="0"/>
            </a:br>
            <a:r>
              <a:rPr lang="en-US" dirty="0" smtClean="0"/>
              <a:t/>
            </a:r>
            <a:br>
              <a:rPr lang="en-US" dirty="0" smtClean="0"/>
            </a:br>
            <a:r>
              <a:rPr lang="en-US" dirty="0" smtClean="0"/>
              <a:t>For example the time it takes two successive crests, two successive troughs </a:t>
            </a:r>
            <a:r>
              <a:rPr lang="en-US" b="1" dirty="0" smtClean="0">
                <a:solidFill>
                  <a:srgbClr val="FFC000"/>
                </a:solidFill>
              </a:rPr>
              <a:t>OR</a:t>
            </a:r>
            <a:r>
              <a:rPr lang="en-US" dirty="0" smtClean="0"/>
              <a:t> a successive crest and trough to pass.</a:t>
            </a:r>
          </a:p>
          <a:p>
            <a:endParaRPr lang="en-US" dirty="0" smtClean="0"/>
          </a:p>
          <a:p>
            <a:r>
              <a:rPr lang="en-US" b="1" i="1" dirty="0" smtClean="0"/>
              <a:t>T</a:t>
            </a:r>
            <a:r>
              <a:rPr lang="en-US" b="1" dirty="0" smtClean="0"/>
              <a:t> = 1/</a:t>
            </a:r>
            <a:r>
              <a:rPr lang="en-US" b="1" i="1" dirty="0" smtClean="0"/>
              <a:t>f</a:t>
            </a:r>
            <a:r>
              <a:rPr lang="en-US" dirty="0" smtClean="0"/>
              <a:t/>
            </a:r>
            <a:br>
              <a:rPr lang="en-US" dirty="0" smtClean="0"/>
            </a:br>
            <a:r>
              <a:rPr lang="en-US" dirty="0" smtClean="0"/>
              <a:t>Where </a:t>
            </a:r>
            <a:r>
              <a:rPr lang="en-US" b="1" i="1" dirty="0" smtClean="0"/>
              <a:t>T</a:t>
            </a:r>
            <a:r>
              <a:rPr lang="en-US" dirty="0" smtClean="0"/>
              <a:t> must be in seconds, </a:t>
            </a:r>
            <a:r>
              <a:rPr lang="en-US" b="1" dirty="0" smtClean="0"/>
              <a:t>s</a:t>
            </a:r>
            <a:r>
              <a:rPr lang="en-US" dirty="0" smtClean="0"/>
              <a:t> for </a:t>
            </a:r>
            <a:r>
              <a:rPr lang="en-US" b="1" i="1" dirty="0" smtClean="0"/>
              <a:t>f</a:t>
            </a:r>
            <a:r>
              <a:rPr lang="en-US" dirty="0" smtClean="0"/>
              <a:t> to be in hertz, </a:t>
            </a:r>
            <a:r>
              <a:rPr lang="en-US" b="1" dirty="0" smtClean="0"/>
              <a:t>Hz</a:t>
            </a:r>
            <a:r>
              <a:rPr lang="en-US" dirty="0" smtClean="0"/>
              <a: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Period</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In the figure below the period is</a:t>
            </a:r>
            <a:br>
              <a:rPr lang="en-US" dirty="0" smtClean="0"/>
            </a:br>
            <a:r>
              <a:rPr lang="en-US" dirty="0" smtClean="0"/>
              <a:t>200 ms = 0.2 s</a:t>
            </a:r>
            <a:br>
              <a:rPr lang="en-US" dirty="0" smtClean="0"/>
            </a:br>
            <a:r>
              <a:rPr lang="en-US" dirty="0" smtClean="0"/>
              <a:t/>
            </a:r>
            <a:br>
              <a:rPr lang="en-US" dirty="0" smtClean="0"/>
            </a:br>
            <a:endParaRPr lang="en-US" dirty="0"/>
          </a:p>
        </p:txBody>
      </p:sp>
      <p:pic>
        <p:nvPicPr>
          <p:cNvPr id="4" name="Content Placeholder 3" descr="Frequency.jpg"/>
          <p:cNvPicPr>
            <a:picLocks noChangeAspect="1"/>
          </p:cNvPicPr>
          <p:nvPr/>
        </p:nvPicPr>
        <p:blipFill>
          <a:blip r:embed="rId3" cstate="print"/>
          <a:srcRect l="1326" t="52704" r="52179" b="36023"/>
          <a:stretch>
            <a:fillRect/>
          </a:stretch>
        </p:blipFill>
        <p:spPr>
          <a:xfrm>
            <a:off x="609600" y="2971800"/>
            <a:ext cx="8014278" cy="251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Frequency</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endParaRPr lang="en-US" dirty="0" smtClean="0"/>
          </a:p>
          <a:p>
            <a:r>
              <a:rPr lang="en-US" dirty="0" smtClean="0"/>
              <a:t>Frequency </a:t>
            </a:r>
            <a:r>
              <a:rPr lang="en-US" dirty="0" err="1" smtClean="0"/>
              <a:t>utilises</a:t>
            </a:r>
            <a:r>
              <a:rPr lang="en-US" dirty="0" smtClean="0"/>
              <a:t> the symbol, </a:t>
            </a:r>
            <a:r>
              <a:rPr lang="en-US" b="1" dirty="0" smtClean="0"/>
              <a:t>ʄ</a:t>
            </a:r>
            <a:r>
              <a:rPr lang="en-US" dirty="0" smtClean="0"/>
              <a:t>.  </a:t>
            </a:r>
            <a:br>
              <a:rPr lang="en-US" dirty="0" smtClean="0"/>
            </a:br>
            <a:endParaRPr lang="en-US" dirty="0" smtClean="0"/>
          </a:p>
          <a:p>
            <a:r>
              <a:rPr lang="en-US" dirty="0" smtClean="0"/>
              <a:t>The wave frequency is the number of complete vibrations per second. </a:t>
            </a:r>
            <a:br>
              <a:rPr lang="en-US" dirty="0" smtClean="0"/>
            </a:br>
            <a:endParaRPr lang="en-US" dirty="0" smtClean="0"/>
          </a:p>
          <a:p>
            <a:r>
              <a:rPr lang="en-US" dirty="0" smtClean="0"/>
              <a:t>The frequency of a wave is also the number of crests passing a chosen point per second.</a:t>
            </a:r>
            <a:br>
              <a:rPr lang="en-US" dirty="0" smtClean="0"/>
            </a:br>
            <a:endParaRPr lang="en-US" dirty="0" smtClean="0"/>
          </a:p>
          <a:p>
            <a:r>
              <a:rPr lang="en-US" dirty="0" smtClean="0"/>
              <a:t>Frequency, </a:t>
            </a:r>
            <a:r>
              <a:rPr lang="en-US" b="1" i="1" dirty="0" smtClean="0"/>
              <a:t>f</a:t>
            </a:r>
            <a:r>
              <a:rPr lang="en-US" dirty="0" smtClean="0"/>
              <a:t> </a:t>
            </a:r>
            <a:r>
              <a:rPr lang="en-US" b="1" dirty="0" smtClean="0"/>
              <a:t>= 1/</a:t>
            </a:r>
            <a:r>
              <a:rPr lang="en-US" b="1" i="1" dirty="0" smtClean="0"/>
              <a:t>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1295400"/>
            <a:ext cx="3962400" cy="1066800"/>
          </a:xfrm>
        </p:spPr>
        <p:txBody>
          <a:bodyPr>
            <a:normAutofit fontScale="90000"/>
          </a:bodyPr>
          <a:lstStyle/>
          <a:p>
            <a:r>
              <a:rPr lang="en-US" dirty="0" smtClean="0"/>
              <a:t>Wave Parameters</a:t>
            </a:r>
            <a:br>
              <a:rPr lang="en-US" dirty="0" smtClean="0"/>
            </a:br>
            <a:r>
              <a:rPr lang="en-US" dirty="0" smtClean="0"/>
              <a:t>Frequency</a:t>
            </a:r>
            <a:endParaRPr lang="en-US" dirty="0"/>
          </a:p>
        </p:txBody>
      </p:sp>
      <p:pic>
        <p:nvPicPr>
          <p:cNvPr id="51202" name="Picture 2" descr="Image result for frequency of a wave"/>
          <p:cNvPicPr>
            <a:picLocks noChangeAspect="1" noChangeArrowheads="1"/>
          </p:cNvPicPr>
          <p:nvPr/>
        </p:nvPicPr>
        <p:blipFill>
          <a:blip r:embed="rId2" cstate="print"/>
          <a:srcRect/>
          <a:stretch>
            <a:fillRect/>
          </a:stretch>
        </p:blipFill>
        <p:spPr bwMode="auto">
          <a:xfrm>
            <a:off x="457201" y="3447991"/>
            <a:ext cx="8229599" cy="3410009"/>
          </a:xfrm>
          <a:prstGeom prst="rect">
            <a:avLst/>
          </a:prstGeom>
          <a:noFill/>
        </p:spPr>
      </p:pic>
      <p:pic>
        <p:nvPicPr>
          <p:cNvPr id="52226" name="Picture 2" descr="Image result for frequency of a wave"/>
          <p:cNvPicPr>
            <a:picLocks noChangeAspect="1" noChangeArrowheads="1"/>
          </p:cNvPicPr>
          <p:nvPr/>
        </p:nvPicPr>
        <p:blipFill>
          <a:blip r:embed="rId3" cstate="print"/>
          <a:srcRect/>
          <a:stretch>
            <a:fillRect/>
          </a:stretch>
        </p:blipFill>
        <p:spPr bwMode="auto">
          <a:xfrm>
            <a:off x="352425" y="304800"/>
            <a:ext cx="4067175" cy="31051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Frequency</a:t>
            </a:r>
            <a:endParaRPr lang="en-US" dirty="0"/>
          </a:p>
        </p:txBody>
      </p:sp>
      <p:sp>
        <p:nvSpPr>
          <p:cNvPr id="5" name="Content Placeholder 2"/>
          <p:cNvSpPr txBox="1">
            <a:spLocks/>
          </p:cNvSpPr>
          <p:nvPr/>
        </p:nvSpPr>
        <p:spPr>
          <a:xfrm>
            <a:off x="457200" y="1600200"/>
            <a:ext cx="8229600" cy="5257800"/>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Looking at the picture below a successive crest and a successive trough (</a:t>
            </a:r>
            <a:r>
              <a:rPr lang="en-US" sz="3200" b="1" i="1" dirty="0" smtClean="0"/>
              <a:t>a complete vibration</a:t>
            </a:r>
            <a:r>
              <a:rPr lang="en-US" sz="3200" dirty="0" smtClean="0"/>
              <a:t>) passed in a time of 200 </a:t>
            </a:r>
            <a:r>
              <a:rPr lang="en-US" sz="3200" dirty="0" err="1" smtClean="0"/>
              <a:t>ms.</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200 ms, which is equivalent to 0.2 s, is the wave’s </a:t>
            </a:r>
            <a:r>
              <a:rPr lang="en-US" sz="3200" b="1" dirty="0" smtClean="0"/>
              <a:t>period</a:t>
            </a:r>
            <a:r>
              <a:rPr lang="en-US" sz="3200" dirty="0" smtClean="0"/>
              <a:t>, </a:t>
            </a:r>
            <a:r>
              <a:rPr lang="en-US" sz="3200" b="1" i="1" dirty="0" smtClean="0"/>
              <a:t>T</a:t>
            </a:r>
            <a:r>
              <a:rPr lang="en-US" sz="3200" dirty="0" smtClean="0"/>
              <a:t> or the time it took for the wave to pass or vibrate.</a:t>
            </a:r>
            <a:br>
              <a:rPr lang="en-US" sz="3200" dirty="0" smtClean="0"/>
            </a:b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To determine the wave’s frequency the following equation:  </a:t>
            </a:r>
            <a:r>
              <a:rPr lang="en-US" sz="3200" b="1" i="1" dirty="0" smtClean="0"/>
              <a:t>f</a:t>
            </a:r>
            <a:r>
              <a:rPr lang="en-US" sz="3200" b="1" dirty="0" smtClean="0"/>
              <a:t> = 1/</a:t>
            </a:r>
            <a:r>
              <a:rPr lang="en-US" sz="3200" b="1" i="1" dirty="0" smtClean="0"/>
              <a:t>T</a:t>
            </a:r>
            <a:r>
              <a:rPr lang="en-US" sz="3200" dirty="0" smtClean="0"/>
              <a:t> may be used.  </a:t>
            </a:r>
            <a:br>
              <a:rPr lang="en-US" sz="3200" dirty="0" smtClean="0"/>
            </a:br>
            <a:r>
              <a:rPr lang="en-US" sz="3200" dirty="0" smtClean="0"/>
              <a:t/>
            </a:r>
            <a:br>
              <a:rPr lang="en-US" sz="3200" dirty="0" smtClean="0"/>
            </a:br>
            <a:r>
              <a:rPr lang="en-US" sz="3200" dirty="0" smtClean="0"/>
              <a:t>Hence f = 1/0.2 s = 5 1/s = 5 s</a:t>
            </a:r>
            <a:r>
              <a:rPr lang="en-US" sz="3200" baseline="30000" dirty="0" smtClean="0"/>
              <a:t>-1</a:t>
            </a:r>
            <a:r>
              <a:rPr lang="en-US" sz="3200" dirty="0" smtClean="0"/>
              <a:t> = 5 Hz since 1/s = 1 Hz</a:t>
            </a:r>
          </a:p>
        </p:txBody>
      </p:sp>
      <p:pic>
        <p:nvPicPr>
          <p:cNvPr id="4" name="Content Placeholder 3" descr="Frequency.jpg"/>
          <p:cNvPicPr>
            <a:picLocks noGrp="1" noChangeAspect="1"/>
          </p:cNvPicPr>
          <p:nvPr>
            <p:ph idx="1"/>
          </p:nvPr>
        </p:nvPicPr>
        <p:blipFill>
          <a:blip r:embed="rId3" cstate="print"/>
          <a:srcRect l="1326" t="52704" r="52179" b="36023"/>
          <a:stretch>
            <a:fillRect/>
          </a:stretch>
        </p:blipFill>
        <p:spPr>
          <a:xfrm>
            <a:off x="1752600" y="2590800"/>
            <a:ext cx="5342852" cy="16764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4800" dirty="0" smtClean="0"/>
              <a:t>A </a:t>
            </a:r>
            <a:r>
              <a:rPr lang="en-US" sz="4800" b="1" dirty="0" smtClean="0"/>
              <a:t>pulse</a:t>
            </a:r>
            <a:r>
              <a:rPr lang="en-US" sz="4800" dirty="0" smtClean="0"/>
              <a:t> is a single disturbance that propagates from one point to a next.</a:t>
            </a:r>
            <a:br>
              <a:rPr lang="en-US" sz="4800" dirty="0" smtClean="0"/>
            </a:br>
            <a:endParaRPr lang="en-US" sz="4800" dirty="0" smtClean="0"/>
          </a:p>
          <a:p>
            <a:r>
              <a:rPr lang="en-US" sz="4800" dirty="0" smtClean="0"/>
              <a:t>Waves can be classified as being either transverse or longitudinal.</a:t>
            </a: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a:p>
        </p:txBody>
      </p:sp>
      <p:sp>
        <p:nvSpPr>
          <p:cNvPr id="13" name="Title 1"/>
          <p:cNvSpPr txBox="1">
            <a:spLocks/>
          </p:cNvSpPr>
          <p:nvPr/>
        </p:nvSpPr>
        <p:spPr>
          <a:xfrm>
            <a:off x="609600" y="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Types of Waves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4283489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Image result for rainbow"/>
          <p:cNvPicPr>
            <a:picLocks noChangeAspect="1" noChangeArrowheads="1"/>
          </p:cNvPicPr>
          <p:nvPr/>
        </p:nvPicPr>
        <p:blipFill>
          <a:blip r:embed="rId2" cstate="print"/>
          <a:srcRect/>
          <a:stretch>
            <a:fillRect/>
          </a:stretch>
        </p:blipFill>
        <p:spPr bwMode="auto">
          <a:xfrm>
            <a:off x="0" y="1"/>
            <a:ext cx="2422251" cy="1828800"/>
          </a:xfrm>
          <a:prstGeom prst="rect">
            <a:avLst/>
          </a:prstGeom>
          <a:noFill/>
        </p:spPr>
      </p:pic>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Frequency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frequency of a light wave determines its colour.</a:t>
            </a:r>
            <a:br>
              <a:rPr lang="en-US" dirty="0" smtClean="0"/>
            </a:br>
            <a:endParaRPr lang="en-US" dirty="0" smtClean="0"/>
          </a:p>
          <a:p>
            <a:r>
              <a:rPr lang="en-US" dirty="0" smtClean="0"/>
              <a:t>Red has the lowest </a:t>
            </a:r>
            <a:br>
              <a:rPr lang="en-US" dirty="0" smtClean="0"/>
            </a:br>
            <a:r>
              <a:rPr lang="en-US" dirty="0" smtClean="0"/>
              <a:t>frequency and violet</a:t>
            </a:r>
            <a:br>
              <a:rPr lang="en-US" dirty="0" smtClean="0"/>
            </a:br>
            <a:r>
              <a:rPr lang="en-US" dirty="0" smtClean="0"/>
              <a:t>has the highest </a:t>
            </a:r>
            <a:br>
              <a:rPr lang="en-US" dirty="0" smtClean="0"/>
            </a:br>
            <a:r>
              <a:rPr lang="en-US" dirty="0" smtClean="0"/>
              <a:t>frequency of the</a:t>
            </a:r>
            <a:br>
              <a:rPr lang="en-US" dirty="0" smtClean="0"/>
            </a:br>
            <a:r>
              <a:rPr lang="en-US" dirty="0" smtClean="0"/>
              <a:t>visible spectrum.</a:t>
            </a:r>
          </a:p>
        </p:txBody>
      </p:sp>
      <p:pic>
        <p:nvPicPr>
          <p:cNvPr id="53250" name="Picture 2" descr="Image result for rainbow"/>
          <p:cNvPicPr>
            <a:picLocks noChangeAspect="1" noChangeArrowheads="1"/>
          </p:cNvPicPr>
          <p:nvPr/>
        </p:nvPicPr>
        <p:blipFill>
          <a:blip r:embed="rId3" cstate="print"/>
          <a:srcRect/>
          <a:stretch>
            <a:fillRect/>
          </a:stretch>
        </p:blipFill>
        <p:spPr bwMode="auto">
          <a:xfrm>
            <a:off x="4648200" y="2133600"/>
            <a:ext cx="4389120" cy="27432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Image result for rainbow"/>
          <p:cNvPicPr>
            <a:picLocks noChangeAspect="1" noChangeArrowheads="1"/>
          </p:cNvPicPr>
          <p:nvPr/>
        </p:nvPicPr>
        <p:blipFill>
          <a:blip r:embed="rId2" cstate="print"/>
          <a:srcRect/>
          <a:stretch>
            <a:fillRect/>
          </a:stretch>
        </p:blipFill>
        <p:spPr bwMode="auto">
          <a:xfrm>
            <a:off x="0" y="1"/>
            <a:ext cx="2422251" cy="1828800"/>
          </a:xfrm>
          <a:prstGeom prst="rect">
            <a:avLst/>
          </a:prstGeom>
          <a:noFill/>
        </p:spPr>
      </p:pic>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Frequency</a:t>
            </a:r>
            <a:endParaRPr lang="en-US" dirty="0"/>
          </a:p>
        </p:txBody>
      </p:sp>
      <p:pic>
        <p:nvPicPr>
          <p:cNvPr id="64514" name="Picture 2" descr="Related image"/>
          <p:cNvPicPr>
            <a:picLocks noChangeAspect="1" noChangeArrowheads="1"/>
          </p:cNvPicPr>
          <p:nvPr/>
        </p:nvPicPr>
        <p:blipFill>
          <a:blip r:embed="rId3" cstate="print"/>
          <a:srcRect/>
          <a:stretch>
            <a:fillRect/>
          </a:stretch>
        </p:blipFill>
        <p:spPr bwMode="auto">
          <a:xfrm>
            <a:off x="2209800" y="1752600"/>
            <a:ext cx="4724400" cy="469804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Frequency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frequency of a sound wave determines its pitch.  </a:t>
            </a:r>
          </a:p>
          <a:p>
            <a:endParaRPr lang="en-US" dirty="0" smtClean="0"/>
          </a:p>
          <a:p>
            <a:r>
              <a:rPr lang="en-US" dirty="0" smtClean="0"/>
              <a:t>A bass note has a low frequency and a treble note has a high frequency.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Speed</a:t>
            </a:r>
            <a:endParaRPr lang="en-US" dirty="0"/>
          </a:p>
        </p:txBody>
      </p:sp>
      <p:sp>
        <p:nvSpPr>
          <p:cNvPr id="3" name="Content Placeholder 2"/>
          <p:cNvSpPr>
            <a:spLocks noGrp="1"/>
          </p:cNvSpPr>
          <p:nvPr>
            <p:ph idx="1"/>
          </p:nvPr>
        </p:nvSpPr>
        <p:spPr/>
        <p:txBody>
          <a:bodyPr/>
          <a:lstStyle/>
          <a:p>
            <a:r>
              <a:rPr lang="en-US" dirty="0" smtClean="0"/>
              <a:t>This is the rate at which wave-fronts of a wave propagate, and it depends on the medium of propagation.</a:t>
            </a:r>
            <a:br>
              <a:rPr lang="en-US" dirty="0" smtClean="0"/>
            </a:br>
            <a:endParaRPr lang="en-US" dirty="0" smtClean="0"/>
          </a:p>
          <a:p>
            <a:r>
              <a:rPr lang="en-US" dirty="0" smtClean="0"/>
              <a:t>At a boundary between media the speed changes and the wave undergoes refraction.</a:t>
            </a:r>
          </a:p>
          <a:p>
            <a:endParaRPr lang="en-US" dirty="0" smtClean="0"/>
          </a:p>
          <a:p>
            <a:r>
              <a:rPr lang="en-US" dirty="0" smtClean="0"/>
              <a:t>When a wave refracts it bends.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Speed</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solidFill>
                <a:srgbClr val="FF0066"/>
              </a:solidFill>
            </a:endParaRPr>
          </a:p>
          <a:p>
            <a:r>
              <a:rPr lang="en-US" dirty="0" smtClean="0">
                <a:solidFill>
                  <a:srgbClr val="FF0066"/>
                </a:solidFill>
              </a:rPr>
              <a:t>The speed of sound is greater through gases of lesser density. Molecules of lesser mass respond more readily to vibrations than those of greater mass.</a:t>
            </a:r>
            <a:br>
              <a:rPr lang="en-US" dirty="0" smtClean="0">
                <a:solidFill>
                  <a:srgbClr val="FF0066"/>
                </a:solidFill>
              </a:rPr>
            </a:br>
            <a:r>
              <a:rPr lang="en-US" dirty="0" smtClean="0">
                <a:solidFill>
                  <a:srgbClr val="FF0066"/>
                </a:solidFill>
              </a:rPr>
              <a:t/>
            </a:r>
            <a:br>
              <a:rPr lang="en-US" dirty="0" smtClean="0">
                <a:solidFill>
                  <a:srgbClr val="FF0066"/>
                </a:solidFill>
              </a:rPr>
            </a:br>
            <a:r>
              <a:rPr lang="en-US" dirty="0" smtClean="0">
                <a:solidFill>
                  <a:srgbClr val="FF0066"/>
                </a:solidFill>
              </a:rPr>
              <a:t>Sound therefore travels faster through air than through carbon dioxide.</a:t>
            </a:r>
          </a:p>
        </p:txBody>
      </p:sp>
      <p:graphicFrame>
        <p:nvGraphicFramePr>
          <p:cNvPr id="4" name="Table 3"/>
          <p:cNvGraphicFramePr>
            <a:graphicFrameLocks noGrp="1"/>
          </p:cNvGraphicFramePr>
          <p:nvPr/>
        </p:nvGraphicFramePr>
        <p:xfrm>
          <a:off x="1600200" y="1742440"/>
          <a:ext cx="6096000" cy="32105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n-US" dirty="0" smtClean="0"/>
                        <a:t>Comparing</a:t>
                      </a:r>
                      <a:r>
                        <a:rPr lang="en-US" baseline="0" dirty="0" smtClean="0"/>
                        <a:t> the behaviour of light and sound</a:t>
                      </a:r>
                      <a:endParaRPr lang="en-US" dirty="0"/>
                    </a:p>
                  </a:txBody>
                  <a:tcPr/>
                </a:tc>
                <a:tc hMerge="1">
                  <a:txBody>
                    <a:bodyPr/>
                    <a:lstStyle/>
                    <a:p>
                      <a:endParaRPr lang="en-US" dirty="0"/>
                    </a:p>
                  </a:txBody>
                  <a:tcPr/>
                </a:tc>
              </a:tr>
              <a:tr h="370840">
                <a:tc>
                  <a:txBody>
                    <a:bodyPr/>
                    <a:lstStyle/>
                    <a:p>
                      <a:r>
                        <a:rPr lang="en-US" dirty="0" smtClean="0"/>
                        <a:t>Light</a:t>
                      </a:r>
                      <a:endParaRPr lang="en-US" dirty="0"/>
                    </a:p>
                  </a:txBody>
                  <a:tcPr/>
                </a:tc>
                <a:tc>
                  <a:txBody>
                    <a:bodyPr/>
                    <a:lstStyle/>
                    <a:p>
                      <a:r>
                        <a:rPr lang="en-US" dirty="0" smtClean="0"/>
                        <a:t>Sound</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Speed of light</a:t>
                      </a:r>
                      <a:r>
                        <a:rPr lang="en-US" baseline="0" dirty="0" smtClean="0"/>
                        <a:t> in a vacuum is</a:t>
                      </a:r>
                      <a:br>
                        <a:rPr lang="en-US" baseline="0" dirty="0" smtClean="0"/>
                      </a:br>
                      <a:r>
                        <a:rPr lang="en-US" b="1" dirty="0" smtClean="0"/>
                        <a:t>3 × 10</a:t>
                      </a:r>
                      <a:r>
                        <a:rPr lang="en-US" b="1" baseline="30000" dirty="0" smtClean="0"/>
                        <a:t>8</a:t>
                      </a:r>
                      <a:r>
                        <a:rPr lang="en-US" b="1" dirty="0" smtClean="0"/>
                        <a:t> m/s</a:t>
                      </a:r>
                    </a:p>
                  </a:txBody>
                  <a:tcPr/>
                </a:tc>
                <a:tc>
                  <a:txBody>
                    <a:bodyPr/>
                    <a:lstStyle/>
                    <a:p>
                      <a:r>
                        <a:rPr lang="en-US" dirty="0" smtClean="0"/>
                        <a:t>Speed of sound in air at 0</a:t>
                      </a:r>
                      <a:r>
                        <a:rPr lang="en-US" baseline="30000" dirty="0" smtClean="0"/>
                        <a:t>o</a:t>
                      </a:r>
                      <a:r>
                        <a:rPr lang="en-US" dirty="0" smtClean="0"/>
                        <a:t>C is </a:t>
                      </a:r>
                      <a:r>
                        <a:rPr lang="en-US" b="1" dirty="0" smtClean="0"/>
                        <a:t>330 m/s</a:t>
                      </a:r>
                      <a:r>
                        <a:rPr lang="en-US" dirty="0" smtClean="0"/>
                        <a:t> </a:t>
                      </a:r>
                      <a:endParaRPr lang="en-US" dirty="0"/>
                    </a:p>
                  </a:txBody>
                  <a:tcPr/>
                </a:tc>
              </a:tr>
              <a:tr h="370840">
                <a:tc>
                  <a:txBody>
                    <a:bodyPr/>
                    <a:lstStyle/>
                    <a:p>
                      <a:r>
                        <a:rPr lang="en-US" dirty="0" smtClean="0"/>
                        <a:t>Travels through a vacuum</a:t>
                      </a:r>
                      <a:endParaRPr lang="en-US" dirty="0"/>
                    </a:p>
                  </a:txBody>
                  <a:tcPr/>
                </a:tc>
                <a:tc>
                  <a:txBody>
                    <a:bodyPr/>
                    <a:lstStyle/>
                    <a:p>
                      <a:r>
                        <a:rPr lang="en-US" dirty="0" smtClean="0"/>
                        <a:t>Does</a:t>
                      </a:r>
                      <a:r>
                        <a:rPr lang="en-US" baseline="0" dirty="0" smtClean="0"/>
                        <a:t> </a:t>
                      </a:r>
                      <a:r>
                        <a:rPr lang="en-US" b="1" baseline="0" dirty="0" smtClean="0"/>
                        <a:t>NOT</a:t>
                      </a:r>
                      <a:r>
                        <a:rPr lang="en-US" baseline="0" dirty="0" smtClean="0"/>
                        <a:t> travel through a vacuum</a:t>
                      </a:r>
                      <a:endParaRPr lang="en-US" dirty="0"/>
                    </a:p>
                  </a:txBody>
                  <a:tcPr/>
                </a:tc>
              </a:tr>
              <a:tr h="370840">
                <a:tc>
                  <a:txBody>
                    <a:bodyPr/>
                    <a:lstStyle/>
                    <a:p>
                      <a:r>
                        <a:rPr lang="en-US" dirty="0" smtClean="0"/>
                        <a:t>Speed of light travels greater in a media</a:t>
                      </a:r>
                      <a:r>
                        <a:rPr lang="en-US" baseline="0" dirty="0" smtClean="0"/>
                        <a:t> of lesser density for example light travels slower in water or glass</a:t>
                      </a:r>
                      <a:endParaRPr lang="en-US" dirty="0"/>
                    </a:p>
                  </a:txBody>
                  <a:tcPr/>
                </a:tc>
                <a:tc>
                  <a:txBody>
                    <a:bodyPr/>
                    <a:lstStyle/>
                    <a:p>
                      <a:r>
                        <a:rPr lang="en-US" dirty="0" smtClean="0"/>
                        <a:t>The speed of sound is greatest through solids, less in liquids and least in gases</a:t>
                      </a:r>
                      <a:r>
                        <a:rPr lang="en-US" b="1" dirty="0" smtClean="0">
                          <a:solidFill>
                            <a:srgbClr val="FF0066"/>
                          </a:solidFill>
                        </a:rPr>
                        <a:t>*</a:t>
                      </a:r>
                      <a:endParaRPr lang="en-US" b="1" dirty="0">
                        <a:solidFill>
                          <a:srgbClr val="FF0066"/>
                        </a:solidFill>
                      </a:endParaRPr>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Speed</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Sounds travel faster in solids because of the closer packing of the particles and the rigidity of the bonds in a solid which allows vibrations to transfer more readily.</a:t>
            </a:r>
          </a:p>
          <a:p>
            <a:endParaRPr lang="en-US" dirty="0" smtClean="0"/>
          </a:p>
          <a:p>
            <a:r>
              <a:rPr lang="en-US" dirty="0" smtClean="0"/>
              <a:t>Sound also travels faster through gases at higher temperatures because the increased kinetic energy allows the vibrations to be passed on more readily.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Speed</a:t>
            </a:r>
            <a:endParaRPr lang="en-US" dirty="0"/>
          </a:p>
        </p:txBody>
      </p:sp>
      <p:graphicFrame>
        <p:nvGraphicFramePr>
          <p:cNvPr id="4" name="Content Placeholder 3"/>
          <p:cNvGraphicFramePr>
            <a:graphicFrameLocks noGrp="1"/>
          </p:cNvGraphicFramePr>
          <p:nvPr>
            <p:ph idx="1"/>
          </p:nvPr>
        </p:nvGraphicFramePr>
        <p:xfrm>
          <a:off x="381000" y="2133600"/>
          <a:ext cx="8229600" cy="74168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endParaRPr lang="en-US" dirty="0"/>
                    </a:p>
                  </a:txBody>
                  <a:tcPr/>
                </a:tc>
                <a:tc>
                  <a:txBody>
                    <a:bodyPr/>
                    <a:lstStyle/>
                    <a:p>
                      <a:pPr algn="ctr"/>
                      <a:r>
                        <a:rPr lang="en-US" dirty="0" smtClean="0"/>
                        <a:t>Steel</a:t>
                      </a:r>
                      <a:endParaRPr lang="en-US" dirty="0"/>
                    </a:p>
                  </a:txBody>
                  <a:tcPr/>
                </a:tc>
                <a:tc>
                  <a:txBody>
                    <a:bodyPr/>
                    <a:lstStyle/>
                    <a:p>
                      <a:pPr algn="ctr"/>
                      <a:r>
                        <a:rPr lang="en-US" dirty="0" smtClean="0"/>
                        <a:t>Water</a:t>
                      </a:r>
                      <a:endParaRPr lang="en-US" dirty="0"/>
                    </a:p>
                  </a:txBody>
                  <a:tcPr/>
                </a:tc>
                <a:tc>
                  <a:txBody>
                    <a:bodyPr/>
                    <a:lstStyle/>
                    <a:p>
                      <a:pPr algn="ctr"/>
                      <a:r>
                        <a:rPr lang="en-US" dirty="0" smtClean="0"/>
                        <a:t>Air at 0</a:t>
                      </a:r>
                      <a:r>
                        <a:rPr lang="en-US" baseline="30000" dirty="0" smtClean="0"/>
                        <a:t>o</a:t>
                      </a:r>
                      <a:r>
                        <a:rPr lang="en-US" dirty="0" smtClean="0"/>
                        <a:t>C</a:t>
                      </a:r>
                      <a:endParaRPr lang="en-US" dirty="0"/>
                    </a:p>
                  </a:txBody>
                  <a:tcPr/>
                </a:tc>
              </a:tr>
              <a:tr h="370840">
                <a:tc>
                  <a:txBody>
                    <a:bodyPr/>
                    <a:lstStyle/>
                    <a:p>
                      <a:pPr algn="ctr"/>
                      <a:r>
                        <a:rPr lang="en-US" dirty="0" smtClean="0"/>
                        <a:t>Speed (m/s)</a:t>
                      </a:r>
                      <a:endParaRPr lang="en-US" dirty="0"/>
                    </a:p>
                  </a:txBody>
                  <a:tcPr/>
                </a:tc>
                <a:tc>
                  <a:txBody>
                    <a:bodyPr/>
                    <a:lstStyle/>
                    <a:p>
                      <a:pPr algn="ctr"/>
                      <a:r>
                        <a:rPr lang="en-US" dirty="0" smtClean="0"/>
                        <a:t>5100</a:t>
                      </a:r>
                      <a:endParaRPr lang="en-US" dirty="0"/>
                    </a:p>
                  </a:txBody>
                  <a:tcPr/>
                </a:tc>
                <a:tc>
                  <a:txBody>
                    <a:bodyPr/>
                    <a:lstStyle/>
                    <a:p>
                      <a:pPr algn="ctr"/>
                      <a:r>
                        <a:rPr lang="en-US" dirty="0" smtClean="0"/>
                        <a:t>1500</a:t>
                      </a:r>
                      <a:endParaRPr lang="en-US" dirty="0"/>
                    </a:p>
                  </a:txBody>
                  <a:tcPr/>
                </a:tc>
                <a:tc>
                  <a:txBody>
                    <a:bodyPr/>
                    <a:lstStyle/>
                    <a:p>
                      <a:pPr algn="ctr"/>
                      <a:r>
                        <a:rPr lang="en-US" dirty="0" smtClean="0"/>
                        <a:t>330</a:t>
                      </a:r>
                      <a:endParaRPr lang="en-US" dirty="0"/>
                    </a:p>
                  </a:txBody>
                  <a:tcPr/>
                </a:tc>
              </a:tr>
            </a:tbl>
          </a:graphicData>
        </a:graphic>
      </p:graphicFrame>
      <p:sp>
        <p:nvSpPr>
          <p:cNvPr id="5" name="TextBox 4"/>
          <p:cNvSpPr txBox="1"/>
          <p:nvPr/>
        </p:nvSpPr>
        <p:spPr>
          <a:xfrm>
            <a:off x="381000" y="3352800"/>
            <a:ext cx="8305800" cy="2031325"/>
          </a:xfrm>
          <a:prstGeom prst="rect">
            <a:avLst/>
          </a:prstGeom>
          <a:noFill/>
        </p:spPr>
        <p:txBody>
          <a:bodyPr wrap="square" rtlCol="0">
            <a:spAutoFit/>
          </a:bodyPr>
          <a:lstStyle/>
          <a:p>
            <a:r>
              <a:rPr lang="en-US" b="1" dirty="0" smtClean="0"/>
              <a:t>1.  What are the units of speed?  __________________</a:t>
            </a:r>
            <a:br>
              <a:rPr lang="en-US" b="1" dirty="0" smtClean="0"/>
            </a:br>
            <a:r>
              <a:rPr lang="en-US" b="1" dirty="0" smtClean="0"/>
              <a:t/>
            </a:r>
            <a:br>
              <a:rPr lang="en-US" b="1" dirty="0" smtClean="0"/>
            </a:br>
            <a:r>
              <a:rPr lang="en-US" b="1" dirty="0" smtClean="0"/>
              <a:t/>
            </a:r>
            <a:br>
              <a:rPr lang="en-US" b="1" dirty="0" smtClean="0"/>
            </a:br>
            <a:r>
              <a:rPr lang="en-US" b="1" dirty="0" smtClean="0"/>
              <a:t>2.  In which medium does sound travel the fastest?  ______________________</a:t>
            </a:r>
            <a:br>
              <a:rPr lang="en-US" b="1" dirty="0" smtClean="0"/>
            </a:br>
            <a:r>
              <a:rPr lang="en-US" b="1" dirty="0" smtClean="0"/>
              <a:t/>
            </a:r>
            <a:br>
              <a:rPr lang="en-US" b="1" dirty="0" smtClean="0"/>
            </a:br>
            <a:r>
              <a:rPr lang="en-US" b="1" dirty="0" smtClean="0"/>
              <a:t/>
            </a:r>
            <a:br>
              <a:rPr lang="en-US" b="1" dirty="0" smtClean="0"/>
            </a:br>
            <a:r>
              <a:rPr lang="en-US" b="1" dirty="0" smtClean="0"/>
              <a:t>3.  Why does sound travel the fastest as per your answer given above? ____________ </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Speed</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speed of a water wave is greater across a deeper region.</a:t>
            </a:r>
            <a:endParaRPr lang="en-US" dirty="0"/>
          </a:p>
        </p:txBody>
      </p:sp>
      <p:pic>
        <p:nvPicPr>
          <p:cNvPr id="66562" name="Picture 2" descr="Image result for water wave"/>
          <p:cNvPicPr>
            <a:picLocks noChangeAspect="1" noChangeArrowheads="1"/>
          </p:cNvPicPr>
          <p:nvPr/>
        </p:nvPicPr>
        <p:blipFill>
          <a:blip r:embed="rId2" cstate="print"/>
          <a:srcRect/>
          <a:stretch>
            <a:fillRect/>
          </a:stretch>
        </p:blipFill>
        <p:spPr bwMode="auto">
          <a:xfrm>
            <a:off x="1581150" y="2667000"/>
            <a:ext cx="6191250" cy="412432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Wave-fronts</a:t>
            </a:r>
            <a:endParaRPr lang="en-US" dirty="0"/>
          </a:p>
        </p:txBody>
      </p:sp>
      <p:sp>
        <p:nvSpPr>
          <p:cNvPr id="3" name="Content Placeholder 2"/>
          <p:cNvSpPr>
            <a:spLocks noGrp="1"/>
          </p:cNvSpPr>
          <p:nvPr>
            <p:ph idx="1"/>
          </p:nvPr>
        </p:nvSpPr>
        <p:spPr/>
        <p:txBody>
          <a:bodyPr/>
          <a:lstStyle/>
          <a:p>
            <a:r>
              <a:rPr lang="en-US" dirty="0" smtClean="0"/>
              <a:t>A wave-front is a line perpendicular to the propagation to a wave on which all points are in phase.</a:t>
            </a:r>
          </a:p>
          <a:p>
            <a:endParaRPr lang="en-US" dirty="0" smtClean="0"/>
          </a:p>
          <a:p>
            <a:r>
              <a:rPr lang="en-US" dirty="0" smtClean="0"/>
              <a:t>Wave-fronts are generally taken through </a:t>
            </a:r>
            <a:r>
              <a:rPr lang="en-US" b="1" dirty="0" smtClean="0"/>
              <a:t>crests</a:t>
            </a:r>
            <a:r>
              <a:rPr lang="en-US" dirty="0" smtClean="0"/>
              <a:t> of transverse waves and through </a:t>
            </a:r>
            <a:r>
              <a:rPr lang="en-US" b="1" dirty="0" smtClean="0"/>
              <a:t>compressions</a:t>
            </a:r>
            <a:r>
              <a:rPr lang="en-US" dirty="0" smtClean="0"/>
              <a:t> of longitudinal waves.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Phase</a:t>
            </a:r>
            <a:endParaRPr lang="en-US" dirty="0"/>
          </a:p>
        </p:txBody>
      </p:sp>
      <p:sp>
        <p:nvSpPr>
          <p:cNvPr id="3" name="Content Placeholder 2"/>
          <p:cNvSpPr>
            <a:spLocks noGrp="1"/>
          </p:cNvSpPr>
          <p:nvPr>
            <p:ph idx="1"/>
          </p:nvPr>
        </p:nvSpPr>
        <p:spPr/>
        <p:txBody>
          <a:bodyPr/>
          <a:lstStyle/>
          <a:p>
            <a:r>
              <a:rPr lang="en-US" dirty="0" smtClean="0"/>
              <a:t>Points in a progressive wave are in phase if the distance between them along the direction of propagation is equal to a whole number of wavelengths.</a:t>
            </a:r>
            <a:br>
              <a:rPr lang="en-US" dirty="0" smtClean="0"/>
            </a:br>
            <a:endParaRPr lang="en-US" dirty="0" smtClean="0"/>
          </a:p>
          <a:p>
            <a:r>
              <a:rPr lang="en-US" dirty="0" smtClean="0"/>
              <a:t>When points are in phase in a progressive wave they have the same displacement, direction and speed in their vibrations.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cstate="print"/>
          <a:srcRect b="50745"/>
          <a:stretch>
            <a:fillRect/>
          </a:stretch>
        </p:blipFill>
        <p:spPr bwMode="auto">
          <a:xfrm>
            <a:off x="2209800" y="2667000"/>
            <a:ext cx="5105400" cy="1540245"/>
          </a:xfrm>
          <a:prstGeom prst="rect">
            <a:avLst/>
          </a:prstGeom>
          <a:noFill/>
        </p:spPr>
      </p:pic>
      <p:sp>
        <p:nvSpPr>
          <p:cNvPr id="2" name="Title 1"/>
          <p:cNvSpPr>
            <a:spLocks noGrp="1"/>
          </p:cNvSpPr>
          <p:nvPr>
            <p:ph type="title"/>
          </p:nvPr>
        </p:nvSpPr>
        <p:spPr/>
        <p:txBody>
          <a:bodyPr/>
          <a:lstStyle/>
          <a:p>
            <a:r>
              <a:rPr lang="en-US" dirty="0" smtClean="0"/>
              <a:t>Types of Waves</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t>A </a:t>
            </a:r>
            <a:r>
              <a:rPr lang="en-US" b="1" u="sng" dirty="0" smtClean="0"/>
              <a:t>transverse</a:t>
            </a:r>
            <a:r>
              <a:rPr lang="en-US" dirty="0" smtClean="0"/>
              <a:t> wave has vibrations </a:t>
            </a:r>
            <a:r>
              <a:rPr lang="en-US" b="1" dirty="0" smtClean="0">
                <a:solidFill>
                  <a:srgbClr val="FF0066"/>
                </a:solidFill>
              </a:rPr>
              <a:t>perpendicular</a:t>
            </a:r>
            <a:r>
              <a:rPr lang="en-US" dirty="0" smtClean="0"/>
              <a:t> to its direction of propagation.</a:t>
            </a:r>
          </a:p>
          <a:p>
            <a:endParaRPr lang="en-US" dirty="0" smtClean="0"/>
          </a:p>
          <a:p>
            <a:endParaRPr lang="en-US" dirty="0" smtClean="0"/>
          </a:p>
          <a:p>
            <a:endParaRPr lang="en-US" dirty="0" smtClean="0"/>
          </a:p>
          <a:p>
            <a:r>
              <a:rPr lang="en-US" dirty="0" smtClean="0"/>
              <a:t>A </a:t>
            </a:r>
            <a:r>
              <a:rPr lang="en-US" b="1" u="sng" dirty="0" smtClean="0"/>
              <a:t>longitudinal</a:t>
            </a:r>
            <a:r>
              <a:rPr lang="en-US" dirty="0" smtClean="0"/>
              <a:t> wave is one that has vibrations </a:t>
            </a:r>
            <a:r>
              <a:rPr lang="en-US" b="1" dirty="0" smtClean="0">
                <a:solidFill>
                  <a:srgbClr val="FF0066"/>
                </a:solidFill>
              </a:rPr>
              <a:t>parallel</a:t>
            </a:r>
            <a:r>
              <a:rPr lang="en-US" dirty="0" smtClean="0"/>
              <a:t> to its direction of propagation.</a:t>
            </a:r>
            <a:r>
              <a:rPr lang="en-US" sz="1200" dirty="0" smtClean="0"/>
              <a:t/>
            </a:r>
            <a:br>
              <a:rPr lang="en-US" sz="1200" dirty="0" smtClean="0"/>
            </a:br>
            <a:endParaRPr lang="en-US" dirty="0"/>
          </a:p>
        </p:txBody>
      </p:sp>
      <p:pic>
        <p:nvPicPr>
          <p:cNvPr id="5" name="Picture 4" descr="Related image"/>
          <p:cNvPicPr>
            <a:picLocks noChangeAspect="1" noChangeArrowheads="1"/>
          </p:cNvPicPr>
          <p:nvPr/>
        </p:nvPicPr>
        <p:blipFill>
          <a:blip r:embed="rId2" cstate="print"/>
          <a:srcRect t="51462"/>
          <a:stretch>
            <a:fillRect/>
          </a:stretch>
        </p:blipFill>
        <p:spPr bwMode="auto">
          <a:xfrm>
            <a:off x="2209800" y="5181600"/>
            <a:ext cx="5257800" cy="156313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Looking at the graph points A and F are in phase and so are points E and J.  </a:t>
            </a:r>
            <a:br>
              <a:rPr lang="en-US" dirty="0" smtClean="0"/>
            </a:br>
            <a:r>
              <a:rPr lang="en-US" dirty="0" smtClean="0"/>
              <a:t/>
            </a:r>
            <a:br>
              <a:rPr lang="en-US" dirty="0" smtClean="0"/>
            </a:br>
            <a:r>
              <a:rPr lang="en-US" dirty="0" smtClean="0"/>
              <a:t>1.  What other points are </a:t>
            </a:r>
            <a:r>
              <a:rPr lang="en-US" b="1" dirty="0" smtClean="0">
                <a:solidFill>
                  <a:srgbClr val="0070C0"/>
                </a:solidFill>
              </a:rPr>
              <a:t>in</a:t>
            </a:r>
            <a:r>
              <a:rPr lang="en-US" dirty="0" smtClean="0"/>
              <a:t> phase?</a:t>
            </a:r>
            <a:br>
              <a:rPr lang="en-US" dirty="0" smtClean="0"/>
            </a:br>
            <a:r>
              <a:rPr lang="en-US" dirty="0" smtClean="0"/>
              <a:t>2.  Which points are </a:t>
            </a:r>
            <a:r>
              <a:rPr lang="en-US" b="1" dirty="0" smtClean="0">
                <a:solidFill>
                  <a:srgbClr val="FF0066"/>
                </a:solidFill>
              </a:rPr>
              <a:t>out of</a:t>
            </a:r>
            <a:r>
              <a:rPr lang="en-US" dirty="0" smtClean="0"/>
              <a:t> phase?</a:t>
            </a:r>
            <a:br>
              <a:rPr lang="en-US" dirty="0" smtClean="0"/>
            </a:br>
            <a:endParaRPr lang="en-US" dirty="0"/>
          </a:p>
        </p:txBody>
      </p:sp>
      <p:sp>
        <p:nvSpPr>
          <p:cNvPr id="4" name="Title 1"/>
          <p:cNvSpPr>
            <a:spLocks noGrp="1"/>
          </p:cNvSpPr>
          <p:nvPr>
            <p:ph type="title"/>
          </p:nvPr>
        </p:nvSpPr>
        <p:spPr/>
        <p:txBody>
          <a:bodyPr>
            <a:normAutofit fontScale="90000"/>
          </a:bodyPr>
          <a:lstStyle/>
          <a:p>
            <a:r>
              <a:rPr lang="en-US" dirty="0" smtClean="0"/>
              <a:t>Wave Parameters</a:t>
            </a:r>
            <a:br>
              <a:rPr lang="en-US" dirty="0" smtClean="0"/>
            </a:br>
            <a:r>
              <a:rPr lang="en-US" dirty="0" smtClean="0"/>
              <a:t>Phase</a:t>
            </a:r>
            <a:endParaRPr lang="en-US" dirty="0"/>
          </a:p>
        </p:txBody>
      </p:sp>
      <p:pic>
        <p:nvPicPr>
          <p:cNvPr id="5" name="Picture 4" descr="Scan 19.jpg"/>
          <p:cNvPicPr>
            <a:picLocks noChangeAspect="1"/>
          </p:cNvPicPr>
          <p:nvPr/>
        </p:nvPicPr>
        <p:blipFill>
          <a:blip r:embed="rId2" cstate="print"/>
          <a:srcRect t="8889" b="62222"/>
          <a:stretch>
            <a:fillRect/>
          </a:stretch>
        </p:blipFill>
        <p:spPr>
          <a:xfrm>
            <a:off x="1752600" y="4419600"/>
            <a:ext cx="5299364" cy="1981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Wave Equations</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b="1" dirty="0" smtClean="0"/>
              <a:t>The speed of a wave may be determined using the following equation:</a:t>
            </a:r>
            <a:br>
              <a:rPr lang="en-US" b="1" dirty="0" smtClean="0"/>
            </a:br>
            <a:r>
              <a:rPr lang="en-US" b="1" i="1" dirty="0" smtClean="0"/>
              <a:t>				v</a:t>
            </a:r>
            <a:r>
              <a:rPr lang="en-US" b="1" dirty="0" smtClean="0"/>
              <a:t> = </a:t>
            </a:r>
            <a:r>
              <a:rPr lang="el-GR" b="1" dirty="0" smtClean="0"/>
              <a:t>λ</a:t>
            </a:r>
            <a:r>
              <a:rPr lang="en-US" b="1" i="1" dirty="0" smtClean="0"/>
              <a:t>f</a:t>
            </a:r>
            <a:r>
              <a:rPr lang="en-US" i="1" dirty="0" smtClean="0"/>
              <a:t/>
            </a:r>
            <a:br>
              <a:rPr lang="en-US" i="1" dirty="0" smtClean="0"/>
            </a:br>
            <a:r>
              <a:rPr lang="en-US" i="1" dirty="0" smtClean="0"/>
              <a:t/>
            </a:r>
            <a:br>
              <a:rPr lang="en-US" i="1" dirty="0" smtClean="0"/>
            </a:br>
            <a:r>
              <a:rPr lang="en-US" dirty="0" smtClean="0"/>
              <a:t>where </a:t>
            </a:r>
            <a:r>
              <a:rPr lang="en-US" i="1" dirty="0" smtClean="0"/>
              <a:t>v</a:t>
            </a:r>
            <a:r>
              <a:rPr lang="en-US" dirty="0" smtClean="0"/>
              <a:t> means speed of a wave in </a:t>
            </a:r>
            <a:r>
              <a:rPr lang="en-US" b="1" dirty="0" smtClean="0"/>
              <a:t>m/s</a:t>
            </a:r>
            <a:r>
              <a:rPr lang="en-US" dirty="0" smtClean="0"/>
              <a:t>, </a:t>
            </a:r>
            <a:r>
              <a:rPr lang="el-GR" dirty="0" smtClean="0"/>
              <a:t>λ</a:t>
            </a:r>
            <a:r>
              <a:rPr lang="el-GR" b="1" dirty="0" smtClean="0"/>
              <a:t> </a:t>
            </a:r>
            <a:r>
              <a:rPr lang="en-US" dirty="0" smtClean="0"/>
              <a:t>means wavelength of a wave in </a:t>
            </a:r>
            <a:r>
              <a:rPr lang="en-US" b="1" dirty="0" smtClean="0"/>
              <a:t>m</a:t>
            </a:r>
            <a:r>
              <a:rPr lang="en-US" dirty="0" smtClean="0"/>
              <a:t> and </a:t>
            </a:r>
            <a:r>
              <a:rPr lang="en-US" i="1" dirty="0" smtClean="0"/>
              <a:t>f</a:t>
            </a:r>
            <a:r>
              <a:rPr lang="en-US" dirty="0" smtClean="0"/>
              <a:t> means frequency of a wave in </a:t>
            </a:r>
            <a:r>
              <a:rPr lang="en-US" b="1" dirty="0" smtClean="0"/>
              <a:t>1/s</a:t>
            </a:r>
            <a:r>
              <a:rPr lang="en-US" dirty="0" smtClean="0"/>
              <a:t>.</a:t>
            </a:r>
          </a:p>
          <a:p>
            <a:endParaRPr lang="en-US" i="1" dirty="0" smtClean="0"/>
          </a:p>
          <a:p>
            <a:r>
              <a:rPr lang="en-US" dirty="0" smtClean="0"/>
              <a:t>Likewise:</a:t>
            </a:r>
            <a:br>
              <a:rPr lang="en-US" dirty="0" smtClean="0"/>
            </a:br>
            <a:r>
              <a:rPr lang="en-US" i="1" dirty="0" smtClean="0"/>
              <a:t/>
            </a:r>
            <a:br>
              <a:rPr lang="en-US" i="1" dirty="0" smtClean="0"/>
            </a:br>
            <a:r>
              <a:rPr lang="el-GR" b="1" dirty="0" smtClean="0"/>
              <a:t> </a:t>
            </a:r>
            <a:r>
              <a:rPr lang="en-US" b="1" dirty="0" smtClean="0"/>
              <a:t>		     </a:t>
            </a:r>
            <a:r>
              <a:rPr lang="el-GR" b="1" dirty="0" smtClean="0"/>
              <a:t>λ</a:t>
            </a:r>
            <a:r>
              <a:rPr lang="en-US" b="1" dirty="0" smtClean="0"/>
              <a:t> = </a:t>
            </a:r>
            <a:r>
              <a:rPr lang="en-US" b="1" i="1" dirty="0" smtClean="0"/>
              <a:t>v</a:t>
            </a:r>
            <a:r>
              <a:rPr lang="en-US" b="1" dirty="0" smtClean="0"/>
              <a:t>/</a:t>
            </a:r>
            <a:r>
              <a:rPr lang="en-US" b="1" i="1" dirty="0" smtClean="0"/>
              <a:t>f</a:t>
            </a:r>
            <a:r>
              <a:rPr lang="en-US" b="1" dirty="0" smtClean="0"/>
              <a:t>      &amp;       </a:t>
            </a:r>
            <a:r>
              <a:rPr lang="en-US" b="1" i="1" dirty="0" smtClean="0"/>
              <a:t>f</a:t>
            </a:r>
            <a:r>
              <a:rPr lang="en-US" b="1" dirty="0" smtClean="0"/>
              <a:t> = </a:t>
            </a:r>
            <a:r>
              <a:rPr lang="en-US" b="1" i="1" dirty="0" smtClean="0"/>
              <a:t>v</a:t>
            </a:r>
            <a:r>
              <a:rPr lang="en-US" b="1" dirty="0" smtClean="0"/>
              <a:t>/</a:t>
            </a:r>
            <a:r>
              <a:rPr lang="el-GR" b="1" dirty="0" smtClean="0"/>
              <a:t> λ</a:t>
            </a:r>
            <a:endParaRPr lang="en-US"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Wave Equations</a:t>
            </a:r>
            <a:endParaRPr lang="en-US" dirty="0"/>
          </a:p>
        </p:txBody>
      </p:sp>
      <p:sp>
        <p:nvSpPr>
          <p:cNvPr id="3" name="Content Placeholder 2"/>
          <p:cNvSpPr>
            <a:spLocks noGrp="1"/>
          </p:cNvSpPr>
          <p:nvPr>
            <p:ph idx="1"/>
          </p:nvPr>
        </p:nvSpPr>
        <p:spPr>
          <a:xfrm>
            <a:off x="457200" y="1600200"/>
            <a:ext cx="8229600" cy="5029200"/>
          </a:xfrm>
        </p:spPr>
        <p:txBody>
          <a:bodyPr>
            <a:normAutofit fontScale="92500"/>
          </a:bodyPr>
          <a:lstStyle/>
          <a:p>
            <a:r>
              <a:rPr lang="en-US" b="1" dirty="0" smtClean="0"/>
              <a:t>The speed of a wave may also be determined using the following equation:</a:t>
            </a:r>
            <a:br>
              <a:rPr lang="en-US" b="1" dirty="0" smtClean="0"/>
            </a:br>
            <a:r>
              <a:rPr lang="en-US" b="1" i="1" dirty="0" smtClean="0"/>
              <a:t>				</a:t>
            </a:r>
            <a:br>
              <a:rPr lang="en-US" b="1" i="1" dirty="0" smtClean="0"/>
            </a:br>
            <a:r>
              <a:rPr lang="en-US" b="1" i="1" dirty="0" smtClean="0"/>
              <a:t>				v</a:t>
            </a:r>
            <a:r>
              <a:rPr lang="en-US" b="1" dirty="0" smtClean="0"/>
              <a:t> = </a:t>
            </a:r>
            <a:r>
              <a:rPr lang="el-GR" b="1" dirty="0" smtClean="0"/>
              <a:t>λ</a:t>
            </a:r>
            <a:r>
              <a:rPr lang="en-US" b="1" dirty="0" smtClean="0"/>
              <a:t>/T</a:t>
            </a:r>
          </a:p>
          <a:p>
            <a:endParaRPr lang="en-US" b="1" i="1" dirty="0" smtClean="0"/>
          </a:p>
          <a:p>
            <a:pPr>
              <a:buNone/>
            </a:pPr>
            <a:r>
              <a:rPr lang="en-US" dirty="0" smtClean="0"/>
              <a:t>	since </a:t>
            </a:r>
            <a:r>
              <a:rPr lang="en-US" i="1" dirty="0" smtClean="0"/>
              <a:t>f</a:t>
            </a:r>
            <a:r>
              <a:rPr lang="en-US" dirty="0" smtClean="0"/>
              <a:t> = 1/T where T means period of a wave in </a:t>
            </a:r>
            <a:r>
              <a:rPr lang="en-US" b="1" dirty="0" smtClean="0"/>
              <a:t>s.</a:t>
            </a:r>
            <a:r>
              <a:rPr lang="en-US" dirty="0" smtClean="0"/>
              <a:t> </a:t>
            </a:r>
          </a:p>
          <a:p>
            <a:pPr>
              <a:buNone/>
            </a:pPr>
            <a:endParaRPr lang="en-US" i="1" dirty="0" smtClean="0"/>
          </a:p>
          <a:p>
            <a:r>
              <a:rPr lang="en-US" dirty="0" smtClean="0"/>
              <a:t>Likewise:</a:t>
            </a:r>
            <a:br>
              <a:rPr lang="en-US" dirty="0" smtClean="0"/>
            </a:br>
            <a:r>
              <a:rPr lang="en-US" i="1" dirty="0" smtClean="0"/>
              <a:t/>
            </a:r>
            <a:br>
              <a:rPr lang="en-US" i="1" dirty="0" smtClean="0"/>
            </a:br>
            <a:r>
              <a:rPr lang="el-GR" b="1" dirty="0" smtClean="0"/>
              <a:t> </a:t>
            </a:r>
            <a:r>
              <a:rPr lang="en-US" b="1" dirty="0" smtClean="0"/>
              <a:t>		      T = </a:t>
            </a:r>
            <a:r>
              <a:rPr lang="el-GR" b="1" dirty="0" smtClean="0"/>
              <a:t>λ</a:t>
            </a:r>
            <a:r>
              <a:rPr lang="en-US" b="1" dirty="0" smtClean="0"/>
              <a:t>/</a:t>
            </a:r>
            <a:r>
              <a:rPr lang="en-US" b="1" i="1" dirty="0" smtClean="0"/>
              <a:t>v</a:t>
            </a:r>
            <a:r>
              <a:rPr lang="en-US" b="1" dirty="0" smtClean="0"/>
              <a:t>      &amp;       </a:t>
            </a:r>
            <a:r>
              <a:rPr lang="el-GR" b="1" dirty="0" smtClean="0"/>
              <a:t>λ</a:t>
            </a:r>
            <a:r>
              <a:rPr lang="en-US" b="1" dirty="0" smtClean="0"/>
              <a:t> = </a:t>
            </a:r>
            <a:r>
              <a:rPr lang="en-US" b="1" i="1" dirty="0" smtClean="0"/>
              <a:t>v</a:t>
            </a:r>
            <a:r>
              <a:rPr lang="en-US" b="1" dirty="0" smtClean="0"/>
              <a:t> × T</a:t>
            </a:r>
            <a:endParaRPr lang="en-US"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Wave Equations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b="1" i="1" dirty="0" smtClean="0"/>
              <a:t>	</a:t>
            </a:r>
            <a:br>
              <a:rPr lang="en-US" b="1" i="1" dirty="0" smtClean="0"/>
            </a:br>
            <a:r>
              <a:rPr lang="en-US" b="1" i="1" dirty="0" smtClean="0"/>
              <a:t>	</a:t>
            </a:r>
            <a:r>
              <a:rPr lang="en-US" b="1" i="1" dirty="0" smtClean="0">
                <a:solidFill>
                  <a:srgbClr val="7030A0"/>
                </a:solidFill>
              </a:rPr>
              <a:t>v</a:t>
            </a:r>
            <a:r>
              <a:rPr lang="en-US" b="1" i="1" baseline="-25000" dirty="0" smtClean="0">
                <a:solidFill>
                  <a:srgbClr val="7030A0"/>
                </a:solidFill>
              </a:rPr>
              <a:t>1</a:t>
            </a:r>
            <a:r>
              <a:rPr lang="en-US" b="1" i="1" dirty="0" smtClean="0">
                <a:solidFill>
                  <a:srgbClr val="7030A0"/>
                </a:solidFill>
              </a:rPr>
              <a:t>/v</a:t>
            </a:r>
            <a:r>
              <a:rPr lang="en-US" b="1" i="1" baseline="-25000" dirty="0" smtClean="0">
                <a:solidFill>
                  <a:srgbClr val="7030A0"/>
                </a:solidFill>
              </a:rPr>
              <a:t>2</a:t>
            </a:r>
            <a:r>
              <a:rPr lang="en-US" b="1" dirty="0" smtClean="0"/>
              <a:t> = </a:t>
            </a:r>
            <a:r>
              <a:rPr lang="el-GR" b="1" dirty="0" smtClean="0">
                <a:solidFill>
                  <a:srgbClr val="FF0066"/>
                </a:solidFill>
              </a:rPr>
              <a:t>λ</a:t>
            </a:r>
            <a:r>
              <a:rPr lang="en-US" b="1" baseline="-25000" dirty="0" smtClean="0">
                <a:solidFill>
                  <a:srgbClr val="FF0066"/>
                </a:solidFill>
              </a:rPr>
              <a:t>1</a:t>
            </a:r>
            <a:r>
              <a:rPr lang="en-US" b="1" dirty="0" smtClean="0">
                <a:solidFill>
                  <a:srgbClr val="FF0066"/>
                </a:solidFill>
              </a:rPr>
              <a:t>/</a:t>
            </a:r>
            <a:r>
              <a:rPr lang="el-GR" b="1" dirty="0" smtClean="0">
                <a:solidFill>
                  <a:srgbClr val="FF0066"/>
                </a:solidFill>
              </a:rPr>
              <a:t>λ</a:t>
            </a:r>
            <a:r>
              <a:rPr lang="en-US" b="1" baseline="-25000" dirty="0" smtClean="0">
                <a:solidFill>
                  <a:srgbClr val="FF0066"/>
                </a:solidFill>
              </a:rPr>
              <a:t>2</a:t>
            </a:r>
            <a:r>
              <a:rPr lang="en-US" b="1" dirty="0" smtClean="0"/>
              <a:t> = </a:t>
            </a:r>
            <a:r>
              <a:rPr lang="en-US" b="1" dirty="0" smtClean="0">
                <a:solidFill>
                  <a:srgbClr val="009900"/>
                </a:solidFill>
              </a:rPr>
              <a:t>sin</a:t>
            </a:r>
            <a:r>
              <a:rPr lang="el-GR" b="1" dirty="0" smtClean="0">
                <a:solidFill>
                  <a:srgbClr val="009900"/>
                </a:solidFill>
              </a:rPr>
              <a:t>θ</a:t>
            </a:r>
            <a:r>
              <a:rPr lang="en-US" b="1" baseline="-25000" dirty="0" smtClean="0">
                <a:solidFill>
                  <a:srgbClr val="009900"/>
                </a:solidFill>
              </a:rPr>
              <a:t>1</a:t>
            </a:r>
            <a:r>
              <a:rPr lang="en-US" b="1" dirty="0" smtClean="0">
                <a:solidFill>
                  <a:srgbClr val="009900"/>
                </a:solidFill>
              </a:rPr>
              <a:t>/sin</a:t>
            </a:r>
            <a:r>
              <a:rPr lang="el-GR" b="1" dirty="0" smtClean="0">
                <a:solidFill>
                  <a:srgbClr val="009900"/>
                </a:solidFill>
              </a:rPr>
              <a:t>θ</a:t>
            </a:r>
            <a:r>
              <a:rPr lang="en-US" b="1" baseline="-25000" dirty="0" smtClean="0">
                <a:solidFill>
                  <a:srgbClr val="009900"/>
                </a:solidFill>
              </a:rPr>
              <a:t>2</a:t>
            </a:r>
            <a:r>
              <a:rPr lang="en-US" b="1" dirty="0" smtClean="0"/>
              <a:t> = </a:t>
            </a:r>
            <a:r>
              <a:rPr lang="el-GR" b="1" dirty="0" smtClean="0">
                <a:solidFill>
                  <a:srgbClr val="FF0000"/>
                </a:solidFill>
              </a:rPr>
              <a:t>η</a:t>
            </a:r>
            <a:r>
              <a:rPr lang="en-US" b="1" baseline="-25000" dirty="0" smtClean="0">
                <a:solidFill>
                  <a:srgbClr val="FF0000"/>
                </a:solidFill>
              </a:rPr>
              <a:t>2</a:t>
            </a:r>
            <a:r>
              <a:rPr lang="en-US" b="1" dirty="0" smtClean="0">
                <a:solidFill>
                  <a:srgbClr val="FF0000"/>
                </a:solidFill>
              </a:rPr>
              <a:t>/</a:t>
            </a:r>
            <a:r>
              <a:rPr lang="el-GR" b="1" dirty="0" smtClean="0">
                <a:solidFill>
                  <a:srgbClr val="FF0000"/>
                </a:solidFill>
              </a:rPr>
              <a:t>η</a:t>
            </a:r>
            <a:r>
              <a:rPr lang="en-US" b="1" baseline="-25000" dirty="0" smtClean="0">
                <a:solidFill>
                  <a:srgbClr val="FF0000"/>
                </a:solidFill>
              </a:rPr>
              <a:t>1</a:t>
            </a:r>
          </a:p>
          <a:p>
            <a:endParaRPr lang="en-US" b="1" i="1" dirty="0" smtClean="0"/>
          </a:p>
          <a:p>
            <a:pPr>
              <a:buNone/>
            </a:pPr>
            <a:r>
              <a:rPr lang="en-US" dirty="0" smtClean="0"/>
              <a:t>	where </a:t>
            </a:r>
            <a:r>
              <a:rPr lang="el-GR" b="1" dirty="0" smtClean="0"/>
              <a:t>η</a:t>
            </a:r>
            <a:r>
              <a:rPr lang="en-US" dirty="0" smtClean="0"/>
              <a:t> represents the refractive index of a medium and </a:t>
            </a:r>
            <a:r>
              <a:rPr lang="el-GR" b="1" dirty="0" smtClean="0"/>
              <a:t>θ</a:t>
            </a:r>
            <a:r>
              <a:rPr lang="en-US" b="1" baseline="-25000" dirty="0" smtClean="0"/>
              <a:t>1</a:t>
            </a:r>
            <a:r>
              <a:rPr lang="en-US" dirty="0" smtClean="0"/>
              <a:t> represents the angle of incidence while </a:t>
            </a:r>
            <a:r>
              <a:rPr lang="el-GR" b="1" dirty="0" smtClean="0"/>
              <a:t>θ</a:t>
            </a:r>
            <a:r>
              <a:rPr lang="en-US" b="1" baseline="-25000" dirty="0" smtClean="0"/>
              <a:t>2</a:t>
            </a:r>
            <a:r>
              <a:rPr lang="en-US" dirty="0" smtClean="0"/>
              <a:t> represents the angle of refraction.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Notes About Wave Behaviour</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When a wave moves into a new medium its speed, wavelength and sin </a:t>
            </a:r>
            <a:r>
              <a:rPr lang="el-GR" dirty="0" smtClean="0"/>
              <a:t>θ</a:t>
            </a:r>
            <a:r>
              <a:rPr lang="en-US" dirty="0" smtClean="0"/>
              <a:t> also doubles.  However the actual </a:t>
            </a:r>
            <a:r>
              <a:rPr lang="el-GR" dirty="0" smtClean="0"/>
              <a:t>θ </a:t>
            </a:r>
            <a:r>
              <a:rPr lang="en-US" dirty="0" smtClean="0"/>
              <a:t> will </a:t>
            </a:r>
            <a:r>
              <a:rPr lang="en-US" b="1" dirty="0" smtClean="0"/>
              <a:t>NOT</a:t>
            </a:r>
            <a:r>
              <a:rPr lang="en-US" dirty="0" smtClean="0"/>
              <a:t> double but it will get bigger.	</a:t>
            </a:r>
            <a:br>
              <a:rPr lang="en-US" dirty="0" smtClean="0"/>
            </a:br>
            <a:endParaRPr lang="en-US" dirty="0" smtClean="0"/>
          </a:p>
          <a:p>
            <a:r>
              <a:rPr lang="en-US" dirty="0" smtClean="0"/>
              <a:t>If the speed of the wave doubles, </a:t>
            </a:r>
            <a:r>
              <a:rPr lang="en-US" i="1" dirty="0" smtClean="0"/>
              <a:t>v</a:t>
            </a:r>
            <a:r>
              <a:rPr lang="en-US" dirty="0" smtClean="0"/>
              <a:t>, then its wavelength will double and so will the sin </a:t>
            </a:r>
            <a:r>
              <a:rPr lang="el-GR" dirty="0" smtClean="0"/>
              <a:t>θ</a:t>
            </a:r>
            <a:r>
              <a:rPr lang="en-US" dirty="0" smtClean="0"/>
              <a:t>.</a:t>
            </a:r>
            <a:br>
              <a:rPr lang="en-US" dirty="0" smtClean="0"/>
            </a:br>
            <a:r>
              <a:rPr lang="en-US" b="1" i="1" dirty="0" smtClean="0"/>
              <a:t>	</a:t>
            </a: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Notes About Wave Behaviour</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period and frequency of the wave does </a:t>
            </a:r>
            <a:r>
              <a:rPr lang="en-US" b="1" dirty="0" smtClean="0"/>
              <a:t>NOT</a:t>
            </a:r>
            <a:r>
              <a:rPr lang="en-US" dirty="0" smtClean="0"/>
              <a:t> change when a wave passes from one medium to the next. </a:t>
            </a:r>
            <a:br>
              <a:rPr lang="en-US" dirty="0" smtClean="0"/>
            </a:br>
            <a:r>
              <a:rPr lang="en-US" b="1" i="1" dirty="0" smtClean="0"/>
              <a:t>	</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Sound waves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3733800"/>
            <a:ext cx="5379893" cy="2533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6" name="Picture 2" descr="Image result for nightingale singing notes"/>
          <p:cNvPicPr>
            <a:picLocks noChangeAspect="1" noChangeArrowheads="1"/>
          </p:cNvPicPr>
          <p:nvPr/>
        </p:nvPicPr>
        <p:blipFill>
          <a:blip r:embed="rId3" cstate="print"/>
          <a:srcRect/>
          <a:stretch>
            <a:fillRect/>
          </a:stretch>
        </p:blipFill>
        <p:spPr bwMode="auto">
          <a:xfrm>
            <a:off x="381000" y="304800"/>
            <a:ext cx="2110571" cy="3124200"/>
          </a:xfrm>
          <a:prstGeom prst="rect">
            <a:avLst/>
          </a:prstGeom>
          <a:noFill/>
        </p:spPr>
      </p:pic>
      <p:pic>
        <p:nvPicPr>
          <p:cNvPr id="21508" name="Picture 4" descr="Image result for cat purring cartoon"/>
          <p:cNvPicPr>
            <a:picLocks noChangeAspect="1" noChangeArrowheads="1" noCrop="1"/>
          </p:cNvPicPr>
          <p:nvPr/>
        </p:nvPicPr>
        <p:blipFill>
          <a:blip r:embed="rId4" cstate="print"/>
          <a:srcRect/>
          <a:stretch>
            <a:fillRect/>
          </a:stretch>
        </p:blipFill>
        <p:spPr bwMode="auto">
          <a:xfrm>
            <a:off x="4381500" y="0"/>
            <a:ext cx="4762500" cy="2124075"/>
          </a:xfrm>
          <a:prstGeom prst="rect">
            <a:avLst/>
          </a:prstGeom>
          <a:noFill/>
        </p:spPr>
      </p:pic>
    </p:spTree>
    <p:extLst>
      <p:ext uri="{BB962C8B-B14F-4D97-AF65-F5344CB8AC3E}">
        <p14:creationId xmlns="" xmlns:p14="http://schemas.microsoft.com/office/powerpoint/2010/main" val="2256388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rock star spongebob"/>
          <p:cNvPicPr>
            <a:picLocks noChangeAspect="1" noChangeArrowheads="1"/>
          </p:cNvPicPr>
          <p:nvPr/>
        </p:nvPicPr>
        <p:blipFill>
          <a:blip r:embed="rId2" cstate="print"/>
          <a:srcRect/>
          <a:stretch>
            <a:fillRect/>
          </a:stretch>
        </p:blipFill>
        <p:spPr bwMode="auto">
          <a:xfrm>
            <a:off x="6179807" y="4191000"/>
            <a:ext cx="2964193" cy="2226850"/>
          </a:xfrm>
          <a:prstGeom prst="rect">
            <a:avLst/>
          </a:prstGeom>
          <a:noFill/>
        </p:spPr>
      </p:pic>
      <p:sp>
        <p:nvSpPr>
          <p:cNvPr id="3" name="Content Placeholder 2"/>
          <p:cNvSpPr>
            <a:spLocks noGrp="1"/>
          </p:cNvSpPr>
          <p:nvPr>
            <p:ph idx="1"/>
          </p:nvPr>
        </p:nvSpPr>
        <p:spPr>
          <a:xfrm>
            <a:off x="0" y="1447800"/>
            <a:ext cx="9144000" cy="5410200"/>
          </a:xfrm>
        </p:spPr>
        <p:txBody>
          <a:bodyPr>
            <a:normAutofit lnSpcReduction="10000"/>
          </a:bodyPr>
          <a:lstStyle/>
          <a:p>
            <a:endParaRPr lang="en-US" sz="2400" dirty="0" smtClean="0"/>
          </a:p>
          <a:p>
            <a:r>
              <a:rPr lang="en-US" dirty="0" smtClean="0"/>
              <a:t>Sound cannot travel/propagate through a vacuum like light can.</a:t>
            </a:r>
            <a:br>
              <a:rPr lang="en-US" dirty="0" smtClean="0"/>
            </a:br>
            <a:endParaRPr lang="en-US" dirty="0" smtClean="0"/>
          </a:p>
          <a:p>
            <a:r>
              <a:rPr lang="en-US" dirty="0" smtClean="0"/>
              <a:t>Sound waves can only travel  through a material medium such as air to travel.  </a:t>
            </a:r>
            <a:r>
              <a:rPr lang="en-US" b="1" dirty="0" smtClean="0"/>
              <a:t>Why ?</a:t>
            </a:r>
          </a:p>
          <a:p>
            <a:endParaRPr lang="en-US" b="1" dirty="0" smtClean="0"/>
          </a:p>
          <a:p>
            <a:r>
              <a:rPr lang="en-US" dirty="0" smtClean="0"/>
              <a:t>They are produced by mechanical</a:t>
            </a:r>
            <a:br>
              <a:rPr lang="en-US" dirty="0" smtClean="0"/>
            </a:br>
            <a:r>
              <a:rPr lang="en-US" dirty="0" smtClean="0"/>
              <a:t>vibrations.</a:t>
            </a:r>
          </a:p>
          <a:p>
            <a:pPr>
              <a:buNone/>
            </a:pPr>
            <a:r>
              <a:rPr lang="en-US" sz="1200" b="1" dirty="0" smtClean="0"/>
              <a:t/>
            </a:r>
            <a:br>
              <a:rPr lang="en-US" sz="1200" b="1" dirty="0" smtClean="0"/>
            </a:br>
            <a:r>
              <a:rPr lang="en-US" sz="1200" b="1" dirty="0" smtClean="0"/>
              <a:t/>
            </a:r>
            <a:br>
              <a:rPr lang="en-US" sz="1200" b="1" dirty="0" smtClean="0"/>
            </a:br>
            <a:r>
              <a:rPr lang="en-US" sz="1200" dirty="0" smtClean="0"/>
              <a:t/>
            </a:r>
            <a:br>
              <a:rPr lang="en-US" sz="1200" dirty="0" smtClean="0"/>
            </a:br>
            <a:r>
              <a:rPr lang="en-US" sz="1200" dirty="0" smtClean="0"/>
              <a:t/>
            </a:r>
            <a:br>
              <a:rPr lang="en-US" sz="1200" dirty="0" smtClean="0"/>
            </a:br>
            <a:endParaRPr lang="en-US" sz="1200" b="1" u="sng"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Production and Propagation of Sound Waves</a:t>
            </a:r>
            <a:endParaRPr lang="en-US" dirty="0"/>
          </a:p>
        </p:txBody>
      </p:sp>
    </p:spTree>
    <p:extLst>
      <p:ext uri="{BB962C8B-B14F-4D97-AF65-F5344CB8AC3E}">
        <p14:creationId xmlns="" xmlns:p14="http://schemas.microsoft.com/office/powerpoint/2010/main" val="3839376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linky"/>
          <p:cNvPicPr>
            <a:picLocks noChangeAspect="1" noChangeArrowheads="1"/>
          </p:cNvPicPr>
          <p:nvPr/>
        </p:nvPicPr>
        <p:blipFill>
          <a:blip r:embed="rId2" cstate="print"/>
          <a:srcRect t="26229" b="16394"/>
          <a:stretch>
            <a:fillRect/>
          </a:stretch>
        </p:blipFill>
        <p:spPr bwMode="auto">
          <a:xfrm>
            <a:off x="4495800" y="3810000"/>
            <a:ext cx="4648200" cy="2667000"/>
          </a:xfrm>
          <a:prstGeom prst="rect">
            <a:avLst/>
          </a:prstGeom>
          <a:noFill/>
        </p:spPr>
      </p:pic>
      <p:sp>
        <p:nvSpPr>
          <p:cNvPr id="3" name="Content Placeholder 2"/>
          <p:cNvSpPr>
            <a:spLocks noGrp="1"/>
          </p:cNvSpPr>
          <p:nvPr>
            <p:ph idx="1"/>
          </p:nvPr>
        </p:nvSpPr>
        <p:spPr>
          <a:xfrm>
            <a:off x="0" y="1524000"/>
            <a:ext cx="9144000" cy="5334000"/>
          </a:xfrm>
        </p:spPr>
        <p:txBody>
          <a:bodyPr>
            <a:normAutofit fontScale="85000" lnSpcReduction="20000"/>
          </a:bodyPr>
          <a:lstStyle/>
          <a:p>
            <a:r>
              <a:rPr lang="en-US" sz="4100" dirty="0" smtClean="0"/>
              <a:t>Sound travels as a wave referred to as progressive longitudinal.</a:t>
            </a:r>
          </a:p>
          <a:p>
            <a:endParaRPr lang="en-US" sz="4100" dirty="0" smtClean="0"/>
          </a:p>
          <a:p>
            <a:r>
              <a:rPr lang="en-US" sz="4100" dirty="0" smtClean="0"/>
              <a:t>Sound gives interference and diffraction effects and is often believed to be a form of energy because of that.</a:t>
            </a:r>
            <a:br>
              <a:rPr lang="en-US" sz="4100" dirty="0" smtClean="0"/>
            </a:br>
            <a:endParaRPr lang="en-US" sz="4100" dirty="0" smtClean="0"/>
          </a:p>
          <a:p>
            <a:r>
              <a:rPr lang="en-US" sz="4100" dirty="0" smtClean="0"/>
              <a:t>A longitudinal wave can </a:t>
            </a:r>
            <a:br>
              <a:rPr lang="en-US" sz="4100" dirty="0" smtClean="0"/>
            </a:br>
            <a:r>
              <a:rPr lang="en-US" sz="4100" dirty="0" smtClean="0"/>
              <a:t>be sent along a spring. </a:t>
            </a:r>
            <a:br>
              <a:rPr lang="en-US" sz="4100" dirty="0" smtClean="0"/>
            </a:br>
            <a:r>
              <a:rPr lang="en-US" sz="4100" dirty="0" smtClean="0"/>
              <a:t>H</a:t>
            </a:r>
            <a:r>
              <a:rPr lang="en-US" sz="4100" b="1" dirty="0" smtClean="0"/>
              <a:t>ow can this be done?</a:t>
            </a: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endParaRPr lang="en-US" sz="1200" b="1" u="sng"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Longitudinal Waves</a:t>
            </a:r>
            <a:endParaRPr lang="en-US" dirty="0"/>
          </a:p>
        </p:txBody>
      </p:sp>
    </p:spTree>
    <p:extLst>
      <p:ext uri="{BB962C8B-B14F-4D97-AF65-F5344CB8AC3E}">
        <p14:creationId xmlns="" xmlns:p14="http://schemas.microsoft.com/office/powerpoint/2010/main" val="3839376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800" dirty="0" smtClean="0"/>
              <a:t>When a spring is pushed in a back and forth motion compressions, C, </a:t>
            </a:r>
            <a:r>
              <a:rPr lang="en-US" sz="2800" b="1" dirty="0" smtClean="0"/>
              <a:t>where the coils are closer together</a:t>
            </a:r>
            <a:r>
              <a:rPr lang="en-US" sz="2800" dirty="0" smtClean="0"/>
              <a:t>, and rarefactions, R, </a:t>
            </a:r>
            <a:r>
              <a:rPr lang="en-US" sz="2800" b="1" dirty="0" smtClean="0"/>
              <a:t>where the coils are farther apart</a:t>
            </a:r>
            <a:r>
              <a:rPr lang="en-US" sz="2800" dirty="0" smtClean="0"/>
              <a:t>, travel along the spring.  This is demonstrated below.</a:t>
            </a:r>
            <a:r>
              <a:rPr lang="en-US" sz="2800" b="1" dirty="0" smtClean="0"/>
              <a:t/>
            </a:r>
            <a:br>
              <a:rPr lang="en-US" sz="28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endParaRPr lang="en-US" sz="1200" b="1" u="sng"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Longitudinal Waves</a:t>
            </a:r>
            <a:endParaRPr lang="en-US" dirty="0"/>
          </a:p>
        </p:txBody>
      </p:sp>
      <p:pic>
        <p:nvPicPr>
          <p:cNvPr id="1026" name="Picture 2" descr="Related image"/>
          <p:cNvPicPr>
            <a:picLocks noChangeAspect="1" noChangeArrowheads="1"/>
          </p:cNvPicPr>
          <p:nvPr/>
        </p:nvPicPr>
        <p:blipFill>
          <a:blip r:embed="rId2" cstate="print"/>
          <a:srcRect/>
          <a:stretch>
            <a:fillRect/>
          </a:stretch>
        </p:blipFill>
        <p:spPr bwMode="auto">
          <a:xfrm>
            <a:off x="1371600" y="3457575"/>
            <a:ext cx="6096000" cy="3019425"/>
          </a:xfrm>
          <a:prstGeom prst="rect">
            <a:avLst/>
          </a:prstGeom>
          <a:noFill/>
        </p:spPr>
      </p:pic>
    </p:spTree>
    <p:extLst>
      <p:ext uri="{BB962C8B-B14F-4D97-AF65-F5344CB8AC3E}">
        <p14:creationId xmlns="" xmlns:p14="http://schemas.microsoft.com/office/powerpoint/2010/main" val="3839376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Transverse Waves</a:t>
            </a:r>
            <a:endParaRPr lang="en-US" dirty="0"/>
          </a:p>
        </p:txBody>
      </p:sp>
      <p:sp>
        <p:nvSpPr>
          <p:cNvPr id="3" name="Content Placeholder 2"/>
          <p:cNvSpPr>
            <a:spLocks noGrp="1"/>
          </p:cNvSpPr>
          <p:nvPr>
            <p:ph idx="1"/>
          </p:nvPr>
        </p:nvSpPr>
        <p:spPr/>
        <p:txBody>
          <a:bodyPr>
            <a:normAutofit/>
          </a:bodyPr>
          <a:lstStyle/>
          <a:p>
            <a:r>
              <a:rPr lang="en-US" dirty="0" smtClean="0"/>
              <a:t>A wave produced in a rope or slinky lying on a horizontal surface and vibrated from one end, perpendicularly to its length.</a:t>
            </a:r>
            <a:br>
              <a:rPr lang="en-US" dirty="0" smtClean="0"/>
            </a:br>
            <a:endParaRPr lang="en-US" dirty="0" smtClean="0"/>
          </a:p>
        </p:txBody>
      </p:sp>
      <p:pic>
        <p:nvPicPr>
          <p:cNvPr id="41986" name="Picture 2" descr="Image result for producing a wave with a rope"/>
          <p:cNvPicPr>
            <a:picLocks noChangeAspect="1" noChangeArrowheads="1"/>
          </p:cNvPicPr>
          <p:nvPr/>
        </p:nvPicPr>
        <p:blipFill>
          <a:blip r:embed="rId2" cstate="print"/>
          <a:srcRect/>
          <a:stretch>
            <a:fillRect/>
          </a:stretch>
        </p:blipFill>
        <p:spPr bwMode="auto">
          <a:xfrm>
            <a:off x="1905000" y="3137980"/>
            <a:ext cx="5562600" cy="349141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pPr>
              <a:buNone/>
            </a:pPr>
            <a:endParaRPr lang="en-US" sz="1200" dirty="0" smtClean="0"/>
          </a:p>
          <a:p>
            <a:pPr>
              <a:buNone/>
            </a:pPr>
            <a:endParaRPr lang="en-US" sz="1200" dirty="0" smtClean="0"/>
          </a:p>
          <a:p>
            <a:r>
              <a:rPr lang="en-US" sz="3000" dirty="0" smtClean="0"/>
              <a:t>In a longitudinal wave the particles of the transmitting medium vibrate </a:t>
            </a:r>
            <a:r>
              <a:rPr lang="en-US" sz="3000" b="1" dirty="0" smtClean="0">
                <a:solidFill>
                  <a:srgbClr val="0070C0"/>
                </a:solidFill>
              </a:rPr>
              <a:t>to</a:t>
            </a:r>
            <a:r>
              <a:rPr lang="en-US" sz="3000" dirty="0" smtClean="0"/>
              <a:t> and </a:t>
            </a:r>
            <a:r>
              <a:rPr lang="en-US" sz="3000" b="1" dirty="0" smtClean="0">
                <a:solidFill>
                  <a:srgbClr val="0070C0"/>
                </a:solidFill>
              </a:rPr>
              <a:t>fro</a:t>
            </a:r>
            <a:r>
              <a:rPr lang="en-US" sz="3000" dirty="0" smtClean="0"/>
              <a:t> along the same line as that in which the wave is travelling, not at right angles to it as in a transverse wave.</a:t>
            </a:r>
            <a:r>
              <a:rPr lang="en-US" sz="3000" b="1" dirty="0" smtClean="0"/>
              <a:t>  What is a transverse wave?</a:t>
            </a:r>
            <a:endParaRPr lang="en-US" sz="3000" b="1" u="sng" dirty="0"/>
          </a:p>
        </p:txBody>
      </p:sp>
      <p:sp>
        <p:nvSpPr>
          <p:cNvPr id="4" name="Title 1"/>
          <p:cNvSpPr>
            <a:spLocks noGrp="1"/>
          </p:cNvSpPr>
          <p:nvPr>
            <p:ph type="title"/>
          </p:nvPr>
        </p:nvSpPr>
        <p:spPr>
          <a:xfrm>
            <a:off x="457200" y="274638"/>
            <a:ext cx="8229600" cy="1143000"/>
          </a:xfrm>
        </p:spPr>
        <p:txBody>
          <a:bodyPr>
            <a:normAutofit/>
          </a:bodyPr>
          <a:lstStyle/>
          <a:p>
            <a:r>
              <a:rPr lang="en-US" dirty="0" smtClean="0"/>
              <a:t>Longitudinal Waves</a:t>
            </a:r>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4601" y="3733800"/>
            <a:ext cx="4114799" cy="2992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393765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lnSpcReduction="10000"/>
          </a:bodyPr>
          <a:lstStyle/>
          <a:p>
            <a:r>
              <a:rPr lang="en-US" sz="2400" dirty="0"/>
              <a:t>I</a:t>
            </a:r>
            <a:r>
              <a:rPr lang="en-US" sz="2400" dirty="0" smtClean="0"/>
              <a:t>n </a:t>
            </a:r>
            <a:r>
              <a:rPr lang="en-US" sz="2400" dirty="0"/>
              <a:t>a sound wave the region of compression is at a slightly higher pressure due to the air molecules being pushed together whereas the region of rarefaction is at a slightly lower pressure as the air molecules are farther apart</a:t>
            </a:r>
            <a:r>
              <a:rPr lang="en-US" sz="2400" dirty="0" smtClean="0"/>
              <a:t>.</a:t>
            </a:r>
            <a:br>
              <a:rPr lang="en-US" sz="2400" dirty="0" smtClean="0"/>
            </a:br>
            <a:r>
              <a:rPr lang="en-US" sz="2400" dirty="0" smtClean="0"/>
              <a:t/>
            </a:r>
            <a:br>
              <a:rPr lang="en-US" sz="2400" dirty="0" smtClean="0"/>
            </a:br>
            <a:endParaRPr lang="en-US" sz="2400" dirty="0" smtClean="0"/>
          </a:p>
          <a:p>
            <a:endParaRPr lang="en-US" sz="2400" dirty="0" smtClean="0"/>
          </a:p>
          <a:p>
            <a:pPr>
              <a:buNone/>
            </a:pPr>
            <a:endParaRPr lang="en-US" sz="2400" dirty="0" smtClean="0"/>
          </a:p>
          <a:p>
            <a:pPr>
              <a:buNone/>
            </a:pPr>
            <a:endParaRPr lang="en-US" sz="2400" dirty="0" smtClean="0"/>
          </a:p>
          <a:p>
            <a:r>
              <a:rPr lang="en-US" sz="2400" dirty="0" smtClean="0"/>
              <a:t>The wavelength, </a:t>
            </a:r>
            <a:r>
              <a:rPr lang="el-GR" sz="2400" dirty="0" smtClean="0"/>
              <a:t>λ</a:t>
            </a:r>
            <a:r>
              <a:rPr lang="en-US" sz="2400" dirty="0" smtClean="0"/>
              <a:t>, </a:t>
            </a:r>
            <a:r>
              <a:rPr lang="en-US" sz="2400" dirty="0"/>
              <a:t>of a longitudinal wave is the distance between successive compressions or the distance between successive rarefactions</a:t>
            </a:r>
            <a:r>
              <a:rPr lang="en-US" sz="2400" dirty="0" smtClean="0"/>
              <a:t>.  The </a:t>
            </a:r>
            <a:r>
              <a:rPr lang="en-US" sz="2400" dirty="0"/>
              <a:t>amplitude is the maximum distance the vibrating particle travels from its undisturbed distance</a:t>
            </a:r>
            <a:r>
              <a:rPr lang="en-US" sz="2400" dirty="0" smtClean="0"/>
              <a:t>.</a:t>
            </a:r>
            <a:br>
              <a:rPr lang="en-US" sz="2400" dirty="0" smtClean="0"/>
            </a:br>
            <a:r>
              <a:rPr lang="en-US" sz="1200" dirty="0" smtClean="0"/>
              <a:t/>
            </a:r>
            <a:br>
              <a:rPr lang="en-US" sz="1200" dirty="0" smtClean="0"/>
            </a:br>
            <a:endParaRPr lang="en-US" sz="1200" b="1" dirty="0"/>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81200" y="2743200"/>
            <a:ext cx="4143375" cy="1731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362200" y="4419600"/>
            <a:ext cx="9144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43200" y="4419600"/>
            <a:ext cx="243978" cy="246221"/>
          </a:xfrm>
          <a:prstGeom prst="rect">
            <a:avLst/>
          </a:prstGeom>
          <a:noFill/>
        </p:spPr>
        <p:txBody>
          <a:bodyPr wrap="none" rtlCol="0">
            <a:spAutoFit/>
          </a:bodyPr>
          <a:lstStyle/>
          <a:p>
            <a:r>
              <a:rPr lang="el-GR" sz="1000" dirty="0" smtClean="0"/>
              <a:t>λ</a:t>
            </a:r>
            <a:endParaRPr lang="en-US" sz="1000" dirty="0"/>
          </a:p>
        </p:txBody>
      </p:sp>
      <p:sp>
        <p:nvSpPr>
          <p:cNvPr id="13" name="Title 1"/>
          <p:cNvSpPr>
            <a:spLocks noGrp="1"/>
          </p:cNvSpPr>
          <p:nvPr>
            <p:ph type="title"/>
          </p:nvPr>
        </p:nvSpPr>
        <p:spPr>
          <a:xfrm>
            <a:off x="457200" y="274638"/>
            <a:ext cx="8229600" cy="1143000"/>
          </a:xfrm>
        </p:spPr>
        <p:txBody>
          <a:bodyPr>
            <a:normAutofit/>
          </a:bodyPr>
          <a:lstStyle/>
          <a:p>
            <a:r>
              <a:rPr lang="en-US" dirty="0" smtClean="0"/>
              <a:t>Longitudinal Waves</a:t>
            </a:r>
            <a:endParaRPr lang="en-US" dirty="0"/>
          </a:p>
        </p:txBody>
      </p:sp>
    </p:spTree>
    <p:extLst>
      <p:ext uri="{BB962C8B-B14F-4D97-AF65-F5344CB8AC3E}">
        <p14:creationId xmlns="" xmlns:p14="http://schemas.microsoft.com/office/powerpoint/2010/main" val="297019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fontScale="92500" lnSpcReduction="10000"/>
          </a:bodyPr>
          <a:lstStyle/>
          <a:p>
            <a:r>
              <a:rPr lang="en-US" sz="2800" dirty="0" smtClean="0"/>
              <a:t>A longitudinal wave may also be drawn as a transverse wave to show how the displacement of one vibrating particle at a certain distance along the wave varies with time.  Such a graph is known as a displacement-distance graph and is generated  via a cathode ray oscilloscope.</a:t>
            </a:r>
            <a:br>
              <a:rPr lang="en-US" sz="28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smtClean="0"/>
          </a:p>
        </p:txBody>
      </p:sp>
      <p:pic>
        <p:nvPicPr>
          <p:cNvPr id="3075"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7236"/>
          <a:stretch/>
        </p:blipFill>
        <p:spPr bwMode="auto">
          <a:xfrm>
            <a:off x="4343400" y="3200400"/>
            <a:ext cx="4419600" cy="1930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62600" y="5124271"/>
            <a:ext cx="2629246" cy="1200329"/>
          </a:xfrm>
          <a:prstGeom prst="rect">
            <a:avLst/>
          </a:prstGeom>
          <a:noFill/>
        </p:spPr>
        <p:txBody>
          <a:bodyPr wrap="none" rtlCol="0">
            <a:spAutoFit/>
          </a:bodyPr>
          <a:lstStyle/>
          <a:p>
            <a:r>
              <a:rPr lang="en-US" sz="1200" b="1" dirty="0" smtClean="0">
                <a:latin typeface="Times New Roman" pitchFamily="18" charset="0"/>
                <a:cs typeface="Times New Roman" pitchFamily="18" charset="0"/>
              </a:rPr>
              <a:t>Label which wave is a transverse and</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which one is longitudinal?</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Say where the compressions and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rarefactions are on the longitudinal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wave.</a:t>
            </a:r>
            <a:endParaRPr lang="en-US" sz="1200" b="1" dirty="0">
              <a:latin typeface="Times New Roman" pitchFamily="18" charset="0"/>
              <a:cs typeface="Times New Roman" pitchFamily="18" charset="0"/>
            </a:endParaRPr>
          </a:p>
        </p:txBody>
      </p:sp>
      <p:sp>
        <p:nvSpPr>
          <p:cNvPr id="7" name="Title 1"/>
          <p:cNvSpPr>
            <a:spLocks noGrp="1"/>
          </p:cNvSpPr>
          <p:nvPr>
            <p:ph type="title"/>
          </p:nvPr>
        </p:nvSpPr>
        <p:spPr>
          <a:xfrm>
            <a:off x="457200" y="274638"/>
            <a:ext cx="8229600" cy="1143000"/>
          </a:xfrm>
        </p:spPr>
        <p:txBody>
          <a:bodyPr>
            <a:normAutofit/>
          </a:bodyPr>
          <a:lstStyle/>
          <a:p>
            <a:r>
              <a:rPr lang="en-US" dirty="0" smtClean="0"/>
              <a:t>Longitudinal Waves</a:t>
            </a:r>
            <a:endParaRPr lang="en-US" dirty="0"/>
          </a:p>
        </p:txBody>
      </p:sp>
      <p:pic>
        <p:nvPicPr>
          <p:cNvPr id="74754" name="Picture 2" descr="Image result for cathode ray oscilloscope"/>
          <p:cNvPicPr>
            <a:picLocks noChangeAspect="1" noChangeArrowheads="1"/>
          </p:cNvPicPr>
          <p:nvPr/>
        </p:nvPicPr>
        <p:blipFill>
          <a:blip r:embed="rId3" cstate="print"/>
          <a:srcRect/>
          <a:stretch>
            <a:fillRect/>
          </a:stretch>
        </p:blipFill>
        <p:spPr bwMode="auto">
          <a:xfrm>
            <a:off x="228600" y="228600"/>
            <a:ext cx="2057400" cy="1110997"/>
          </a:xfrm>
          <a:prstGeom prst="rect">
            <a:avLst/>
          </a:prstGeom>
          <a:noFill/>
        </p:spPr>
      </p:pic>
      <p:pic>
        <p:nvPicPr>
          <p:cNvPr id="74756" name="Picture 4" descr="Image result for cathode ray oscilloscope"/>
          <p:cNvPicPr>
            <a:picLocks noChangeAspect="1" noChangeArrowheads="1"/>
          </p:cNvPicPr>
          <p:nvPr/>
        </p:nvPicPr>
        <p:blipFill>
          <a:blip r:embed="rId4" cstate="print"/>
          <a:srcRect/>
          <a:stretch>
            <a:fillRect/>
          </a:stretch>
        </p:blipFill>
        <p:spPr bwMode="auto">
          <a:xfrm>
            <a:off x="457200" y="3429000"/>
            <a:ext cx="3653472" cy="2819401"/>
          </a:xfrm>
          <a:prstGeom prst="rect">
            <a:avLst/>
          </a:prstGeom>
          <a:noFill/>
        </p:spPr>
      </p:pic>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Pitch &amp; LOUDNESS</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rgbClr val="0070C0"/>
                </a:solidFill>
              </a:rPr>
              <a:t>greater frequency</a:t>
            </a:r>
            <a:r>
              <a:rPr lang="en-US" dirty="0" smtClean="0"/>
              <a:t> wave produces a sound of </a:t>
            </a:r>
            <a:r>
              <a:rPr lang="en-US" b="1" dirty="0" smtClean="0">
                <a:solidFill>
                  <a:schemeClr val="accent6">
                    <a:lumMod val="75000"/>
                  </a:schemeClr>
                </a:solidFill>
              </a:rPr>
              <a:t>higher pitch.</a:t>
            </a:r>
          </a:p>
          <a:p>
            <a:endParaRPr lang="en-US" b="1" dirty="0" smtClean="0">
              <a:solidFill>
                <a:schemeClr val="accent6">
                  <a:lumMod val="75000"/>
                </a:schemeClr>
              </a:solidFill>
            </a:endParaRPr>
          </a:p>
          <a:p>
            <a:r>
              <a:rPr lang="en-US" b="1" dirty="0" smtClean="0"/>
              <a:t>What type of sound </a:t>
            </a:r>
            <a:br>
              <a:rPr lang="en-US" b="1" dirty="0" smtClean="0"/>
            </a:br>
            <a:r>
              <a:rPr lang="en-US" b="1" dirty="0" smtClean="0"/>
              <a:t>would a low frequency</a:t>
            </a:r>
            <a:br>
              <a:rPr lang="en-US" b="1" dirty="0" smtClean="0"/>
            </a:br>
            <a:r>
              <a:rPr lang="en-US" b="1" dirty="0" smtClean="0"/>
              <a:t>produce?</a:t>
            </a:r>
          </a:p>
          <a:p>
            <a:endParaRPr lang="en-US" b="1" dirty="0" smtClean="0">
              <a:solidFill>
                <a:schemeClr val="accent6">
                  <a:lumMod val="75000"/>
                </a:schemeClr>
              </a:solidFill>
            </a:endParaRPr>
          </a:p>
          <a:p>
            <a:endParaRPr lang="en-US" b="1" dirty="0" smtClean="0">
              <a:solidFill>
                <a:schemeClr val="accent6">
                  <a:lumMod val="75000"/>
                </a:schemeClr>
              </a:solidFill>
            </a:endParaRPr>
          </a:p>
        </p:txBody>
      </p:sp>
      <p:pic>
        <p:nvPicPr>
          <p:cNvPr id="72706" name="Picture 2" descr="Image result for soprano cartoon singer"/>
          <p:cNvPicPr>
            <a:picLocks noChangeAspect="1" noChangeArrowheads="1"/>
          </p:cNvPicPr>
          <p:nvPr/>
        </p:nvPicPr>
        <p:blipFill>
          <a:blip r:embed="rId2" cstate="print"/>
          <a:srcRect/>
          <a:stretch>
            <a:fillRect/>
          </a:stretch>
        </p:blipFill>
        <p:spPr bwMode="auto">
          <a:xfrm>
            <a:off x="457200" y="0"/>
            <a:ext cx="1828800" cy="2012272"/>
          </a:xfrm>
          <a:prstGeom prst="rect">
            <a:avLst/>
          </a:prstGeom>
          <a:noFill/>
        </p:spPr>
      </p:pic>
      <p:pic>
        <p:nvPicPr>
          <p:cNvPr id="72708" name="Picture 4" descr="Image result for high frequency graph"/>
          <p:cNvPicPr>
            <a:picLocks noChangeAspect="1" noChangeArrowheads="1"/>
          </p:cNvPicPr>
          <p:nvPr/>
        </p:nvPicPr>
        <p:blipFill>
          <a:blip r:embed="rId3" cstate="print"/>
          <a:srcRect/>
          <a:stretch>
            <a:fillRect/>
          </a:stretch>
        </p:blipFill>
        <p:spPr bwMode="auto">
          <a:xfrm>
            <a:off x="5105399" y="2743200"/>
            <a:ext cx="3337087" cy="2743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Pitch &amp; LOUDNESS</a:t>
            </a:r>
            <a:endParaRPr lang="en-US" dirty="0"/>
          </a:p>
        </p:txBody>
      </p:sp>
      <p:sp>
        <p:nvSpPr>
          <p:cNvPr id="3" name="Content Placeholder 2"/>
          <p:cNvSpPr>
            <a:spLocks noGrp="1"/>
          </p:cNvSpPr>
          <p:nvPr>
            <p:ph idx="1"/>
          </p:nvPr>
        </p:nvSpPr>
        <p:spPr/>
        <p:txBody>
          <a:bodyPr/>
          <a:lstStyle/>
          <a:p>
            <a:r>
              <a:rPr lang="en-US" dirty="0" smtClean="0"/>
              <a:t>A greater amplitude wave gives a </a:t>
            </a:r>
            <a:r>
              <a:rPr lang="en-US" b="1" dirty="0" smtClean="0"/>
              <a:t>higher/louder</a:t>
            </a:r>
            <a:r>
              <a:rPr lang="en-US" dirty="0" smtClean="0"/>
              <a:t> volume</a:t>
            </a:r>
            <a:endParaRPr lang="en-US" dirty="0"/>
          </a:p>
        </p:txBody>
      </p:sp>
      <p:pic>
        <p:nvPicPr>
          <p:cNvPr id="73730" name="Picture 2" descr="Related image"/>
          <p:cNvPicPr>
            <a:picLocks noChangeAspect="1" noChangeArrowheads="1"/>
          </p:cNvPicPr>
          <p:nvPr/>
        </p:nvPicPr>
        <p:blipFill>
          <a:blip r:embed="rId2" cstate="print"/>
          <a:srcRect b="13429"/>
          <a:stretch>
            <a:fillRect/>
          </a:stretch>
        </p:blipFill>
        <p:spPr bwMode="auto">
          <a:xfrm>
            <a:off x="2819400" y="2842089"/>
            <a:ext cx="3810000" cy="386351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age result for human ear"/>
          <p:cNvPicPr>
            <a:picLocks noChangeAspect="1" noChangeArrowheads="1"/>
          </p:cNvPicPr>
          <p:nvPr/>
        </p:nvPicPr>
        <p:blipFill>
          <a:blip r:embed="rId2" cstate="print"/>
          <a:srcRect/>
          <a:stretch>
            <a:fillRect/>
          </a:stretch>
        </p:blipFill>
        <p:spPr bwMode="auto">
          <a:xfrm>
            <a:off x="4139695" y="2895600"/>
            <a:ext cx="4699506" cy="2743200"/>
          </a:xfrm>
          <a:prstGeom prst="rect">
            <a:avLst/>
          </a:prstGeom>
          <a:noFill/>
        </p:spPr>
      </p:pic>
      <p:sp>
        <p:nvSpPr>
          <p:cNvPr id="2" name="Title 1"/>
          <p:cNvSpPr>
            <a:spLocks noGrp="1"/>
          </p:cNvSpPr>
          <p:nvPr>
            <p:ph type="title"/>
          </p:nvPr>
        </p:nvSpPr>
        <p:spPr/>
        <p:txBody>
          <a:bodyPr/>
          <a:lstStyle/>
          <a:p>
            <a:r>
              <a:rPr lang="en-US" dirty="0" smtClean="0"/>
              <a:t>Ultrasound and Infrasound</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dirty="0" smtClean="0"/>
              <a:t>Frequencies below 20 Hz is referred to as </a:t>
            </a:r>
            <a:r>
              <a:rPr lang="en-US" b="1" dirty="0" smtClean="0">
                <a:solidFill>
                  <a:srgbClr val="FF0066"/>
                </a:solidFill>
              </a:rPr>
              <a:t>infrasound</a:t>
            </a:r>
            <a:r>
              <a:rPr lang="en-US" dirty="0" smtClean="0"/>
              <a:t/>
            </a:r>
            <a:br>
              <a:rPr lang="en-US" dirty="0" smtClean="0"/>
            </a:br>
            <a:endParaRPr lang="en-US" dirty="0" smtClean="0"/>
          </a:p>
          <a:p>
            <a:r>
              <a:rPr lang="en-US" dirty="0" smtClean="0"/>
              <a:t>The human audible range for hearing is between 20 Hz to 20, 000 Hz.</a:t>
            </a:r>
            <a:br>
              <a:rPr lang="en-US" dirty="0" smtClean="0"/>
            </a:br>
            <a:endParaRPr lang="en-US" dirty="0" smtClean="0"/>
          </a:p>
          <a:p>
            <a:r>
              <a:rPr lang="en-US" dirty="0" smtClean="0"/>
              <a:t>Frequencies above</a:t>
            </a:r>
            <a:br>
              <a:rPr lang="en-US" dirty="0" smtClean="0"/>
            </a:br>
            <a:r>
              <a:rPr lang="en-US" dirty="0" smtClean="0"/>
              <a:t>20, 000 Hz is </a:t>
            </a:r>
            <a:br>
              <a:rPr lang="en-US" dirty="0" smtClean="0"/>
            </a:br>
            <a:r>
              <a:rPr lang="en-US" dirty="0" smtClean="0"/>
              <a:t>referred to as</a:t>
            </a:r>
            <a:br>
              <a:rPr lang="en-US" dirty="0" smtClean="0"/>
            </a:br>
            <a:r>
              <a:rPr lang="en-US" b="1" dirty="0" smtClean="0">
                <a:solidFill>
                  <a:srgbClr val="009900"/>
                </a:solidFill>
              </a:rPr>
              <a:t>ultrasound</a:t>
            </a:r>
            <a:r>
              <a:rPr lang="en-US" dirty="0" smtClean="0"/>
              <a:t>.</a:t>
            </a:r>
            <a:br>
              <a:rPr lang="en-US" dirty="0" smtClean="0"/>
            </a:br>
            <a:endParaRPr lang="en-US" dirty="0" smtClean="0"/>
          </a:p>
          <a:p>
            <a:r>
              <a:rPr lang="en-US" dirty="0" smtClean="0"/>
              <a:t>As one gets older the</a:t>
            </a:r>
            <a:br>
              <a:rPr lang="en-US" dirty="0" smtClean="0"/>
            </a:br>
            <a:r>
              <a:rPr lang="en-US" dirty="0" smtClean="0"/>
              <a:t>upper limit gradually</a:t>
            </a:r>
            <a:br>
              <a:rPr lang="en-US" dirty="0" smtClean="0"/>
            </a:br>
            <a:r>
              <a:rPr lang="en-US" dirty="0" smtClean="0"/>
              <a:t>reduces to about 16, 000 Hz.</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3500" b="1" dirty="0" smtClean="0"/>
              <a:t>1.  Medicine</a:t>
            </a:r>
            <a:br>
              <a:rPr lang="en-US" sz="3500" b="1" dirty="0" smtClean="0"/>
            </a:br>
            <a:r>
              <a:rPr lang="en-US" sz="3500" dirty="0" smtClean="0"/>
              <a:t>Also known as diagnostic imaging ultrasound is used to view babies inside of the womb.  It is also used to examine internal organs.  </a:t>
            </a:r>
            <a:br>
              <a:rPr lang="en-US" sz="3500" dirty="0" smtClean="0"/>
            </a:br>
            <a:endParaRPr lang="en-US" sz="3500" dirty="0" smtClean="0"/>
          </a:p>
          <a:p>
            <a:r>
              <a:rPr lang="en-US" sz="3500" b="1" dirty="0" smtClean="0"/>
              <a:t>2.  Communication</a:t>
            </a:r>
            <a:br>
              <a:rPr lang="en-US" sz="3500" b="1" dirty="0" smtClean="0"/>
            </a:br>
            <a:r>
              <a:rPr lang="en-US" sz="3500" dirty="0" smtClean="0"/>
              <a:t>Animals such as dolphins use</a:t>
            </a:r>
            <a:br>
              <a:rPr lang="en-US" sz="3500" dirty="0" smtClean="0"/>
            </a:br>
            <a:r>
              <a:rPr lang="en-US" sz="3500" dirty="0" smtClean="0"/>
              <a:t>ultrasound to communicate </a:t>
            </a:r>
            <a:br>
              <a:rPr lang="en-US" sz="3500" dirty="0" smtClean="0"/>
            </a:br>
            <a:r>
              <a:rPr lang="en-US" sz="3500" dirty="0" smtClean="0"/>
              <a:t>with each other.</a:t>
            </a:r>
            <a:endParaRPr lang="en-US" sz="1200" dirty="0" smtClean="0"/>
          </a:p>
        </p:txBody>
      </p:sp>
      <p:sp>
        <p:nvSpPr>
          <p:cNvPr id="7" name="Title 1"/>
          <p:cNvSpPr>
            <a:spLocks noGrp="1"/>
          </p:cNvSpPr>
          <p:nvPr>
            <p:ph type="title"/>
          </p:nvPr>
        </p:nvSpPr>
        <p:spPr>
          <a:xfrm>
            <a:off x="457200" y="0"/>
            <a:ext cx="8229600" cy="1143000"/>
          </a:xfrm>
        </p:spPr>
        <p:txBody>
          <a:bodyPr/>
          <a:lstStyle/>
          <a:p>
            <a:r>
              <a:rPr lang="en-US" dirty="0" smtClean="0"/>
              <a:t>Uses of Ultrasound</a:t>
            </a:r>
            <a:endParaRPr lang="en-US" dirty="0"/>
          </a:p>
        </p:txBody>
      </p:sp>
      <p:pic>
        <p:nvPicPr>
          <p:cNvPr id="18434" name="Picture 2" descr="Image result for ultrasound"/>
          <p:cNvPicPr>
            <a:picLocks noChangeAspect="1" noChangeArrowheads="1"/>
          </p:cNvPicPr>
          <p:nvPr/>
        </p:nvPicPr>
        <p:blipFill>
          <a:blip r:embed="rId2" cstate="print"/>
          <a:srcRect/>
          <a:stretch>
            <a:fillRect/>
          </a:stretch>
        </p:blipFill>
        <p:spPr bwMode="auto">
          <a:xfrm>
            <a:off x="6240101" y="838200"/>
            <a:ext cx="2903899" cy="1222057"/>
          </a:xfrm>
          <a:prstGeom prst="rect">
            <a:avLst/>
          </a:prstGeom>
          <a:noFill/>
        </p:spPr>
      </p:pic>
      <p:sp>
        <p:nvSpPr>
          <p:cNvPr id="18436" name="AutoShape 4" descr="Image result for dolphi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8" name="Picture 6" descr="Image result for dolphins"/>
          <p:cNvPicPr>
            <a:picLocks noChangeAspect="1" noChangeArrowheads="1"/>
          </p:cNvPicPr>
          <p:nvPr/>
        </p:nvPicPr>
        <p:blipFill>
          <a:blip r:embed="rId3" cstate="print"/>
          <a:srcRect/>
          <a:stretch>
            <a:fillRect/>
          </a:stretch>
        </p:blipFill>
        <p:spPr bwMode="auto">
          <a:xfrm>
            <a:off x="5973453" y="4572000"/>
            <a:ext cx="3170547" cy="2103438"/>
          </a:xfrm>
          <a:prstGeom prst="rect">
            <a:avLst/>
          </a:prstGeom>
          <a:noFill/>
        </p:spPr>
      </p:pic>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400" b="1" dirty="0" smtClean="0"/>
              <a:t>3.  Measuring distance</a:t>
            </a:r>
            <a:br>
              <a:rPr lang="en-US" sz="2400" b="1" dirty="0" smtClean="0"/>
            </a:br>
            <a:r>
              <a:rPr lang="en-US" sz="2400" b="1" dirty="0" smtClean="0"/>
              <a:t>a.  </a:t>
            </a:r>
            <a:r>
              <a:rPr lang="en-US" sz="2400" dirty="0" smtClean="0"/>
              <a:t>Bats are nocturnal and blind.  To judge how far they have to fly they emit ultrasound which reflects/echoes off of objects to assess their distance from it.</a:t>
            </a:r>
            <a:br>
              <a:rPr lang="en-US" sz="2400" dirty="0" smtClean="0"/>
            </a:br>
            <a:r>
              <a:rPr lang="en-US" sz="2400" dirty="0" smtClean="0"/>
              <a:t/>
            </a:r>
            <a:br>
              <a:rPr lang="en-US" sz="24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r>
              <a:rPr lang="en-US" sz="1200" dirty="0" smtClean="0"/>
              <a:t/>
            </a:r>
            <a:br>
              <a:rPr lang="en-US" sz="1200" dirty="0" smtClean="0"/>
            </a:br>
            <a:endParaRPr lang="en-US" sz="1200" dirty="0" smtClean="0"/>
          </a:p>
        </p:txBody>
      </p:sp>
      <p:sp>
        <p:nvSpPr>
          <p:cNvPr id="7" name="Title 1"/>
          <p:cNvSpPr>
            <a:spLocks noGrp="1"/>
          </p:cNvSpPr>
          <p:nvPr>
            <p:ph type="title"/>
          </p:nvPr>
        </p:nvSpPr>
        <p:spPr>
          <a:xfrm>
            <a:off x="457200" y="274638"/>
            <a:ext cx="8229600" cy="1143000"/>
          </a:xfrm>
        </p:spPr>
        <p:txBody>
          <a:bodyPr/>
          <a:lstStyle/>
          <a:p>
            <a:r>
              <a:rPr lang="en-US" dirty="0" smtClean="0"/>
              <a:t>Uses of Ultrasound</a:t>
            </a:r>
            <a:endParaRPr lang="en-US" dirty="0"/>
          </a:p>
        </p:txBody>
      </p:sp>
      <p:pic>
        <p:nvPicPr>
          <p:cNvPr id="78850" name="Picture 2" descr="Image result for bats and ultrasound"/>
          <p:cNvPicPr>
            <a:picLocks noChangeAspect="1" noChangeArrowheads="1"/>
          </p:cNvPicPr>
          <p:nvPr/>
        </p:nvPicPr>
        <p:blipFill>
          <a:blip r:embed="rId2" cstate="print"/>
          <a:srcRect/>
          <a:stretch>
            <a:fillRect/>
          </a:stretch>
        </p:blipFill>
        <p:spPr bwMode="auto">
          <a:xfrm>
            <a:off x="3276600" y="2869997"/>
            <a:ext cx="4800600" cy="3226004"/>
          </a:xfrm>
          <a:prstGeom prst="rect">
            <a:avLst/>
          </a:prstGeom>
          <a:noFill/>
        </p:spPr>
      </p:pic>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rmAutofit/>
          </a:bodyPr>
          <a:lstStyle/>
          <a:p>
            <a:r>
              <a:rPr lang="en-US" sz="2400" b="1" dirty="0" smtClean="0"/>
              <a:t>3.  Measuring distance</a:t>
            </a:r>
            <a:br>
              <a:rPr lang="en-US" sz="2400" b="1" dirty="0" smtClean="0"/>
            </a:br>
            <a:r>
              <a:rPr lang="en-US" sz="2400" b="1" dirty="0" smtClean="0"/>
              <a:t>b.  </a:t>
            </a:r>
            <a:r>
              <a:rPr lang="en-US" sz="2400" i="1" dirty="0" smtClean="0"/>
              <a:t>Depth sounding</a:t>
            </a:r>
            <a:r>
              <a:rPr lang="en-US" sz="2400" dirty="0" smtClean="0"/>
              <a:t> is the use of </a:t>
            </a:r>
            <a:br>
              <a:rPr lang="en-US" sz="2400" dirty="0" smtClean="0"/>
            </a:br>
            <a:r>
              <a:rPr lang="en-US" sz="2400" dirty="0" smtClean="0"/>
              <a:t>ultrasound by boat operators</a:t>
            </a:r>
            <a:br>
              <a:rPr lang="en-US" sz="2400" dirty="0" smtClean="0"/>
            </a:br>
            <a:r>
              <a:rPr lang="en-US" sz="2400" dirty="0" smtClean="0"/>
              <a:t>to determine the depth of an</a:t>
            </a:r>
            <a:br>
              <a:rPr lang="en-US" sz="2400" dirty="0" smtClean="0"/>
            </a:br>
            <a:r>
              <a:rPr lang="en-US" sz="2400" dirty="0" smtClean="0"/>
              <a:t>ocean floor based on the time</a:t>
            </a:r>
            <a:br>
              <a:rPr lang="en-US" sz="2400" dirty="0" smtClean="0"/>
            </a:br>
            <a:r>
              <a:rPr lang="en-US" sz="2400" dirty="0" smtClean="0"/>
              <a:t>it takes the ultrasound to reflect.</a:t>
            </a:r>
            <a:br>
              <a:rPr lang="en-US" sz="2400" dirty="0" smtClean="0"/>
            </a:br>
            <a:r>
              <a:rPr lang="en-US" sz="2400" dirty="0" smtClean="0"/>
              <a:t/>
            </a:r>
            <a:br>
              <a:rPr lang="en-US" sz="2400" dirty="0" smtClean="0"/>
            </a:br>
            <a:r>
              <a:rPr lang="en-US" sz="2400" dirty="0" smtClean="0"/>
              <a:t>Since the sound wave travels</a:t>
            </a:r>
            <a:br>
              <a:rPr lang="en-US" sz="2400" dirty="0" smtClean="0"/>
            </a:br>
            <a:r>
              <a:rPr lang="en-US" sz="2400" dirty="0" smtClean="0"/>
              <a:t>twice then to find the distance</a:t>
            </a:r>
            <a:br>
              <a:rPr lang="en-US" sz="2400" dirty="0" smtClean="0"/>
            </a:br>
            <a:r>
              <a:rPr lang="en-US" sz="2400" dirty="0" smtClean="0"/>
              <a:t>of the bat from its prey or the</a:t>
            </a:r>
            <a:br>
              <a:rPr lang="en-US" sz="2400" dirty="0" smtClean="0"/>
            </a:br>
            <a:r>
              <a:rPr lang="en-US" sz="2400" dirty="0" smtClean="0"/>
              <a:t>boat from the ocean floor the</a:t>
            </a:r>
            <a:br>
              <a:rPr lang="en-US" sz="2400" dirty="0" smtClean="0"/>
            </a:br>
            <a:r>
              <a:rPr lang="en-US" sz="2400" dirty="0" smtClean="0"/>
              <a:t>following equation may is used:</a:t>
            </a:r>
            <a:br>
              <a:rPr lang="en-US" sz="2400" dirty="0" smtClean="0"/>
            </a:br>
            <a:r>
              <a:rPr lang="en-US" sz="2400" dirty="0" smtClean="0"/>
              <a:t/>
            </a:r>
            <a:br>
              <a:rPr lang="en-US" sz="2400" dirty="0" smtClean="0"/>
            </a:br>
            <a:r>
              <a:rPr lang="en-US" sz="2400" dirty="0" smtClean="0"/>
              <a:t>         </a:t>
            </a:r>
            <a:r>
              <a:rPr lang="en-US" sz="2400" b="1" dirty="0" smtClean="0"/>
              <a:t>s = 2d/t</a:t>
            </a:r>
            <a:endParaRPr lang="en-US" sz="1200" b="1" dirty="0" smtClean="0"/>
          </a:p>
        </p:txBody>
      </p:sp>
      <p:sp>
        <p:nvSpPr>
          <p:cNvPr id="7" name="Title 1"/>
          <p:cNvSpPr>
            <a:spLocks noGrp="1"/>
          </p:cNvSpPr>
          <p:nvPr>
            <p:ph type="title"/>
          </p:nvPr>
        </p:nvSpPr>
        <p:spPr>
          <a:xfrm>
            <a:off x="457200" y="274638"/>
            <a:ext cx="8229600" cy="1143000"/>
          </a:xfrm>
        </p:spPr>
        <p:txBody>
          <a:bodyPr/>
          <a:lstStyle/>
          <a:p>
            <a:r>
              <a:rPr lang="en-US" dirty="0" smtClean="0"/>
              <a:t>Uses of Ultrasound</a:t>
            </a:r>
            <a:endParaRPr lang="en-US" dirty="0"/>
          </a:p>
        </p:txBody>
      </p:sp>
      <p:pic>
        <p:nvPicPr>
          <p:cNvPr id="78852" name="Picture 4" descr="Related image"/>
          <p:cNvPicPr>
            <a:picLocks noChangeAspect="1" noChangeArrowheads="1"/>
          </p:cNvPicPr>
          <p:nvPr/>
        </p:nvPicPr>
        <p:blipFill>
          <a:blip r:embed="rId2" cstate="print"/>
          <a:srcRect/>
          <a:stretch>
            <a:fillRect/>
          </a:stretch>
        </p:blipFill>
        <p:spPr bwMode="auto">
          <a:xfrm>
            <a:off x="4800600" y="1676400"/>
            <a:ext cx="3810000" cy="3067612"/>
          </a:xfrm>
          <a:prstGeom prst="rect">
            <a:avLst/>
          </a:prstGeom>
          <a:noFill/>
        </p:spPr>
      </p:pic>
      <p:sp>
        <p:nvSpPr>
          <p:cNvPr id="9" name="TextBox 8"/>
          <p:cNvSpPr txBox="1"/>
          <p:nvPr/>
        </p:nvSpPr>
        <p:spPr>
          <a:xfrm>
            <a:off x="2514600" y="5867400"/>
            <a:ext cx="3883755" cy="954107"/>
          </a:xfrm>
          <a:prstGeom prst="rect">
            <a:avLst/>
          </a:prstGeom>
          <a:noFill/>
        </p:spPr>
        <p:txBody>
          <a:bodyPr wrap="none" rtlCol="0">
            <a:spAutoFit/>
          </a:bodyPr>
          <a:lstStyle/>
          <a:p>
            <a:r>
              <a:rPr lang="en-US" sz="1400" i="1" dirty="0" smtClean="0"/>
              <a:t>Where:</a:t>
            </a:r>
            <a:br>
              <a:rPr lang="en-US" sz="1400" i="1" dirty="0" smtClean="0"/>
            </a:br>
            <a:r>
              <a:rPr lang="en-US" sz="1400" b="1" i="1" dirty="0" smtClean="0"/>
              <a:t>s</a:t>
            </a:r>
            <a:r>
              <a:rPr lang="en-US" sz="1400" i="1" dirty="0" smtClean="0"/>
              <a:t> means speed of sound in meters per second </a:t>
            </a:r>
            <a:r>
              <a:rPr lang="en-US" sz="1400" b="1" i="1" dirty="0" smtClean="0"/>
              <a:t>(m/s)</a:t>
            </a:r>
            <a:r>
              <a:rPr lang="en-US" sz="1400" i="1" dirty="0" smtClean="0"/>
              <a:t/>
            </a:r>
            <a:br>
              <a:rPr lang="en-US" sz="1400" i="1" dirty="0" smtClean="0"/>
            </a:br>
            <a:r>
              <a:rPr lang="en-US" sz="1400" b="1" i="1" dirty="0" smtClean="0"/>
              <a:t>d </a:t>
            </a:r>
            <a:r>
              <a:rPr lang="en-US" sz="1400" i="1" dirty="0" smtClean="0"/>
              <a:t>means distance in metres </a:t>
            </a:r>
            <a:r>
              <a:rPr lang="en-US" sz="1400" b="1" i="1" dirty="0" smtClean="0"/>
              <a:t>(m)</a:t>
            </a:r>
            <a:r>
              <a:rPr lang="en-US" sz="1400" i="1" dirty="0" smtClean="0"/>
              <a:t/>
            </a:r>
            <a:br>
              <a:rPr lang="en-US" sz="1400" i="1" dirty="0" smtClean="0"/>
            </a:br>
            <a:r>
              <a:rPr lang="en-US" sz="1400" b="1" i="1" dirty="0" smtClean="0"/>
              <a:t>t </a:t>
            </a:r>
            <a:r>
              <a:rPr lang="en-US" sz="1400" i="1" dirty="0" smtClean="0"/>
              <a:t>means time in seconds </a:t>
            </a:r>
            <a:r>
              <a:rPr lang="en-US" sz="1400" b="1" i="1" dirty="0" smtClean="0"/>
              <a:t>(s)</a:t>
            </a:r>
            <a:endParaRPr lang="en-US" sz="1400" b="1" i="1" dirty="0"/>
          </a:p>
        </p:txBody>
      </p:sp>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Autofit/>
          </a:bodyPr>
          <a:lstStyle/>
          <a:p>
            <a:r>
              <a:rPr lang="en-US" dirty="0" smtClean="0"/>
              <a:t>Sound waves are reflected well from hard, flat surfaces such as walls or cliffs and obey the same laws of reflection as light.</a:t>
            </a:r>
            <a:br>
              <a:rPr lang="en-US" dirty="0" smtClean="0"/>
            </a:br>
            <a:r>
              <a:rPr lang="en-US" dirty="0" smtClean="0"/>
              <a:t/>
            </a:r>
            <a:br>
              <a:rPr lang="en-US" dirty="0" smtClean="0"/>
            </a:br>
            <a:r>
              <a:rPr lang="en-US" b="1" dirty="0" smtClean="0"/>
              <a:t>What are the laws of reflection of light?</a:t>
            </a:r>
            <a:br>
              <a:rPr lang="en-US" b="1" dirty="0" smtClean="0"/>
            </a:br>
            <a:r>
              <a:rPr lang="en-US" b="1" dirty="0" smtClean="0"/>
              <a:t/>
            </a:r>
            <a:br>
              <a:rPr lang="en-US" b="1" dirty="0" smtClean="0"/>
            </a:br>
            <a:r>
              <a:rPr lang="en-US" b="1" dirty="0" smtClean="0"/>
              <a:t/>
            </a:r>
            <a:br>
              <a:rPr lang="en-US" b="1" dirty="0" smtClean="0"/>
            </a:br>
            <a:endParaRPr lang="en-US" b="1" u="sng" dirty="0"/>
          </a:p>
        </p:txBody>
      </p:sp>
      <p:sp>
        <p:nvSpPr>
          <p:cNvPr id="7" name="Title 1"/>
          <p:cNvSpPr>
            <a:spLocks noGrp="1"/>
          </p:cNvSpPr>
          <p:nvPr>
            <p:ph type="title"/>
          </p:nvPr>
        </p:nvSpPr>
        <p:spPr>
          <a:xfrm>
            <a:off x="457200" y="274638"/>
            <a:ext cx="8229600" cy="1143000"/>
          </a:xfrm>
        </p:spPr>
        <p:txBody>
          <a:bodyPr/>
          <a:lstStyle/>
          <a:p>
            <a:r>
              <a:rPr lang="en-US" dirty="0" smtClean="0"/>
              <a:t>Reflections and Echoes</a:t>
            </a:r>
            <a:endParaRPr lang="en-US" dirty="0"/>
          </a:p>
        </p:txBody>
      </p:sp>
      <p:pic>
        <p:nvPicPr>
          <p:cNvPr id="76802" name="Picture 2" descr="Related image"/>
          <p:cNvPicPr>
            <a:picLocks noChangeAspect="1" noChangeArrowheads="1"/>
          </p:cNvPicPr>
          <p:nvPr/>
        </p:nvPicPr>
        <p:blipFill>
          <a:blip r:embed="rId2" cstate="print"/>
          <a:srcRect/>
          <a:stretch>
            <a:fillRect/>
          </a:stretch>
        </p:blipFill>
        <p:spPr bwMode="auto">
          <a:xfrm>
            <a:off x="533400" y="4409693"/>
            <a:ext cx="8229600" cy="2448307"/>
          </a:xfrm>
          <a:prstGeom prst="rect">
            <a:avLst/>
          </a:prstGeom>
          <a:noFill/>
        </p:spPr>
      </p:pic>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Transverse Waves</a:t>
            </a:r>
            <a:endParaRPr lang="en-US" dirty="0"/>
          </a:p>
        </p:txBody>
      </p:sp>
      <p:sp>
        <p:nvSpPr>
          <p:cNvPr id="3" name="Content Placeholder 2"/>
          <p:cNvSpPr>
            <a:spLocks noGrp="1"/>
          </p:cNvSpPr>
          <p:nvPr>
            <p:ph idx="1"/>
          </p:nvPr>
        </p:nvSpPr>
        <p:spPr/>
        <p:txBody>
          <a:bodyPr>
            <a:normAutofit/>
          </a:bodyPr>
          <a:lstStyle/>
          <a:p>
            <a:r>
              <a:rPr lang="en-US" dirty="0" smtClean="0"/>
              <a:t>The wave produced in water by an object vibrated perpendicularly into and out of its surface.</a:t>
            </a:r>
          </a:p>
          <a:p>
            <a:endParaRPr lang="en-US" dirty="0" smtClean="0"/>
          </a:p>
        </p:txBody>
      </p:sp>
      <p:pic>
        <p:nvPicPr>
          <p:cNvPr id="41988" name="Picture 4" descr="Image result for transverse wave in water"/>
          <p:cNvPicPr>
            <a:picLocks noChangeAspect="1" noChangeArrowheads="1"/>
          </p:cNvPicPr>
          <p:nvPr/>
        </p:nvPicPr>
        <p:blipFill>
          <a:blip r:embed="rId2" cstate="print"/>
          <a:srcRect/>
          <a:stretch>
            <a:fillRect/>
          </a:stretch>
        </p:blipFill>
        <p:spPr bwMode="auto">
          <a:xfrm>
            <a:off x="2009775" y="3200400"/>
            <a:ext cx="4848225" cy="2928793"/>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Autofit/>
          </a:bodyPr>
          <a:lstStyle/>
          <a:p>
            <a:r>
              <a:rPr lang="en-US" dirty="0" smtClean="0"/>
              <a:t>Reflected sound forms an echo.</a:t>
            </a:r>
            <a:br>
              <a:rPr lang="en-US" dirty="0" smtClean="0"/>
            </a:br>
            <a:r>
              <a:rPr lang="en-US" dirty="0" smtClean="0"/>
              <a:t/>
            </a:r>
            <a:br>
              <a:rPr lang="en-US" dirty="0" smtClean="0"/>
            </a:br>
            <a:r>
              <a:rPr lang="en-US" dirty="0" smtClean="0"/>
              <a:t>If a reflecting surface is nearer than 15 m, the echo joins up with the original sounds which makes the sound seem prolonged.  This is called reverberation.</a:t>
            </a:r>
            <a:br>
              <a:rPr lang="en-US" dirty="0" smtClean="0"/>
            </a:br>
            <a:r>
              <a:rPr lang="en-US" dirty="0" smtClean="0"/>
              <a:t/>
            </a:r>
            <a:br>
              <a:rPr lang="en-US" dirty="0" smtClean="0"/>
            </a:br>
            <a:r>
              <a:rPr lang="en-US" b="1" dirty="0" smtClean="0"/>
              <a:t>What is often done to</a:t>
            </a:r>
            <a:br>
              <a:rPr lang="en-US" b="1" dirty="0" smtClean="0"/>
            </a:br>
            <a:r>
              <a:rPr lang="en-US" b="1" dirty="0" smtClean="0"/>
              <a:t>lessen reverberation</a:t>
            </a:r>
            <a:br>
              <a:rPr lang="en-US" b="1" dirty="0" smtClean="0"/>
            </a:br>
            <a:r>
              <a:rPr lang="en-US" b="1" dirty="0" smtClean="0"/>
              <a:t>in concert halls or </a:t>
            </a:r>
            <a:br>
              <a:rPr lang="en-US" b="1" dirty="0" smtClean="0"/>
            </a:br>
            <a:r>
              <a:rPr lang="en-US" b="1" dirty="0" smtClean="0"/>
              <a:t>movie theatres?</a:t>
            </a:r>
            <a:br>
              <a:rPr lang="en-US" b="1" dirty="0" smtClean="0"/>
            </a:br>
            <a:r>
              <a:rPr lang="en-US" b="1" dirty="0" smtClean="0"/>
              <a:t/>
            </a:r>
            <a:br>
              <a:rPr lang="en-US" b="1" dirty="0" smtClean="0"/>
            </a:br>
            <a:endParaRPr lang="en-US" b="1" u="sng" dirty="0"/>
          </a:p>
        </p:txBody>
      </p:sp>
      <p:sp>
        <p:nvSpPr>
          <p:cNvPr id="7" name="Title 1"/>
          <p:cNvSpPr>
            <a:spLocks noGrp="1"/>
          </p:cNvSpPr>
          <p:nvPr>
            <p:ph type="title"/>
          </p:nvPr>
        </p:nvSpPr>
        <p:spPr>
          <a:xfrm>
            <a:off x="457200" y="274638"/>
            <a:ext cx="8229600" cy="1143000"/>
          </a:xfrm>
        </p:spPr>
        <p:txBody>
          <a:bodyPr/>
          <a:lstStyle/>
          <a:p>
            <a:r>
              <a:rPr lang="en-US" dirty="0" smtClean="0"/>
              <a:t>Reflections and Echoes</a:t>
            </a:r>
            <a:endParaRPr lang="en-US" dirty="0"/>
          </a:p>
        </p:txBody>
      </p:sp>
      <p:pic>
        <p:nvPicPr>
          <p:cNvPr id="80898" name="Picture 2" descr="Image result for movie theatre"/>
          <p:cNvPicPr>
            <a:picLocks noChangeAspect="1" noChangeArrowheads="1"/>
          </p:cNvPicPr>
          <p:nvPr/>
        </p:nvPicPr>
        <p:blipFill>
          <a:blip r:embed="rId2" cstate="print"/>
          <a:srcRect/>
          <a:stretch>
            <a:fillRect/>
          </a:stretch>
        </p:blipFill>
        <p:spPr bwMode="auto">
          <a:xfrm>
            <a:off x="4724400" y="4343400"/>
            <a:ext cx="3720042" cy="2232025"/>
          </a:xfrm>
          <a:prstGeom prst="rect">
            <a:avLst/>
          </a:prstGeom>
          <a:noFill/>
        </p:spPr>
      </p:pic>
    </p:spTree>
    <p:extLst>
      <p:ext uri="{BB962C8B-B14F-4D97-AF65-F5344CB8AC3E}">
        <p14:creationId xmlns="" xmlns:p14="http://schemas.microsoft.com/office/powerpoint/2010/main" val="3177047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r>
              <a:rPr lang="en-US" sz="2800" dirty="0" smtClean="0"/>
              <a:t>In air the speed of sound is about 330 m/s at 0 </a:t>
            </a:r>
            <a:r>
              <a:rPr lang="en-US" sz="2800" baseline="30000" dirty="0" smtClean="0"/>
              <a:t>o</a:t>
            </a:r>
            <a:r>
              <a:rPr lang="en-US" sz="2800" dirty="0" smtClean="0"/>
              <a:t>C.</a:t>
            </a:r>
            <a:br>
              <a:rPr lang="en-US" sz="2800" dirty="0" smtClean="0"/>
            </a:br>
            <a:endParaRPr lang="en-US" sz="2800" dirty="0" smtClean="0"/>
          </a:p>
          <a:p>
            <a:r>
              <a:rPr lang="en-US" sz="2800" dirty="0" smtClean="0"/>
              <a:t>The speed of sound increases at higher temperatures.</a:t>
            </a:r>
            <a:br>
              <a:rPr lang="en-US" sz="2800" dirty="0" smtClean="0"/>
            </a:br>
            <a:endParaRPr lang="en-US" sz="2800" dirty="0" smtClean="0"/>
          </a:p>
          <a:p>
            <a:r>
              <a:rPr lang="en-US" sz="2800" dirty="0" smtClean="0"/>
              <a:t>In steel the speed of sound is 6000 m/s.</a:t>
            </a:r>
            <a:br>
              <a:rPr lang="en-US" sz="2800" dirty="0" smtClean="0"/>
            </a:br>
            <a:r>
              <a:rPr lang="en-US" sz="2800" dirty="0" smtClean="0"/>
              <a:t/>
            </a:r>
            <a:br>
              <a:rPr lang="en-US" sz="2800" dirty="0" smtClean="0"/>
            </a:br>
            <a:r>
              <a:rPr lang="en-US" sz="1200" dirty="0" smtClean="0"/>
              <a:t/>
            </a:r>
            <a:br>
              <a:rPr lang="en-US" sz="1200" dirty="0" smtClean="0"/>
            </a:br>
            <a:endParaRPr lang="en-US" sz="1200" u="sng" dirty="0"/>
          </a:p>
        </p:txBody>
      </p:sp>
      <p:sp>
        <p:nvSpPr>
          <p:cNvPr id="4" name="Title 1"/>
          <p:cNvSpPr>
            <a:spLocks noGrp="1"/>
          </p:cNvSpPr>
          <p:nvPr>
            <p:ph type="title"/>
          </p:nvPr>
        </p:nvSpPr>
        <p:spPr>
          <a:xfrm>
            <a:off x="457200" y="274638"/>
            <a:ext cx="8229600" cy="1143000"/>
          </a:xfrm>
        </p:spPr>
        <p:txBody>
          <a:bodyPr/>
          <a:lstStyle/>
          <a:p>
            <a:r>
              <a:rPr lang="en-US" dirty="0" smtClean="0"/>
              <a:t>Speed of Sound</a:t>
            </a:r>
            <a:endParaRPr lang="en-US" dirty="0"/>
          </a:p>
        </p:txBody>
      </p:sp>
      <p:pic>
        <p:nvPicPr>
          <p:cNvPr id="17410" name="Picture 2" descr="Image result for sound travelling faster in hotter temperature"/>
          <p:cNvPicPr>
            <a:picLocks noChangeAspect="1" noChangeArrowheads="1"/>
          </p:cNvPicPr>
          <p:nvPr/>
        </p:nvPicPr>
        <p:blipFill>
          <a:blip r:embed="rId2" cstate="print"/>
          <a:srcRect/>
          <a:stretch>
            <a:fillRect/>
          </a:stretch>
        </p:blipFill>
        <p:spPr bwMode="auto">
          <a:xfrm>
            <a:off x="2496787" y="3886200"/>
            <a:ext cx="4970813" cy="2725020"/>
          </a:xfrm>
          <a:prstGeom prst="rect">
            <a:avLst/>
          </a:prstGeom>
          <a:noFill/>
        </p:spPr>
      </p:pic>
    </p:spTree>
    <p:extLst>
      <p:ext uri="{BB962C8B-B14F-4D97-AF65-F5344CB8AC3E}">
        <p14:creationId xmlns="" xmlns:p14="http://schemas.microsoft.com/office/powerpoint/2010/main" val="2325827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000" b="1" dirty="0" smtClean="0"/>
              <a:t>EXPERIMENT</a:t>
            </a:r>
            <a:br>
              <a:rPr lang="en-US" sz="2000" b="1" dirty="0" smtClean="0"/>
            </a:br>
            <a:r>
              <a:rPr lang="en-US" sz="2000" dirty="0" smtClean="0"/>
              <a:t>1.  Stand about 100 m away from a high wall and clap your hands.</a:t>
            </a:r>
            <a:br>
              <a:rPr lang="en-US" sz="2000" dirty="0" smtClean="0"/>
            </a:br>
            <a:r>
              <a:rPr lang="en-US" sz="2000" dirty="0" smtClean="0"/>
              <a:t/>
            </a:r>
            <a:br>
              <a:rPr lang="en-US" sz="2000" dirty="0" smtClean="0"/>
            </a:br>
            <a:r>
              <a:rPr lang="en-US" sz="2000" dirty="0" smtClean="0"/>
              <a:t>2.  Listen to the echoes being produced.</a:t>
            </a:r>
            <a:br>
              <a:rPr lang="en-US" sz="2000" dirty="0" smtClean="0"/>
            </a:br>
            <a:r>
              <a:rPr lang="en-US" sz="2000" dirty="0" smtClean="0"/>
              <a:t/>
            </a:r>
            <a:br>
              <a:rPr lang="en-US" sz="2000" dirty="0" smtClean="0"/>
            </a:br>
            <a:r>
              <a:rPr lang="en-US" sz="2000" dirty="0" smtClean="0"/>
              <a:t>3.  Clap so that you create a clapping rate where each clap coincides with the echo of the previous one.  The sound would have travelled to the wall and back in the time between two claps which is one interval.</a:t>
            </a:r>
            <a:br>
              <a:rPr lang="en-US" sz="2000" dirty="0" smtClean="0"/>
            </a:br>
            <a:r>
              <a:rPr lang="en-US" sz="2000" dirty="0" smtClean="0"/>
              <a:t/>
            </a:r>
            <a:br>
              <a:rPr lang="en-US" sz="2000" dirty="0" smtClean="0"/>
            </a:br>
            <a:r>
              <a:rPr lang="en-US" sz="2000" dirty="0" smtClean="0"/>
              <a:t>4.  Time 30 intervals with a stop – watch.  Determine the time, </a:t>
            </a:r>
            <a:r>
              <a:rPr lang="en-US" sz="2000" i="1" dirty="0" smtClean="0"/>
              <a:t>t</a:t>
            </a:r>
            <a:r>
              <a:rPr lang="en-US" sz="2000" dirty="0" smtClean="0"/>
              <a:t>, for one interval.</a:t>
            </a:r>
            <a:br>
              <a:rPr lang="en-US" sz="2000" dirty="0" smtClean="0"/>
            </a:br>
            <a:r>
              <a:rPr lang="en-US" sz="2000" dirty="0" smtClean="0"/>
              <a:t/>
            </a:r>
            <a:br>
              <a:rPr lang="en-US" sz="2000" dirty="0" smtClean="0"/>
            </a:br>
            <a:r>
              <a:rPr lang="en-US" sz="2000" dirty="0" smtClean="0"/>
              <a:t>5.  Determine the accurate distance from the high wall.</a:t>
            </a:r>
            <a:br>
              <a:rPr lang="en-US" sz="2000" dirty="0" smtClean="0"/>
            </a:br>
            <a:r>
              <a:rPr lang="en-US" sz="2000" dirty="0" smtClean="0"/>
              <a:t/>
            </a:r>
            <a:br>
              <a:rPr lang="en-US" sz="2000" dirty="0" smtClean="0"/>
            </a:br>
            <a:r>
              <a:rPr lang="en-US" sz="2000" dirty="0" smtClean="0"/>
              <a:t>6.  Calculate the speed of sound in air using the equation  2</a:t>
            </a:r>
            <a:r>
              <a:rPr lang="en-US" sz="2000" i="1" dirty="0" smtClean="0"/>
              <a:t>d</a:t>
            </a:r>
            <a:r>
              <a:rPr lang="en-US" sz="2000" dirty="0" smtClean="0"/>
              <a:t>/</a:t>
            </a:r>
            <a:r>
              <a:rPr lang="en-US" sz="2000" i="1" dirty="0" smtClean="0"/>
              <a:t>t</a:t>
            </a:r>
            <a:r>
              <a:rPr lang="en-US" sz="2000" dirty="0" smtClean="0"/>
              <a:t/>
            </a:r>
            <a:br>
              <a:rPr lang="en-US" sz="2000" dirty="0" smtClean="0"/>
            </a:br>
            <a:r>
              <a:rPr lang="en-US" sz="2000" dirty="0" smtClean="0"/>
              <a:t/>
            </a:r>
            <a:br>
              <a:rPr lang="en-US" sz="2000" dirty="0" smtClean="0"/>
            </a:br>
            <a:endParaRPr lang="en-US" sz="2000" dirty="0" smtClean="0"/>
          </a:p>
        </p:txBody>
      </p:sp>
      <p:sp>
        <p:nvSpPr>
          <p:cNvPr id="4" name="Title 1"/>
          <p:cNvSpPr>
            <a:spLocks noGrp="1"/>
          </p:cNvSpPr>
          <p:nvPr>
            <p:ph type="title"/>
          </p:nvPr>
        </p:nvSpPr>
        <p:spPr>
          <a:xfrm>
            <a:off x="457200" y="274638"/>
            <a:ext cx="8229600" cy="1143000"/>
          </a:xfrm>
        </p:spPr>
        <p:txBody>
          <a:bodyPr/>
          <a:lstStyle/>
          <a:p>
            <a:r>
              <a:rPr lang="en-US" dirty="0" smtClean="0"/>
              <a:t>Experiment</a:t>
            </a:r>
            <a:endParaRPr lang="en-US" dirty="0"/>
          </a:p>
        </p:txBody>
      </p:sp>
    </p:spTree>
    <p:extLst>
      <p:ext uri="{BB962C8B-B14F-4D97-AF65-F5344CB8AC3E}">
        <p14:creationId xmlns="" xmlns:p14="http://schemas.microsoft.com/office/powerpoint/2010/main" val="2325827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sz="2800" b="1" dirty="0" smtClean="0">
                <a:solidFill>
                  <a:srgbClr val="FF0066"/>
                </a:solidFill>
              </a:rPr>
              <a:t>a)  Refraction</a:t>
            </a:r>
            <a:br>
              <a:rPr lang="en-US" sz="2800" b="1" dirty="0" smtClean="0">
                <a:solidFill>
                  <a:srgbClr val="FF0066"/>
                </a:solidFill>
              </a:rPr>
            </a:br>
            <a:r>
              <a:rPr lang="en-US" sz="2800" dirty="0" smtClean="0"/>
              <a:t>When a sound wave enters a medium of different density, its speed changes and it undergoes refraction unless it strikes the boundary at a right angle.</a:t>
            </a:r>
            <a:br>
              <a:rPr lang="en-US" sz="2800" dirty="0" smtClean="0"/>
            </a:br>
            <a:r>
              <a:rPr lang="en-US" sz="2800" dirty="0" smtClean="0"/>
              <a:t/>
            </a:r>
            <a:br>
              <a:rPr lang="en-US" sz="2800" dirty="0" smtClean="0"/>
            </a:br>
            <a:r>
              <a:rPr lang="en-US" sz="2800" b="1" dirty="0" smtClean="0"/>
              <a:t>Why do you think distant sounds are often more audible at night than during the day?</a:t>
            </a:r>
            <a:br>
              <a:rPr lang="en-US" sz="2800" b="1" dirty="0" smtClean="0"/>
            </a:br>
            <a:r>
              <a:rPr lang="en-US" sz="2800" b="1" dirty="0" smtClean="0"/>
              <a:t/>
            </a:r>
            <a:br>
              <a:rPr lang="en-US" sz="2800" b="1" dirty="0" smtClean="0"/>
            </a:br>
            <a:r>
              <a:rPr lang="en-US" sz="2800" b="1" dirty="0" smtClean="0">
                <a:solidFill>
                  <a:srgbClr val="009900"/>
                </a:solidFill>
              </a:rPr>
              <a:t>b)  Diffraction</a:t>
            </a:r>
            <a:br>
              <a:rPr lang="en-US" sz="2800" b="1" dirty="0" smtClean="0">
                <a:solidFill>
                  <a:srgbClr val="009900"/>
                </a:solidFill>
              </a:rPr>
            </a:br>
            <a:r>
              <a:rPr lang="en-US" sz="2800" dirty="0" smtClean="0"/>
              <a:t>Longer-wavelength (lower frequency) sounds are diffracted more than shorter-wavelength (higher frequency) sounds. </a:t>
            </a:r>
            <a:br>
              <a:rPr lang="en-US" sz="2800" dirty="0" smtClean="0"/>
            </a:br>
            <a:endParaRPr lang="en-US" sz="2800" u="sng"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smtClean="0"/>
              <a:t>Refraction, Diffraction and Interference</a:t>
            </a:r>
            <a:endParaRPr lang="en-US" dirty="0"/>
          </a:p>
        </p:txBody>
      </p:sp>
    </p:spTree>
    <p:extLst>
      <p:ext uri="{BB962C8B-B14F-4D97-AF65-F5344CB8AC3E}">
        <p14:creationId xmlns="" xmlns:p14="http://schemas.microsoft.com/office/powerpoint/2010/main" val="232582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5334000"/>
          </a:xfrm>
        </p:spPr>
        <p:txBody>
          <a:bodyPr>
            <a:normAutofit/>
          </a:bodyPr>
          <a:lstStyle/>
          <a:p>
            <a:r>
              <a:rPr lang="en-US" b="1" dirty="0" smtClean="0">
                <a:solidFill>
                  <a:srgbClr val="00B0F0"/>
                </a:solidFill>
              </a:rPr>
              <a:t>c)  Interference</a:t>
            </a:r>
            <a:r>
              <a:rPr lang="en-US" dirty="0" smtClean="0">
                <a:solidFill>
                  <a:srgbClr val="00B0F0"/>
                </a:solidFill>
              </a:rPr>
              <a:t/>
            </a:r>
            <a:br>
              <a:rPr lang="en-US" dirty="0" smtClean="0">
                <a:solidFill>
                  <a:srgbClr val="00B0F0"/>
                </a:solidFill>
              </a:rPr>
            </a:br>
            <a:r>
              <a:rPr lang="en-US" dirty="0" smtClean="0"/>
              <a:t>What would happen if you place two loudspeakers ½ a meter away from each other?  What would you hear?</a:t>
            </a:r>
          </a:p>
          <a:p>
            <a:endParaRPr lang="en-US" dirty="0"/>
          </a:p>
          <a:p>
            <a:r>
              <a:rPr lang="en-US" dirty="0" smtClean="0"/>
              <a:t>Ultrasonic waves, in industry, are used to reveal flaws in welded joints;  also holes of any shape or size are cut in glass and steel by ultrasonic drills.</a:t>
            </a:r>
            <a:r>
              <a:rPr lang="en-US" u="sng" dirty="0" smtClean="0"/>
              <a:t/>
            </a:r>
            <a:br>
              <a:rPr lang="en-US" u="sng" dirty="0" smtClean="0"/>
            </a:br>
            <a:r>
              <a:rPr lang="en-US" sz="1200" u="sng" dirty="0" smtClean="0"/>
              <a:t/>
            </a:r>
            <a:br>
              <a:rPr lang="en-US" sz="1200" u="sng" dirty="0" smtClean="0"/>
            </a:br>
            <a:r>
              <a:rPr lang="en-US" sz="1200" u="sng" dirty="0" smtClean="0"/>
              <a:t/>
            </a:r>
            <a:br>
              <a:rPr lang="en-US" sz="1200" u="sng" dirty="0" smtClean="0"/>
            </a:br>
            <a:endParaRPr lang="en-US" sz="1200" b="1" dirty="0" smtClean="0"/>
          </a:p>
        </p:txBody>
      </p:sp>
      <p:sp>
        <p:nvSpPr>
          <p:cNvPr id="5" name="Title 4"/>
          <p:cNvSpPr>
            <a:spLocks noGrp="1"/>
          </p:cNvSpPr>
          <p:nvPr>
            <p:ph type="title"/>
          </p:nvPr>
        </p:nvSpPr>
        <p:spPr/>
        <p:txBody>
          <a:bodyPr>
            <a:normAutofit fontScale="90000"/>
          </a:bodyPr>
          <a:lstStyle/>
          <a:p>
            <a:r>
              <a:rPr lang="en-US" dirty="0" smtClean="0"/>
              <a:t>Refraction, Diffraction and Interference</a:t>
            </a:r>
            <a:endParaRPr lang="en-US" dirty="0"/>
          </a:p>
        </p:txBody>
      </p:sp>
    </p:spTree>
    <p:extLst>
      <p:ext uri="{BB962C8B-B14F-4D97-AF65-F5344CB8AC3E}">
        <p14:creationId xmlns="" xmlns:p14="http://schemas.microsoft.com/office/powerpoint/2010/main" val="42830202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9144000" cy="5410200"/>
          </a:xfrm>
        </p:spPr>
        <p:txBody>
          <a:bodyPr>
            <a:noAutofit/>
          </a:bodyPr>
          <a:lstStyle/>
          <a:p>
            <a:r>
              <a:rPr lang="en-US" b="1" dirty="0" smtClean="0">
                <a:sym typeface="Wingdings" pitchFamily="2" charset="2"/>
              </a:rPr>
              <a:t>1.  A rocket is seen to burst in the sky and the bang is heard 10 seconds later.  If the speed of sound is 330 m/s, how far away is the exploding rocket?</a:t>
            </a:r>
            <a:br>
              <a:rPr lang="en-US" b="1" dirty="0" smtClean="0">
                <a:sym typeface="Wingdings" pitchFamily="2" charset="2"/>
              </a:rPr>
            </a:br>
            <a:r>
              <a:rPr lang="en-US" b="1" dirty="0" smtClean="0">
                <a:sym typeface="Wingdings" pitchFamily="2" charset="2"/>
              </a:rPr>
              <a:t/>
            </a:r>
            <a:br>
              <a:rPr lang="en-US" b="1" dirty="0" smtClean="0">
                <a:sym typeface="Wingdings" pitchFamily="2" charset="2"/>
              </a:rPr>
            </a:br>
            <a:r>
              <a:rPr lang="en-US" b="1" dirty="0" smtClean="0">
                <a:sym typeface="Wingdings" pitchFamily="2" charset="2"/>
              </a:rPr>
              <a:t/>
            </a:r>
            <a:br>
              <a:rPr lang="en-US" b="1" dirty="0" smtClean="0">
                <a:sym typeface="Wingdings" pitchFamily="2" charset="2"/>
              </a:rPr>
            </a:br>
            <a:r>
              <a:rPr lang="en-US" b="1" dirty="0" smtClean="0">
                <a:sym typeface="Wingdings" pitchFamily="2" charset="2"/>
              </a:rPr>
              <a:t>2.  In a displacement-time graph two cycles of a wave occupy 0.4 s.  What is</a:t>
            </a:r>
            <a:br>
              <a:rPr lang="en-US" b="1" dirty="0" smtClean="0">
                <a:sym typeface="Wingdings" pitchFamily="2" charset="2"/>
              </a:rPr>
            </a:br>
            <a:r>
              <a:rPr lang="en-US" b="1" dirty="0" smtClean="0">
                <a:sym typeface="Wingdings" pitchFamily="2" charset="2"/>
              </a:rPr>
              <a:t>a.  the time period,</a:t>
            </a:r>
            <a:br>
              <a:rPr lang="en-US" b="1" dirty="0" smtClean="0">
                <a:sym typeface="Wingdings" pitchFamily="2" charset="2"/>
              </a:rPr>
            </a:br>
            <a:r>
              <a:rPr lang="en-US" b="1" dirty="0" smtClean="0">
                <a:sym typeface="Wingdings" pitchFamily="2" charset="2"/>
              </a:rPr>
              <a:t>b.  the frequency of the wave?</a:t>
            </a:r>
            <a:endParaRPr lang="en-US" b="1" dirty="0" smtClean="0"/>
          </a:p>
        </p:txBody>
      </p:sp>
      <p:sp>
        <p:nvSpPr>
          <p:cNvPr id="4" name="Title 1"/>
          <p:cNvSpPr>
            <a:spLocks noGrp="1"/>
          </p:cNvSpPr>
          <p:nvPr>
            <p:ph type="title"/>
          </p:nvPr>
        </p:nvSpPr>
        <p:spPr>
          <a:xfrm>
            <a:off x="457200" y="274638"/>
            <a:ext cx="8229600" cy="1143000"/>
          </a:xfrm>
        </p:spPr>
        <p:txBody>
          <a:bodyPr/>
          <a:lstStyle/>
          <a:p>
            <a:r>
              <a:rPr lang="en-US" dirty="0" err="1" smtClean="0"/>
              <a:t>Classwork</a:t>
            </a:r>
            <a:endParaRPr lang="en-US" dirty="0"/>
          </a:p>
        </p:txBody>
      </p:sp>
    </p:spTree>
    <p:extLst>
      <p:ext uri="{BB962C8B-B14F-4D97-AF65-F5344CB8AC3E}">
        <p14:creationId xmlns="" xmlns:p14="http://schemas.microsoft.com/office/powerpoint/2010/main" val="4283020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Image result for drums"/>
          <p:cNvPicPr>
            <a:picLocks noChangeAspect="1" noChangeArrowheads="1"/>
          </p:cNvPicPr>
          <p:nvPr/>
        </p:nvPicPr>
        <p:blipFill>
          <a:blip r:embed="rId2" cstate="print"/>
          <a:srcRect/>
          <a:stretch>
            <a:fillRect/>
          </a:stretch>
        </p:blipFill>
        <p:spPr bwMode="auto">
          <a:xfrm>
            <a:off x="5791200" y="0"/>
            <a:ext cx="3352800" cy="3352800"/>
          </a:xfrm>
          <a:prstGeom prst="rect">
            <a:avLst/>
          </a:prstGeom>
          <a:noFill/>
        </p:spPr>
      </p:pic>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886"/>
            <a:ext cx="3276600"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981200"/>
            <a:ext cx="7772400" cy="1470025"/>
          </a:xfrm>
        </p:spPr>
        <p:txBody>
          <a:bodyPr/>
          <a:lstStyle/>
          <a:p>
            <a:r>
              <a:rPr lang="en-US" dirty="0" smtClean="0"/>
              <a:t>Musical notes</a:t>
            </a:r>
            <a:endParaRPr lang="en-US" dirty="0"/>
          </a:p>
        </p:txBody>
      </p:sp>
      <p:pic>
        <p:nvPicPr>
          <p:cNvPr id="11266" name="Picture 2" descr="Image result for piano"/>
          <p:cNvPicPr>
            <a:picLocks noChangeAspect="1" noChangeArrowheads="1"/>
          </p:cNvPicPr>
          <p:nvPr/>
        </p:nvPicPr>
        <p:blipFill>
          <a:blip r:embed="rId4" cstate="print"/>
          <a:srcRect/>
          <a:stretch>
            <a:fillRect/>
          </a:stretch>
        </p:blipFill>
        <p:spPr bwMode="auto">
          <a:xfrm>
            <a:off x="6197960" y="3250082"/>
            <a:ext cx="2946040" cy="3607918"/>
          </a:xfrm>
          <a:prstGeom prst="rect">
            <a:avLst/>
          </a:prstGeom>
          <a:noFill/>
        </p:spPr>
      </p:pic>
      <p:pic>
        <p:nvPicPr>
          <p:cNvPr id="11268" name="Picture 4" descr="Image result for guitar"/>
          <p:cNvPicPr>
            <a:picLocks noChangeAspect="1" noChangeArrowheads="1"/>
          </p:cNvPicPr>
          <p:nvPr/>
        </p:nvPicPr>
        <p:blipFill>
          <a:blip r:embed="rId5" cstate="print"/>
          <a:srcRect/>
          <a:stretch>
            <a:fillRect/>
          </a:stretch>
        </p:blipFill>
        <p:spPr bwMode="auto">
          <a:xfrm rot="17578345">
            <a:off x="2400403" y="2031884"/>
            <a:ext cx="2971800" cy="4864975"/>
          </a:xfrm>
          <a:prstGeom prst="rect">
            <a:avLst/>
          </a:prstGeom>
          <a:noFill/>
        </p:spPr>
      </p:pic>
      <p:pic>
        <p:nvPicPr>
          <p:cNvPr id="11270" name="Picture 6" descr="Image result for flute"/>
          <p:cNvPicPr>
            <a:picLocks noChangeAspect="1" noChangeArrowheads="1"/>
          </p:cNvPicPr>
          <p:nvPr/>
        </p:nvPicPr>
        <p:blipFill>
          <a:blip r:embed="rId6" cstate="print"/>
          <a:srcRect/>
          <a:stretch>
            <a:fillRect/>
          </a:stretch>
        </p:blipFill>
        <p:spPr bwMode="auto">
          <a:xfrm>
            <a:off x="457200" y="3657600"/>
            <a:ext cx="1905000" cy="2801471"/>
          </a:xfrm>
          <a:prstGeom prst="rect">
            <a:avLst/>
          </a:prstGeom>
          <a:noFill/>
        </p:spPr>
      </p:pic>
    </p:spTree>
    <p:extLst>
      <p:ext uri="{BB962C8B-B14F-4D97-AF65-F5344CB8AC3E}">
        <p14:creationId xmlns="" xmlns:p14="http://schemas.microsoft.com/office/powerpoint/2010/main" val="18967275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4800" b="1" dirty="0" smtClean="0"/>
              <a:t>What is noise caused by?</a:t>
            </a:r>
            <a:br>
              <a:rPr lang="en-US" sz="4800" b="1" dirty="0" smtClean="0"/>
            </a:br>
            <a:r>
              <a:rPr lang="en-US" sz="4800" b="1" dirty="0" smtClean="0"/>
              <a:t/>
            </a:r>
            <a:br>
              <a:rPr lang="en-US" sz="4800" b="1" dirty="0" smtClean="0"/>
            </a:br>
            <a:r>
              <a:rPr lang="en-US" sz="4800" b="1" dirty="0" smtClean="0"/>
              <a:t/>
            </a:r>
            <a:br>
              <a:rPr lang="en-US" sz="4800" b="1" dirty="0" smtClean="0"/>
            </a:br>
            <a:r>
              <a:rPr lang="en-US" sz="4800" dirty="0" smtClean="0"/>
              <a:t>Musical notes are made up of three properties:</a:t>
            </a:r>
            <a:br>
              <a:rPr lang="en-US" sz="4800" dirty="0" smtClean="0"/>
            </a:br>
            <a:r>
              <a:rPr lang="en-US" sz="4800" dirty="0" smtClean="0">
                <a:solidFill>
                  <a:srgbClr val="00B0F0"/>
                </a:solidFill>
              </a:rPr>
              <a:t>1.  pitch</a:t>
            </a:r>
            <a:br>
              <a:rPr lang="en-US" sz="4800" dirty="0" smtClean="0">
                <a:solidFill>
                  <a:srgbClr val="00B0F0"/>
                </a:solidFill>
              </a:rPr>
            </a:br>
            <a:r>
              <a:rPr lang="en-US" sz="4800" dirty="0" smtClean="0">
                <a:solidFill>
                  <a:srgbClr val="FF0066"/>
                </a:solidFill>
              </a:rPr>
              <a:t>2.  loudness</a:t>
            </a:r>
            <a:br>
              <a:rPr lang="en-US" sz="4800" dirty="0" smtClean="0">
                <a:solidFill>
                  <a:srgbClr val="FF0066"/>
                </a:solidFill>
              </a:rPr>
            </a:br>
            <a:r>
              <a:rPr lang="en-US" sz="4800" dirty="0" smtClean="0">
                <a:solidFill>
                  <a:srgbClr val="009900"/>
                </a:solidFill>
              </a:rPr>
              <a:t>3.  quality</a:t>
            </a:r>
            <a:br>
              <a:rPr lang="en-US" sz="4800" dirty="0" smtClean="0">
                <a:solidFill>
                  <a:srgbClr val="009900"/>
                </a:solidFill>
              </a:rPr>
            </a:br>
            <a:endParaRPr lang="en-US" sz="4800" dirty="0" smtClean="0">
              <a:solidFill>
                <a:srgbClr val="009900"/>
              </a:solidFill>
            </a:endParaRPr>
          </a:p>
          <a:p>
            <a:endParaRPr lang="en-US" sz="1200" b="1" u="sng" dirty="0"/>
          </a:p>
        </p:txBody>
      </p:sp>
    </p:spTree>
    <p:extLst>
      <p:ext uri="{BB962C8B-B14F-4D97-AF65-F5344CB8AC3E}">
        <p14:creationId xmlns="" xmlns:p14="http://schemas.microsoft.com/office/powerpoint/2010/main" val="521365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u="sng" dirty="0" smtClean="0">
                <a:solidFill>
                  <a:srgbClr val="00B0F0"/>
                </a:solidFill>
              </a:rPr>
              <a:t>Pitch</a:t>
            </a:r>
            <a:r>
              <a:rPr lang="en-US" b="1" u="sng" dirty="0" smtClean="0"/>
              <a:t/>
            </a:r>
            <a:br>
              <a:rPr lang="en-US" b="1" u="sng" dirty="0" smtClean="0"/>
            </a:br>
            <a:r>
              <a:rPr lang="en-US" b="1" u="sng" dirty="0" smtClean="0"/>
              <a:t/>
            </a:r>
            <a:br>
              <a:rPr lang="en-US" b="1" u="sng" dirty="0" smtClean="0"/>
            </a:br>
            <a:r>
              <a:rPr lang="en-US" dirty="0" smtClean="0"/>
              <a:t>The pitch of a note depends on the </a:t>
            </a:r>
            <a:r>
              <a:rPr lang="en-US" b="1" dirty="0" smtClean="0"/>
              <a:t>frequency</a:t>
            </a:r>
            <a:r>
              <a:rPr lang="en-US" dirty="0" smtClean="0"/>
              <a:t> of the source of sound.</a:t>
            </a:r>
            <a:br>
              <a:rPr lang="en-US" dirty="0" smtClean="0"/>
            </a:br>
            <a:r>
              <a:rPr lang="en-US" dirty="0" smtClean="0"/>
              <a:t/>
            </a:r>
            <a:br>
              <a:rPr lang="en-US" dirty="0" smtClean="0"/>
            </a:br>
            <a:r>
              <a:rPr lang="en-US" dirty="0" smtClean="0"/>
              <a:t>A high-pitched note has a high frequency and a  _________________ wavelength.</a:t>
            </a:r>
            <a:br>
              <a:rPr lang="en-US" dirty="0" smtClean="0"/>
            </a:br>
            <a:r>
              <a:rPr lang="en-US" dirty="0" smtClean="0"/>
              <a:t/>
            </a:r>
            <a:br>
              <a:rPr lang="en-US" dirty="0" smtClean="0"/>
            </a:br>
            <a:r>
              <a:rPr lang="en-US" dirty="0" smtClean="0"/>
              <a:t>The frequency of middle C is 262 vibration per second or 262 Hz and that of upper C is 524 Hz.</a:t>
            </a:r>
            <a:br>
              <a:rPr lang="en-US" dirty="0" smtClean="0"/>
            </a:br>
            <a:r>
              <a:rPr lang="en-US" dirty="0" smtClean="0"/>
              <a:t/>
            </a:r>
            <a:br>
              <a:rPr lang="en-US" dirty="0" smtClean="0"/>
            </a:br>
            <a:r>
              <a:rPr lang="en-US" dirty="0" smtClean="0"/>
              <a:t>Notes are an </a:t>
            </a:r>
            <a:r>
              <a:rPr lang="en-US" b="1" dirty="0" smtClean="0"/>
              <a:t>octave</a:t>
            </a:r>
            <a:r>
              <a:rPr lang="en-US" dirty="0" smtClean="0"/>
              <a:t> apart if the frequency of one is twice that of the other.</a:t>
            </a:r>
          </a:p>
          <a:p>
            <a:endParaRPr lang="en-US" sz="1200" b="1" u="sng" dirty="0"/>
          </a:p>
        </p:txBody>
      </p:sp>
    </p:spTree>
    <p:extLst>
      <p:ext uri="{BB962C8B-B14F-4D97-AF65-F5344CB8AC3E}">
        <p14:creationId xmlns="" xmlns:p14="http://schemas.microsoft.com/office/powerpoint/2010/main" val="521365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4000" b="1" u="sng" dirty="0" smtClean="0">
                <a:solidFill>
                  <a:srgbClr val="FF0066"/>
                </a:solidFill>
              </a:rPr>
              <a:t>Loudness</a:t>
            </a:r>
            <a:br>
              <a:rPr lang="en-US" sz="4000" b="1" u="sng" dirty="0" smtClean="0">
                <a:solidFill>
                  <a:srgbClr val="FF0066"/>
                </a:solidFill>
              </a:rPr>
            </a:br>
            <a:r>
              <a:rPr lang="en-US" sz="4000" b="1" u="sng" dirty="0" smtClean="0">
                <a:solidFill>
                  <a:srgbClr val="FF0066"/>
                </a:solidFill>
              </a:rPr>
              <a:t/>
            </a:r>
            <a:br>
              <a:rPr lang="en-US" sz="4000" b="1" u="sng" dirty="0" smtClean="0">
                <a:solidFill>
                  <a:srgbClr val="FF0066"/>
                </a:solidFill>
              </a:rPr>
            </a:br>
            <a:r>
              <a:rPr lang="en-US" sz="4000" dirty="0" smtClean="0"/>
              <a:t>A note is louder when more sound energy enters our ears per second than before and is caused by the source vibrating with a larger </a:t>
            </a:r>
            <a:r>
              <a:rPr lang="en-US" sz="4000" b="1" dirty="0" smtClean="0"/>
              <a:t>amplitude</a:t>
            </a:r>
            <a:r>
              <a:rPr lang="en-US" sz="4000" dirty="0" smtClean="0"/>
              <a:t>.  </a:t>
            </a:r>
            <a:br>
              <a:rPr lang="en-US" sz="4000" dirty="0" smtClean="0"/>
            </a:br>
            <a:r>
              <a:rPr lang="en-US" sz="4000" dirty="0" smtClean="0"/>
              <a:t/>
            </a:r>
            <a:br>
              <a:rPr lang="en-US" sz="4000" dirty="0" smtClean="0"/>
            </a:br>
            <a:r>
              <a:rPr lang="en-US" sz="4000" b="1" dirty="0" smtClean="0"/>
              <a:t>What does the word </a:t>
            </a:r>
            <a:r>
              <a:rPr lang="en-US" sz="4000" b="1" i="1" dirty="0" smtClean="0"/>
              <a:t>source</a:t>
            </a:r>
            <a:r>
              <a:rPr lang="en-US" sz="4000" b="1" dirty="0" smtClean="0"/>
              <a:t> mean here?</a:t>
            </a:r>
            <a:r>
              <a:rPr lang="en-US" sz="2000" b="1" dirty="0" smtClean="0"/>
              <a:t/>
            </a:r>
            <a:br>
              <a:rPr lang="en-US" sz="2000" b="1" dirty="0" smtClean="0"/>
            </a:br>
            <a:endParaRPr lang="en-US" sz="2000" b="1" dirty="0" smtClean="0"/>
          </a:p>
          <a:p>
            <a:endParaRPr lang="en-US" sz="2000" b="1" dirty="0"/>
          </a:p>
        </p:txBody>
      </p:sp>
    </p:spTree>
    <p:extLst>
      <p:ext uri="{BB962C8B-B14F-4D97-AF65-F5344CB8AC3E}">
        <p14:creationId xmlns="" xmlns:p14="http://schemas.microsoft.com/office/powerpoint/2010/main" val="521365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Transverse Waves</a:t>
            </a:r>
            <a:endParaRPr lang="en-US" dirty="0"/>
          </a:p>
        </p:txBody>
      </p:sp>
      <p:sp>
        <p:nvSpPr>
          <p:cNvPr id="3" name="Content Placeholder 2"/>
          <p:cNvSpPr>
            <a:spLocks noGrp="1"/>
          </p:cNvSpPr>
          <p:nvPr>
            <p:ph idx="1"/>
          </p:nvPr>
        </p:nvSpPr>
        <p:spPr/>
        <p:txBody>
          <a:bodyPr>
            <a:normAutofit/>
          </a:bodyPr>
          <a:lstStyle/>
          <a:p>
            <a:r>
              <a:rPr lang="en-US" dirty="0" smtClean="0"/>
              <a:t>An electromagnetic wave, for example light.</a:t>
            </a:r>
            <a:endParaRPr lang="en-US" dirty="0"/>
          </a:p>
        </p:txBody>
      </p:sp>
      <p:sp>
        <p:nvSpPr>
          <p:cNvPr id="44034" name="AutoShape 2"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6" name="AutoShape 4"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8" name="AutoShape 6"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40" name="AutoShape 8"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42" name="AutoShape 10"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44" name="AutoShape 12"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46" name="AutoShape 14" descr="Image result for electromagnetic wa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48" name="Picture 16"/>
          <p:cNvPicPr>
            <a:picLocks noChangeAspect="1" noChangeArrowheads="1"/>
          </p:cNvPicPr>
          <p:nvPr/>
        </p:nvPicPr>
        <p:blipFill>
          <a:blip r:embed="rId2" cstate="print"/>
          <a:srcRect l="24500" t="32326" r="25500" b="28604"/>
          <a:stretch>
            <a:fillRect/>
          </a:stretch>
        </p:blipFill>
        <p:spPr bwMode="auto">
          <a:xfrm>
            <a:off x="228600" y="2438400"/>
            <a:ext cx="8708571"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2800" b="1" u="sng" dirty="0" smtClean="0">
                <a:solidFill>
                  <a:srgbClr val="009900"/>
                </a:solidFill>
              </a:rPr>
              <a:t>Quality</a:t>
            </a:r>
            <a:br>
              <a:rPr lang="en-US" sz="2800" b="1" u="sng" dirty="0" smtClean="0">
                <a:solidFill>
                  <a:srgbClr val="009900"/>
                </a:solidFill>
              </a:rPr>
            </a:br>
            <a:r>
              <a:rPr lang="en-US" sz="2800" b="1" dirty="0" smtClean="0"/>
              <a:t>Does the same note on different instruments sound the same or different?  Explain your answer.</a:t>
            </a:r>
            <a:br>
              <a:rPr lang="en-US" sz="2800" b="1" dirty="0" smtClean="0"/>
            </a:br>
            <a:r>
              <a:rPr lang="en-US" sz="2800" b="1" dirty="0" smtClean="0"/>
              <a:t/>
            </a:r>
            <a:br>
              <a:rPr lang="en-US" sz="2800" b="1" dirty="0" smtClean="0"/>
            </a:br>
            <a:r>
              <a:rPr lang="en-US" sz="2800" dirty="0" smtClean="0"/>
              <a:t>The difference in sound arises because no instruments, except a tuning fork and a signal generator, emits a pure note, meaning of one frequency.</a:t>
            </a:r>
            <a:br>
              <a:rPr lang="en-US" sz="2800" dirty="0" smtClean="0"/>
            </a:br>
            <a:r>
              <a:rPr lang="en-US" sz="2800" dirty="0" smtClean="0"/>
              <a:t/>
            </a:r>
            <a:br>
              <a:rPr lang="en-US" sz="2800" dirty="0" smtClean="0"/>
            </a:br>
            <a:r>
              <a:rPr lang="en-US" sz="2800" dirty="0" smtClean="0"/>
              <a:t>Notes consist of a main or fundamental frequency mixed with others, called overtones, which are usually weaker and have frequencies that are exact multiples of the fundamental.</a:t>
            </a:r>
            <a:br>
              <a:rPr lang="en-US" sz="2800" dirty="0" smtClean="0"/>
            </a:br>
            <a:r>
              <a:rPr lang="en-US" sz="2800" dirty="0" smtClean="0"/>
              <a:t/>
            </a:r>
            <a:br>
              <a:rPr lang="en-US" sz="2800" dirty="0" smtClean="0"/>
            </a:br>
            <a:r>
              <a:rPr lang="en-US" sz="2800" dirty="0" smtClean="0"/>
              <a:t>Overtones of 262 Hz are 524 Hz, 786 Hz and so on.</a:t>
            </a:r>
            <a:r>
              <a:rPr lang="en-US" sz="2800" b="1" dirty="0" smtClean="0"/>
              <a:t>  What would be the next overtone?</a:t>
            </a:r>
          </a:p>
        </p:txBody>
      </p:sp>
    </p:spTree>
    <p:extLst>
      <p:ext uri="{BB962C8B-B14F-4D97-AF65-F5344CB8AC3E}">
        <p14:creationId xmlns="" xmlns:p14="http://schemas.microsoft.com/office/powerpoint/2010/main" val="521365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sz="4000" dirty="0" smtClean="0"/>
              <a:t>The waveform of a note played near a microphone connected to an oscilloscope can be displayed on the screen.</a:t>
            </a:r>
            <a:r>
              <a:rPr lang="en-US" sz="4000" b="1" dirty="0" smtClean="0"/>
              <a:t>  What is an oscilloscope?</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dirty="0" smtClean="0"/>
              <a:t>Notes produced by different devices can have the same frequency (pitch) but will have different quality (timbre).</a:t>
            </a:r>
            <a:br>
              <a:rPr lang="en-US" sz="4000" dirty="0" smtClean="0"/>
            </a:br>
            <a:r>
              <a:rPr lang="en-US" sz="1200" b="1" dirty="0" smtClean="0"/>
              <a:t/>
            </a:r>
            <a:br>
              <a:rPr lang="en-US" sz="1200" b="1" dirty="0" smtClean="0"/>
            </a:br>
            <a:r>
              <a:rPr lang="en-US" sz="1200" b="1" dirty="0" smtClean="0"/>
              <a:t/>
            </a:r>
            <a:br>
              <a:rPr lang="en-US" sz="1200" b="1" dirty="0" smtClean="0"/>
            </a:br>
            <a:endParaRPr lang="en-US" sz="1200" b="1" dirty="0" smtClean="0"/>
          </a:p>
        </p:txBody>
      </p:sp>
      <p:pic>
        <p:nvPicPr>
          <p:cNvPr id="9220" name="Picture 4" descr="Image result for oscilloscope"/>
          <p:cNvPicPr>
            <a:picLocks noChangeAspect="1" noChangeArrowheads="1"/>
          </p:cNvPicPr>
          <p:nvPr/>
        </p:nvPicPr>
        <p:blipFill>
          <a:blip r:embed="rId2" cstate="print"/>
          <a:srcRect/>
          <a:stretch>
            <a:fillRect/>
          </a:stretch>
        </p:blipFill>
        <p:spPr bwMode="auto">
          <a:xfrm>
            <a:off x="4876800" y="1551290"/>
            <a:ext cx="4048125" cy="3057986"/>
          </a:xfrm>
          <a:prstGeom prst="rect">
            <a:avLst/>
          </a:prstGeom>
          <a:noFill/>
        </p:spPr>
      </p:pic>
    </p:spTree>
    <p:extLst>
      <p:ext uri="{BB962C8B-B14F-4D97-AF65-F5344CB8AC3E}">
        <p14:creationId xmlns="" xmlns:p14="http://schemas.microsoft.com/office/powerpoint/2010/main" val="1850947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numCol="2">
            <a:normAutofit/>
          </a:bodyPr>
          <a:lstStyle/>
          <a:p>
            <a:r>
              <a:rPr lang="en-US" sz="2800" b="1" dirty="0" smtClean="0"/>
              <a:t>CLASSWORK </a:t>
            </a:r>
            <a:r>
              <a:rPr lang="en-US" sz="2800" b="1" dirty="0" smtClean="0">
                <a:sym typeface="Wingdings" pitchFamily="2" charset="2"/>
              </a:rPr>
              <a:t></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ym typeface="Wingdings" pitchFamily="2" charset="2"/>
              </a:rPr>
              <a:t>1.  On what does: </a:t>
            </a:r>
            <a:br>
              <a:rPr lang="en-US" sz="2800" b="1" dirty="0" smtClean="0">
                <a:sym typeface="Wingdings" pitchFamily="2" charset="2"/>
              </a:rPr>
            </a:br>
            <a:r>
              <a:rPr lang="en-US" sz="2800" b="1" dirty="0" smtClean="0">
                <a:sym typeface="Wingdings" pitchFamily="2" charset="2"/>
              </a:rPr>
              <a:t>a.  the loudness</a:t>
            </a:r>
            <a:br>
              <a:rPr lang="en-US" sz="2800" b="1" dirty="0" smtClean="0">
                <a:sym typeface="Wingdings" pitchFamily="2" charset="2"/>
              </a:rPr>
            </a:br>
            <a:r>
              <a:rPr lang="en-US" sz="2800" b="1" dirty="0" smtClean="0">
                <a:sym typeface="Wingdings" pitchFamily="2" charset="2"/>
              </a:rPr>
              <a:t>b.  the pitch</a:t>
            </a:r>
            <a:br>
              <a:rPr lang="en-US" sz="2800" b="1" dirty="0" smtClean="0">
                <a:sym typeface="Wingdings" pitchFamily="2" charset="2"/>
              </a:rPr>
            </a:br>
            <a:r>
              <a:rPr lang="en-US" sz="2800" b="1" dirty="0" smtClean="0">
                <a:sym typeface="Wingdings" pitchFamily="2" charset="2"/>
              </a:rPr>
              <a:t>of a sound depend on?</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ym typeface="Wingdings" pitchFamily="2" charset="2"/>
              </a:rPr>
              <a:t>2.</a:t>
            </a:r>
            <a:br>
              <a:rPr lang="en-US" sz="2800" b="1" dirty="0" smtClean="0">
                <a:sym typeface="Wingdings" pitchFamily="2" charset="2"/>
              </a:rPr>
            </a:br>
            <a:r>
              <a:rPr lang="en-US" sz="2800" b="1" dirty="0" smtClean="0">
                <a:sym typeface="Wingdings" pitchFamily="2" charset="2"/>
              </a:rPr>
              <a:t>a.  Draw the waveform of </a:t>
            </a:r>
            <a:br>
              <a:rPr lang="en-US" sz="2800" b="1" dirty="0" smtClean="0">
                <a:sym typeface="Wingdings" pitchFamily="2" charset="2"/>
              </a:rPr>
            </a:br>
            <a:r>
              <a:rPr lang="en-US" sz="2800" b="1" dirty="0" smtClean="0">
                <a:sym typeface="Wingdings" pitchFamily="2" charset="2"/>
              </a:rPr>
              <a:t>(i)  a loud, low-pitched note and</a:t>
            </a:r>
            <a:br>
              <a:rPr lang="en-US" sz="2800" b="1" dirty="0" smtClean="0">
                <a:sym typeface="Wingdings" pitchFamily="2" charset="2"/>
              </a:rPr>
            </a:br>
            <a:r>
              <a:rPr lang="en-US" sz="2800" b="1" dirty="0" smtClean="0">
                <a:sym typeface="Wingdings" pitchFamily="2" charset="2"/>
              </a:rPr>
              <a:t>(ii)  a soft, high-pitched note</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ym typeface="Wingdings" pitchFamily="2" charset="2"/>
              </a:rPr>
              <a:t>b.  If the speed of sound is 340 m/s, what is the wavelength of a note of frequency </a:t>
            </a:r>
            <a:br>
              <a:rPr lang="en-US" sz="2800" b="1" dirty="0" smtClean="0">
                <a:sym typeface="Wingdings" pitchFamily="2" charset="2"/>
              </a:rPr>
            </a:br>
            <a:r>
              <a:rPr lang="en-US" sz="2800" b="1" dirty="0" smtClean="0">
                <a:sym typeface="Wingdings" pitchFamily="2" charset="2"/>
              </a:rPr>
              <a:t>(</a:t>
            </a:r>
            <a:r>
              <a:rPr lang="en-US" sz="2800" b="1" dirty="0" err="1" smtClean="0">
                <a:sym typeface="Wingdings" pitchFamily="2" charset="2"/>
              </a:rPr>
              <a:t>i</a:t>
            </a:r>
            <a:r>
              <a:rPr lang="en-US" sz="2800" b="1" dirty="0" smtClean="0">
                <a:sym typeface="Wingdings" pitchFamily="2" charset="2"/>
              </a:rPr>
              <a:t>)  340 Hz</a:t>
            </a:r>
            <a:br>
              <a:rPr lang="en-US" sz="2800" b="1" dirty="0" smtClean="0">
                <a:sym typeface="Wingdings" pitchFamily="2" charset="2"/>
              </a:rPr>
            </a:br>
            <a:r>
              <a:rPr lang="en-US" sz="2800" b="1" dirty="0" smtClean="0">
                <a:sym typeface="Wingdings" pitchFamily="2" charset="2"/>
              </a:rPr>
              <a:t>(ii) 170 Hz</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ym typeface="Wingdings" pitchFamily="2" charset="2"/>
              </a:rPr>
              <a:t/>
            </a:r>
            <a:br>
              <a:rPr lang="en-US" sz="2800" b="1" dirty="0" smtClean="0">
                <a:sym typeface="Wingdings" pitchFamily="2" charset="2"/>
              </a:rPr>
            </a:br>
            <a:r>
              <a:rPr lang="en-US" sz="2800" b="1" dirty="0" smtClean="0">
                <a:solidFill>
                  <a:srgbClr val="FF0000"/>
                </a:solidFill>
              </a:rPr>
              <a:t>For </a:t>
            </a:r>
            <a:r>
              <a:rPr lang="en-US" sz="2800" b="1" dirty="0">
                <a:solidFill>
                  <a:srgbClr val="FF0000"/>
                </a:solidFill>
              </a:rPr>
              <a:t>homework look up waveforms for the note produced by at</a:t>
            </a:r>
            <a:r>
              <a:rPr lang="en-US" sz="2800" b="1" dirty="0" smtClean="0">
                <a:solidFill>
                  <a:srgbClr val="FF0000"/>
                </a:solidFill>
              </a:rPr>
              <a:t>:  </a:t>
            </a:r>
            <a:r>
              <a:rPr lang="en-US" sz="2800" b="1" dirty="0">
                <a:solidFill>
                  <a:srgbClr val="FF0000"/>
                </a:solidFill>
              </a:rPr>
              <a:t/>
            </a:r>
            <a:br>
              <a:rPr lang="en-US" sz="2800" b="1" dirty="0">
                <a:solidFill>
                  <a:srgbClr val="FF0000"/>
                </a:solidFill>
              </a:rPr>
            </a:br>
            <a:r>
              <a:rPr lang="en-US" sz="2800" b="1" dirty="0">
                <a:solidFill>
                  <a:srgbClr val="FF0000"/>
                </a:solidFill>
              </a:rPr>
              <a:t>1.  tuning fork</a:t>
            </a:r>
            <a:br>
              <a:rPr lang="en-US" sz="2800" b="1" dirty="0">
                <a:solidFill>
                  <a:srgbClr val="FF0000"/>
                </a:solidFill>
              </a:rPr>
            </a:br>
            <a:r>
              <a:rPr lang="en-US" sz="2800" b="1" dirty="0">
                <a:solidFill>
                  <a:srgbClr val="FF0000"/>
                </a:solidFill>
              </a:rPr>
              <a:t>2.  piano</a:t>
            </a:r>
            <a:br>
              <a:rPr lang="en-US" sz="2800" b="1" dirty="0">
                <a:solidFill>
                  <a:srgbClr val="FF0000"/>
                </a:solidFill>
              </a:rPr>
            </a:br>
            <a:r>
              <a:rPr lang="en-US" sz="2800" b="1" dirty="0">
                <a:solidFill>
                  <a:srgbClr val="FF0000"/>
                </a:solidFill>
              </a:rPr>
              <a:t>3.  violin</a:t>
            </a:r>
            <a:r>
              <a:rPr lang="en-US" sz="1200" b="1" dirty="0">
                <a:solidFill>
                  <a:srgbClr val="FF0000"/>
                </a:solidFill>
              </a:rPr>
              <a:t/>
            </a:r>
            <a:br>
              <a:rPr lang="en-US" sz="1200" b="1" dirty="0">
                <a:solidFill>
                  <a:srgbClr val="FF0000"/>
                </a:solidFill>
              </a:rPr>
            </a:br>
            <a:r>
              <a:rPr lang="en-US" sz="1200" b="1" dirty="0" smtClean="0">
                <a:sym typeface="Wingdings" pitchFamily="2" charset="2"/>
              </a:rPr>
              <a:t/>
            </a:r>
            <a:br>
              <a:rPr lang="en-US" sz="1200" b="1" dirty="0" smtClean="0">
                <a:sym typeface="Wingdings" pitchFamily="2" charset="2"/>
              </a:rPr>
            </a:br>
            <a:endParaRPr lang="en-US" sz="1200" b="1" dirty="0"/>
          </a:p>
        </p:txBody>
      </p:sp>
    </p:spTree>
    <p:extLst>
      <p:ext uri="{BB962C8B-B14F-4D97-AF65-F5344CB8AC3E}">
        <p14:creationId xmlns="" xmlns:p14="http://schemas.microsoft.com/office/powerpoint/2010/main" val="18509474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482975"/>
            <a:ext cx="7772400" cy="1470025"/>
          </a:xfrm>
        </p:spPr>
        <p:txBody>
          <a:bodyPr/>
          <a:lstStyle/>
          <a:p>
            <a:r>
              <a:rPr lang="en-US" dirty="0" smtClean="0"/>
              <a:t>Light waves</a:t>
            </a:r>
            <a:endParaRPr lang="en-US" dirty="0"/>
          </a:p>
        </p:txBody>
      </p:sp>
      <p:pic>
        <p:nvPicPr>
          <p:cNvPr id="8194" name="Picture 2" descr="Related image"/>
          <p:cNvPicPr>
            <a:picLocks noChangeAspect="1" noChangeArrowheads="1"/>
          </p:cNvPicPr>
          <p:nvPr/>
        </p:nvPicPr>
        <p:blipFill>
          <a:blip r:embed="rId2" cstate="print"/>
          <a:srcRect/>
          <a:stretch>
            <a:fillRect/>
          </a:stretch>
        </p:blipFill>
        <p:spPr bwMode="auto">
          <a:xfrm>
            <a:off x="0" y="0"/>
            <a:ext cx="5715000" cy="3810000"/>
          </a:xfrm>
          <a:prstGeom prst="rect">
            <a:avLst/>
          </a:prstGeom>
          <a:noFill/>
        </p:spPr>
      </p:pic>
    </p:spTree>
    <p:extLst>
      <p:ext uri="{BB962C8B-B14F-4D97-AF65-F5344CB8AC3E}">
        <p14:creationId xmlns="" xmlns:p14="http://schemas.microsoft.com/office/powerpoint/2010/main" val="1917000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sz="4000" dirty="0" smtClean="0"/>
              <a:t>Although  we can not see how light travels,  it displays the properties of traverse waves.</a:t>
            </a:r>
            <a:br>
              <a:rPr lang="en-US" sz="4000" dirty="0" smtClean="0"/>
            </a:br>
            <a:endParaRPr lang="en-US" sz="4000" dirty="0" smtClean="0"/>
          </a:p>
          <a:p>
            <a:r>
              <a:rPr lang="en-US" sz="4000" b="1" dirty="0" smtClean="0">
                <a:solidFill>
                  <a:srgbClr val="FFCC00"/>
                </a:solidFill>
              </a:rPr>
              <a:t>Diffraction</a:t>
            </a:r>
            <a:r>
              <a:rPr lang="en-US" sz="4000" dirty="0" smtClean="0"/>
              <a:t> occurs when light passes the edge of an object but it is not easy to detect.</a:t>
            </a:r>
            <a:br>
              <a:rPr lang="en-US" sz="4000" dirty="0" smtClean="0"/>
            </a:br>
            <a:r>
              <a:rPr lang="en-US" sz="4000" dirty="0" smtClean="0"/>
              <a:t/>
            </a:r>
            <a:br>
              <a:rPr lang="en-US" sz="4000" dirty="0" smtClean="0"/>
            </a:br>
            <a:r>
              <a:rPr lang="en-US" sz="4000" dirty="0" smtClean="0"/>
              <a:t>This suggests</a:t>
            </a:r>
            <a:br>
              <a:rPr lang="en-US" sz="4000" dirty="0" smtClean="0"/>
            </a:br>
            <a:r>
              <a:rPr lang="en-US" sz="4000" dirty="0" smtClean="0"/>
              <a:t>that light has</a:t>
            </a:r>
            <a:br>
              <a:rPr lang="en-US" sz="4000" dirty="0" smtClean="0"/>
            </a:br>
            <a:r>
              <a:rPr lang="en-US" sz="4000" dirty="0" smtClean="0"/>
              <a:t>a very small</a:t>
            </a:r>
            <a:br>
              <a:rPr lang="en-US" sz="4000" dirty="0" smtClean="0"/>
            </a:br>
            <a:r>
              <a:rPr lang="en-US" sz="4000" dirty="0" smtClean="0"/>
              <a:t>wavelength </a:t>
            </a:r>
            <a:r>
              <a:rPr lang="en-US" sz="4000" b="1" dirty="0" smtClean="0"/>
              <a:t/>
            </a:r>
            <a:br>
              <a:rPr lang="en-US" sz="4000" b="1" dirty="0" smtClean="0"/>
            </a:br>
            <a:endParaRPr lang="en-US" sz="4000" b="1" dirty="0" smtClean="0"/>
          </a:p>
          <a:p>
            <a:endParaRPr lang="en-US" sz="1200" b="1" u="sng" dirty="0"/>
          </a:p>
          <a:p>
            <a:endParaRPr lang="en-US" sz="1200" dirty="0"/>
          </a:p>
        </p:txBody>
      </p:sp>
      <p:pic>
        <p:nvPicPr>
          <p:cNvPr id="7170" name="Picture 2" descr="Image result for diffraction of light"/>
          <p:cNvPicPr>
            <a:picLocks noChangeAspect="1" noChangeArrowheads="1"/>
          </p:cNvPicPr>
          <p:nvPr/>
        </p:nvPicPr>
        <p:blipFill>
          <a:blip r:embed="rId2" cstate="print"/>
          <a:srcRect/>
          <a:stretch>
            <a:fillRect/>
          </a:stretch>
        </p:blipFill>
        <p:spPr bwMode="auto">
          <a:xfrm>
            <a:off x="3429000" y="3790950"/>
            <a:ext cx="5347183" cy="2152650"/>
          </a:xfrm>
          <a:prstGeom prst="rect">
            <a:avLst/>
          </a:prstGeom>
          <a:noFill/>
        </p:spPr>
      </p:pic>
    </p:spTree>
    <p:extLst>
      <p:ext uri="{BB962C8B-B14F-4D97-AF65-F5344CB8AC3E}">
        <p14:creationId xmlns="" xmlns:p14="http://schemas.microsoft.com/office/powerpoint/2010/main" val="4782340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When light falls on two narrow slits very close together a pattern of equally spaced bright and dark bands (called fringes) is obtained on a screen.</a:t>
            </a:r>
            <a:br>
              <a:rPr lang="en-US" dirty="0" smtClean="0"/>
            </a:br>
            <a:r>
              <a:rPr lang="en-US" dirty="0" smtClean="0"/>
              <a:t/>
            </a:r>
            <a:br>
              <a:rPr lang="en-US" dirty="0" smtClean="0"/>
            </a:br>
            <a:r>
              <a:rPr lang="en-US" dirty="0" smtClean="0"/>
              <a:t>One can assume that diffraction occurs at each slit and that </a:t>
            </a:r>
            <a:r>
              <a:rPr lang="en-US" b="1" dirty="0" smtClean="0"/>
              <a:t>interference</a:t>
            </a:r>
            <a:r>
              <a:rPr lang="en-US" dirty="0" smtClean="0"/>
              <a:t> occurs in the region where the two diffracted beam cross.</a:t>
            </a:r>
            <a:endParaRPr lang="en-US" b="1" u="sng" dirty="0" smtClean="0"/>
          </a:p>
          <a:p>
            <a:endParaRPr lang="en-US" sz="1200" dirty="0"/>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98577" y="3505200"/>
            <a:ext cx="3345023" cy="315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78234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endParaRPr lang="en-US" sz="2800" dirty="0" smtClean="0"/>
          </a:p>
          <a:p>
            <a:endParaRPr lang="en-US" sz="2800" dirty="0" smtClean="0"/>
          </a:p>
          <a:p>
            <a:r>
              <a:rPr lang="en-US" sz="2800" dirty="0" smtClean="0"/>
              <a:t>At points on the screen where a </a:t>
            </a:r>
            <a:br>
              <a:rPr lang="en-US" sz="2800" dirty="0" smtClean="0"/>
            </a:br>
            <a:r>
              <a:rPr lang="en-US" sz="2800" dirty="0" smtClean="0"/>
              <a:t>‘crest’ from one slit arrives at the</a:t>
            </a:r>
            <a:br>
              <a:rPr lang="en-US" sz="2800" dirty="0" smtClean="0"/>
            </a:br>
            <a:r>
              <a:rPr lang="en-US" sz="2800" dirty="0" smtClean="0"/>
              <a:t>same time as a ‘crest’ from the </a:t>
            </a:r>
            <a:br>
              <a:rPr lang="en-US" sz="2800" dirty="0" smtClean="0"/>
            </a:br>
            <a:r>
              <a:rPr lang="en-US" sz="2800" dirty="0" smtClean="0"/>
              <a:t>other slit, waves are in phase and</a:t>
            </a:r>
            <a:br>
              <a:rPr lang="en-US" sz="2800" dirty="0" smtClean="0"/>
            </a:br>
            <a:r>
              <a:rPr lang="en-US" sz="2800" dirty="0" smtClean="0"/>
              <a:t>there are </a:t>
            </a:r>
            <a:r>
              <a:rPr lang="en-US" sz="2800" b="1" dirty="0" smtClean="0"/>
              <a:t>bright bands</a:t>
            </a:r>
            <a:r>
              <a:rPr lang="en-US" sz="2800" dirty="0" smtClean="0"/>
              <a:t>.</a:t>
            </a:r>
            <a:br>
              <a:rPr lang="en-US" sz="2800" dirty="0" smtClean="0"/>
            </a:br>
            <a:r>
              <a:rPr lang="en-US" sz="2800" dirty="0" smtClean="0"/>
              <a:t/>
            </a:r>
            <a:br>
              <a:rPr lang="en-US" sz="2800" dirty="0" smtClean="0"/>
            </a:br>
            <a:r>
              <a:rPr lang="en-US" sz="2800" b="1" dirty="0" smtClean="0"/>
              <a:t>Dark bands</a:t>
            </a:r>
            <a:r>
              <a:rPr lang="en-US" sz="2800" dirty="0" smtClean="0"/>
              <a:t> occur where ‘crests’ and</a:t>
            </a:r>
            <a:br>
              <a:rPr lang="en-US" sz="2800" dirty="0" smtClean="0"/>
            </a:br>
            <a:r>
              <a:rPr lang="en-US" sz="2800" dirty="0" smtClean="0"/>
              <a:t>‘troughs’ arrive simultaneously and</a:t>
            </a:r>
            <a:br>
              <a:rPr lang="en-US" sz="2800" dirty="0" smtClean="0"/>
            </a:br>
            <a:r>
              <a:rPr lang="en-US" sz="2800" dirty="0" smtClean="0"/>
              <a:t>the waves cancel.</a:t>
            </a:r>
            <a:br>
              <a:rPr lang="en-US" sz="2800" dirty="0" smtClean="0"/>
            </a:br>
            <a:endParaRPr lang="en-US" sz="2800" dirty="0" smtClean="0"/>
          </a:p>
          <a:p>
            <a:r>
              <a:rPr lang="en-US" sz="2800" dirty="0" smtClean="0"/>
              <a:t>A similar experiment was performed by Young in 1802.</a:t>
            </a:r>
            <a:endParaRPr lang="en-US" sz="2800" dirty="0"/>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98977" y="1339025"/>
            <a:ext cx="3345023" cy="315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782340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u="sng" dirty="0" smtClean="0"/>
              <a:t>Nature of light</a:t>
            </a:r>
            <a:br>
              <a:rPr lang="en-US" sz="2800" b="1" u="sng" dirty="0" smtClean="0"/>
            </a:br>
            <a:r>
              <a:rPr lang="en-US" sz="2800" b="1" u="sng" dirty="0" smtClean="0"/>
              <a:t/>
            </a:r>
            <a:br>
              <a:rPr lang="en-US" sz="2800" b="1" u="sng" dirty="0" smtClean="0"/>
            </a:br>
            <a:r>
              <a:rPr lang="en-US" sz="2800" dirty="0" smtClean="0"/>
              <a:t>In the 17</a:t>
            </a:r>
            <a:r>
              <a:rPr lang="en-US" sz="2800" baseline="30000" dirty="0" smtClean="0"/>
              <a:t>th</a:t>
            </a:r>
            <a:r>
              <a:rPr lang="en-US" sz="2800" dirty="0" smtClean="0"/>
              <a:t> century there were two theories of light, the </a:t>
            </a:r>
            <a:r>
              <a:rPr lang="en-US" sz="2800" b="1" dirty="0" smtClean="0">
                <a:solidFill>
                  <a:srgbClr val="FF0066"/>
                </a:solidFill>
              </a:rPr>
              <a:t>corpuscular theory</a:t>
            </a:r>
            <a:r>
              <a:rPr lang="en-US" sz="2800" dirty="0" smtClean="0"/>
              <a:t> and the </a:t>
            </a:r>
            <a:r>
              <a:rPr lang="en-US" sz="2800" b="1" dirty="0" smtClean="0">
                <a:solidFill>
                  <a:srgbClr val="FFC000"/>
                </a:solidFill>
              </a:rPr>
              <a:t>wave theory</a:t>
            </a:r>
            <a:r>
              <a:rPr lang="en-US" sz="2800" dirty="0" smtClean="0"/>
              <a:t>.  Both theories </a:t>
            </a:r>
            <a:r>
              <a:rPr lang="en-US" sz="2800" b="1" u="sng" dirty="0" smtClean="0"/>
              <a:t>contradicted</a:t>
            </a:r>
            <a:r>
              <a:rPr lang="en-US" sz="2800" dirty="0" smtClean="0"/>
              <a:t> one another.</a:t>
            </a:r>
            <a:br>
              <a:rPr lang="en-US" sz="2800" dirty="0" smtClean="0"/>
            </a:br>
            <a:r>
              <a:rPr lang="en-US" sz="2800" dirty="0" smtClean="0"/>
              <a:t/>
            </a:r>
            <a:br>
              <a:rPr lang="en-US" sz="2800" dirty="0" smtClean="0"/>
            </a:br>
            <a:r>
              <a:rPr lang="en-US" sz="2800" dirty="0" smtClean="0"/>
              <a:t>The </a:t>
            </a:r>
            <a:r>
              <a:rPr lang="en-US" sz="2800" b="1" dirty="0" smtClean="0">
                <a:solidFill>
                  <a:srgbClr val="FF0066"/>
                </a:solidFill>
              </a:rPr>
              <a:t>corpuscular theory</a:t>
            </a:r>
            <a:r>
              <a:rPr lang="en-US" sz="2800" dirty="0" smtClean="0"/>
              <a:t> regarded light as a </a:t>
            </a:r>
            <a:br>
              <a:rPr lang="en-US" sz="2800" dirty="0" smtClean="0"/>
            </a:br>
            <a:r>
              <a:rPr lang="en-US" sz="2800" b="1" i="1" dirty="0" smtClean="0">
                <a:solidFill>
                  <a:srgbClr val="FF0066"/>
                </a:solidFill>
              </a:rPr>
              <a:t>stream of tiny particles or corpuscles</a:t>
            </a:r>
            <a:r>
              <a:rPr lang="en-US" sz="2800" dirty="0" smtClean="0"/>
              <a:t/>
            </a:r>
            <a:br>
              <a:rPr lang="en-US" sz="2800" dirty="0" smtClean="0"/>
            </a:br>
            <a:r>
              <a:rPr lang="en-US" sz="2800" dirty="0" smtClean="0"/>
              <a:t>travelling at very high speed in straight</a:t>
            </a:r>
            <a:br>
              <a:rPr lang="en-US" sz="2800" dirty="0" smtClean="0"/>
            </a:br>
            <a:r>
              <a:rPr lang="en-US" sz="2800" dirty="0" smtClean="0"/>
              <a:t>lines.  Newton supported this view.</a:t>
            </a:r>
            <a:br>
              <a:rPr lang="en-US" sz="2800" dirty="0" smtClean="0"/>
            </a:br>
            <a:r>
              <a:rPr lang="en-US" sz="2800" dirty="0" smtClean="0"/>
              <a:t/>
            </a:r>
            <a:br>
              <a:rPr lang="en-US" sz="2800" dirty="0" smtClean="0"/>
            </a:br>
            <a:r>
              <a:rPr lang="en-US" sz="2800" dirty="0" smtClean="0"/>
              <a:t>The </a:t>
            </a:r>
            <a:r>
              <a:rPr lang="en-US" sz="2800" b="1" dirty="0" smtClean="0">
                <a:solidFill>
                  <a:srgbClr val="FFC000"/>
                </a:solidFill>
              </a:rPr>
              <a:t>wave theory</a:t>
            </a:r>
            <a:r>
              <a:rPr lang="en-US" sz="2800" dirty="0" smtClean="0"/>
              <a:t> considered light </a:t>
            </a:r>
            <a:r>
              <a:rPr lang="en-US" sz="2800" b="1" i="1" dirty="0" smtClean="0">
                <a:solidFill>
                  <a:srgbClr val="FFC000"/>
                </a:solidFill>
              </a:rPr>
              <a:t>to</a:t>
            </a:r>
            <a:br>
              <a:rPr lang="en-US" sz="2800" b="1" i="1" dirty="0" smtClean="0">
                <a:solidFill>
                  <a:srgbClr val="FFC000"/>
                </a:solidFill>
              </a:rPr>
            </a:br>
            <a:r>
              <a:rPr lang="en-US" sz="2800" b="1" i="1" dirty="0" smtClean="0">
                <a:solidFill>
                  <a:srgbClr val="FFC000"/>
                </a:solidFill>
              </a:rPr>
              <a:t>travel in waves</a:t>
            </a:r>
            <a:r>
              <a:rPr lang="en-US" sz="2800" dirty="0" smtClean="0"/>
              <a:t>.  This theory was </a:t>
            </a:r>
            <a:br>
              <a:rPr lang="en-US" sz="2800" dirty="0" smtClean="0"/>
            </a:br>
            <a:r>
              <a:rPr lang="en-US" sz="2800" dirty="0" smtClean="0"/>
              <a:t>proposed by the Dutchman Huygens.</a:t>
            </a:r>
            <a:r>
              <a:rPr lang="en-US" sz="1200" b="1" dirty="0" smtClean="0"/>
              <a:t/>
            </a:r>
            <a:br>
              <a:rPr lang="en-US" sz="1200" b="1" dirty="0" smtClean="0"/>
            </a:br>
            <a:endParaRPr lang="en-US" sz="1200" dirty="0" smtClean="0"/>
          </a:p>
        </p:txBody>
      </p:sp>
      <p:pic>
        <p:nvPicPr>
          <p:cNvPr id="89090" name="Picture 2" descr="Image result for newton"/>
          <p:cNvPicPr>
            <a:picLocks noChangeAspect="1" noChangeArrowheads="1"/>
          </p:cNvPicPr>
          <p:nvPr/>
        </p:nvPicPr>
        <p:blipFill>
          <a:blip r:embed="rId2" cstate="print"/>
          <a:srcRect/>
          <a:stretch>
            <a:fillRect/>
          </a:stretch>
        </p:blipFill>
        <p:spPr bwMode="auto">
          <a:xfrm rot="1208413">
            <a:off x="7151862" y="1849259"/>
            <a:ext cx="1349762" cy="1946623"/>
          </a:xfrm>
          <a:prstGeom prst="rect">
            <a:avLst/>
          </a:prstGeom>
          <a:noFill/>
        </p:spPr>
      </p:pic>
      <p:pic>
        <p:nvPicPr>
          <p:cNvPr id="89092" name="Picture 4" descr="Image result for Huygens"/>
          <p:cNvPicPr>
            <a:picLocks noChangeAspect="1" noChangeArrowheads="1"/>
          </p:cNvPicPr>
          <p:nvPr/>
        </p:nvPicPr>
        <p:blipFill>
          <a:blip r:embed="rId3" cstate="print"/>
          <a:srcRect/>
          <a:stretch>
            <a:fillRect/>
          </a:stretch>
        </p:blipFill>
        <p:spPr bwMode="auto">
          <a:xfrm>
            <a:off x="6248400" y="4572000"/>
            <a:ext cx="2438400" cy="1790701"/>
          </a:xfrm>
          <a:prstGeom prst="rect">
            <a:avLst/>
          </a:prstGeom>
          <a:noFill/>
        </p:spPr>
      </p:pic>
      <p:sp>
        <p:nvSpPr>
          <p:cNvPr id="5" name="TextBox 4"/>
          <p:cNvSpPr txBox="1"/>
          <p:nvPr/>
        </p:nvSpPr>
        <p:spPr>
          <a:xfrm>
            <a:off x="5943600" y="6304002"/>
            <a:ext cx="3071675" cy="553998"/>
          </a:xfrm>
          <a:prstGeom prst="rect">
            <a:avLst/>
          </a:prstGeom>
          <a:noFill/>
        </p:spPr>
        <p:txBody>
          <a:bodyPr wrap="none" rtlCol="0">
            <a:spAutoFit/>
          </a:bodyPr>
          <a:lstStyle/>
          <a:p>
            <a:r>
              <a:rPr lang="en-US" sz="1000" dirty="0" smtClean="0">
                <a:latin typeface="Times New Roman" pitchFamily="18" charset="0"/>
                <a:cs typeface="Times New Roman" pitchFamily="18" charset="0"/>
              </a:rPr>
              <a:t>In 1960 Huygens suggested that light was a longitudinal</a:t>
            </a:r>
            <a:br>
              <a:rPr lang="en-US" sz="1000" dirty="0" smtClean="0">
                <a:latin typeface="Times New Roman" pitchFamily="18" charset="0"/>
                <a:cs typeface="Times New Roman" pitchFamily="18" charset="0"/>
              </a:rPr>
            </a:br>
            <a:r>
              <a:rPr lang="en-US" sz="1000" dirty="0" smtClean="0">
                <a:latin typeface="Times New Roman" pitchFamily="18" charset="0"/>
                <a:cs typeface="Times New Roman" pitchFamily="18" charset="0"/>
              </a:rPr>
              <a:t>wave capable of propagating through a material called </a:t>
            </a:r>
            <a:br>
              <a:rPr lang="en-US" sz="1000" dirty="0" smtClean="0">
                <a:latin typeface="Times New Roman" pitchFamily="18" charset="0"/>
                <a:cs typeface="Times New Roman" pitchFamily="18" charset="0"/>
              </a:rPr>
            </a:br>
            <a:r>
              <a:rPr lang="en-US" sz="1000" dirty="0" smtClean="0">
                <a:latin typeface="Times New Roman" pitchFamily="18" charset="0"/>
                <a:cs typeface="Times New Roman" pitchFamily="18" charset="0"/>
              </a:rPr>
              <a:t>the </a:t>
            </a:r>
            <a:r>
              <a:rPr lang="en-US" sz="1000" dirty="0" err="1" smtClean="0">
                <a:latin typeface="Times New Roman" pitchFamily="18" charset="0"/>
                <a:cs typeface="Times New Roman" pitchFamily="18" charset="0"/>
              </a:rPr>
              <a:t>aether</a:t>
            </a:r>
            <a:r>
              <a:rPr lang="en-US" sz="1000" dirty="0" smtClean="0">
                <a:latin typeface="Times New Roman" pitchFamily="18" charset="0"/>
                <a:cs typeface="Times New Roman" pitchFamily="18" charset="0"/>
              </a:rPr>
              <a:t> which he believed filled all space.</a:t>
            </a:r>
            <a:endParaRPr lang="en-US" sz="1000" dirty="0">
              <a:latin typeface="Times New Roman" pitchFamily="18" charset="0"/>
              <a:cs typeface="Times New Roman" pitchFamily="18" charset="0"/>
            </a:endParaRPr>
          </a:p>
        </p:txBody>
      </p:sp>
      <p:sp>
        <p:nvSpPr>
          <p:cNvPr id="6" name="TextBox 5"/>
          <p:cNvSpPr txBox="1"/>
          <p:nvPr/>
        </p:nvSpPr>
        <p:spPr>
          <a:xfrm>
            <a:off x="5943600" y="3886200"/>
            <a:ext cx="3193503" cy="553998"/>
          </a:xfrm>
          <a:prstGeom prst="rect">
            <a:avLst/>
          </a:prstGeom>
          <a:noFill/>
        </p:spPr>
        <p:txBody>
          <a:bodyPr wrap="none" rtlCol="0">
            <a:spAutoFit/>
          </a:bodyPr>
          <a:lstStyle/>
          <a:p>
            <a:r>
              <a:rPr lang="en-US" sz="1000" dirty="0" smtClean="0">
                <a:latin typeface="Times New Roman" pitchFamily="18" charset="0"/>
                <a:cs typeface="Times New Roman" pitchFamily="18" charset="0"/>
              </a:rPr>
              <a:t>In 1704 Newton proposed that light was ‘shot out’ from a</a:t>
            </a:r>
            <a:br>
              <a:rPr lang="en-US" sz="1000" dirty="0" smtClean="0">
                <a:latin typeface="Times New Roman" pitchFamily="18" charset="0"/>
                <a:cs typeface="Times New Roman" pitchFamily="18" charset="0"/>
              </a:rPr>
            </a:br>
            <a:r>
              <a:rPr lang="en-US" sz="1000" dirty="0" smtClean="0">
                <a:latin typeface="Times New Roman" pitchFamily="18" charset="0"/>
                <a:cs typeface="Times New Roman" pitchFamily="18" charset="0"/>
              </a:rPr>
              <a:t>source a particles.  He believed that the mass of the source</a:t>
            </a:r>
            <a:br>
              <a:rPr lang="en-US" sz="1000" dirty="0" smtClean="0">
                <a:latin typeface="Times New Roman" pitchFamily="18" charset="0"/>
                <a:cs typeface="Times New Roman" pitchFamily="18" charset="0"/>
              </a:rPr>
            </a:br>
            <a:r>
              <a:rPr lang="en-US" sz="1000" dirty="0" smtClean="0">
                <a:latin typeface="Times New Roman" pitchFamily="18" charset="0"/>
                <a:cs typeface="Times New Roman" pitchFamily="18" charset="0"/>
              </a:rPr>
              <a:t>diminished as it releases these particles.</a:t>
            </a:r>
            <a:endParaRPr lang="en-US" sz="1000" dirty="0">
              <a:latin typeface="Times New Roman" pitchFamily="18" charset="0"/>
              <a:cs typeface="Times New Roman" pitchFamily="18" charset="0"/>
            </a:endParaRPr>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smtClean="0"/>
          </a:p>
          <a:p>
            <a:endParaRPr lang="en-US" dirty="0" smtClean="0"/>
          </a:p>
          <a:p>
            <a:r>
              <a:rPr lang="en-US" dirty="0" smtClean="0"/>
              <a:t>Opponents of the wave theory argued that waves need to be carried by something such as water or air, but light did not appear to require one since it could travel in a vacuum.</a:t>
            </a:r>
            <a:br>
              <a:rPr lang="en-US" dirty="0" smtClean="0"/>
            </a:br>
            <a:r>
              <a:rPr lang="en-US" dirty="0" smtClean="0"/>
              <a:t/>
            </a:r>
            <a:br>
              <a:rPr lang="en-US" dirty="0" smtClean="0"/>
            </a:br>
            <a:r>
              <a:rPr lang="en-US" dirty="0" smtClean="0"/>
              <a:t>To meet this objection the idea of a medium called the </a:t>
            </a:r>
            <a:r>
              <a:rPr lang="en-US" b="1" dirty="0" err="1" smtClean="0">
                <a:solidFill>
                  <a:srgbClr val="009900"/>
                </a:solidFill>
              </a:rPr>
              <a:t>aether</a:t>
            </a:r>
            <a:r>
              <a:rPr lang="en-US" dirty="0" smtClean="0"/>
              <a:t> was invented but despite many attempts it defied detection.</a:t>
            </a:r>
            <a:endParaRPr lang="en-US" dirty="0"/>
          </a:p>
        </p:txBody>
      </p:sp>
      <p:sp>
        <p:nvSpPr>
          <p:cNvPr id="4" name="TextBox 3"/>
          <p:cNvSpPr txBox="1"/>
          <p:nvPr/>
        </p:nvSpPr>
        <p:spPr>
          <a:xfrm rot="681261">
            <a:off x="5619623" y="5105400"/>
            <a:ext cx="1590500" cy="369332"/>
          </a:xfrm>
          <a:prstGeom prst="rect">
            <a:avLst/>
          </a:prstGeom>
          <a:noFill/>
        </p:spPr>
        <p:txBody>
          <a:bodyPr wrap="none" rtlCol="0">
            <a:spAutoFit/>
          </a:bodyPr>
          <a:lstStyle/>
          <a:p>
            <a:r>
              <a:rPr lang="en-US" dirty="0" smtClean="0">
                <a:solidFill>
                  <a:srgbClr val="009900"/>
                </a:solidFill>
                <a:latin typeface="Adobe Naskh Medium" pitchFamily="50" charset="-78"/>
                <a:cs typeface="Adobe Naskh Medium" pitchFamily="50" charset="-78"/>
              </a:rPr>
              <a:t>Where is the </a:t>
            </a:r>
            <a:r>
              <a:rPr lang="en-US" dirty="0" err="1" smtClean="0">
                <a:solidFill>
                  <a:srgbClr val="009900"/>
                </a:solidFill>
                <a:latin typeface="Adobe Naskh Medium" pitchFamily="50" charset="-78"/>
                <a:cs typeface="Adobe Naskh Medium" pitchFamily="50" charset="-78"/>
              </a:rPr>
              <a:t>aether</a:t>
            </a:r>
            <a:r>
              <a:rPr lang="en-US" dirty="0" smtClean="0">
                <a:solidFill>
                  <a:srgbClr val="009900"/>
                </a:solidFill>
                <a:latin typeface="Adobe Naskh Medium" pitchFamily="50" charset="-78"/>
                <a:cs typeface="Adobe Naskh Medium" pitchFamily="50" charset="-78"/>
              </a:rPr>
              <a:t>?</a:t>
            </a:r>
            <a:endParaRPr lang="en-US" dirty="0">
              <a:solidFill>
                <a:srgbClr val="009900"/>
              </a:solidFill>
              <a:latin typeface="Adobe Naskh Medium" pitchFamily="50" charset="-78"/>
              <a:cs typeface="Adobe Naskh Medium" pitchFamily="50" charset="-78"/>
            </a:endParaRPr>
          </a:p>
        </p:txBody>
      </p:sp>
      <p:sp>
        <p:nvSpPr>
          <p:cNvPr id="5" name="TextBox 4"/>
          <p:cNvSpPr txBox="1"/>
          <p:nvPr/>
        </p:nvSpPr>
        <p:spPr>
          <a:xfrm rot="20140400">
            <a:off x="734727" y="438635"/>
            <a:ext cx="1989647" cy="369332"/>
          </a:xfrm>
          <a:prstGeom prst="rect">
            <a:avLst/>
          </a:prstGeom>
          <a:noFill/>
        </p:spPr>
        <p:txBody>
          <a:bodyPr wrap="none" rtlCol="0">
            <a:spAutoFit/>
          </a:bodyPr>
          <a:lstStyle/>
          <a:p>
            <a:r>
              <a:rPr lang="en-US" dirty="0" smtClean="0">
                <a:solidFill>
                  <a:srgbClr val="FF0066"/>
                </a:solidFill>
                <a:latin typeface="Adobe Song Std L" pitchFamily="18" charset="-128"/>
                <a:ea typeface="Adobe Song Std L" pitchFamily="18" charset="-128"/>
                <a:cs typeface="Adobe Naskh Medium" pitchFamily="50" charset="-78"/>
              </a:rPr>
              <a:t>Where is the </a:t>
            </a:r>
            <a:r>
              <a:rPr lang="en-US" dirty="0" err="1" smtClean="0">
                <a:solidFill>
                  <a:srgbClr val="FF0066"/>
                </a:solidFill>
                <a:latin typeface="Adobe Song Std L" pitchFamily="18" charset="-128"/>
                <a:ea typeface="Adobe Song Std L" pitchFamily="18" charset="-128"/>
                <a:cs typeface="Adobe Naskh Medium" pitchFamily="50" charset="-78"/>
              </a:rPr>
              <a:t>aether</a:t>
            </a:r>
            <a:r>
              <a:rPr lang="en-US" dirty="0" smtClean="0">
                <a:solidFill>
                  <a:srgbClr val="FF0066"/>
                </a:solidFill>
                <a:latin typeface="Adobe Song Std L" pitchFamily="18" charset="-128"/>
                <a:ea typeface="Adobe Song Std L" pitchFamily="18" charset="-128"/>
                <a:cs typeface="Adobe Naskh Medium" pitchFamily="50" charset="-78"/>
              </a:rPr>
              <a:t>?</a:t>
            </a:r>
            <a:endParaRPr lang="en-US" dirty="0">
              <a:solidFill>
                <a:srgbClr val="FF0066"/>
              </a:solidFill>
              <a:latin typeface="Adobe Song Std L" pitchFamily="18" charset="-128"/>
              <a:ea typeface="Adobe Song Std L" pitchFamily="18" charset="-128"/>
              <a:cs typeface="Adobe Naskh Medium" pitchFamily="50" charset="-78"/>
            </a:endParaRPr>
          </a:p>
        </p:txBody>
      </p:sp>
      <p:sp>
        <p:nvSpPr>
          <p:cNvPr id="6" name="TextBox 5"/>
          <p:cNvSpPr txBox="1"/>
          <p:nvPr/>
        </p:nvSpPr>
        <p:spPr>
          <a:xfrm>
            <a:off x="5772023" y="610152"/>
            <a:ext cx="2268570" cy="369332"/>
          </a:xfrm>
          <a:prstGeom prst="rect">
            <a:avLst/>
          </a:prstGeom>
          <a:noFill/>
        </p:spPr>
        <p:txBody>
          <a:bodyPr wrap="none" rtlCol="0">
            <a:spAutoFit/>
          </a:bodyPr>
          <a:lstStyle/>
          <a:p>
            <a:r>
              <a:rPr lang="en-US" dirty="0" smtClean="0">
                <a:solidFill>
                  <a:srgbClr val="7030A0"/>
                </a:solidFill>
                <a:latin typeface="Bauhaus 93" pitchFamily="82" charset="0"/>
                <a:cs typeface="Adobe Naskh Medium" pitchFamily="50" charset="-78"/>
              </a:rPr>
              <a:t>Where is the </a:t>
            </a:r>
            <a:r>
              <a:rPr lang="en-US" dirty="0" err="1" smtClean="0">
                <a:solidFill>
                  <a:srgbClr val="7030A0"/>
                </a:solidFill>
                <a:latin typeface="Bauhaus 93" pitchFamily="82" charset="0"/>
                <a:cs typeface="Adobe Naskh Medium" pitchFamily="50" charset="-78"/>
              </a:rPr>
              <a:t>aether</a:t>
            </a:r>
            <a:r>
              <a:rPr lang="en-US" dirty="0" smtClean="0">
                <a:solidFill>
                  <a:srgbClr val="7030A0"/>
                </a:solidFill>
                <a:latin typeface="Bauhaus 93" pitchFamily="82" charset="0"/>
                <a:cs typeface="Adobe Naskh Medium" pitchFamily="50" charset="-78"/>
              </a:rPr>
              <a:t>?</a:t>
            </a:r>
            <a:endParaRPr lang="en-US" dirty="0">
              <a:solidFill>
                <a:srgbClr val="7030A0"/>
              </a:solidFill>
              <a:latin typeface="Bauhaus 93" pitchFamily="82" charset="0"/>
              <a:cs typeface="Adobe Naskh Medium" pitchFamily="50" charset="-78"/>
            </a:endParaRPr>
          </a:p>
        </p:txBody>
      </p:sp>
      <p:sp>
        <p:nvSpPr>
          <p:cNvPr id="7" name="TextBox 6"/>
          <p:cNvSpPr txBox="1"/>
          <p:nvPr/>
        </p:nvSpPr>
        <p:spPr>
          <a:xfrm rot="20588967">
            <a:off x="2306792" y="5580272"/>
            <a:ext cx="1590500" cy="369332"/>
          </a:xfrm>
          <a:prstGeom prst="rect">
            <a:avLst/>
          </a:prstGeom>
          <a:noFill/>
        </p:spPr>
        <p:txBody>
          <a:bodyPr wrap="none" rtlCol="0">
            <a:spAutoFit/>
          </a:bodyPr>
          <a:lstStyle/>
          <a:p>
            <a:r>
              <a:rPr lang="en-US" dirty="0" smtClean="0">
                <a:solidFill>
                  <a:srgbClr val="FF0000"/>
                </a:solidFill>
                <a:latin typeface="Adobe Naskh Medium" pitchFamily="50" charset="-78"/>
                <a:cs typeface="Adobe Naskh Medium" pitchFamily="50" charset="-78"/>
              </a:rPr>
              <a:t>Where is the </a:t>
            </a:r>
            <a:r>
              <a:rPr lang="en-US" dirty="0" err="1" smtClean="0">
                <a:solidFill>
                  <a:srgbClr val="FF0000"/>
                </a:solidFill>
                <a:latin typeface="Adobe Naskh Medium" pitchFamily="50" charset="-78"/>
                <a:cs typeface="Adobe Naskh Medium" pitchFamily="50" charset="-78"/>
              </a:rPr>
              <a:t>aether</a:t>
            </a:r>
            <a:r>
              <a:rPr lang="en-US" dirty="0" smtClean="0">
                <a:solidFill>
                  <a:srgbClr val="FF0000"/>
                </a:solidFill>
                <a:latin typeface="Adobe Naskh Medium" pitchFamily="50" charset="-78"/>
                <a:cs typeface="Adobe Naskh Medium" pitchFamily="50" charset="-78"/>
              </a:rPr>
              <a:t>?</a:t>
            </a:r>
            <a:endParaRPr lang="en-US" dirty="0">
              <a:solidFill>
                <a:srgbClr val="FF0000"/>
              </a:solidFill>
              <a:latin typeface="Adobe Naskh Medium" pitchFamily="50" charset="-78"/>
              <a:cs typeface="Adobe Naskh Medium" pitchFamily="50"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oucault physics"/>
          <p:cNvPicPr>
            <a:picLocks noChangeAspect="1" noChangeArrowheads="1"/>
          </p:cNvPicPr>
          <p:nvPr/>
        </p:nvPicPr>
        <p:blipFill>
          <a:blip r:embed="rId2" cstate="print"/>
          <a:srcRect/>
          <a:stretch>
            <a:fillRect/>
          </a:stretch>
        </p:blipFill>
        <p:spPr bwMode="auto">
          <a:xfrm>
            <a:off x="6400800" y="0"/>
            <a:ext cx="2600325" cy="3328417"/>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endParaRPr lang="en-US" dirty="0" smtClean="0"/>
          </a:p>
          <a:p>
            <a:r>
              <a:rPr lang="en-US" dirty="0" smtClean="0"/>
              <a:t>In 1850, the Frenchman </a:t>
            </a:r>
            <a:r>
              <a:rPr lang="en-US" b="1" dirty="0" smtClean="0"/>
              <a:t>Foucault</a:t>
            </a:r>
            <a:r>
              <a:rPr lang="en-US" dirty="0" smtClean="0"/>
              <a:t>,</a:t>
            </a:r>
            <a:br>
              <a:rPr lang="en-US" dirty="0" smtClean="0"/>
            </a:br>
            <a:r>
              <a:rPr lang="en-US" dirty="0" smtClean="0"/>
              <a:t>showed via experiment, that</a:t>
            </a:r>
            <a:br>
              <a:rPr lang="en-US" dirty="0" smtClean="0"/>
            </a:br>
            <a:r>
              <a:rPr lang="en-US" dirty="0" smtClean="0"/>
              <a:t>light travelled faster in air than</a:t>
            </a:r>
            <a:br>
              <a:rPr lang="en-US" dirty="0" smtClean="0"/>
            </a:br>
            <a:r>
              <a:rPr lang="en-US" dirty="0" smtClean="0"/>
              <a:t>in water, contrary to what </a:t>
            </a:r>
            <a:br>
              <a:rPr lang="en-US" dirty="0" smtClean="0"/>
            </a:br>
            <a:r>
              <a:rPr lang="en-US" dirty="0" smtClean="0"/>
              <a:t>Newton’s corpuscular theory</a:t>
            </a:r>
            <a:br>
              <a:rPr lang="en-US" dirty="0" smtClean="0"/>
            </a:br>
            <a:r>
              <a:rPr lang="en-US" dirty="0" smtClean="0"/>
              <a:t>suggested.</a:t>
            </a:r>
            <a:br>
              <a:rPr lang="en-US" dirty="0" smtClean="0"/>
            </a:br>
            <a:r>
              <a:rPr lang="en-US" dirty="0" smtClean="0"/>
              <a:t/>
            </a:r>
            <a:br>
              <a:rPr lang="en-US" dirty="0" smtClean="0"/>
            </a:br>
            <a:r>
              <a:rPr lang="en-US" dirty="0" smtClean="0"/>
              <a:t>In the meantime, interference and diffraction</a:t>
            </a:r>
            <a:br>
              <a:rPr lang="en-US" dirty="0" smtClean="0"/>
            </a:br>
            <a:r>
              <a:rPr lang="en-US" dirty="0" smtClean="0"/>
              <a:t>effects had been discovered which were more readily explained in terms of waves than in terms of particles. </a:t>
            </a:r>
            <a:endParaRPr lang="en-US" sz="1200" dirty="0" smtClean="0"/>
          </a:p>
        </p:txBody>
      </p:sp>
      <p:sp>
        <p:nvSpPr>
          <p:cNvPr id="4" name="TextBox 3"/>
          <p:cNvSpPr txBox="1"/>
          <p:nvPr/>
        </p:nvSpPr>
        <p:spPr>
          <a:xfrm>
            <a:off x="7467600" y="3243590"/>
            <a:ext cx="676788" cy="261610"/>
          </a:xfrm>
          <a:prstGeom prst="rect">
            <a:avLst/>
          </a:prstGeom>
          <a:noFill/>
        </p:spPr>
        <p:txBody>
          <a:bodyPr wrap="none" rtlCol="0">
            <a:spAutoFit/>
          </a:bodyPr>
          <a:lstStyle/>
          <a:p>
            <a:r>
              <a:rPr lang="en-US" sz="1100" dirty="0" smtClean="0">
                <a:latin typeface="Times New Roman" pitchFamily="18" charset="0"/>
                <a:cs typeface="Times New Roman" pitchFamily="18" charset="0"/>
              </a:rPr>
              <a:t>Foucault</a:t>
            </a:r>
            <a:endParaRPr lang="en-US" sz="1100" dirty="0">
              <a:latin typeface="Times New Roman" pitchFamily="18" charset="0"/>
              <a:cs typeface="Times New Roman" pitchFamily="18" charset="0"/>
            </a:endParaRPr>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Longitudinal Waves</a:t>
            </a:r>
            <a:endParaRPr lang="en-US" dirty="0"/>
          </a:p>
        </p:txBody>
      </p:sp>
      <p:sp>
        <p:nvSpPr>
          <p:cNvPr id="3" name="Content Placeholder 2"/>
          <p:cNvSpPr>
            <a:spLocks noGrp="1"/>
          </p:cNvSpPr>
          <p:nvPr>
            <p:ph idx="1"/>
          </p:nvPr>
        </p:nvSpPr>
        <p:spPr/>
        <p:txBody>
          <a:bodyPr/>
          <a:lstStyle/>
          <a:p>
            <a:r>
              <a:rPr lang="en-US" dirty="0" smtClean="0"/>
              <a:t>Longitudinal waves are characterized by regions of high pressure (</a:t>
            </a:r>
            <a:r>
              <a:rPr lang="en-US" b="1" dirty="0" smtClean="0"/>
              <a:t>compressions</a:t>
            </a:r>
            <a:r>
              <a:rPr lang="en-US" dirty="0" smtClean="0"/>
              <a:t>) and regions of low pressure (</a:t>
            </a:r>
            <a:r>
              <a:rPr lang="en-US" b="1" dirty="0" smtClean="0"/>
              <a:t>rarefactions</a:t>
            </a:r>
            <a:r>
              <a:rPr lang="en-US" dirty="0" smtClean="0"/>
              <a:t>).</a:t>
            </a:r>
            <a:br>
              <a:rPr lang="en-US" dirty="0" smtClean="0"/>
            </a:br>
            <a:endParaRPr lang="en-US" dirty="0"/>
          </a:p>
        </p:txBody>
      </p:sp>
      <p:pic>
        <p:nvPicPr>
          <p:cNvPr id="45058" name="Picture 2" descr="Image result for compressions and rarefactions"/>
          <p:cNvPicPr>
            <a:picLocks noChangeAspect="1" noChangeArrowheads="1"/>
          </p:cNvPicPr>
          <p:nvPr/>
        </p:nvPicPr>
        <p:blipFill>
          <a:blip r:embed="rId2" cstate="print"/>
          <a:srcRect/>
          <a:stretch>
            <a:fillRect/>
          </a:stretch>
        </p:blipFill>
        <p:spPr bwMode="auto">
          <a:xfrm>
            <a:off x="838200" y="3495675"/>
            <a:ext cx="7620000" cy="2600325"/>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descr="Related image"/>
          <p:cNvPicPr>
            <a:picLocks noChangeAspect="1" noChangeArrowheads="1"/>
          </p:cNvPicPr>
          <p:nvPr/>
        </p:nvPicPr>
        <p:blipFill>
          <a:blip r:embed="rId2" cstate="print"/>
          <a:srcRect/>
          <a:stretch>
            <a:fillRect/>
          </a:stretch>
        </p:blipFill>
        <p:spPr bwMode="auto">
          <a:xfrm>
            <a:off x="5943600" y="5354080"/>
            <a:ext cx="2743200" cy="1503920"/>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Owing to this, the wave theory was developed further by the Scotsman </a:t>
            </a:r>
            <a:r>
              <a:rPr lang="en-US" b="1" dirty="0" smtClean="0"/>
              <a:t>Maxwell</a:t>
            </a:r>
            <a:r>
              <a:rPr lang="en-US" dirty="0" smtClean="0"/>
              <a:t>, who suggested that light was a transverse electromagnetic wave consisting of varying electric and magnetic fields travelling through space.</a:t>
            </a:r>
            <a:br>
              <a:rPr lang="en-US" dirty="0" smtClean="0"/>
            </a:br>
            <a:r>
              <a:rPr lang="en-US" sz="1200" dirty="0" smtClean="0"/>
              <a:t/>
            </a:r>
            <a:br>
              <a:rPr lang="en-US" sz="1200" dirty="0" smtClean="0"/>
            </a:br>
            <a:endParaRPr lang="en-US" sz="1200" dirty="0" smtClean="0"/>
          </a:p>
        </p:txBody>
      </p:sp>
      <p:pic>
        <p:nvPicPr>
          <p:cNvPr id="94210" name="Picture 2" descr="Image result for electromagnetic spectrum"/>
          <p:cNvPicPr>
            <a:picLocks noChangeAspect="1" noChangeArrowheads="1"/>
          </p:cNvPicPr>
          <p:nvPr/>
        </p:nvPicPr>
        <p:blipFill>
          <a:blip r:embed="rId3" cstate="print"/>
          <a:srcRect/>
          <a:stretch>
            <a:fillRect/>
          </a:stretch>
        </p:blipFill>
        <p:spPr bwMode="auto">
          <a:xfrm>
            <a:off x="304800" y="328611"/>
            <a:ext cx="5562600" cy="3128963"/>
          </a:xfrm>
          <a:prstGeom prst="rect">
            <a:avLst/>
          </a:prstGeom>
          <a:noFill/>
        </p:spPr>
      </p:pic>
      <p:pic>
        <p:nvPicPr>
          <p:cNvPr id="94212" name="Picture 4" descr="Image result for maxwell physics"/>
          <p:cNvPicPr>
            <a:picLocks noChangeAspect="1" noChangeArrowheads="1"/>
          </p:cNvPicPr>
          <p:nvPr/>
        </p:nvPicPr>
        <p:blipFill>
          <a:blip r:embed="rId4" cstate="print"/>
          <a:srcRect/>
          <a:stretch>
            <a:fillRect/>
          </a:stretch>
        </p:blipFill>
        <p:spPr bwMode="auto">
          <a:xfrm>
            <a:off x="6172200" y="238124"/>
            <a:ext cx="2143125" cy="2581276"/>
          </a:xfrm>
          <a:prstGeom prst="rect">
            <a:avLst/>
          </a:prstGeom>
          <a:noFill/>
        </p:spPr>
      </p:pic>
      <p:sp>
        <p:nvSpPr>
          <p:cNvPr id="7" name="TextBox 6"/>
          <p:cNvSpPr txBox="1"/>
          <p:nvPr/>
        </p:nvSpPr>
        <p:spPr>
          <a:xfrm>
            <a:off x="6934200" y="2590800"/>
            <a:ext cx="641522" cy="246221"/>
          </a:xfrm>
          <a:prstGeom prst="rect">
            <a:avLst/>
          </a:prstGeom>
          <a:noFill/>
        </p:spPr>
        <p:txBody>
          <a:bodyPr wrap="none" rtlCol="0">
            <a:spAutoFit/>
          </a:bodyPr>
          <a:lstStyle/>
          <a:p>
            <a:r>
              <a:rPr lang="en-US" sz="1000" dirty="0" smtClean="0">
                <a:latin typeface="Times New Roman" pitchFamily="18" charset="0"/>
                <a:cs typeface="Times New Roman" pitchFamily="18" charset="0"/>
              </a:rPr>
              <a:t>Maxwell</a:t>
            </a:r>
            <a:endParaRPr lang="en-US" sz="1000" dirty="0">
              <a:latin typeface="Times New Roman" pitchFamily="18" charset="0"/>
              <a:cs typeface="Times New Roman" pitchFamily="18" charset="0"/>
            </a:endParaRPr>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dirty="0" smtClean="0"/>
              <a:t>Max Planck</a:t>
            </a:r>
            <a:r>
              <a:rPr lang="en-US" sz="2800" dirty="0" smtClean="0"/>
              <a:t> in 1900 put forward the </a:t>
            </a:r>
            <a:r>
              <a:rPr lang="en-US" sz="2800" b="1" dirty="0" smtClean="0">
                <a:solidFill>
                  <a:srgbClr val="FF0000"/>
                </a:solidFill>
              </a:rPr>
              <a:t>Quantum Theory</a:t>
            </a:r>
            <a:r>
              <a:rPr lang="en-US" sz="2800" dirty="0" smtClean="0"/>
              <a:t> which </a:t>
            </a:r>
            <a:r>
              <a:rPr lang="en-US" sz="2800" b="1" i="1" dirty="0" smtClean="0"/>
              <a:t>combined the wave and particle theories</a:t>
            </a:r>
            <a:r>
              <a:rPr lang="en-US" sz="2800" dirty="0" smtClean="0"/>
              <a:t>.</a:t>
            </a:r>
          </a:p>
          <a:p>
            <a:endParaRPr lang="en-US" sz="2800" dirty="0" smtClean="0"/>
          </a:p>
          <a:p>
            <a:r>
              <a:rPr lang="en-US" sz="2800" dirty="0" smtClean="0"/>
              <a:t>In 1905 </a:t>
            </a:r>
            <a:r>
              <a:rPr lang="en-US" sz="2800" b="1" dirty="0" smtClean="0"/>
              <a:t>Einstein</a:t>
            </a:r>
            <a:r>
              <a:rPr lang="en-US" sz="2800" dirty="0" smtClean="0"/>
              <a:t> showed that the phenomenon of photoelectric emission cannot be explained by wave theory, but only by particle theory.</a:t>
            </a:r>
            <a:br>
              <a:rPr lang="en-US" sz="2800" dirty="0" smtClean="0"/>
            </a:br>
            <a:r>
              <a:rPr lang="en-US" sz="2800" dirty="0" smtClean="0"/>
              <a:t/>
            </a:r>
            <a:br>
              <a:rPr lang="en-US" sz="2800" dirty="0" smtClean="0"/>
            </a:br>
            <a:r>
              <a:rPr lang="en-US" sz="2800" dirty="0" smtClean="0"/>
              <a:t>On the other hand, particle theory could not explain phenomena such as diffraction and interference, which are clearly due to waves.</a:t>
            </a:r>
            <a:br>
              <a:rPr lang="en-US" sz="2800" dirty="0" smtClean="0"/>
            </a:br>
            <a:r>
              <a:rPr lang="en-US" sz="2800" dirty="0" smtClean="0"/>
              <a:t/>
            </a:r>
            <a:br>
              <a:rPr lang="en-US" sz="2800" dirty="0" smtClean="0"/>
            </a:br>
            <a:r>
              <a:rPr lang="en-US" sz="2800" dirty="0" smtClean="0"/>
              <a:t>Einstein had also shown that there is an equivalence between matter and energy in accordance with his famous equation, </a:t>
            </a:r>
            <a:br>
              <a:rPr lang="en-US" sz="2800" dirty="0" smtClean="0"/>
            </a:br>
            <a:r>
              <a:rPr lang="en-US" sz="2800" dirty="0" smtClean="0"/>
              <a:t>                                      </a:t>
            </a:r>
            <a:r>
              <a:rPr lang="el-GR" sz="2800" b="1" dirty="0" smtClean="0"/>
              <a:t>Δ</a:t>
            </a:r>
            <a:r>
              <a:rPr lang="en-US" sz="2800" b="1" dirty="0" smtClean="0"/>
              <a:t>E  = </a:t>
            </a:r>
            <a:r>
              <a:rPr lang="el-GR" sz="2800" b="1" dirty="0" smtClean="0"/>
              <a:t>Δ</a:t>
            </a:r>
            <a:r>
              <a:rPr lang="en-US" sz="2800" b="1" dirty="0" smtClean="0"/>
              <a:t>mc</a:t>
            </a:r>
            <a:r>
              <a:rPr lang="en-US" sz="2800" b="1" baseline="30000" dirty="0" smtClean="0"/>
              <a:t>2</a:t>
            </a:r>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Towards the end of the 19</a:t>
            </a:r>
            <a:r>
              <a:rPr lang="en-US" baseline="30000" dirty="0" smtClean="0"/>
              <a:t>th</a:t>
            </a:r>
            <a:r>
              <a:rPr lang="en-US" dirty="0" smtClean="0"/>
              <a:t> century discoveries were made concerning the emission and absorption of light by matter which the wave theory could not explain.  </a:t>
            </a:r>
            <a:br>
              <a:rPr lang="en-US" dirty="0" smtClean="0"/>
            </a:br>
            <a:r>
              <a:rPr lang="en-US" dirty="0" smtClean="0"/>
              <a:t/>
            </a:r>
            <a:br>
              <a:rPr lang="en-US" dirty="0" smtClean="0"/>
            </a:br>
            <a:r>
              <a:rPr lang="en-US" dirty="0" smtClean="0"/>
              <a:t>One of these was the photoelectric effect, in which light knocks electrons out of certain metals. </a:t>
            </a:r>
            <a:br>
              <a:rPr lang="en-US" dirty="0" smtClean="0"/>
            </a:br>
            <a:r>
              <a:rPr lang="en-US" dirty="0" smtClean="0"/>
              <a:t/>
            </a:r>
            <a:br>
              <a:rPr lang="en-US" dirty="0" smtClean="0"/>
            </a:br>
            <a:r>
              <a:rPr lang="en-US" dirty="0" smtClean="0"/>
              <a:t>Einstein explained this effect by suggesting that light was emitted and absorbed in small packets (quanta) of energy called photons.  </a:t>
            </a:r>
            <a:r>
              <a:rPr lang="en-US" b="1" dirty="0" smtClean="0"/>
              <a:t>The quantum theory was then developed.</a:t>
            </a:r>
            <a:r>
              <a:rPr lang="en-US" dirty="0" smtClean="0"/>
              <a:t/>
            </a:r>
            <a:br>
              <a:rPr lang="en-US" dirty="0" smtClean="0"/>
            </a:br>
            <a:r>
              <a:rPr lang="en-US" sz="2000" b="1" dirty="0"/>
              <a:t/>
            </a:r>
            <a:br>
              <a:rPr lang="en-US" sz="2000" b="1" dirty="0"/>
            </a:br>
            <a:endParaRPr lang="en-US" sz="2000" dirty="0" smtClean="0"/>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Today we accept both wave and particle theories to explain the nature of light.  They are now regarded as </a:t>
            </a:r>
            <a:r>
              <a:rPr lang="en-US" sz="3600" b="1" dirty="0" smtClean="0">
                <a:solidFill>
                  <a:srgbClr val="FFCC00"/>
                </a:solidFill>
              </a:rPr>
              <a:t>complementary</a:t>
            </a:r>
            <a:r>
              <a:rPr lang="en-US" sz="3600" dirty="0" smtClean="0"/>
              <a:t> and not </a:t>
            </a:r>
            <a:r>
              <a:rPr lang="en-US" sz="3600" b="1" dirty="0" smtClean="0">
                <a:solidFill>
                  <a:srgbClr val="FF0066"/>
                </a:solidFill>
              </a:rPr>
              <a:t>contradictory</a:t>
            </a:r>
            <a:r>
              <a:rPr lang="en-US" sz="3600" dirty="0" smtClean="0"/>
              <a:t>.</a:t>
            </a:r>
            <a:br>
              <a:rPr lang="en-US" sz="3600" dirty="0" smtClean="0"/>
            </a:br>
            <a:r>
              <a:rPr lang="en-US" sz="3600" dirty="0" smtClean="0"/>
              <a:t/>
            </a:r>
            <a:br>
              <a:rPr lang="en-US" sz="3600" dirty="0" smtClean="0"/>
            </a:br>
            <a:r>
              <a:rPr lang="en-US" sz="3600" dirty="0" smtClean="0"/>
              <a:t>Light has both wave-like properties (shown by interference and diffraction) and particle-like properties which justify treating it as rays travelling in straight lines, for example, when considering  reflection as will be viewed later.</a:t>
            </a:r>
          </a:p>
        </p:txBody>
      </p:sp>
    </p:spTree>
    <p:extLst>
      <p:ext uri="{BB962C8B-B14F-4D97-AF65-F5344CB8AC3E}">
        <p14:creationId xmlns="" xmlns:p14="http://schemas.microsoft.com/office/powerpoint/2010/main" val="727902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514600"/>
            <a:ext cx="7772400" cy="1470025"/>
          </a:xfrm>
        </p:spPr>
        <p:txBody>
          <a:bodyPr/>
          <a:lstStyle/>
          <a:p>
            <a:r>
              <a:rPr lang="en-US" dirty="0" smtClean="0"/>
              <a:t>Electromagnetic waves</a:t>
            </a:r>
            <a:endParaRPr lang="en-US" dirty="0"/>
          </a:p>
        </p:txBody>
      </p:sp>
      <p:pic>
        <p:nvPicPr>
          <p:cNvPr id="5" name="Picture 6" descr="Related image"/>
          <p:cNvPicPr>
            <a:picLocks noChangeAspect="1" noChangeArrowheads="1"/>
          </p:cNvPicPr>
          <p:nvPr/>
        </p:nvPicPr>
        <p:blipFill>
          <a:blip r:embed="rId2" cstate="print"/>
          <a:srcRect/>
          <a:stretch>
            <a:fillRect/>
          </a:stretch>
        </p:blipFill>
        <p:spPr bwMode="auto">
          <a:xfrm>
            <a:off x="4038600" y="0"/>
            <a:ext cx="5105400" cy="2798962"/>
          </a:xfrm>
          <a:prstGeom prst="rect">
            <a:avLst/>
          </a:prstGeom>
          <a:noFill/>
        </p:spPr>
      </p:pic>
      <p:pic>
        <p:nvPicPr>
          <p:cNvPr id="5122" name="Picture 2" descr="Image result for electromagnetic spectrum"/>
          <p:cNvPicPr>
            <a:picLocks noChangeAspect="1" noChangeArrowheads="1"/>
          </p:cNvPicPr>
          <p:nvPr/>
        </p:nvPicPr>
        <p:blipFill>
          <a:blip r:embed="rId3" cstate="print"/>
          <a:srcRect t="24402" b="20214"/>
          <a:stretch>
            <a:fillRect/>
          </a:stretch>
        </p:blipFill>
        <p:spPr bwMode="auto">
          <a:xfrm>
            <a:off x="945444" y="3657600"/>
            <a:ext cx="7055556" cy="3048000"/>
          </a:xfrm>
          <a:prstGeom prst="rect">
            <a:avLst/>
          </a:prstGeom>
          <a:noFill/>
        </p:spPr>
      </p:pic>
    </p:spTree>
    <p:extLst>
      <p:ext uri="{BB962C8B-B14F-4D97-AF65-F5344CB8AC3E}">
        <p14:creationId xmlns="" xmlns:p14="http://schemas.microsoft.com/office/powerpoint/2010/main" val="2620689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Properties of Electromagnetic Waves</a:t>
            </a:r>
            <a:endParaRPr lang="en-US" dirty="0"/>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smtClean="0"/>
              <a:t>Electromagnetic waves:</a:t>
            </a:r>
            <a:br>
              <a:rPr lang="en-US" dirty="0" smtClean="0"/>
            </a:br>
            <a:r>
              <a:rPr lang="en-US" dirty="0" smtClean="0"/>
              <a:t/>
            </a:r>
            <a:br>
              <a:rPr lang="en-US" dirty="0" smtClean="0"/>
            </a:br>
            <a:r>
              <a:rPr lang="en-US" dirty="0" smtClean="0"/>
              <a:t>a.  Are all transverse waves</a:t>
            </a:r>
            <a:br>
              <a:rPr lang="en-US" dirty="0" smtClean="0"/>
            </a:br>
            <a:r>
              <a:rPr lang="en-US" dirty="0" smtClean="0"/>
              <a:t/>
            </a:r>
            <a:br>
              <a:rPr lang="en-US" dirty="0" smtClean="0"/>
            </a:br>
            <a:r>
              <a:rPr lang="en-US" dirty="0" smtClean="0"/>
              <a:t>b.  Travel at the same speed 3 × 10</a:t>
            </a:r>
            <a:r>
              <a:rPr lang="en-US" baseline="30000" dirty="0" smtClean="0"/>
              <a:t>8</a:t>
            </a:r>
            <a:r>
              <a:rPr lang="en-US" dirty="0" smtClean="0"/>
              <a:t> m/s through a vacuum or through air.</a:t>
            </a:r>
            <a:br>
              <a:rPr lang="en-US" dirty="0" smtClean="0"/>
            </a:br>
            <a:r>
              <a:rPr lang="en-US" dirty="0" smtClean="0"/>
              <a:t/>
            </a:r>
            <a:br>
              <a:rPr lang="en-US" dirty="0" smtClean="0"/>
            </a:br>
            <a:r>
              <a:rPr lang="en-US" dirty="0" smtClean="0"/>
              <a:t>c.  Can propagate through a vacuum.</a:t>
            </a:r>
            <a:br>
              <a:rPr lang="en-US" dirty="0" smtClean="0"/>
            </a:br>
            <a:r>
              <a:rPr lang="en-US" dirty="0" smtClean="0"/>
              <a:t/>
            </a:r>
            <a:br>
              <a:rPr lang="en-US" dirty="0" smtClean="0"/>
            </a:br>
            <a:r>
              <a:rPr lang="en-US" dirty="0" smtClean="0"/>
              <a:t>d.  Consist of varying electric and magnetic fields.</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Properties of Electromagnetic Waves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For all waves, electromagnetic waves can:</a:t>
            </a:r>
            <a:br>
              <a:rPr lang="en-US" dirty="0" smtClean="0"/>
            </a:br>
            <a:r>
              <a:rPr lang="en-US" dirty="0" smtClean="0"/>
              <a:t/>
            </a:r>
            <a:br>
              <a:rPr lang="en-US" dirty="0" smtClean="0"/>
            </a:br>
            <a:r>
              <a:rPr lang="en-US" b="1" dirty="0" smtClean="0">
                <a:solidFill>
                  <a:srgbClr val="009900"/>
                </a:solidFill>
              </a:rPr>
              <a:t>a.  REFLECT</a:t>
            </a:r>
            <a:br>
              <a:rPr lang="en-US" b="1" dirty="0" smtClean="0">
                <a:solidFill>
                  <a:srgbClr val="009900"/>
                </a:solidFill>
              </a:rPr>
            </a:br>
            <a:r>
              <a:rPr lang="en-US" dirty="0" smtClean="0"/>
              <a:t/>
            </a:r>
            <a:br>
              <a:rPr lang="en-US" dirty="0" smtClean="0"/>
            </a:br>
            <a:r>
              <a:rPr lang="en-US" b="1" dirty="0" smtClean="0">
                <a:solidFill>
                  <a:srgbClr val="FF0066"/>
                </a:solidFill>
              </a:rPr>
              <a:t>b.  REFRACT</a:t>
            </a:r>
            <a:r>
              <a:rPr lang="en-US" dirty="0" smtClean="0"/>
              <a:t/>
            </a:r>
            <a:br>
              <a:rPr lang="en-US" dirty="0" smtClean="0"/>
            </a:br>
            <a:r>
              <a:rPr lang="en-US" dirty="0" smtClean="0"/>
              <a:t/>
            </a:r>
            <a:br>
              <a:rPr lang="en-US" dirty="0" smtClean="0"/>
            </a:br>
            <a:r>
              <a:rPr lang="en-US" b="1" dirty="0" smtClean="0">
                <a:solidFill>
                  <a:srgbClr val="FFC000"/>
                </a:solidFill>
              </a:rPr>
              <a:t>c.  DIFFRACT</a:t>
            </a:r>
            <a:br>
              <a:rPr lang="en-US" b="1" dirty="0" smtClean="0">
                <a:solidFill>
                  <a:srgbClr val="FFC000"/>
                </a:solidFill>
              </a:rPr>
            </a:br>
            <a:r>
              <a:rPr lang="en-US" dirty="0" smtClean="0"/>
              <a:t/>
            </a:r>
            <a:br>
              <a:rPr lang="en-US" dirty="0" smtClean="0"/>
            </a:br>
            <a:r>
              <a:rPr lang="en-US" b="1" dirty="0" smtClean="0">
                <a:solidFill>
                  <a:srgbClr val="00B0F0"/>
                </a:solidFill>
              </a:rPr>
              <a:t>d.  EXHIBIT THE PHENOMENON OF INTERFERENCE &amp;</a:t>
            </a:r>
            <a:br>
              <a:rPr lang="en-US" b="1" dirty="0" smtClean="0">
                <a:solidFill>
                  <a:srgbClr val="00B0F0"/>
                </a:solidFill>
              </a:rPr>
            </a:br>
            <a:r>
              <a:rPr lang="en-US" dirty="0" smtClean="0"/>
              <a:t/>
            </a:r>
            <a:br>
              <a:rPr lang="en-US" dirty="0" smtClean="0"/>
            </a:br>
            <a:r>
              <a:rPr lang="en-US" b="1" dirty="0" smtClean="0">
                <a:solidFill>
                  <a:srgbClr val="7030A0"/>
                </a:solidFill>
              </a:rPr>
              <a:t>e.  TRANSFER ENERGY</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Properties of Electromagnetic Waves</a:t>
            </a:r>
            <a:endParaRPr lang="en-US" dirty="0"/>
          </a:p>
        </p:txBody>
      </p:sp>
      <p:sp>
        <p:nvSpPr>
          <p:cNvPr id="3" name="Content Placeholder 2"/>
          <p:cNvSpPr>
            <a:spLocks noGrp="1"/>
          </p:cNvSpPr>
          <p:nvPr>
            <p:ph idx="1"/>
          </p:nvPr>
        </p:nvSpPr>
        <p:spPr/>
        <p:txBody>
          <a:bodyPr/>
          <a:lstStyle/>
          <a:p>
            <a:r>
              <a:rPr lang="en-US" dirty="0" smtClean="0"/>
              <a:t>Diffraction is the spreading of a wave as it passes an edge or goes through a gap.</a:t>
            </a:r>
            <a:br>
              <a:rPr lang="en-US" dirty="0" smtClean="0"/>
            </a:br>
            <a:endParaRPr lang="en-US" dirty="0" smtClean="0"/>
          </a:p>
        </p:txBody>
      </p:sp>
      <p:pic>
        <p:nvPicPr>
          <p:cNvPr id="4" name="Picture 2" descr="Image result for diffraction of light"/>
          <p:cNvPicPr>
            <a:picLocks noChangeAspect="1" noChangeArrowheads="1"/>
          </p:cNvPicPr>
          <p:nvPr/>
        </p:nvPicPr>
        <p:blipFill>
          <a:blip r:embed="rId2" cstate="print"/>
          <a:srcRect/>
          <a:stretch>
            <a:fillRect/>
          </a:stretch>
        </p:blipFill>
        <p:spPr bwMode="auto">
          <a:xfrm>
            <a:off x="533400" y="2971800"/>
            <a:ext cx="7381952" cy="29718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Properties of Electromagnetic Waves</a:t>
            </a:r>
            <a:endParaRPr lang="en-US" dirty="0"/>
          </a:p>
        </p:txBody>
      </p:sp>
      <p:sp>
        <p:nvSpPr>
          <p:cNvPr id="3" name="Content Placeholder 2"/>
          <p:cNvSpPr>
            <a:spLocks noGrp="1"/>
          </p:cNvSpPr>
          <p:nvPr>
            <p:ph idx="1"/>
          </p:nvPr>
        </p:nvSpPr>
        <p:spPr/>
        <p:txBody>
          <a:bodyPr/>
          <a:lstStyle/>
          <a:p>
            <a:r>
              <a:rPr lang="en-US" dirty="0" smtClean="0"/>
              <a:t>Interference is the phenomenon which occurs at a point where two or more waves superpose on each other (add) to produce a combined vibration or</a:t>
            </a:r>
            <a:br>
              <a:rPr lang="en-US" dirty="0" smtClean="0"/>
            </a:br>
            <a:r>
              <a:rPr lang="en-US" dirty="0" smtClean="0"/>
              <a:t>amplitude lesser or </a:t>
            </a:r>
            <a:br>
              <a:rPr lang="en-US" dirty="0" smtClean="0"/>
            </a:br>
            <a:r>
              <a:rPr lang="en-US" dirty="0" smtClean="0"/>
              <a:t>greater than any of</a:t>
            </a:r>
            <a:br>
              <a:rPr lang="en-US" dirty="0" smtClean="0"/>
            </a:br>
            <a:r>
              <a:rPr lang="en-US" dirty="0" smtClean="0"/>
              <a:t>the individual waves.</a:t>
            </a:r>
            <a:endParaRPr lang="en-US"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0600" y="3244025"/>
            <a:ext cx="3345023" cy="315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dirty="0" smtClean="0"/>
              <a:t>Light</a:t>
            </a:r>
            <a:r>
              <a:rPr lang="en-US" sz="2800" dirty="0" smtClean="0"/>
              <a:t> is one member of the family of electromagnetic waves, it is found in the visible region of the spectrum.  </a:t>
            </a:r>
            <a:br>
              <a:rPr lang="en-US" sz="2800" dirty="0" smtClean="0"/>
            </a:br>
            <a:r>
              <a:rPr lang="en-US" sz="2800" dirty="0" smtClean="0"/>
              <a:t/>
            </a:r>
            <a:br>
              <a:rPr lang="en-US" sz="2800" dirty="0" smtClean="0"/>
            </a:br>
            <a:r>
              <a:rPr lang="en-US" sz="2800" b="1" dirty="0" smtClean="0"/>
              <a:t>Give some examples of electromagnetic waves.</a:t>
            </a:r>
          </a:p>
          <a:p>
            <a:endParaRPr lang="en-US" sz="2800" b="1" dirty="0" smtClean="0"/>
          </a:p>
          <a:p>
            <a:r>
              <a:rPr lang="en-US" sz="2800" dirty="0" smtClean="0"/>
              <a:t>All electromagnetic waves exhibit </a:t>
            </a:r>
            <a:r>
              <a:rPr lang="en-US" sz="2800" b="1" dirty="0" smtClean="0">
                <a:solidFill>
                  <a:srgbClr val="7030A0"/>
                </a:solidFill>
              </a:rPr>
              <a:t>reflection</a:t>
            </a:r>
            <a:r>
              <a:rPr lang="en-US" sz="2800" dirty="0" smtClean="0"/>
              <a:t>, </a:t>
            </a:r>
            <a:r>
              <a:rPr lang="en-US" sz="2800" b="1" dirty="0" smtClean="0">
                <a:solidFill>
                  <a:srgbClr val="FF0066"/>
                </a:solidFill>
              </a:rPr>
              <a:t>refraction</a:t>
            </a:r>
            <a:r>
              <a:rPr lang="en-US" sz="2800" dirty="0" smtClean="0"/>
              <a:t>, </a:t>
            </a:r>
            <a:r>
              <a:rPr lang="en-US" sz="2800" b="1" dirty="0" smtClean="0">
                <a:solidFill>
                  <a:srgbClr val="00B050"/>
                </a:solidFill>
              </a:rPr>
              <a:t>interference</a:t>
            </a:r>
            <a:r>
              <a:rPr lang="en-US" sz="2800" dirty="0" smtClean="0"/>
              <a:t> and </a:t>
            </a:r>
            <a:r>
              <a:rPr lang="en-US" sz="2800" b="1" dirty="0" smtClean="0">
                <a:solidFill>
                  <a:srgbClr val="FFC000"/>
                </a:solidFill>
              </a:rPr>
              <a:t>diffraction</a:t>
            </a:r>
            <a:r>
              <a:rPr lang="en-US" sz="2800" dirty="0" smtClean="0"/>
              <a:t>, and travel at 300 million metres per second, </a:t>
            </a:r>
            <a:r>
              <a:rPr lang="en-US" sz="2800" b="1" dirty="0" smtClean="0"/>
              <a:t>3 × 10</a:t>
            </a:r>
            <a:r>
              <a:rPr lang="en-US" sz="2800" b="1" baseline="30000" dirty="0" smtClean="0"/>
              <a:t>8</a:t>
            </a:r>
            <a:r>
              <a:rPr lang="en-US" sz="2800" b="1" dirty="0" smtClean="0"/>
              <a:t> m/s</a:t>
            </a:r>
            <a:r>
              <a:rPr lang="en-US" sz="2800" dirty="0" smtClean="0"/>
              <a:t> in air.</a:t>
            </a:r>
            <a:br>
              <a:rPr lang="en-US" sz="2800" dirty="0" smtClean="0"/>
            </a:br>
            <a:endParaRPr lang="en-US" sz="2800" dirty="0" smtClean="0"/>
          </a:p>
          <a:p>
            <a:r>
              <a:rPr lang="en-US" sz="2800" b="1" dirty="0" smtClean="0"/>
              <a:t>3 X 10</a:t>
            </a:r>
            <a:r>
              <a:rPr lang="en-US" sz="2800" b="1" baseline="30000" dirty="0" smtClean="0"/>
              <a:t>8</a:t>
            </a:r>
            <a:r>
              <a:rPr lang="en-US" sz="2800" b="1" dirty="0" smtClean="0"/>
              <a:t> m/s is the speed of light</a:t>
            </a:r>
            <a:r>
              <a:rPr lang="en-US" sz="2800" dirty="0" smtClean="0"/>
              <a:t>.</a:t>
            </a:r>
          </a:p>
          <a:p>
            <a:endParaRPr lang="en-US" sz="2800" dirty="0" smtClean="0"/>
          </a:p>
          <a:p>
            <a:r>
              <a:rPr lang="en-US" sz="2800" dirty="0" smtClean="0"/>
              <a:t>Their different wavelengths and frequencies are related to their speed, </a:t>
            </a:r>
            <a:r>
              <a:rPr lang="en-US" sz="2800" b="1" i="1" dirty="0" smtClean="0"/>
              <a:t>v</a:t>
            </a:r>
            <a:r>
              <a:rPr lang="en-US" sz="2800" dirty="0" smtClean="0"/>
              <a:t> by</a:t>
            </a:r>
            <a:br>
              <a:rPr lang="en-US" sz="2800" dirty="0" smtClean="0"/>
            </a:br>
            <a:r>
              <a:rPr lang="en-US" sz="2800" dirty="0" smtClean="0"/>
              <a:t>                                        </a:t>
            </a:r>
            <a:r>
              <a:rPr lang="en-US" sz="2800" b="1" i="1" dirty="0" smtClean="0"/>
              <a:t>v</a:t>
            </a:r>
            <a:r>
              <a:rPr lang="en-US" sz="2800" b="1" dirty="0" smtClean="0"/>
              <a:t> = ʄ × </a:t>
            </a:r>
            <a:r>
              <a:rPr lang="el-GR" sz="2800" b="1" dirty="0" smtClean="0"/>
              <a:t>λ</a:t>
            </a:r>
            <a:endParaRPr lang="en-US" sz="2800" b="1" dirty="0"/>
          </a:p>
        </p:txBody>
      </p:sp>
    </p:spTree>
    <p:extLst>
      <p:ext uri="{BB962C8B-B14F-4D97-AF65-F5344CB8AC3E}">
        <p14:creationId xmlns="" xmlns:p14="http://schemas.microsoft.com/office/powerpoint/2010/main" val="2057614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Longitudinal Waves</a:t>
            </a:r>
            <a:endParaRPr lang="en-US" dirty="0"/>
          </a:p>
        </p:txBody>
      </p:sp>
      <p:sp>
        <p:nvSpPr>
          <p:cNvPr id="3" name="Content Placeholder 2"/>
          <p:cNvSpPr>
            <a:spLocks noGrp="1"/>
          </p:cNvSpPr>
          <p:nvPr>
            <p:ph idx="1"/>
          </p:nvPr>
        </p:nvSpPr>
        <p:spPr/>
        <p:txBody>
          <a:bodyPr/>
          <a:lstStyle/>
          <a:p>
            <a:r>
              <a:rPr lang="en-US" dirty="0" smtClean="0"/>
              <a:t>A sound wave produced in a solid, liquid or gas.</a:t>
            </a:r>
          </a:p>
          <a:p>
            <a:pPr>
              <a:buNone/>
            </a:pPr>
            <a:endParaRPr lang="en-US" dirty="0" smtClean="0"/>
          </a:p>
        </p:txBody>
      </p:sp>
      <p:pic>
        <p:nvPicPr>
          <p:cNvPr id="47106" name="Picture 2" descr="Image result for compressions and rarefactions"/>
          <p:cNvPicPr>
            <a:picLocks noChangeAspect="1" noChangeArrowheads="1"/>
          </p:cNvPicPr>
          <p:nvPr/>
        </p:nvPicPr>
        <p:blipFill>
          <a:blip r:embed="rId2" cstate="print"/>
          <a:srcRect/>
          <a:stretch>
            <a:fillRect/>
          </a:stretch>
        </p:blipFill>
        <p:spPr bwMode="auto">
          <a:xfrm>
            <a:off x="1200150" y="3000374"/>
            <a:ext cx="6115050" cy="271462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Most of the electromagnetic waves result from electrons suffering some kind of energy change.</a:t>
            </a:r>
          </a:p>
          <a:p>
            <a:endParaRPr lang="en-US" sz="3600" dirty="0" smtClean="0"/>
          </a:p>
          <a:p>
            <a:r>
              <a:rPr lang="en-US" sz="3600" dirty="0" smtClean="0"/>
              <a:t>An electromagnetic wave has both an electric field and a magnetic field as demonstrated below.</a:t>
            </a:r>
          </a:p>
          <a:p>
            <a:pPr>
              <a:buNone/>
            </a:pP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r>
              <a:rPr lang="en-US" sz="1200" b="1" dirty="0" smtClean="0"/>
              <a:t/>
            </a:r>
            <a:br>
              <a:rPr lang="en-US" sz="1200" b="1" dirty="0" smtClean="0"/>
            </a:br>
            <a:endParaRPr lang="en-US" sz="1200" b="1" dirty="0"/>
          </a:p>
        </p:txBody>
      </p:sp>
      <p:pic>
        <p:nvPicPr>
          <p:cNvPr id="4" name="Picture 6" descr="Related image"/>
          <p:cNvPicPr>
            <a:picLocks noChangeAspect="1" noChangeArrowheads="1"/>
          </p:cNvPicPr>
          <p:nvPr/>
        </p:nvPicPr>
        <p:blipFill>
          <a:blip r:embed="rId2" cstate="print"/>
          <a:srcRect/>
          <a:stretch>
            <a:fillRect/>
          </a:stretch>
        </p:blipFill>
        <p:spPr bwMode="auto">
          <a:xfrm>
            <a:off x="2362200" y="3830438"/>
            <a:ext cx="5105400" cy="2798962"/>
          </a:xfrm>
          <a:prstGeom prst="rect">
            <a:avLst/>
          </a:prstGeom>
          <a:noFill/>
        </p:spPr>
      </p:pic>
    </p:spTree>
    <p:extLst>
      <p:ext uri="{BB962C8B-B14F-4D97-AF65-F5344CB8AC3E}">
        <p14:creationId xmlns="" xmlns:p14="http://schemas.microsoft.com/office/powerpoint/2010/main" val="20576145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US" dirty="0" smtClean="0"/>
              <a:t>Production of Electromagnetic Waves</a:t>
            </a:r>
            <a:endParaRPr lang="en-US" dirty="0"/>
          </a:p>
        </p:txBody>
      </p:sp>
      <p:graphicFrame>
        <p:nvGraphicFramePr>
          <p:cNvPr id="4" name="Content Placeholder 3"/>
          <p:cNvGraphicFramePr>
            <a:graphicFrameLocks noGrp="1"/>
          </p:cNvGraphicFramePr>
          <p:nvPr>
            <p:ph idx="1"/>
          </p:nvPr>
        </p:nvGraphicFramePr>
        <p:xfrm>
          <a:off x="457200" y="1214120"/>
          <a:ext cx="8458200" cy="5491480"/>
        </p:xfrm>
        <a:graphic>
          <a:graphicData uri="http://schemas.openxmlformats.org/drawingml/2006/table">
            <a:tbl>
              <a:tblPr firstRow="1" bandRow="1">
                <a:tableStyleId>{00A15C55-8517-42AA-B614-E9B94910E393}</a:tableStyleId>
              </a:tblPr>
              <a:tblGrid>
                <a:gridCol w="2362200"/>
                <a:gridCol w="6096000"/>
              </a:tblGrid>
              <a:tr h="370840">
                <a:tc>
                  <a:txBody>
                    <a:bodyPr/>
                    <a:lstStyle/>
                    <a:p>
                      <a:r>
                        <a:rPr lang="en-US" dirty="0" smtClean="0">
                          <a:latin typeface="Times New Roman" pitchFamily="18" charset="0"/>
                          <a:cs typeface="Times New Roman" pitchFamily="18" charset="0"/>
                        </a:rPr>
                        <a:t>Type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Produced by</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Radio</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Radio transmitters – aerials</a:t>
                      </a:r>
                      <a:r>
                        <a:rPr lang="en-US" baseline="0" dirty="0" smtClean="0">
                          <a:latin typeface="Times New Roman" pitchFamily="18" charset="0"/>
                          <a:cs typeface="Times New Roman" pitchFamily="18" charset="0"/>
                        </a:rPr>
                        <a:t> that emit radio waves when electric current oscillates within them</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Infrared</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All bodies</a:t>
                      </a:r>
                      <a:r>
                        <a:rPr lang="en-US" baseline="0" dirty="0" smtClean="0">
                          <a:latin typeface="Times New Roman" pitchFamily="18" charset="0"/>
                          <a:cs typeface="Times New Roman" pitchFamily="18" charset="0"/>
                        </a:rPr>
                        <a:t> above temperature 0 K (-273 </a:t>
                      </a:r>
                      <a:r>
                        <a:rPr lang="en-US" baseline="30000" dirty="0" err="1" smtClean="0">
                          <a:latin typeface="Times New Roman" pitchFamily="18" charset="0"/>
                          <a:cs typeface="Times New Roman" pitchFamily="18" charset="0"/>
                        </a:rPr>
                        <a:t>o</a:t>
                      </a:r>
                      <a:r>
                        <a:rPr lang="en-US" baseline="0" dirty="0" err="1" smtClean="0">
                          <a:latin typeface="Times New Roman" pitchFamily="18" charset="0"/>
                          <a:cs typeface="Times New Roman" pitchFamily="18" charset="0"/>
                        </a:rPr>
                        <a:t>C</a:t>
                      </a:r>
                      <a:r>
                        <a:rPr lang="en-US" baseline="0" dirty="0" smtClean="0">
                          <a:latin typeface="Times New Roman" pitchFamily="18" charset="0"/>
                          <a:cs typeface="Times New Roman" pitchFamily="18" charset="0"/>
                        </a:rPr>
                        <a:t>)</a:t>
                      </a:r>
                      <a:br>
                        <a:rPr lang="en-US" baseline="0"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Visible Light (ROYGBIV)</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Bodies above 1100 </a:t>
                      </a:r>
                      <a:r>
                        <a:rPr lang="en-US" baseline="30000" dirty="0" err="1" smtClean="0">
                          <a:latin typeface="Times New Roman" pitchFamily="18" charset="0"/>
                          <a:cs typeface="Times New Roman" pitchFamily="18" charset="0"/>
                        </a:rPr>
                        <a:t>o</a:t>
                      </a:r>
                      <a:r>
                        <a:rPr lang="en-US" dirty="0" err="1" smtClean="0">
                          <a:latin typeface="Times New Roman" pitchFamily="18" charset="0"/>
                          <a:cs typeface="Times New Roman" pitchFamily="18" charset="0"/>
                        </a:rPr>
                        <a:t>C</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Ultraviolet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Very hot bodies,</a:t>
                      </a:r>
                      <a:r>
                        <a:rPr lang="en-US" baseline="0" dirty="0" smtClean="0">
                          <a:latin typeface="Times New Roman" pitchFamily="18" charset="0"/>
                          <a:cs typeface="Times New Roman" pitchFamily="18" charset="0"/>
                        </a:rPr>
                        <a:t> such as the Sun (6000 </a:t>
                      </a:r>
                      <a:r>
                        <a:rPr lang="en-US" baseline="30000" dirty="0" err="1" smtClean="0">
                          <a:latin typeface="Times New Roman" pitchFamily="18" charset="0"/>
                          <a:cs typeface="Times New Roman" pitchFamily="18" charset="0"/>
                        </a:rPr>
                        <a:t>o</a:t>
                      </a:r>
                      <a:r>
                        <a:rPr lang="en-US" baseline="0" dirty="0" err="1" smtClean="0">
                          <a:latin typeface="Times New Roman" pitchFamily="18" charset="0"/>
                          <a:cs typeface="Times New Roman" pitchFamily="18" charset="0"/>
                        </a:rPr>
                        <a:t>C</a:t>
                      </a:r>
                      <a:r>
                        <a:rPr lang="en-US" baseline="0" dirty="0" smtClean="0">
                          <a:latin typeface="Times New Roman" pitchFamily="18" charset="0"/>
                          <a:cs typeface="Times New Roman" pitchFamily="18" charset="0"/>
                        </a:rPr>
                        <a:t>), welding torches, electric sparks, lightning</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X-rays and Gamma</a:t>
                      </a:r>
                      <a:r>
                        <a:rPr lang="en-US" baseline="0" dirty="0" smtClean="0">
                          <a:latin typeface="Times New Roman" pitchFamily="18" charset="0"/>
                          <a:cs typeface="Times New Roman" pitchFamily="18" charset="0"/>
                        </a:rPr>
                        <a:t> rays</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X rays</a:t>
                      </a:r>
                      <a:r>
                        <a:rPr lang="en-US" baseline="0" dirty="0" smtClean="0">
                          <a:latin typeface="Times New Roman" pitchFamily="18" charset="0"/>
                          <a:cs typeface="Times New Roman" pitchFamily="18" charset="0"/>
                        </a:rPr>
                        <a:t> consist of high speed electrons bombarding metal targets</a:t>
                      </a:r>
                      <a:br>
                        <a:rPr lang="en-US" baseline="0" dirty="0" smtClean="0">
                          <a:latin typeface="Times New Roman" pitchFamily="18" charset="0"/>
                          <a:cs typeface="Times New Roman" pitchFamily="18" charset="0"/>
                        </a:rPr>
                      </a:br>
                      <a:r>
                        <a:rPr lang="en-US" baseline="0" dirty="0" smtClean="0">
                          <a:latin typeface="Times New Roman" pitchFamily="18" charset="0"/>
                          <a:cs typeface="Times New Roman" pitchFamily="18" charset="0"/>
                        </a:rPr>
                        <a:t/>
                      </a:r>
                      <a:br>
                        <a:rPr lang="en-US" baseline="0" dirty="0" smtClean="0">
                          <a:latin typeface="Times New Roman" pitchFamily="18" charset="0"/>
                          <a:cs typeface="Times New Roman" pitchFamily="18" charset="0"/>
                        </a:rPr>
                      </a:br>
                      <a:r>
                        <a:rPr lang="en-US" baseline="0" dirty="0" smtClean="0">
                          <a:latin typeface="Times New Roman" pitchFamily="18" charset="0"/>
                          <a:cs typeface="Times New Roman" pitchFamily="18" charset="0"/>
                        </a:rPr>
                        <a:t>Gamma rays are produced by changes in nuclei of unstable atoms.</a:t>
                      </a:r>
                      <a:endParaRPr lang="en-US"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Uses of Electromagnetic Waves</a:t>
            </a:r>
            <a:br>
              <a:rPr lang="en-US" dirty="0" smtClean="0"/>
            </a:br>
            <a:r>
              <a:rPr lang="en-US" b="1" dirty="0" smtClean="0">
                <a:solidFill>
                  <a:srgbClr val="FF0000"/>
                </a:solidFill>
              </a:rPr>
              <a:t>Radio Waves &amp; Microwaves</a:t>
            </a:r>
            <a:endParaRPr lang="en-US" b="1" dirty="0">
              <a:solidFill>
                <a:srgbClr val="FF0000"/>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Radio waves and microwaves are used for</a:t>
            </a:r>
            <a:br>
              <a:rPr lang="en-US" dirty="0" smtClean="0"/>
            </a:br>
            <a:r>
              <a:rPr lang="en-US" dirty="0" smtClean="0"/>
              <a:t/>
            </a:r>
            <a:br>
              <a:rPr lang="en-US" dirty="0" smtClean="0"/>
            </a:br>
            <a:r>
              <a:rPr lang="en-US" dirty="0" smtClean="0"/>
              <a:t>a.  Radio and television broadcasting</a:t>
            </a:r>
            <a:br>
              <a:rPr lang="en-US" dirty="0" smtClean="0"/>
            </a:br>
            <a:r>
              <a:rPr lang="en-US" dirty="0" smtClean="0"/>
              <a:t/>
            </a:r>
            <a:br>
              <a:rPr lang="en-US" dirty="0" smtClean="0"/>
            </a:br>
            <a:r>
              <a:rPr lang="en-US" dirty="0" smtClean="0"/>
              <a:t>b.  Cell phone communication</a:t>
            </a:r>
            <a:br>
              <a:rPr lang="en-US" dirty="0" smtClean="0"/>
            </a:br>
            <a:r>
              <a:rPr lang="en-US" dirty="0" smtClean="0"/>
              <a:t/>
            </a:r>
            <a:br>
              <a:rPr lang="en-US" dirty="0" smtClean="0"/>
            </a:br>
            <a:r>
              <a:rPr lang="en-US" dirty="0" smtClean="0"/>
              <a:t>c.  Warming food (Microwave)</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Uses of Electromagnetic Waves</a:t>
            </a:r>
            <a:br>
              <a:rPr lang="en-US" dirty="0" smtClean="0"/>
            </a:br>
            <a:r>
              <a:rPr lang="en-US" b="1" dirty="0" smtClean="0">
                <a:solidFill>
                  <a:srgbClr val="92D050"/>
                </a:solidFill>
              </a:rPr>
              <a:t>Infrared Radiation</a:t>
            </a:r>
            <a:endParaRPr lang="en-US" b="1" dirty="0">
              <a:solidFill>
                <a:srgbClr val="92D050"/>
              </a:solidFill>
            </a:endParaRP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Infrared (IR) radiation is detected by our nerves as HEAT.</a:t>
            </a:r>
            <a:br>
              <a:rPr lang="en-US" dirty="0" smtClean="0"/>
            </a:br>
            <a:r>
              <a:rPr lang="en-US" dirty="0" smtClean="0"/>
              <a:t/>
            </a:r>
            <a:br>
              <a:rPr lang="en-US" dirty="0" smtClean="0"/>
            </a:br>
            <a:r>
              <a:rPr lang="en-US" dirty="0" smtClean="0"/>
              <a:t>Anything which is hot but not glowing, i.e. below</a:t>
            </a:r>
            <a:br>
              <a:rPr lang="en-US" dirty="0" smtClean="0"/>
            </a:br>
            <a:r>
              <a:rPr lang="en-US" dirty="0" smtClean="0"/>
              <a:t>500</a:t>
            </a:r>
            <a:r>
              <a:rPr lang="en-US" baseline="30000" dirty="0" smtClean="0"/>
              <a:t>o</a:t>
            </a:r>
            <a:r>
              <a:rPr lang="en-US" dirty="0" smtClean="0"/>
              <a:t>C, emits </a:t>
            </a:r>
            <a:r>
              <a:rPr lang="en-US" b="1" dirty="0" smtClean="0"/>
              <a:t>IR </a:t>
            </a:r>
            <a:r>
              <a:rPr lang="en-US" dirty="0" smtClean="0"/>
              <a:t>radiation alone.</a:t>
            </a:r>
            <a:br>
              <a:rPr lang="en-US" dirty="0" smtClean="0"/>
            </a:br>
            <a:r>
              <a:rPr lang="en-US" dirty="0" smtClean="0"/>
              <a:t/>
            </a:r>
            <a:br>
              <a:rPr lang="en-US" dirty="0" smtClean="0"/>
            </a:br>
            <a:r>
              <a:rPr lang="en-US" dirty="0" smtClean="0"/>
              <a:t>At about </a:t>
            </a:r>
            <a:r>
              <a:rPr lang="en-US" b="1" dirty="0" smtClean="0"/>
              <a:t>500</a:t>
            </a:r>
            <a:r>
              <a:rPr lang="en-US" b="1" baseline="30000" dirty="0" smtClean="0"/>
              <a:t>o</a:t>
            </a:r>
            <a:r>
              <a:rPr lang="en-US" b="1" dirty="0" smtClean="0"/>
              <a:t>C</a:t>
            </a:r>
            <a:r>
              <a:rPr lang="en-US" dirty="0" smtClean="0"/>
              <a:t> a body becomes red-hot and emits </a:t>
            </a:r>
            <a:r>
              <a:rPr lang="en-US" b="1" dirty="0" smtClean="0">
                <a:solidFill>
                  <a:srgbClr val="FF0000"/>
                </a:solidFill>
              </a:rPr>
              <a:t>red light</a:t>
            </a:r>
            <a:r>
              <a:rPr lang="en-US" dirty="0" smtClean="0"/>
              <a:t> as well as </a:t>
            </a:r>
            <a:r>
              <a:rPr lang="en-US" b="1" dirty="0" smtClean="0"/>
              <a:t>IR</a:t>
            </a:r>
            <a:r>
              <a:rPr lang="en-US" dirty="0" smtClean="0"/>
              <a:t>.</a:t>
            </a:r>
            <a:br>
              <a:rPr lang="en-US" dirty="0" smtClean="0"/>
            </a:br>
            <a:r>
              <a:rPr lang="en-US" dirty="0" smtClean="0"/>
              <a:t/>
            </a:r>
            <a:br>
              <a:rPr lang="en-US" dirty="0" smtClean="0"/>
            </a:br>
            <a:r>
              <a:rPr lang="en-US" dirty="0" smtClean="0"/>
              <a:t>At about </a:t>
            </a:r>
            <a:r>
              <a:rPr lang="en-US" b="1" dirty="0" smtClean="0"/>
              <a:t>1000</a:t>
            </a:r>
            <a:r>
              <a:rPr lang="en-US" b="1" baseline="30000" dirty="0" smtClean="0"/>
              <a:t>o</a:t>
            </a:r>
            <a:r>
              <a:rPr lang="en-US" b="1" dirty="0" smtClean="0"/>
              <a:t>C</a:t>
            </a:r>
            <a:r>
              <a:rPr lang="en-US" dirty="0" smtClean="0"/>
              <a:t> things such as lamp filaments are white-hot and radiate </a:t>
            </a:r>
            <a:r>
              <a:rPr lang="en-US" b="1" dirty="0" smtClean="0"/>
              <a:t>IR</a:t>
            </a:r>
            <a:r>
              <a:rPr lang="en-US" dirty="0" smtClean="0"/>
              <a:t> and </a:t>
            </a:r>
            <a:r>
              <a:rPr lang="en-US" b="1" dirty="0" smtClean="0"/>
              <a:t>white light</a:t>
            </a:r>
            <a:r>
              <a:rPr lang="en-US" dirty="0" smtClean="0"/>
              <a:t>, that is ALL the colours of the spectrum. </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Uses of Electromagnetic Waves</a:t>
            </a:r>
            <a:br>
              <a:rPr lang="en-US" dirty="0" smtClean="0"/>
            </a:br>
            <a:r>
              <a:rPr lang="en-US" b="1" dirty="0" smtClean="0">
                <a:solidFill>
                  <a:srgbClr val="92D050"/>
                </a:solidFill>
              </a:rPr>
              <a:t>Infrared Radiation</a:t>
            </a:r>
            <a:endParaRPr lang="en-US" b="1" dirty="0">
              <a:solidFill>
                <a:srgbClr val="92D050"/>
              </a:solidFill>
            </a:endParaRPr>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Infrared radiation is used</a:t>
            </a:r>
            <a:br>
              <a:rPr lang="en-US" dirty="0" smtClean="0"/>
            </a:br>
            <a:r>
              <a:rPr lang="en-US" dirty="0" smtClean="0"/>
              <a:t/>
            </a:r>
            <a:br>
              <a:rPr lang="en-US" dirty="0" smtClean="0"/>
            </a:br>
            <a:r>
              <a:rPr lang="en-US" dirty="0" smtClean="0"/>
              <a:t>a.  In Ovens, toasters and heat radiators</a:t>
            </a:r>
            <a:br>
              <a:rPr lang="en-US" dirty="0" smtClean="0"/>
            </a:br>
            <a:r>
              <a:rPr lang="en-US" dirty="0" smtClean="0"/>
              <a:t/>
            </a:r>
            <a:br>
              <a:rPr lang="en-US" dirty="0" smtClean="0"/>
            </a:br>
            <a:r>
              <a:rPr lang="en-US" dirty="0" smtClean="0"/>
              <a:t>b.  In remote controls</a:t>
            </a:r>
            <a:br>
              <a:rPr lang="en-US" dirty="0" smtClean="0"/>
            </a:br>
            <a:r>
              <a:rPr lang="en-US" dirty="0" smtClean="0"/>
              <a:t/>
            </a:r>
            <a:br>
              <a:rPr lang="en-US" dirty="0" smtClean="0"/>
            </a:br>
            <a:r>
              <a:rPr lang="en-US" dirty="0" smtClean="0"/>
              <a:t>c.  In </a:t>
            </a:r>
            <a:r>
              <a:rPr lang="en-US" dirty="0" err="1" smtClean="0"/>
              <a:t>Fibre</a:t>
            </a:r>
            <a:r>
              <a:rPr lang="en-US" dirty="0" smtClean="0"/>
              <a:t> Optic cables</a:t>
            </a:r>
            <a:br>
              <a:rPr lang="en-US" dirty="0" smtClean="0"/>
            </a:br>
            <a:r>
              <a:rPr lang="en-US" dirty="0" smtClean="0"/>
              <a:t/>
            </a:r>
            <a:br>
              <a:rPr lang="en-US" dirty="0" smtClean="0"/>
            </a:br>
            <a:r>
              <a:rPr lang="en-US" dirty="0" smtClean="0"/>
              <a:t>d.  In Heat – seeking missiles</a:t>
            </a:r>
            <a:br>
              <a:rPr lang="en-US" dirty="0" smtClean="0"/>
            </a:br>
            <a:r>
              <a:rPr lang="en-US" dirty="0" smtClean="0"/>
              <a:t/>
            </a:r>
            <a:br>
              <a:rPr lang="en-US" dirty="0" smtClean="0"/>
            </a:br>
            <a:r>
              <a:rPr lang="en-US" dirty="0" smtClean="0"/>
              <a:t>e.  In Treatment of muscular disorders</a:t>
            </a:r>
            <a:br>
              <a:rPr lang="en-US" dirty="0" smtClean="0"/>
            </a:br>
            <a:r>
              <a:rPr lang="en-US" dirty="0" smtClean="0"/>
              <a:t/>
            </a:r>
            <a:br>
              <a:rPr lang="en-US" dirty="0" smtClean="0"/>
            </a:br>
            <a:r>
              <a:rPr lang="en-US" dirty="0" smtClean="0"/>
              <a:t>f.  By Some animals that can detect IR from their prey in order to hunt them in the dark.</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6553200"/>
          </a:xfrm>
        </p:spPr>
        <p:txBody>
          <a:bodyPr>
            <a:normAutofit/>
          </a:bodyPr>
          <a:lstStyle/>
          <a:p>
            <a:r>
              <a:rPr lang="en-US" sz="2800" dirty="0" smtClean="0"/>
              <a:t>Ultraviolet, UV, waves have shorter wavelength than light waves. </a:t>
            </a:r>
            <a:br>
              <a:rPr lang="en-US" sz="2800" dirty="0" smtClean="0"/>
            </a:br>
            <a:r>
              <a:rPr lang="en-US" sz="2800" dirty="0" smtClean="0"/>
              <a:t/>
            </a:r>
            <a:br>
              <a:rPr lang="en-US" sz="2800" dirty="0" smtClean="0"/>
            </a:br>
            <a:r>
              <a:rPr lang="en-US" sz="2800" dirty="0" smtClean="0"/>
              <a:t>It can cause sun-tans.</a:t>
            </a:r>
            <a:r>
              <a:rPr lang="en-US" sz="2800" b="1" dirty="0" smtClean="0"/>
              <a:t>  What type of vitamins do they produce in the skin?</a:t>
            </a:r>
            <a:br>
              <a:rPr lang="en-US" sz="2800" b="1" dirty="0" smtClean="0"/>
            </a:br>
            <a:r>
              <a:rPr lang="en-US" sz="2800" b="1" dirty="0" smtClean="0"/>
              <a:t/>
            </a:r>
            <a:br>
              <a:rPr lang="en-US" sz="2800" b="1" dirty="0" smtClean="0"/>
            </a:br>
            <a:r>
              <a:rPr lang="en-US" sz="2800" dirty="0" smtClean="0"/>
              <a:t>However too much UV waves applied to the skin can be dangerous.</a:t>
            </a:r>
            <a:r>
              <a:rPr lang="en-US" sz="2800" b="1" dirty="0" smtClean="0"/>
              <a:t>  Why is this so?</a:t>
            </a:r>
            <a:br>
              <a:rPr lang="en-US" sz="2800" b="1" dirty="0" smtClean="0"/>
            </a:br>
            <a:r>
              <a:rPr lang="en-US" sz="2800" b="1" dirty="0" smtClean="0"/>
              <a:t/>
            </a:r>
            <a:br>
              <a:rPr lang="en-US" sz="2800" b="1" dirty="0" smtClean="0"/>
            </a:br>
            <a:r>
              <a:rPr lang="en-US" sz="2800" dirty="0" smtClean="0"/>
              <a:t>UV radiation causes teeth, finger nails, fluorescent paints and clothes washed in detergents to fluoresce.</a:t>
            </a:r>
            <a:r>
              <a:rPr lang="en-US" sz="2800" b="1" dirty="0" smtClean="0"/>
              <a:t>  What does this mean?</a:t>
            </a:r>
            <a:br>
              <a:rPr lang="en-US" sz="2800" b="1" dirty="0" smtClean="0"/>
            </a:br>
            <a:r>
              <a:rPr lang="en-US" sz="2000" b="1" dirty="0" smtClean="0"/>
              <a:t/>
            </a:r>
            <a:br>
              <a:rPr lang="en-US" sz="2000" b="1" dirty="0" smtClean="0"/>
            </a:br>
            <a:r>
              <a:rPr lang="en-US" sz="1200" dirty="0" smtClean="0"/>
              <a:t/>
            </a:r>
            <a:br>
              <a:rPr lang="en-US" sz="1200" dirty="0" smtClean="0"/>
            </a:br>
            <a:endParaRPr lang="en-US" sz="1200" dirty="0" smtClean="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Uses of Electromagnetic Waves</a:t>
            </a:r>
            <a:br>
              <a:rPr lang="en-US" dirty="0" smtClean="0"/>
            </a:br>
            <a:r>
              <a:rPr lang="en-US" b="1" dirty="0" smtClean="0">
                <a:solidFill>
                  <a:srgbClr val="7030A0"/>
                </a:solidFill>
              </a:rPr>
              <a:t>Ultraviolet Waves</a:t>
            </a:r>
            <a:endParaRPr lang="en-US" b="1" dirty="0">
              <a:solidFill>
                <a:srgbClr val="7030A0"/>
              </a:solidFill>
            </a:endParaRPr>
          </a:p>
        </p:txBody>
      </p:sp>
    </p:spTree>
    <p:extLst>
      <p:ext uri="{BB962C8B-B14F-4D97-AF65-F5344CB8AC3E}">
        <p14:creationId xmlns="" xmlns:p14="http://schemas.microsoft.com/office/powerpoint/2010/main" val="38434579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6553200"/>
          </a:xfrm>
        </p:spPr>
        <p:txBody>
          <a:bodyPr>
            <a:normAutofit/>
          </a:bodyPr>
          <a:lstStyle/>
          <a:p>
            <a:r>
              <a:rPr lang="en-US" dirty="0" smtClean="0"/>
              <a:t>The shells of fresh eggs fluoresce with a reddish colour;  those of ‘bad’ eggs appear violet.</a:t>
            </a:r>
            <a:br>
              <a:rPr lang="en-US" dirty="0" smtClean="0"/>
            </a:br>
            <a:endParaRPr lang="en-US" dirty="0" smtClean="0"/>
          </a:p>
          <a:p>
            <a:r>
              <a:rPr lang="en-US" dirty="0" smtClean="0"/>
              <a:t>A UV lamp used in science or medicine contains mercury vapour which emits UV radiation when an electric current passes through it.</a:t>
            </a:r>
            <a:br>
              <a:rPr lang="en-US" dirty="0" smtClean="0"/>
            </a:br>
            <a:endParaRPr lang="en-US" dirty="0" smtClean="0"/>
          </a:p>
          <a:p>
            <a:r>
              <a:rPr lang="en-US" dirty="0" smtClean="0"/>
              <a:t>Bank notes have a marking made of fluorescent substance which becomes visible when UV is incident on them.  This helps to discourage the circulation of fraudulent bank notes.</a:t>
            </a:r>
            <a:br>
              <a:rPr lang="en-US" dirty="0" smtClean="0"/>
            </a:br>
            <a:r>
              <a:rPr lang="en-US" sz="1200" dirty="0" smtClean="0"/>
              <a:t/>
            </a:r>
            <a:br>
              <a:rPr lang="en-US" sz="1200" dirty="0" smtClean="0"/>
            </a:br>
            <a:endParaRPr lang="en-US" sz="1200" dirty="0" smtClean="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Uses of Electromagnetic Waves</a:t>
            </a:r>
            <a:br>
              <a:rPr lang="en-US" dirty="0" smtClean="0"/>
            </a:br>
            <a:r>
              <a:rPr lang="en-US" b="1" dirty="0" smtClean="0">
                <a:solidFill>
                  <a:srgbClr val="7030A0"/>
                </a:solidFill>
              </a:rPr>
              <a:t>Ultraviolet Waves</a:t>
            </a:r>
            <a:endParaRPr lang="en-US" b="1" dirty="0">
              <a:solidFill>
                <a:srgbClr val="7030A0"/>
              </a:solidFill>
            </a:endParaRPr>
          </a:p>
        </p:txBody>
      </p:sp>
    </p:spTree>
    <p:extLst>
      <p:ext uri="{BB962C8B-B14F-4D97-AF65-F5344CB8AC3E}">
        <p14:creationId xmlns="" xmlns:p14="http://schemas.microsoft.com/office/powerpoint/2010/main" val="38434579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r>
              <a:rPr lang="en-US" sz="2800" dirty="0" smtClean="0"/>
              <a:t>X-rays are produced when high-speed electrons are stopped by a metal target in an X-ray tube.</a:t>
            </a:r>
            <a:br>
              <a:rPr lang="en-US" sz="2800" dirty="0" smtClean="0"/>
            </a:br>
            <a:r>
              <a:rPr lang="en-US" sz="2800" dirty="0" smtClean="0"/>
              <a:t/>
            </a:r>
            <a:br>
              <a:rPr lang="en-US" sz="2800" dirty="0" smtClean="0"/>
            </a:br>
            <a:r>
              <a:rPr lang="en-US" sz="2800" b="1" dirty="0" smtClean="0"/>
              <a:t>Do X-rays have shorter wavelengths than UV?</a:t>
            </a:r>
            <a:br>
              <a:rPr lang="en-US" sz="2800" b="1" dirty="0" smtClean="0"/>
            </a:br>
            <a:r>
              <a:rPr lang="en-US" sz="2800" b="1" dirty="0" smtClean="0"/>
              <a:t/>
            </a:r>
            <a:br>
              <a:rPr lang="en-US" sz="2800" b="1" dirty="0" smtClean="0"/>
            </a:br>
            <a:r>
              <a:rPr lang="en-US" sz="2800" dirty="0" smtClean="0"/>
              <a:t>X-rays, to some extent, are absorbed by living cells but they can penetrate some solid objects and affect photographic film.</a:t>
            </a:r>
            <a:br>
              <a:rPr lang="en-US" sz="2800" dirty="0" smtClean="0"/>
            </a:br>
            <a:r>
              <a:rPr lang="en-US" sz="2800" dirty="0" smtClean="0"/>
              <a:t/>
            </a:r>
            <a:br>
              <a:rPr lang="en-US" sz="2800" dirty="0" smtClean="0"/>
            </a:br>
            <a:r>
              <a:rPr lang="en-US" sz="2800" dirty="0" smtClean="0"/>
              <a:t>X-rays do not pass through bones, teeth and metals easily and so shadow pictures can be taken.</a:t>
            </a:r>
            <a:endParaRPr lang="en-US" sz="1200" dirty="0" smtClean="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Uses of Electromagnetic Waves</a:t>
            </a:r>
            <a:br>
              <a:rPr lang="en-US" dirty="0" smtClean="0"/>
            </a:br>
            <a:r>
              <a:rPr lang="en-US" b="1" dirty="0" smtClean="0">
                <a:solidFill>
                  <a:srgbClr val="0070C0"/>
                </a:solidFill>
              </a:rPr>
              <a:t>X-rays</a:t>
            </a:r>
            <a:endParaRPr lang="en-US" b="1" dirty="0">
              <a:solidFill>
                <a:srgbClr val="0070C0"/>
              </a:solidFill>
            </a:endParaRPr>
          </a:p>
        </p:txBody>
      </p:sp>
    </p:spTree>
    <p:extLst>
      <p:ext uri="{BB962C8B-B14F-4D97-AF65-F5344CB8AC3E}">
        <p14:creationId xmlns="" xmlns:p14="http://schemas.microsoft.com/office/powerpoint/2010/main" val="22013666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400"/>
          </a:xfrm>
        </p:spPr>
        <p:txBody>
          <a:bodyPr>
            <a:normAutofit/>
          </a:bodyPr>
          <a:lstStyle/>
          <a:p>
            <a:r>
              <a:rPr lang="en-US" dirty="0" smtClean="0"/>
              <a:t>X-rays are used in</a:t>
            </a:r>
            <a:br>
              <a:rPr lang="en-US" dirty="0" smtClean="0"/>
            </a:br>
            <a:r>
              <a:rPr lang="en-US" dirty="0" smtClean="0"/>
              <a:t/>
            </a:r>
            <a:br>
              <a:rPr lang="en-US" dirty="0" smtClean="0"/>
            </a:br>
            <a:r>
              <a:rPr lang="en-US" dirty="0" smtClean="0"/>
              <a:t>a.  Medical Imaging of dense materials such as bones or tumors within flesh</a:t>
            </a:r>
            <a:br>
              <a:rPr lang="en-US" dirty="0" smtClean="0"/>
            </a:br>
            <a:r>
              <a:rPr lang="en-US" dirty="0" smtClean="0"/>
              <a:t/>
            </a:r>
            <a:br>
              <a:rPr lang="en-US" dirty="0" smtClean="0"/>
            </a:br>
            <a:r>
              <a:rPr lang="en-US" dirty="0" smtClean="0"/>
              <a:t>b.  Security scanning of passengers and luggage</a:t>
            </a:r>
            <a:br>
              <a:rPr lang="en-US" dirty="0" smtClean="0"/>
            </a:br>
            <a:r>
              <a:rPr lang="en-US" dirty="0" smtClean="0"/>
              <a:t/>
            </a:r>
            <a:br>
              <a:rPr lang="en-US" dirty="0" smtClean="0"/>
            </a:br>
            <a:r>
              <a:rPr lang="en-US" dirty="0" smtClean="0"/>
              <a:t>c.  X-ray crystallography: a method of investigating the structure of crystals</a:t>
            </a:r>
          </a:p>
          <a:p>
            <a:pPr>
              <a:buNone/>
            </a:pPr>
            <a:r>
              <a:rPr lang="en-US" sz="2400" dirty="0" smtClean="0"/>
              <a:t/>
            </a:r>
            <a:br>
              <a:rPr lang="en-US" sz="2400" dirty="0" smtClean="0"/>
            </a:br>
            <a:r>
              <a:rPr lang="en-US" sz="1200" dirty="0" smtClean="0"/>
              <a:t/>
            </a:r>
            <a:br>
              <a:rPr lang="en-US" sz="1200" dirty="0" smtClean="0"/>
            </a:br>
            <a:endParaRPr lang="en-US" sz="1200" dirty="0" smtClean="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Uses of Electromagnetic Waves</a:t>
            </a:r>
            <a:br>
              <a:rPr lang="en-US" dirty="0" smtClean="0"/>
            </a:br>
            <a:r>
              <a:rPr lang="en-US" b="1" dirty="0" smtClean="0">
                <a:solidFill>
                  <a:srgbClr val="0070C0"/>
                </a:solidFill>
              </a:rPr>
              <a:t>X-rays</a:t>
            </a:r>
            <a:endParaRPr lang="en-US" b="1" dirty="0">
              <a:solidFill>
                <a:srgbClr val="0070C0"/>
              </a:solidFill>
            </a:endParaRPr>
          </a:p>
        </p:txBody>
      </p:sp>
    </p:spTree>
    <p:extLst>
      <p:ext uri="{BB962C8B-B14F-4D97-AF65-F5344CB8AC3E}">
        <p14:creationId xmlns="" xmlns:p14="http://schemas.microsoft.com/office/powerpoint/2010/main" val="2201366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486400"/>
          </a:xfrm>
        </p:spPr>
        <p:txBody>
          <a:bodyPr>
            <a:noAutofit/>
          </a:bodyPr>
          <a:lstStyle/>
          <a:p>
            <a:r>
              <a:rPr lang="en-US" sz="2800" dirty="0" smtClean="0"/>
              <a:t>Gamma rays are used to kill cancer cells.  </a:t>
            </a:r>
            <a:r>
              <a:rPr lang="en-US" sz="2800" b="1" dirty="0" smtClean="0"/>
              <a:t>What else are they used to kill?</a:t>
            </a:r>
            <a:br>
              <a:rPr lang="en-US" sz="2800" b="1" dirty="0" smtClean="0"/>
            </a:br>
            <a:r>
              <a:rPr lang="en-US" sz="2800" b="1" dirty="0" smtClean="0"/>
              <a:t/>
            </a:r>
            <a:br>
              <a:rPr lang="en-US" sz="2800" b="1" dirty="0" smtClean="0"/>
            </a:br>
            <a:r>
              <a:rPr lang="en-US" sz="2800" dirty="0" smtClean="0"/>
              <a:t>Gamma rays are used in:</a:t>
            </a:r>
            <a:br>
              <a:rPr lang="en-US" sz="2800" dirty="0" smtClean="0"/>
            </a:br>
            <a:r>
              <a:rPr lang="en-US" sz="2800" dirty="0" smtClean="0"/>
              <a:t/>
            </a:r>
            <a:br>
              <a:rPr lang="en-US" sz="2800" dirty="0" smtClean="0"/>
            </a:br>
            <a:r>
              <a:rPr lang="en-US" sz="2800" dirty="0" smtClean="0"/>
              <a:t>a.  Cancer therapy</a:t>
            </a:r>
            <a:br>
              <a:rPr lang="en-US" sz="2800" dirty="0" smtClean="0"/>
            </a:br>
            <a:r>
              <a:rPr lang="en-US" sz="2800" dirty="0" smtClean="0"/>
              <a:t/>
            </a:r>
            <a:br>
              <a:rPr lang="en-US" sz="2800" dirty="0" smtClean="0"/>
            </a:br>
            <a:r>
              <a:rPr lang="en-US" sz="2800" dirty="0" smtClean="0"/>
              <a:t>b.  Imaging using a gamma camera</a:t>
            </a:r>
            <a:br>
              <a:rPr lang="en-US" sz="2800" dirty="0" smtClean="0"/>
            </a:br>
            <a:r>
              <a:rPr lang="en-US" sz="2800" dirty="0" smtClean="0"/>
              <a:t/>
            </a:r>
            <a:br>
              <a:rPr lang="en-US" sz="2800" dirty="0" smtClean="0"/>
            </a:br>
            <a:r>
              <a:rPr lang="en-US" sz="2800" dirty="0" smtClean="0"/>
              <a:t>c.  Tracers</a:t>
            </a:r>
            <a:br>
              <a:rPr lang="en-US" sz="2800" dirty="0" smtClean="0"/>
            </a:br>
            <a:r>
              <a:rPr lang="en-US" sz="2800" dirty="0" smtClean="0"/>
              <a:t/>
            </a:r>
            <a:br>
              <a:rPr lang="en-US" sz="2800" dirty="0" smtClean="0"/>
            </a:br>
            <a:r>
              <a:rPr lang="en-US" sz="2800" b="1" dirty="0" smtClean="0"/>
              <a:t>Are gamma rays more penetrating and dangerous than X-rays?</a:t>
            </a:r>
            <a:br>
              <a:rPr lang="en-US" sz="2800" b="1" dirty="0" smtClean="0"/>
            </a:br>
            <a:endParaRPr lang="en-US" sz="2800" dirty="0" smtClean="0"/>
          </a:p>
          <a:p>
            <a:pPr>
              <a:buNone/>
            </a:pPr>
            <a:r>
              <a:rPr lang="en-US" sz="2800" dirty="0" smtClean="0"/>
              <a:t/>
            </a:r>
            <a:br>
              <a:rPr lang="en-US" sz="2800" dirty="0" smtClean="0"/>
            </a:br>
            <a:endParaRPr lang="en-US" sz="2800" b="1" u="sng" dirty="0" smtClean="0"/>
          </a:p>
        </p:txBody>
      </p:sp>
      <p:sp>
        <p:nvSpPr>
          <p:cNvPr id="4" name="Title 1"/>
          <p:cNvSpPr>
            <a:spLocks noGrp="1"/>
          </p:cNvSpPr>
          <p:nvPr>
            <p:ph type="title"/>
          </p:nvPr>
        </p:nvSpPr>
        <p:spPr>
          <a:xfrm>
            <a:off x="457200" y="76200"/>
            <a:ext cx="8229600" cy="1143000"/>
          </a:xfrm>
        </p:spPr>
        <p:txBody>
          <a:bodyPr>
            <a:normAutofit fontScale="90000"/>
          </a:bodyPr>
          <a:lstStyle/>
          <a:p>
            <a:r>
              <a:rPr lang="en-US" dirty="0" smtClean="0"/>
              <a:t>Uses of Electromagnetic Waves</a:t>
            </a:r>
            <a:br>
              <a:rPr lang="en-US" dirty="0" smtClean="0"/>
            </a:br>
            <a:r>
              <a:rPr lang="en-US" b="1" dirty="0" smtClean="0">
                <a:solidFill>
                  <a:schemeClr val="accent6">
                    <a:lumMod val="75000"/>
                  </a:schemeClr>
                </a:solidFill>
              </a:rPr>
              <a:t>Gamma Rays</a:t>
            </a:r>
            <a:endParaRPr lang="en-US" b="1" dirty="0">
              <a:solidFill>
                <a:schemeClr val="accent6">
                  <a:lumMod val="75000"/>
                </a:schemeClr>
              </a:solidFill>
            </a:endParaRPr>
          </a:p>
        </p:txBody>
      </p:sp>
    </p:spTree>
    <p:extLst>
      <p:ext uri="{BB962C8B-B14F-4D97-AF65-F5344CB8AC3E}">
        <p14:creationId xmlns="" xmlns:p14="http://schemas.microsoft.com/office/powerpoint/2010/main" val="2201366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Longitudinal Waves</a:t>
            </a:r>
            <a:endParaRPr lang="en-US" dirty="0"/>
          </a:p>
        </p:txBody>
      </p:sp>
      <p:sp>
        <p:nvSpPr>
          <p:cNvPr id="3" name="Content Placeholder 2"/>
          <p:cNvSpPr>
            <a:spLocks noGrp="1"/>
          </p:cNvSpPr>
          <p:nvPr>
            <p:ph idx="1"/>
          </p:nvPr>
        </p:nvSpPr>
        <p:spPr/>
        <p:txBody>
          <a:bodyPr/>
          <a:lstStyle/>
          <a:p>
            <a:r>
              <a:rPr lang="en-US" dirty="0" smtClean="0"/>
              <a:t>The wave produced in a slinky lying straight on a horizontal surface and vibrated parallel to its length from one end.</a:t>
            </a:r>
            <a:endParaRPr lang="en-US" dirty="0"/>
          </a:p>
        </p:txBody>
      </p:sp>
      <p:pic>
        <p:nvPicPr>
          <p:cNvPr id="46082" name="Picture 2" descr="Image result for slinky being pushed back and forth"/>
          <p:cNvPicPr>
            <a:picLocks noChangeAspect="1" noChangeArrowheads="1"/>
          </p:cNvPicPr>
          <p:nvPr/>
        </p:nvPicPr>
        <p:blipFill>
          <a:blip r:embed="rId2" cstate="print"/>
          <a:srcRect b="67839"/>
          <a:stretch>
            <a:fillRect/>
          </a:stretch>
        </p:blipFill>
        <p:spPr bwMode="auto">
          <a:xfrm>
            <a:off x="609600" y="3989971"/>
            <a:ext cx="8167688" cy="1039229"/>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1200"/>
          </a:xfrm>
        </p:spPr>
        <p:txBody>
          <a:bodyPr>
            <a:normAutofit/>
          </a:bodyPr>
          <a:lstStyle/>
          <a:p>
            <a:r>
              <a:rPr lang="en-US" sz="2400" dirty="0" smtClean="0">
                <a:sym typeface="Wingdings" pitchFamily="2" charset="2"/>
              </a:rPr>
              <a:t>1.  Name four properties common to all electromagnetic waves.</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endParaRPr lang="en-US" sz="2400" dirty="0" smtClean="0">
              <a:sym typeface="Wingdings" pitchFamily="2" charset="2"/>
            </a:endParaRPr>
          </a:p>
          <a:p>
            <a:r>
              <a:rPr lang="en-US" sz="2400" dirty="0" smtClean="0">
                <a:sym typeface="Wingdings" pitchFamily="2" charset="2"/>
              </a:rPr>
              <a:t>2.  Which of the following types of radiation has the highest frequency?</a:t>
            </a:r>
            <a:br>
              <a:rPr lang="en-US" sz="2400" dirty="0" smtClean="0">
                <a:sym typeface="Wingdings" pitchFamily="2" charset="2"/>
              </a:rPr>
            </a:br>
            <a:r>
              <a:rPr lang="en-US" sz="2400" dirty="0" smtClean="0">
                <a:sym typeface="Wingdings" pitchFamily="2" charset="2"/>
              </a:rPr>
              <a:t>a.  UV        b.  radio waves        c.  Light            d.  X-rays            e.  IR</a:t>
            </a:r>
            <a:br>
              <a:rPr lang="en-US" sz="2400" dirty="0" smtClean="0">
                <a:sym typeface="Wingdings" pitchFamily="2" charset="2"/>
              </a:rPr>
            </a:br>
            <a:endParaRPr lang="en-US" sz="2400" dirty="0" smtClean="0">
              <a:sym typeface="Wingdings" pitchFamily="2" charset="2"/>
            </a:endParaRPr>
          </a:p>
          <a:p>
            <a:r>
              <a:rPr lang="en-US" sz="2400" dirty="0" smtClean="0">
                <a:sym typeface="Wingdings" pitchFamily="2" charset="2"/>
              </a:rPr>
              <a:t>3.  Name on type of electromagnetic radiation which</a:t>
            </a:r>
            <a:br>
              <a:rPr lang="en-US" sz="2400" dirty="0" smtClean="0">
                <a:sym typeface="Wingdings" pitchFamily="2" charset="2"/>
              </a:rPr>
            </a:br>
            <a:r>
              <a:rPr lang="en-US" sz="2400" dirty="0" smtClean="0">
                <a:sym typeface="Wingdings" pitchFamily="2" charset="2"/>
              </a:rPr>
              <a:t>a.  causes sun-tan:  _____________________</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b.  passes through a thin sheet of lead:  ____________________</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c.  is used to take photographs in haze:  ____________________</a:t>
            </a:r>
            <a:br>
              <a:rPr lang="en-US" sz="2400" dirty="0" smtClean="0">
                <a:sym typeface="Wingdings" pitchFamily="2" charset="2"/>
              </a:rPr>
            </a:br>
            <a:endParaRPr lang="en-US" sz="2400" dirty="0" smtClean="0">
              <a:sym typeface="Wingdings" pitchFamily="2" charset="2"/>
            </a:endParaRPr>
          </a:p>
        </p:txBody>
      </p:sp>
      <p:sp>
        <p:nvSpPr>
          <p:cNvPr id="4" name="TextBox 3"/>
          <p:cNvSpPr txBox="1"/>
          <p:nvPr/>
        </p:nvSpPr>
        <p:spPr>
          <a:xfrm>
            <a:off x="1349873" y="0"/>
            <a:ext cx="6422527" cy="1107996"/>
          </a:xfrm>
          <a:prstGeom prst="rect">
            <a:avLst/>
          </a:prstGeom>
          <a:noFill/>
        </p:spPr>
        <p:txBody>
          <a:bodyPr wrap="none" rtlCol="0">
            <a:spAutoFit/>
          </a:bodyPr>
          <a:lstStyle/>
          <a:p>
            <a:r>
              <a:rPr lang="en-US" sz="6600" dirty="0" smtClean="0"/>
              <a:t>COMPREHENSION</a:t>
            </a:r>
            <a:endParaRPr lang="en-US" sz="6600" dirty="0"/>
          </a:p>
        </p:txBody>
      </p:sp>
    </p:spTree>
    <p:extLst>
      <p:ext uri="{BB962C8B-B14F-4D97-AF65-F5344CB8AC3E}">
        <p14:creationId xmlns="" xmlns:p14="http://schemas.microsoft.com/office/powerpoint/2010/main" val="8215960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1200"/>
          </a:xfrm>
        </p:spPr>
        <p:txBody>
          <a:bodyPr>
            <a:normAutofit/>
          </a:bodyPr>
          <a:lstStyle/>
          <a:p>
            <a:r>
              <a:rPr lang="en-US" sz="2800" dirty="0" smtClean="0">
                <a:sym typeface="Wingdings" pitchFamily="2" charset="2"/>
              </a:rPr>
              <a:t>4.  A VHF radio station transmits on a frequency of 100 MHz (1 MHz = 10</a:t>
            </a:r>
            <a:r>
              <a:rPr lang="en-US" sz="2800" baseline="30000" dirty="0" smtClean="0">
                <a:sym typeface="Wingdings" pitchFamily="2" charset="2"/>
              </a:rPr>
              <a:t>6</a:t>
            </a:r>
            <a:r>
              <a:rPr lang="en-US" sz="2800" dirty="0" smtClean="0">
                <a:sym typeface="Wingdings" pitchFamily="2" charset="2"/>
              </a:rPr>
              <a:t> Hz).  If the speed of radio waves is </a:t>
            </a:r>
            <a:br>
              <a:rPr lang="en-US" sz="2800" dirty="0" smtClean="0">
                <a:sym typeface="Wingdings" pitchFamily="2" charset="2"/>
              </a:rPr>
            </a:br>
            <a:r>
              <a:rPr lang="en-US" sz="2800" dirty="0" smtClean="0">
                <a:sym typeface="Wingdings" pitchFamily="2" charset="2"/>
              </a:rPr>
              <a:t>3 × 10</a:t>
            </a:r>
            <a:r>
              <a:rPr lang="en-US" sz="2800" baseline="30000" dirty="0" smtClean="0">
                <a:sym typeface="Wingdings" pitchFamily="2" charset="2"/>
              </a:rPr>
              <a:t>8</a:t>
            </a:r>
            <a:r>
              <a:rPr lang="en-US" sz="2800" dirty="0" smtClean="0">
                <a:sym typeface="Wingdings" pitchFamily="2" charset="2"/>
              </a:rPr>
              <a:t> m/s</a:t>
            </a:r>
            <a:br>
              <a:rPr lang="en-US" sz="2800" dirty="0" smtClean="0">
                <a:sym typeface="Wingdings" pitchFamily="2" charset="2"/>
              </a:rPr>
            </a:br>
            <a:r>
              <a:rPr lang="en-US" sz="2800" dirty="0" smtClean="0">
                <a:sym typeface="Wingdings" pitchFamily="2" charset="2"/>
              </a:rPr>
              <a:t>a.  what is the wavelength of the waves,</a:t>
            </a:r>
            <a:br>
              <a:rPr lang="en-US" sz="2800" dirty="0" smtClean="0">
                <a:sym typeface="Wingdings" pitchFamily="2" charset="2"/>
              </a:rPr>
            </a:br>
            <a:r>
              <a:rPr lang="en-US" sz="2800" dirty="0" smtClean="0">
                <a:sym typeface="Wingdings" pitchFamily="2" charset="2"/>
              </a:rPr>
              <a:t/>
            </a:r>
            <a:br>
              <a:rPr lang="en-US" sz="2800" dirty="0" smtClean="0">
                <a:sym typeface="Wingdings" pitchFamily="2" charset="2"/>
              </a:rPr>
            </a:br>
            <a:r>
              <a:rPr lang="en-US" sz="2800" dirty="0" smtClean="0">
                <a:sym typeface="Wingdings" pitchFamily="2" charset="2"/>
              </a:rPr>
              <a:t/>
            </a:r>
            <a:br>
              <a:rPr lang="en-US" sz="2800" dirty="0" smtClean="0">
                <a:sym typeface="Wingdings" pitchFamily="2" charset="2"/>
              </a:rPr>
            </a:br>
            <a:r>
              <a:rPr lang="en-US" sz="2800" dirty="0" smtClean="0">
                <a:sym typeface="Wingdings" pitchFamily="2" charset="2"/>
              </a:rPr>
              <a:t/>
            </a:r>
            <a:br>
              <a:rPr lang="en-US" sz="2800" dirty="0" smtClean="0">
                <a:sym typeface="Wingdings" pitchFamily="2" charset="2"/>
              </a:rPr>
            </a:br>
            <a:r>
              <a:rPr lang="en-US" sz="2800" dirty="0" smtClean="0">
                <a:sym typeface="Wingdings" pitchFamily="2" charset="2"/>
              </a:rPr>
              <a:t>b.  how long does the transmission take to travel 60 km?</a:t>
            </a:r>
            <a:endParaRPr lang="en-US" sz="2800" dirty="0"/>
          </a:p>
        </p:txBody>
      </p:sp>
      <p:sp>
        <p:nvSpPr>
          <p:cNvPr id="4" name="TextBox 3"/>
          <p:cNvSpPr txBox="1"/>
          <p:nvPr/>
        </p:nvSpPr>
        <p:spPr>
          <a:xfrm>
            <a:off x="1349873" y="0"/>
            <a:ext cx="6422527" cy="1107996"/>
          </a:xfrm>
          <a:prstGeom prst="rect">
            <a:avLst/>
          </a:prstGeom>
          <a:noFill/>
        </p:spPr>
        <p:txBody>
          <a:bodyPr wrap="none" rtlCol="0">
            <a:spAutoFit/>
          </a:bodyPr>
          <a:lstStyle/>
          <a:p>
            <a:r>
              <a:rPr lang="en-US" sz="6600" dirty="0" smtClean="0"/>
              <a:t>COMPREHENSION</a:t>
            </a:r>
            <a:endParaRPr lang="en-US" sz="6600" dirty="0"/>
          </a:p>
        </p:txBody>
      </p:sp>
    </p:spTree>
    <p:extLst>
      <p:ext uri="{BB962C8B-B14F-4D97-AF65-F5344CB8AC3E}">
        <p14:creationId xmlns="" xmlns:p14="http://schemas.microsoft.com/office/powerpoint/2010/main" val="8215960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Light Rays and Rectilinear Propagation</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endParaRPr lang="en-US" dirty="0"/>
          </a:p>
        </p:txBody>
      </p:sp>
      <p:sp>
        <p:nvSpPr>
          <p:cNvPr id="3" name="Content Placeholder 2"/>
          <p:cNvSpPr>
            <a:spLocks noGrp="1"/>
          </p:cNvSpPr>
          <p:nvPr>
            <p:ph idx="1"/>
          </p:nvPr>
        </p:nvSpPr>
        <p:spPr/>
        <p:txBody>
          <a:bodyPr/>
          <a:lstStyle/>
          <a:p>
            <a:r>
              <a:rPr lang="en-US" dirty="0" smtClean="0"/>
              <a:t>A ray of light is often represented as a single arrow.</a:t>
            </a:r>
            <a:br>
              <a:rPr lang="en-US" dirty="0" smtClean="0"/>
            </a:br>
            <a:r>
              <a:rPr lang="en-US" dirty="0" smtClean="0"/>
              <a:t/>
            </a:r>
            <a:br>
              <a:rPr lang="en-US" dirty="0" smtClean="0"/>
            </a:br>
            <a:endParaRPr lang="en-US" dirty="0" smtClean="0"/>
          </a:p>
          <a:p>
            <a:endParaRPr lang="en-US" dirty="0" smtClean="0"/>
          </a:p>
          <a:p>
            <a:r>
              <a:rPr lang="en-US" dirty="0" smtClean="0"/>
              <a:t>Whereas a beam of light is often represented as many rays.</a:t>
            </a:r>
            <a:endParaRPr lang="en-US" dirty="0"/>
          </a:p>
        </p:txBody>
      </p:sp>
      <p:pic>
        <p:nvPicPr>
          <p:cNvPr id="2050" name="Picture 2" descr="Image result for ray of light physics"/>
          <p:cNvPicPr>
            <a:picLocks noChangeAspect="1" noChangeArrowheads="1"/>
          </p:cNvPicPr>
          <p:nvPr/>
        </p:nvPicPr>
        <p:blipFill>
          <a:blip r:embed="rId2" cstate="print"/>
          <a:srcRect t="23881" r="72706"/>
          <a:stretch>
            <a:fillRect/>
          </a:stretch>
        </p:blipFill>
        <p:spPr bwMode="auto">
          <a:xfrm>
            <a:off x="3352800" y="2286000"/>
            <a:ext cx="2209800" cy="1457325"/>
          </a:xfrm>
          <a:prstGeom prst="rect">
            <a:avLst/>
          </a:prstGeom>
          <a:noFill/>
        </p:spPr>
      </p:pic>
      <p:pic>
        <p:nvPicPr>
          <p:cNvPr id="5" name="Picture 2" descr="Image result for ray of light physics"/>
          <p:cNvPicPr>
            <a:picLocks noChangeAspect="1" noChangeArrowheads="1"/>
          </p:cNvPicPr>
          <p:nvPr/>
        </p:nvPicPr>
        <p:blipFill>
          <a:blip r:embed="rId2" cstate="print"/>
          <a:srcRect l="32000" r="38824"/>
          <a:stretch>
            <a:fillRect/>
          </a:stretch>
        </p:blipFill>
        <p:spPr bwMode="auto">
          <a:xfrm>
            <a:off x="3048000" y="4943475"/>
            <a:ext cx="2362200" cy="1914525"/>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endParaRPr lang="en-US" dirty="0"/>
          </a:p>
        </p:txBody>
      </p:sp>
      <p:sp>
        <p:nvSpPr>
          <p:cNvPr id="3" name="Content Placeholder 2"/>
          <p:cNvSpPr>
            <a:spLocks noGrp="1"/>
          </p:cNvSpPr>
          <p:nvPr>
            <p:ph idx="1"/>
          </p:nvPr>
        </p:nvSpPr>
        <p:spPr/>
        <p:txBody>
          <a:bodyPr/>
          <a:lstStyle/>
          <a:p>
            <a:r>
              <a:rPr lang="en-US" dirty="0" smtClean="0"/>
              <a:t>A ray of light is the direction in which light propagates</a:t>
            </a:r>
            <a:br>
              <a:rPr lang="en-US" dirty="0" smtClean="0"/>
            </a:br>
            <a:r>
              <a:rPr lang="en-US" dirty="0" smtClean="0"/>
              <a:t/>
            </a:r>
            <a:br>
              <a:rPr lang="en-US" dirty="0" smtClean="0"/>
            </a:br>
            <a:endParaRPr lang="en-US" dirty="0" smtClean="0"/>
          </a:p>
          <a:p>
            <a:r>
              <a:rPr lang="en-US" dirty="0" smtClean="0"/>
              <a:t>A beam of light is a stream of light energy.</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Shadows</a:t>
            </a:r>
            <a:endParaRPr lang="en-US" dirty="0"/>
          </a:p>
        </p:txBody>
      </p:sp>
      <p:sp>
        <p:nvSpPr>
          <p:cNvPr id="3" name="Content Placeholder 2"/>
          <p:cNvSpPr>
            <a:spLocks noGrp="1"/>
          </p:cNvSpPr>
          <p:nvPr>
            <p:ph idx="1"/>
          </p:nvPr>
        </p:nvSpPr>
        <p:spPr/>
        <p:txBody>
          <a:bodyPr/>
          <a:lstStyle/>
          <a:p>
            <a:r>
              <a:rPr lang="en-US" dirty="0" smtClean="0"/>
              <a:t>When light from a point source of light hits an object a very dark shadow is produced.  It is referred to as an </a:t>
            </a:r>
            <a:r>
              <a:rPr lang="en-US" b="1" dirty="0" smtClean="0">
                <a:solidFill>
                  <a:srgbClr val="FF0000"/>
                </a:solidFill>
              </a:rPr>
              <a:t>umbra</a:t>
            </a:r>
            <a:r>
              <a:rPr lang="en-US" dirty="0" smtClean="0"/>
              <a:t>.</a:t>
            </a:r>
          </a:p>
          <a:p>
            <a:endParaRPr lang="en-US" dirty="0" smtClean="0"/>
          </a:p>
          <a:p>
            <a:pPr>
              <a:buNone/>
            </a:pPr>
            <a:endParaRPr lang="en-US" dirty="0" smtClean="0"/>
          </a:p>
          <a:p>
            <a:endParaRPr lang="en-US" dirty="0" smtClean="0"/>
          </a:p>
          <a:p>
            <a:endParaRPr lang="en-US" dirty="0" smtClean="0"/>
          </a:p>
          <a:p>
            <a:endParaRPr lang="en-US" dirty="0" smtClean="0"/>
          </a:p>
          <a:p>
            <a:endParaRPr lang="en-US" dirty="0"/>
          </a:p>
        </p:txBody>
      </p:sp>
      <p:pic>
        <p:nvPicPr>
          <p:cNvPr id="4" name="Picture 3" descr="123scan.jpg"/>
          <p:cNvPicPr>
            <a:picLocks noChangeAspect="1"/>
          </p:cNvPicPr>
          <p:nvPr/>
        </p:nvPicPr>
        <p:blipFill>
          <a:blip r:embed="rId2" cstate="print"/>
          <a:srcRect l="5207" t="27777" r="35621" b="55556"/>
          <a:stretch>
            <a:fillRect/>
          </a:stretch>
        </p:blipFill>
        <p:spPr>
          <a:xfrm>
            <a:off x="1066800" y="3352800"/>
            <a:ext cx="7391400" cy="2694215"/>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Shadows</a:t>
            </a:r>
            <a:endParaRPr lang="en-US" dirty="0"/>
          </a:p>
        </p:txBody>
      </p:sp>
      <p:sp>
        <p:nvSpPr>
          <p:cNvPr id="3" name="Content Placeholder 2"/>
          <p:cNvSpPr>
            <a:spLocks noGrp="1"/>
          </p:cNvSpPr>
          <p:nvPr>
            <p:ph idx="1"/>
          </p:nvPr>
        </p:nvSpPr>
        <p:spPr/>
        <p:txBody>
          <a:bodyPr/>
          <a:lstStyle/>
          <a:p>
            <a:r>
              <a:rPr lang="en-US" dirty="0" smtClean="0"/>
              <a:t>When light from an extended source of light hits an object a very dark shadow (</a:t>
            </a:r>
            <a:r>
              <a:rPr lang="en-US" b="1" dirty="0" smtClean="0">
                <a:solidFill>
                  <a:srgbClr val="FF0000"/>
                </a:solidFill>
              </a:rPr>
              <a:t>umbra</a:t>
            </a:r>
            <a:r>
              <a:rPr lang="en-US" dirty="0" smtClean="0"/>
              <a:t>) as well as a partial shadow (</a:t>
            </a:r>
            <a:r>
              <a:rPr lang="en-US" b="1" dirty="0" smtClean="0">
                <a:solidFill>
                  <a:srgbClr val="009900"/>
                </a:solidFill>
              </a:rPr>
              <a:t>penumbra</a:t>
            </a:r>
            <a:r>
              <a:rPr lang="en-US" dirty="0" smtClean="0"/>
              <a:t>) are obtained.</a:t>
            </a:r>
          </a:p>
          <a:p>
            <a:endParaRPr lang="en-US" dirty="0" smtClean="0"/>
          </a:p>
          <a:p>
            <a:endParaRPr lang="en-US" dirty="0" smtClean="0"/>
          </a:p>
          <a:p>
            <a:endParaRPr lang="en-US" dirty="0" smtClean="0"/>
          </a:p>
          <a:p>
            <a:endParaRPr lang="en-US" dirty="0"/>
          </a:p>
        </p:txBody>
      </p:sp>
      <p:pic>
        <p:nvPicPr>
          <p:cNvPr id="4" name="Picture 3" descr="123scan.jpg"/>
          <p:cNvPicPr>
            <a:picLocks noChangeAspect="1"/>
          </p:cNvPicPr>
          <p:nvPr/>
        </p:nvPicPr>
        <p:blipFill>
          <a:blip r:embed="rId2" cstate="print"/>
          <a:srcRect l="5752" t="53333" r="30980" b="30000"/>
          <a:stretch>
            <a:fillRect/>
          </a:stretch>
        </p:blipFill>
        <p:spPr>
          <a:xfrm>
            <a:off x="914400" y="3733799"/>
            <a:ext cx="7376164" cy="2514601"/>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of the Moon</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The moon is a </a:t>
            </a:r>
            <a:br>
              <a:rPr lang="en-US" dirty="0" smtClean="0"/>
            </a:br>
            <a:r>
              <a:rPr lang="en-US" dirty="0" smtClean="0"/>
              <a:t>non-luminous</a:t>
            </a:r>
            <a:br>
              <a:rPr lang="en-US" dirty="0" smtClean="0"/>
            </a:br>
            <a:r>
              <a:rPr lang="en-US" dirty="0" smtClean="0"/>
              <a:t>body.  It reflect</a:t>
            </a:r>
            <a:br>
              <a:rPr lang="en-US" dirty="0" smtClean="0"/>
            </a:br>
            <a:r>
              <a:rPr lang="en-US" dirty="0" smtClean="0"/>
              <a:t>light from the</a:t>
            </a:r>
            <a:br>
              <a:rPr lang="en-US" dirty="0" smtClean="0"/>
            </a:br>
            <a:r>
              <a:rPr lang="en-US" dirty="0" smtClean="0"/>
              <a:t>Sun.</a:t>
            </a:r>
            <a:br>
              <a:rPr lang="en-US" dirty="0" smtClean="0"/>
            </a:br>
            <a:r>
              <a:rPr lang="en-US" dirty="0" smtClean="0"/>
              <a:t/>
            </a:r>
            <a:br>
              <a:rPr lang="en-US" dirty="0" smtClean="0"/>
            </a:br>
            <a:r>
              <a:rPr lang="en-US" dirty="0" smtClean="0"/>
              <a:t>An eclipse of the moon occurs when the Earth is between it and the SUN (SEM).</a:t>
            </a:r>
            <a:br>
              <a:rPr lang="en-US" dirty="0" smtClean="0"/>
            </a:br>
            <a:r>
              <a:rPr lang="en-US" dirty="0" smtClean="0"/>
              <a:t/>
            </a:r>
            <a:br>
              <a:rPr lang="en-US" dirty="0" smtClean="0"/>
            </a:br>
            <a:r>
              <a:rPr lang="en-US" dirty="0" smtClean="0"/>
              <a:t>An eclipse</a:t>
            </a:r>
            <a:br>
              <a:rPr lang="en-US" dirty="0" smtClean="0"/>
            </a:br>
            <a:r>
              <a:rPr lang="en-US" dirty="0" smtClean="0"/>
              <a:t>of the moon</a:t>
            </a:r>
            <a:br>
              <a:rPr lang="en-US" dirty="0" smtClean="0"/>
            </a:br>
            <a:r>
              <a:rPr lang="en-US" dirty="0" smtClean="0"/>
              <a:t>is referred to</a:t>
            </a:r>
            <a:br>
              <a:rPr lang="en-US" dirty="0" smtClean="0"/>
            </a:br>
            <a:r>
              <a:rPr lang="en-US" dirty="0" smtClean="0"/>
              <a:t> as a lunar eclipse.</a:t>
            </a:r>
            <a:endParaRPr lang="en-US" dirty="0"/>
          </a:p>
        </p:txBody>
      </p:sp>
      <p:pic>
        <p:nvPicPr>
          <p:cNvPr id="111620" name="Picture 4" descr="Related image"/>
          <p:cNvPicPr>
            <a:picLocks noChangeAspect="1" noChangeArrowheads="1" noCrop="1"/>
          </p:cNvPicPr>
          <p:nvPr/>
        </p:nvPicPr>
        <p:blipFill>
          <a:blip r:embed="rId2" cstate="print"/>
          <a:srcRect/>
          <a:stretch>
            <a:fillRect/>
          </a:stretch>
        </p:blipFill>
        <p:spPr bwMode="auto">
          <a:xfrm>
            <a:off x="4191000" y="1447800"/>
            <a:ext cx="3810000" cy="2143125"/>
          </a:xfrm>
          <a:prstGeom prst="rect">
            <a:avLst/>
          </a:prstGeom>
          <a:noFill/>
        </p:spPr>
      </p:pic>
      <p:pic>
        <p:nvPicPr>
          <p:cNvPr id="10" name="Picture 9" descr="123scan.jpg"/>
          <p:cNvPicPr>
            <a:picLocks noChangeAspect="1"/>
          </p:cNvPicPr>
          <p:nvPr/>
        </p:nvPicPr>
        <p:blipFill>
          <a:blip r:embed="rId3" cstate="print"/>
          <a:srcRect l="41373" t="73333" r="14052" b="11111"/>
          <a:stretch>
            <a:fillRect/>
          </a:stretch>
        </p:blipFill>
        <p:spPr>
          <a:xfrm>
            <a:off x="3657599" y="4495800"/>
            <a:ext cx="5230585" cy="23622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of the Sun</a:t>
            </a:r>
            <a:endParaRPr lang="en-US" dirty="0"/>
          </a:p>
        </p:txBody>
      </p:sp>
      <p:sp>
        <p:nvSpPr>
          <p:cNvPr id="3" name="Content Placeholder 2"/>
          <p:cNvSpPr>
            <a:spLocks noGrp="1"/>
          </p:cNvSpPr>
          <p:nvPr>
            <p:ph idx="1"/>
          </p:nvPr>
        </p:nvSpPr>
        <p:spPr/>
        <p:txBody>
          <a:bodyPr/>
          <a:lstStyle/>
          <a:p>
            <a:r>
              <a:rPr lang="en-US" dirty="0" smtClean="0"/>
              <a:t>The Sun becomes</a:t>
            </a:r>
            <a:br>
              <a:rPr lang="en-US" dirty="0" smtClean="0"/>
            </a:br>
            <a:r>
              <a:rPr lang="en-US" dirty="0" smtClean="0"/>
              <a:t>eclipsed when the</a:t>
            </a:r>
            <a:br>
              <a:rPr lang="en-US" dirty="0" smtClean="0"/>
            </a:br>
            <a:r>
              <a:rPr lang="en-US" dirty="0" smtClean="0"/>
              <a:t>Moon passes</a:t>
            </a:r>
            <a:br>
              <a:rPr lang="en-US" dirty="0" smtClean="0"/>
            </a:br>
            <a:r>
              <a:rPr lang="en-US" dirty="0" smtClean="0"/>
              <a:t>between it and Earth</a:t>
            </a:r>
            <a:br>
              <a:rPr lang="en-US" dirty="0" smtClean="0"/>
            </a:br>
            <a:r>
              <a:rPr lang="en-US" dirty="0" smtClean="0"/>
              <a:t>(SME).</a:t>
            </a:r>
          </a:p>
          <a:p>
            <a:endParaRPr lang="en-US" dirty="0" smtClean="0"/>
          </a:p>
          <a:p>
            <a:endParaRPr lang="en-US" dirty="0"/>
          </a:p>
        </p:txBody>
      </p:sp>
      <p:pic>
        <p:nvPicPr>
          <p:cNvPr id="114690" name="Picture 2" descr="Related image"/>
          <p:cNvPicPr>
            <a:picLocks noChangeAspect="1" noChangeArrowheads="1" noCrop="1"/>
          </p:cNvPicPr>
          <p:nvPr/>
        </p:nvPicPr>
        <p:blipFill>
          <a:blip r:embed="rId2" cstate="print"/>
          <a:srcRect/>
          <a:stretch>
            <a:fillRect/>
          </a:stretch>
        </p:blipFill>
        <p:spPr bwMode="auto">
          <a:xfrm>
            <a:off x="4400550" y="1371600"/>
            <a:ext cx="4743450" cy="2647951"/>
          </a:xfrm>
          <a:prstGeom prst="rect">
            <a:avLst/>
          </a:prstGeom>
          <a:noFill/>
        </p:spPr>
      </p:pic>
      <p:pic>
        <p:nvPicPr>
          <p:cNvPr id="6" name="Picture 5" descr="1234scan.jpg"/>
          <p:cNvPicPr>
            <a:picLocks noChangeAspect="1"/>
          </p:cNvPicPr>
          <p:nvPr/>
        </p:nvPicPr>
        <p:blipFill>
          <a:blip r:embed="rId3" cstate="print"/>
          <a:srcRect l="6536" t="63333" r="15817" b="17778"/>
          <a:stretch>
            <a:fillRect/>
          </a:stretch>
        </p:blipFill>
        <p:spPr>
          <a:xfrm rot="10800000">
            <a:off x="914400" y="4207931"/>
            <a:ext cx="7207626" cy="2269068"/>
          </a:xfrm>
          <a:prstGeom prst="rect">
            <a:avLst/>
          </a:prstGeom>
          <a:scene3d>
            <a:camera prst="orthographicFront">
              <a:rot lat="0" lon="0" rev="90000"/>
            </a:camera>
            <a:lightRig rig="threePt" dir="t"/>
          </a:scene3d>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Pinhole Camera</a:t>
            </a:r>
            <a:endParaRPr lang="en-US" dirty="0"/>
          </a:p>
        </p:txBody>
      </p:sp>
      <p:sp>
        <p:nvSpPr>
          <p:cNvPr id="3" name="Content Placeholder 2"/>
          <p:cNvSpPr>
            <a:spLocks noGrp="1"/>
          </p:cNvSpPr>
          <p:nvPr>
            <p:ph idx="1"/>
          </p:nvPr>
        </p:nvSpPr>
        <p:spPr/>
        <p:txBody>
          <a:bodyPr/>
          <a:lstStyle/>
          <a:p>
            <a:r>
              <a:rPr lang="en-US" dirty="0" smtClean="0"/>
              <a:t>When an object is placed in front of a pinhole camera a </a:t>
            </a:r>
            <a:r>
              <a:rPr lang="en-US" b="1" dirty="0" smtClean="0"/>
              <a:t>focused, real</a:t>
            </a:r>
            <a:r>
              <a:rPr lang="en-US" dirty="0" smtClean="0"/>
              <a:t> and </a:t>
            </a:r>
            <a:r>
              <a:rPr lang="en-US" b="1" dirty="0" smtClean="0"/>
              <a:t>inverted image</a:t>
            </a:r>
            <a:r>
              <a:rPr lang="en-US" dirty="0" smtClean="0"/>
              <a:t> is formed on the</a:t>
            </a:r>
            <a:br>
              <a:rPr lang="en-US" dirty="0" smtClean="0"/>
            </a:br>
            <a:r>
              <a:rPr lang="en-US" dirty="0" smtClean="0"/>
              <a:t>translucent screen.</a:t>
            </a:r>
            <a:br>
              <a:rPr lang="en-US" dirty="0" smtClean="0"/>
            </a:br>
            <a:r>
              <a:rPr lang="en-US" dirty="0" smtClean="0"/>
              <a:t/>
            </a:r>
            <a:br>
              <a:rPr lang="en-US" dirty="0" smtClean="0"/>
            </a:br>
            <a:endParaRPr lang="en-US" dirty="0"/>
          </a:p>
        </p:txBody>
      </p:sp>
      <p:pic>
        <p:nvPicPr>
          <p:cNvPr id="7" name="Picture 6" descr="1234scan.jpg"/>
          <p:cNvPicPr>
            <a:picLocks noChangeAspect="1"/>
          </p:cNvPicPr>
          <p:nvPr/>
        </p:nvPicPr>
        <p:blipFill>
          <a:blip r:embed="rId2" cstate="print"/>
          <a:srcRect l="41046" t="36667" r="12941" b="48889"/>
          <a:stretch>
            <a:fillRect/>
          </a:stretch>
        </p:blipFill>
        <p:spPr>
          <a:xfrm rot="10800000">
            <a:off x="4003430" y="2819400"/>
            <a:ext cx="5064370" cy="2057400"/>
          </a:xfrm>
          <a:prstGeom prst="rect">
            <a:avLst/>
          </a:prstGeom>
          <a:scene3d>
            <a:camera prst="orthographicFront">
              <a:rot lat="0" lon="0" rev="90000"/>
            </a:camera>
            <a:lightRig rig="threePt" dir="t"/>
          </a:scene3d>
        </p:spPr>
      </p:pic>
      <p:pic>
        <p:nvPicPr>
          <p:cNvPr id="115714" name="Picture 2" descr="Image result for pinhole camera gif"/>
          <p:cNvPicPr>
            <a:picLocks noChangeAspect="1" noChangeArrowheads="1"/>
          </p:cNvPicPr>
          <p:nvPr/>
        </p:nvPicPr>
        <p:blipFill>
          <a:blip r:embed="rId3" cstate="print"/>
          <a:srcRect/>
          <a:stretch>
            <a:fillRect/>
          </a:stretch>
        </p:blipFill>
        <p:spPr bwMode="auto">
          <a:xfrm>
            <a:off x="685800" y="3787449"/>
            <a:ext cx="4498975" cy="307055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34135</TotalTime>
  <Words>2805</Words>
  <Application>Microsoft Office PowerPoint</Application>
  <PresentationFormat>On-screen Show (4:3)</PresentationFormat>
  <Paragraphs>453</Paragraphs>
  <Slides>140</Slides>
  <Notes>2</Notes>
  <HiddenSlides>0</HiddenSlides>
  <MMClips>0</MMClips>
  <ScaleCrop>false</ScaleCrop>
  <HeadingPairs>
    <vt:vector size="4" baseType="variant">
      <vt:variant>
        <vt:lpstr>Theme</vt:lpstr>
      </vt:variant>
      <vt:variant>
        <vt:i4>1</vt:i4>
      </vt:variant>
      <vt:variant>
        <vt:lpstr>Slide Titles</vt:lpstr>
      </vt:variant>
      <vt:variant>
        <vt:i4>140</vt:i4>
      </vt:variant>
    </vt:vector>
  </HeadingPairs>
  <TitlesOfParts>
    <vt:vector size="141" baseType="lpstr">
      <vt:lpstr>Office Theme</vt:lpstr>
      <vt:lpstr>Waves</vt:lpstr>
      <vt:lpstr>Slide 2</vt:lpstr>
      <vt:lpstr>Types of Waves</vt:lpstr>
      <vt:lpstr>Examples of Transverse Waves</vt:lpstr>
      <vt:lpstr>Examples of Transverse Waves</vt:lpstr>
      <vt:lpstr>Examples of Transverse Waves</vt:lpstr>
      <vt:lpstr>Examples of Longitudinal Waves</vt:lpstr>
      <vt:lpstr>Examples of Longitudinal Waves</vt:lpstr>
      <vt:lpstr>Examples of Longitudinal Waves</vt:lpstr>
      <vt:lpstr>Progressive and Stationary Waves</vt:lpstr>
      <vt:lpstr>Wave Parameters or Things associated with a wave</vt:lpstr>
      <vt:lpstr>Wave Parameters Amplitude</vt:lpstr>
      <vt:lpstr>Wave Parameters Amplitude</vt:lpstr>
      <vt:lpstr>Wave Parameters  Wavelength</vt:lpstr>
      <vt:lpstr>Wave Parameters Period</vt:lpstr>
      <vt:lpstr>Wave Parameters Period</vt:lpstr>
      <vt:lpstr>Wave Parameters Frequency</vt:lpstr>
      <vt:lpstr>Wave Parameters Frequency</vt:lpstr>
      <vt:lpstr>Wave Parameters Frequency</vt:lpstr>
      <vt:lpstr>Wave Parameters Frequency</vt:lpstr>
      <vt:lpstr>Wave Parameters Frequency</vt:lpstr>
      <vt:lpstr>Wave Parameters Frequency</vt:lpstr>
      <vt:lpstr>Wave Parameters Speed</vt:lpstr>
      <vt:lpstr>Wave Parameters Speed</vt:lpstr>
      <vt:lpstr>Wave Parameters Speed</vt:lpstr>
      <vt:lpstr>Wave Parameters Speed</vt:lpstr>
      <vt:lpstr>Wave Parameters Speed</vt:lpstr>
      <vt:lpstr>Wave Parameters Wave-fronts</vt:lpstr>
      <vt:lpstr>Wave Parameters Phase</vt:lpstr>
      <vt:lpstr>Wave Parameters Phase</vt:lpstr>
      <vt:lpstr>General Wave Equations</vt:lpstr>
      <vt:lpstr>General Wave Equations</vt:lpstr>
      <vt:lpstr>General Wave Equations</vt:lpstr>
      <vt:lpstr>General Notes About Wave Behaviour</vt:lpstr>
      <vt:lpstr>General Notes About Wave Behaviour</vt:lpstr>
      <vt:lpstr>Sound waves</vt:lpstr>
      <vt:lpstr>Production and Propagation of Sound Waves</vt:lpstr>
      <vt:lpstr>Longitudinal Waves</vt:lpstr>
      <vt:lpstr>Longitudinal Waves</vt:lpstr>
      <vt:lpstr>Longitudinal Waves</vt:lpstr>
      <vt:lpstr>Longitudinal Waves</vt:lpstr>
      <vt:lpstr>Longitudinal Waves</vt:lpstr>
      <vt:lpstr>Pitch &amp; LOUDNESS</vt:lpstr>
      <vt:lpstr>Pitch &amp; LOUDNESS</vt:lpstr>
      <vt:lpstr>Ultrasound and Infrasound</vt:lpstr>
      <vt:lpstr>Uses of Ultrasound</vt:lpstr>
      <vt:lpstr>Uses of Ultrasound</vt:lpstr>
      <vt:lpstr>Uses of Ultrasound</vt:lpstr>
      <vt:lpstr>Reflections and Echoes</vt:lpstr>
      <vt:lpstr>Reflections and Echoes</vt:lpstr>
      <vt:lpstr>Speed of Sound</vt:lpstr>
      <vt:lpstr>Experiment</vt:lpstr>
      <vt:lpstr>Refraction, Diffraction and Interference</vt:lpstr>
      <vt:lpstr>Refraction, Diffraction and Interference</vt:lpstr>
      <vt:lpstr>Classwork</vt:lpstr>
      <vt:lpstr>Musical notes</vt:lpstr>
      <vt:lpstr>Slide 57</vt:lpstr>
      <vt:lpstr>Slide 58</vt:lpstr>
      <vt:lpstr>Slide 59</vt:lpstr>
      <vt:lpstr>Slide 60</vt:lpstr>
      <vt:lpstr>Slide 61</vt:lpstr>
      <vt:lpstr>Slide 62</vt:lpstr>
      <vt:lpstr>Light waves</vt:lpstr>
      <vt:lpstr>Slide 64</vt:lpstr>
      <vt:lpstr>Slide 65</vt:lpstr>
      <vt:lpstr>Slide 66</vt:lpstr>
      <vt:lpstr>Slide 67</vt:lpstr>
      <vt:lpstr>Slide 68</vt:lpstr>
      <vt:lpstr>Slide 69</vt:lpstr>
      <vt:lpstr>Slide 70</vt:lpstr>
      <vt:lpstr>Slide 71</vt:lpstr>
      <vt:lpstr>Slide 72</vt:lpstr>
      <vt:lpstr>Slide 73</vt:lpstr>
      <vt:lpstr>Electromagnetic waves</vt:lpstr>
      <vt:lpstr>General Properties of Electromagnetic Waves</vt:lpstr>
      <vt:lpstr>General Properties of Electromagnetic Waves</vt:lpstr>
      <vt:lpstr>General Properties of Electromagnetic Waves</vt:lpstr>
      <vt:lpstr>General Properties of Electromagnetic Waves</vt:lpstr>
      <vt:lpstr>Slide 79</vt:lpstr>
      <vt:lpstr>Slide 80</vt:lpstr>
      <vt:lpstr>Production of Electromagnetic Waves</vt:lpstr>
      <vt:lpstr>Uses of Electromagnetic Waves Radio Waves &amp; Microwaves</vt:lpstr>
      <vt:lpstr>Uses of Electromagnetic Waves Infrared Radiation</vt:lpstr>
      <vt:lpstr>Uses of Electromagnetic Waves Infrared Radiation</vt:lpstr>
      <vt:lpstr>Uses of Electromagnetic Waves Ultraviolet Waves</vt:lpstr>
      <vt:lpstr>Uses of Electromagnetic Waves Ultraviolet Waves</vt:lpstr>
      <vt:lpstr>Uses of Electromagnetic Waves X-rays</vt:lpstr>
      <vt:lpstr>Uses of Electromagnetic Waves X-rays</vt:lpstr>
      <vt:lpstr>Uses of Electromagnetic Waves Gamma Rays</vt:lpstr>
      <vt:lpstr>Slide 90</vt:lpstr>
      <vt:lpstr>Slide 91</vt:lpstr>
      <vt:lpstr>Light Rays and Rectilinear Propagation</vt:lpstr>
      <vt:lpstr>Light</vt:lpstr>
      <vt:lpstr>Light</vt:lpstr>
      <vt:lpstr>Shadows</vt:lpstr>
      <vt:lpstr>Shadows</vt:lpstr>
      <vt:lpstr>Eclipse of the Moon</vt:lpstr>
      <vt:lpstr>Eclipse of the Sun</vt:lpstr>
      <vt:lpstr>The Pinhole Camera</vt:lpstr>
      <vt:lpstr>COMPREHENSION</vt:lpstr>
      <vt:lpstr>COMPREHENSION</vt:lpstr>
      <vt:lpstr>Reflection and Refraction</vt:lpstr>
      <vt:lpstr>Reflection</vt:lpstr>
      <vt:lpstr>Reflection</vt:lpstr>
      <vt:lpstr>Reflection</vt:lpstr>
      <vt:lpstr>Reflection Ray Diagrams Using Point Objects</vt:lpstr>
      <vt:lpstr>Refraction</vt:lpstr>
      <vt:lpstr>Snell’s Law of Refraction</vt:lpstr>
      <vt:lpstr>Refractive Index, η</vt:lpstr>
      <vt:lpstr>Refractive indices of common materials</vt:lpstr>
      <vt:lpstr>Behaviour of Light when passing from one Medium to Another</vt:lpstr>
      <vt:lpstr>Behaviour of Light when passing from one Medium to Another</vt:lpstr>
      <vt:lpstr>Behaviour of Light when passing from one Medium to Another</vt:lpstr>
      <vt:lpstr>Refraction Ray Diagrams Using Point Objects</vt:lpstr>
      <vt:lpstr>Refraction through a Rectangular Glass Block</vt:lpstr>
      <vt:lpstr>Calculations</vt:lpstr>
      <vt:lpstr>Dispersion</vt:lpstr>
      <vt:lpstr>Dispersion</vt:lpstr>
      <vt:lpstr>Critical Angle and Total Internal Reflection</vt:lpstr>
      <vt:lpstr>Critical Angle</vt:lpstr>
      <vt:lpstr>Conditions Necessary for Total Internal Reflection</vt:lpstr>
      <vt:lpstr>The Mirage</vt:lpstr>
      <vt:lpstr>Relation between critical angle and refractive index</vt:lpstr>
      <vt:lpstr>Applications of Total Internal Reflection</vt:lpstr>
      <vt:lpstr>Reflecting Prisms</vt:lpstr>
      <vt:lpstr>Reflecting Prisms</vt:lpstr>
      <vt:lpstr>Lenses</vt:lpstr>
      <vt:lpstr>Terms used with Lenses</vt:lpstr>
      <vt:lpstr>Some Useful Definitions</vt:lpstr>
      <vt:lpstr>Some Useful Definitions</vt:lpstr>
      <vt:lpstr>Some Useful Definitions</vt:lpstr>
      <vt:lpstr>Some Useful Definitions</vt:lpstr>
      <vt:lpstr>Parallel Ray Focus on the Focal Plane</vt:lpstr>
      <vt:lpstr>Magnification</vt:lpstr>
      <vt:lpstr>Real and Virtual Images</vt:lpstr>
      <vt:lpstr>Examples of Real Images and Virtual Images</vt:lpstr>
      <vt:lpstr>Features of real and virtual images of real objects produced by a lens</vt:lpstr>
      <vt:lpstr>Constructing Scale Diagrams for Convex Lenses</vt:lpstr>
      <vt:lpstr>Characteristics of the Image formed in a Concave Lens</vt:lpstr>
      <vt:lpstr>The Lens Formula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Blondel</dc:creator>
  <cp:lastModifiedBy>Samantha</cp:lastModifiedBy>
  <cp:revision>109</cp:revision>
  <dcterms:created xsi:type="dcterms:W3CDTF">2012-08-05T06:05:37Z</dcterms:created>
  <dcterms:modified xsi:type="dcterms:W3CDTF">2020-04-20T07:09:17Z</dcterms:modified>
</cp:coreProperties>
</file>