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8" r:id="rId17"/>
    <p:sldId id="272" r:id="rId18"/>
    <p:sldId id="271" r:id="rId19"/>
    <p:sldId id="274" r:id="rId20"/>
    <p:sldId id="273"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B70076-9D96-486D-9721-B41935345BF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70076-9D96-486D-9721-B41935345BF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70076-9D96-486D-9721-B41935345BF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70076-9D96-486D-9721-B41935345BF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B70076-9D96-486D-9721-B41935345BF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B70076-9D96-486D-9721-B41935345BF3}"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B70076-9D96-486D-9721-B41935345BF3}" type="datetimeFigureOut">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B70076-9D96-486D-9721-B41935345BF3}"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70076-9D96-486D-9721-B41935345BF3}" type="datetimeFigureOut">
              <a:rPr lang="en-US" smtClean="0"/>
              <a:pPr/>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70076-9D96-486D-9721-B41935345BF3}"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70076-9D96-486D-9721-B41935345BF3}"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611A0-AA41-420E-BB26-7B824B0D2D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70076-9D96-486D-9721-B41935345BF3}" type="datetimeFigureOut">
              <a:rPr lang="en-US" smtClean="0"/>
              <a:pPr/>
              <a:t>2/26/2018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611A0-AA41-420E-BB26-7B824B0D2D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92D050"/>
                </a:solidFill>
              </a:rPr>
              <a:t>Excretion in Humans</a:t>
            </a:r>
            <a:endParaRPr lang="en-US" b="1" dirty="0">
              <a:solidFill>
                <a:srgbClr val="92D05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adder"/>
          <p:cNvPicPr>
            <a:picLocks noChangeAspect="1" noChangeArrowheads="1"/>
          </p:cNvPicPr>
          <p:nvPr/>
        </p:nvPicPr>
        <p:blipFill>
          <a:blip r:embed="rId2" cstate="print"/>
          <a:srcRect/>
          <a:stretch>
            <a:fillRect/>
          </a:stretch>
        </p:blipFill>
        <p:spPr bwMode="auto">
          <a:xfrm>
            <a:off x="5791200" y="5118652"/>
            <a:ext cx="2667000" cy="1739348"/>
          </a:xfrm>
          <a:prstGeom prst="rect">
            <a:avLst/>
          </a:prstGeom>
          <a:noFill/>
        </p:spPr>
      </p:pic>
      <p:pic>
        <p:nvPicPr>
          <p:cNvPr id="4" name="Picture 4" descr="Image result for kidney"/>
          <p:cNvPicPr>
            <a:picLocks noChangeAspect="1" noChangeArrowheads="1"/>
          </p:cNvPicPr>
          <p:nvPr/>
        </p:nvPicPr>
        <p:blipFill>
          <a:blip r:embed="rId3" cstate="print"/>
          <a:srcRect/>
          <a:stretch>
            <a:fillRect/>
          </a:stretch>
        </p:blipFill>
        <p:spPr bwMode="auto">
          <a:xfrm>
            <a:off x="5435600" y="0"/>
            <a:ext cx="3708400" cy="2781300"/>
          </a:xfrm>
          <a:prstGeom prst="rect">
            <a:avLst/>
          </a:prstGeom>
          <a:noFill/>
        </p:spPr>
      </p:pic>
      <p:sp>
        <p:nvSpPr>
          <p:cNvPr id="2" name="Title 1"/>
          <p:cNvSpPr>
            <a:spLocks noGrp="1"/>
          </p:cNvSpPr>
          <p:nvPr>
            <p:ph type="title"/>
          </p:nvPr>
        </p:nvSpPr>
        <p:spPr/>
        <p:txBody>
          <a:bodyPr/>
          <a:lstStyle/>
          <a:p>
            <a:pPr algn="l"/>
            <a:r>
              <a:rPr lang="en-US" dirty="0" smtClean="0"/>
              <a:t>         The Kidneys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Substances that are useful to</a:t>
            </a:r>
            <a:br>
              <a:rPr lang="en-US" dirty="0" smtClean="0"/>
            </a:br>
            <a:r>
              <a:rPr lang="en-US" dirty="0" smtClean="0"/>
              <a:t>the body, such as all the glucose</a:t>
            </a:r>
            <a:br>
              <a:rPr lang="en-US" dirty="0" smtClean="0"/>
            </a:br>
            <a:r>
              <a:rPr lang="en-US" dirty="0" smtClean="0"/>
              <a:t>and some mineral ions, are selectively reabsorbed by the kidney back into the blood.</a:t>
            </a:r>
          </a:p>
          <a:p>
            <a:endParaRPr lang="en-US" dirty="0" smtClean="0"/>
          </a:p>
          <a:p>
            <a:r>
              <a:rPr lang="en-US" dirty="0" smtClean="0"/>
              <a:t>The waste urea and other substances pass out of the kidney down the </a:t>
            </a:r>
            <a:r>
              <a:rPr lang="en-US" dirty="0" err="1" smtClean="0"/>
              <a:t>ureter</a:t>
            </a:r>
            <a:r>
              <a:rPr lang="en-US" dirty="0" smtClean="0"/>
              <a:t> as urine.</a:t>
            </a:r>
          </a:p>
          <a:p>
            <a:endParaRPr lang="en-US" dirty="0" smtClean="0"/>
          </a:p>
          <a:p>
            <a:r>
              <a:rPr lang="en-US" dirty="0" smtClean="0"/>
              <a:t>Urine is stored in the bladder.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Kidneys</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The regulation of water in the body is due to the hormone </a:t>
            </a:r>
            <a:r>
              <a:rPr lang="en-US" b="1" dirty="0" smtClean="0">
                <a:solidFill>
                  <a:srgbClr val="7030A0"/>
                </a:solidFill>
              </a:rPr>
              <a:t>*ADH</a:t>
            </a:r>
            <a:r>
              <a:rPr lang="en-US" dirty="0" smtClean="0"/>
              <a:t>.</a:t>
            </a:r>
          </a:p>
          <a:p>
            <a:endParaRPr lang="en-US" dirty="0" smtClean="0"/>
          </a:p>
          <a:p>
            <a:r>
              <a:rPr lang="en-US" b="1" dirty="0" smtClean="0">
                <a:solidFill>
                  <a:srgbClr val="7030A0"/>
                </a:solidFill>
              </a:rPr>
              <a:t>ADH </a:t>
            </a:r>
            <a:r>
              <a:rPr lang="en-US" dirty="0" smtClean="0"/>
              <a:t>is released from the pituitary gland.</a:t>
            </a:r>
          </a:p>
          <a:p>
            <a:endParaRPr lang="en-US" dirty="0" smtClean="0"/>
          </a:p>
          <a:p>
            <a:r>
              <a:rPr lang="en-US" b="1" dirty="0" smtClean="0">
                <a:solidFill>
                  <a:srgbClr val="7030A0"/>
                </a:solidFill>
              </a:rPr>
              <a:t>ADH </a:t>
            </a:r>
            <a:r>
              <a:rPr lang="en-US" dirty="0" smtClean="0"/>
              <a:t>controls the amount of water in urine.  It makes the walls of the ducts in the kidneys that collect water more permeable.</a:t>
            </a:r>
            <a:br>
              <a:rPr lang="en-US" dirty="0" smtClean="0"/>
            </a:br>
            <a:r>
              <a:rPr lang="en-US" dirty="0" smtClean="0"/>
              <a:t/>
            </a:r>
            <a:br>
              <a:rPr lang="en-US" dirty="0" smtClean="0"/>
            </a:br>
            <a:r>
              <a:rPr lang="en-US" dirty="0" smtClean="0"/>
              <a:t>They let more water back into the bloodstream so less is lost in the urine.</a:t>
            </a:r>
            <a:br>
              <a:rPr lang="en-US" dirty="0" smtClean="0"/>
            </a:br>
            <a:endParaRPr lang="en-US" dirty="0" smtClean="0"/>
          </a:p>
          <a:p>
            <a:r>
              <a:rPr lang="en-US" b="1" dirty="0" smtClean="0"/>
              <a:t>NO</a:t>
            </a:r>
            <a:r>
              <a:rPr lang="en-US" dirty="0" smtClean="0"/>
              <a:t> </a:t>
            </a:r>
            <a:r>
              <a:rPr lang="en-US" b="1" dirty="0" smtClean="0">
                <a:solidFill>
                  <a:srgbClr val="7030A0"/>
                </a:solidFill>
              </a:rPr>
              <a:t>ADH</a:t>
            </a:r>
            <a:r>
              <a:rPr lang="en-US" dirty="0" smtClean="0"/>
              <a:t> is released if you have too much water in your body.</a:t>
            </a:r>
            <a:br>
              <a:rPr lang="en-US" dirty="0" smtClean="0"/>
            </a:br>
            <a:endParaRPr lang="en-US" dirty="0" smtClean="0"/>
          </a:p>
          <a:p>
            <a:r>
              <a:rPr lang="en-US" dirty="0" smtClean="0"/>
              <a:t>This is an example of </a:t>
            </a:r>
            <a:r>
              <a:rPr lang="en-US" sz="4600" b="1" dirty="0" err="1" smtClean="0">
                <a:solidFill>
                  <a:srgbClr val="00B0F0"/>
                </a:solidFill>
              </a:rPr>
              <a:t>osmoregulation</a:t>
            </a:r>
            <a:r>
              <a:rPr lang="en-US" b="1" dirty="0" smtClean="0">
                <a:solidFill>
                  <a:srgbClr val="00B0F0"/>
                </a:solidFill>
              </a:rPr>
              <a:t>.</a:t>
            </a:r>
            <a:br>
              <a:rPr lang="en-US" b="1" dirty="0" smtClean="0">
                <a:solidFill>
                  <a:srgbClr val="00B0F0"/>
                </a:solidFill>
              </a:rPr>
            </a:br>
            <a:r>
              <a:rPr lang="en-US" b="1" dirty="0" smtClean="0">
                <a:solidFill>
                  <a:srgbClr val="00B0F0"/>
                </a:solidFill>
              </a:rPr>
              <a:t/>
            </a:r>
            <a:br>
              <a:rPr lang="en-US" b="1" dirty="0" smtClean="0">
                <a:solidFill>
                  <a:srgbClr val="00B0F0"/>
                </a:solidFill>
              </a:rPr>
            </a:br>
            <a:r>
              <a:rPr lang="en-US" b="1" dirty="0" smtClean="0">
                <a:solidFill>
                  <a:srgbClr val="7030A0"/>
                </a:solidFill>
              </a:rPr>
              <a:t>*ADH – </a:t>
            </a:r>
            <a:r>
              <a:rPr lang="en-US" b="1" dirty="0" err="1" smtClean="0">
                <a:solidFill>
                  <a:srgbClr val="7030A0"/>
                </a:solidFill>
              </a:rPr>
              <a:t>antidiuretic</a:t>
            </a:r>
            <a:r>
              <a:rPr lang="en-US" b="1" dirty="0" smtClean="0">
                <a:solidFill>
                  <a:srgbClr val="7030A0"/>
                </a:solidFill>
              </a:rPr>
              <a:t> hormone.</a:t>
            </a:r>
            <a:endParaRPr lang="en-US" dirty="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your kidney(s) get sick?</a:t>
            </a:r>
            <a:endParaRPr lang="en-US" dirty="0"/>
          </a:p>
        </p:txBody>
      </p:sp>
      <p:pic>
        <p:nvPicPr>
          <p:cNvPr id="23554" name="Picture 2" descr="Image result for dialysis"/>
          <p:cNvPicPr>
            <a:picLocks noChangeAspect="1" noChangeArrowheads="1"/>
          </p:cNvPicPr>
          <p:nvPr/>
        </p:nvPicPr>
        <p:blipFill>
          <a:blip r:embed="rId2" cstate="print"/>
          <a:srcRect/>
          <a:stretch>
            <a:fillRect/>
          </a:stretch>
        </p:blipFill>
        <p:spPr bwMode="auto">
          <a:xfrm>
            <a:off x="990600" y="1421398"/>
            <a:ext cx="7239000" cy="53604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skin"/>
          <p:cNvPicPr>
            <a:picLocks noChangeAspect="1" noChangeArrowheads="1"/>
          </p:cNvPicPr>
          <p:nvPr/>
        </p:nvPicPr>
        <p:blipFill>
          <a:blip r:embed="rId2" cstate="print"/>
          <a:srcRect/>
          <a:stretch>
            <a:fillRect/>
          </a:stretch>
        </p:blipFill>
        <p:spPr bwMode="auto">
          <a:xfrm>
            <a:off x="4419600" y="466724"/>
            <a:ext cx="4695825" cy="3190876"/>
          </a:xfrm>
          <a:prstGeom prst="rect">
            <a:avLst/>
          </a:prstGeom>
          <a:noFill/>
        </p:spPr>
      </p:pic>
      <p:sp>
        <p:nvSpPr>
          <p:cNvPr id="2" name="Title 1"/>
          <p:cNvSpPr>
            <a:spLocks noGrp="1"/>
          </p:cNvSpPr>
          <p:nvPr>
            <p:ph type="title"/>
          </p:nvPr>
        </p:nvSpPr>
        <p:spPr>
          <a:xfrm>
            <a:off x="-1066800" y="0"/>
            <a:ext cx="8229600" cy="1143000"/>
          </a:xfrm>
        </p:spPr>
        <p:txBody>
          <a:bodyPr/>
          <a:lstStyle/>
          <a:p>
            <a:r>
              <a:rPr lang="en-US" dirty="0" smtClean="0"/>
              <a:t>The Skin</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The body acts as a</a:t>
            </a:r>
            <a:br>
              <a:rPr lang="en-US" dirty="0" smtClean="0"/>
            </a:br>
            <a:r>
              <a:rPr lang="en-US" dirty="0" smtClean="0"/>
              <a:t>thermoregulatory centre.</a:t>
            </a:r>
            <a:br>
              <a:rPr lang="en-US" dirty="0" smtClean="0"/>
            </a:br>
            <a:endParaRPr lang="en-US" dirty="0" smtClean="0"/>
          </a:p>
          <a:p>
            <a:r>
              <a:rPr lang="en-US" dirty="0" smtClean="0"/>
              <a:t>The body loses water as</a:t>
            </a:r>
            <a:br>
              <a:rPr lang="en-US" dirty="0" smtClean="0"/>
            </a:br>
            <a:r>
              <a:rPr lang="en-US" dirty="0" smtClean="0"/>
              <a:t>water vapour when we</a:t>
            </a:r>
            <a:br>
              <a:rPr lang="en-US" dirty="0" smtClean="0"/>
            </a:br>
            <a:r>
              <a:rPr lang="en-US" dirty="0" smtClean="0"/>
              <a:t>breathe out and also as sweat from our skin.</a:t>
            </a:r>
          </a:p>
          <a:p>
            <a:endParaRPr lang="en-US" dirty="0" smtClean="0"/>
          </a:p>
          <a:p>
            <a:r>
              <a:rPr lang="en-US" dirty="0" smtClean="0"/>
              <a:t>The skin has sweat glands which absorb fluid from capillaries</a:t>
            </a:r>
          </a:p>
          <a:p>
            <a:endParaRPr lang="en-US" dirty="0" smtClean="0"/>
          </a:p>
          <a:p>
            <a:r>
              <a:rPr lang="en-US" dirty="0" smtClean="0"/>
              <a:t>This water evaporates from the surface of the skin cooling us down.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Skin</a:t>
            </a:r>
            <a:br>
              <a:rPr lang="en-US" dirty="0" smtClean="0"/>
            </a:br>
            <a:r>
              <a:rPr lang="en-US" dirty="0" smtClean="0"/>
              <a:t>What happens when we get hot?</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When the body gets too hot the capillaries near the surface of the skin dilate (expand) so that the blood flow through the capillaries increases and more heat is lost.</a:t>
            </a:r>
            <a:br>
              <a:rPr lang="en-US" dirty="0" smtClean="0"/>
            </a:br>
            <a:r>
              <a:rPr lang="en-US" dirty="0" smtClean="0"/>
              <a:t/>
            </a:r>
            <a:br>
              <a:rPr lang="en-US" dirty="0" smtClean="0"/>
            </a:br>
            <a:r>
              <a:rPr lang="en-US" dirty="0" smtClean="0"/>
              <a:t>Lots of sweat is produced and is passed through a narrow tube in the skin.  When the water evaporates from sweat all that is left is salt on the surface of the skin.</a:t>
            </a:r>
            <a:br>
              <a:rPr lang="en-US" dirty="0" smtClean="0"/>
            </a:br>
            <a:r>
              <a:rPr lang="en-US" dirty="0" smtClean="0"/>
              <a:t/>
            </a:r>
            <a:br>
              <a:rPr lang="en-US" dirty="0" smtClean="0"/>
            </a:br>
            <a:r>
              <a:rPr lang="en-US" dirty="0" smtClean="0"/>
              <a:t>The hairs lie flat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Skin</a:t>
            </a:r>
            <a:br>
              <a:rPr lang="en-US" dirty="0" smtClean="0"/>
            </a:br>
            <a:r>
              <a:rPr lang="en-US" dirty="0" smtClean="0"/>
              <a:t>What happens when we get cold?</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When the body gets too cold the capillaries near the surface of the skin constrict (get smaller) so the blood flow through the capillaries decrease in turn less heat is lost from the body.</a:t>
            </a:r>
            <a:br>
              <a:rPr lang="en-US" dirty="0" smtClean="0"/>
            </a:br>
            <a:r>
              <a:rPr lang="en-US" dirty="0" smtClean="0"/>
              <a:t/>
            </a:r>
            <a:br>
              <a:rPr lang="en-US" dirty="0" smtClean="0"/>
            </a:br>
            <a:r>
              <a:rPr lang="en-US" dirty="0" smtClean="0"/>
              <a:t>The hairs stand upright to trap insulating layer of air.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What is the difference between excretion and egestion?</a:t>
            </a:r>
          </a:p>
          <a:p>
            <a:endParaRPr lang="en-US" dirty="0" smtClean="0"/>
          </a:p>
          <a:p>
            <a:r>
              <a:rPr lang="en-US" dirty="0" smtClean="0"/>
              <a:t>In the kidneys:</a:t>
            </a:r>
            <a:br>
              <a:rPr lang="en-US" dirty="0" smtClean="0"/>
            </a:br>
            <a:r>
              <a:rPr lang="en-US" dirty="0" smtClean="0"/>
              <a:t>a. What do we mean by:</a:t>
            </a:r>
            <a:br>
              <a:rPr lang="en-US" dirty="0" smtClean="0"/>
            </a:br>
            <a:r>
              <a:rPr lang="en-US" dirty="0" smtClean="0"/>
              <a:t>(i)  ultrafiltration	(ii)  selective absorption</a:t>
            </a:r>
            <a:br>
              <a:rPr lang="en-US" dirty="0" smtClean="0"/>
            </a:br>
            <a:r>
              <a:rPr lang="en-US" dirty="0" smtClean="0"/>
              <a:t/>
            </a:r>
            <a:br>
              <a:rPr lang="en-US" dirty="0" smtClean="0"/>
            </a:br>
            <a:r>
              <a:rPr lang="en-US" dirty="0" smtClean="0"/>
              <a:t>b.  Name a compound containing nitrogen that is filtered out of the blood in the kidneys.</a:t>
            </a:r>
            <a:br>
              <a:rPr lang="en-US" dirty="0" smtClean="0"/>
            </a:br>
            <a:r>
              <a:rPr lang="en-US" dirty="0" smtClean="0"/>
              <a:t/>
            </a:r>
            <a:br>
              <a:rPr lang="en-US" dirty="0" smtClean="0"/>
            </a:br>
            <a:r>
              <a:rPr lang="en-US" dirty="0" smtClean="0"/>
              <a:t>c.  Why does the composition of urine differ at different times?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imbing a mango tree"/>
          <p:cNvPicPr>
            <a:picLocks noChangeAspect="1" noChangeArrowheads="1"/>
          </p:cNvPicPr>
          <p:nvPr/>
        </p:nvPicPr>
        <p:blipFill>
          <a:blip r:embed="rId2" cstate="print"/>
          <a:srcRect/>
          <a:stretch>
            <a:fillRect/>
          </a:stretch>
        </p:blipFill>
        <p:spPr bwMode="auto">
          <a:xfrm>
            <a:off x="0" y="0"/>
            <a:ext cx="9144000" cy="3707027"/>
          </a:xfrm>
          <a:prstGeom prst="rect">
            <a:avLst/>
          </a:prstGeom>
          <a:noFill/>
        </p:spPr>
      </p:pic>
      <p:sp>
        <p:nvSpPr>
          <p:cNvPr id="2" name="Title 1"/>
          <p:cNvSpPr>
            <a:spLocks noGrp="1"/>
          </p:cNvSpPr>
          <p:nvPr>
            <p:ph type="ctrTitle"/>
          </p:nvPr>
        </p:nvSpPr>
        <p:spPr>
          <a:xfrm>
            <a:off x="0" y="2568575"/>
            <a:ext cx="7772400" cy="1470025"/>
          </a:xfrm>
        </p:spPr>
        <p:txBody>
          <a:bodyPr/>
          <a:lstStyle/>
          <a:p>
            <a:pPr algn="l"/>
            <a:r>
              <a:rPr lang="en-US" b="1" dirty="0" smtClean="0">
                <a:solidFill>
                  <a:srgbClr val="C00000"/>
                </a:solidFill>
              </a:rPr>
              <a:t>Excretion in Plants</a:t>
            </a:r>
            <a:endParaRPr lang="en-US" b="1" dirty="0">
              <a:solidFill>
                <a:srgbClr val="C00000"/>
              </a:solidFill>
            </a:endParaRPr>
          </a:p>
        </p:txBody>
      </p:sp>
      <p:pic>
        <p:nvPicPr>
          <p:cNvPr id="1028" name="Picture 4" descr="Image result for plants"/>
          <p:cNvPicPr>
            <a:picLocks noChangeAspect="1" noChangeArrowheads="1"/>
          </p:cNvPicPr>
          <p:nvPr/>
        </p:nvPicPr>
        <p:blipFill>
          <a:blip r:embed="rId3" cstate="print"/>
          <a:srcRect/>
          <a:stretch>
            <a:fillRect/>
          </a:stretch>
        </p:blipFill>
        <p:spPr bwMode="auto">
          <a:xfrm>
            <a:off x="6096000" y="3810000"/>
            <a:ext cx="3048000" cy="304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n and plants"/>
          <p:cNvPicPr>
            <a:picLocks noChangeAspect="1" noChangeArrowheads="1"/>
          </p:cNvPicPr>
          <p:nvPr/>
        </p:nvPicPr>
        <p:blipFill>
          <a:blip r:embed="rId2" cstate="print"/>
          <a:srcRect/>
          <a:stretch>
            <a:fillRect/>
          </a:stretch>
        </p:blipFill>
        <p:spPr bwMode="auto">
          <a:xfrm>
            <a:off x="6248400" y="0"/>
            <a:ext cx="2895600" cy="2895600"/>
          </a:xfrm>
          <a:prstGeom prst="rect">
            <a:avLst/>
          </a:prstGeom>
          <a:noFill/>
        </p:spPr>
      </p:pic>
      <p:sp>
        <p:nvSpPr>
          <p:cNvPr id="2" name="Title 1"/>
          <p:cNvSpPr>
            <a:spLocks noGrp="1"/>
          </p:cNvSpPr>
          <p:nvPr>
            <p:ph type="title"/>
          </p:nvPr>
        </p:nvSpPr>
        <p:spPr>
          <a:xfrm>
            <a:off x="0" y="228600"/>
            <a:ext cx="8229600" cy="1143000"/>
          </a:xfrm>
        </p:spPr>
        <p:txBody>
          <a:bodyPr>
            <a:normAutofit fontScale="90000"/>
          </a:bodyPr>
          <a:lstStyle/>
          <a:p>
            <a:pPr algn="l"/>
            <a:r>
              <a:rPr lang="en-US" dirty="0" smtClean="0"/>
              <a:t>Waste Product of </a:t>
            </a:r>
            <a:br>
              <a:rPr lang="en-US" dirty="0" smtClean="0"/>
            </a:br>
            <a:r>
              <a:rPr lang="en-US" dirty="0" smtClean="0"/>
              <a:t>Respiration &amp; Photosynthesis</a:t>
            </a:r>
            <a:endParaRPr lang="en-US" dirty="0"/>
          </a:p>
        </p:txBody>
      </p:sp>
      <p:sp>
        <p:nvSpPr>
          <p:cNvPr id="3" name="Content Placeholder 2"/>
          <p:cNvSpPr>
            <a:spLocks noGrp="1"/>
          </p:cNvSpPr>
          <p:nvPr>
            <p:ph idx="1"/>
          </p:nvPr>
        </p:nvSpPr>
        <p:spPr>
          <a:xfrm>
            <a:off x="152400" y="1600200"/>
            <a:ext cx="8839200" cy="5257800"/>
          </a:xfrm>
        </p:spPr>
        <p:txBody>
          <a:bodyPr>
            <a:normAutofit fontScale="92500" lnSpcReduction="10000"/>
          </a:bodyPr>
          <a:lstStyle/>
          <a:p>
            <a:r>
              <a:rPr lang="en-US" dirty="0" smtClean="0"/>
              <a:t>Plants make their own food during</a:t>
            </a:r>
            <a:br>
              <a:rPr lang="en-US" dirty="0" smtClean="0"/>
            </a:br>
            <a:r>
              <a:rPr lang="en-US" dirty="0" smtClean="0"/>
              <a:t>photosynthesis.</a:t>
            </a:r>
            <a:br>
              <a:rPr lang="en-US" dirty="0" smtClean="0"/>
            </a:br>
            <a:r>
              <a:rPr lang="en-US" dirty="0" smtClean="0"/>
              <a:t/>
            </a:r>
            <a:br>
              <a:rPr lang="en-US" dirty="0" smtClean="0"/>
            </a:br>
            <a:r>
              <a:rPr lang="en-US" b="1" dirty="0" smtClean="0"/>
              <a:t>Carbon dioxide + water  </a:t>
            </a:r>
            <a:r>
              <a:rPr lang="en-US" b="1" dirty="0" smtClean="0">
                <a:sym typeface="Wingdings" pitchFamily="2" charset="2"/>
              </a:rPr>
              <a:t>  glucose  +  oxygen</a:t>
            </a:r>
            <a:br>
              <a:rPr lang="en-US" b="1" dirty="0" smtClean="0">
                <a:sym typeface="Wingdings" pitchFamily="2" charset="2"/>
              </a:rPr>
            </a:br>
            <a:endParaRPr lang="en-US" b="1" dirty="0" smtClean="0">
              <a:sym typeface="Wingdings" pitchFamily="2" charset="2"/>
            </a:endParaRPr>
          </a:p>
          <a:p>
            <a:r>
              <a:rPr lang="en-US" dirty="0" smtClean="0">
                <a:sym typeface="Wingdings" pitchFamily="2" charset="2"/>
              </a:rPr>
              <a:t>The glucose made during photosynthesis is used in respiration in the plant cells where energy is released.</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b="1" dirty="0" smtClean="0">
                <a:sym typeface="Wingdings" pitchFamily="2" charset="2"/>
              </a:rPr>
              <a:t>Glucose   +  oxygen    carbon dioxide  +  water</a:t>
            </a:r>
            <a:br>
              <a:rPr lang="en-US" b="1" dirty="0" smtClean="0">
                <a:sym typeface="Wingdings" pitchFamily="2" charset="2"/>
              </a:rPr>
            </a:br>
            <a:endParaRPr lang="en-US" b="1" dirty="0" smtClean="0"/>
          </a:p>
          <a:p>
            <a:r>
              <a:rPr lang="en-US" dirty="0" smtClean="0"/>
              <a:t>Plants excrete waste products through their stomata.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fontScale="90000"/>
          </a:bodyPr>
          <a:lstStyle/>
          <a:p>
            <a:pPr algn="l"/>
            <a:r>
              <a:rPr lang="en-US" dirty="0" smtClean="0"/>
              <a:t>Waste Product of </a:t>
            </a:r>
            <a:br>
              <a:rPr lang="en-US" dirty="0" smtClean="0"/>
            </a:br>
            <a:r>
              <a:rPr lang="en-US" dirty="0" smtClean="0"/>
              <a:t>Respiration &amp; Photosynthesis</a:t>
            </a:r>
            <a:endParaRPr lang="en-US" dirty="0"/>
          </a:p>
        </p:txBody>
      </p:sp>
      <p:sp>
        <p:nvSpPr>
          <p:cNvPr id="3" name="Content Placeholder 2"/>
          <p:cNvSpPr>
            <a:spLocks noGrp="1"/>
          </p:cNvSpPr>
          <p:nvPr>
            <p:ph idx="1"/>
          </p:nvPr>
        </p:nvSpPr>
        <p:spPr>
          <a:xfrm>
            <a:off x="152400" y="1600200"/>
            <a:ext cx="8839200" cy="5257800"/>
          </a:xfrm>
        </p:spPr>
        <p:txBody>
          <a:bodyPr>
            <a:normAutofit fontScale="92500" lnSpcReduction="20000"/>
          </a:bodyPr>
          <a:lstStyle/>
          <a:p>
            <a:endParaRPr lang="en-US" dirty="0" smtClean="0"/>
          </a:p>
          <a:p>
            <a:r>
              <a:rPr lang="en-US" dirty="0" smtClean="0"/>
              <a:t>Plants excrete waste products through their stomata.</a:t>
            </a:r>
            <a:br>
              <a:rPr lang="en-US" dirty="0" smtClean="0"/>
            </a:br>
            <a:endParaRPr lang="en-US" dirty="0" smtClean="0"/>
          </a:p>
          <a:p>
            <a:r>
              <a:rPr lang="en-US" dirty="0" smtClean="0"/>
              <a:t>Waste products of plants include:</a:t>
            </a:r>
            <a:br>
              <a:rPr lang="en-US" dirty="0" smtClean="0"/>
            </a:br>
            <a:r>
              <a:rPr lang="en-US" dirty="0" smtClean="0"/>
              <a:t>a.  </a:t>
            </a:r>
            <a:r>
              <a:rPr lang="en-US" b="1" dirty="0" smtClean="0">
                <a:solidFill>
                  <a:srgbClr val="C00000"/>
                </a:solidFill>
              </a:rPr>
              <a:t>Oxygen</a:t>
            </a:r>
            <a:r>
              <a:rPr lang="en-US" dirty="0" smtClean="0"/>
              <a:t>, O</a:t>
            </a:r>
            <a:r>
              <a:rPr lang="en-US" baseline="-25000" dirty="0" smtClean="0"/>
              <a:t>2  </a:t>
            </a:r>
            <a:r>
              <a:rPr lang="en-US" dirty="0" smtClean="0"/>
              <a:t>(this happens during the day, photosynthesis)</a:t>
            </a:r>
            <a:br>
              <a:rPr lang="en-US" dirty="0" smtClean="0"/>
            </a:br>
            <a:r>
              <a:rPr lang="en-US" dirty="0" smtClean="0"/>
              <a:t/>
            </a:r>
            <a:br>
              <a:rPr lang="en-US" dirty="0" smtClean="0"/>
            </a:br>
            <a:r>
              <a:rPr lang="en-US" dirty="0" smtClean="0"/>
              <a:t>b.  </a:t>
            </a:r>
            <a:r>
              <a:rPr lang="en-US" b="1" dirty="0" smtClean="0">
                <a:solidFill>
                  <a:srgbClr val="002060"/>
                </a:solidFill>
              </a:rPr>
              <a:t>Carbon  dioxide</a:t>
            </a:r>
            <a:r>
              <a:rPr lang="en-US" dirty="0" smtClean="0"/>
              <a:t>, CO</a:t>
            </a:r>
            <a:r>
              <a:rPr lang="en-US" baseline="-25000" dirty="0" smtClean="0"/>
              <a:t>2</a:t>
            </a:r>
            <a:r>
              <a:rPr lang="en-US" dirty="0" smtClean="0"/>
              <a:t> (this happens during the night, respiration)</a:t>
            </a:r>
            <a:br>
              <a:rPr lang="en-US" dirty="0" smtClean="0"/>
            </a:br>
            <a:r>
              <a:rPr lang="en-US" dirty="0" smtClean="0"/>
              <a:t/>
            </a:r>
            <a:br>
              <a:rPr lang="en-US" dirty="0" smtClean="0"/>
            </a:br>
            <a:r>
              <a:rPr lang="en-US" dirty="0" smtClean="0"/>
              <a:t>c.  </a:t>
            </a:r>
            <a:r>
              <a:rPr lang="en-US" b="1" dirty="0" smtClean="0">
                <a:solidFill>
                  <a:srgbClr val="00B050"/>
                </a:solidFill>
              </a:rPr>
              <a:t>Water</a:t>
            </a:r>
            <a:r>
              <a:rPr lang="en-US" dirty="0" smtClean="0"/>
              <a:t>, H</a:t>
            </a:r>
            <a:r>
              <a:rPr lang="en-US" baseline="-25000" dirty="0" smtClean="0"/>
              <a:t>2</a:t>
            </a:r>
            <a:r>
              <a:rPr lang="en-US" dirty="0" smtClean="0"/>
              <a:t>O (this happens when stomata open to release CO</a:t>
            </a:r>
            <a:r>
              <a:rPr lang="en-US" baseline="-25000" dirty="0" smtClean="0"/>
              <a:t>2</a:t>
            </a:r>
            <a:r>
              <a:rPr lang="en-US" dirty="0" smtClean="0"/>
              <a:t>)</a:t>
            </a:r>
            <a:br>
              <a:rPr lang="en-US" dirty="0" smtClean="0"/>
            </a:br>
            <a:endParaRPr lang="en-US" dirty="0" smtClean="0"/>
          </a:p>
          <a:p>
            <a:endParaRPr lang="en-US" dirty="0" smtClean="0"/>
          </a:p>
        </p:txBody>
      </p:sp>
      <p:pic>
        <p:nvPicPr>
          <p:cNvPr id="30722" name="Picture 2" descr="Image result for sun and plants"/>
          <p:cNvPicPr>
            <a:picLocks noChangeAspect="1" noChangeArrowheads="1"/>
          </p:cNvPicPr>
          <p:nvPr/>
        </p:nvPicPr>
        <p:blipFill>
          <a:blip r:embed="rId2" cstate="print"/>
          <a:srcRect/>
          <a:stretch>
            <a:fillRect/>
          </a:stretch>
        </p:blipFill>
        <p:spPr bwMode="auto">
          <a:xfrm>
            <a:off x="6324600" y="0"/>
            <a:ext cx="2819400" cy="18784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Metabolism</a:t>
            </a:r>
            <a:endParaRPr lang="en-US" dirty="0"/>
          </a:p>
        </p:txBody>
      </p:sp>
      <p:sp>
        <p:nvSpPr>
          <p:cNvPr id="3" name="Content Placeholder 2"/>
          <p:cNvSpPr>
            <a:spLocks noGrp="1"/>
          </p:cNvSpPr>
          <p:nvPr>
            <p:ph idx="1"/>
          </p:nvPr>
        </p:nvSpPr>
        <p:spPr/>
        <p:txBody>
          <a:bodyPr>
            <a:normAutofit/>
          </a:bodyPr>
          <a:lstStyle/>
          <a:p>
            <a:r>
              <a:rPr lang="en-US" sz="4400" dirty="0" smtClean="0">
                <a:solidFill>
                  <a:srgbClr val="FF0066"/>
                </a:solidFill>
              </a:rPr>
              <a:t>Metabolism</a:t>
            </a:r>
            <a:r>
              <a:rPr lang="en-US" sz="4400" dirty="0" smtClean="0"/>
              <a:t> is the </a:t>
            </a:r>
            <a:r>
              <a:rPr lang="en-US" sz="4400" dirty="0"/>
              <a:t>chemical processes that occur within a living organism in order to maintain life</a:t>
            </a:r>
            <a:r>
              <a:rPr lang="en-US" sz="4400" dirty="0"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Stomata</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Stomata allow for the entrance and departure of O</a:t>
            </a:r>
            <a:r>
              <a:rPr lang="en-US" baseline="-25000" dirty="0" smtClean="0"/>
              <a:t>2</a:t>
            </a:r>
            <a:r>
              <a:rPr lang="en-US" dirty="0" smtClean="0"/>
              <a:t>, CO</a:t>
            </a:r>
            <a:r>
              <a:rPr lang="en-US" baseline="-25000" dirty="0" smtClean="0"/>
              <a:t>2</a:t>
            </a:r>
            <a:r>
              <a:rPr lang="en-US" dirty="0" smtClean="0"/>
              <a:t> and H</a:t>
            </a:r>
            <a:r>
              <a:rPr lang="en-US" baseline="-25000" dirty="0" smtClean="0"/>
              <a:t>2</a:t>
            </a:r>
            <a:r>
              <a:rPr lang="en-US" dirty="0" smtClean="0"/>
              <a:t>O so that a plant will be able to photosynthesise and respire.</a:t>
            </a:r>
          </a:p>
          <a:p>
            <a:endParaRPr lang="en-US" dirty="0" smtClean="0"/>
          </a:p>
          <a:p>
            <a:r>
              <a:rPr lang="en-US" dirty="0" smtClean="0"/>
              <a:t>Leaves curl up and the plant wilts on a hot day. This is when too much water is lost via the stomata.  </a:t>
            </a:r>
            <a:br>
              <a:rPr lang="en-US" dirty="0" smtClean="0"/>
            </a:br>
            <a:r>
              <a:rPr lang="en-US" dirty="0" smtClean="0"/>
              <a:t/>
            </a:r>
            <a:br>
              <a:rPr lang="en-US" dirty="0" smtClean="0"/>
            </a:br>
            <a:r>
              <a:rPr lang="en-US" dirty="0" smtClean="0"/>
              <a:t>The curling of leaves and wilting of the plant lessens the amount of surface area of the leaf that is being exposed to the sun.  This is a defense mechanism.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Toxic Products Other</a:t>
            </a:r>
            <a:br>
              <a:rPr lang="en-US" dirty="0" smtClean="0"/>
            </a:br>
            <a:r>
              <a:rPr lang="en-US" dirty="0" smtClean="0"/>
              <a:t>Than Gases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Plants break down other </a:t>
            </a:r>
            <a:br>
              <a:rPr lang="en-US" dirty="0" smtClean="0"/>
            </a:br>
            <a:r>
              <a:rPr lang="en-US" dirty="0" smtClean="0"/>
              <a:t>substances, for example</a:t>
            </a:r>
            <a:br>
              <a:rPr lang="en-US" dirty="0" smtClean="0"/>
            </a:br>
            <a:r>
              <a:rPr lang="en-US" dirty="0" smtClean="0"/>
              <a:t>pigments which produce toxic</a:t>
            </a:r>
            <a:br>
              <a:rPr lang="en-US" dirty="0" smtClean="0"/>
            </a:br>
            <a:r>
              <a:rPr lang="en-US" dirty="0" smtClean="0"/>
              <a:t>substances.</a:t>
            </a:r>
            <a:br>
              <a:rPr lang="en-US" dirty="0" smtClean="0"/>
            </a:br>
            <a:r>
              <a:rPr lang="en-US" dirty="0" smtClean="0"/>
              <a:t/>
            </a:r>
            <a:br>
              <a:rPr lang="en-US" dirty="0" smtClean="0"/>
            </a:br>
            <a:r>
              <a:rPr lang="en-US" dirty="0" smtClean="0"/>
              <a:t>The plant gets rid of these when the leaves  change colour and fall from the plant.</a:t>
            </a:r>
            <a:br>
              <a:rPr lang="en-US" dirty="0" smtClean="0"/>
            </a:br>
            <a:r>
              <a:rPr lang="en-US" dirty="0" smtClean="0"/>
              <a:t/>
            </a:r>
            <a:br>
              <a:rPr lang="en-US" dirty="0" smtClean="0"/>
            </a:br>
            <a:r>
              <a:rPr lang="en-US" dirty="0" smtClean="0"/>
              <a:t>This effectively removes any toxic products of metabolism.</a:t>
            </a:r>
            <a:br>
              <a:rPr lang="en-US" dirty="0" smtClean="0"/>
            </a:br>
            <a:r>
              <a:rPr lang="en-US" dirty="0" smtClean="0"/>
              <a:t/>
            </a:r>
            <a:br>
              <a:rPr lang="en-US" dirty="0" smtClean="0"/>
            </a:br>
            <a:r>
              <a:rPr lang="en-US" dirty="0" smtClean="0"/>
              <a:t>The following spring new leaves grow again with no toxic compounds present.</a:t>
            </a:r>
            <a:endParaRPr lang="en-US" dirty="0"/>
          </a:p>
        </p:txBody>
      </p:sp>
      <p:pic>
        <p:nvPicPr>
          <p:cNvPr id="32770" name="Picture 2" descr="Image result for Trees in fall time"/>
          <p:cNvPicPr>
            <a:picLocks noChangeAspect="1" noChangeArrowheads="1"/>
          </p:cNvPicPr>
          <p:nvPr/>
        </p:nvPicPr>
        <p:blipFill>
          <a:blip r:embed="rId2" cstate="print"/>
          <a:srcRect/>
          <a:stretch>
            <a:fillRect/>
          </a:stretch>
        </p:blipFill>
        <p:spPr bwMode="auto">
          <a:xfrm>
            <a:off x="5435147" y="966204"/>
            <a:ext cx="3708853" cy="24627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Toxic Products Other</a:t>
            </a:r>
            <a:br>
              <a:rPr lang="en-US" dirty="0" smtClean="0"/>
            </a:br>
            <a:r>
              <a:rPr lang="en-US" dirty="0" smtClean="0"/>
              <a:t>Than Gases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endParaRPr lang="en-US" dirty="0" smtClean="0"/>
          </a:p>
          <a:p>
            <a:r>
              <a:rPr lang="en-US" dirty="0" smtClean="0"/>
              <a:t>Plants can also store waste</a:t>
            </a:r>
            <a:br>
              <a:rPr lang="en-US" dirty="0" smtClean="0"/>
            </a:br>
            <a:r>
              <a:rPr lang="en-US" dirty="0" smtClean="0"/>
              <a:t>products, for example in their</a:t>
            </a:r>
            <a:br>
              <a:rPr lang="en-US" dirty="0" smtClean="0"/>
            </a:br>
            <a:r>
              <a:rPr lang="en-US" dirty="0" smtClean="0"/>
              <a:t>vacuoles.</a:t>
            </a:r>
            <a:br>
              <a:rPr lang="en-US" dirty="0" smtClean="0"/>
            </a:br>
            <a:r>
              <a:rPr lang="en-US" dirty="0" smtClean="0"/>
              <a:t/>
            </a:r>
            <a:br>
              <a:rPr lang="en-US" dirty="0" smtClean="0"/>
            </a:br>
            <a:r>
              <a:rPr lang="en-US" dirty="0" smtClean="0"/>
              <a:t>Just like leaves other parts of the plant fall off and these can be used to store waste products.</a:t>
            </a:r>
          </a:p>
          <a:p>
            <a:endParaRPr lang="en-US" dirty="0" smtClean="0"/>
          </a:p>
          <a:p>
            <a:endParaRPr lang="en-US" dirty="0" smtClean="0"/>
          </a:p>
          <a:p>
            <a:pPr>
              <a:buNone/>
            </a:pPr>
            <a:endParaRPr lang="en-US" dirty="0" smtClean="0"/>
          </a:p>
        </p:txBody>
      </p:sp>
      <p:pic>
        <p:nvPicPr>
          <p:cNvPr id="32770" name="Picture 2" descr="Image result for Trees in fall time"/>
          <p:cNvPicPr>
            <a:picLocks noChangeAspect="1" noChangeArrowheads="1"/>
          </p:cNvPicPr>
          <p:nvPr/>
        </p:nvPicPr>
        <p:blipFill>
          <a:blip r:embed="rId2" cstate="print"/>
          <a:srcRect/>
          <a:stretch>
            <a:fillRect/>
          </a:stretch>
        </p:blipFill>
        <p:spPr bwMode="auto">
          <a:xfrm>
            <a:off x="5435147" y="1575804"/>
            <a:ext cx="3708853" cy="246279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What are the waste products formed by plants during:</a:t>
            </a:r>
            <a:br>
              <a:rPr lang="en-US" dirty="0" smtClean="0"/>
            </a:br>
            <a:r>
              <a:rPr lang="en-US" dirty="0" smtClean="0"/>
              <a:t>a. Photosynthesis		b.  Respiration?</a:t>
            </a:r>
            <a:br>
              <a:rPr lang="en-US" dirty="0" smtClean="0"/>
            </a:br>
            <a:endParaRPr lang="en-US" dirty="0" smtClean="0"/>
          </a:p>
          <a:p>
            <a:r>
              <a:rPr lang="en-US" dirty="0" smtClean="0"/>
              <a:t>How are the products of plant respiration removed?</a:t>
            </a:r>
            <a:br>
              <a:rPr lang="en-US" dirty="0" smtClean="0"/>
            </a:br>
            <a:r>
              <a:rPr lang="en-US" dirty="0" smtClean="0"/>
              <a:t/>
            </a:r>
            <a:br>
              <a:rPr lang="en-US" dirty="0" smtClean="0"/>
            </a:br>
            <a:r>
              <a:rPr lang="en-US" dirty="0" smtClean="0"/>
              <a:t>Why do the amounts of waste product vary in </a:t>
            </a:r>
            <a:br>
              <a:rPr lang="en-US" dirty="0" smtClean="0"/>
            </a:br>
            <a:r>
              <a:rPr lang="en-US" dirty="0" smtClean="0"/>
              <a:t>24 – hour period?</a:t>
            </a:r>
          </a:p>
          <a:p>
            <a:endParaRPr lang="en-US" dirty="0" smtClean="0"/>
          </a:p>
          <a:p>
            <a:r>
              <a:rPr lang="en-US" dirty="0" smtClean="0"/>
              <a:t>How can plants excrete toxic waste products that can not be released as gases?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Excretion OR Egestion</a:t>
            </a:r>
            <a:endParaRPr lang="en-US" dirty="0"/>
          </a:p>
        </p:txBody>
      </p:sp>
      <p:sp>
        <p:nvSpPr>
          <p:cNvPr id="3" name="Content Placeholder 2"/>
          <p:cNvSpPr>
            <a:spLocks noGrp="1"/>
          </p:cNvSpPr>
          <p:nvPr>
            <p:ph idx="1"/>
          </p:nvPr>
        </p:nvSpPr>
        <p:spPr/>
        <p:txBody>
          <a:bodyPr>
            <a:noAutofit/>
          </a:bodyPr>
          <a:lstStyle/>
          <a:p>
            <a:r>
              <a:rPr lang="en-US" sz="3600" b="1" dirty="0" smtClean="0">
                <a:solidFill>
                  <a:srgbClr val="92D050"/>
                </a:solidFill>
              </a:rPr>
              <a:t>Excretion</a:t>
            </a:r>
            <a:r>
              <a:rPr lang="en-US" sz="3600" dirty="0" smtClean="0"/>
              <a:t> removes the waste products of metabolism from the body.</a:t>
            </a:r>
          </a:p>
          <a:p>
            <a:endParaRPr lang="en-US" sz="3600" dirty="0"/>
          </a:p>
          <a:p>
            <a:r>
              <a:rPr lang="en-US" sz="3600" b="1" dirty="0" smtClean="0">
                <a:solidFill>
                  <a:srgbClr val="00B0F0"/>
                </a:solidFill>
              </a:rPr>
              <a:t>Egestion</a:t>
            </a:r>
            <a:r>
              <a:rPr lang="en-US" sz="3600" dirty="0" smtClean="0"/>
              <a:t> occurs when our body gets rid of undigested material in faeces.  </a:t>
            </a:r>
            <a:br>
              <a:rPr lang="en-US" sz="3600" dirty="0" smtClean="0"/>
            </a:br>
            <a:r>
              <a:rPr lang="en-US" sz="3600" dirty="0" smtClean="0"/>
              <a:t/>
            </a:r>
            <a:br>
              <a:rPr lang="en-US" sz="3600" dirty="0" smtClean="0"/>
            </a:br>
            <a:r>
              <a:rPr lang="en-US" sz="3600" dirty="0" smtClean="0"/>
              <a:t>Such food enters the body and is not used in the chemical process of metabolism.</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kidney"/>
          <p:cNvPicPr>
            <a:picLocks noChangeAspect="1" noChangeArrowheads="1"/>
          </p:cNvPicPr>
          <p:nvPr/>
        </p:nvPicPr>
        <p:blipFill>
          <a:blip r:embed="rId2" cstate="print"/>
          <a:srcRect/>
          <a:stretch>
            <a:fillRect/>
          </a:stretch>
        </p:blipFill>
        <p:spPr bwMode="auto">
          <a:xfrm>
            <a:off x="5334000" y="2590800"/>
            <a:ext cx="3708400" cy="2781300"/>
          </a:xfrm>
          <a:prstGeom prst="rect">
            <a:avLst/>
          </a:prstGeom>
          <a:noFill/>
        </p:spPr>
      </p:pic>
      <p:sp>
        <p:nvSpPr>
          <p:cNvPr id="2" name="Title 1"/>
          <p:cNvSpPr>
            <a:spLocks noGrp="1"/>
          </p:cNvSpPr>
          <p:nvPr>
            <p:ph type="title"/>
          </p:nvPr>
        </p:nvSpPr>
        <p:spPr/>
        <p:txBody>
          <a:bodyPr>
            <a:normAutofit fontScale="90000"/>
          </a:bodyPr>
          <a:lstStyle/>
          <a:p>
            <a:r>
              <a:rPr lang="en-US" dirty="0" smtClean="0"/>
              <a:t>Organs that Remove Waste Products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lungs, kidneys and skin remove the waste substances produced by chemical reactions in the body.</a:t>
            </a:r>
            <a:br>
              <a:rPr lang="en-US" dirty="0" smtClean="0"/>
            </a:br>
            <a:r>
              <a:rPr lang="en-US" dirty="0" smtClean="0"/>
              <a:t/>
            </a:r>
            <a:br>
              <a:rPr lang="en-US" dirty="0" smtClean="0"/>
            </a:br>
            <a:r>
              <a:rPr lang="en-US" dirty="0" smtClean="0"/>
              <a:t/>
            </a:r>
            <a:br>
              <a:rPr lang="en-US" dirty="0" smtClean="0"/>
            </a:br>
            <a:endParaRPr lang="en-US" dirty="0" smtClean="0"/>
          </a:p>
          <a:p>
            <a:endParaRPr lang="en-US" dirty="0"/>
          </a:p>
          <a:p>
            <a:r>
              <a:rPr lang="en-US" dirty="0" smtClean="0"/>
              <a:t>The waste products are transported to these organs via the blood.</a:t>
            </a:r>
            <a:endParaRPr lang="en-US" dirty="0"/>
          </a:p>
        </p:txBody>
      </p:sp>
      <p:pic>
        <p:nvPicPr>
          <p:cNvPr id="1026" name="Picture 2" descr="Related image"/>
          <p:cNvPicPr>
            <a:picLocks noChangeAspect="1" noChangeArrowheads="1"/>
          </p:cNvPicPr>
          <p:nvPr/>
        </p:nvPicPr>
        <p:blipFill>
          <a:blip r:embed="rId3" cstate="print"/>
          <a:srcRect/>
          <a:stretch>
            <a:fillRect/>
          </a:stretch>
        </p:blipFill>
        <p:spPr bwMode="auto">
          <a:xfrm>
            <a:off x="3048000" y="2743200"/>
            <a:ext cx="2338812" cy="2362200"/>
          </a:xfrm>
          <a:prstGeom prst="rect">
            <a:avLst/>
          </a:prstGeom>
          <a:noFill/>
        </p:spPr>
      </p:pic>
      <p:pic>
        <p:nvPicPr>
          <p:cNvPr id="1030" name="Picture 6" descr="Image result for the skin"/>
          <p:cNvPicPr>
            <a:picLocks noChangeAspect="1" noChangeArrowheads="1"/>
          </p:cNvPicPr>
          <p:nvPr/>
        </p:nvPicPr>
        <p:blipFill>
          <a:blip r:embed="rId4" cstate="print"/>
          <a:srcRect/>
          <a:stretch>
            <a:fillRect/>
          </a:stretch>
        </p:blipFill>
        <p:spPr bwMode="auto">
          <a:xfrm>
            <a:off x="11723" y="3048000"/>
            <a:ext cx="2858086" cy="1752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Products of the Human Body</a:t>
            </a:r>
            <a:endParaRPr lang="en-US" dirty="0"/>
          </a:p>
        </p:txBody>
      </p:sp>
      <p:sp>
        <p:nvSpPr>
          <p:cNvPr id="3" name="Content Placeholder 2"/>
          <p:cNvSpPr>
            <a:spLocks noGrp="1"/>
          </p:cNvSpPr>
          <p:nvPr>
            <p:ph idx="1"/>
          </p:nvPr>
        </p:nvSpPr>
        <p:spPr/>
        <p:txBody>
          <a:bodyPr/>
          <a:lstStyle/>
          <a:p>
            <a:r>
              <a:rPr lang="en-US" dirty="0" smtClean="0"/>
              <a:t>The waste products of the human body are:</a:t>
            </a:r>
            <a:br>
              <a:rPr lang="en-US" dirty="0" smtClean="0"/>
            </a:br>
            <a:r>
              <a:rPr lang="en-US" dirty="0" smtClean="0"/>
              <a:t/>
            </a:r>
            <a:br>
              <a:rPr lang="en-US" dirty="0" smtClean="0"/>
            </a:br>
            <a:r>
              <a:rPr lang="en-US" dirty="0" smtClean="0"/>
              <a:t>a. </a:t>
            </a:r>
            <a:r>
              <a:rPr lang="en-US" b="1" dirty="0">
                <a:solidFill>
                  <a:srgbClr val="FF0066"/>
                </a:solidFill>
              </a:rPr>
              <a:t>W</a:t>
            </a:r>
            <a:r>
              <a:rPr lang="en-US" b="1" dirty="0" smtClean="0">
                <a:solidFill>
                  <a:srgbClr val="FF0066"/>
                </a:solidFill>
              </a:rPr>
              <a:t>ater</a:t>
            </a:r>
            <a:r>
              <a:rPr lang="en-US" dirty="0" smtClean="0"/>
              <a:t>, H</a:t>
            </a:r>
            <a:r>
              <a:rPr lang="en-US" baseline="-25000" dirty="0" smtClean="0"/>
              <a:t>2</a:t>
            </a:r>
            <a:r>
              <a:rPr lang="en-US" dirty="0" smtClean="0"/>
              <a:t>O and </a:t>
            </a:r>
            <a:r>
              <a:rPr lang="en-US" b="1" dirty="0" smtClean="0">
                <a:solidFill>
                  <a:srgbClr val="FFC000"/>
                </a:solidFill>
              </a:rPr>
              <a:t>Carbon Dioxide</a:t>
            </a:r>
            <a:r>
              <a:rPr lang="en-US" dirty="0" smtClean="0"/>
              <a:t>, CO</a:t>
            </a:r>
            <a:r>
              <a:rPr lang="en-US" baseline="-25000" dirty="0" smtClean="0"/>
              <a:t>2</a:t>
            </a:r>
            <a:r>
              <a:rPr lang="en-US" dirty="0" smtClean="0"/>
              <a:t> via respiration</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smtClean="0"/>
              <a:t>b.  </a:t>
            </a:r>
            <a:r>
              <a:rPr lang="en-US" b="1" dirty="0" smtClean="0">
                <a:solidFill>
                  <a:srgbClr val="00B0F0"/>
                </a:solidFill>
              </a:rPr>
              <a:t>Urea</a:t>
            </a:r>
            <a:r>
              <a:rPr lang="en-US" dirty="0" smtClean="0"/>
              <a:t>, CH</a:t>
            </a:r>
            <a:r>
              <a:rPr lang="en-US" baseline="-25000" dirty="0" smtClean="0"/>
              <a:t>4</a:t>
            </a:r>
            <a:r>
              <a:rPr lang="en-US" dirty="0" smtClean="0"/>
              <a:t>N</a:t>
            </a:r>
            <a:r>
              <a:rPr lang="en-US" baseline="-25000" dirty="0" smtClean="0"/>
              <a:t>2</a:t>
            </a:r>
            <a:r>
              <a:rPr lang="en-US" dirty="0" smtClean="0"/>
              <a:t>O via urination</a:t>
            </a:r>
            <a:endParaRPr lang="en-US" dirty="0"/>
          </a:p>
        </p:txBody>
      </p:sp>
      <p:pic>
        <p:nvPicPr>
          <p:cNvPr id="11266" name="Picture 2" descr="Image result for ball and stick model from urea"/>
          <p:cNvPicPr>
            <a:picLocks noChangeAspect="1" noChangeArrowheads="1"/>
          </p:cNvPicPr>
          <p:nvPr/>
        </p:nvPicPr>
        <p:blipFill>
          <a:blip r:embed="rId2" cstate="print"/>
          <a:srcRect/>
          <a:stretch>
            <a:fillRect/>
          </a:stretch>
        </p:blipFill>
        <p:spPr bwMode="auto">
          <a:xfrm>
            <a:off x="6343650" y="4800600"/>
            <a:ext cx="2190750" cy="1409700"/>
          </a:xfrm>
          <a:prstGeom prst="rect">
            <a:avLst/>
          </a:prstGeom>
          <a:noFill/>
        </p:spPr>
      </p:pic>
      <p:pic>
        <p:nvPicPr>
          <p:cNvPr id="11270" name="Picture 6" descr="Image result for molecule for carbon dioxide"/>
          <p:cNvPicPr>
            <a:picLocks noChangeAspect="1" noChangeArrowheads="1"/>
          </p:cNvPicPr>
          <p:nvPr/>
        </p:nvPicPr>
        <p:blipFill>
          <a:blip r:embed="rId3" cstate="print"/>
          <a:srcRect/>
          <a:stretch>
            <a:fillRect/>
          </a:stretch>
        </p:blipFill>
        <p:spPr bwMode="auto">
          <a:xfrm>
            <a:off x="3048000" y="3370545"/>
            <a:ext cx="4953000" cy="104905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of CO</a:t>
            </a:r>
            <a:r>
              <a:rPr lang="en-US" baseline="-25000" dirty="0" smtClean="0"/>
              <a:t>2</a:t>
            </a:r>
            <a:endParaRPr lang="en-US" baseline="-25000" dirty="0"/>
          </a:p>
        </p:txBody>
      </p:sp>
      <p:sp>
        <p:nvSpPr>
          <p:cNvPr id="3" name="Content Placeholder 2"/>
          <p:cNvSpPr>
            <a:spLocks noGrp="1"/>
          </p:cNvSpPr>
          <p:nvPr>
            <p:ph idx="1"/>
          </p:nvPr>
        </p:nvSpPr>
        <p:spPr/>
        <p:txBody>
          <a:bodyPr/>
          <a:lstStyle/>
          <a:p>
            <a:r>
              <a:rPr lang="en-US" dirty="0" smtClean="0"/>
              <a:t>The </a:t>
            </a:r>
            <a:r>
              <a:rPr lang="en-US" b="1" dirty="0" smtClean="0">
                <a:solidFill>
                  <a:srgbClr val="7030A0"/>
                </a:solidFill>
              </a:rPr>
              <a:t>lungs</a:t>
            </a:r>
            <a:r>
              <a:rPr lang="en-US" dirty="0" smtClean="0"/>
              <a:t> remove CO</a:t>
            </a:r>
            <a:r>
              <a:rPr lang="en-US" baseline="-25000" dirty="0" smtClean="0"/>
              <a:t>2 </a:t>
            </a:r>
            <a:r>
              <a:rPr lang="en-US" dirty="0" smtClean="0"/>
              <a:t>and water from the body.</a:t>
            </a:r>
          </a:p>
          <a:p>
            <a:endParaRPr lang="en-US" dirty="0"/>
          </a:p>
          <a:p>
            <a:r>
              <a:rPr lang="en-US" dirty="0" smtClean="0"/>
              <a:t>The </a:t>
            </a:r>
            <a:r>
              <a:rPr lang="en-US" b="1" dirty="0" smtClean="0">
                <a:solidFill>
                  <a:srgbClr val="FFC000"/>
                </a:solidFill>
              </a:rPr>
              <a:t>kidneys</a:t>
            </a:r>
            <a:r>
              <a:rPr lang="en-US" dirty="0" smtClean="0"/>
              <a:t> remove urea and water in the form of pee.</a:t>
            </a:r>
          </a:p>
          <a:p>
            <a:endParaRPr lang="en-US" dirty="0"/>
          </a:p>
          <a:p>
            <a:r>
              <a:rPr lang="en-US" dirty="0" smtClean="0"/>
              <a:t>The </a:t>
            </a:r>
            <a:r>
              <a:rPr lang="en-US" b="1" dirty="0" smtClean="0">
                <a:solidFill>
                  <a:srgbClr val="C00000"/>
                </a:solidFill>
              </a:rPr>
              <a:t>skin</a:t>
            </a:r>
            <a:r>
              <a:rPr lang="en-US" dirty="0" smtClean="0"/>
              <a:t> removes water and small amounts of urea in the form of sweat.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Kidneys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sz="3600" dirty="0" smtClean="0"/>
              <a:t>The human body contains two kidneys.</a:t>
            </a:r>
          </a:p>
          <a:p>
            <a:endParaRPr lang="en-US" sz="3600" dirty="0"/>
          </a:p>
          <a:p>
            <a:r>
              <a:rPr lang="en-US" sz="3600" dirty="0" smtClean="0"/>
              <a:t>They look exactly like kidney beans.  </a:t>
            </a:r>
          </a:p>
          <a:p>
            <a:endParaRPr lang="en-US" sz="3600" dirty="0"/>
          </a:p>
          <a:p>
            <a:r>
              <a:rPr lang="en-US" sz="3600" dirty="0" smtClean="0"/>
              <a:t>They are located in our back.</a:t>
            </a:r>
          </a:p>
          <a:p>
            <a:endParaRPr lang="en-US" sz="3600" dirty="0"/>
          </a:p>
          <a:p>
            <a:r>
              <a:rPr lang="en-US" sz="3600" dirty="0" smtClean="0"/>
              <a:t>They help to maintain steady conditions in the body (</a:t>
            </a:r>
            <a:r>
              <a:rPr lang="en-US" sz="3600" b="1" dirty="0" smtClean="0">
                <a:solidFill>
                  <a:srgbClr val="FFC000"/>
                </a:solidFill>
              </a:rPr>
              <a:t>homeostasis</a:t>
            </a:r>
            <a:r>
              <a:rPr lang="en-US" sz="3600"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Kidneys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3600" b="1" dirty="0" smtClean="0">
                <a:solidFill>
                  <a:srgbClr val="FFC000"/>
                </a:solidFill>
              </a:rPr>
              <a:t>Homeostasis</a:t>
            </a:r>
            <a:r>
              <a:rPr lang="en-US" sz="3600" dirty="0" smtClean="0"/>
              <a:t> is maintained via </a:t>
            </a:r>
            <a:r>
              <a:rPr lang="en-US" sz="3600" dirty="0" err="1" smtClean="0"/>
              <a:t>osmoregulation</a:t>
            </a:r>
            <a:r>
              <a:rPr lang="en-US" sz="3600" dirty="0" smtClean="0"/>
              <a:t>.</a:t>
            </a:r>
          </a:p>
          <a:p>
            <a:endParaRPr lang="en-US" sz="3600" dirty="0"/>
          </a:p>
          <a:p>
            <a:r>
              <a:rPr lang="en-US" sz="3600" b="1" dirty="0" err="1" smtClean="0">
                <a:solidFill>
                  <a:srgbClr val="92D050"/>
                </a:solidFill>
              </a:rPr>
              <a:t>Osmoregulation</a:t>
            </a:r>
            <a:r>
              <a:rPr lang="en-US" sz="3600" dirty="0" smtClean="0"/>
              <a:t> is the process in which the body maintains the correct balance of water and 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kidney"/>
          <p:cNvPicPr>
            <a:picLocks noChangeAspect="1" noChangeArrowheads="1"/>
          </p:cNvPicPr>
          <p:nvPr/>
        </p:nvPicPr>
        <p:blipFill>
          <a:blip r:embed="rId2" cstate="print"/>
          <a:srcRect/>
          <a:stretch>
            <a:fillRect/>
          </a:stretch>
        </p:blipFill>
        <p:spPr bwMode="auto">
          <a:xfrm>
            <a:off x="5435600" y="0"/>
            <a:ext cx="3708400" cy="2781300"/>
          </a:xfrm>
          <a:prstGeom prst="rect">
            <a:avLst/>
          </a:prstGeom>
          <a:noFill/>
        </p:spPr>
      </p:pic>
      <p:sp>
        <p:nvSpPr>
          <p:cNvPr id="2" name="Title 1"/>
          <p:cNvSpPr>
            <a:spLocks noGrp="1"/>
          </p:cNvSpPr>
          <p:nvPr>
            <p:ph type="title"/>
          </p:nvPr>
        </p:nvSpPr>
        <p:spPr/>
        <p:txBody>
          <a:bodyPr/>
          <a:lstStyle/>
          <a:p>
            <a:pPr algn="l"/>
            <a:r>
              <a:rPr lang="en-US" dirty="0" smtClean="0"/>
              <a:t>         The Kidneys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Kidneys remove urea from</a:t>
            </a:r>
            <a:br>
              <a:rPr lang="en-US" dirty="0" smtClean="0"/>
            </a:br>
            <a:r>
              <a:rPr lang="en-US" dirty="0" smtClean="0"/>
              <a:t>the blood.</a:t>
            </a:r>
            <a:br>
              <a:rPr lang="en-US" dirty="0" smtClean="0"/>
            </a:br>
            <a:endParaRPr lang="en-US" dirty="0"/>
          </a:p>
          <a:p>
            <a:r>
              <a:rPr lang="en-US" dirty="0"/>
              <a:t>U</a:t>
            </a:r>
            <a:r>
              <a:rPr lang="en-US" dirty="0" smtClean="0"/>
              <a:t>rea is filtered out through the capillaries that are present in the </a:t>
            </a:r>
            <a:r>
              <a:rPr lang="en-US" b="1" dirty="0" err="1" smtClean="0">
                <a:solidFill>
                  <a:srgbClr val="FF0066"/>
                </a:solidFill>
              </a:rPr>
              <a:t>nephrons</a:t>
            </a:r>
            <a:r>
              <a:rPr lang="en-US" dirty="0" smtClean="0"/>
              <a:t>. </a:t>
            </a:r>
            <a:br>
              <a:rPr lang="en-US" dirty="0" smtClean="0"/>
            </a:br>
            <a:endParaRPr lang="en-US" dirty="0" smtClean="0"/>
          </a:p>
          <a:p>
            <a:r>
              <a:rPr lang="en-US" dirty="0" smtClean="0"/>
              <a:t> </a:t>
            </a:r>
            <a:r>
              <a:rPr lang="en-US" dirty="0" err="1" smtClean="0"/>
              <a:t>Nephrons</a:t>
            </a:r>
            <a:r>
              <a:rPr lang="en-US" dirty="0" smtClean="0"/>
              <a:t> are delicate structures which allow urea, small molecules of glucose, amino acids and mineral ions to pass through the tubules of the kidneys and back into the body.  </a:t>
            </a:r>
          </a:p>
          <a:p>
            <a:endParaRPr lang="en-US" dirty="0"/>
          </a:p>
          <a:p>
            <a:r>
              <a:rPr lang="en-US" dirty="0" smtClean="0"/>
              <a:t>This is referred to as </a:t>
            </a:r>
            <a:r>
              <a:rPr lang="en-US" b="1" dirty="0" smtClean="0">
                <a:solidFill>
                  <a:srgbClr val="FFC000"/>
                </a:solidFill>
              </a:rPr>
              <a:t>ultrafiltration</a:t>
            </a:r>
            <a:r>
              <a:rPr lang="en-US"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456</Words>
  <Application>Microsoft Office PowerPoint</Application>
  <PresentationFormat>On-screen Show (4:3)</PresentationFormat>
  <Paragraphs>91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Excretion in Humans</vt:lpstr>
      <vt:lpstr>Metabolism</vt:lpstr>
      <vt:lpstr>Excretion OR Egestion</vt:lpstr>
      <vt:lpstr>Organs that Remove Waste Products</vt:lpstr>
      <vt:lpstr>Waste Products of the Human Body</vt:lpstr>
      <vt:lpstr>Removal of CO2</vt:lpstr>
      <vt:lpstr>The Kidneys</vt:lpstr>
      <vt:lpstr>The Kidneys</vt:lpstr>
      <vt:lpstr>         The Kidneys</vt:lpstr>
      <vt:lpstr>         The Kidneys</vt:lpstr>
      <vt:lpstr>The Kidneys</vt:lpstr>
      <vt:lpstr>What happens when your kidney(s) get sick?</vt:lpstr>
      <vt:lpstr>The Skin</vt:lpstr>
      <vt:lpstr>The Skin What happens when we get hot?</vt:lpstr>
      <vt:lpstr>The Skin What happens when we get cold?</vt:lpstr>
      <vt:lpstr>Questions</vt:lpstr>
      <vt:lpstr>Excretion in Plants</vt:lpstr>
      <vt:lpstr>Waste Product of  Respiration &amp; Photosynthesis</vt:lpstr>
      <vt:lpstr>Waste Product of  Respiration &amp; Photosynthesis</vt:lpstr>
      <vt:lpstr>Importance of Stomata</vt:lpstr>
      <vt:lpstr>Toxic Products Other Than Gases</vt:lpstr>
      <vt:lpstr>Toxic Products Other Than Gases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Excretion in Humans</dc:title>
  <dc:creator>Samantha</dc:creator>
  <cp:lastModifiedBy>Samantha</cp:lastModifiedBy>
  <cp:revision>12</cp:revision>
  <dcterms:created xsi:type="dcterms:W3CDTF">2017-10-24T00:30:45Z</dcterms:created>
  <dcterms:modified xsi:type="dcterms:W3CDTF">2018-02-26T18:13:17Z</dcterms:modified>
</cp:coreProperties>
</file>