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9" r:id="rId3"/>
    <p:sldId id="291" r:id="rId4"/>
    <p:sldId id="300" r:id="rId5"/>
    <p:sldId id="298" r:id="rId6"/>
    <p:sldId id="290" r:id="rId7"/>
    <p:sldId id="292" r:id="rId8"/>
    <p:sldId id="299" r:id="rId9"/>
    <p:sldId id="257" r:id="rId10"/>
    <p:sldId id="258" r:id="rId11"/>
    <p:sldId id="259" r:id="rId12"/>
    <p:sldId id="295" r:id="rId13"/>
    <p:sldId id="260" r:id="rId14"/>
    <p:sldId id="261" r:id="rId15"/>
    <p:sldId id="262" r:id="rId16"/>
    <p:sldId id="293" r:id="rId17"/>
    <p:sldId id="294" r:id="rId18"/>
    <p:sldId id="264" r:id="rId19"/>
    <p:sldId id="265" r:id="rId20"/>
    <p:sldId id="296" r:id="rId21"/>
    <p:sldId id="266" r:id="rId22"/>
    <p:sldId id="267" r:id="rId23"/>
    <p:sldId id="268" r:id="rId24"/>
    <p:sldId id="269" r:id="rId25"/>
    <p:sldId id="270" r:id="rId26"/>
    <p:sldId id="271" r:id="rId27"/>
    <p:sldId id="272" r:id="rId28"/>
    <p:sldId id="273" r:id="rId29"/>
    <p:sldId id="297" r:id="rId30"/>
    <p:sldId id="274" r:id="rId31"/>
    <p:sldId id="275" r:id="rId32"/>
    <p:sldId id="276" r:id="rId33"/>
    <p:sldId id="277" r:id="rId34"/>
    <p:sldId id="278" r:id="rId35"/>
    <p:sldId id="279" r:id="rId36"/>
    <p:sldId id="280" r:id="rId37"/>
    <p:sldId id="281" r:id="rId38"/>
    <p:sldId id="282" r:id="rId39"/>
    <p:sldId id="283" r:id="rId40"/>
    <p:sldId id="284" r:id="rId41"/>
    <p:sldId id="285" r:id="rId42"/>
    <p:sldId id="286" r:id="rId43"/>
    <p:sldId id="287" r:id="rId44"/>
    <p:sldId id="288"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149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62A5005-CDA8-44AA-B524-0D418CB2E686}" type="datetimeFigureOut">
              <a:rPr lang="en-US" smtClean="0"/>
              <a:pPr/>
              <a:t>4/22/2019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B97922-9F34-4B1E-BE7E-9C9E42976AE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2A5005-CDA8-44AA-B524-0D418CB2E686}" type="datetimeFigureOut">
              <a:rPr lang="en-US" smtClean="0"/>
              <a:pPr/>
              <a:t>4/22/2019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B97922-9F34-4B1E-BE7E-9C9E42976AE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2A5005-CDA8-44AA-B524-0D418CB2E686}" type="datetimeFigureOut">
              <a:rPr lang="en-US" smtClean="0"/>
              <a:pPr/>
              <a:t>4/22/2019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B97922-9F34-4B1E-BE7E-9C9E42976AE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2A5005-CDA8-44AA-B524-0D418CB2E686}" type="datetimeFigureOut">
              <a:rPr lang="en-US" smtClean="0"/>
              <a:pPr/>
              <a:t>4/22/2019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B97922-9F34-4B1E-BE7E-9C9E42976AE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2A5005-CDA8-44AA-B524-0D418CB2E686}" type="datetimeFigureOut">
              <a:rPr lang="en-US" smtClean="0"/>
              <a:pPr/>
              <a:t>4/22/2019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B97922-9F34-4B1E-BE7E-9C9E42976AE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62A5005-CDA8-44AA-B524-0D418CB2E686}" type="datetimeFigureOut">
              <a:rPr lang="en-US" smtClean="0"/>
              <a:pPr/>
              <a:t>4/22/2019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B97922-9F34-4B1E-BE7E-9C9E42976AE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62A5005-CDA8-44AA-B524-0D418CB2E686}" type="datetimeFigureOut">
              <a:rPr lang="en-US" smtClean="0"/>
              <a:pPr/>
              <a:t>4/22/2019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B97922-9F34-4B1E-BE7E-9C9E42976AE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62A5005-CDA8-44AA-B524-0D418CB2E686}" type="datetimeFigureOut">
              <a:rPr lang="en-US" smtClean="0"/>
              <a:pPr/>
              <a:t>4/22/2019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B97922-9F34-4B1E-BE7E-9C9E42976AE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2A5005-CDA8-44AA-B524-0D418CB2E686}" type="datetimeFigureOut">
              <a:rPr lang="en-US" smtClean="0"/>
              <a:pPr/>
              <a:t>4/22/2019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B97922-9F34-4B1E-BE7E-9C9E42976AE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2A5005-CDA8-44AA-B524-0D418CB2E686}" type="datetimeFigureOut">
              <a:rPr lang="en-US" smtClean="0"/>
              <a:pPr/>
              <a:t>4/22/2019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B97922-9F34-4B1E-BE7E-9C9E42976AE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2A5005-CDA8-44AA-B524-0D418CB2E686}" type="datetimeFigureOut">
              <a:rPr lang="en-US" smtClean="0"/>
              <a:pPr/>
              <a:t>4/22/2019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B97922-9F34-4B1E-BE7E-9C9E42976AE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2A5005-CDA8-44AA-B524-0D418CB2E686}" type="datetimeFigureOut">
              <a:rPr lang="en-US" smtClean="0"/>
              <a:pPr/>
              <a:t>4/22/2019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B97922-9F34-4B1E-BE7E-9C9E42976AE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Heat and Temperature</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447800"/>
            <a:ext cx="9144000" cy="5410200"/>
          </a:xfrm>
        </p:spPr>
        <p:txBody>
          <a:bodyPr>
            <a:normAutofit/>
          </a:bodyPr>
          <a:lstStyle/>
          <a:p>
            <a:endParaRPr lang="en-US" sz="6000" dirty="0" smtClean="0"/>
          </a:p>
          <a:p>
            <a:r>
              <a:rPr lang="en-US" sz="6000" dirty="0" smtClean="0"/>
              <a:t>Conduction and convection are two of the ways in which heat can travel.</a:t>
            </a:r>
            <a:br>
              <a:rPr lang="en-US" sz="6000" dirty="0" smtClean="0"/>
            </a:br>
            <a:endParaRPr lang="en-US" sz="6000" dirty="0" smtClean="0"/>
          </a:p>
        </p:txBody>
      </p:sp>
      <p:sp>
        <p:nvSpPr>
          <p:cNvPr id="4" name="Title 1"/>
          <p:cNvSpPr txBox="1">
            <a:spLocks/>
          </p:cNvSpPr>
          <p:nvPr/>
        </p:nvSpPr>
        <p:spPr>
          <a:xfrm>
            <a:off x="685800" y="76200"/>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Ways In </a:t>
            </a:r>
            <a:r>
              <a:rPr lang="en-US" sz="4400" noProof="0" dirty="0" smtClean="0">
                <a:latin typeface="+mj-lt"/>
                <a:ea typeface="+mj-ea"/>
                <a:cs typeface="+mj-cs"/>
              </a:rPr>
              <a:t>w</a:t>
            </a:r>
            <a:r>
              <a:rPr kumimoji="0" lang="en-US" sz="4400" b="0" i="0" u="none" strike="noStrike" kern="1200" cap="none" spc="0" normalizeH="0" baseline="0" noProof="0" dirty="0" smtClean="0">
                <a:ln>
                  <a:noFill/>
                </a:ln>
                <a:solidFill>
                  <a:schemeClr val="tx1"/>
                </a:solidFill>
                <a:effectLst/>
                <a:uLnTx/>
                <a:uFillTx/>
                <a:latin typeface="+mj-lt"/>
                <a:ea typeface="+mj-ea"/>
                <a:cs typeface="+mj-cs"/>
              </a:rPr>
              <a:t>hich</a:t>
            </a:r>
            <a:r>
              <a:rPr kumimoji="0" lang="en-US" sz="4400" b="0" i="0" u="none" strike="noStrike" kern="1200" cap="none" spc="0" normalizeH="0" noProof="0" dirty="0" smtClean="0">
                <a:ln>
                  <a:noFill/>
                </a:ln>
                <a:solidFill>
                  <a:schemeClr val="tx1"/>
                </a:solidFill>
                <a:effectLst/>
                <a:uLnTx/>
                <a:uFillTx/>
                <a:latin typeface="+mj-lt"/>
                <a:ea typeface="+mj-ea"/>
                <a:cs typeface="+mj-cs"/>
              </a:rPr>
              <a:t> Heat Travels</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 xmlns:p14="http://schemas.microsoft.com/office/powerpoint/2010/main" val="8148688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Related image"/>
          <p:cNvPicPr>
            <a:picLocks noChangeAspect="1" noChangeArrowheads="1"/>
          </p:cNvPicPr>
          <p:nvPr/>
        </p:nvPicPr>
        <p:blipFill>
          <a:blip r:embed="rId2" cstate="print"/>
          <a:srcRect r="33457"/>
          <a:stretch>
            <a:fillRect/>
          </a:stretch>
        </p:blipFill>
        <p:spPr bwMode="auto">
          <a:xfrm>
            <a:off x="5410200" y="990600"/>
            <a:ext cx="3429000" cy="2667000"/>
          </a:xfrm>
          <a:prstGeom prst="rect">
            <a:avLst/>
          </a:prstGeom>
          <a:noFill/>
        </p:spPr>
      </p:pic>
      <p:sp>
        <p:nvSpPr>
          <p:cNvPr id="3" name="Content Placeholder 2"/>
          <p:cNvSpPr>
            <a:spLocks noGrp="1"/>
          </p:cNvSpPr>
          <p:nvPr>
            <p:ph idx="1"/>
          </p:nvPr>
        </p:nvSpPr>
        <p:spPr>
          <a:xfrm>
            <a:off x="0" y="1447800"/>
            <a:ext cx="9144000" cy="5410200"/>
          </a:xfrm>
        </p:spPr>
        <p:txBody>
          <a:bodyPr>
            <a:noAutofit/>
          </a:bodyPr>
          <a:lstStyle/>
          <a:p>
            <a:r>
              <a:rPr lang="en-US" sz="3600" dirty="0" smtClean="0"/>
              <a:t>Conduction is the flow</a:t>
            </a:r>
            <a:br>
              <a:rPr lang="en-US" sz="3600" dirty="0" smtClean="0"/>
            </a:br>
            <a:r>
              <a:rPr lang="en-US" sz="3600" dirty="0" smtClean="0"/>
              <a:t>of heat through matter</a:t>
            </a:r>
            <a:br>
              <a:rPr lang="en-US" sz="3600" dirty="0" smtClean="0"/>
            </a:br>
            <a:r>
              <a:rPr lang="en-US" sz="3600" dirty="0" smtClean="0"/>
              <a:t>from places of higher</a:t>
            </a:r>
            <a:br>
              <a:rPr lang="en-US" sz="3600" dirty="0" smtClean="0"/>
            </a:br>
            <a:r>
              <a:rPr lang="en-US" sz="3600" dirty="0" smtClean="0"/>
              <a:t>to places of lower </a:t>
            </a:r>
            <a:br>
              <a:rPr lang="en-US" sz="3600" dirty="0" smtClean="0"/>
            </a:br>
            <a:r>
              <a:rPr lang="en-US" sz="3600" dirty="0" smtClean="0"/>
              <a:t>temperature without</a:t>
            </a:r>
            <a:br>
              <a:rPr lang="en-US" sz="3600" dirty="0" smtClean="0"/>
            </a:br>
            <a:r>
              <a:rPr lang="en-US" sz="3600" dirty="0" smtClean="0"/>
              <a:t>movement of the</a:t>
            </a:r>
            <a:br>
              <a:rPr lang="en-US" sz="3600" dirty="0" smtClean="0"/>
            </a:br>
            <a:r>
              <a:rPr lang="en-US" sz="3600" dirty="0" smtClean="0"/>
              <a:t>matter as a whole.</a:t>
            </a:r>
            <a:br>
              <a:rPr lang="en-US" sz="3600" dirty="0" smtClean="0"/>
            </a:br>
            <a:r>
              <a:rPr lang="en-US" sz="3600" dirty="0" smtClean="0"/>
              <a:t/>
            </a:r>
            <a:br>
              <a:rPr lang="en-US" sz="3600" dirty="0" smtClean="0"/>
            </a:br>
            <a:r>
              <a:rPr lang="en-US" sz="3600" b="1" dirty="0" smtClean="0"/>
              <a:t>An example of conduction is _______</a:t>
            </a:r>
          </a:p>
        </p:txBody>
      </p:sp>
      <p:sp>
        <p:nvSpPr>
          <p:cNvPr id="4" name="Title 1"/>
          <p:cNvSpPr txBox="1">
            <a:spLocks/>
          </p:cNvSpPr>
          <p:nvPr/>
        </p:nvSpPr>
        <p:spPr>
          <a:xfrm>
            <a:off x="685800" y="76200"/>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Conduction</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25604" name="Picture 4" descr="Related image"/>
          <p:cNvPicPr>
            <a:picLocks noChangeAspect="1" noChangeArrowheads="1"/>
          </p:cNvPicPr>
          <p:nvPr/>
        </p:nvPicPr>
        <p:blipFill>
          <a:blip r:embed="rId3" cstate="print"/>
          <a:srcRect/>
          <a:stretch>
            <a:fillRect/>
          </a:stretch>
        </p:blipFill>
        <p:spPr bwMode="auto">
          <a:xfrm>
            <a:off x="5334000" y="3666066"/>
            <a:ext cx="3657600" cy="2201334"/>
          </a:xfrm>
          <a:prstGeom prst="rect">
            <a:avLst/>
          </a:prstGeom>
          <a:noFill/>
        </p:spPr>
      </p:pic>
    </p:spTree>
    <p:extLst>
      <p:ext uri="{BB962C8B-B14F-4D97-AF65-F5344CB8AC3E}">
        <p14:creationId xmlns="" xmlns:p14="http://schemas.microsoft.com/office/powerpoint/2010/main" val="8148688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447800"/>
            <a:ext cx="9144000" cy="5410200"/>
          </a:xfrm>
        </p:spPr>
        <p:txBody>
          <a:bodyPr>
            <a:normAutofit fontScale="92500" lnSpcReduction="20000"/>
          </a:bodyPr>
          <a:lstStyle/>
          <a:p>
            <a:endParaRPr lang="en-US" sz="1200" b="1" dirty="0"/>
          </a:p>
          <a:p>
            <a:r>
              <a:rPr lang="en-US" sz="4000" dirty="0" smtClean="0"/>
              <a:t>Two processes occur in metals when they are heated.</a:t>
            </a:r>
            <a:br>
              <a:rPr lang="en-US" sz="4000" dirty="0" smtClean="0"/>
            </a:br>
            <a:r>
              <a:rPr lang="en-US" sz="4000" dirty="0" smtClean="0"/>
              <a:t/>
            </a:r>
            <a:br>
              <a:rPr lang="en-US" sz="4000" dirty="0" smtClean="0"/>
            </a:br>
            <a:r>
              <a:rPr lang="en-US" sz="4000" dirty="0" smtClean="0"/>
              <a:t>a.  In metals the electrons travel faster and cause electrons in cooler parts to vibrate as well.</a:t>
            </a:r>
            <a:br>
              <a:rPr lang="en-US" sz="4000" dirty="0" smtClean="0"/>
            </a:br>
            <a:r>
              <a:rPr lang="en-US" sz="4000" dirty="0" smtClean="0"/>
              <a:t/>
            </a:r>
            <a:br>
              <a:rPr lang="en-US" sz="4000" dirty="0" smtClean="0"/>
            </a:br>
            <a:r>
              <a:rPr lang="en-US" sz="4000" dirty="0" smtClean="0"/>
              <a:t>b.  Atoms in hotter parts of the metal cause atoms in cooler parts of the metal to vibrate.  This happens in non-metals as well since non-metals do not have free electrons.</a:t>
            </a:r>
          </a:p>
          <a:p>
            <a:endParaRPr lang="en-US" sz="2400" b="1" dirty="0"/>
          </a:p>
        </p:txBody>
      </p:sp>
      <p:sp>
        <p:nvSpPr>
          <p:cNvPr id="5" name="Title 1"/>
          <p:cNvSpPr txBox="1">
            <a:spLocks/>
          </p:cNvSpPr>
          <p:nvPr/>
        </p:nvSpPr>
        <p:spPr>
          <a:xfrm>
            <a:off x="685800" y="76200"/>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Conduction and the Kinetic Theory</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 xmlns:p14="http://schemas.microsoft.com/office/powerpoint/2010/main" val="8148688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19200"/>
            <a:ext cx="9144000" cy="5638800"/>
          </a:xfrm>
        </p:spPr>
        <p:txBody>
          <a:bodyPr>
            <a:normAutofit/>
          </a:bodyPr>
          <a:lstStyle/>
          <a:p>
            <a:r>
              <a:rPr lang="en-US" dirty="0" smtClean="0"/>
              <a:t>Most metals are good conductors of heat.</a:t>
            </a:r>
          </a:p>
          <a:p>
            <a:endParaRPr lang="en-US" dirty="0" smtClean="0"/>
          </a:p>
          <a:p>
            <a:r>
              <a:rPr lang="en-US" dirty="0" smtClean="0"/>
              <a:t>Materials such as wood, glass, cork, plastics and fabrics are bad conductors/insulators.</a:t>
            </a:r>
          </a:p>
          <a:p>
            <a:endParaRPr lang="en-US" dirty="0" smtClean="0"/>
          </a:p>
          <a:p>
            <a:r>
              <a:rPr lang="en-US" dirty="0" smtClean="0"/>
              <a:t>Metal objects below body temperature feel colder than those made of bad conductors because they carry heat away faster from the hand, even though all the objects are at the same temperature.</a:t>
            </a:r>
            <a:endParaRPr lang="en-US" sz="1200" b="1" dirty="0" smtClean="0"/>
          </a:p>
        </p:txBody>
      </p:sp>
      <p:sp>
        <p:nvSpPr>
          <p:cNvPr id="4" name="Title 1"/>
          <p:cNvSpPr txBox="1">
            <a:spLocks/>
          </p:cNvSpPr>
          <p:nvPr/>
        </p:nvSpPr>
        <p:spPr>
          <a:xfrm>
            <a:off x="685800" y="76200"/>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Conduction</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 xmlns:p14="http://schemas.microsoft.com/office/powerpoint/2010/main" val="8148688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19200"/>
            <a:ext cx="9144000" cy="5638800"/>
          </a:xfrm>
        </p:spPr>
        <p:txBody>
          <a:bodyPr>
            <a:normAutofit/>
          </a:bodyPr>
          <a:lstStyle/>
          <a:p>
            <a:r>
              <a:rPr lang="en-US" sz="3600" dirty="0" smtClean="0"/>
              <a:t>Liquids and gases also conduct heat but only very slowly.</a:t>
            </a:r>
            <a:br>
              <a:rPr lang="en-US" sz="3600" dirty="0" smtClean="0"/>
            </a:br>
            <a:r>
              <a:rPr lang="en-US" sz="3600" dirty="0" smtClean="0"/>
              <a:t/>
            </a:r>
            <a:br>
              <a:rPr lang="en-US" sz="3600" dirty="0" smtClean="0"/>
            </a:br>
            <a:r>
              <a:rPr lang="en-US" sz="3600" dirty="0" smtClean="0"/>
              <a:t>Water is a poor</a:t>
            </a:r>
            <a:br>
              <a:rPr lang="en-US" sz="3600" dirty="0" smtClean="0"/>
            </a:br>
            <a:r>
              <a:rPr lang="en-US" sz="3600" dirty="0" smtClean="0"/>
              <a:t>conductor of heat. </a:t>
            </a:r>
            <a:r>
              <a:rPr lang="en-US" sz="1200" b="1" dirty="0" smtClean="0"/>
              <a:t/>
            </a:r>
            <a:br>
              <a:rPr lang="en-US" sz="1200" b="1" dirty="0" smtClean="0"/>
            </a:br>
            <a:r>
              <a:rPr lang="en-US" sz="1200" b="1" dirty="0" smtClean="0"/>
              <a:t/>
            </a:r>
            <a:br>
              <a:rPr lang="en-US" sz="1200" b="1" dirty="0" smtClean="0"/>
            </a:br>
            <a:endParaRPr lang="en-US" sz="1200" b="1" dirty="0" smtClean="0"/>
          </a:p>
        </p:txBody>
      </p:sp>
      <p:sp>
        <p:nvSpPr>
          <p:cNvPr id="4" name="Title 1"/>
          <p:cNvSpPr txBox="1">
            <a:spLocks/>
          </p:cNvSpPr>
          <p:nvPr/>
        </p:nvSpPr>
        <p:spPr>
          <a:xfrm>
            <a:off x="685800" y="76200"/>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Conduction</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23554" name="Picture 2" descr="Image result for water is a poor conductor of heat"/>
          <p:cNvPicPr>
            <a:picLocks noChangeAspect="1" noChangeArrowheads="1"/>
          </p:cNvPicPr>
          <p:nvPr/>
        </p:nvPicPr>
        <p:blipFill>
          <a:blip r:embed="rId2" cstate="print"/>
          <a:srcRect/>
          <a:stretch>
            <a:fillRect/>
          </a:stretch>
        </p:blipFill>
        <p:spPr bwMode="auto">
          <a:xfrm>
            <a:off x="4343400" y="2895600"/>
            <a:ext cx="3581400" cy="3409494"/>
          </a:xfrm>
          <a:prstGeom prst="rect">
            <a:avLst/>
          </a:prstGeom>
          <a:noFill/>
        </p:spPr>
      </p:pic>
    </p:spTree>
    <p:extLst>
      <p:ext uri="{BB962C8B-B14F-4D97-AF65-F5344CB8AC3E}">
        <p14:creationId xmlns="" xmlns:p14="http://schemas.microsoft.com/office/powerpoint/2010/main" val="8148688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447800"/>
            <a:ext cx="9144000" cy="5410200"/>
          </a:xfrm>
        </p:spPr>
        <p:txBody>
          <a:bodyPr>
            <a:normAutofit/>
          </a:bodyPr>
          <a:lstStyle/>
          <a:p>
            <a:r>
              <a:rPr lang="en-US" sz="2800" dirty="0" smtClean="0"/>
              <a:t>Good conductors are used when ever heat is required to travel quickly through something. </a:t>
            </a:r>
            <a:br>
              <a:rPr lang="en-US" sz="2800" dirty="0" smtClean="0"/>
            </a:br>
            <a:r>
              <a:rPr lang="en-US" sz="2800" dirty="0" smtClean="0"/>
              <a:t/>
            </a:r>
            <a:br>
              <a:rPr lang="en-US" sz="2800" dirty="0" smtClean="0"/>
            </a:br>
            <a:r>
              <a:rPr lang="en-US" sz="2800" b="1" dirty="0" smtClean="0"/>
              <a:t>Give an example of an appliance that is a good conductor of heat.</a:t>
            </a:r>
          </a:p>
          <a:p>
            <a:endParaRPr lang="en-US" sz="2800" b="1" dirty="0"/>
          </a:p>
          <a:p>
            <a:r>
              <a:rPr lang="en-US" sz="2800" dirty="0" smtClean="0"/>
              <a:t>Cooking utensils are made from good conductors of heat which are generally copper, brass, steel and aluminium.  Such utensils get heated up quickly and food can be cooked in a shorter time.</a:t>
            </a:r>
            <a:endParaRPr lang="en-US" sz="2800" b="1" dirty="0" smtClean="0"/>
          </a:p>
        </p:txBody>
      </p:sp>
      <p:sp>
        <p:nvSpPr>
          <p:cNvPr id="4" name="Title 1"/>
          <p:cNvSpPr txBox="1">
            <a:spLocks/>
          </p:cNvSpPr>
          <p:nvPr/>
        </p:nvSpPr>
        <p:spPr>
          <a:xfrm>
            <a:off x="685800" y="76200"/>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Conduction</a:t>
            </a:r>
            <a:br>
              <a:rPr kumimoji="0" lang="en-US" sz="4400" b="0" i="0" u="none" strike="noStrike" kern="1200" cap="none" spc="0" normalizeH="0" baseline="0" noProof="0" dirty="0" smtClean="0">
                <a:ln>
                  <a:noFill/>
                </a:ln>
                <a:solidFill>
                  <a:schemeClr val="tx1"/>
                </a:solidFill>
                <a:effectLst/>
                <a:uLnTx/>
                <a:uFillTx/>
                <a:latin typeface="+mj-lt"/>
                <a:ea typeface="+mj-ea"/>
                <a:cs typeface="+mj-cs"/>
              </a:rPr>
            </a:br>
            <a:r>
              <a:rPr kumimoji="0" lang="en-US" sz="4400" b="0" i="0" u="none" strike="noStrike" kern="1200" cap="none" spc="0" normalizeH="0" baseline="0" noProof="0" dirty="0" smtClean="0">
                <a:ln>
                  <a:noFill/>
                </a:ln>
                <a:solidFill>
                  <a:schemeClr val="tx1"/>
                </a:solidFill>
                <a:effectLst/>
                <a:uLnTx/>
                <a:uFillTx/>
                <a:latin typeface="+mj-lt"/>
                <a:ea typeface="+mj-ea"/>
                <a:cs typeface="+mj-cs"/>
              </a:rPr>
              <a:t>Uses of Good</a:t>
            </a:r>
            <a:r>
              <a:rPr kumimoji="0" lang="en-US" sz="4400" b="0" i="0" u="none" strike="noStrike" kern="1200" cap="none" spc="0" normalizeH="0" noProof="0" dirty="0" smtClean="0">
                <a:ln>
                  <a:noFill/>
                </a:ln>
                <a:solidFill>
                  <a:schemeClr val="tx1"/>
                </a:solidFill>
                <a:effectLst/>
                <a:uLnTx/>
                <a:uFillTx/>
                <a:latin typeface="+mj-lt"/>
                <a:ea typeface="+mj-ea"/>
                <a:cs typeface="+mj-cs"/>
              </a:rPr>
              <a:t> Conductors</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 xmlns:p14="http://schemas.microsoft.com/office/powerpoint/2010/main" val="8148688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447800"/>
            <a:ext cx="9144000" cy="5410200"/>
          </a:xfrm>
        </p:spPr>
        <p:txBody>
          <a:bodyPr>
            <a:normAutofit/>
          </a:bodyPr>
          <a:lstStyle/>
          <a:p>
            <a:r>
              <a:rPr lang="en-US" sz="2800" dirty="0" smtClean="0"/>
              <a:t>The handles of kettles and utensils are made of bad conductors of heat such as wood, plastic, ebonite etc.  They help in holding them comfortably.</a:t>
            </a:r>
            <a:br>
              <a:rPr lang="en-US" sz="2800" dirty="0" smtClean="0"/>
            </a:br>
            <a:endParaRPr lang="en-US" sz="2800" dirty="0" smtClean="0"/>
          </a:p>
          <a:p>
            <a:r>
              <a:rPr lang="en-US" sz="2800" dirty="0" smtClean="0"/>
              <a:t>Woolen clothes are bad conductors which are not actually warm.  They simply do not allow heat to conduct away or to escape out and thus keep out body warm.</a:t>
            </a:r>
            <a:br>
              <a:rPr lang="en-US" sz="2800" dirty="0" smtClean="0"/>
            </a:br>
            <a:endParaRPr lang="en-US" sz="2800" dirty="0" smtClean="0"/>
          </a:p>
          <a:p>
            <a:r>
              <a:rPr lang="en-US" sz="2800" dirty="0" smtClean="0"/>
              <a:t>Building materials like brick, mud, grass etc. are bad conductors of heat.  They do not permit heat and cold to pass through.  They keep houses warm in winter and cool in summer.</a:t>
            </a:r>
          </a:p>
        </p:txBody>
      </p:sp>
      <p:sp>
        <p:nvSpPr>
          <p:cNvPr id="4" name="Title 1"/>
          <p:cNvSpPr txBox="1">
            <a:spLocks/>
          </p:cNvSpPr>
          <p:nvPr/>
        </p:nvSpPr>
        <p:spPr>
          <a:xfrm>
            <a:off x="685800" y="76200"/>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Conduction</a:t>
            </a:r>
            <a:br>
              <a:rPr kumimoji="0" lang="en-US" sz="4400" b="0" i="0" u="none" strike="noStrike" kern="1200" cap="none" spc="0" normalizeH="0" baseline="0" noProof="0" dirty="0" smtClean="0">
                <a:ln>
                  <a:noFill/>
                </a:ln>
                <a:solidFill>
                  <a:schemeClr val="tx1"/>
                </a:solidFill>
                <a:effectLst/>
                <a:uLnTx/>
                <a:uFillTx/>
                <a:latin typeface="+mj-lt"/>
                <a:ea typeface="+mj-ea"/>
                <a:cs typeface="+mj-cs"/>
              </a:rPr>
            </a:br>
            <a:r>
              <a:rPr kumimoji="0" lang="en-US" sz="4400" b="0" i="0" u="none" strike="noStrike" kern="1200" cap="none" spc="0" normalizeH="0" baseline="0" noProof="0" dirty="0" smtClean="0">
                <a:ln>
                  <a:noFill/>
                </a:ln>
                <a:solidFill>
                  <a:schemeClr val="tx1"/>
                </a:solidFill>
                <a:effectLst/>
                <a:uLnTx/>
                <a:uFillTx/>
                <a:latin typeface="+mj-lt"/>
                <a:ea typeface="+mj-ea"/>
                <a:cs typeface="+mj-cs"/>
              </a:rPr>
              <a:t>Bad Conductors/Insulators</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 xmlns:p14="http://schemas.microsoft.com/office/powerpoint/2010/main" val="8148688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447800"/>
            <a:ext cx="9144000" cy="5410200"/>
          </a:xfrm>
        </p:spPr>
        <p:txBody>
          <a:bodyPr>
            <a:normAutofit/>
          </a:bodyPr>
          <a:lstStyle/>
          <a:p>
            <a:r>
              <a:rPr lang="en-US" sz="2800" dirty="0" smtClean="0"/>
              <a:t>Hair and the fur of animals are bad conductors of heat.  They protect them from the cold.</a:t>
            </a:r>
          </a:p>
          <a:p>
            <a:endParaRPr lang="en-US" sz="2800" dirty="0"/>
          </a:p>
          <a:p>
            <a:r>
              <a:rPr lang="en-US" sz="2800" dirty="0" smtClean="0"/>
              <a:t>Vehicles carrying flammable materials such as petrol are covered with materials of bad conductors of heat otherwise the petrol can get heated up and catch fire.</a:t>
            </a:r>
          </a:p>
        </p:txBody>
      </p:sp>
      <p:sp>
        <p:nvSpPr>
          <p:cNvPr id="4" name="Title 1"/>
          <p:cNvSpPr txBox="1">
            <a:spLocks/>
          </p:cNvSpPr>
          <p:nvPr/>
        </p:nvSpPr>
        <p:spPr>
          <a:xfrm>
            <a:off x="685800" y="76200"/>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Conduction</a:t>
            </a:r>
            <a:br>
              <a:rPr kumimoji="0" lang="en-US" sz="4400" b="0" i="0" u="none" strike="noStrike" kern="1200" cap="none" spc="0" normalizeH="0" baseline="0" noProof="0" dirty="0" smtClean="0">
                <a:ln>
                  <a:noFill/>
                </a:ln>
                <a:solidFill>
                  <a:schemeClr val="tx1"/>
                </a:solidFill>
                <a:effectLst/>
                <a:uLnTx/>
                <a:uFillTx/>
                <a:latin typeface="+mj-lt"/>
                <a:ea typeface="+mj-ea"/>
                <a:cs typeface="+mj-cs"/>
              </a:rPr>
            </a:br>
            <a:r>
              <a:rPr kumimoji="0" lang="en-US" sz="4400" b="0" i="0" u="none" strike="noStrike" kern="1200" cap="none" spc="0" normalizeH="0" baseline="0" noProof="0" dirty="0" smtClean="0">
                <a:ln>
                  <a:noFill/>
                </a:ln>
                <a:solidFill>
                  <a:schemeClr val="tx1"/>
                </a:solidFill>
                <a:effectLst/>
                <a:uLnTx/>
                <a:uFillTx/>
                <a:latin typeface="+mj-lt"/>
                <a:ea typeface="+mj-ea"/>
                <a:cs typeface="+mj-cs"/>
              </a:rPr>
              <a:t>Bad Conductors/Insulators</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 xmlns:p14="http://schemas.microsoft.com/office/powerpoint/2010/main" val="8148688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Image result for convection"/>
          <p:cNvPicPr>
            <a:picLocks noChangeAspect="1" noChangeArrowheads="1"/>
          </p:cNvPicPr>
          <p:nvPr/>
        </p:nvPicPr>
        <p:blipFill>
          <a:blip r:embed="rId2" cstate="print"/>
          <a:srcRect/>
          <a:stretch>
            <a:fillRect/>
          </a:stretch>
        </p:blipFill>
        <p:spPr bwMode="auto">
          <a:xfrm>
            <a:off x="4114800" y="1219200"/>
            <a:ext cx="4762500" cy="2876551"/>
          </a:xfrm>
          <a:prstGeom prst="rect">
            <a:avLst/>
          </a:prstGeom>
          <a:noFill/>
        </p:spPr>
      </p:pic>
      <p:sp>
        <p:nvSpPr>
          <p:cNvPr id="3" name="Content Placeholder 2"/>
          <p:cNvSpPr>
            <a:spLocks noGrp="1"/>
          </p:cNvSpPr>
          <p:nvPr>
            <p:ph idx="1"/>
          </p:nvPr>
        </p:nvSpPr>
        <p:spPr>
          <a:xfrm>
            <a:off x="0" y="1447800"/>
            <a:ext cx="9144000" cy="5410200"/>
          </a:xfrm>
        </p:spPr>
        <p:txBody>
          <a:bodyPr>
            <a:normAutofit fontScale="77500" lnSpcReduction="20000"/>
          </a:bodyPr>
          <a:lstStyle/>
          <a:p>
            <a:r>
              <a:rPr lang="en-US" sz="5400" dirty="0" smtClean="0"/>
              <a:t>Convection is </a:t>
            </a:r>
            <a:br>
              <a:rPr lang="en-US" sz="5400" dirty="0" smtClean="0"/>
            </a:br>
            <a:r>
              <a:rPr lang="en-US" sz="5400" dirty="0" smtClean="0"/>
              <a:t>the usual</a:t>
            </a:r>
            <a:br>
              <a:rPr lang="en-US" sz="5400" dirty="0" smtClean="0"/>
            </a:br>
            <a:r>
              <a:rPr lang="en-US" sz="5400" dirty="0" smtClean="0"/>
              <a:t>method by</a:t>
            </a:r>
            <a:br>
              <a:rPr lang="en-US" sz="5400" dirty="0" smtClean="0"/>
            </a:br>
            <a:r>
              <a:rPr lang="en-US" sz="5400" dirty="0" smtClean="0"/>
              <a:t>which heat</a:t>
            </a:r>
            <a:br>
              <a:rPr lang="en-US" sz="5400" dirty="0" smtClean="0"/>
            </a:br>
            <a:r>
              <a:rPr lang="en-US" sz="5400" dirty="0" smtClean="0"/>
              <a:t>travels through</a:t>
            </a:r>
            <a:br>
              <a:rPr lang="en-US" sz="5400" dirty="0" smtClean="0"/>
            </a:br>
            <a:r>
              <a:rPr lang="en-US" sz="5400" dirty="0" smtClean="0"/>
              <a:t>fluids, example liquids and gases.  </a:t>
            </a:r>
          </a:p>
          <a:p>
            <a:endParaRPr lang="en-US" sz="5400" b="1" dirty="0" smtClean="0"/>
          </a:p>
          <a:p>
            <a:r>
              <a:rPr lang="en-US" sz="5400" b="1" dirty="0" smtClean="0"/>
              <a:t>Give an example of such.</a:t>
            </a:r>
            <a:br>
              <a:rPr lang="en-US" sz="5400" b="1" dirty="0" smtClean="0"/>
            </a:br>
            <a:endParaRPr lang="en-US" sz="5400" dirty="0"/>
          </a:p>
        </p:txBody>
      </p:sp>
      <p:sp>
        <p:nvSpPr>
          <p:cNvPr id="5" name="Title 1"/>
          <p:cNvSpPr txBox="1">
            <a:spLocks/>
          </p:cNvSpPr>
          <p:nvPr/>
        </p:nvSpPr>
        <p:spPr>
          <a:xfrm>
            <a:off x="685800" y="76200"/>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Convection</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 xmlns:p14="http://schemas.microsoft.com/office/powerpoint/2010/main" val="8148688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447800"/>
            <a:ext cx="9144000" cy="5410200"/>
          </a:xfrm>
        </p:spPr>
        <p:txBody>
          <a:bodyPr>
            <a:normAutofit lnSpcReduction="10000"/>
          </a:bodyPr>
          <a:lstStyle/>
          <a:p>
            <a:r>
              <a:rPr lang="en-US" sz="4000" b="1" dirty="0" smtClean="0"/>
              <a:t>Convection is the flow of heat through a fluid from places of higher to places of lower temperature by movement of the fluid itself.</a:t>
            </a:r>
            <a:br>
              <a:rPr lang="en-US" sz="4000" b="1" dirty="0" smtClean="0"/>
            </a:br>
            <a:endParaRPr lang="en-US" sz="4000" b="1" dirty="0" smtClean="0"/>
          </a:p>
          <a:p>
            <a:r>
              <a:rPr lang="en-US" sz="4000" dirty="0" smtClean="0"/>
              <a:t>Convection currents are streams of warm moving fluids.  In convection a fluid floats within a fluid, not a solid in a fluid.  And remember, hot air always rises.</a:t>
            </a:r>
            <a:endParaRPr lang="en-US" sz="4000" b="1" dirty="0" smtClean="0"/>
          </a:p>
        </p:txBody>
      </p:sp>
      <p:sp>
        <p:nvSpPr>
          <p:cNvPr id="5" name="Title 1"/>
          <p:cNvSpPr txBox="1">
            <a:spLocks/>
          </p:cNvSpPr>
          <p:nvPr/>
        </p:nvSpPr>
        <p:spPr>
          <a:xfrm>
            <a:off x="685800" y="76200"/>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Convection in Liquids</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 xmlns:p14="http://schemas.microsoft.com/office/powerpoint/2010/main" val="8148688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Heat and Temperature</a:t>
            </a:r>
            <a:endParaRPr lang="en-US" dirty="0"/>
          </a:p>
        </p:txBody>
      </p:sp>
      <p:sp>
        <p:nvSpPr>
          <p:cNvPr id="3" name="Content Placeholder 2"/>
          <p:cNvSpPr>
            <a:spLocks noGrp="1"/>
          </p:cNvSpPr>
          <p:nvPr>
            <p:ph idx="1"/>
          </p:nvPr>
        </p:nvSpPr>
        <p:spPr>
          <a:xfrm>
            <a:off x="457200" y="1600200"/>
            <a:ext cx="8229600" cy="5029200"/>
          </a:xfrm>
        </p:spPr>
        <p:txBody>
          <a:bodyPr>
            <a:normAutofit lnSpcReduction="10000"/>
          </a:bodyPr>
          <a:lstStyle/>
          <a:p>
            <a:r>
              <a:rPr lang="en-US" dirty="0" smtClean="0"/>
              <a:t>Heat is a form of energy.</a:t>
            </a:r>
          </a:p>
          <a:p>
            <a:endParaRPr lang="en-US" dirty="0"/>
          </a:p>
          <a:p>
            <a:r>
              <a:rPr lang="en-US" dirty="0" smtClean="0"/>
              <a:t>It has units of joules, J.</a:t>
            </a:r>
          </a:p>
          <a:p>
            <a:endParaRPr lang="en-US" dirty="0"/>
          </a:p>
          <a:p>
            <a:r>
              <a:rPr lang="en-US" dirty="0" smtClean="0"/>
              <a:t>Temperature is a measure of the level of heat in a body.</a:t>
            </a:r>
          </a:p>
          <a:p>
            <a:endParaRPr lang="en-US" dirty="0"/>
          </a:p>
          <a:p>
            <a:r>
              <a:rPr lang="en-US" dirty="0" smtClean="0"/>
              <a:t>The units of temperature are usually in degree Celsius, </a:t>
            </a:r>
            <a:r>
              <a:rPr lang="en-US" baseline="30000" dirty="0" err="1" smtClean="0"/>
              <a:t>o</a:t>
            </a:r>
            <a:r>
              <a:rPr lang="en-US" dirty="0" err="1" smtClean="0"/>
              <a:t>C</a:t>
            </a:r>
            <a:r>
              <a:rPr lang="en-US" dirty="0" smtClean="0"/>
              <a:t> or degree Fahrenheit, </a:t>
            </a:r>
            <a:r>
              <a:rPr lang="en-US" baseline="30000" dirty="0" err="1" smtClean="0"/>
              <a:t>o</a:t>
            </a:r>
            <a:r>
              <a:rPr lang="en-US" dirty="0" err="1" smtClean="0"/>
              <a:t>F</a:t>
            </a:r>
            <a:r>
              <a:rPr lang="en-US" dirty="0" smtClean="0"/>
              <a:t>.</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Convection in Liquids</a:t>
            </a:r>
            <a:endParaRPr lang="en-US" dirty="0"/>
          </a:p>
        </p:txBody>
      </p:sp>
      <p:sp>
        <p:nvSpPr>
          <p:cNvPr id="3" name="Content Placeholder 2"/>
          <p:cNvSpPr>
            <a:spLocks noGrp="1"/>
          </p:cNvSpPr>
          <p:nvPr>
            <p:ph idx="1"/>
          </p:nvPr>
        </p:nvSpPr>
        <p:spPr/>
        <p:txBody>
          <a:bodyPr/>
          <a:lstStyle/>
          <a:p>
            <a:r>
              <a:rPr lang="en-US" dirty="0" smtClean="0"/>
              <a:t>Cold fluids are more dense than hot fluids hence hot fluids rise and cold fluids sink.</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Image result for convection"/>
          <p:cNvPicPr>
            <a:picLocks noChangeAspect="1" noChangeArrowheads="1"/>
          </p:cNvPicPr>
          <p:nvPr/>
        </p:nvPicPr>
        <p:blipFill>
          <a:blip r:embed="rId2" cstate="print"/>
          <a:srcRect/>
          <a:stretch>
            <a:fillRect/>
          </a:stretch>
        </p:blipFill>
        <p:spPr bwMode="auto">
          <a:xfrm>
            <a:off x="6057900" y="371475"/>
            <a:ext cx="2857500" cy="4505325"/>
          </a:xfrm>
          <a:prstGeom prst="rect">
            <a:avLst/>
          </a:prstGeom>
          <a:noFill/>
        </p:spPr>
      </p:pic>
      <p:sp>
        <p:nvSpPr>
          <p:cNvPr id="3" name="Content Placeholder 2"/>
          <p:cNvSpPr>
            <a:spLocks noGrp="1"/>
          </p:cNvSpPr>
          <p:nvPr>
            <p:ph idx="1"/>
          </p:nvPr>
        </p:nvSpPr>
        <p:spPr>
          <a:xfrm>
            <a:off x="0" y="1447800"/>
            <a:ext cx="9144000" cy="5410200"/>
          </a:xfrm>
        </p:spPr>
        <p:txBody>
          <a:bodyPr>
            <a:noAutofit/>
          </a:bodyPr>
          <a:lstStyle/>
          <a:p>
            <a:r>
              <a:rPr lang="en-US" dirty="0" smtClean="0"/>
              <a:t>Black marks often appear on</a:t>
            </a:r>
            <a:br>
              <a:rPr lang="en-US" dirty="0" smtClean="0"/>
            </a:br>
            <a:r>
              <a:rPr lang="en-US" dirty="0" smtClean="0"/>
              <a:t>the wall or ceiling above a</a:t>
            </a:r>
            <a:br>
              <a:rPr lang="en-US" dirty="0" smtClean="0"/>
            </a:br>
            <a:r>
              <a:rPr lang="en-US" dirty="0" smtClean="0"/>
              <a:t>lamp or a radiator. </a:t>
            </a:r>
            <a:br>
              <a:rPr lang="en-US" dirty="0" smtClean="0"/>
            </a:br>
            <a:r>
              <a:rPr lang="en-US" b="1" dirty="0" smtClean="0"/>
              <a:t>What do you think they </a:t>
            </a:r>
            <a:br>
              <a:rPr lang="en-US" b="1" dirty="0" smtClean="0"/>
            </a:br>
            <a:r>
              <a:rPr lang="en-US" b="1" dirty="0" smtClean="0"/>
              <a:t>are caused by?</a:t>
            </a:r>
            <a:br>
              <a:rPr lang="en-US" b="1" dirty="0" smtClean="0"/>
            </a:br>
            <a:endParaRPr lang="en-US" b="1" dirty="0" smtClean="0"/>
          </a:p>
          <a:p>
            <a:r>
              <a:rPr lang="en-US" dirty="0" smtClean="0"/>
              <a:t>Convection currents set up by electric, gas </a:t>
            </a:r>
            <a:br>
              <a:rPr lang="en-US" dirty="0" smtClean="0"/>
            </a:br>
            <a:r>
              <a:rPr lang="en-US" dirty="0" smtClean="0"/>
              <a:t>and oil heaters help to warm homes in cold climates.  Many so-called ‘radiators’ are really convector heaters.</a:t>
            </a:r>
            <a:br>
              <a:rPr lang="en-US" dirty="0" smtClean="0"/>
            </a:br>
            <a:endParaRPr lang="en-US" dirty="0" smtClean="0"/>
          </a:p>
        </p:txBody>
      </p:sp>
      <p:sp>
        <p:nvSpPr>
          <p:cNvPr id="4" name="Title 1"/>
          <p:cNvSpPr txBox="1">
            <a:spLocks/>
          </p:cNvSpPr>
          <p:nvPr/>
        </p:nvSpPr>
        <p:spPr>
          <a:xfrm>
            <a:off x="0" y="0"/>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Convection in Air</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 xmlns:p14="http://schemas.microsoft.com/office/powerpoint/2010/main" val="40237486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7" name="Picture 9"/>
          <p:cNvPicPr>
            <a:picLocks noChangeAspect="1" noChangeArrowheads="1"/>
          </p:cNvPicPr>
          <p:nvPr/>
        </p:nvPicPr>
        <p:blipFill>
          <a:blip r:embed="rId2" cstate="print"/>
          <a:srcRect l="31500" t="40000" r="49000" b="39535"/>
          <a:stretch>
            <a:fillRect/>
          </a:stretch>
        </p:blipFill>
        <p:spPr bwMode="auto">
          <a:xfrm>
            <a:off x="5091545" y="838200"/>
            <a:ext cx="4052455" cy="2286000"/>
          </a:xfrm>
          <a:prstGeom prst="rect">
            <a:avLst/>
          </a:prstGeom>
          <a:noFill/>
          <a:ln w="9525">
            <a:noFill/>
            <a:miter lim="800000"/>
            <a:headEnd/>
            <a:tailEnd/>
          </a:ln>
        </p:spPr>
      </p:pic>
      <p:pic>
        <p:nvPicPr>
          <p:cNvPr id="4" name="Picture 2" descr="Related image"/>
          <p:cNvPicPr>
            <a:picLocks noChangeAspect="1" noChangeArrowheads="1"/>
          </p:cNvPicPr>
          <p:nvPr/>
        </p:nvPicPr>
        <p:blipFill>
          <a:blip r:embed="rId3" cstate="print"/>
          <a:srcRect/>
          <a:stretch>
            <a:fillRect/>
          </a:stretch>
        </p:blipFill>
        <p:spPr bwMode="auto">
          <a:xfrm>
            <a:off x="609600" y="3367278"/>
            <a:ext cx="3429000" cy="3490722"/>
          </a:xfrm>
          <a:prstGeom prst="rect">
            <a:avLst/>
          </a:prstGeom>
          <a:noFill/>
        </p:spPr>
      </p:pic>
      <p:sp>
        <p:nvSpPr>
          <p:cNvPr id="2" name="Title 1"/>
          <p:cNvSpPr>
            <a:spLocks noGrp="1"/>
          </p:cNvSpPr>
          <p:nvPr>
            <p:ph type="title"/>
          </p:nvPr>
        </p:nvSpPr>
        <p:spPr>
          <a:xfrm>
            <a:off x="0" y="0"/>
            <a:ext cx="8229600" cy="1143000"/>
          </a:xfrm>
        </p:spPr>
        <p:txBody>
          <a:bodyPr/>
          <a:lstStyle/>
          <a:p>
            <a:pPr algn="l"/>
            <a:r>
              <a:rPr lang="en-US" dirty="0" smtClean="0"/>
              <a:t>Natural Convection Currents</a:t>
            </a:r>
            <a:endParaRPr lang="en-US" dirty="0"/>
          </a:p>
        </p:txBody>
      </p:sp>
      <p:sp>
        <p:nvSpPr>
          <p:cNvPr id="3" name="Content Placeholder 2"/>
          <p:cNvSpPr>
            <a:spLocks noGrp="1"/>
          </p:cNvSpPr>
          <p:nvPr>
            <p:ph idx="1"/>
          </p:nvPr>
        </p:nvSpPr>
        <p:spPr/>
        <p:txBody>
          <a:bodyPr/>
          <a:lstStyle/>
          <a:p>
            <a:r>
              <a:rPr lang="en-US" sz="4000" dirty="0" smtClean="0"/>
              <a:t>Can you give </a:t>
            </a:r>
            <a:br>
              <a:rPr lang="en-US" sz="4000" dirty="0" smtClean="0"/>
            </a:br>
            <a:r>
              <a:rPr lang="en-US" sz="4000" dirty="0" smtClean="0"/>
              <a:t>two examples</a:t>
            </a:r>
            <a:br>
              <a:rPr lang="en-US" sz="4000" dirty="0" smtClean="0"/>
            </a:br>
            <a:r>
              <a:rPr lang="en-US" sz="4000" dirty="0" smtClean="0"/>
              <a:t>of natural convection  currents?  </a:t>
            </a:r>
            <a:endParaRPr lang="en-US" sz="4000" b="1" dirty="0" smtClean="0"/>
          </a:p>
          <a:p>
            <a:endParaRPr lang="en-US" dirty="0"/>
          </a:p>
        </p:txBody>
      </p:sp>
      <p:sp>
        <p:nvSpPr>
          <p:cNvPr id="17410" name="AutoShape 2" descr="Image result for tectonic plates of earth"/>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412" name="AutoShape 4" descr="Image result for tectonic plates of earth"/>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414" name="AutoShape 6" descr="Image result for tectonic plates of earth"/>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416" name="AutoShape 8" descr="Image result for tectonic plates of earth"/>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 name="Picture 4" descr="Related image"/>
          <p:cNvPicPr>
            <a:picLocks noChangeAspect="1" noChangeArrowheads="1"/>
          </p:cNvPicPr>
          <p:nvPr/>
        </p:nvPicPr>
        <p:blipFill>
          <a:blip r:embed="rId4" cstate="print"/>
          <a:srcRect l="24167" t="44444" r="24167" b="4444"/>
          <a:stretch>
            <a:fillRect/>
          </a:stretch>
        </p:blipFill>
        <p:spPr bwMode="auto">
          <a:xfrm>
            <a:off x="4495800" y="3539613"/>
            <a:ext cx="4267200" cy="3165987"/>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Natural Convection Currents</a:t>
            </a:r>
            <a:endParaRPr lang="en-US" dirty="0"/>
          </a:p>
        </p:txBody>
      </p:sp>
      <p:sp>
        <p:nvSpPr>
          <p:cNvPr id="3" name="Content Placeholder 2"/>
          <p:cNvSpPr>
            <a:spLocks noGrp="1"/>
          </p:cNvSpPr>
          <p:nvPr>
            <p:ph idx="1"/>
          </p:nvPr>
        </p:nvSpPr>
        <p:spPr/>
        <p:txBody>
          <a:bodyPr/>
          <a:lstStyle/>
          <a:p>
            <a:endParaRPr lang="en-US" dirty="0"/>
          </a:p>
        </p:txBody>
      </p:sp>
      <p:pic>
        <p:nvPicPr>
          <p:cNvPr id="161794" name="Picture 2" descr="Related image"/>
          <p:cNvPicPr>
            <a:picLocks noChangeAspect="1" noChangeArrowheads="1"/>
          </p:cNvPicPr>
          <p:nvPr/>
        </p:nvPicPr>
        <p:blipFill>
          <a:blip r:embed="rId2" cstate="print"/>
          <a:srcRect/>
          <a:stretch>
            <a:fillRect/>
          </a:stretch>
        </p:blipFill>
        <p:spPr bwMode="auto">
          <a:xfrm>
            <a:off x="2286000" y="1284289"/>
            <a:ext cx="4489450" cy="5573711"/>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a:xfrm>
            <a:off x="0" y="1295400"/>
            <a:ext cx="9144000" cy="5562600"/>
          </a:xfrm>
        </p:spPr>
        <p:txBody>
          <a:bodyPr>
            <a:normAutofit fontScale="92500" lnSpcReduction="10000"/>
          </a:bodyPr>
          <a:lstStyle/>
          <a:p>
            <a:r>
              <a:rPr lang="en-US" dirty="0" smtClean="0"/>
              <a:t>1.  Explain why</a:t>
            </a:r>
            <a:br>
              <a:rPr lang="en-US" dirty="0" smtClean="0"/>
            </a:br>
            <a:r>
              <a:rPr lang="en-US" dirty="0" smtClean="0"/>
              <a:t>a.  Newspaper wrapping keeps hot things hot,</a:t>
            </a:r>
            <a:br>
              <a:rPr lang="en-US" dirty="0" smtClean="0"/>
            </a:br>
            <a:r>
              <a:rPr lang="en-US" dirty="0" smtClean="0"/>
              <a:t/>
            </a:r>
            <a:br>
              <a:rPr lang="en-US" dirty="0" smtClean="0"/>
            </a:br>
            <a:r>
              <a:rPr lang="en-US" dirty="0" smtClean="0"/>
              <a:t>b.  Fur coats would keep their owners warmer if they were worn inside out</a:t>
            </a:r>
            <a:br>
              <a:rPr lang="en-US" dirty="0" smtClean="0"/>
            </a:br>
            <a:r>
              <a:rPr lang="en-US" dirty="0" smtClean="0"/>
              <a:t/>
            </a:r>
            <a:br>
              <a:rPr lang="en-US" dirty="0" smtClean="0"/>
            </a:br>
            <a:r>
              <a:rPr lang="en-US" dirty="0" smtClean="0"/>
              <a:t>c.  A string vest keeps a person warm even though it is a collection of holes bounded by string.</a:t>
            </a:r>
            <a:br>
              <a:rPr lang="en-US" dirty="0" smtClean="0"/>
            </a:br>
            <a:r>
              <a:rPr lang="en-US" dirty="0" smtClean="0"/>
              <a:t/>
            </a:r>
            <a:br>
              <a:rPr lang="en-US" dirty="0" smtClean="0"/>
            </a:br>
            <a:endParaRPr lang="en-US" dirty="0" smtClean="0"/>
          </a:p>
          <a:p>
            <a:r>
              <a:rPr lang="en-US" dirty="0" smtClean="0"/>
              <a:t>2.  Why is a glass milk bottle likely to crack if boiling water is poured into it?</a:t>
            </a:r>
            <a:r>
              <a:rPr lang="en-US" sz="2800" dirty="0" smtClean="0"/>
              <a:t/>
            </a:r>
            <a:br>
              <a:rPr lang="en-US" sz="2800" dirty="0" smtClean="0"/>
            </a:br>
            <a:endParaRPr lang="en-US" sz="2800" dirty="0" smtClean="0"/>
          </a:p>
        </p:txBody>
      </p:sp>
    </p:spTree>
    <p:extLst>
      <p:ext uri="{BB962C8B-B14F-4D97-AF65-F5344CB8AC3E}">
        <p14:creationId xmlns="" xmlns:p14="http://schemas.microsoft.com/office/powerpoint/2010/main" val="1613914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a:xfrm>
            <a:off x="0" y="1600200"/>
            <a:ext cx="9144000" cy="5105400"/>
          </a:xfrm>
        </p:spPr>
        <p:txBody>
          <a:bodyPr>
            <a:normAutofit fontScale="92500"/>
          </a:bodyPr>
          <a:lstStyle/>
          <a:p>
            <a:r>
              <a:rPr lang="en-US" sz="2800" dirty="0" smtClean="0"/>
              <a:t>3.  a.  When a vessel of water is heated at the top, why doesn’t the water at the bottom warm up?</a:t>
            </a:r>
            <a:br>
              <a:rPr lang="en-US" sz="2800" dirty="0" smtClean="0"/>
            </a:br>
            <a:r>
              <a:rPr lang="en-US" sz="2800" dirty="0" smtClean="0"/>
              <a:t>    </a:t>
            </a:r>
            <a:br>
              <a:rPr lang="en-US" sz="2800" dirty="0" smtClean="0"/>
            </a:br>
            <a:r>
              <a:rPr lang="en-US" sz="2800" dirty="0" smtClean="0"/>
              <a:t>b.  Convection currents stop us from being suffocated when we are asleep in bed.  Why?</a:t>
            </a:r>
            <a:br>
              <a:rPr lang="en-US" sz="2800" dirty="0" smtClean="0"/>
            </a:br>
            <a:r>
              <a:rPr lang="en-US" sz="2800" dirty="0" smtClean="0"/>
              <a:t>    </a:t>
            </a:r>
            <a:br>
              <a:rPr lang="en-US" sz="2800" dirty="0" smtClean="0"/>
            </a:br>
            <a:r>
              <a:rPr lang="en-US" sz="2800" dirty="0" smtClean="0"/>
              <a:t>c.  Why is the freezer compartment at the top of a refrigerator?</a:t>
            </a:r>
            <a:br>
              <a:rPr lang="en-US" sz="2800" dirty="0" smtClean="0"/>
            </a:br>
            <a:endParaRPr lang="en-US" sz="2800" dirty="0" smtClean="0"/>
          </a:p>
          <a:p>
            <a:r>
              <a:rPr lang="en-US" sz="2800" dirty="0" smtClean="0"/>
              <a:t>4.  Convection takes place</a:t>
            </a:r>
            <a:br>
              <a:rPr lang="en-US" sz="2800" dirty="0" smtClean="0"/>
            </a:br>
            <a:r>
              <a:rPr lang="en-US" sz="2800" dirty="0" smtClean="0"/>
              <a:t>A.  Only in solids			B.  Only in liquids</a:t>
            </a:r>
            <a:br>
              <a:rPr lang="en-US" sz="2800" dirty="0" smtClean="0"/>
            </a:br>
            <a:r>
              <a:rPr lang="en-US" sz="2800" dirty="0" smtClean="0"/>
              <a:t>C.  Only in gases			D.  In solids and liquids</a:t>
            </a:r>
            <a:br>
              <a:rPr lang="en-US" sz="2800" dirty="0" smtClean="0"/>
            </a:br>
            <a:r>
              <a:rPr lang="en-US" sz="2800" dirty="0" smtClean="0"/>
              <a:t>E.  In liquids and gases</a:t>
            </a:r>
            <a:endParaRPr lang="en-US" sz="2800" dirty="0"/>
          </a:p>
        </p:txBody>
      </p:sp>
    </p:spTree>
    <p:extLst>
      <p:ext uri="{BB962C8B-B14F-4D97-AF65-F5344CB8AC3E}">
        <p14:creationId xmlns="" xmlns:p14="http://schemas.microsoft.com/office/powerpoint/2010/main" val="1613914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r"/>
            <a:r>
              <a:rPr lang="en-US" sz="7200" dirty="0" smtClean="0"/>
              <a:t>Radiation</a:t>
            </a:r>
            <a:endParaRPr lang="en-US" sz="7200" dirty="0"/>
          </a:p>
        </p:txBody>
      </p:sp>
      <p:pic>
        <p:nvPicPr>
          <p:cNvPr id="14340" name="Picture 4" descr="Image result for fire"/>
          <p:cNvPicPr>
            <a:picLocks noChangeAspect="1" noChangeArrowheads="1"/>
          </p:cNvPicPr>
          <p:nvPr/>
        </p:nvPicPr>
        <p:blipFill>
          <a:blip r:embed="rId2" cstate="print"/>
          <a:srcRect t="17346"/>
          <a:stretch>
            <a:fillRect/>
          </a:stretch>
        </p:blipFill>
        <p:spPr bwMode="auto">
          <a:xfrm>
            <a:off x="720725" y="4384386"/>
            <a:ext cx="8042275" cy="2473613"/>
          </a:xfrm>
          <a:prstGeom prst="rect">
            <a:avLst/>
          </a:prstGeom>
          <a:noFill/>
        </p:spPr>
      </p:pic>
      <p:pic>
        <p:nvPicPr>
          <p:cNvPr id="14338" name="Picture 2" descr="Related image"/>
          <p:cNvPicPr>
            <a:picLocks noChangeAspect="1" noChangeArrowheads="1"/>
          </p:cNvPicPr>
          <p:nvPr/>
        </p:nvPicPr>
        <p:blipFill>
          <a:blip r:embed="rId3" cstate="print"/>
          <a:srcRect/>
          <a:stretch>
            <a:fillRect/>
          </a:stretch>
        </p:blipFill>
        <p:spPr bwMode="auto">
          <a:xfrm>
            <a:off x="0" y="0"/>
            <a:ext cx="4648200" cy="4663746"/>
          </a:xfrm>
          <a:prstGeom prst="rect">
            <a:avLst/>
          </a:prstGeom>
          <a:noFill/>
        </p:spPr>
      </p:pic>
    </p:spTree>
    <p:extLst>
      <p:ext uri="{BB962C8B-B14F-4D97-AF65-F5344CB8AC3E}">
        <p14:creationId xmlns="" xmlns:p14="http://schemas.microsoft.com/office/powerpoint/2010/main" val="5413556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447800"/>
            <a:ext cx="9144000" cy="5410200"/>
          </a:xfrm>
        </p:spPr>
        <p:txBody>
          <a:bodyPr>
            <a:normAutofit lnSpcReduction="10000"/>
          </a:bodyPr>
          <a:lstStyle/>
          <a:p>
            <a:endParaRPr lang="en-US" sz="4800" dirty="0" smtClean="0"/>
          </a:p>
          <a:p>
            <a:r>
              <a:rPr lang="en-US" sz="4800" dirty="0" smtClean="0"/>
              <a:t>Radiation is a third way in which heat can travel, but whereas conduction and convection both need matter to be present, radiation can be transmitted in a vacuum/empty space.</a:t>
            </a:r>
            <a:br>
              <a:rPr lang="en-US" sz="4800" dirty="0" smtClean="0"/>
            </a:br>
            <a:r>
              <a:rPr lang="en-US" sz="1200" dirty="0" smtClean="0"/>
              <a:t/>
            </a:r>
            <a:br>
              <a:rPr lang="en-US" sz="1200" dirty="0" smtClean="0"/>
            </a:br>
            <a:endParaRPr lang="en-US" sz="1200" dirty="0"/>
          </a:p>
        </p:txBody>
      </p:sp>
      <p:sp>
        <p:nvSpPr>
          <p:cNvPr id="4" name="Title 1"/>
          <p:cNvSpPr txBox="1">
            <a:spLocks/>
          </p:cNvSpPr>
          <p:nvPr/>
        </p:nvSpPr>
        <p:spPr>
          <a:xfrm>
            <a:off x="685800" y="0"/>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How Does Radiation Conduct Heat?</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 xmlns:p14="http://schemas.microsoft.com/office/powerpoint/2010/main" val="21118640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447800"/>
            <a:ext cx="9144000" cy="5410200"/>
          </a:xfrm>
        </p:spPr>
        <p:txBody>
          <a:bodyPr>
            <a:normAutofit/>
          </a:bodyPr>
          <a:lstStyle/>
          <a:p>
            <a:endParaRPr lang="en-US" sz="4400" dirty="0" smtClean="0"/>
          </a:p>
          <a:p>
            <a:r>
              <a:rPr lang="en-US" sz="4400" dirty="0" smtClean="0"/>
              <a:t>Evidence for this is provided by the fact that in some electric lamps the radiation emitted as light by the filament travels across a vacuum in the glass bulb to get out.</a:t>
            </a:r>
            <a:br>
              <a:rPr lang="en-US" sz="4400" dirty="0" smtClean="0"/>
            </a:br>
            <a:r>
              <a:rPr lang="en-US" sz="1200" dirty="0" smtClean="0"/>
              <a:t/>
            </a:r>
            <a:br>
              <a:rPr lang="en-US" sz="1200" dirty="0" smtClean="0"/>
            </a:br>
            <a:endParaRPr lang="en-US" sz="1200" dirty="0"/>
          </a:p>
        </p:txBody>
      </p:sp>
      <p:sp>
        <p:nvSpPr>
          <p:cNvPr id="4" name="Title 1"/>
          <p:cNvSpPr txBox="1">
            <a:spLocks/>
          </p:cNvSpPr>
          <p:nvPr/>
        </p:nvSpPr>
        <p:spPr>
          <a:xfrm>
            <a:off x="685800" y="0"/>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How Does Radiation Conduct Heat?</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 xmlns:p14="http://schemas.microsoft.com/office/powerpoint/2010/main" val="21118640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Does Radiation Conduct Heat?</a:t>
            </a:r>
            <a:endParaRPr lang="en-US" dirty="0"/>
          </a:p>
        </p:txBody>
      </p:sp>
      <p:sp>
        <p:nvSpPr>
          <p:cNvPr id="3" name="Content Placeholder 2"/>
          <p:cNvSpPr>
            <a:spLocks noGrp="1"/>
          </p:cNvSpPr>
          <p:nvPr>
            <p:ph idx="1"/>
          </p:nvPr>
        </p:nvSpPr>
        <p:spPr/>
        <p:txBody>
          <a:bodyPr/>
          <a:lstStyle/>
          <a:p>
            <a:r>
              <a:rPr lang="en-US" dirty="0" smtClean="0"/>
              <a:t>Radiation rays include light, x-rays, gamma rays, radio waves and ultraviolet light.</a:t>
            </a:r>
          </a:p>
          <a:p>
            <a:endParaRPr lang="en-US" dirty="0"/>
          </a:p>
          <a:p>
            <a:r>
              <a:rPr lang="en-US" dirty="0" smtClean="0"/>
              <a:t>They all travel at the same speed,</a:t>
            </a:r>
            <a:br>
              <a:rPr lang="en-US" dirty="0" smtClean="0"/>
            </a:br>
            <a:r>
              <a:rPr lang="en-US" dirty="0" smtClean="0"/>
              <a:t>3.0  × 10</a:t>
            </a:r>
            <a:r>
              <a:rPr lang="en-US" baseline="30000" dirty="0" smtClean="0"/>
              <a:t>8</a:t>
            </a:r>
            <a:r>
              <a:rPr lang="en-US" dirty="0" smtClean="0"/>
              <a:t> m/s.</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Heat and Temperature</a:t>
            </a:r>
            <a:endParaRPr lang="en-US" dirty="0"/>
          </a:p>
        </p:txBody>
      </p:sp>
      <p:sp>
        <p:nvSpPr>
          <p:cNvPr id="3" name="Content Placeholder 2"/>
          <p:cNvSpPr>
            <a:spLocks noGrp="1"/>
          </p:cNvSpPr>
          <p:nvPr>
            <p:ph idx="1"/>
          </p:nvPr>
        </p:nvSpPr>
        <p:spPr/>
        <p:txBody>
          <a:bodyPr>
            <a:normAutofit lnSpcReduction="10000"/>
          </a:bodyPr>
          <a:lstStyle/>
          <a:p>
            <a:r>
              <a:rPr lang="en-US" dirty="0" smtClean="0"/>
              <a:t>When a substance is heated its temperature may rise.</a:t>
            </a:r>
          </a:p>
          <a:p>
            <a:endParaRPr lang="en-US" dirty="0"/>
          </a:p>
          <a:p>
            <a:r>
              <a:rPr lang="en-US" dirty="0" smtClean="0"/>
              <a:t>The rise in temperature of a substance depends on its</a:t>
            </a:r>
            <a:br>
              <a:rPr lang="en-US" dirty="0" smtClean="0"/>
            </a:br>
            <a:r>
              <a:rPr lang="en-US" dirty="0" smtClean="0"/>
              <a:t> </a:t>
            </a:r>
            <a:br>
              <a:rPr lang="en-US" dirty="0" smtClean="0"/>
            </a:br>
            <a:r>
              <a:rPr lang="en-US" dirty="0" smtClean="0"/>
              <a:t>a.  Mass and</a:t>
            </a:r>
            <a:br>
              <a:rPr lang="en-US" dirty="0" smtClean="0"/>
            </a:br>
            <a:r>
              <a:rPr lang="en-US" dirty="0" smtClean="0"/>
              <a:t/>
            </a:r>
            <a:br>
              <a:rPr lang="en-US" dirty="0" smtClean="0"/>
            </a:br>
            <a:r>
              <a:rPr lang="en-US" dirty="0" smtClean="0"/>
              <a:t>b.  Nature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0"/>
            <a:ext cx="9144000" cy="5334000"/>
          </a:xfrm>
        </p:spPr>
        <p:txBody>
          <a:bodyPr>
            <a:normAutofit/>
          </a:bodyPr>
          <a:lstStyle/>
          <a:p>
            <a:r>
              <a:rPr lang="en-US" sz="2400" dirty="0" smtClean="0"/>
              <a:t>Radiation is how heat and light reach us from the Sun, also mostly through a vacuum.</a:t>
            </a:r>
            <a:br>
              <a:rPr lang="en-US" sz="2400" dirty="0" smtClean="0"/>
            </a:br>
            <a:endParaRPr lang="en-US" sz="2400" dirty="0" smtClean="0"/>
          </a:p>
          <a:p>
            <a:pPr>
              <a:buNone/>
            </a:pPr>
            <a:r>
              <a:rPr lang="en-US" sz="1200" dirty="0" smtClean="0"/>
              <a:t/>
            </a:r>
            <a:br>
              <a:rPr lang="en-US" sz="1200" dirty="0" smtClean="0"/>
            </a:br>
            <a:endParaRPr lang="en-US" sz="1200" dirty="0"/>
          </a:p>
        </p:txBody>
      </p:sp>
      <p:sp>
        <p:nvSpPr>
          <p:cNvPr id="4" name="Title 1"/>
          <p:cNvSpPr txBox="1">
            <a:spLocks/>
          </p:cNvSpPr>
          <p:nvPr/>
        </p:nvSpPr>
        <p:spPr>
          <a:xfrm>
            <a:off x="685800" y="0"/>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How Does Radiation Conduct Heat?</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11266" name="Picture 2" descr="Image result for electromagnetic spectrum"/>
          <p:cNvPicPr>
            <a:picLocks noChangeAspect="1" noChangeArrowheads="1"/>
          </p:cNvPicPr>
          <p:nvPr/>
        </p:nvPicPr>
        <p:blipFill>
          <a:blip r:embed="rId2" cstate="print"/>
          <a:srcRect/>
          <a:stretch>
            <a:fillRect/>
          </a:stretch>
        </p:blipFill>
        <p:spPr bwMode="auto">
          <a:xfrm>
            <a:off x="-16184" y="2337909"/>
            <a:ext cx="9160184" cy="4520091"/>
          </a:xfrm>
          <a:prstGeom prst="rect">
            <a:avLst/>
          </a:prstGeom>
          <a:noFill/>
        </p:spPr>
      </p:pic>
    </p:spTree>
    <p:extLst>
      <p:ext uri="{BB962C8B-B14F-4D97-AF65-F5344CB8AC3E}">
        <p14:creationId xmlns="" xmlns:p14="http://schemas.microsoft.com/office/powerpoint/2010/main" val="21118640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0"/>
            <a:ext cx="9144000" cy="5334000"/>
          </a:xfrm>
        </p:spPr>
        <p:txBody>
          <a:bodyPr>
            <a:normAutofit lnSpcReduction="10000"/>
          </a:bodyPr>
          <a:lstStyle/>
          <a:p>
            <a:r>
              <a:rPr lang="en-US" sz="2800" dirty="0" smtClean="0"/>
              <a:t>Radiation travels as electromagnetic waves. </a:t>
            </a:r>
            <a:r>
              <a:rPr lang="en-US" sz="2800" b="1" dirty="0" smtClean="0"/>
              <a:t> </a:t>
            </a:r>
            <a:br>
              <a:rPr lang="en-US" sz="2800" b="1" dirty="0" smtClean="0"/>
            </a:br>
            <a:r>
              <a:rPr lang="en-US" sz="2800" b="1" dirty="0" smtClean="0"/>
              <a:t/>
            </a:r>
            <a:br>
              <a:rPr lang="en-US" sz="2800" b="1" dirty="0" smtClean="0"/>
            </a:br>
            <a:r>
              <a:rPr lang="en-US" sz="2800" b="1" dirty="0" smtClean="0"/>
              <a:t>What happens to these waves when they fall on an object?</a:t>
            </a:r>
            <a:br>
              <a:rPr lang="en-US" sz="2800" b="1" dirty="0" smtClean="0"/>
            </a:br>
            <a:endParaRPr lang="en-US" sz="2800" b="1" dirty="0" smtClean="0"/>
          </a:p>
          <a:p>
            <a:r>
              <a:rPr lang="en-US" sz="2800" b="1" dirty="0" smtClean="0">
                <a:solidFill>
                  <a:srgbClr val="FF0066"/>
                </a:solidFill>
              </a:rPr>
              <a:t>Radiation is the flow of heat from one place to another by means of waves.</a:t>
            </a:r>
            <a:br>
              <a:rPr lang="en-US" sz="2800" b="1" dirty="0" smtClean="0">
                <a:solidFill>
                  <a:srgbClr val="FF0066"/>
                </a:solidFill>
              </a:rPr>
            </a:br>
            <a:endParaRPr lang="en-US" sz="2800" b="1" dirty="0" smtClean="0">
              <a:solidFill>
                <a:srgbClr val="FF0066"/>
              </a:solidFill>
            </a:endParaRPr>
          </a:p>
          <a:p>
            <a:r>
              <a:rPr lang="en-US" sz="2800" dirty="0" smtClean="0"/>
              <a:t>Radiation is emitted by all bodies above absolute zero and consists mostly of infrared radiation, but light and ultraviolet radiation are also present if the body is very hot – for example the sun.</a:t>
            </a:r>
            <a:r>
              <a:rPr lang="en-US" sz="2400" dirty="0" smtClean="0"/>
              <a:t/>
            </a:r>
            <a:br>
              <a:rPr lang="en-US" sz="2400" dirty="0" smtClean="0"/>
            </a:br>
            <a:r>
              <a:rPr lang="en-US" sz="1200" dirty="0" smtClean="0"/>
              <a:t/>
            </a:r>
            <a:br>
              <a:rPr lang="en-US" sz="1200" dirty="0" smtClean="0"/>
            </a:br>
            <a:endParaRPr lang="en-US" sz="1200" dirty="0"/>
          </a:p>
        </p:txBody>
      </p:sp>
      <p:sp>
        <p:nvSpPr>
          <p:cNvPr id="4" name="Title 1"/>
          <p:cNvSpPr txBox="1">
            <a:spLocks/>
          </p:cNvSpPr>
          <p:nvPr/>
        </p:nvSpPr>
        <p:spPr>
          <a:xfrm>
            <a:off x="685800" y="0"/>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How Does Radiation Conduct Heat?</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 xmlns:p14="http://schemas.microsoft.com/office/powerpoint/2010/main" val="211186405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95400"/>
            <a:ext cx="9144000" cy="5562600"/>
          </a:xfrm>
        </p:spPr>
        <p:txBody>
          <a:bodyPr>
            <a:normAutofit/>
          </a:bodyPr>
          <a:lstStyle/>
          <a:p>
            <a:r>
              <a:rPr lang="en-US" sz="3600" b="1" dirty="0" smtClean="0"/>
              <a:t>Give some examples of good absorbers of heat and bad absorbers of heat.</a:t>
            </a:r>
            <a:br>
              <a:rPr lang="en-US" sz="3600" b="1" dirty="0" smtClean="0"/>
            </a:br>
            <a:endParaRPr lang="en-US" sz="3600" b="1" dirty="0" smtClean="0"/>
          </a:p>
        </p:txBody>
      </p:sp>
      <p:sp>
        <p:nvSpPr>
          <p:cNvPr id="4" name="Title 1"/>
          <p:cNvSpPr txBox="1">
            <a:spLocks/>
          </p:cNvSpPr>
          <p:nvPr/>
        </p:nvSpPr>
        <p:spPr>
          <a:xfrm>
            <a:off x="838200" y="0"/>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Good and Bad</a:t>
            </a:r>
            <a:r>
              <a:rPr kumimoji="0" lang="en-US" sz="4400" b="0" i="0" u="none" strike="noStrike" kern="1200" cap="none" spc="0" normalizeH="0" noProof="0" dirty="0" smtClean="0">
                <a:ln>
                  <a:noFill/>
                </a:ln>
                <a:solidFill>
                  <a:schemeClr val="tx1"/>
                </a:solidFill>
                <a:effectLst/>
                <a:uLnTx/>
                <a:uFillTx/>
                <a:latin typeface="+mj-lt"/>
                <a:ea typeface="+mj-ea"/>
                <a:cs typeface="+mj-cs"/>
              </a:rPr>
              <a:t> Absorbers of Heat</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graphicFrame>
        <p:nvGraphicFramePr>
          <p:cNvPr id="5" name="Table 4"/>
          <p:cNvGraphicFramePr>
            <a:graphicFrameLocks noGrp="1"/>
          </p:cNvGraphicFramePr>
          <p:nvPr/>
        </p:nvGraphicFramePr>
        <p:xfrm>
          <a:off x="1219200" y="2565400"/>
          <a:ext cx="6400800" cy="3830320"/>
        </p:xfrm>
        <a:graphic>
          <a:graphicData uri="http://schemas.openxmlformats.org/drawingml/2006/table">
            <a:tbl>
              <a:tblPr firstRow="1" bandRow="1">
                <a:tableStyleId>{5C22544A-7EE6-4342-B048-85BDC9FD1C3A}</a:tableStyleId>
              </a:tblPr>
              <a:tblGrid>
                <a:gridCol w="3200400"/>
                <a:gridCol w="3200400"/>
              </a:tblGrid>
              <a:tr h="721360">
                <a:tc>
                  <a:txBody>
                    <a:bodyPr/>
                    <a:lstStyle/>
                    <a:p>
                      <a:pPr algn="ctr"/>
                      <a:r>
                        <a:rPr lang="en-US" sz="2800" dirty="0" smtClean="0"/>
                        <a:t>Good Absorbers</a:t>
                      </a:r>
                      <a:r>
                        <a:rPr lang="en-US" sz="2800" baseline="0" dirty="0" smtClean="0"/>
                        <a:t> of Heat</a:t>
                      </a:r>
                      <a:endParaRPr lang="en-US" sz="2800" dirty="0"/>
                    </a:p>
                  </a:txBody>
                  <a:tcPr/>
                </a:tc>
                <a:tc>
                  <a:txBody>
                    <a:bodyPr/>
                    <a:lstStyle/>
                    <a:p>
                      <a:pPr algn="ctr"/>
                      <a:r>
                        <a:rPr lang="en-US" sz="2800" dirty="0" smtClean="0"/>
                        <a:t>Bad Absorbers of Heat</a:t>
                      </a:r>
                      <a:endParaRPr lang="en-US" sz="2800" dirty="0"/>
                    </a:p>
                  </a:txBody>
                  <a:tcPr/>
                </a:tc>
              </a:tr>
              <a:tr h="721360">
                <a:tc>
                  <a:txBody>
                    <a:bodyPr/>
                    <a:lstStyle/>
                    <a:p>
                      <a:pPr algn="ctr"/>
                      <a:r>
                        <a:rPr lang="en-US" sz="2800" dirty="0" smtClean="0"/>
                        <a:t>Metals</a:t>
                      </a:r>
                      <a:endParaRPr lang="en-US" sz="2800" dirty="0"/>
                    </a:p>
                  </a:txBody>
                  <a:tcPr/>
                </a:tc>
                <a:tc>
                  <a:txBody>
                    <a:bodyPr/>
                    <a:lstStyle/>
                    <a:p>
                      <a:pPr algn="ctr"/>
                      <a:r>
                        <a:rPr lang="en-US" sz="2800" dirty="0" smtClean="0"/>
                        <a:t>Cotton</a:t>
                      </a:r>
                      <a:endParaRPr lang="en-US" sz="2800" dirty="0"/>
                    </a:p>
                  </a:txBody>
                  <a:tcPr/>
                </a:tc>
              </a:tr>
              <a:tr h="721360">
                <a:tc>
                  <a:txBody>
                    <a:bodyPr/>
                    <a:lstStyle/>
                    <a:p>
                      <a:pPr algn="ctr"/>
                      <a:endParaRPr lang="en-US" sz="2800" dirty="0"/>
                    </a:p>
                  </a:txBody>
                  <a:tcPr/>
                </a:tc>
                <a:tc>
                  <a:txBody>
                    <a:bodyPr/>
                    <a:lstStyle/>
                    <a:p>
                      <a:pPr algn="ctr"/>
                      <a:endParaRPr lang="en-US" sz="2800" dirty="0"/>
                    </a:p>
                  </a:txBody>
                  <a:tcPr/>
                </a:tc>
              </a:tr>
              <a:tr h="721360">
                <a:tc>
                  <a:txBody>
                    <a:bodyPr/>
                    <a:lstStyle/>
                    <a:p>
                      <a:pPr algn="ctr"/>
                      <a:endParaRPr lang="en-US" sz="2800" dirty="0"/>
                    </a:p>
                  </a:txBody>
                  <a:tcPr/>
                </a:tc>
                <a:tc>
                  <a:txBody>
                    <a:bodyPr/>
                    <a:lstStyle/>
                    <a:p>
                      <a:pPr algn="ctr"/>
                      <a:endParaRPr lang="en-US" sz="2800"/>
                    </a:p>
                  </a:txBody>
                  <a:tcPr/>
                </a:tc>
              </a:tr>
              <a:tr h="721360">
                <a:tc>
                  <a:txBody>
                    <a:bodyPr/>
                    <a:lstStyle/>
                    <a:p>
                      <a:pPr algn="ctr"/>
                      <a:endParaRPr lang="en-US" sz="2800" dirty="0"/>
                    </a:p>
                  </a:txBody>
                  <a:tcPr/>
                </a:tc>
                <a:tc>
                  <a:txBody>
                    <a:bodyPr/>
                    <a:lstStyle/>
                    <a:p>
                      <a:pPr algn="ctr"/>
                      <a:endParaRPr lang="en-US" sz="2800" dirty="0"/>
                    </a:p>
                  </a:txBody>
                  <a:tcPr/>
                </a:tc>
              </a:tr>
            </a:tbl>
          </a:graphicData>
        </a:graphic>
      </p:graphicFrame>
    </p:spTree>
    <p:extLst>
      <p:ext uri="{BB962C8B-B14F-4D97-AF65-F5344CB8AC3E}">
        <p14:creationId xmlns="" xmlns:p14="http://schemas.microsoft.com/office/powerpoint/2010/main" val="211186405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95400"/>
            <a:ext cx="9144000" cy="5562600"/>
          </a:xfrm>
        </p:spPr>
        <p:txBody>
          <a:bodyPr>
            <a:normAutofit/>
          </a:bodyPr>
          <a:lstStyle/>
          <a:p>
            <a:r>
              <a:rPr lang="en-US" sz="3600" dirty="0" smtClean="0"/>
              <a:t>Dull black surfaces are better </a:t>
            </a:r>
            <a:r>
              <a:rPr lang="en-US" sz="3600" b="1" dirty="0" smtClean="0"/>
              <a:t>absorbers</a:t>
            </a:r>
            <a:r>
              <a:rPr lang="en-US" sz="3600" dirty="0" smtClean="0"/>
              <a:t> of radiation than white shiny surfaces.</a:t>
            </a:r>
            <a:r>
              <a:rPr lang="en-US" sz="3600" b="1" dirty="0" smtClean="0"/>
              <a:t>  </a:t>
            </a:r>
          </a:p>
          <a:p>
            <a:endParaRPr lang="en-US" sz="3600" b="1" dirty="0" smtClean="0"/>
          </a:p>
          <a:p>
            <a:r>
              <a:rPr lang="en-US" sz="3600" b="1" dirty="0" smtClean="0"/>
              <a:t>What are shiny surfaces good for?</a:t>
            </a:r>
            <a:br>
              <a:rPr lang="en-US" sz="3600" b="1" dirty="0" smtClean="0"/>
            </a:br>
            <a:endParaRPr lang="en-US" sz="3600" b="1" dirty="0" smtClean="0"/>
          </a:p>
          <a:p>
            <a:r>
              <a:rPr lang="en-US" sz="3600" b="1" dirty="0" smtClean="0"/>
              <a:t>Why are buildings in hotter countries painted white?</a:t>
            </a:r>
            <a:r>
              <a:rPr lang="en-US" sz="2800" b="1" dirty="0" smtClean="0"/>
              <a:t> </a:t>
            </a:r>
            <a:r>
              <a:rPr lang="en-US" sz="1200" b="1" dirty="0" smtClean="0"/>
              <a:t/>
            </a:r>
            <a:br>
              <a:rPr lang="en-US" sz="1200" b="1" dirty="0" smtClean="0"/>
            </a:br>
            <a:endParaRPr lang="en-US" sz="1200" b="1" dirty="0" smtClean="0"/>
          </a:p>
        </p:txBody>
      </p:sp>
      <p:sp>
        <p:nvSpPr>
          <p:cNvPr id="4" name="Title 1"/>
          <p:cNvSpPr txBox="1">
            <a:spLocks/>
          </p:cNvSpPr>
          <p:nvPr/>
        </p:nvSpPr>
        <p:spPr>
          <a:xfrm>
            <a:off x="838200" y="0"/>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Good and Bad</a:t>
            </a:r>
            <a:r>
              <a:rPr kumimoji="0" lang="en-US" sz="4400" b="0" i="0" u="none" strike="noStrike" kern="1200" cap="none" spc="0" normalizeH="0" noProof="0" dirty="0" smtClean="0">
                <a:ln>
                  <a:noFill/>
                </a:ln>
                <a:solidFill>
                  <a:schemeClr val="tx1"/>
                </a:solidFill>
                <a:effectLst/>
                <a:uLnTx/>
                <a:uFillTx/>
                <a:latin typeface="+mj-lt"/>
                <a:ea typeface="+mj-ea"/>
                <a:cs typeface="+mj-cs"/>
              </a:rPr>
              <a:t> Absorbers of Heat</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 xmlns:p14="http://schemas.microsoft.com/office/powerpoint/2010/main" val="211186405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95400"/>
            <a:ext cx="9144000" cy="5562600"/>
          </a:xfrm>
        </p:spPr>
        <p:txBody>
          <a:bodyPr>
            <a:normAutofit lnSpcReduction="10000"/>
          </a:bodyPr>
          <a:lstStyle/>
          <a:p>
            <a:r>
              <a:rPr lang="en-US" sz="4400" dirty="0" smtClean="0"/>
              <a:t>Some surfaces also emit radiation better than others when they are hot.</a:t>
            </a:r>
            <a:br>
              <a:rPr lang="en-US" sz="4400" dirty="0" smtClean="0"/>
            </a:br>
            <a:endParaRPr lang="en-US" sz="4400" dirty="0" smtClean="0"/>
          </a:p>
          <a:p>
            <a:r>
              <a:rPr lang="en-US" sz="4400" dirty="0" smtClean="0"/>
              <a:t>The cooling fins on the heat exchanger of a refrigerator are painted black so that they lose heat more quickly.</a:t>
            </a:r>
            <a:br>
              <a:rPr lang="en-US" sz="4400" dirty="0" smtClean="0"/>
            </a:br>
            <a:endParaRPr lang="en-US" sz="4400" dirty="0" smtClean="0"/>
          </a:p>
        </p:txBody>
      </p:sp>
      <p:sp>
        <p:nvSpPr>
          <p:cNvPr id="4" name="Title 1"/>
          <p:cNvSpPr txBox="1">
            <a:spLocks/>
          </p:cNvSpPr>
          <p:nvPr/>
        </p:nvSpPr>
        <p:spPr>
          <a:xfrm>
            <a:off x="838200" y="0"/>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Good and Bad</a:t>
            </a:r>
            <a:r>
              <a:rPr kumimoji="0" lang="en-US" sz="4400" b="0" i="0" u="none" strike="noStrike" kern="1200" cap="none" spc="0" normalizeH="0" noProof="0" dirty="0" smtClean="0">
                <a:ln>
                  <a:noFill/>
                </a:ln>
                <a:solidFill>
                  <a:schemeClr val="tx1"/>
                </a:solidFill>
                <a:effectLst/>
                <a:uLnTx/>
                <a:uFillTx/>
                <a:latin typeface="+mj-lt"/>
                <a:ea typeface="+mj-ea"/>
                <a:cs typeface="+mj-cs"/>
              </a:rPr>
              <a:t> Emitters of Heat</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 xmlns:p14="http://schemas.microsoft.com/office/powerpoint/2010/main" val="211186405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95400"/>
            <a:ext cx="9144000" cy="5562600"/>
          </a:xfrm>
        </p:spPr>
        <p:txBody>
          <a:bodyPr>
            <a:normAutofit fontScale="92500" lnSpcReduction="10000"/>
          </a:bodyPr>
          <a:lstStyle/>
          <a:p>
            <a:r>
              <a:rPr lang="en-US" sz="4400" b="1" dirty="0" smtClean="0"/>
              <a:t>Why are teapots and</a:t>
            </a:r>
            <a:br>
              <a:rPr lang="en-US" sz="4400" b="1" dirty="0" smtClean="0"/>
            </a:br>
            <a:r>
              <a:rPr lang="en-US" sz="4400" b="1" dirty="0" smtClean="0"/>
              <a:t>kettles able to keep</a:t>
            </a:r>
            <a:br>
              <a:rPr lang="en-US" sz="4400" b="1" dirty="0" smtClean="0"/>
            </a:br>
            <a:r>
              <a:rPr lang="en-US" sz="4400" b="1" dirty="0" smtClean="0"/>
              <a:t>their heat longer?</a:t>
            </a:r>
            <a:br>
              <a:rPr lang="en-US" sz="4400" b="1" dirty="0" smtClean="0"/>
            </a:br>
            <a:endParaRPr lang="en-US" sz="4400" b="1" dirty="0" smtClean="0"/>
          </a:p>
          <a:p>
            <a:r>
              <a:rPr lang="en-US" sz="4400" dirty="0" smtClean="0"/>
              <a:t>In general, surfaces</a:t>
            </a:r>
            <a:br>
              <a:rPr lang="en-US" sz="4400" dirty="0" smtClean="0"/>
            </a:br>
            <a:r>
              <a:rPr lang="en-US" sz="4400" dirty="0" smtClean="0"/>
              <a:t>that are good</a:t>
            </a:r>
            <a:br>
              <a:rPr lang="en-US" sz="4400" dirty="0" smtClean="0"/>
            </a:br>
            <a:r>
              <a:rPr lang="en-US" sz="4400" dirty="0" smtClean="0"/>
              <a:t>absorbers of radiation</a:t>
            </a:r>
            <a:br>
              <a:rPr lang="en-US" sz="4400" dirty="0" smtClean="0"/>
            </a:br>
            <a:r>
              <a:rPr lang="en-US" sz="4400" dirty="0" smtClean="0"/>
              <a:t>are good emitters</a:t>
            </a:r>
            <a:br>
              <a:rPr lang="en-US" sz="4400" dirty="0" smtClean="0"/>
            </a:br>
            <a:r>
              <a:rPr lang="en-US" sz="4400" dirty="0" smtClean="0"/>
              <a:t>when hot.</a:t>
            </a:r>
            <a:endParaRPr lang="en-US" sz="4400" dirty="0"/>
          </a:p>
        </p:txBody>
      </p:sp>
      <p:sp>
        <p:nvSpPr>
          <p:cNvPr id="4" name="Title 1"/>
          <p:cNvSpPr txBox="1">
            <a:spLocks/>
          </p:cNvSpPr>
          <p:nvPr/>
        </p:nvSpPr>
        <p:spPr>
          <a:xfrm>
            <a:off x="838200" y="0"/>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Good and Bad</a:t>
            </a:r>
            <a:r>
              <a:rPr kumimoji="0" lang="en-US" sz="4400" b="0" i="0" u="none" strike="noStrike" kern="1200" cap="none" spc="0" normalizeH="0" noProof="0" dirty="0" smtClean="0">
                <a:ln>
                  <a:noFill/>
                </a:ln>
                <a:solidFill>
                  <a:schemeClr val="tx1"/>
                </a:solidFill>
                <a:effectLst/>
                <a:uLnTx/>
                <a:uFillTx/>
                <a:latin typeface="+mj-lt"/>
                <a:ea typeface="+mj-ea"/>
                <a:cs typeface="+mj-cs"/>
              </a:rPr>
              <a:t> Emitters of Heat</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7172" name="Picture 4" descr="Image result for convection in teapot"/>
          <p:cNvPicPr>
            <a:picLocks noChangeAspect="1" noChangeArrowheads="1"/>
          </p:cNvPicPr>
          <p:nvPr/>
        </p:nvPicPr>
        <p:blipFill>
          <a:blip r:embed="rId2" cstate="print"/>
          <a:srcRect/>
          <a:stretch>
            <a:fillRect/>
          </a:stretch>
        </p:blipFill>
        <p:spPr bwMode="auto">
          <a:xfrm>
            <a:off x="5334000" y="1981200"/>
            <a:ext cx="3810000" cy="3810000"/>
          </a:xfrm>
          <a:prstGeom prst="rect">
            <a:avLst/>
          </a:prstGeom>
          <a:noFill/>
        </p:spPr>
      </p:pic>
    </p:spTree>
    <p:extLst>
      <p:ext uri="{BB962C8B-B14F-4D97-AF65-F5344CB8AC3E}">
        <p14:creationId xmlns="" xmlns:p14="http://schemas.microsoft.com/office/powerpoint/2010/main" val="211186405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95400"/>
            <a:ext cx="9144000" cy="5562600"/>
          </a:xfrm>
        </p:spPr>
        <p:txBody>
          <a:bodyPr>
            <a:normAutofit lnSpcReduction="10000"/>
          </a:bodyPr>
          <a:lstStyle/>
          <a:p>
            <a:endParaRPr lang="en-US" dirty="0" smtClean="0"/>
          </a:p>
          <a:p>
            <a:r>
              <a:rPr lang="en-US" sz="3600" dirty="0" smtClean="0"/>
              <a:t>Two other factors that affect the amount of radiation emitted per second by a surface are:</a:t>
            </a:r>
            <a:br>
              <a:rPr lang="en-US" sz="3600" dirty="0" smtClean="0"/>
            </a:br>
            <a:r>
              <a:rPr lang="en-US" sz="3600" dirty="0" smtClean="0"/>
              <a:t/>
            </a:r>
            <a:br>
              <a:rPr lang="en-US" sz="3600" dirty="0" smtClean="0"/>
            </a:br>
            <a:r>
              <a:rPr lang="en-US" sz="3600" dirty="0" smtClean="0"/>
              <a:t>a.  its area and</a:t>
            </a:r>
            <a:br>
              <a:rPr lang="en-US" sz="3600" dirty="0" smtClean="0"/>
            </a:br>
            <a:r>
              <a:rPr lang="en-US" sz="3600" dirty="0" smtClean="0"/>
              <a:t/>
            </a:r>
            <a:br>
              <a:rPr lang="en-US" sz="3600" dirty="0" smtClean="0"/>
            </a:br>
            <a:r>
              <a:rPr lang="en-US" sz="3600" dirty="0" smtClean="0"/>
              <a:t>b.  its temperature.</a:t>
            </a:r>
            <a:br>
              <a:rPr lang="en-US" sz="3600" dirty="0" smtClean="0"/>
            </a:br>
            <a:r>
              <a:rPr lang="en-US" sz="3600" dirty="0" smtClean="0"/>
              <a:t/>
            </a:r>
            <a:br>
              <a:rPr lang="en-US" sz="3600" dirty="0" smtClean="0"/>
            </a:br>
            <a:r>
              <a:rPr lang="en-US" sz="3600" dirty="0" smtClean="0"/>
              <a:t>Increasing either of these increases the radiation.</a:t>
            </a:r>
            <a:endParaRPr lang="en-US" sz="3600" dirty="0"/>
          </a:p>
        </p:txBody>
      </p:sp>
      <p:sp>
        <p:nvSpPr>
          <p:cNvPr id="4" name="Title 1"/>
          <p:cNvSpPr txBox="1">
            <a:spLocks/>
          </p:cNvSpPr>
          <p:nvPr/>
        </p:nvSpPr>
        <p:spPr>
          <a:xfrm>
            <a:off x="838200" y="0"/>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Factors that affect</a:t>
            </a:r>
            <a:r>
              <a:rPr kumimoji="0" lang="en-US" sz="4400" b="0" i="0" u="none" strike="noStrike" kern="1200" cap="none" spc="0" normalizeH="0" noProof="0" dirty="0" smtClean="0">
                <a:ln>
                  <a:noFill/>
                </a:ln>
                <a:solidFill>
                  <a:schemeClr val="tx1"/>
                </a:solidFill>
                <a:effectLst/>
                <a:uLnTx/>
                <a:uFillTx/>
                <a:latin typeface="+mj-lt"/>
                <a:ea typeface="+mj-ea"/>
                <a:cs typeface="+mj-cs"/>
              </a:rPr>
              <a:t> the amount of Radiation given off</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 xmlns:p14="http://schemas.microsoft.com/office/powerpoint/2010/main" val="211186405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0"/>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dirty="0" smtClean="0">
                <a:latin typeface="+mj-lt"/>
                <a:ea typeface="+mj-ea"/>
                <a:cs typeface="+mj-cs"/>
              </a:rPr>
              <a:t>Effective Uses of Radiation</a:t>
            </a:r>
            <a:br>
              <a:rPr lang="en-US" sz="4400" dirty="0" smtClean="0">
                <a:latin typeface="+mj-lt"/>
                <a:ea typeface="+mj-ea"/>
                <a:cs typeface="+mj-cs"/>
              </a:rPr>
            </a:br>
            <a:r>
              <a:rPr lang="en-US" sz="4400" dirty="0" smtClean="0">
                <a:latin typeface="+mj-lt"/>
                <a:ea typeface="+mj-ea"/>
                <a:cs typeface="+mj-cs"/>
              </a:rPr>
              <a:t>Vacuum Flasks</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6" name="Picture 4" descr="Related image"/>
          <p:cNvPicPr>
            <a:picLocks noChangeAspect="1" noChangeArrowheads="1"/>
          </p:cNvPicPr>
          <p:nvPr/>
        </p:nvPicPr>
        <p:blipFill>
          <a:blip r:embed="rId2" cstate="print"/>
          <a:srcRect t="14250"/>
          <a:stretch>
            <a:fillRect/>
          </a:stretch>
        </p:blipFill>
        <p:spPr bwMode="auto">
          <a:xfrm>
            <a:off x="304800" y="1363218"/>
            <a:ext cx="8534400" cy="5494782"/>
          </a:xfrm>
          <a:prstGeom prst="rect">
            <a:avLst/>
          </a:prstGeom>
          <a:noFill/>
        </p:spPr>
      </p:pic>
    </p:spTree>
    <p:extLst>
      <p:ext uri="{BB962C8B-B14F-4D97-AF65-F5344CB8AC3E}">
        <p14:creationId xmlns="" xmlns:p14="http://schemas.microsoft.com/office/powerpoint/2010/main" val="378105051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how do glass houses work"/>
          <p:cNvPicPr>
            <a:picLocks noChangeAspect="1" noChangeArrowheads="1"/>
          </p:cNvPicPr>
          <p:nvPr/>
        </p:nvPicPr>
        <p:blipFill>
          <a:blip r:embed="rId2" cstate="print"/>
          <a:srcRect/>
          <a:stretch>
            <a:fillRect/>
          </a:stretch>
        </p:blipFill>
        <p:spPr bwMode="auto">
          <a:xfrm>
            <a:off x="228600" y="1143000"/>
            <a:ext cx="4976778" cy="5715000"/>
          </a:xfrm>
          <a:prstGeom prst="rect">
            <a:avLst/>
          </a:prstGeom>
          <a:noFill/>
        </p:spPr>
      </p:pic>
      <p:sp>
        <p:nvSpPr>
          <p:cNvPr id="3" name="Content Placeholder 2"/>
          <p:cNvSpPr>
            <a:spLocks noGrp="1"/>
          </p:cNvSpPr>
          <p:nvPr>
            <p:ph idx="1"/>
          </p:nvPr>
        </p:nvSpPr>
        <p:spPr>
          <a:xfrm>
            <a:off x="5105400" y="1371600"/>
            <a:ext cx="4038600" cy="2362200"/>
          </a:xfrm>
        </p:spPr>
        <p:txBody>
          <a:bodyPr>
            <a:noAutofit/>
          </a:bodyPr>
          <a:lstStyle/>
          <a:p>
            <a:r>
              <a:rPr lang="en-US" sz="2400" dirty="0" smtClean="0"/>
              <a:t>The warmth from the sun</a:t>
            </a:r>
            <a:br>
              <a:rPr lang="en-US" sz="2400" dirty="0" smtClean="0"/>
            </a:br>
            <a:r>
              <a:rPr lang="en-US" sz="2400" dirty="0" smtClean="0"/>
              <a:t>is not cut off by a sheet</a:t>
            </a:r>
            <a:br>
              <a:rPr lang="en-US" sz="2400" dirty="0" smtClean="0"/>
            </a:br>
            <a:r>
              <a:rPr lang="en-US" sz="2400" dirty="0" smtClean="0"/>
              <a:t>of glass but the warmth</a:t>
            </a:r>
            <a:br>
              <a:rPr lang="en-US" sz="2400" dirty="0" smtClean="0"/>
            </a:br>
            <a:r>
              <a:rPr lang="en-US" sz="2400" dirty="0" smtClean="0"/>
              <a:t>from a red-hot fire is.</a:t>
            </a:r>
            <a:r>
              <a:rPr lang="en-US" sz="2400" dirty="0"/>
              <a:t> </a:t>
            </a:r>
            <a:r>
              <a:rPr lang="en-US" sz="2400" dirty="0" smtClean="0"/>
              <a:t> </a:t>
            </a:r>
            <a:r>
              <a:rPr lang="en-US" sz="2400" b="1" dirty="0" smtClean="0"/>
              <a:t>Why is this?</a:t>
            </a:r>
            <a:br>
              <a:rPr lang="en-US" sz="2400" b="1" dirty="0" smtClean="0"/>
            </a:br>
            <a:endParaRPr lang="en-US" sz="2400" b="1" dirty="0" smtClean="0"/>
          </a:p>
        </p:txBody>
      </p:sp>
      <p:sp>
        <p:nvSpPr>
          <p:cNvPr id="4" name="Title 1"/>
          <p:cNvSpPr txBox="1">
            <a:spLocks/>
          </p:cNvSpPr>
          <p:nvPr/>
        </p:nvSpPr>
        <p:spPr>
          <a:xfrm>
            <a:off x="0" y="0"/>
            <a:ext cx="7772400" cy="1470025"/>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sz="4400" dirty="0" smtClean="0">
                <a:latin typeface="+mj-lt"/>
                <a:ea typeface="+mj-ea"/>
                <a:cs typeface="+mj-cs"/>
              </a:rPr>
              <a:t>Effective Uses of Radiation</a:t>
            </a:r>
            <a:br>
              <a:rPr lang="en-US" sz="4400" dirty="0" smtClean="0">
                <a:latin typeface="+mj-lt"/>
                <a:ea typeface="+mj-ea"/>
                <a:cs typeface="+mj-cs"/>
              </a:rPr>
            </a:br>
            <a:r>
              <a:rPr lang="en-US" sz="4400" dirty="0" smtClean="0">
                <a:latin typeface="+mj-lt"/>
                <a:ea typeface="+mj-ea"/>
                <a:cs typeface="+mj-cs"/>
              </a:rPr>
              <a:t>Glass-House Effect</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 xmlns:p14="http://schemas.microsoft.com/office/powerpoint/2010/main" val="378105051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00200"/>
            <a:ext cx="9144000" cy="5257800"/>
          </a:xfrm>
        </p:spPr>
        <p:txBody>
          <a:bodyPr>
            <a:noAutofit/>
          </a:bodyPr>
          <a:lstStyle/>
          <a:p>
            <a:r>
              <a:rPr lang="en-US" sz="2400" dirty="0" smtClean="0"/>
              <a:t>Light and short-wavelength infrared rays from the sun penetrate a glass-house (greenhouse) and are absorbed by the soil, plants, etc., raising their temperature.  These in turn emit infrared radiation but, because of their relatively low temperature, this has a long wavelength and is not transmitted by the glass.  The greenhouse thus acts as a ‘heat-trap’ and its temperature rises.</a:t>
            </a:r>
            <a:br>
              <a:rPr lang="en-US" sz="2400" dirty="0" smtClean="0"/>
            </a:br>
            <a:endParaRPr lang="en-US" sz="2400" dirty="0" smtClean="0"/>
          </a:p>
          <a:p>
            <a:r>
              <a:rPr lang="en-US" sz="2400" b="1" dirty="0" smtClean="0"/>
              <a:t>What does the presence of carbon dioxide in the atmosphere cause?</a:t>
            </a:r>
          </a:p>
        </p:txBody>
      </p:sp>
      <p:sp>
        <p:nvSpPr>
          <p:cNvPr id="4" name="Title 1"/>
          <p:cNvSpPr txBox="1">
            <a:spLocks/>
          </p:cNvSpPr>
          <p:nvPr/>
        </p:nvSpPr>
        <p:spPr>
          <a:xfrm>
            <a:off x="838200" y="0"/>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dirty="0" smtClean="0">
                <a:latin typeface="+mj-lt"/>
                <a:ea typeface="+mj-ea"/>
                <a:cs typeface="+mj-cs"/>
              </a:rPr>
              <a:t>Effective Uses of Radiation</a:t>
            </a:r>
            <a:br>
              <a:rPr lang="en-US" sz="4400" dirty="0" smtClean="0">
                <a:latin typeface="+mj-lt"/>
                <a:ea typeface="+mj-ea"/>
                <a:cs typeface="+mj-cs"/>
              </a:rPr>
            </a:br>
            <a:r>
              <a:rPr lang="en-US" sz="4400" dirty="0" smtClean="0">
                <a:latin typeface="+mj-lt"/>
                <a:ea typeface="+mj-ea"/>
                <a:cs typeface="+mj-cs"/>
              </a:rPr>
              <a:t>Glass-House Effect</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 xmlns:p14="http://schemas.microsoft.com/office/powerpoint/2010/main" val="37810505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Heat and Temperature</a:t>
            </a:r>
            <a:endParaRPr lang="en-US" dirty="0"/>
          </a:p>
        </p:txBody>
      </p:sp>
      <p:graphicFrame>
        <p:nvGraphicFramePr>
          <p:cNvPr id="4" name="Content Placeholder 3"/>
          <p:cNvGraphicFramePr>
            <a:graphicFrameLocks noGrp="1"/>
          </p:cNvGraphicFramePr>
          <p:nvPr>
            <p:ph idx="1"/>
          </p:nvPr>
        </p:nvGraphicFramePr>
        <p:xfrm>
          <a:off x="457200" y="1600200"/>
          <a:ext cx="8229600" cy="4394200"/>
        </p:xfrm>
        <a:graphic>
          <a:graphicData uri="http://schemas.openxmlformats.org/drawingml/2006/table">
            <a:tbl>
              <a:tblPr firstRow="1" bandRow="1">
                <a:tableStyleId>{F5AB1C69-6EDB-4FF4-983F-18BD219EF322}</a:tableStyleId>
              </a:tblPr>
              <a:tblGrid>
                <a:gridCol w="4114800"/>
                <a:gridCol w="4114800"/>
              </a:tblGrid>
              <a:tr h="370840">
                <a:tc>
                  <a:txBody>
                    <a:bodyPr/>
                    <a:lstStyle/>
                    <a:p>
                      <a:r>
                        <a:rPr lang="en-US" dirty="0" smtClean="0"/>
                        <a:t>Condition</a:t>
                      </a:r>
                      <a:endParaRPr lang="en-US" dirty="0"/>
                    </a:p>
                  </a:txBody>
                  <a:tcPr/>
                </a:tc>
                <a:tc>
                  <a:txBody>
                    <a:bodyPr/>
                    <a:lstStyle/>
                    <a:p>
                      <a:r>
                        <a:rPr lang="en-US" dirty="0" smtClean="0"/>
                        <a:t>Observation</a:t>
                      </a:r>
                      <a:endParaRPr lang="en-US" dirty="0"/>
                    </a:p>
                  </a:txBody>
                  <a:tcPr/>
                </a:tc>
              </a:tr>
              <a:tr h="370840">
                <a:tc>
                  <a:txBody>
                    <a:bodyPr/>
                    <a:lstStyle/>
                    <a:p>
                      <a:r>
                        <a:rPr lang="en-US" dirty="0" smtClean="0"/>
                        <a:t/>
                      </a:r>
                      <a:br>
                        <a:rPr lang="en-US" dirty="0" smtClean="0"/>
                      </a:br>
                      <a:r>
                        <a:rPr lang="en-US" dirty="0" smtClean="0"/>
                        <a:t>50 g</a:t>
                      </a:r>
                      <a:r>
                        <a:rPr lang="en-US" baseline="0" dirty="0" smtClean="0"/>
                        <a:t> of oil and 50 g of water in two separate beakers.  Measure the initial temperature of each.  Heat each container for two minutes.  Measure the final temperature of each liquid.</a:t>
                      </a:r>
                      <a:br>
                        <a:rPr lang="en-US" baseline="0" dirty="0" smtClean="0"/>
                      </a:br>
                      <a:endParaRPr lang="en-US" dirty="0"/>
                    </a:p>
                  </a:txBody>
                  <a:tcPr/>
                </a:tc>
                <a:tc>
                  <a:txBody>
                    <a:bodyPr/>
                    <a:lstStyle/>
                    <a:p>
                      <a:r>
                        <a:rPr lang="en-US" dirty="0" smtClean="0"/>
                        <a:t/>
                      </a:r>
                      <a:br>
                        <a:rPr lang="en-US" dirty="0" smtClean="0"/>
                      </a:br>
                      <a:r>
                        <a:rPr lang="en-US" dirty="0" smtClean="0"/>
                        <a:t>The temperature change depends on the nature of the substance.  Oil</a:t>
                      </a:r>
                      <a:r>
                        <a:rPr lang="en-US" baseline="0" dirty="0" smtClean="0"/>
                        <a:t> is more viscous and would heat up faster.</a:t>
                      </a:r>
                      <a:endParaRPr lang="en-US" dirty="0"/>
                    </a:p>
                  </a:txBody>
                  <a:tcPr/>
                </a:tc>
              </a:tr>
              <a:tr h="370840">
                <a:tc>
                  <a:txBody>
                    <a:bodyPr/>
                    <a:lstStyle/>
                    <a:p>
                      <a:r>
                        <a:rPr lang="en-US" dirty="0" smtClean="0"/>
                        <a:t/>
                      </a:r>
                      <a:br>
                        <a:rPr lang="en-US" dirty="0" smtClean="0"/>
                      </a:br>
                      <a:r>
                        <a:rPr lang="en-US" dirty="0" smtClean="0"/>
                        <a:t>Place 50 g of water and 100 g of water in two separate beakers.  Measure the initial</a:t>
                      </a:r>
                      <a:r>
                        <a:rPr lang="en-US" baseline="0" dirty="0" smtClean="0"/>
                        <a:t> temperature of the water in each beaker.  Heat each container for two minutes.  Measure the final temperature of each.</a:t>
                      </a:r>
                      <a:br>
                        <a:rPr lang="en-US" baseline="0" dirty="0" smtClean="0"/>
                      </a:br>
                      <a:endParaRPr lang="en-US" dirty="0"/>
                    </a:p>
                  </a:txBody>
                  <a:tcPr/>
                </a:tc>
                <a:tc>
                  <a:txBody>
                    <a:bodyPr/>
                    <a:lstStyle/>
                    <a:p>
                      <a:r>
                        <a:rPr lang="en-US" dirty="0" smtClean="0"/>
                        <a:t/>
                      </a:r>
                      <a:br>
                        <a:rPr lang="en-US" dirty="0" smtClean="0"/>
                      </a:br>
                      <a:r>
                        <a:rPr lang="en-US" dirty="0" smtClean="0"/>
                        <a:t>The</a:t>
                      </a:r>
                      <a:r>
                        <a:rPr lang="en-US" baseline="0" dirty="0" smtClean="0"/>
                        <a:t> temperature change depends on the mass of the substance.  The greater the mass the smaller the temperature change.</a:t>
                      </a:r>
                      <a:endParaRPr lang="en-US" dirty="0"/>
                    </a:p>
                  </a:txBody>
                  <a:tcPr/>
                </a:tc>
              </a:tr>
            </a:tbl>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0"/>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dirty="0" smtClean="0">
                <a:latin typeface="+mj-lt"/>
                <a:ea typeface="+mj-ea"/>
                <a:cs typeface="+mj-cs"/>
              </a:rPr>
              <a:t>Effective Uses of Radiation</a:t>
            </a:r>
            <a:br>
              <a:rPr lang="en-US" sz="4400" dirty="0" smtClean="0">
                <a:latin typeface="+mj-lt"/>
                <a:ea typeface="+mj-ea"/>
                <a:cs typeface="+mj-cs"/>
              </a:rPr>
            </a:br>
            <a:r>
              <a:rPr lang="en-US" sz="4400" dirty="0" smtClean="0">
                <a:latin typeface="+mj-lt"/>
                <a:ea typeface="+mj-ea"/>
                <a:cs typeface="+mj-cs"/>
              </a:rPr>
              <a:t>Solar Water Heating</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3074" name="Picture 2" descr="Related image"/>
          <p:cNvPicPr>
            <a:picLocks noChangeAspect="1" noChangeArrowheads="1"/>
          </p:cNvPicPr>
          <p:nvPr/>
        </p:nvPicPr>
        <p:blipFill>
          <a:blip r:embed="rId2" cstate="print"/>
          <a:srcRect/>
          <a:stretch>
            <a:fillRect/>
          </a:stretch>
        </p:blipFill>
        <p:spPr bwMode="auto">
          <a:xfrm>
            <a:off x="762000" y="2438400"/>
            <a:ext cx="7373758" cy="4410076"/>
          </a:xfrm>
          <a:prstGeom prst="rect">
            <a:avLst/>
          </a:prstGeom>
          <a:noFill/>
        </p:spPr>
      </p:pic>
      <p:sp>
        <p:nvSpPr>
          <p:cNvPr id="3" name="Content Placeholder 2"/>
          <p:cNvSpPr>
            <a:spLocks noGrp="1"/>
          </p:cNvSpPr>
          <p:nvPr>
            <p:ph idx="1"/>
          </p:nvPr>
        </p:nvSpPr>
        <p:spPr>
          <a:xfrm>
            <a:off x="0" y="1600200"/>
            <a:ext cx="9144000" cy="5257800"/>
          </a:xfrm>
        </p:spPr>
        <p:txBody>
          <a:bodyPr>
            <a:noAutofit/>
          </a:bodyPr>
          <a:lstStyle/>
          <a:p>
            <a:r>
              <a:rPr lang="en-US" sz="4000" b="1" dirty="0" smtClean="0"/>
              <a:t>Solar water heating:</a:t>
            </a:r>
            <a:br>
              <a:rPr lang="en-US" sz="4000" b="1" dirty="0" smtClean="0"/>
            </a:br>
            <a:r>
              <a:rPr lang="en-US" sz="4000" b="1" dirty="0" smtClean="0"/>
              <a:t>Can you explain how these work?</a:t>
            </a:r>
          </a:p>
        </p:txBody>
      </p:sp>
    </p:spTree>
    <p:extLst>
      <p:ext uri="{BB962C8B-B14F-4D97-AF65-F5344CB8AC3E}">
        <p14:creationId xmlns="" xmlns:p14="http://schemas.microsoft.com/office/powerpoint/2010/main" val="378105051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00200"/>
            <a:ext cx="9144000" cy="5257800"/>
          </a:xfrm>
        </p:spPr>
        <p:txBody>
          <a:bodyPr>
            <a:noAutofit/>
          </a:bodyPr>
          <a:lstStyle/>
          <a:p>
            <a:r>
              <a:rPr lang="en-US" sz="4400" b="1" dirty="0" smtClean="0"/>
              <a:t>What does the presence of carbon dioxide in the atmosphere cause?</a:t>
            </a:r>
            <a:br>
              <a:rPr lang="en-US" sz="4400" b="1" dirty="0" smtClean="0"/>
            </a:br>
            <a:r>
              <a:rPr lang="en-US" sz="4400" b="1" dirty="0" smtClean="0"/>
              <a:t/>
            </a:r>
            <a:br>
              <a:rPr lang="en-US" sz="4400" b="1" dirty="0" smtClean="0"/>
            </a:br>
            <a:r>
              <a:rPr lang="en-US" sz="4400" b="1" dirty="0" smtClean="0"/>
              <a:t>1.  Global warming</a:t>
            </a:r>
            <a:br>
              <a:rPr lang="en-US" sz="4400" b="1" dirty="0" smtClean="0"/>
            </a:br>
            <a:r>
              <a:rPr lang="en-US" sz="4400" b="1" dirty="0" smtClean="0"/>
              <a:t/>
            </a:r>
            <a:br>
              <a:rPr lang="en-US" sz="4400" b="1" dirty="0" smtClean="0"/>
            </a:br>
            <a:r>
              <a:rPr lang="en-US" sz="4400" b="1" dirty="0" smtClean="0"/>
              <a:t>2.  ______________</a:t>
            </a:r>
          </a:p>
        </p:txBody>
      </p:sp>
      <p:sp>
        <p:nvSpPr>
          <p:cNvPr id="4" name="Title 1"/>
          <p:cNvSpPr txBox="1">
            <a:spLocks/>
          </p:cNvSpPr>
          <p:nvPr/>
        </p:nvSpPr>
        <p:spPr>
          <a:xfrm>
            <a:off x="838200" y="0"/>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dirty="0" smtClean="0">
                <a:latin typeface="+mj-lt"/>
                <a:ea typeface="+mj-ea"/>
                <a:cs typeface="+mj-cs"/>
              </a:rPr>
              <a:t>Effects of CO</a:t>
            </a:r>
            <a:r>
              <a:rPr lang="en-US" sz="4400" baseline="-25000" dirty="0" smtClean="0">
                <a:latin typeface="+mj-lt"/>
                <a:ea typeface="+mj-ea"/>
                <a:cs typeface="+mj-cs"/>
              </a:rPr>
              <a:t>2</a:t>
            </a:r>
            <a:r>
              <a:rPr lang="en-US" sz="4400" dirty="0" smtClean="0">
                <a:latin typeface="+mj-lt"/>
                <a:ea typeface="+mj-ea"/>
                <a:cs typeface="+mj-cs"/>
              </a:rPr>
              <a:t> in the Atmosphere</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 xmlns:p14="http://schemas.microsoft.com/office/powerpoint/2010/main" val="378105051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0"/>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dirty="0" smtClean="0">
                <a:latin typeface="+mj-lt"/>
                <a:ea typeface="+mj-ea"/>
                <a:cs typeface="+mj-cs"/>
              </a:rPr>
              <a:t>Effects of CO</a:t>
            </a:r>
            <a:r>
              <a:rPr lang="en-US" sz="4400" baseline="-25000" dirty="0" smtClean="0">
                <a:latin typeface="+mj-lt"/>
                <a:ea typeface="+mj-ea"/>
                <a:cs typeface="+mj-cs"/>
              </a:rPr>
              <a:t>2</a:t>
            </a:r>
            <a:r>
              <a:rPr lang="en-US" sz="4400" dirty="0" smtClean="0">
                <a:latin typeface="+mj-lt"/>
                <a:ea typeface="+mj-ea"/>
                <a:cs typeface="+mj-cs"/>
              </a:rPr>
              <a:t> in the Atmosphere</a:t>
            </a:r>
            <a:br>
              <a:rPr lang="en-US" sz="4400" dirty="0" smtClean="0">
                <a:latin typeface="+mj-lt"/>
                <a:ea typeface="+mj-ea"/>
                <a:cs typeface="+mj-cs"/>
              </a:rPr>
            </a:b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166914" name="Picture 2" descr="Related image"/>
          <p:cNvPicPr>
            <a:picLocks noChangeAspect="1" noChangeArrowheads="1"/>
          </p:cNvPicPr>
          <p:nvPr/>
        </p:nvPicPr>
        <p:blipFill>
          <a:blip r:embed="rId2" cstate="print"/>
          <a:srcRect/>
          <a:stretch>
            <a:fillRect/>
          </a:stretch>
        </p:blipFill>
        <p:spPr bwMode="auto">
          <a:xfrm>
            <a:off x="381000" y="749890"/>
            <a:ext cx="8552779" cy="6108110"/>
          </a:xfrm>
          <a:prstGeom prst="rect">
            <a:avLst/>
          </a:prstGeom>
          <a:noFill/>
        </p:spPr>
      </p:pic>
    </p:spTree>
    <p:extLst>
      <p:ext uri="{BB962C8B-B14F-4D97-AF65-F5344CB8AC3E}">
        <p14:creationId xmlns="" xmlns:p14="http://schemas.microsoft.com/office/powerpoint/2010/main" val="378105051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Questions</a:t>
            </a:r>
            <a:endParaRPr lang="en-US" dirty="0"/>
          </a:p>
        </p:txBody>
      </p:sp>
      <p:sp>
        <p:nvSpPr>
          <p:cNvPr id="3" name="Content Placeholder 2"/>
          <p:cNvSpPr>
            <a:spLocks noGrp="1"/>
          </p:cNvSpPr>
          <p:nvPr>
            <p:ph idx="1"/>
          </p:nvPr>
        </p:nvSpPr>
        <p:spPr>
          <a:xfrm>
            <a:off x="0" y="1219200"/>
            <a:ext cx="9144000" cy="5638800"/>
          </a:xfrm>
        </p:spPr>
        <p:txBody>
          <a:bodyPr>
            <a:normAutofit/>
          </a:bodyPr>
          <a:lstStyle/>
          <a:p>
            <a:r>
              <a:rPr lang="en-US" dirty="0" smtClean="0"/>
              <a:t>1.  We feel the heat from a coal fire by:</a:t>
            </a:r>
            <a:br>
              <a:rPr lang="en-US" dirty="0" smtClean="0"/>
            </a:br>
            <a:r>
              <a:rPr lang="en-US" dirty="0" smtClean="0"/>
              <a:t>A  convection				B  conduction</a:t>
            </a:r>
            <a:br>
              <a:rPr lang="en-US" dirty="0" smtClean="0"/>
            </a:br>
            <a:r>
              <a:rPr lang="en-US" dirty="0" smtClean="0"/>
              <a:t>C  expansion				D  diffusion</a:t>
            </a:r>
            <a:br>
              <a:rPr lang="en-US" dirty="0" smtClean="0"/>
            </a:br>
            <a:r>
              <a:rPr lang="en-US" dirty="0" smtClean="0"/>
              <a:t>E  radiation</a:t>
            </a:r>
            <a:br>
              <a:rPr lang="en-US" dirty="0" smtClean="0"/>
            </a:br>
            <a:endParaRPr lang="en-US" dirty="0" smtClean="0"/>
          </a:p>
          <a:p>
            <a:r>
              <a:rPr lang="en-US" dirty="0" smtClean="0"/>
              <a:t>2.  Three cans are of identical size and shape:  one can is painted matt black, one is dull white and one is gloss white.  The cans are filled with boiling water.  In which can will the water cool most quickly?  Give a reason.</a:t>
            </a:r>
            <a:r>
              <a:rPr lang="en-US" sz="2000" dirty="0" smtClean="0"/>
              <a:t/>
            </a:r>
            <a:br>
              <a:rPr lang="en-US" sz="2000" dirty="0" smtClean="0"/>
            </a:br>
            <a:endParaRPr lang="en-US" sz="2000" dirty="0"/>
          </a:p>
        </p:txBody>
      </p:sp>
    </p:spTree>
    <p:extLst>
      <p:ext uri="{BB962C8B-B14F-4D97-AF65-F5344CB8AC3E}">
        <p14:creationId xmlns="" xmlns:p14="http://schemas.microsoft.com/office/powerpoint/2010/main" val="47276591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Questions</a:t>
            </a:r>
            <a:endParaRPr lang="en-US" dirty="0"/>
          </a:p>
        </p:txBody>
      </p:sp>
      <p:sp>
        <p:nvSpPr>
          <p:cNvPr id="3" name="Content Placeholder 2"/>
          <p:cNvSpPr>
            <a:spLocks noGrp="1"/>
          </p:cNvSpPr>
          <p:nvPr>
            <p:ph idx="1"/>
          </p:nvPr>
        </p:nvSpPr>
        <p:spPr>
          <a:xfrm>
            <a:off x="0" y="1219200"/>
            <a:ext cx="9144000" cy="5638800"/>
          </a:xfrm>
        </p:spPr>
        <p:txBody>
          <a:bodyPr>
            <a:normAutofit/>
          </a:bodyPr>
          <a:lstStyle/>
          <a:p>
            <a:r>
              <a:rPr lang="en-US" dirty="0" smtClean="0"/>
              <a:t>3.  Why does radiation pass more readily into a glass-house than out of it?</a:t>
            </a:r>
            <a:br>
              <a:rPr lang="en-US" dirty="0" smtClean="0"/>
            </a:br>
            <a:endParaRPr lang="en-US" dirty="0" smtClean="0"/>
          </a:p>
          <a:p>
            <a:r>
              <a:rPr lang="en-US" dirty="0" smtClean="0"/>
              <a:t>4.  a.  The earth has been warmed by the radiation from the sun for millions of years yet we think its average temperature has remained fairly steady.  Why?</a:t>
            </a:r>
            <a:br>
              <a:rPr lang="en-US" dirty="0" smtClean="0"/>
            </a:br>
            <a:r>
              <a:rPr lang="en-US" dirty="0" smtClean="0"/>
              <a:t/>
            </a:r>
            <a:br>
              <a:rPr lang="en-US" dirty="0" smtClean="0"/>
            </a:br>
            <a:r>
              <a:rPr lang="en-US" dirty="0" smtClean="0"/>
              <a:t>b.   Why is the temperature less likely to fall on a cloudy night than on a clear one.</a:t>
            </a:r>
            <a:endParaRPr lang="en-US" dirty="0"/>
          </a:p>
        </p:txBody>
      </p:sp>
    </p:spTree>
    <p:extLst>
      <p:ext uri="{BB962C8B-B14F-4D97-AF65-F5344CB8AC3E}">
        <p14:creationId xmlns="" xmlns:p14="http://schemas.microsoft.com/office/powerpoint/2010/main" val="4727659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Heat and Temperature</a:t>
            </a:r>
            <a:endParaRPr lang="en-US" dirty="0"/>
          </a:p>
        </p:txBody>
      </p:sp>
      <p:sp>
        <p:nvSpPr>
          <p:cNvPr id="3" name="Content Placeholder 2"/>
          <p:cNvSpPr>
            <a:spLocks noGrp="1"/>
          </p:cNvSpPr>
          <p:nvPr>
            <p:ph idx="1"/>
          </p:nvPr>
        </p:nvSpPr>
        <p:spPr/>
        <p:txBody>
          <a:bodyPr/>
          <a:lstStyle/>
          <a:p>
            <a:r>
              <a:rPr lang="en-US" dirty="0" smtClean="0"/>
              <a:t>When a substance is heated there may be changes in its:</a:t>
            </a:r>
            <a:br>
              <a:rPr lang="en-US" dirty="0" smtClean="0"/>
            </a:br>
            <a:r>
              <a:rPr lang="en-US" dirty="0" smtClean="0"/>
              <a:t/>
            </a:r>
            <a:br>
              <a:rPr lang="en-US" dirty="0" smtClean="0"/>
            </a:br>
            <a:r>
              <a:rPr lang="en-US" dirty="0" smtClean="0"/>
              <a:t>a.  Temperature (increase)</a:t>
            </a:r>
            <a:br>
              <a:rPr lang="en-US" dirty="0" smtClean="0"/>
            </a:br>
            <a:r>
              <a:rPr lang="en-US" dirty="0" smtClean="0"/>
              <a:t>b.  Physical State</a:t>
            </a:r>
            <a:br>
              <a:rPr lang="en-US" dirty="0" smtClean="0"/>
            </a:br>
            <a:r>
              <a:rPr lang="en-US" dirty="0" smtClean="0"/>
              <a:t>c.  Chemical Composition</a:t>
            </a:r>
            <a:br>
              <a:rPr lang="en-US" dirty="0" smtClean="0"/>
            </a:br>
            <a:r>
              <a:rPr lang="en-US" dirty="0" smtClean="0"/>
              <a:t>d.  Shape</a:t>
            </a:r>
            <a:br>
              <a:rPr lang="en-US" dirty="0" smtClean="0"/>
            </a:br>
            <a:r>
              <a:rPr lang="en-US" dirty="0" smtClean="0"/>
              <a:t>e.  Volume (expansion)</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Image result for thermometer"/>
          <p:cNvPicPr>
            <a:picLocks noChangeAspect="1" noChangeArrowheads="1"/>
          </p:cNvPicPr>
          <p:nvPr/>
        </p:nvPicPr>
        <p:blipFill>
          <a:blip r:embed="rId2" cstate="print"/>
          <a:srcRect/>
          <a:stretch>
            <a:fillRect/>
          </a:stretch>
        </p:blipFill>
        <p:spPr bwMode="auto">
          <a:xfrm>
            <a:off x="2895599" y="4343401"/>
            <a:ext cx="3860695" cy="2514600"/>
          </a:xfrm>
          <a:prstGeom prst="rect">
            <a:avLst/>
          </a:prstGeom>
          <a:noFill/>
        </p:spPr>
      </p:pic>
      <p:pic>
        <p:nvPicPr>
          <p:cNvPr id="12292" name="Picture 4" descr="Related image"/>
          <p:cNvPicPr>
            <a:picLocks noChangeAspect="1" noChangeArrowheads="1"/>
          </p:cNvPicPr>
          <p:nvPr/>
        </p:nvPicPr>
        <p:blipFill>
          <a:blip r:embed="rId3" cstate="print"/>
          <a:srcRect l="33333" r="30303"/>
          <a:stretch>
            <a:fillRect/>
          </a:stretch>
        </p:blipFill>
        <p:spPr bwMode="auto">
          <a:xfrm rot="10800000" flipV="1">
            <a:off x="6781800" y="990600"/>
            <a:ext cx="2133600" cy="5867400"/>
          </a:xfrm>
          <a:prstGeom prst="rect">
            <a:avLst/>
          </a:prstGeom>
          <a:noFill/>
        </p:spPr>
      </p:pic>
      <p:sp>
        <p:nvSpPr>
          <p:cNvPr id="2" name="Title 1"/>
          <p:cNvSpPr>
            <a:spLocks noGrp="1"/>
          </p:cNvSpPr>
          <p:nvPr>
            <p:ph type="title"/>
          </p:nvPr>
        </p:nvSpPr>
        <p:spPr/>
        <p:txBody>
          <a:bodyPr/>
          <a:lstStyle/>
          <a:p>
            <a:r>
              <a:rPr lang="en-US" dirty="0" smtClean="0"/>
              <a:t>Heat and Temperature</a:t>
            </a:r>
            <a:endParaRPr lang="en-US" dirty="0"/>
          </a:p>
        </p:txBody>
      </p:sp>
      <p:sp>
        <p:nvSpPr>
          <p:cNvPr id="3" name="Content Placeholder 2"/>
          <p:cNvSpPr>
            <a:spLocks noGrp="1"/>
          </p:cNvSpPr>
          <p:nvPr>
            <p:ph idx="1"/>
          </p:nvPr>
        </p:nvSpPr>
        <p:spPr/>
        <p:txBody>
          <a:bodyPr/>
          <a:lstStyle/>
          <a:p>
            <a:r>
              <a:rPr lang="en-US" dirty="0" smtClean="0"/>
              <a:t>A thermometer is a device used to measure temperature.</a:t>
            </a:r>
          </a:p>
          <a:p>
            <a:endParaRPr lang="en-US" dirty="0"/>
          </a:p>
          <a:p>
            <a:r>
              <a:rPr lang="en-US" dirty="0" smtClean="0"/>
              <a:t>There are many different types of thermometers below are two of them:</a:t>
            </a:r>
            <a:br>
              <a:rPr lang="en-US" dirty="0" smtClean="0"/>
            </a:br>
            <a:r>
              <a:rPr lang="en-US" dirty="0" smtClean="0"/>
              <a:t>a.  Liquid-in-glass and</a:t>
            </a:r>
            <a:br>
              <a:rPr lang="en-US" dirty="0" smtClean="0"/>
            </a:br>
            <a:r>
              <a:rPr lang="en-US" dirty="0" smtClean="0"/>
              <a:t/>
            </a:r>
            <a:br>
              <a:rPr lang="en-US" dirty="0" smtClean="0"/>
            </a:br>
            <a:r>
              <a:rPr lang="en-US" dirty="0" smtClean="0"/>
              <a:t>b.  Digital</a:t>
            </a:r>
          </a:p>
          <a:p>
            <a:endParaRPr lang="en-US" dirty="0"/>
          </a:p>
          <a:p>
            <a:endParaRPr lang="en-US" dirty="0" smtClean="0"/>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Heat and Temperature</a:t>
            </a:r>
            <a:endParaRPr lang="en-US" dirty="0"/>
          </a:p>
        </p:txBody>
      </p:sp>
      <p:sp>
        <p:nvSpPr>
          <p:cNvPr id="3" name="Content Placeholder 2"/>
          <p:cNvSpPr>
            <a:spLocks noGrp="1"/>
          </p:cNvSpPr>
          <p:nvPr>
            <p:ph idx="1"/>
          </p:nvPr>
        </p:nvSpPr>
        <p:spPr/>
        <p:txBody>
          <a:bodyPr>
            <a:normAutofit/>
          </a:bodyPr>
          <a:lstStyle/>
          <a:p>
            <a:r>
              <a:rPr lang="en-US" dirty="0" smtClean="0"/>
              <a:t>Heat transfer takes place when there is a difference of temperature.  </a:t>
            </a:r>
            <a:br>
              <a:rPr lang="en-US" dirty="0" smtClean="0"/>
            </a:br>
            <a:endParaRPr lang="en-US" dirty="0" smtClean="0"/>
          </a:p>
          <a:p>
            <a:r>
              <a:rPr lang="en-US" dirty="0" smtClean="0"/>
              <a:t>Heat moves from a higher temperature to a lower temperature.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Heat and Temperature</a:t>
            </a:r>
            <a:endParaRPr lang="en-US" dirty="0"/>
          </a:p>
        </p:txBody>
      </p:sp>
      <p:sp>
        <p:nvSpPr>
          <p:cNvPr id="3" name="Content Placeholder 2"/>
          <p:cNvSpPr>
            <a:spLocks noGrp="1"/>
          </p:cNvSpPr>
          <p:nvPr>
            <p:ph idx="1"/>
          </p:nvPr>
        </p:nvSpPr>
        <p:spPr/>
        <p:txBody>
          <a:bodyPr>
            <a:normAutofit/>
          </a:bodyPr>
          <a:lstStyle/>
          <a:p>
            <a:r>
              <a:rPr lang="en-US" dirty="0" smtClean="0"/>
              <a:t>When a substance is heated the particles it is made up of moves/vibrate.</a:t>
            </a:r>
            <a:br>
              <a:rPr lang="en-US" dirty="0" smtClean="0"/>
            </a:br>
            <a:r>
              <a:rPr lang="en-US" dirty="0" smtClean="0"/>
              <a:t/>
            </a:r>
            <a:br>
              <a:rPr lang="en-US" dirty="0" smtClean="0"/>
            </a:br>
            <a:r>
              <a:rPr lang="en-US" dirty="0" smtClean="0"/>
              <a:t>Further heating may cause the particles to move further apart because they have gained enough energy to achieve this.</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Conduction and convection</a:t>
            </a:r>
            <a:endParaRPr lang="en-US" dirty="0"/>
          </a:p>
        </p:txBody>
      </p:sp>
      <p:pic>
        <p:nvPicPr>
          <p:cNvPr id="27650" name="Picture 2" descr="Image result for cartoon of conduction"/>
          <p:cNvPicPr>
            <a:picLocks noChangeAspect="1" noChangeArrowheads="1"/>
          </p:cNvPicPr>
          <p:nvPr/>
        </p:nvPicPr>
        <p:blipFill>
          <a:blip r:embed="rId2" cstate="print"/>
          <a:srcRect/>
          <a:stretch>
            <a:fillRect/>
          </a:stretch>
        </p:blipFill>
        <p:spPr bwMode="auto">
          <a:xfrm>
            <a:off x="152400" y="3124200"/>
            <a:ext cx="5667375" cy="3467100"/>
          </a:xfrm>
          <a:prstGeom prst="rect">
            <a:avLst/>
          </a:prstGeom>
          <a:noFill/>
        </p:spPr>
      </p:pic>
    </p:spTree>
    <p:extLst>
      <p:ext uri="{BB962C8B-B14F-4D97-AF65-F5344CB8AC3E}">
        <p14:creationId xmlns="" xmlns:p14="http://schemas.microsoft.com/office/powerpoint/2010/main" val="74739871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266</TotalTime>
  <Words>862</Words>
  <Application>Microsoft Office PowerPoint</Application>
  <PresentationFormat>On-screen Show (4:3)</PresentationFormat>
  <Paragraphs>137</Paragraphs>
  <Slides>44</Slides>
  <Notes>0</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Office Theme</vt:lpstr>
      <vt:lpstr>Heat and Temperature</vt:lpstr>
      <vt:lpstr>Heat and Temperature</vt:lpstr>
      <vt:lpstr>Heat and Temperature</vt:lpstr>
      <vt:lpstr>Heat and Temperature</vt:lpstr>
      <vt:lpstr>Heat and Temperature</vt:lpstr>
      <vt:lpstr>Heat and Temperature</vt:lpstr>
      <vt:lpstr>Heat and Temperature</vt:lpstr>
      <vt:lpstr>Heat and Temperature</vt:lpstr>
      <vt:lpstr>Conduction and convection</vt:lpstr>
      <vt:lpstr>Slide 10</vt:lpstr>
      <vt:lpstr>Slide 11</vt:lpstr>
      <vt:lpstr>Slide 12</vt:lpstr>
      <vt:lpstr>Slide 13</vt:lpstr>
      <vt:lpstr>Slide 14</vt:lpstr>
      <vt:lpstr>Slide 15</vt:lpstr>
      <vt:lpstr>Slide 16</vt:lpstr>
      <vt:lpstr>Slide 17</vt:lpstr>
      <vt:lpstr>Slide 18</vt:lpstr>
      <vt:lpstr>Slide 19</vt:lpstr>
      <vt:lpstr>Convection in Liquids</vt:lpstr>
      <vt:lpstr>Slide 21</vt:lpstr>
      <vt:lpstr>Natural Convection Currents</vt:lpstr>
      <vt:lpstr>Natural Convection Currents</vt:lpstr>
      <vt:lpstr>Questions</vt:lpstr>
      <vt:lpstr>Questions</vt:lpstr>
      <vt:lpstr>Radiation</vt:lpstr>
      <vt:lpstr>Slide 27</vt:lpstr>
      <vt:lpstr>Slide 28</vt:lpstr>
      <vt:lpstr>How Does Radiation Conduct Heat?</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Questions</vt:lpstr>
      <vt:lpstr>Questions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Samantha</dc:creator>
  <cp:lastModifiedBy>Samantha</cp:lastModifiedBy>
  <cp:revision>3</cp:revision>
  <dcterms:created xsi:type="dcterms:W3CDTF">2019-03-07T22:14:24Z</dcterms:created>
  <dcterms:modified xsi:type="dcterms:W3CDTF">2019-04-22T21:28:59Z</dcterms:modified>
</cp:coreProperties>
</file>