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4" r:id="rId3"/>
    <p:sldId id="379" r:id="rId4"/>
    <p:sldId id="380" r:id="rId5"/>
    <p:sldId id="376" r:id="rId6"/>
    <p:sldId id="381" r:id="rId7"/>
    <p:sldId id="382" r:id="rId8"/>
    <p:sldId id="267" r:id="rId9"/>
    <p:sldId id="383" r:id="rId10"/>
    <p:sldId id="384" r:id="rId11"/>
    <p:sldId id="385" r:id="rId12"/>
    <p:sldId id="386" r:id="rId13"/>
    <p:sldId id="387" r:id="rId14"/>
    <p:sldId id="390" r:id="rId15"/>
    <p:sldId id="395" r:id="rId16"/>
    <p:sldId id="394" r:id="rId17"/>
    <p:sldId id="388" r:id="rId18"/>
    <p:sldId id="393" r:id="rId19"/>
    <p:sldId id="391" r:id="rId20"/>
    <p:sldId id="392" r:id="rId21"/>
    <p:sldId id="285" r:id="rId22"/>
    <p:sldId id="401" r:id="rId23"/>
    <p:sldId id="402" r:id="rId24"/>
    <p:sldId id="403" r:id="rId25"/>
    <p:sldId id="404" r:id="rId26"/>
    <p:sldId id="377" r:id="rId27"/>
    <p:sldId id="396" r:id="rId28"/>
    <p:sldId id="378" r:id="rId29"/>
    <p:sldId id="397" r:id="rId30"/>
    <p:sldId id="398" r:id="rId31"/>
    <p:sldId id="399" r:id="rId32"/>
    <p:sldId id="400" r:id="rId33"/>
    <p:sldId id="405" r:id="rId34"/>
    <p:sldId id="40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16D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7FAB6-8AEA-44B3-B2CD-4A7E60EB9C4F}" type="datetimeFigureOut">
              <a:rPr lang="en-US" smtClean="0"/>
              <a:pPr/>
              <a:t>2/25/2020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2D805-0153-4825-A5FC-96678C5D85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04A25-F905-49AA-9EBC-EB96491DD64C}"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04A25-F905-49AA-9EBC-EB96491DD64C}" type="datetimeFigureOut">
              <a:rPr lang="en-US" smtClean="0"/>
              <a:pPr/>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04A25-F905-49AA-9EBC-EB96491DD64C}"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04A25-F905-49AA-9EBC-EB96491DD64C}" type="datetimeFigureOut">
              <a:rPr lang="en-US" smtClean="0"/>
              <a:pPr/>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04A25-F905-49AA-9EBC-EB96491DD64C}" type="datetimeFigureOut">
              <a:rPr lang="en-US" smtClean="0"/>
              <a:pPr/>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04A25-F905-49AA-9EBC-EB96491DD64C}" type="datetimeFigureOut">
              <a:rPr lang="en-US" smtClean="0"/>
              <a:pPr/>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04A25-F905-49AA-9EBC-EB96491DD64C}"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04A25-F905-49AA-9EBC-EB96491DD64C}" type="datetimeFigureOut">
              <a:rPr lang="en-US" smtClean="0"/>
              <a:pPr/>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34712-A786-49DE-AD45-88FA0490DD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04A25-F905-49AA-9EBC-EB96491DD64C}" type="datetimeFigureOut">
              <a:rPr lang="en-US" smtClean="0"/>
              <a:pPr/>
              <a:t>2/25/2020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34712-A786-49DE-AD45-88FA0490DD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20775"/>
            <a:ext cx="7772400" cy="1470025"/>
          </a:xfrm>
        </p:spPr>
        <p:txBody>
          <a:bodyPr/>
          <a:lstStyle/>
          <a:p>
            <a:r>
              <a:rPr lang="en-US" dirty="0" smtClean="0"/>
              <a:t>Maintaining Health</a:t>
            </a:r>
            <a:endParaRPr lang="en-US" dirty="0"/>
          </a:p>
        </p:txBody>
      </p:sp>
      <p:sp>
        <p:nvSpPr>
          <p:cNvPr id="32772" name="AutoShape 4"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4" name="AutoShape 6"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8" name="AutoShape 10" descr="Image result for de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Diseases and Their Causes</a:t>
            </a:r>
            <a:endParaRPr lang="en-US" dirty="0"/>
          </a:p>
        </p:txBody>
      </p:sp>
      <p:graphicFrame>
        <p:nvGraphicFramePr>
          <p:cNvPr id="4" name="Content Placeholder 3"/>
          <p:cNvGraphicFramePr>
            <a:graphicFrameLocks noGrp="1"/>
          </p:cNvGraphicFramePr>
          <p:nvPr>
            <p:ph idx="1"/>
          </p:nvPr>
        </p:nvGraphicFramePr>
        <p:xfrm>
          <a:off x="457200" y="1600200"/>
          <a:ext cx="8229600" cy="4577080"/>
        </p:xfrm>
        <a:graphic>
          <a:graphicData uri="http://schemas.openxmlformats.org/drawingml/2006/table">
            <a:tbl>
              <a:tblPr firstRow="1" bandRow="1">
                <a:tableStyleId>{F5AB1C69-6EDB-4FF4-983F-18BD219EF322}</a:tableStyleId>
              </a:tblPr>
              <a:tblGrid>
                <a:gridCol w="1752600"/>
                <a:gridCol w="3733800"/>
                <a:gridCol w="2743200"/>
              </a:tblGrid>
              <a:tr h="370840">
                <a:tc>
                  <a:txBody>
                    <a:bodyPr/>
                    <a:lstStyle/>
                    <a:p>
                      <a:r>
                        <a:rPr lang="en-US" dirty="0" smtClean="0"/>
                        <a:t>Type of Disease</a:t>
                      </a:r>
                      <a:endParaRPr lang="en-US" dirty="0"/>
                    </a:p>
                  </a:txBody>
                  <a:tcPr/>
                </a:tc>
                <a:tc>
                  <a:txBody>
                    <a:bodyPr/>
                    <a:lstStyle/>
                    <a:p>
                      <a:r>
                        <a:rPr lang="en-US" dirty="0" smtClean="0"/>
                        <a:t>Definition</a:t>
                      </a:r>
                      <a:endParaRPr lang="en-US" dirty="0"/>
                    </a:p>
                  </a:txBody>
                  <a:tcPr/>
                </a:tc>
                <a:tc>
                  <a:txBody>
                    <a:bodyPr/>
                    <a:lstStyle/>
                    <a:p>
                      <a:r>
                        <a:rPr lang="en-US" dirty="0" smtClean="0"/>
                        <a:t>Examples</a:t>
                      </a:r>
                      <a:endParaRPr lang="en-US" dirty="0"/>
                    </a:p>
                  </a:txBody>
                  <a:tcPr/>
                </a:tc>
              </a:tr>
              <a:tr h="370840">
                <a:tc>
                  <a:txBody>
                    <a:bodyPr/>
                    <a:lstStyle/>
                    <a:p>
                      <a:r>
                        <a:rPr lang="en-US" dirty="0" smtClean="0"/>
                        <a:t>Pathogenic</a:t>
                      </a:r>
                      <a:endParaRPr lang="en-US" dirty="0"/>
                    </a:p>
                  </a:txBody>
                  <a:tcPr/>
                </a:tc>
                <a:tc>
                  <a:txBody>
                    <a:bodyPr/>
                    <a:lstStyle/>
                    <a:p>
                      <a:r>
                        <a:rPr lang="en-US" dirty="0" smtClean="0"/>
                        <a:t>Pathogens are organisms which cause diseases in plants or animals</a:t>
                      </a:r>
                      <a:endParaRPr lang="en-US" dirty="0"/>
                    </a:p>
                  </a:txBody>
                  <a:tcPr/>
                </a:tc>
                <a:tc>
                  <a:txBody>
                    <a:bodyPr/>
                    <a:lstStyle/>
                    <a:p>
                      <a:r>
                        <a:rPr lang="en-US" dirty="0" smtClean="0"/>
                        <a:t>Protozoa, parasitic worms, fungi, bacteria and viruses</a:t>
                      </a:r>
                      <a:endParaRPr lang="en-US" dirty="0"/>
                    </a:p>
                  </a:txBody>
                  <a:tcPr/>
                </a:tc>
              </a:tr>
              <a:tr h="370840">
                <a:tc>
                  <a:txBody>
                    <a:bodyPr/>
                    <a:lstStyle/>
                    <a:p>
                      <a:r>
                        <a:rPr lang="en-US" dirty="0" smtClean="0"/>
                        <a:t>Deficiency</a:t>
                      </a:r>
                      <a:endParaRPr lang="en-US" dirty="0"/>
                    </a:p>
                  </a:txBody>
                  <a:tcPr/>
                </a:tc>
                <a:tc>
                  <a:txBody>
                    <a:bodyPr/>
                    <a:lstStyle/>
                    <a:p>
                      <a:r>
                        <a:rPr lang="en-US" dirty="0" smtClean="0"/>
                        <a:t>Deficiency diseases are cause by a lack of any of the essential nutrients</a:t>
                      </a:r>
                      <a:endParaRPr lang="en-US" dirty="0"/>
                    </a:p>
                  </a:txBody>
                  <a:tcPr/>
                </a:tc>
                <a:tc>
                  <a:txBody>
                    <a:bodyPr/>
                    <a:lstStyle/>
                    <a:p>
                      <a:r>
                        <a:rPr lang="en-US" dirty="0" smtClean="0"/>
                        <a:t>Kwashiorkor</a:t>
                      </a:r>
                      <a:r>
                        <a:rPr lang="en-US" baseline="0" dirty="0" smtClean="0"/>
                        <a:t> – lack of protein or energy foods</a:t>
                      </a:r>
                      <a:br>
                        <a:rPr lang="en-US" baseline="0" dirty="0" smtClean="0"/>
                      </a:br>
                      <a:r>
                        <a:rPr lang="en-US" baseline="0" dirty="0" smtClean="0"/>
                        <a:t/>
                      </a:r>
                      <a:br>
                        <a:rPr lang="en-US" baseline="0" dirty="0" smtClean="0"/>
                      </a:br>
                      <a:r>
                        <a:rPr lang="en-US" baseline="0" dirty="0" smtClean="0"/>
                        <a:t>Rickets – lack of vitamin D</a:t>
                      </a:r>
                      <a:br>
                        <a:rPr lang="en-US" baseline="0" dirty="0" smtClean="0"/>
                      </a:br>
                      <a:r>
                        <a:rPr lang="en-US" baseline="0" dirty="0" smtClean="0"/>
                        <a:t/>
                      </a:r>
                      <a:br>
                        <a:rPr lang="en-US" baseline="0" dirty="0" smtClean="0"/>
                      </a:br>
                      <a:r>
                        <a:rPr lang="en-US" baseline="0" dirty="0" smtClean="0"/>
                        <a:t>Scurvy – lack of vitamin C</a:t>
                      </a:r>
                      <a:br>
                        <a:rPr lang="en-US" baseline="0" dirty="0" smtClean="0"/>
                      </a:br>
                      <a:r>
                        <a:rPr lang="en-US" baseline="0" dirty="0" smtClean="0"/>
                        <a:t/>
                      </a:r>
                      <a:br>
                        <a:rPr lang="en-US" baseline="0" dirty="0" smtClean="0"/>
                      </a:br>
                      <a:r>
                        <a:rPr lang="en-US" baseline="0" dirty="0" err="1" smtClean="0"/>
                        <a:t>Anaemia</a:t>
                      </a:r>
                      <a:r>
                        <a:rPr lang="en-US" baseline="0" dirty="0" smtClean="0"/>
                        <a:t> – lack of iron</a:t>
                      </a:r>
                      <a:endParaRPr lang="en-US" dirty="0"/>
                    </a:p>
                  </a:txBody>
                  <a:tcPr/>
                </a:tc>
              </a:tr>
              <a:tr h="370840">
                <a:tc>
                  <a:txBody>
                    <a:bodyPr/>
                    <a:lstStyle/>
                    <a:p>
                      <a:r>
                        <a:rPr lang="en-US" dirty="0" smtClean="0"/>
                        <a:t>Physiological</a:t>
                      </a:r>
                      <a:endParaRPr lang="en-US" dirty="0"/>
                    </a:p>
                  </a:txBody>
                  <a:tcPr/>
                </a:tc>
                <a:tc>
                  <a:txBody>
                    <a:bodyPr/>
                    <a:lstStyle/>
                    <a:p>
                      <a:r>
                        <a:rPr lang="en-US" dirty="0" smtClean="0"/>
                        <a:t>This is caused by improper</a:t>
                      </a:r>
                      <a:r>
                        <a:rPr lang="en-US" baseline="0" dirty="0" smtClean="0"/>
                        <a:t> functioning of the organs in the body</a:t>
                      </a:r>
                      <a:endParaRPr lang="en-US" dirty="0"/>
                    </a:p>
                  </a:txBody>
                  <a:tcPr/>
                </a:tc>
                <a:tc>
                  <a:txBody>
                    <a:bodyPr/>
                    <a:lstStyle/>
                    <a:p>
                      <a:r>
                        <a:rPr lang="en-US" dirty="0" smtClean="0"/>
                        <a:t>Hypertension and diabetes</a:t>
                      </a:r>
                      <a:endParaRPr lang="en-US" dirty="0"/>
                    </a:p>
                  </a:txBody>
                  <a:tcPr/>
                </a:tc>
              </a:tr>
              <a:tr h="370840">
                <a:tc>
                  <a:txBody>
                    <a:bodyPr/>
                    <a:lstStyle/>
                    <a:p>
                      <a:r>
                        <a:rPr lang="en-US" dirty="0" smtClean="0"/>
                        <a:t>Hereditary</a:t>
                      </a:r>
                      <a:endParaRPr lang="en-US" dirty="0"/>
                    </a:p>
                  </a:txBody>
                  <a:tcPr/>
                </a:tc>
                <a:tc>
                  <a:txBody>
                    <a:bodyPr/>
                    <a:lstStyle/>
                    <a:p>
                      <a:r>
                        <a:rPr lang="en-US" dirty="0" smtClean="0"/>
                        <a:t>These are passed on from parent to offspring</a:t>
                      </a:r>
                      <a:endParaRPr lang="en-US" dirty="0"/>
                    </a:p>
                  </a:txBody>
                  <a:tcPr/>
                </a:tc>
                <a:tc>
                  <a:txBody>
                    <a:bodyPr/>
                    <a:lstStyle/>
                    <a:p>
                      <a:r>
                        <a:rPr lang="en-US" dirty="0" err="1" smtClean="0"/>
                        <a:t>Haemophilia</a:t>
                      </a:r>
                      <a:r>
                        <a:rPr lang="en-US" dirty="0" smtClean="0"/>
                        <a:t> and sickle cell </a:t>
                      </a:r>
                      <a:r>
                        <a:rPr lang="en-US" dirty="0" err="1" smtClean="0"/>
                        <a:t>anaemia</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Pathogens</a:t>
            </a:r>
            <a:endParaRPr lang="en-US" dirty="0"/>
          </a:p>
        </p:txBody>
      </p:sp>
      <p:sp>
        <p:nvSpPr>
          <p:cNvPr id="3" name="Content Placeholder 2"/>
          <p:cNvSpPr>
            <a:spLocks noGrp="1"/>
          </p:cNvSpPr>
          <p:nvPr>
            <p:ph idx="1"/>
          </p:nvPr>
        </p:nvSpPr>
        <p:spPr/>
        <p:txBody>
          <a:bodyPr/>
          <a:lstStyle/>
          <a:p>
            <a:endParaRPr lang="en-US" dirty="0"/>
          </a:p>
        </p:txBody>
      </p:sp>
      <p:pic>
        <p:nvPicPr>
          <p:cNvPr id="88068" name="Picture 4" descr="Related image"/>
          <p:cNvPicPr>
            <a:picLocks noChangeAspect="1" noChangeArrowheads="1"/>
          </p:cNvPicPr>
          <p:nvPr/>
        </p:nvPicPr>
        <p:blipFill>
          <a:blip r:embed="rId2" cstate="print"/>
          <a:srcRect b="11429"/>
          <a:stretch>
            <a:fillRect/>
          </a:stretch>
        </p:blipFill>
        <p:spPr bwMode="auto">
          <a:xfrm>
            <a:off x="4876799" y="1524000"/>
            <a:ext cx="4267201" cy="2095576"/>
          </a:xfrm>
          <a:prstGeom prst="rect">
            <a:avLst/>
          </a:prstGeom>
          <a:noFill/>
        </p:spPr>
      </p:pic>
      <p:pic>
        <p:nvPicPr>
          <p:cNvPr id="88070" name="Picture 6" descr="Image result for parasitic worms cartoon"/>
          <p:cNvPicPr>
            <a:picLocks noChangeAspect="1" noChangeArrowheads="1"/>
          </p:cNvPicPr>
          <p:nvPr/>
        </p:nvPicPr>
        <p:blipFill>
          <a:blip r:embed="rId3" cstate="print"/>
          <a:srcRect t="25060" r="48000" b="15181"/>
          <a:stretch>
            <a:fillRect/>
          </a:stretch>
        </p:blipFill>
        <p:spPr bwMode="auto">
          <a:xfrm>
            <a:off x="7200900" y="3886200"/>
            <a:ext cx="1866900" cy="1780735"/>
          </a:xfrm>
          <a:prstGeom prst="rect">
            <a:avLst/>
          </a:prstGeom>
          <a:noFill/>
        </p:spPr>
      </p:pic>
      <p:sp>
        <p:nvSpPr>
          <p:cNvPr id="7" name="TextBox 6"/>
          <p:cNvSpPr txBox="1"/>
          <p:nvPr/>
        </p:nvSpPr>
        <p:spPr>
          <a:xfrm>
            <a:off x="7424120" y="5715000"/>
            <a:ext cx="1567480" cy="369332"/>
          </a:xfrm>
          <a:prstGeom prst="rect">
            <a:avLst/>
          </a:prstGeom>
          <a:noFill/>
        </p:spPr>
        <p:txBody>
          <a:bodyPr wrap="none" rtlCol="0">
            <a:spAutoFit/>
          </a:bodyPr>
          <a:lstStyle/>
          <a:p>
            <a:r>
              <a:rPr lang="en-US" dirty="0" smtClean="0"/>
              <a:t>Parasitic worm</a:t>
            </a:r>
            <a:endParaRPr lang="en-US" dirty="0"/>
          </a:p>
        </p:txBody>
      </p:sp>
      <p:pic>
        <p:nvPicPr>
          <p:cNvPr id="88072" name="Picture 8" descr="Related image"/>
          <p:cNvPicPr>
            <a:picLocks noChangeAspect="1" noChangeArrowheads="1"/>
          </p:cNvPicPr>
          <p:nvPr/>
        </p:nvPicPr>
        <p:blipFill>
          <a:blip r:embed="rId4" cstate="print"/>
          <a:srcRect b="7562"/>
          <a:stretch>
            <a:fillRect/>
          </a:stretch>
        </p:blipFill>
        <p:spPr bwMode="auto">
          <a:xfrm>
            <a:off x="609600" y="1522805"/>
            <a:ext cx="4267200" cy="4470187"/>
          </a:xfrm>
          <a:prstGeom prst="rect">
            <a:avLst/>
          </a:prstGeom>
          <a:noFill/>
        </p:spPr>
      </p:pic>
      <p:sp>
        <p:nvSpPr>
          <p:cNvPr id="9" name="TextBox 8"/>
          <p:cNvSpPr txBox="1"/>
          <p:nvPr/>
        </p:nvSpPr>
        <p:spPr>
          <a:xfrm>
            <a:off x="1447800" y="6172200"/>
            <a:ext cx="2640851" cy="369332"/>
          </a:xfrm>
          <a:prstGeom prst="rect">
            <a:avLst/>
          </a:prstGeom>
          <a:noFill/>
        </p:spPr>
        <p:txBody>
          <a:bodyPr wrap="none" rtlCol="0">
            <a:spAutoFit/>
          </a:bodyPr>
          <a:lstStyle/>
          <a:p>
            <a:r>
              <a:rPr lang="en-US" dirty="0" smtClean="0"/>
              <a:t>Different types of bacteria</a:t>
            </a:r>
            <a:endParaRPr lang="en-US" dirty="0"/>
          </a:p>
        </p:txBody>
      </p:sp>
      <p:pic>
        <p:nvPicPr>
          <p:cNvPr id="88074" name="Picture 10" descr="Related image"/>
          <p:cNvPicPr>
            <a:picLocks noChangeAspect="1" noChangeArrowheads="1"/>
          </p:cNvPicPr>
          <p:nvPr/>
        </p:nvPicPr>
        <p:blipFill>
          <a:blip r:embed="rId5" cstate="print"/>
          <a:srcRect l="2326" r="9302" b="10200"/>
          <a:stretch>
            <a:fillRect/>
          </a:stretch>
        </p:blipFill>
        <p:spPr bwMode="auto">
          <a:xfrm>
            <a:off x="4953000" y="3886200"/>
            <a:ext cx="2227385" cy="1524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Diseases Caused by Deficiency</a:t>
            </a:r>
            <a:endParaRPr lang="en-US" dirty="0"/>
          </a:p>
        </p:txBody>
      </p:sp>
      <p:sp>
        <p:nvSpPr>
          <p:cNvPr id="3" name="Content Placeholder 2"/>
          <p:cNvSpPr>
            <a:spLocks noGrp="1"/>
          </p:cNvSpPr>
          <p:nvPr>
            <p:ph idx="1"/>
          </p:nvPr>
        </p:nvSpPr>
        <p:spPr/>
        <p:txBody>
          <a:bodyPr/>
          <a:lstStyle/>
          <a:p>
            <a:endParaRPr lang="en-US" dirty="0"/>
          </a:p>
        </p:txBody>
      </p:sp>
      <p:pic>
        <p:nvPicPr>
          <p:cNvPr id="87042" name="Picture 2" descr="Image result for kwashiorkor"/>
          <p:cNvPicPr>
            <a:picLocks noChangeAspect="1" noChangeArrowheads="1"/>
          </p:cNvPicPr>
          <p:nvPr/>
        </p:nvPicPr>
        <p:blipFill>
          <a:blip r:embed="rId2" cstate="print"/>
          <a:srcRect/>
          <a:stretch>
            <a:fillRect/>
          </a:stretch>
        </p:blipFill>
        <p:spPr bwMode="auto">
          <a:xfrm>
            <a:off x="152400" y="1447800"/>
            <a:ext cx="2438400" cy="2428240"/>
          </a:xfrm>
          <a:prstGeom prst="rect">
            <a:avLst/>
          </a:prstGeom>
          <a:noFill/>
        </p:spPr>
      </p:pic>
      <p:sp>
        <p:nvSpPr>
          <p:cNvPr id="5" name="TextBox 4"/>
          <p:cNvSpPr txBox="1"/>
          <p:nvPr/>
        </p:nvSpPr>
        <p:spPr>
          <a:xfrm>
            <a:off x="725176" y="3810000"/>
            <a:ext cx="1332224" cy="369332"/>
          </a:xfrm>
          <a:prstGeom prst="rect">
            <a:avLst/>
          </a:prstGeom>
          <a:noFill/>
        </p:spPr>
        <p:txBody>
          <a:bodyPr wrap="none" rtlCol="0">
            <a:spAutoFit/>
          </a:bodyPr>
          <a:lstStyle/>
          <a:p>
            <a:r>
              <a:rPr lang="en-US" dirty="0" smtClean="0"/>
              <a:t>Kwashiorkor</a:t>
            </a:r>
            <a:endParaRPr lang="en-US" dirty="0"/>
          </a:p>
        </p:txBody>
      </p:sp>
      <p:pic>
        <p:nvPicPr>
          <p:cNvPr id="87044" name="Picture 4" descr="Image result for rickets"/>
          <p:cNvPicPr>
            <a:picLocks noChangeAspect="1" noChangeArrowheads="1"/>
          </p:cNvPicPr>
          <p:nvPr/>
        </p:nvPicPr>
        <p:blipFill>
          <a:blip r:embed="rId3" cstate="print"/>
          <a:srcRect t="13643" b="9043"/>
          <a:stretch>
            <a:fillRect/>
          </a:stretch>
        </p:blipFill>
        <p:spPr bwMode="auto">
          <a:xfrm>
            <a:off x="3124200" y="1447801"/>
            <a:ext cx="2895600" cy="2417778"/>
          </a:xfrm>
          <a:prstGeom prst="rect">
            <a:avLst/>
          </a:prstGeom>
          <a:noFill/>
        </p:spPr>
      </p:pic>
      <p:sp>
        <p:nvSpPr>
          <p:cNvPr id="7" name="TextBox 6"/>
          <p:cNvSpPr txBox="1"/>
          <p:nvPr/>
        </p:nvSpPr>
        <p:spPr>
          <a:xfrm>
            <a:off x="4191000" y="3821668"/>
            <a:ext cx="838050" cy="369332"/>
          </a:xfrm>
          <a:prstGeom prst="rect">
            <a:avLst/>
          </a:prstGeom>
          <a:noFill/>
        </p:spPr>
        <p:txBody>
          <a:bodyPr wrap="none" rtlCol="0">
            <a:spAutoFit/>
          </a:bodyPr>
          <a:lstStyle/>
          <a:p>
            <a:r>
              <a:rPr lang="en-US" dirty="0" smtClean="0"/>
              <a:t>Rickets</a:t>
            </a:r>
            <a:endParaRPr lang="en-US" dirty="0"/>
          </a:p>
        </p:txBody>
      </p:sp>
      <p:pic>
        <p:nvPicPr>
          <p:cNvPr id="87048" name="Picture 8" descr="Image result for scurvy"/>
          <p:cNvPicPr>
            <a:picLocks noChangeAspect="1" noChangeArrowheads="1"/>
          </p:cNvPicPr>
          <p:nvPr/>
        </p:nvPicPr>
        <p:blipFill>
          <a:blip r:embed="rId4" cstate="print"/>
          <a:srcRect b="5172"/>
          <a:stretch>
            <a:fillRect/>
          </a:stretch>
        </p:blipFill>
        <p:spPr bwMode="auto">
          <a:xfrm>
            <a:off x="6476999" y="1447800"/>
            <a:ext cx="2590801" cy="1842596"/>
          </a:xfrm>
          <a:prstGeom prst="rect">
            <a:avLst/>
          </a:prstGeom>
          <a:noFill/>
        </p:spPr>
      </p:pic>
      <p:sp>
        <p:nvSpPr>
          <p:cNvPr id="10" name="TextBox 9"/>
          <p:cNvSpPr txBox="1"/>
          <p:nvPr/>
        </p:nvSpPr>
        <p:spPr>
          <a:xfrm>
            <a:off x="7579921" y="3212068"/>
            <a:ext cx="802079" cy="369332"/>
          </a:xfrm>
          <a:prstGeom prst="rect">
            <a:avLst/>
          </a:prstGeom>
          <a:noFill/>
        </p:spPr>
        <p:txBody>
          <a:bodyPr wrap="none" rtlCol="0">
            <a:spAutoFit/>
          </a:bodyPr>
          <a:lstStyle/>
          <a:p>
            <a:r>
              <a:rPr lang="en-US" dirty="0" smtClean="0"/>
              <a:t>Scurvy</a:t>
            </a:r>
            <a:endParaRPr lang="en-US" dirty="0"/>
          </a:p>
        </p:txBody>
      </p:sp>
      <p:pic>
        <p:nvPicPr>
          <p:cNvPr id="87050" name="Picture 10" descr="Image result for anaemia"/>
          <p:cNvPicPr>
            <a:picLocks noChangeAspect="1" noChangeArrowheads="1"/>
          </p:cNvPicPr>
          <p:nvPr/>
        </p:nvPicPr>
        <p:blipFill>
          <a:blip r:embed="rId5" cstate="print"/>
          <a:srcRect t="16477"/>
          <a:stretch>
            <a:fillRect/>
          </a:stretch>
        </p:blipFill>
        <p:spPr bwMode="auto">
          <a:xfrm>
            <a:off x="2438400" y="4419600"/>
            <a:ext cx="4152900" cy="1895475"/>
          </a:xfrm>
          <a:prstGeom prst="rect">
            <a:avLst/>
          </a:prstGeom>
          <a:noFill/>
        </p:spPr>
      </p:pic>
      <p:sp>
        <p:nvSpPr>
          <p:cNvPr id="12" name="TextBox 11"/>
          <p:cNvSpPr txBox="1"/>
          <p:nvPr/>
        </p:nvSpPr>
        <p:spPr>
          <a:xfrm>
            <a:off x="4015781" y="6260068"/>
            <a:ext cx="1013419" cy="369332"/>
          </a:xfrm>
          <a:prstGeom prst="rect">
            <a:avLst/>
          </a:prstGeom>
          <a:noFill/>
        </p:spPr>
        <p:txBody>
          <a:bodyPr wrap="none" rtlCol="0">
            <a:spAutoFit/>
          </a:bodyPr>
          <a:lstStyle/>
          <a:p>
            <a:r>
              <a:rPr lang="en-US" dirty="0" err="1" smtClean="0"/>
              <a:t>Anaemia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Hypertension &amp; What Causes It?</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Hypertension is when </a:t>
            </a:r>
            <a:br>
              <a:rPr lang="en-US" dirty="0" smtClean="0"/>
            </a:br>
            <a:r>
              <a:rPr lang="en-US" dirty="0" smtClean="0"/>
              <a:t>a person has abnormally</a:t>
            </a:r>
            <a:br>
              <a:rPr lang="en-US" dirty="0" smtClean="0"/>
            </a:br>
            <a:r>
              <a:rPr lang="en-US" dirty="0" smtClean="0"/>
              <a:t>high blood pressure.  </a:t>
            </a:r>
            <a:br>
              <a:rPr lang="en-US" dirty="0" smtClean="0"/>
            </a:br>
            <a:endParaRPr lang="en-US" dirty="0" smtClean="0"/>
          </a:p>
          <a:p>
            <a:r>
              <a:rPr lang="en-US" dirty="0" smtClean="0"/>
              <a:t>It may be caused by poor</a:t>
            </a:r>
            <a:br>
              <a:rPr lang="en-US" dirty="0" smtClean="0"/>
            </a:br>
            <a:r>
              <a:rPr lang="en-US" dirty="0" smtClean="0"/>
              <a:t>habits such as smoking, </a:t>
            </a:r>
            <a:br>
              <a:rPr lang="en-US" dirty="0" smtClean="0"/>
            </a:br>
            <a:r>
              <a:rPr lang="en-US" dirty="0" smtClean="0"/>
              <a:t>consuming a diet of too much salty food or by working in stressful environments.</a:t>
            </a:r>
            <a:br>
              <a:rPr lang="en-US" dirty="0" smtClean="0"/>
            </a:br>
            <a:endParaRPr lang="en-US" dirty="0" smtClean="0"/>
          </a:p>
          <a:p>
            <a:r>
              <a:rPr lang="en-US" dirty="0" smtClean="0"/>
              <a:t>Eating a well balanced diet, working in environments that are not too stressful and exercising may lessen your likelihood of suffering from hypertension.</a:t>
            </a:r>
          </a:p>
        </p:txBody>
      </p:sp>
      <p:pic>
        <p:nvPicPr>
          <p:cNvPr id="86018" name="Picture 2" descr="Image result for hypertension testing black person"/>
          <p:cNvPicPr>
            <a:picLocks noChangeAspect="1" noChangeArrowheads="1"/>
          </p:cNvPicPr>
          <p:nvPr/>
        </p:nvPicPr>
        <p:blipFill>
          <a:blip r:embed="rId2" cstate="print"/>
          <a:srcRect/>
          <a:stretch>
            <a:fillRect/>
          </a:stretch>
        </p:blipFill>
        <p:spPr bwMode="auto">
          <a:xfrm>
            <a:off x="5181600" y="1219200"/>
            <a:ext cx="3733800" cy="24903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Diabetes &amp; What Causes It?</a:t>
            </a:r>
            <a:endParaRPr lang="en-US" dirty="0"/>
          </a:p>
        </p:txBody>
      </p:sp>
      <p:sp>
        <p:nvSpPr>
          <p:cNvPr id="3" name="Content Placeholder 2"/>
          <p:cNvSpPr>
            <a:spLocks noGrp="1"/>
          </p:cNvSpPr>
          <p:nvPr>
            <p:ph idx="1"/>
          </p:nvPr>
        </p:nvSpPr>
        <p:spPr>
          <a:xfrm>
            <a:off x="457200" y="1219200"/>
            <a:ext cx="8458200" cy="5638800"/>
          </a:xfrm>
        </p:spPr>
        <p:txBody>
          <a:bodyPr>
            <a:normAutofit fontScale="92500" lnSpcReduction="20000"/>
          </a:bodyPr>
          <a:lstStyle/>
          <a:p>
            <a:endParaRPr lang="en-US" dirty="0" smtClean="0"/>
          </a:p>
          <a:p>
            <a:r>
              <a:rPr lang="en-US" dirty="0" smtClean="0"/>
              <a:t>Diabetes is a disease that </a:t>
            </a:r>
            <a:br>
              <a:rPr lang="en-US" dirty="0" smtClean="0"/>
            </a:br>
            <a:r>
              <a:rPr lang="en-US" dirty="0" smtClean="0"/>
              <a:t>occurs when your blood</a:t>
            </a:r>
            <a:br>
              <a:rPr lang="en-US" dirty="0" smtClean="0"/>
            </a:br>
            <a:r>
              <a:rPr lang="en-US" dirty="0" smtClean="0"/>
              <a:t>glucose, also called blood </a:t>
            </a:r>
            <a:br>
              <a:rPr lang="en-US" dirty="0" smtClean="0"/>
            </a:br>
            <a:r>
              <a:rPr lang="en-US" dirty="0" smtClean="0"/>
              <a:t>sugar, is too high.  This</a:t>
            </a:r>
            <a:br>
              <a:rPr lang="en-US" dirty="0" smtClean="0"/>
            </a:br>
            <a:r>
              <a:rPr lang="en-US" dirty="0" smtClean="0"/>
              <a:t>arises when your body</a:t>
            </a:r>
            <a:br>
              <a:rPr lang="en-US" dirty="0" smtClean="0"/>
            </a:br>
            <a:r>
              <a:rPr lang="en-US" dirty="0" smtClean="0"/>
              <a:t>doesn’t make enough – or any – insulin or doesn’t use insulin well.  Glucose then stays in your blood and doesn’t reach your cells. </a:t>
            </a:r>
            <a:br>
              <a:rPr lang="en-US" dirty="0" smtClean="0"/>
            </a:br>
            <a:endParaRPr lang="en-US" dirty="0" smtClean="0"/>
          </a:p>
          <a:p>
            <a:r>
              <a:rPr lang="en-US" dirty="0" smtClean="0"/>
              <a:t>In a healthy human insulin, a hormone made by the pancreas, helps glucose from food get into your cells to be used for energy.</a:t>
            </a:r>
            <a:br>
              <a:rPr lang="en-US" dirty="0" smtClean="0"/>
            </a:br>
            <a:endParaRPr lang="en-US" dirty="0" smtClean="0"/>
          </a:p>
        </p:txBody>
      </p:sp>
      <p:pic>
        <p:nvPicPr>
          <p:cNvPr id="97282" name="Picture 2" descr="Image result for testing for diabetes black people"/>
          <p:cNvPicPr>
            <a:picLocks noChangeAspect="1" noChangeArrowheads="1"/>
          </p:cNvPicPr>
          <p:nvPr/>
        </p:nvPicPr>
        <p:blipFill>
          <a:blip r:embed="rId2" cstate="print"/>
          <a:srcRect/>
          <a:stretch>
            <a:fillRect/>
          </a:stretch>
        </p:blipFill>
        <p:spPr bwMode="auto">
          <a:xfrm>
            <a:off x="5029200" y="1143000"/>
            <a:ext cx="3429000" cy="22880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Diabetes &amp; What Causes It?</a:t>
            </a:r>
            <a:endParaRPr lang="en-US" dirty="0"/>
          </a:p>
        </p:txBody>
      </p:sp>
      <p:sp>
        <p:nvSpPr>
          <p:cNvPr id="3" name="Content Placeholder 2"/>
          <p:cNvSpPr>
            <a:spLocks noGrp="1"/>
          </p:cNvSpPr>
          <p:nvPr>
            <p:ph idx="1"/>
          </p:nvPr>
        </p:nvSpPr>
        <p:spPr>
          <a:xfrm>
            <a:off x="457200" y="1219200"/>
            <a:ext cx="8458200" cy="5638800"/>
          </a:xfrm>
        </p:spPr>
        <p:txBody>
          <a:bodyPr>
            <a:normAutofit lnSpcReduction="10000"/>
          </a:bodyPr>
          <a:lstStyle/>
          <a:p>
            <a:endParaRPr lang="en-US" dirty="0" smtClean="0"/>
          </a:p>
          <a:p>
            <a:r>
              <a:rPr lang="en-US" dirty="0" smtClean="0"/>
              <a:t>Blood glucose is your main source of energy and comes from the food you eat.  </a:t>
            </a:r>
            <a:br>
              <a:rPr lang="en-US" dirty="0" smtClean="0"/>
            </a:br>
            <a:endParaRPr lang="en-US" dirty="0" smtClean="0"/>
          </a:p>
          <a:p>
            <a:r>
              <a:rPr lang="en-US" dirty="0" smtClean="0"/>
              <a:t>Diabetes has no cure but can be managed by not eating too much sugary foods.  People with severe diabetes may have to take insulin shots.  </a:t>
            </a:r>
            <a:br>
              <a:rPr lang="en-US" dirty="0" smtClean="0"/>
            </a:br>
            <a:endParaRPr lang="en-US" dirty="0" smtClean="0"/>
          </a:p>
          <a:p>
            <a:r>
              <a:rPr lang="en-US" dirty="0" smtClean="0"/>
              <a:t>Some people are born with diabetes and some develop diabetes due to old age or pregnancy (in females).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t>
            </a:r>
            <a:r>
              <a:rPr lang="en-US" dirty="0" err="1" smtClean="0"/>
              <a:t>Haemophilia</a:t>
            </a:r>
            <a:r>
              <a:rPr lang="en-US" dirty="0" smtClean="0"/>
              <a:t>?</a:t>
            </a:r>
            <a:endParaRPr lang="en-US" dirty="0"/>
          </a:p>
        </p:txBody>
      </p:sp>
      <p:sp>
        <p:nvSpPr>
          <p:cNvPr id="3" name="Content Placeholder 2"/>
          <p:cNvSpPr>
            <a:spLocks noGrp="1"/>
          </p:cNvSpPr>
          <p:nvPr>
            <p:ph idx="1"/>
          </p:nvPr>
        </p:nvSpPr>
        <p:spPr>
          <a:xfrm>
            <a:off x="457200" y="1600200"/>
            <a:ext cx="8305800" cy="5257800"/>
          </a:xfrm>
        </p:spPr>
        <p:txBody>
          <a:bodyPr>
            <a:normAutofit fontScale="92500" lnSpcReduction="20000"/>
          </a:bodyPr>
          <a:lstStyle/>
          <a:p>
            <a:r>
              <a:rPr lang="en-US" dirty="0" err="1" smtClean="0"/>
              <a:t>Haemophilia</a:t>
            </a:r>
            <a:r>
              <a:rPr lang="en-US" dirty="0" smtClean="0"/>
              <a:t> is a mostly inherited genetic disorder that impairs the body’s ability to make blood clots, a process needed to stop bleeding.</a:t>
            </a:r>
          </a:p>
          <a:p>
            <a:endParaRPr lang="en-US" dirty="0" smtClean="0"/>
          </a:p>
          <a:p>
            <a:r>
              <a:rPr lang="en-US" dirty="0" smtClean="0"/>
              <a:t>If you have </a:t>
            </a:r>
            <a:r>
              <a:rPr lang="en-US" dirty="0" err="1" smtClean="0"/>
              <a:t>haemophilia</a:t>
            </a:r>
            <a:r>
              <a:rPr lang="en-US" dirty="0" smtClean="0"/>
              <a:t> you may bleed for a longer time after an injury than you would if your blood clotted normally. </a:t>
            </a:r>
          </a:p>
          <a:p>
            <a:endParaRPr lang="en-US" dirty="0" smtClean="0"/>
          </a:p>
          <a:p>
            <a:r>
              <a:rPr lang="en-US" dirty="0" smtClean="0"/>
              <a:t>Smaller cuts don’t pose much of a treat however large cuts or if the person may suffer from internal bleeding about their knees or elbows may damage their organs and tissues and may be life-threatening.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t>
            </a:r>
            <a:r>
              <a:rPr lang="en-US" dirty="0" err="1" smtClean="0"/>
              <a:t>Haemophilia</a:t>
            </a:r>
            <a:r>
              <a:rPr lang="en-US" dirty="0" smtClean="0"/>
              <a:t>?</a:t>
            </a:r>
            <a:endParaRPr lang="en-US" dirty="0"/>
          </a:p>
        </p:txBody>
      </p:sp>
      <p:sp>
        <p:nvSpPr>
          <p:cNvPr id="3" name="Content Placeholder 2"/>
          <p:cNvSpPr>
            <a:spLocks noGrp="1"/>
          </p:cNvSpPr>
          <p:nvPr>
            <p:ph idx="1"/>
          </p:nvPr>
        </p:nvSpPr>
        <p:spPr>
          <a:xfrm>
            <a:off x="457200" y="1600200"/>
            <a:ext cx="8305800" cy="5257800"/>
          </a:xfrm>
        </p:spPr>
        <p:txBody>
          <a:bodyPr>
            <a:normAutofit/>
          </a:bodyPr>
          <a:lstStyle/>
          <a:p>
            <a:endParaRPr lang="en-US" dirty="0" smtClean="0"/>
          </a:p>
        </p:txBody>
      </p:sp>
      <p:pic>
        <p:nvPicPr>
          <p:cNvPr id="84994" name="Picture 2" descr="Related image"/>
          <p:cNvPicPr>
            <a:picLocks noChangeAspect="1" noChangeArrowheads="1"/>
          </p:cNvPicPr>
          <p:nvPr/>
        </p:nvPicPr>
        <p:blipFill>
          <a:blip r:embed="rId2" cstate="print"/>
          <a:srcRect b="10850"/>
          <a:stretch>
            <a:fillRect/>
          </a:stretch>
        </p:blipFill>
        <p:spPr bwMode="auto">
          <a:xfrm>
            <a:off x="990600" y="1277620"/>
            <a:ext cx="7161984" cy="55803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Sickle Cell </a:t>
            </a:r>
            <a:r>
              <a:rPr lang="en-US" dirty="0" err="1" smtClean="0"/>
              <a:t>Anaemia</a:t>
            </a:r>
            <a:r>
              <a:rPr lang="en-US" dirty="0" smtClean="0"/>
              <a:t>?</a:t>
            </a:r>
            <a:endParaRPr lang="en-US" dirty="0"/>
          </a:p>
        </p:txBody>
      </p:sp>
      <p:sp>
        <p:nvSpPr>
          <p:cNvPr id="3" name="Content Placeholder 2"/>
          <p:cNvSpPr>
            <a:spLocks noGrp="1"/>
          </p:cNvSpPr>
          <p:nvPr>
            <p:ph idx="1"/>
          </p:nvPr>
        </p:nvSpPr>
        <p:spPr>
          <a:xfrm>
            <a:off x="457200" y="1600200"/>
            <a:ext cx="8305800" cy="5257800"/>
          </a:xfrm>
        </p:spPr>
        <p:txBody>
          <a:bodyPr>
            <a:normAutofit/>
          </a:bodyPr>
          <a:lstStyle/>
          <a:p>
            <a:r>
              <a:rPr lang="en-US" dirty="0" smtClean="0"/>
              <a:t>Sickle cell disease is a group of disorders that affects haemoglobin.</a:t>
            </a:r>
          </a:p>
          <a:p>
            <a:endParaRPr lang="en-US" dirty="0" smtClean="0"/>
          </a:p>
          <a:p>
            <a:r>
              <a:rPr lang="en-US" dirty="0" smtClean="0"/>
              <a:t>Haemoglobin is the molecules in red blood cells which delivers oxygen to cells throughout the body.</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Sickle Cell </a:t>
            </a:r>
            <a:r>
              <a:rPr lang="en-US" dirty="0" err="1" smtClean="0"/>
              <a:t>Anaemia</a:t>
            </a:r>
            <a:r>
              <a:rPr lang="en-US" dirty="0" smtClean="0"/>
              <a:t>?</a:t>
            </a:r>
            <a:endParaRPr lang="en-US" dirty="0"/>
          </a:p>
        </p:txBody>
      </p:sp>
      <p:sp>
        <p:nvSpPr>
          <p:cNvPr id="3" name="Content Placeholder 2"/>
          <p:cNvSpPr>
            <a:spLocks noGrp="1"/>
          </p:cNvSpPr>
          <p:nvPr>
            <p:ph idx="1"/>
          </p:nvPr>
        </p:nvSpPr>
        <p:spPr>
          <a:xfrm>
            <a:off x="381000" y="1295400"/>
            <a:ext cx="8305800" cy="5257800"/>
          </a:xfrm>
        </p:spPr>
        <p:txBody>
          <a:bodyPr>
            <a:normAutofit/>
          </a:bodyPr>
          <a:lstStyle/>
          <a:p>
            <a:r>
              <a:rPr lang="en-US" sz="2400" dirty="0" smtClean="0"/>
              <a:t>People with this disorder have </a:t>
            </a:r>
            <a:r>
              <a:rPr lang="en-US" sz="2400" dirty="0" err="1" smtClean="0"/>
              <a:t>cresent</a:t>
            </a:r>
            <a:r>
              <a:rPr lang="en-US" sz="2400" dirty="0" smtClean="0"/>
              <a:t>/sickle shaped haemoglobin molecules which makes it hard for it to combine well with oxygen molecules and they can also block blood vessels.  This causes organs to be starved of oxygen from time to time.  The sickle red blood cells can also cause blood vessels to become blocked in turn leading to hypertension.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96258" name="Picture 2" descr="Image result for anaemia"/>
          <p:cNvPicPr>
            <a:picLocks noChangeAspect="1" noChangeArrowheads="1"/>
          </p:cNvPicPr>
          <p:nvPr/>
        </p:nvPicPr>
        <p:blipFill>
          <a:blip r:embed="rId2" cstate="print"/>
          <a:srcRect t="4510" b="9794"/>
          <a:stretch>
            <a:fillRect/>
          </a:stretch>
        </p:blipFill>
        <p:spPr bwMode="auto">
          <a:xfrm>
            <a:off x="0" y="3657600"/>
            <a:ext cx="4702628" cy="3048000"/>
          </a:xfrm>
          <a:prstGeom prst="rect">
            <a:avLst/>
          </a:prstGeom>
          <a:noFill/>
        </p:spPr>
      </p:pic>
      <p:pic>
        <p:nvPicPr>
          <p:cNvPr id="96262" name="Picture 6" descr="Related image"/>
          <p:cNvPicPr>
            <a:picLocks noChangeAspect="1" noChangeArrowheads="1"/>
          </p:cNvPicPr>
          <p:nvPr/>
        </p:nvPicPr>
        <p:blipFill>
          <a:blip r:embed="rId3" cstate="print"/>
          <a:srcRect/>
          <a:stretch>
            <a:fillRect/>
          </a:stretch>
        </p:blipFill>
        <p:spPr bwMode="auto">
          <a:xfrm>
            <a:off x="4743653" y="3657600"/>
            <a:ext cx="3943147" cy="308222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76600"/>
            <a:ext cx="7772400" cy="1470025"/>
          </a:xfrm>
        </p:spPr>
        <p:txBody>
          <a:bodyPr>
            <a:normAutofit fontScale="90000"/>
          </a:bodyPr>
          <a:lstStyle/>
          <a:p>
            <a:r>
              <a:rPr lang="en-US" sz="8800" dirty="0" smtClean="0">
                <a:solidFill>
                  <a:srgbClr val="FFC000"/>
                </a:solidFill>
                <a:latin typeface="Silver South Script Alt" pitchFamily="2" charset="0"/>
              </a:rPr>
              <a:t>Food &amp; Nutrient Groups</a:t>
            </a:r>
            <a:endParaRPr lang="en-US" sz="8800" dirty="0">
              <a:solidFill>
                <a:srgbClr val="FFC000"/>
              </a:solidFill>
              <a:latin typeface="Silver South Script Alt" pitchFamily="2" charset="0"/>
            </a:endParaRPr>
          </a:p>
        </p:txBody>
      </p:sp>
      <p:sp>
        <p:nvSpPr>
          <p:cNvPr id="3" name="Title 1"/>
          <p:cNvSpPr txBox="1">
            <a:spLocks/>
          </p:cNvSpPr>
          <p:nvPr/>
        </p:nvSpPr>
        <p:spPr>
          <a:xfrm>
            <a:off x="609600" y="22637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Maintaining Health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5029200" y="762000"/>
            <a:ext cx="2406428" cy="646331"/>
          </a:xfrm>
          <a:prstGeom prst="rect">
            <a:avLst/>
          </a:prstGeom>
          <a:solidFill>
            <a:schemeClr val="bg1"/>
          </a:solidFill>
        </p:spPr>
        <p:txBody>
          <a:bodyPr wrap="none" rtlCol="0">
            <a:spAutoFit/>
          </a:bodyPr>
          <a:lstStyle/>
          <a:p>
            <a:r>
              <a:rPr lang="en-US" dirty="0" smtClean="0"/>
              <a:t>                                          </a:t>
            </a:r>
            <a:br>
              <a:rPr lang="en-US" dirty="0" smtClean="0"/>
            </a:br>
            <a:endParaRPr lang="en-US" dirty="0"/>
          </a:p>
        </p:txBody>
      </p:sp>
      <p:sp>
        <p:nvSpPr>
          <p:cNvPr id="7" name="TextBox 6"/>
          <p:cNvSpPr txBox="1"/>
          <p:nvPr/>
        </p:nvSpPr>
        <p:spPr>
          <a:xfrm>
            <a:off x="7162800" y="5791200"/>
            <a:ext cx="1560042" cy="646331"/>
          </a:xfrm>
          <a:prstGeom prst="rect">
            <a:avLst/>
          </a:prstGeom>
          <a:solidFill>
            <a:schemeClr val="bg1"/>
          </a:solidFill>
        </p:spPr>
        <p:txBody>
          <a:bodyPr wrap="none" rtlCol="0">
            <a:spAutoFit/>
          </a:bodyPr>
          <a:lstStyle/>
          <a:p>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Sickle Cell </a:t>
            </a:r>
            <a:r>
              <a:rPr lang="en-US" dirty="0" err="1" smtClean="0"/>
              <a:t>Anaemia</a:t>
            </a:r>
            <a:r>
              <a:rPr lang="en-US" dirty="0" smtClean="0"/>
              <a:t>?</a:t>
            </a:r>
            <a:endParaRPr lang="en-US" dirty="0"/>
          </a:p>
        </p:txBody>
      </p:sp>
      <p:sp>
        <p:nvSpPr>
          <p:cNvPr id="3" name="Content Placeholder 2"/>
          <p:cNvSpPr>
            <a:spLocks noGrp="1"/>
          </p:cNvSpPr>
          <p:nvPr>
            <p:ph idx="1"/>
          </p:nvPr>
        </p:nvSpPr>
        <p:spPr>
          <a:xfrm>
            <a:off x="457200" y="1600200"/>
            <a:ext cx="8305800" cy="5257800"/>
          </a:xfrm>
        </p:spPr>
        <p:txBody>
          <a:bodyPr>
            <a:normAutofit/>
          </a:bodyPr>
          <a:lstStyle/>
          <a:p>
            <a:r>
              <a:rPr lang="en-US" dirty="0" smtClean="0"/>
              <a:t>People with sickle cell may suffer from pain, fatigue and jaundice which is the yellowing of eyes and skin.</a:t>
            </a:r>
          </a:p>
          <a:p>
            <a:endParaRPr lang="en-US" dirty="0" smtClean="0"/>
          </a:p>
          <a:p>
            <a:r>
              <a:rPr lang="en-US" dirty="0" smtClean="0"/>
              <a:t>Sickle cell </a:t>
            </a:r>
            <a:r>
              <a:rPr lang="en-US" dirty="0" err="1" smtClean="0"/>
              <a:t>anaemia</a:t>
            </a:r>
            <a:r>
              <a:rPr lang="en-US" dirty="0" smtClean="0"/>
              <a:t> may be managed or treated by using antibiotics, vitamins, blood transfusions, pain relieving medicine, possibly surgery to remove organs damaged by the presence of the disease.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5175"/>
            <a:ext cx="7772400" cy="1470025"/>
          </a:xfrm>
        </p:spPr>
        <p:txBody>
          <a:bodyPr/>
          <a:lstStyle/>
          <a:p>
            <a:r>
              <a:rPr lang="en-US" dirty="0" smtClean="0"/>
              <a:t>Maintaining Health</a:t>
            </a:r>
            <a:endParaRPr lang="en-US" dirty="0"/>
          </a:p>
        </p:txBody>
      </p:sp>
      <p:sp>
        <p:nvSpPr>
          <p:cNvPr id="3" name="Subtitle 2"/>
          <p:cNvSpPr>
            <a:spLocks noGrp="1"/>
          </p:cNvSpPr>
          <p:nvPr>
            <p:ph type="subTitle" idx="1"/>
          </p:nvPr>
        </p:nvSpPr>
        <p:spPr>
          <a:xfrm>
            <a:off x="1066800" y="2895600"/>
            <a:ext cx="6934200" cy="2590800"/>
          </a:xfrm>
        </p:spPr>
        <p:txBody>
          <a:bodyPr>
            <a:normAutofit/>
          </a:bodyPr>
          <a:lstStyle/>
          <a:p>
            <a:r>
              <a:rPr lang="en-US" sz="9600" dirty="0" smtClean="0">
                <a:solidFill>
                  <a:schemeClr val="tx2">
                    <a:lumMod val="60000"/>
                    <a:lumOff val="40000"/>
                  </a:schemeClr>
                </a:solidFill>
                <a:latin typeface="Silver South Script Alt" pitchFamily="2" charset="0"/>
              </a:rPr>
              <a:t>Mosquitoes</a:t>
            </a:r>
            <a:endParaRPr lang="en-US" sz="9600" dirty="0">
              <a:solidFill>
                <a:schemeClr val="tx2">
                  <a:lumMod val="60000"/>
                  <a:lumOff val="40000"/>
                </a:schemeClr>
              </a:solidFill>
              <a:latin typeface="Silver South Script Alt"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Mosquitoes</a:t>
            </a:r>
            <a:endParaRPr lang="en-US" dirty="0"/>
          </a:p>
        </p:txBody>
      </p:sp>
      <p:sp>
        <p:nvSpPr>
          <p:cNvPr id="3" name="Content Placeholder 2"/>
          <p:cNvSpPr>
            <a:spLocks noGrp="1"/>
          </p:cNvSpPr>
          <p:nvPr>
            <p:ph idx="1"/>
          </p:nvPr>
        </p:nvSpPr>
        <p:spPr/>
        <p:txBody>
          <a:bodyPr>
            <a:normAutofit lnSpcReduction="10000"/>
          </a:bodyPr>
          <a:lstStyle/>
          <a:p>
            <a:r>
              <a:rPr lang="en-US" dirty="0" smtClean="0"/>
              <a:t>Mosquitoes are considered to be the most dangerous insects on Earth.</a:t>
            </a:r>
          </a:p>
          <a:p>
            <a:endParaRPr lang="en-US" dirty="0" smtClean="0"/>
          </a:p>
          <a:p>
            <a:r>
              <a:rPr lang="en-US" dirty="0" smtClean="0"/>
              <a:t>They have probably killed more humans than all other insects combined throughout history.</a:t>
            </a:r>
          </a:p>
          <a:p>
            <a:endParaRPr lang="en-US" dirty="0" smtClean="0"/>
          </a:p>
          <a:p>
            <a:r>
              <a:rPr lang="en-US" dirty="0" smtClean="0"/>
              <a:t>Mosquitoes can carry viruses and parasites that they can pass on through their bite to an animal or a human.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Mosquito Control</a:t>
            </a:r>
            <a:endParaRPr lang="en-US" dirty="0"/>
          </a:p>
        </p:txBody>
      </p:sp>
      <p:sp>
        <p:nvSpPr>
          <p:cNvPr id="3" name="Content Placeholder 2"/>
          <p:cNvSpPr>
            <a:spLocks noGrp="1"/>
          </p:cNvSpPr>
          <p:nvPr>
            <p:ph idx="1"/>
          </p:nvPr>
        </p:nvSpPr>
        <p:spPr/>
        <p:txBody>
          <a:bodyPr/>
          <a:lstStyle/>
          <a:p>
            <a:r>
              <a:rPr lang="en-US" dirty="0" smtClean="0"/>
              <a:t>Mosquito populations can be controlled in many ways some of which are tabulated below.</a:t>
            </a:r>
            <a:br>
              <a:rPr lang="en-US" dirty="0" smtClean="0"/>
            </a:br>
            <a:r>
              <a:rPr lang="en-US" dirty="0" smtClean="0"/>
              <a:t/>
            </a:r>
            <a:br>
              <a:rPr lang="en-US" dirty="0" smtClean="0"/>
            </a:br>
            <a:endParaRPr lang="en-US" dirty="0"/>
          </a:p>
        </p:txBody>
      </p:sp>
      <p:graphicFrame>
        <p:nvGraphicFramePr>
          <p:cNvPr id="4" name="Table 3"/>
          <p:cNvGraphicFramePr>
            <a:graphicFrameLocks noGrp="1"/>
          </p:cNvGraphicFramePr>
          <p:nvPr/>
        </p:nvGraphicFramePr>
        <p:xfrm>
          <a:off x="533400" y="3200400"/>
          <a:ext cx="8153400" cy="3489960"/>
        </p:xfrm>
        <a:graphic>
          <a:graphicData uri="http://schemas.openxmlformats.org/drawingml/2006/table">
            <a:tbl>
              <a:tblPr firstRow="1" bandRow="1">
                <a:tableStyleId>{F5AB1C69-6EDB-4FF4-983F-18BD219EF322}</a:tableStyleId>
              </a:tblPr>
              <a:tblGrid>
                <a:gridCol w="2438400"/>
                <a:gridCol w="5715000"/>
              </a:tblGrid>
              <a:tr h="370840">
                <a:tc>
                  <a:txBody>
                    <a:bodyPr/>
                    <a:lstStyle/>
                    <a:p>
                      <a:r>
                        <a:rPr lang="en-US" dirty="0" smtClean="0"/>
                        <a:t>Methods of Mosquito Control</a:t>
                      </a:r>
                      <a:endParaRPr lang="en-US" dirty="0"/>
                    </a:p>
                  </a:txBody>
                  <a:tcPr/>
                </a:tc>
                <a:tc>
                  <a:txBody>
                    <a:bodyPr/>
                    <a:lstStyle/>
                    <a:p>
                      <a:r>
                        <a:rPr lang="en-US" dirty="0" smtClean="0"/>
                        <a:t>Examples</a:t>
                      </a:r>
                      <a:endParaRPr lang="en-US" dirty="0"/>
                    </a:p>
                  </a:txBody>
                  <a:tcPr/>
                </a:tc>
              </a:tr>
              <a:tr h="370840">
                <a:tc>
                  <a:txBody>
                    <a:bodyPr/>
                    <a:lstStyle/>
                    <a:p>
                      <a:r>
                        <a:rPr lang="en-US" dirty="0" err="1" smtClean="0"/>
                        <a:t>Biocontrol</a:t>
                      </a:r>
                      <a:endParaRPr lang="en-US" dirty="0"/>
                    </a:p>
                  </a:txBody>
                  <a:tcPr/>
                </a:tc>
                <a:tc>
                  <a:txBody>
                    <a:bodyPr/>
                    <a:lstStyle/>
                    <a:p>
                      <a:r>
                        <a:rPr lang="en-US" dirty="0" smtClean="0"/>
                        <a:t>Importing natural predators like dragonflies and fish</a:t>
                      </a:r>
                      <a:endParaRPr lang="en-US" dirty="0"/>
                    </a:p>
                  </a:txBody>
                  <a:tcPr/>
                </a:tc>
              </a:tr>
              <a:tr h="370840">
                <a:tc>
                  <a:txBody>
                    <a:bodyPr/>
                    <a:lstStyle/>
                    <a:p>
                      <a:r>
                        <a:rPr lang="en-US" dirty="0" smtClean="0"/>
                        <a:t>Chemical</a:t>
                      </a:r>
                      <a:endParaRPr lang="en-US" dirty="0"/>
                    </a:p>
                  </a:txBody>
                  <a:tcPr/>
                </a:tc>
                <a:tc>
                  <a:txBody>
                    <a:bodyPr/>
                    <a:lstStyle/>
                    <a:p>
                      <a:r>
                        <a:rPr lang="en-US" dirty="0" smtClean="0"/>
                        <a:t>Using insecticides</a:t>
                      </a:r>
                      <a:r>
                        <a:rPr lang="en-US" baseline="0" dirty="0" smtClean="0"/>
                        <a:t> and pesticides to kill larvae or adults</a:t>
                      </a:r>
                      <a:endParaRPr lang="en-US" dirty="0"/>
                    </a:p>
                  </a:txBody>
                  <a:tcPr/>
                </a:tc>
              </a:tr>
              <a:tr h="370840">
                <a:tc>
                  <a:txBody>
                    <a:bodyPr/>
                    <a:lstStyle/>
                    <a:p>
                      <a:r>
                        <a:rPr lang="en-US" dirty="0" smtClean="0"/>
                        <a:t>Exclusion</a:t>
                      </a:r>
                      <a:endParaRPr lang="en-US" dirty="0"/>
                    </a:p>
                  </a:txBody>
                  <a:tcPr/>
                </a:tc>
                <a:tc>
                  <a:txBody>
                    <a:bodyPr/>
                    <a:lstStyle/>
                    <a:p>
                      <a:r>
                        <a:rPr lang="en-US" dirty="0" smtClean="0"/>
                        <a:t>Mosquito</a:t>
                      </a:r>
                      <a:r>
                        <a:rPr lang="en-US" baseline="0" dirty="0" smtClean="0"/>
                        <a:t> nets and window screenings</a:t>
                      </a:r>
                      <a:endParaRPr lang="en-US" dirty="0"/>
                    </a:p>
                  </a:txBody>
                  <a:tcPr/>
                </a:tc>
              </a:tr>
              <a:tr h="370840">
                <a:tc>
                  <a:txBody>
                    <a:bodyPr/>
                    <a:lstStyle/>
                    <a:p>
                      <a:r>
                        <a:rPr lang="en-US" dirty="0" smtClean="0"/>
                        <a:t>Source of Reduction</a:t>
                      </a:r>
                      <a:endParaRPr lang="en-US" dirty="0"/>
                    </a:p>
                  </a:txBody>
                  <a:tcPr/>
                </a:tc>
                <a:tc>
                  <a:txBody>
                    <a:bodyPr/>
                    <a:lstStyle/>
                    <a:p>
                      <a:r>
                        <a:rPr lang="en-US" dirty="0" smtClean="0"/>
                        <a:t>Removal of stagnant water, drill holes in the bottom of garbage containers stored outside</a:t>
                      </a:r>
                      <a:r>
                        <a:rPr lang="en-US" baseline="0" dirty="0" smtClean="0"/>
                        <a:t> to drain off water, keep lawns cut, keep gutters clean and unclogged, keep swimming pools cleaned and chlorinated even when not in use, keep your property clear </a:t>
                      </a:r>
                      <a:r>
                        <a:rPr lang="en-US" baseline="0" smtClean="0"/>
                        <a:t>of </a:t>
                      </a:r>
                      <a:r>
                        <a:rPr lang="en-US" baseline="0" smtClean="0"/>
                        <a:t>items </a:t>
                      </a:r>
                      <a:r>
                        <a:rPr lang="en-US" baseline="0" dirty="0" smtClean="0"/>
                        <a:t>that can hold water example cans, bottle, tires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Mosquitoes and the Diseases They Cause</a:t>
            </a:r>
            <a:endParaRPr lang="en-US" dirty="0"/>
          </a:p>
        </p:txBody>
      </p:sp>
      <p:graphicFrame>
        <p:nvGraphicFramePr>
          <p:cNvPr id="4" name="Content Placeholder 3"/>
          <p:cNvGraphicFramePr>
            <a:graphicFrameLocks noGrp="1"/>
          </p:cNvGraphicFramePr>
          <p:nvPr>
            <p:ph idx="1"/>
          </p:nvPr>
        </p:nvGraphicFramePr>
        <p:xfrm>
          <a:off x="457200" y="1838960"/>
          <a:ext cx="8229600" cy="2123440"/>
        </p:xfrm>
        <a:graphic>
          <a:graphicData uri="http://schemas.openxmlformats.org/drawingml/2006/table">
            <a:tbl>
              <a:tblPr firstRow="1" bandRow="1">
                <a:tableStyleId>{F5AB1C69-6EDB-4FF4-983F-18BD219EF322}</a:tableStyleId>
              </a:tblPr>
              <a:tblGrid>
                <a:gridCol w="2057400"/>
                <a:gridCol w="2057400"/>
                <a:gridCol w="2057400"/>
                <a:gridCol w="2057400"/>
              </a:tblGrid>
              <a:tr h="370840">
                <a:tc>
                  <a:txBody>
                    <a:bodyPr/>
                    <a:lstStyle/>
                    <a:p>
                      <a:pPr algn="ctr"/>
                      <a:r>
                        <a:rPr lang="en-US" dirty="0" smtClean="0"/>
                        <a:t>Mosquito</a:t>
                      </a:r>
                      <a:endParaRPr lang="en-US" dirty="0"/>
                    </a:p>
                  </a:txBody>
                  <a:tcPr/>
                </a:tc>
                <a:tc>
                  <a:txBody>
                    <a:bodyPr/>
                    <a:lstStyle/>
                    <a:p>
                      <a:pPr algn="ctr"/>
                      <a:r>
                        <a:rPr lang="en-US" dirty="0" smtClean="0"/>
                        <a:t>Features</a:t>
                      </a:r>
                      <a:endParaRPr lang="en-US" dirty="0"/>
                    </a:p>
                  </a:txBody>
                  <a:tcPr/>
                </a:tc>
                <a:tc>
                  <a:txBody>
                    <a:bodyPr/>
                    <a:lstStyle/>
                    <a:p>
                      <a:pPr algn="ctr"/>
                      <a:r>
                        <a:rPr lang="en-US" dirty="0" smtClean="0"/>
                        <a:t>Disease Caused</a:t>
                      </a:r>
                      <a:endParaRPr lang="en-US" dirty="0"/>
                    </a:p>
                  </a:txBody>
                  <a:tcPr/>
                </a:tc>
                <a:tc>
                  <a:txBody>
                    <a:bodyPr/>
                    <a:lstStyle/>
                    <a:p>
                      <a:pPr algn="ctr"/>
                      <a:r>
                        <a:rPr lang="en-US" dirty="0" smtClean="0"/>
                        <a:t>Symptom</a:t>
                      </a:r>
                      <a:endParaRPr lang="en-US" dirty="0"/>
                    </a:p>
                  </a:txBody>
                  <a:tcPr/>
                </a:tc>
              </a:tr>
              <a:tr h="370840">
                <a:tc rowSpan="2">
                  <a:txBody>
                    <a:bodyPr/>
                    <a:lstStyle/>
                    <a:p>
                      <a:pPr algn="l"/>
                      <a:r>
                        <a:rPr lang="en-US" dirty="0" err="1" smtClean="0"/>
                        <a:t>Aedes</a:t>
                      </a:r>
                      <a:endParaRPr lang="en-US" dirty="0"/>
                    </a:p>
                  </a:txBody>
                  <a:tcPr/>
                </a:tc>
                <a:tc rowSpan="2">
                  <a:txBody>
                    <a:bodyPr/>
                    <a:lstStyle/>
                    <a:p>
                      <a:pPr algn="l"/>
                      <a:r>
                        <a:rPr lang="en-US" dirty="0" smtClean="0"/>
                        <a:t>White spots on body</a:t>
                      </a:r>
                      <a:endParaRPr lang="en-US" dirty="0"/>
                    </a:p>
                  </a:txBody>
                  <a:tcPr/>
                </a:tc>
                <a:tc>
                  <a:txBody>
                    <a:bodyPr/>
                    <a:lstStyle/>
                    <a:p>
                      <a:pPr algn="l"/>
                      <a:r>
                        <a:rPr lang="en-US" dirty="0" smtClean="0"/>
                        <a:t>Yellow fever</a:t>
                      </a:r>
                      <a:endParaRPr lang="en-US" dirty="0"/>
                    </a:p>
                  </a:txBody>
                  <a:tcPr/>
                </a:tc>
                <a:tc>
                  <a:txBody>
                    <a:bodyPr/>
                    <a:lstStyle/>
                    <a:p>
                      <a:pPr algn="l"/>
                      <a:r>
                        <a:rPr lang="en-US" dirty="0" smtClean="0"/>
                        <a:t>Red face, Bleeding</a:t>
                      </a:r>
                      <a:endParaRPr lang="en-US" dirty="0"/>
                    </a:p>
                  </a:txBody>
                  <a:tcPr/>
                </a:tc>
              </a:tr>
              <a:tr h="370840">
                <a:tc vMerge="1">
                  <a:txBody>
                    <a:bodyPr/>
                    <a:lstStyle/>
                    <a:p>
                      <a:endParaRPr lang="en-US" dirty="0"/>
                    </a:p>
                  </a:txBody>
                  <a:tcPr/>
                </a:tc>
                <a:tc vMerge="1">
                  <a:txBody>
                    <a:bodyPr/>
                    <a:lstStyle/>
                    <a:p>
                      <a:endParaRPr lang="en-US" dirty="0"/>
                    </a:p>
                  </a:txBody>
                  <a:tcPr/>
                </a:tc>
                <a:tc>
                  <a:txBody>
                    <a:bodyPr/>
                    <a:lstStyle/>
                    <a:p>
                      <a:pPr algn="l"/>
                      <a:r>
                        <a:rPr lang="en-US" dirty="0" smtClean="0"/>
                        <a:t>Dengue</a:t>
                      </a:r>
                      <a:endParaRPr lang="en-US" dirty="0"/>
                    </a:p>
                  </a:txBody>
                  <a:tcPr/>
                </a:tc>
                <a:tc>
                  <a:txBody>
                    <a:bodyPr/>
                    <a:lstStyle/>
                    <a:p>
                      <a:pPr algn="l"/>
                      <a:r>
                        <a:rPr lang="en-US" dirty="0" smtClean="0"/>
                        <a:t>Headache,</a:t>
                      </a:r>
                      <a:r>
                        <a:rPr lang="en-US" baseline="0" dirty="0" smtClean="0"/>
                        <a:t> joint pains</a:t>
                      </a:r>
                      <a:endParaRPr lang="en-US" dirty="0"/>
                    </a:p>
                  </a:txBody>
                  <a:tcPr/>
                </a:tc>
              </a:tr>
              <a:tr h="370840">
                <a:tc>
                  <a:txBody>
                    <a:bodyPr/>
                    <a:lstStyle/>
                    <a:p>
                      <a:pPr algn="l"/>
                      <a:r>
                        <a:rPr lang="en-US" dirty="0" smtClean="0"/>
                        <a:t>Anopheles</a:t>
                      </a:r>
                      <a:endParaRPr lang="en-US" dirty="0"/>
                    </a:p>
                  </a:txBody>
                  <a:tcPr/>
                </a:tc>
                <a:tc>
                  <a:txBody>
                    <a:bodyPr/>
                    <a:lstStyle/>
                    <a:p>
                      <a:pPr algn="l"/>
                      <a:r>
                        <a:rPr lang="en-US" dirty="0" smtClean="0"/>
                        <a:t>Silent</a:t>
                      </a:r>
                      <a:endParaRPr lang="en-US" dirty="0"/>
                    </a:p>
                  </a:txBody>
                  <a:tcPr/>
                </a:tc>
                <a:tc>
                  <a:txBody>
                    <a:bodyPr/>
                    <a:lstStyle/>
                    <a:p>
                      <a:pPr algn="l"/>
                      <a:r>
                        <a:rPr lang="en-US" dirty="0" smtClean="0"/>
                        <a:t>Elephantiasis</a:t>
                      </a:r>
                      <a:endParaRPr lang="en-US" dirty="0"/>
                    </a:p>
                  </a:txBody>
                  <a:tcPr/>
                </a:tc>
                <a:tc>
                  <a:txBody>
                    <a:bodyPr/>
                    <a:lstStyle/>
                    <a:p>
                      <a:pPr algn="l"/>
                      <a:r>
                        <a:rPr lang="en-US" dirty="0" smtClean="0"/>
                        <a:t>Swollen limbs</a:t>
                      </a:r>
                      <a:endParaRPr lang="en-US" dirty="0"/>
                    </a:p>
                  </a:txBody>
                  <a:tcPr/>
                </a:tc>
              </a:tr>
              <a:tr h="370840">
                <a:tc>
                  <a:txBody>
                    <a:bodyPr/>
                    <a:lstStyle/>
                    <a:p>
                      <a:pPr algn="l"/>
                      <a:r>
                        <a:rPr lang="en-US" dirty="0" err="1" smtClean="0"/>
                        <a:t>Culex</a:t>
                      </a:r>
                      <a:endParaRPr lang="en-US" dirty="0"/>
                    </a:p>
                  </a:txBody>
                  <a:tcPr/>
                </a:tc>
                <a:tc>
                  <a:txBody>
                    <a:bodyPr/>
                    <a:lstStyle/>
                    <a:p>
                      <a:pPr algn="l"/>
                      <a:r>
                        <a:rPr lang="en-US" dirty="0" smtClean="0"/>
                        <a:t>Whines</a:t>
                      </a:r>
                      <a:endParaRPr lang="en-US" dirty="0"/>
                    </a:p>
                  </a:txBody>
                  <a:tcPr/>
                </a:tc>
                <a:tc>
                  <a:txBody>
                    <a:bodyPr/>
                    <a:lstStyle/>
                    <a:p>
                      <a:pPr algn="l"/>
                      <a:r>
                        <a:rPr lang="en-US" dirty="0" smtClean="0"/>
                        <a:t>Malaria</a:t>
                      </a:r>
                      <a:endParaRPr lang="en-US" dirty="0"/>
                    </a:p>
                  </a:txBody>
                  <a:tcPr/>
                </a:tc>
                <a:tc>
                  <a:txBody>
                    <a:bodyPr/>
                    <a:lstStyle/>
                    <a:p>
                      <a:pPr algn="l"/>
                      <a:r>
                        <a:rPr lang="en-US" dirty="0" smtClean="0"/>
                        <a:t>Nausea/vomiting</a:t>
                      </a:r>
                      <a:endParaRPr lang="en-US" dirty="0"/>
                    </a:p>
                  </a:txBody>
                  <a:tcPr/>
                </a:tc>
              </a:tr>
            </a:tbl>
          </a:graphicData>
        </a:graphic>
      </p:graphicFrame>
      <p:pic>
        <p:nvPicPr>
          <p:cNvPr id="102402" name="Picture 2" descr="Image result for aedes mosquitoes"/>
          <p:cNvPicPr>
            <a:picLocks noChangeAspect="1" noChangeArrowheads="1"/>
          </p:cNvPicPr>
          <p:nvPr/>
        </p:nvPicPr>
        <p:blipFill>
          <a:blip r:embed="rId2" cstate="print"/>
          <a:srcRect/>
          <a:stretch>
            <a:fillRect/>
          </a:stretch>
        </p:blipFill>
        <p:spPr bwMode="auto">
          <a:xfrm>
            <a:off x="91440" y="4038600"/>
            <a:ext cx="2880360" cy="2057400"/>
          </a:xfrm>
          <a:prstGeom prst="rect">
            <a:avLst/>
          </a:prstGeom>
          <a:noFill/>
        </p:spPr>
      </p:pic>
      <p:sp>
        <p:nvSpPr>
          <p:cNvPr id="7" name="TextBox 6"/>
          <p:cNvSpPr txBox="1"/>
          <p:nvPr/>
        </p:nvSpPr>
        <p:spPr>
          <a:xfrm>
            <a:off x="1244357" y="6019800"/>
            <a:ext cx="813043" cy="369332"/>
          </a:xfrm>
          <a:prstGeom prst="rect">
            <a:avLst/>
          </a:prstGeom>
          <a:noFill/>
        </p:spPr>
        <p:txBody>
          <a:bodyPr wrap="none" rtlCol="0">
            <a:spAutoFit/>
          </a:bodyPr>
          <a:lstStyle/>
          <a:p>
            <a:r>
              <a:rPr lang="en-US" dirty="0" err="1" smtClean="0"/>
              <a:t>Aedes</a:t>
            </a:r>
            <a:r>
              <a:rPr lang="en-US" dirty="0" smtClean="0"/>
              <a:t> </a:t>
            </a:r>
            <a:endParaRPr lang="en-US" dirty="0"/>
          </a:p>
        </p:txBody>
      </p:sp>
      <p:pic>
        <p:nvPicPr>
          <p:cNvPr id="102404" name="Picture 4" descr="Image result for anopheles mosquitoes"/>
          <p:cNvPicPr>
            <a:picLocks noChangeAspect="1" noChangeArrowheads="1"/>
          </p:cNvPicPr>
          <p:nvPr/>
        </p:nvPicPr>
        <p:blipFill>
          <a:blip r:embed="rId3" cstate="print"/>
          <a:srcRect/>
          <a:stretch>
            <a:fillRect/>
          </a:stretch>
        </p:blipFill>
        <p:spPr bwMode="auto">
          <a:xfrm>
            <a:off x="3657600" y="4267201"/>
            <a:ext cx="2133600" cy="1695026"/>
          </a:xfrm>
          <a:prstGeom prst="rect">
            <a:avLst/>
          </a:prstGeom>
          <a:noFill/>
        </p:spPr>
      </p:pic>
      <p:sp>
        <p:nvSpPr>
          <p:cNvPr id="9" name="TextBox 8"/>
          <p:cNvSpPr txBox="1"/>
          <p:nvPr/>
        </p:nvSpPr>
        <p:spPr>
          <a:xfrm>
            <a:off x="4267200" y="6031468"/>
            <a:ext cx="1178528" cy="369332"/>
          </a:xfrm>
          <a:prstGeom prst="rect">
            <a:avLst/>
          </a:prstGeom>
          <a:noFill/>
        </p:spPr>
        <p:txBody>
          <a:bodyPr wrap="none" rtlCol="0">
            <a:spAutoFit/>
          </a:bodyPr>
          <a:lstStyle/>
          <a:p>
            <a:r>
              <a:rPr lang="en-US" dirty="0" smtClean="0"/>
              <a:t>Anopheles</a:t>
            </a:r>
            <a:endParaRPr lang="en-US" dirty="0"/>
          </a:p>
        </p:txBody>
      </p:sp>
      <p:pic>
        <p:nvPicPr>
          <p:cNvPr id="102406" name="Picture 6" descr="Related image"/>
          <p:cNvPicPr>
            <a:picLocks noChangeAspect="1" noChangeArrowheads="1"/>
          </p:cNvPicPr>
          <p:nvPr/>
        </p:nvPicPr>
        <p:blipFill>
          <a:blip r:embed="rId4" cstate="print"/>
          <a:srcRect l="10069" r="10580"/>
          <a:stretch>
            <a:fillRect/>
          </a:stretch>
        </p:blipFill>
        <p:spPr bwMode="auto">
          <a:xfrm>
            <a:off x="6553200" y="4038600"/>
            <a:ext cx="2286000" cy="1907134"/>
          </a:xfrm>
          <a:prstGeom prst="rect">
            <a:avLst/>
          </a:prstGeom>
          <a:noFill/>
        </p:spPr>
      </p:pic>
      <p:sp>
        <p:nvSpPr>
          <p:cNvPr id="11" name="TextBox 10"/>
          <p:cNvSpPr txBox="1"/>
          <p:nvPr/>
        </p:nvSpPr>
        <p:spPr>
          <a:xfrm>
            <a:off x="7535436" y="6031468"/>
            <a:ext cx="694164" cy="369332"/>
          </a:xfrm>
          <a:prstGeom prst="rect">
            <a:avLst/>
          </a:prstGeom>
          <a:noFill/>
        </p:spPr>
        <p:txBody>
          <a:bodyPr wrap="none" rtlCol="0">
            <a:spAutoFit/>
          </a:bodyPr>
          <a:lstStyle/>
          <a:p>
            <a:r>
              <a:rPr lang="en-US" dirty="0" err="1" smtClean="0"/>
              <a:t>Culex</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&amp; AIDS</a:t>
            </a:r>
            <a:endParaRPr lang="en-US" dirty="0"/>
          </a:p>
        </p:txBody>
      </p:sp>
      <p:sp>
        <p:nvSpPr>
          <p:cNvPr id="3" name="Content Placeholder 2"/>
          <p:cNvSpPr>
            <a:spLocks noGrp="1"/>
          </p:cNvSpPr>
          <p:nvPr>
            <p:ph idx="1"/>
          </p:nvPr>
        </p:nvSpPr>
        <p:spPr>
          <a:xfrm>
            <a:off x="381000" y="1219200"/>
            <a:ext cx="8458200" cy="5638800"/>
          </a:xfrm>
        </p:spPr>
        <p:txBody>
          <a:bodyPr>
            <a:normAutofit fontScale="77500" lnSpcReduction="20000"/>
          </a:bodyPr>
          <a:lstStyle/>
          <a:p>
            <a:r>
              <a:rPr lang="en-US" dirty="0" smtClean="0"/>
              <a:t>Acquired immunodeficiency syndrome (AIDS) is a disease of the human immune system</a:t>
            </a:r>
            <a:br>
              <a:rPr lang="en-US" dirty="0" smtClean="0"/>
            </a:br>
            <a:r>
              <a:rPr lang="en-US" dirty="0" smtClean="0"/>
              <a:t>caused by the human immunodeficiency virus (HIV).  </a:t>
            </a:r>
          </a:p>
          <a:p>
            <a:endParaRPr lang="en-US" dirty="0" smtClean="0"/>
          </a:p>
          <a:p>
            <a:r>
              <a:rPr lang="en-US" dirty="0" smtClean="0"/>
              <a:t>It destroys the immune system which causes the body to no longer be able to fight diseases.</a:t>
            </a:r>
          </a:p>
          <a:p>
            <a:endParaRPr lang="en-US" dirty="0" smtClean="0"/>
          </a:p>
          <a:p>
            <a:r>
              <a:rPr lang="en-US" dirty="0" smtClean="0"/>
              <a:t>HIV is transmitted through bodily fluid such as blood, semen, vaginal fluid and breast milk.  </a:t>
            </a:r>
            <a:br>
              <a:rPr lang="en-US" dirty="0" smtClean="0"/>
            </a:br>
            <a:r>
              <a:rPr lang="en-US" dirty="0" smtClean="0"/>
              <a:t/>
            </a:r>
            <a:br>
              <a:rPr lang="en-US" dirty="0" smtClean="0"/>
            </a:br>
            <a:r>
              <a:rPr lang="en-US" dirty="0" smtClean="0"/>
              <a:t>This transmission can involve anal, vaginal or oral sex, blood transfusion, contaminated hypodermic needles, exchange between mother and baby during pregnancy and breastfeeding.</a:t>
            </a:r>
          </a:p>
          <a:p>
            <a:endParaRPr lang="en-US" dirty="0" smtClean="0"/>
          </a:p>
          <a:p>
            <a:r>
              <a:rPr lang="en-US" dirty="0" smtClean="0"/>
              <a:t>MOSQUITOES DO NOT SPREAD AIDS!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5175"/>
            <a:ext cx="7772400" cy="1470025"/>
          </a:xfrm>
        </p:spPr>
        <p:txBody>
          <a:bodyPr/>
          <a:lstStyle/>
          <a:p>
            <a:r>
              <a:rPr lang="en-US" dirty="0" smtClean="0"/>
              <a:t>Maintaining Health</a:t>
            </a:r>
            <a:endParaRPr lang="en-US" dirty="0"/>
          </a:p>
        </p:txBody>
      </p:sp>
      <p:sp>
        <p:nvSpPr>
          <p:cNvPr id="3" name="Subtitle 2"/>
          <p:cNvSpPr>
            <a:spLocks noGrp="1"/>
          </p:cNvSpPr>
          <p:nvPr>
            <p:ph type="subTitle" idx="1"/>
          </p:nvPr>
        </p:nvSpPr>
        <p:spPr>
          <a:xfrm>
            <a:off x="1066800" y="3048000"/>
            <a:ext cx="6934200" cy="2590800"/>
          </a:xfrm>
        </p:spPr>
        <p:txBody>
          <a:bodyPr>
            <a:normAutofit/>
          </a:bodyPr>
          <a:lstStyle/>
          <a:p>
            <a:r>
              <a:rPr lang="en-US" sz="8000" dirty="0" smtClean="0">
                <a:solidFill>
                  <a:srgbClr val="92D050"/>
                </a:solidFill>
                <a:latin typeface="Silver South Script Alt" pitchFamily="2" charset="0"/>
              </a:rPr>
              <a:t>Health </a:t>
            </a:r>
            <a:r>
              <a:rPr lang="en-US" sz="8000" dirty="0" err="1" smtClean="0">
                <a:solidFill>
                  <a:srgbClr val="92D050"/>
                </a:solidFill>
                <a:latin typeface="Silver South Script Alt" pitchFamily="2" charset="0"/>
              </a:rPr>
              <a:t>Centres</a:t>
            </a:r>
            <a:r>
              <a:rPr lang="en-US" sz="8000" dirty="0" smtClean="0">
                <a:solidFill>
                  <a:srgbClr val="92D050"/>
                </a:solidFill>
                <a:latin typeface="Silver South Script Alt" pitchFamily="2" charset="0"/>
              </a:rPr>
              <a:t> &amp; Hospitals</a:t>
            </a:r>
            <a:endParaRPr lang="en-US" sz="8000" dirty="0">
              <a:solidFill>
                <a:srgbClr val="92D050"/>
              </a:solidFill>
              <a:latin typeface="Silver South Script Alt" pitchFamily="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t>
            </a:r>
            <a:r>
              <a:rPr lang="en-US" dirty="0" err="1" smtClean="0"/>
              <a:t>Centres</a:t>
            </a:r>
            <a:r>
              <a:rPr lang="en-US" dirty="0" smtClean="0"/>
              <a:t> &amp; Hospitals</a:t>
            </a:r>
            <a:endParaRPr lang="en-US" dirty="0"/>
          </a:p>
        </p:txBody>
      </p:sp>
      <p:sp>
        <p:nvSpPr>
          <p:cNvPr id="3" name="Content Placeholder 2"/>
          <p:cNvSpPr>
            <a:spLocks noGrp="1"/>
          </p:cNvSpPr>
          <p:nvPr>
            <p:ph idx="1"/>
          </p:nvPr>
        </p:nvSpPr>
        <p:spPr>
          <a:xfrm>
            <a:off x="457200" y="1600200"/>
            <a:ext cx="8305800" cy="5257800"/>
          </a:xfrm>
        </p:spPr>
        <p:txBody>
          <a:bodyPr>
            <a:normAutofit fontScale="85000" lnSpcReduction="20000"/>
          </a:bodyPr>
          <a:lstStyle/>
          <a:p>
            <a:r>
              <a:rPr lang="en-US" dirty="0" smtClean="0"/>
              <a:t>When we are unhealthy or have</a:t>
            </a:r>
            <a:br>
              <a:rPr lang="en-US" dirty="0" smtClean="0"/>
            </a:br>
            <a:r>
              <a:rPr lang="en-US" dirty="0" smtClean="0"/>
              <a:t>a disease we see the doctor.</a:t>
            </a:r>
          </a:p>
          <a:p>
            <a:endParaRPr lang="en-US" dirty="0" smtClean="0"/>
          </a:p>
          <a:p>
            <a:r>
              <a:rPr lang="en-US" dirty="0" smtClean="0"/>
              <a:t>Doctors can be found at</a:t>
            </a:r>
            <a:br>
              <a:rPr lang="en-US" dirty="0" smtClean="0"/>
            </a:br>
            <a:r>
              <a:rPr lang="en-US" dirty="0" smtClean="0"/>
              <a:t>hospitals and health </a:t>
            </a:r>
            <a:r>
              <a:rPr lang="en-US" dirty="0" err="1" smtClean="0"/>
              <a:t>centres</a:t>
            </a:r>
            <a:r>
              <a:rPr lang="en-US" dirty="0" smtClean="0"/>
              <a:t>.</a:t>
            </a:r>
          </a:p>
          <a:p>
            <a:endParaRPr lang="en-US" dirty="0" smtClean="0"/>
          </a:p>
          <a:p>
            <a:r>
              <a:rPr lang="en-US" dirty="0" smtClean="0"/>
              <a:t>Science and technology can be used to prevent, detect and treat many diseases.</a:t>
            </a:r>
          </a:p>
          <a:p>
            <a:endParaRPr lang="en-US" dirty="0" smtClean="0"/>
          </a:p>
          <a:p>
            <a:r>
              <a:rPr lang="en-US" dirty="0" smtClean="0"/>
              <a:t>Departments in a hospital make good use of science and technology used to detect, prevent or treat diseases.  Parts of a hospital that makes good use of science and technology are the X-ray department, dispensary, mortuary and laboratory.</a:t>
            </a:r>
            <a:endParaRPr lang="en-US" dirty="0"/>
          </a:p>
        </p:txBody>
      </p:sp>
      <p:pic>
        <p:nvPicPr>
          <p:cNvPr id="100358" name="Picture 6" descr="Image result for hospitals"/>
          <p:cNvPicPr>
            <a:picLocks noChangeAspect="1" noChangeArrowheads="1"/>
          </p:cNvPicPr>
          <p:nvPr/>
        </p:nvPicPr>
        <p:blipFill>
          <a:blip r:embed="rId2" cstate="print"/>
          <a:srcRect/>
          <a:stretch>
            <a:fillRect/>
          </a:stretch>
        </p:blipFill>
        <p:spPr bwMode="auto">
          <a:xfrm>
            <a:off x="5334000" y="1219200"/>
            <a:ext cx="3714748" cy="237744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5175"/>
            <a:ext cx="7772400" cy="1470025"/>
          </a:xfrm>
        </p:spPr>
        <p:txBody>
          <a:bodyPr/>
          <a:lstStyle/>
          <a:p>
            <a:r>
              <a:rPr lang="en-US" dirty="0" smtClean="0"/>
              <a:t>Maintaining Health</a:t>
            </a:r>
            <a:endParaRPr lang="en-US" dirty="0"/>
          </a:p>
        </p:txBody>
      </p:sp>
      <p:sp>
        <p:nvSpPr>
          <p:cNvPr id="3" name="Subtitle 2"/>
          <p:cNvSpPr>
            <a:spLocks noGrp="1"/>
          </p:cNvSpPr>
          <p:nvPr>
            <p:ph type="subTitle" idx="1"/>
          </p:nvPr>
        </p:nvSpPr>
        <p:spPr>
          <a:xfrm>
            <a:off x="1066800" y="2895600"/>
            <a:ext cx="6934200" cy="2590800"/>
          </a:xfrm>
        </p:spPr>
        <p:txBody>
          <a:bodyPr>
            <a:normAutofit/>
          </a:bodyPr>
          <a:lstStyle/>
          <a:p>
            <a:r>
              <a:rPr lang="en-US" sz="9600" dirty="0" smtClean="0">
                <a:solidFill>
                  <a:schemeClr val="accent6">
                    <a:lumMod val="75000"/>
                  </a:schemeClr>
                </a:solidFill>
                <a:latin typeface="Silver South Script Alt" pitchFamily="2" charset="0"/>
              </a:rPr>
              <a:t>The Human Body</a:t>
            </a:r>
            <a:endParaRPr lang="en-US" sz="9600" dirty="0">
              <a:solidFill>
                <a:schemeClr val="accent6">
                  <a:lumMod val="75000"/>
                </a:schemeClr>
              </a:solidFill>
              <a:latin typeface="Silver South Script Alt"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Body</a:t>
            </a:r>
            <a:endParaRPr lang="en-US" dirty="0"/>
          </a:p>
        </p:txBody>
      </p:sp>
      <p:sp>
        <p:nvSpPr>
          <p:cNvPr id="3" name="Content Placeholder 2"/>
          <p:cNvSpPr>
            <a:spLocks noGrp="1"/>
          </p:cNvSpPr>
          <p:nvPr>
            <p:ph idx="1"/>
          </p:nvPr>
        </p:nvSpPr>
        <p:spPr>
          <a:xfrm>
            <a:off x="457200" y="1600200"/>
            <a:ext cx="8458200" cy="5105400"/>
          </a:xfrm>
        </p:spPr>
        <p:txBody>
          <a:bodyPr>
            <a:normAutofit/>
          </a:bodyPr>
          <a:lstStyle/>
          <a:p>
            <a:r>
              <a:rPr lang="en-US" dirty="0" smtClean="0"/>
              <a:t>Human beings are</a:t>
            </a:r>
            <a:br>
              <a:rPr lang="en-US" dirty="0" smtClean="0"/>
            </a:br>
            <a:r>
              <a:rPr lang="en-US" dirty="0" smtClean="0"/>
              <a:t>organisms.</a:t>
            </a:r>
          </a:p>
          <a:p>
            <a:endParaRPr lang="en-US" dirty="0" smtClean="0"/>
          </a:p>
          <a:p>
            <a:r>
              <a:rPr lang="en-US" dirty="0" smtClean="0"/>
              <a:t>An organism is any living</a:t>
            </a:r>
            <a:br>
              <a:rPr lang="en-US" dirty="0" smtClean="0"/>
            </a:br>
            <a:r>
              <a:rPr lang="en-US" dirty="0" smtClean="0"/>
              <a:t>thing.</a:t>
            </a:r>
          </a:p>
          <a:p>
            <a:endParaRPr lang="en-US" dirty="0" smtClean="0"/>
          </a:p>
          <a:p>
            <a:r>
              <a:rPr lang="en-US" dirty="0" smtClean="0"/>
              <a:t>Cells grow and divide </a:t>
            </a:r>
            <a:br>
              <a:rPr lang="en-US" dirty="0" smtClean="0"/>
            </a:br>
            <a:r>
              <a:rPr lang="en-US" dirty="0" smtClean="0"/>
              <a:t>to form tissues, which group together to form organs which work together to form systems.</a:t>
            </a:r>
          </a:p>
        </p:txBody>
      </p:sp>
      <p:pic>
        <p:nvPicPr>
          <p:cNvPr id="108546" name="Picture 2" descr="Related image"/>
          <p:cNvPicPr>
            <a:picLocks noChangeAspect="1" noChangeArrowheads="1"/>
          </p:cNvPicPr>
          <p:nvPr/>
        </p:nvPicPr>
        <p:blipFill>
          <a:blip r:embed="rId2" cstate="print"/>
          <a:srcRect l="3922" r="3922" b="7843"/>
          <a:stretch>
            <a:fillRect/>
          </a:stretch>
        </p:blipFill>
        <p:spPr bwMode="auto">
          <a:xfrm>
            <a:off x="4953000" y="1447801"/>
            <a:ext cx="4038600" cy="40385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Six Food Groups</a:t>
            </a:r>
            <a:endParaRPr lang="en-US" dirty="0"/>
          </a:p>
        </p:txBody>
      </p:sp>
      <p:sp>
        <p:nvSpPr>
          <p:cNvPr id="3" name="Content Placeholder 2"/>
          <p:cNvSpPr>
            <a:spLocks noGrp="1"/>
          </p:cNvSpPr>
          <p:nvPr>
            <p:ph idx="1"/>
          </p:nvPr>
        </p:nvSpPr>
        <p:spPr>
          <a:xfrm>
            <a:off x="457200" y="1219200"/>
            <a:ext cx="8534400" cy="5638800"/>
          </a:xfrm>
        </p:spPr>
        <p:txBody>
          <a:bodyPr>
            <a:normAutofit fontScale="77500" lnSpcReduction="20000"/>
          </a:bodyPr>
          <a:lstStyle/>
          <a:p>
            <a:r>
              <a:rPr lang="en-US" dirty="0" smtClean="0"/>
              <a:t>Food is classified into six food groups.  They are important for your health.  They are:</a:t>
            </a:r>
            <a:br>
              <a:rPr lang="en-US" dirty="0" smtClean="0"/>
            </a:br>
            <a:r>
              <a:rPr lang="en-US" dirty="0" smtClean="0"/>
              <a:t/>
            </a:r>
            <a:br>
              <a:rPr lang="en-US" dirty="0" smtClean="0"/>
            </a:br>
            <a:r>
              <a:rPr lang="en-US" dirty="0" smtClean="0"/>
              <a:t>1.  Staples</a:t>
            </a:r>
            <a:br>
              <a:rPr lang="en-US" dirty="0" smtClean="0"/>
            </a:br>
            <a:r>
              <a:rPr lang="en-US" dirty="0" smtClean="0"/>
              <a:t/>
            </a:r>
            <a:br>
              <a:rPr lang="en-US" dirty="0" smtClean="0"/>
            </a:br>
            <a:r>
              <a:rPr lang="en-US" dirty="0" smtClean="0"/>
              <a:t>2.  Food from animals</a:t>
            </a:r>
            <a:br>
              <a:rPr lang="en-US" dirty="0" smtClean="0"/>
            </a:br>
            <a:r>
              <a:rPr lang="en-US" dirty="0" smtClean="0"/>
              <a:t/>
            </a:r>
            <a:br>
              <a:rPr lang="en-US" dirty="0" smtClean="0"/>
            </a:br>
            <a:r>
              <a:rPr lang="en-US" dirty="0" smtClean="0"/>
              <a:t>3.  Legumes</a:t>
            </a:r>
            <a:br>
              <a:rPr lang="en-US" dirty="0" smtClean="0"/>
            </a:br>
            <a:r>
              <a:rPr lang="en-US" dirty="0" smtClean="0"/>
              <a:t/>
            </a:r>
            <a:br>
              <a:rPr lang="en-US" dirty="0" smtClean="0"/>
            </a:br>
            <a:r>
              <a:rPr lang="en-US" dirty="0" smtClean="0"/>
              <a:t>4.  Fruits</a:t>
            </a:r>
            <a:br>
              <a:rPr lang="en-US" dirty="0" smtClean="0"/>
            </a:br>
            <a:r>
              <a:rPr lang="en-US" dirty="0" smtClean="0"/>
              <a:t/>
            </a:r>
            <a:br>
              <a:rPr lang="en-US" dirty="0" smtClean="0"/>
            </a:br>
            <a:r>
              <a:rPr lang="en-US" dirty="0" smtClean="0"/>
              <a:t>5.  Vegetables</a:t>
            </a:r>
            <a:br>
              <a:rPr lang="en-US" dirty="0" smtClean="0"/>
            </a:br>
            <a:r>
              <a:rPr lang="en-US" dirty="0" smtClean="0"/>
              <a:t/>
            </a:r>
            <a:br>
              <a:rPr lang="en-US" dirty="0" smtClean="0"/>
            </a:br>
            <a:r>
              <a:rPr lang="en-US" dirty="0" smtClean="0"/>
              <a:t>6.  Fats</a:t>
            </a:r>
            <a:br>
              <a:rPr lang="en-US" dirty="0" smtClean="0"/>
            </a:br>
            <a:r>
              <a:rPr lang="en-US" dirty="0" smtClean="0"/>
              <a:t/>
            </a:r>
            <a:br>
              <a:rPr lang="en-US" dirty="0" smtClean="0"/>
            </a:br>
            <a:r>
              <a:rPr lang="en-US" dirty="0" smtClean="0"/>
              <a:t>A balanced meal consists of the right amount of food from each of the food groups.</a:t>
            </a:r>
            <a:endParaRPr lang="en-US" dirty="0"/>
          </a:p>
        </p:txBody>
      </p:sp>
      <p:pic>
        <p:nvPicPr>
          <p:cNvPr id="81922" name="Picture 2" descr="Related image"/>
          <p:cNvPicPr>
            <a:picLocks noChangeAspect="1" noChangeArrowheads="1"/>
          </p:cNvPicPr>
          <p:nvPr/>
        </p:nvPicPr>
        <p:blipFill>
          <a:blip r:embed="rId2" cstate="print"/>
          <a:srcRect l="5455" t="10112" r="7273" b="30338"/>
          <a:stretch>
            <a:fillRect/>
          </a:stretch>
        </p:blipFill>
        <p:spPr bwMode="auto">
          <a:xfrm>
            <a:off x="3962400" y="1676400"/>
            <a:ext cx="4572000" cy="4038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Human Body</a:t>
            </a:r>
            <a:endParaRPr lang="en-US" dirty="0"/>
          </a:p>
        </p:txBody>
      </p:sp>
      <p:sp>
        <p:nvSpPr>
          <p:cNvPr id="3" name="Content Placeholder 2"/>
          <p:cNvSpPr>
            <a:spLocks noGrp="1"/>
          </p:cNvSpPr>
          <p:nvPr>
            <p:ph idx="1"/>
          </p:nvPr>
        </p:nvSpPr>
        <p:spPr>
          <a:xfrm>
            <a:off x="457200" y="1600200"/>
            <a:ext cx="8458200" cy="5105400"/>
          </a:xfrm>
        </p:spPr>
        <p:txBody>
          <a:bodyPr>
            <a:normAutofit fontScale="85000" lnSpcReduction="20000"/>
          </a:bodyPr>
          <a:lstStyle/>
          <a:p>
            <a:r>
              <a:rPr lang="en-US" dirty="0" smtClean="0"/>
              <a:t>An organism is made up of a number of systems which work together.</a:t>
            </a:r>
            <a:br>
              <a:rPr lang="en-US" dirty="0" smtClean="0"/>
            </a:br>
            <a:r>
              <a:rPr lang="en-US" dirty="0" smtClean="0"/>
              <a:t/>
            </a:r>
            <a:br>
              <a:rPr lang="en-US" dirty="0" smtClean="0"/>
            </a:br>
            <a:r>
              <a:rPr lang="en-US" dirty="0" smtClean="0"/>
              <a:t>Cells </a:t>
            </a:r>
            <a:r>
              <a:rPr lang="en-US" dirty="0" smtClean="0">
                <a:sym typeface="Wingdings" pitchFamily="2" charset="2"/>
              </a:rPr>
              <a:t>  Tissues  Organs  System</a:t>
            </a:r>
          </a:p>
          <a:p>
            <a:endParaRPr lang="en-US" dirty="0" smtClean="0">
              <a:sym typeface="Wingdings" pitchFamily="2" charset="2"/>
            </a:endParaRPr>
          </a:p>
          <a:p>
            <a:r>
              <a:rPr lang="en-US" dirty="0" smtClean="0">
                <a:sym typeface="Wingdings" pitchFamily="2" charset="2"/>
              </a:rPr>
              <a:t>Examples of cells are red blood cells, white blood cells, sperm and ovum.</a:t>
            </a:r>
          </a:p>
          <a:p>
            <a:endParaRPr lang="en-US" dirty="0" smtClean="0">
              <a:sym typeface="Wingdings" pitchFamily="2" charset="2"/>
            </a:endParaRPr>
          </a:p>
          <a:p>
            <a:r>
              <a:rPr lang="en-US" dirty="0" smtClean="0">
                <a:sym typeface="Wingdings" pitchFamily="2" charset="2"/>
              </a:rPr>
              <a:t>Examples of tissues are nervous tissue, cartilage and muscle.</a:t>
            </a:r>
          </a:p>
          <a:p>
            <a:endParaRPr lang="en-US" dirty="0" smtClean="0">
              <a:sym typeface="Wingdings" pitchFamily="2" charset="2"/>
            </a:endParaRPr>
          </a:p>
          <a:p>
            <a:r>
              <a:rPr lang="en-US" dirty="0" smtClean="0">
                <a:sym typeface="Wingdings" pitchFamily="2" charset="2"/>
              </a:rPr>
              <a:t>Examples of organs are the heart, eyes, ears, nose, tongue, brain, penis and vagina.</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of the Human Body</a:t>
            </a:r>
            <a:endParaRPr lang="en-US" dirty="0"/>
          </a:p>
        </p:txBody>
      </p:sp>
      <p:sp>
        <p:nvSpPr>
          <p:cNvPr id="3" name="Content Placeholder 2"/>
          <p:cNvSpPr>
            <a:spLocks noGrp="1"/>
          </p:cNvSpPr>
          <p:nvPr>
            <p:ph idx="1"/>
          </p:nvPr>
        </p:nvSpPr>
        <p:spPr/>
        <p:txBody>
          <a:bodyPr/>
          <a:lstStyle/>
          <a:p>
            <a:r>
              <a:rPr lang="en-US" dirty="0" smtClean="0"/>
              <a:t>There are eight systems in the human body.</a:t>
            </a:r>
          </a:p>
          <a:p>
            <a:endParaRPr lang="en-US" dirty="0" smtClean="0"/>
          </a:p>
          <a:p>
            <a:r>
              <a:rPr lang="en-US" dirty="0" smtClean="0"/>
              <a:t>Each system is different.  They are the cardiovascular, digestive, endocrine, </a:t>
            </a:r>
            <a:r>
              <a:rPr lang="en-US" dirty="0" err="1" smtClean="0"/>
              <a:t>musculo</a:t>
            </a:r>
            <a:r>
              <a:rPr lang="en-US" dirty="0" smtClean="0"/>
              <a:t>-skeletal, nervous, reproductive, respiratory and urinary systems.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of the Human Body</a:t>
            </a:r>
            <a:endParaRPr lang="en-US" dirty="0"/>
          </a:p>
        </p:txBody>
      </p:sp>
      <p:sp>
        <p:nvSpPr>
          <p:cNvPr id="3" name="Content Placeholder 2"/>
          <p:cNvSpPr>
            <a:spLocks noGrp="1"/>
          </p:cNvSpPr>
          <p:nvPr>
            <p:ph idx="1"/>
          </p:nvPr>
        </p:nvSpPr>
        <p:spPr>
          <a:xfrm>
            <a:off x="457200" y="1600200"/>
            <a:ext cx="8305800" cy="5257800"/>
          </a:xfrm>
        </p:spPr>
        <p:txBody>
          <a:bodyPr>
            <a:normAutofit/>
          </a:bodyPr>
          <a:lstStyle/>
          <a:p>
            <a:r>
              <a:rPr lang="en-US" dirty="0" smtClean="0"/>
              <a:t>The cardiovascular system refers to the heart.</a:t>
            </a:r>
            <a:br>
              <a:rPr lang="en-US" dirty="0" smtClean="0"/>
            </a:br>
            <a:r>
              <a:rPr lang="en-US" dirty="0" smtClean="0"/>
              <a:t/>
            </a:r>
            <a:br>
              <a:rPr lang="en-US" dirty="0" smtClean="0"/>
            </a:br>
            <a:r>
              <a:rPr lang="en-US" dirty="0" smtClean="0"/>
              <a:t>The digestive system deal with the throat, stomach and intestines.</a:t>
            </a:r>
            <a:br>
              <a:rPr lang="en-US" dirty="0" smtClean="0"/>
            </a:br>
            <a:r>
              <a:rPr lang="en-US" dirty="0" smtClean="0"/>
              <a:t/>
            </a:r>
            <a:br>
              <a:rPr lang="en-US" dirty="0" smtClean="0"/>
            </a:br>
            <a:r>
              <a:rPr lang="en-US" dirty="0" smtClean="0"/>
              <a:t>The endocrine system deals with hormone production. </a:t>
            </a:r>
            <a:br>
              <a:rPr lang="en-US" dirty="0" smtClean="0"/>
            </a:b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of the Human Body</a:t>
            </a:r>
            <a:endParaRPr lang="en-US" dirty="0"/>
          </a:p>
        </p:txBody>
      </p:sp>
      <p:sp>
        <p:nvSpPr>
          <p:cNvPr id="3" name="Content Placeholder 2"/>
          <p:cNvSpPr>
            <a:spLocks noGrp="1"/>
          </p:cNvSpPr>
          <p:nvPr>
            <p:ph idx="1"/>
          </p:nvPr>
        </p:nvSpPr>
        <p:spPr>
          <a:xfrm>
            <a:off x="457200" y="1600200"/>
            <a:ext cx="8305800" cy="5257800"/>
          </a:xfrm>
        </p:spPr>
        <p:txBody>
          <a:bodyPr>
            <a:normAutofit/>
          </a:bodyPr>
          <a:lstStyle/>
          <a:p>
            <a:r>
              <a:rPr lang="en-US" dirty="0" smtClean="0"/>
              <a:t>The </a:t>
            </a:r>
            <a:r>
              <a:rPr lang="en-US" dirty="0" err="1" smtClean="0"/>
              <a:t>musculo</a:t>
            </a:r>
            <a:r>
              <a:rPr lang="en-US" dirty="0" smtClean="0"/>
              <a:t>-skeletal system deal with the bones, muscles, cartilage, tendons, ligaments, joints and other connective tissue of the body.</a:t>
            </a:r>
            <a:br>
              <a:rPr lang="en-US" dirty="0" smtClean="0"/>
            </a:br>
            <a:r>
              <a:rPr lang="en-US" dirty="0" smtClean="0"/>
              <a:t/>
            </a:r>
            <a:br>
              <a:rPr lang="en-US" dirty="0" smtClean="0"/>
            </a:br>
            <a:r>
              <a:rPr lang="en-US" dirty="0" smtClean="0"/>
              <a:t>The nervous system deals with the nerves cells and fibres in the body.</a:t>
            </a:r>
            <a:br>
              <a:rPr lang="en-US" dirty="0" smtClean="0"/>
            </a:br>
            <a:r>
              <a:rPr lang="en-US" dirty="0" smtClean="0"/>
              <a:t/>
            </a:r>
            <a:br>
              <a:rPr lang="en-US" dirty="0" smtClean="0"/>
            </a:br>
            <a:r>
              <a:rPr lang="en-US" dirty="0" smtClean="0"/>
              <a:t>The reproductive system refers to the functions of the sex organs of the male and female.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of the Human Body</a:t>
            </a:r>
            <a:endParaRPr lang="en-US" dirty="0"/>
          </a:p>
        </p:txBody>
      </p:sp>
      <p:sp>
        <p:nvSpPr>
          <p:cNvPr id="3" name="Content Placeholder 2"/>
          <p:cNvSpPr>
            <a:spLocks noGrp="1"/>
          </p:cNvSpPr>
          <p:nvPr>
            <p:ph idx="1"/>
          </p:nvPr>
        </p:nvSpPr>
        <p:spPr>
          <a:xfrm>
            <a:off x="457200" y="1600200"/>
            <a:ext cx="8305800" cy="5257800"/>
          </a:xfrm>
        </p:spPr>
        <p:txBody>
          <a:bodyPr>
            <a:normAutofit/>
          </a:bodyPr>
          <a:lstStyle/>
          <a:p>
            <a:r>
              <a:rPr lang="en-US" dirty="0" smtClean="0"/>
              <a:t>The respiratory system deals with the lungs to enable gas exchange.</a:t>
            </a:r>
            <a:br>
              <a:rPr lang="en-US" dirty="0" smtClean="0"/>
            </a:br>
            <a:r>
              <a:rPr lang="en-US" dirty="0" smtClean="0"/>
              <a:t/>
            </a:r>
            <a:br>
              <a:rPr lang="en-US" dirty="0" smtClean="0"/>
            </a:br>
            <a:r>
              <a:rPr lang="en-US" dirty="0" smtClean="0"/>
              <a:t>The urinary system refers to the removal of toxic wastes from the kidneys, bladder, </a:t>
            </a:r>
            <a:r>
              <a:rPr lang="en-US" dirty="0" err="1" smtClean="0"/>
              <a:t>ureters</a:t>
            </a:r>
            <a:r>
              <a:rPr lang="en-US" dirty="0" smtClean="0"/>
              <a:t> and urethra.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a:t>
            </a:r>
            <a:endParaRPr lang="en-US" dirty="0"/>
          </a:p>
        </p:txBody>
      </p:sp>
      <p:sp>
        <p:nvSpPr>
          <p:cNvPr id="3" name="Content Placeholder 2"/>
          <p:cNvSpPr>
            <a:spLocks noGrp="1"/>
          </p:cNvSpPr>
          <p:nvPr>
            <p:ph idx="1"/>
          </p:nvPr>
        </p:nvSpPr>
        <p:spPr>
          <a:xfrm>
            <a:off x="457200" y="1600200"/>
            <a:ext cx="8305800" cy="5257800"/>
          </a:xfrm>
        </p:spPr>
        <p:txBody>
          <a:bodyPr>
            <a:normAutofit lnSpcReduction="10000"/>
          </a:bodyPr>
          <a:lstStyle/>
          <a:p>
            <a:r>
              <a:rPr lang="en-US" dirty="0" smtClean="0"/>
              <a:t>Nutrients are those substances contained in food which are necessary for healthy bodies.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In addition to nutrient groups we also need water to dissolve substances in the body and to form fluids for example blood.</a:t>
            </a:r>
            <a:endParaRPr lang="en-US" dirty="0"/>
          </a:p>
        </p:txBody>
      </p:sp>
      <p:graphicFrame>
        <p:nvGraphicFramePr>
          <p:cNvPr id="4" name="Table 3"/>
          <p:cNvGraphicFramePr>
            <a:graphicFrameLocks noGrp="1"/>
          </p:cNvGraphicFramePr>
          <p:nvPr/>
        </p:nvGraphicFramePr>
        <p:xfrm>
          <a:off x="1524000" y="2743200"/>
          <a:ext cx="6096000" cy="2225040"/>
        </p:xfrm>
        <a:graphic>
          <a:graphicData uri="http://schemas.openxmlformats.org/drawingml/2006/table">
            <a:tbl>
              <a:tblPr firstRow="1" bandRow="1">
                <a:tableStyleId>{F5AB1C69-6EDB-4FF4-983F-18BD219EF322}</a:tableStyleId>
              </a:tblPr>
              <a:tblGrid>
                <a:gridCol w="1905000"/>
                <a:gridCol w="4191000"/>
              </a:tblGrid>
              <a:tr h="370840">
                <a:tc>
                  <a:txBody>
                    <a:bodyPr/>
                    <a:lstStyle/>
                    <a:p>
                      <a:r>
                        <a:rPr lang="en-US" dirty="0" smtClean="0"/>
                        <a:t>Nutrients</a:t>
                      </a:r>
                      <a:endParaRPr lang="en-US" dirty="0"/>
                    </a:p>
                  </a:txBody>
                  <a:tcPr/>
                </a:tc>
                <a:tc>
                  <a:txBody>
                    <a:bodyPr/>
                    <a:lstStyle/>
                    <a:p>
                      <a:r>
                        <a:rPr lang="en-US" dirty="0" smtClean="0"/>
                        <a:t>What they provide</a:t>
                      </a:r>
                      <a:r>
                        <a:rPr lang="en-US" baseline="0" dirty="0" smtClean="0"/>
                        <a:t> for the body</a:t>
                      </a:r>
                      <a:endParaRPr lang="en-US" dirty="0"/>
                    </a:p>
                  </a:txBody>
                  <a:tcPr/>
                </a:tc>
              </a:tr>
              <a:tr h="370840">
                <a:tc>
                  <a:txBody>
                    <a:bodyPr/>
                    <a:lstStyle/>
                    <a:p>
                      <a:r>
                        <a:rPr lang="en-US" dirty="0" smtClean="0"/>
                        <a:t>Carbohydrates</a:t>
                      </a:r>
                      <a:endParaRPr lang="en-US" dirty="0"/>
                    </a:p>
                  </a:txBody>
                  <a:tcPr/>
                </a:tc>
                <a:tc>
                  <a:txBody>
                    <a:bodyPr/>
                    <a:lstStyle/>
                    <a:p>
                      <a:r>
                        <a:rPr lang="en-US" dirty="0" smtClean="0"/>
                        <a:t>Energy</a:t>
                      </a:r>
                      <a:endParaRPr lang="en-US" dirty="0"/>
                    </a:p>
                  </a:txBody>
                  <a:tcPr/>
                </a:tc>
              </a:tr>
              <a:tr h="370840">
                <a:tc>
                  <a:txBody>
                    <a:bodyPr/>
                    <a:lstStyle/>
                    <a:p>
                      <a:r>
                        <a:rPr lang="en-US" dirty="0" smtClean="0"/>
                        <a:t>Proteins</a:t>
                      </a:r>
                      <a:endParaRPr lang="en-US" dirty="0"/>
                    </a:p>
                  </a:txBody>
                  <a:tcPr/>
                </a:tc>
                <a:tc>
                  <a:txBody>
                    <a:bodyPr/>
                    <a:lstStyle/>
                    <a:p>
                      <a:r>
                        <a:rPr lang="en-US" dirty="0" smtClean="0"/>
                        <a:t>Growth and Repair</a:t>
                      </a:r>
                      <a:endParaRPr lang="en-US" dirty="0"/>
                    </a:p>
                  </a:txBody>
                  <a:tcPr/>
                </a:tc>
              </a:tr>
              <a:tr h="370840">
                <a:tc>
                  <a:txBody>
                    <a:bodyPr/>
                    <a:lstStyle/>
                    <a:p>
                      <a:r>
                        <a:rPr lang="en-US" dirty="0" smtClean="0"/>
                        <a:t>Lipids/Fats</a:t>
                      </a:r>
                      <a:endParaRPr lang="en-US" dirty="0"/>
                    </a:p>
                  </a:txBody>
                  <a:tcPr/>
                </a:tc>
                <a:tc>
                  <a:txBody>
                    <a:bodyPr/>
                    <a:lstStyle/>
                    <a:p>
                      <a:r>
                        <a:rPr lang="en-US" dirty="0" smtClean="0"/>
                        <a:t>Energy</a:t>
                      </a:r>
                      <a:endParaRPr lang="en-US" dirty="0"/>
                    </a:p>
                  </a:txBody>
                  <a:tcPr/>
                </a:tc>
              </a:tr>
              <a:tr h="370840">
                <a:tc>
                  <a:txBody>
                    <a:bodyPr/>
                    <a:lstStyle/>
                    <a:p>
                      <a:r>
                        <a:rPr lang="en-US" dirty="0" smtClean="0"/>
                        <a:t>Vitamins</a:t>
                      </a:r>
                      <a:endParaRPr lang="en-US" dirty="0"/>
                    </a:p>
                  </a:txBody>
                  <a:tcPr/>
                </a:tc>
                <a:tc>
                  <a:txBody>
                    <a:bodyPr/>
                    <a:lstStyle/>
                    <a:p>
                      <a:r>
                        <a:rPr lang="en-US" dirty="0" smtClean="0"/>
                        <a:t>For proper working of the body</a:t>
                      </a:r>
                      <a:endParaRPr lang="en-US" dirty="0"/>
                    </a:p>
                  </a:txBody>
                  <a:tcPr/>
                </a:tc>
              </a:tr>
              <a:tr h="370840">
                <a:tc>
                  <a:txBody>
                    <a:bodyPr/>
                    <a:lstStyle/>
                    <a:p>
                      <a:r>
                        <a:rPr lang="en-US" dirty="0" smtClean="0"/>
                        <a:t>Minerals</a:t>
                      </a:r>
                      <a:endParaRPr lang="en-US" dirty="0"/>
                    </a:p>
                  </a:txBody>
                  <a:tcPr/>
                </a:tc>
                <a:tc>
                  <a:txBody>
                    <a:bodyPr/>
                    <a:lstStyle/>
                    <a:p>
                      <a:r>
                        <a:rPr lang="en-US" dirty="0" smtClean="0"/>
                        <a:t>For proper working of the body</a:t>
                      </a:r>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87575"/>
            <a:ext cx="7772400" cy="1470025"/>
          </a:xfrm>
        </p:spPr>
        <p:txBody>
          <a:bodyPr/>
          <a:lstStyle/>
          <a:p>
            <a:r>
              <a:rPr lang="en-US" dirty="0" smtClean="0"/>
              <a:t>Maintaining Health</a:t>
            </a:r>
            <a:endParaRPr lang="en-US" dirty="0"/>
          </a:p>
        </p:txBody>
      </p:sp>
      <p:sp>
        <p:nvSpPr>
          <p:cNvPr id="3" name="Subtitle 2"/>
          <p:cNvSpPr>
            <a:spLocks noGrp="1"/>
          </p:cNvSpPr>
          <p:nvPr>
            <p:ph type="subTitle" idx="1"/>
          </p:nvPr>
        </p:nvSpPr>
        <p:spPr>
          <a:xfrm>
            <a:off x="1371600" y="3429000"/>
            <a:ext cx="6400800" cy="1752600"/>
          </a:xfrm>
        </p:spPr>
        <p:txBody>
          <a:bodyPr>
            <a:normAutofit/>
          </a:bodyPr>
          <a:lstStyle/>
          <a:p>
            <a:r>
              <a:rPr lang="en-US" sz="9600" dirty="0" smtClean="0">
                <a:solidFill>
                  <a:srgbClr val="FF0000"/>
                </a:solidFill>
                <a:latin typeface="Silver South Script Alt" pitchFamily="2" charset="0"/>
              </a:rPr>
              <a:t>Healthy Bodies</a:t>
            </a:r>
            <a:endParaRPr lang="en-US" sz="9600" dirty="0">
              <a:solidFill>
                <a:srgbClr val="FF0000"/>
              </a:solidFill>
              <a:latin typeface="Silver South Script Alt"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Health is Your Wealth</a:t>
            </a:r>
            <a:endParaRPr lang="en-US" dirty="0"/>
          </a:p>
        </p:txBody>
      </p:sp>
      <p:sp>
        <p:nvSpPr>
          <p:cNvPr id="3" name="Content Placeholder 2"/>
          <p:cNvSpPr>
            <a:spLocks noGrp="1"/>
          </p:cNvSpPr>
          <p:nvPr>
            <p:ph idx="1"/>
          </p:nvPr>
        </p:nvSpPr>
        <p:spPr/>
        <p:txBody>
          <a:bodyPr/>
          <a:lstStyle/>
          <a:p>
            <a:r>
              <a:rPr lang="en-US" dirty="0" smtClean="0"/>
              <a:t>When our bodies are working perfectly we say we are healthy.</a:t>
            </a:r>
          </a:p>
          <a:p>
            <a:endParaRPr lang="en-US" dirty="0" smtClean="0"/>
          </a:p>
          <a:p>
            <a:r>
              <a:rPr lang="en-US" dirty="0" smtClean="0"/>
              <a:t>When our bodies are not working properly we say we are ill or have a disease.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Health is Your Wealth</a:t>
            </a:r>
            <a:endParaRPr lang="en-US" dirty="0"/>
          </a:p>
        </p:txBody>
      </p:sp>
      <p:sp>
        <p:nvSpPr>
          <p:cNvPr id="3" name="Content Placeholder 2"/>
          <p:cNvSpPr>
            <a:spLocks noGrp="1"/>
          </p:cNvSpPr>
          <p:nvPr>
            <p:ph idx="1"/>
          </p:nvPr>
        </p:nvSpPr>
        <p:spPr/>
        <p:txBody>
          <a:bodyPr/>
          <a:lstStyle/>
          <a:p>
            <a:r>
              <a:rPr lang="en-US" dirty="0" smtClean="0"/>
              <a:t>It is important that we keep our bodies healthy.</a:t>
            </a:r>
          </a:p>
          <a:p>
            <a:endParaRPr lang="en-US" dirty="0" smtClean="0"/>
          </a:p>
          <a:p>
            <a:r>
              <a:rPr lang="en-US" dirty="0" smtClean="0"/>
              <a:t>In order to do this we have to eat correctly, exercise regularly, keep ourselves and our surroundings clean and protect ourselves from injury.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29000"/>
            <a:ext cx="7772400" cy="1470025"/>
          </a:xfrm>
        </p:spPr>
        <p:txBody>
          <a:bodyPr>
            <a:noAutofit/>
          </a:bodyPr>
          <a:lstStyle/>
          <a:p>
            <a:r>
              <a:rPr lang="en-US" sz="5400" dirty="0" smtClean="0">
                <a:solidFill>
                  <a:srgbClr val="EA16D1"/>
                </a:solidFill>
                <a:latin typeface="Silver South Script Alt" pitchFamily="2" charset="0"/>
              </a:rPr>
              <a:t>Major Groups of Diseases, Causes, Prevention, Treatment &amp; Control</a:t>
            </a:r>
            <a:endParaRPr lang="en-US" sz="5400" dirty="0">
              <a:solidFill>
                <a:srgbClr val="EA16D1"/>
              </a:solidFill>
              <a:latin typeface="Silver South Script Alt" pitchFamily="2" charset="0"/>
            </a:endParaRPr>
          </a:p>
        </p:txBody>
      </p:sp>
      <p:sp>
        <p:nvSpPr>
          <p:cNvPr id="3" name="Subtitle 2"/>
          <p:cNvSpPr>
            <a:spLocks noGrp="1"/>
          </p:cNvSpPr>
          <p:nvPr>
            <p:ph type="subTitle" idx="1"/>
          </p:nvPr>
        </p:nvSpPr>
        <p:spPr>
          <a:xfrm>
            <a:off x="1447800" y="2286000"/>
            <a:ext cx="6400800" cy="1752600"/>
          </a:xfrm>
        </p:spPr>
        <p:txBody>
          <a:bodyPr>
            <a:noAutofit/>
          </a:bodyPr>
          <a:lstStyle/>
          <a:p>
            <a:r>
              <a:rPr lang="en-US" sz="5400" dirty="0" smtClean="0">
                <a:solidFill>
                  <a:schemeClr val="tx1"/>
                </a:solidFill>
              </a:rPr>
              <a:t>Maintaining Health</a:t>
            </a:r>
            <a:endParaRPr lang="en-US" sz="5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Diseases</a:t>
            </a:r>
            <a:endParaRPr lang="en-US" dirty="0"/>
          </a:p>
        </p:txBody>
      </p:sp>
      <p:sp>
        <p:nvSpPr>
          <p:cNvPr id="3" name="Content Placeholder 2"/>
          <p:cNvSpPr>
            <a:spLocks noGrp="1"/>
          </p:cNvSpPr>
          <p:nvPr>
            <p:ph idx="1"/>
          </p:nvPr>
        </p:nvSpPr>
        <p:spPr/>
        <p:txBody>
          <a:bodyPr/>
          <a:lstStyle/>
          <a:p>
            <a:r>
              <a:rPr lang="en-US" dirty="0" smtClean="0"/>
              <a:t>There are four major types of diseases:</a:t>
            </a:r>
            <a:br>
              <a:rPr lang="en-US" dirty="0" smtClean="0"/>
            </a:br>
            <a:r>
              <a:rPr lang="en-US" dirty="0" smtClean="0"/>
              <a:t/>
            </a:r>
            <a:br>
              <a:rPr lang="en-US" dirty="0" smtClean="0"/>
            </a:br>
            <a:r>
              <a:rPr lang="en-US" dirty="0" smtClean="0"/>
              <a:t>1.  pathogenic</a:t>
            </a:r>
            <a:br>
              <a:rPr lang="en-US" dirty="0" smtClean="0"/>
            </a:br>
            <a:r>
              <a:rPr lang="en-US" dirty="0" smtClean="0"/>
              <a:t/>
            </a:r>
            <a:br>
              <a:rPr lang="en-US" dirty="0" smtClean="0"/>
            </a:br>
            <a:r>
              <a:rPr lang="en-US" dirty="0" smtClean="0"/>
              <a:t>2.  deficiency</a:t>
            </a:r>
            <a:br>
              <a:rPr lang="en-US" dirty="0" smtClean="0"/>
            </a:br>
            <a:r>
              <a:rPr lang="en-US" dirty="0" smtClean="0"/>
              <a:t/>
            </a:r>
            <a:br>
              <a:rPr lang="en-US" dirty="0" smtClean="0"/>
            </a:br>
            <a:r>
              <a:rPr lang="en-US" dirty="0" smtClean="0"/>
              <a:t>3.  physiological</a:t>
            </a:r>
            <a:br>
              <a:rPr lang="en-US" dirty="0" smtClean="0"/>
            </a:br>
            <a:r>
              <a:rPr lang="en-US" dirty="0" smtClean="0"/>
              <a:t/>
            </a:r>
            <a:br>
              <a:rPr lang="en-US" dirty="0" smtClean="0"/>
            </a:br>
            <a:r>
              <a:rPr lang="en-US" dirty="0" smtClean="0"/>
              <a:t>4.  hereditary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7570</TotalTime>
  <Words>944</Words>
  <Application>Microsoft Office PowerPoint</Application>
  <PresentationFormat>On-screen Show (4:3)</PresentationFormat>
  <Paragraphs>182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Maintaining Health</vt:lpstr>
      <vt:lpstr>Food &amp; Nutrient Groups</vt:lpstr>
      <vt:lpstr>The Six Food Groups</vt:lpstr>
      <vt:lpstr>Nutrients</vt:lpstr>
      <vt:lpstr>Maintaining Health</vt:lpstr>
      <vt:lpstr>Your Health is Your Wealth</vt:lpstr>
      <vt:lpstr>Your Health is Your Wealth</vt:lpstr>
      <vt:lpstr>Major Groups of Diseases, Causes, Prevention, Treatment &amp; Control</vt:lpstr>
      <vt:lpstr>Types of Diseases</vt:lpstr>
      <vt:lpstr>Types of Diseases and Their Causes</vt:lpstr>
      <vt:lpstr>Examples of Pathogens</vt:lpstr>
      <vt:lpstr>Examples of Diseases Caused by Deficiency</vt:lpstr>
      <vt:lpstr>What is Hypertension &amp; What Causes It?</vt:lpstr>
      <vt:lpstr>What is Diabetes &amp; What Causes It?</vt:lpstr>
      <vt:lpstr>What is Diabetes &amp; What Causes It?</vt:lpstr>
      <vt:lpstr>What is Haemophilia?</vt:lpstr>
      <vt:lpstr>What is Haemophilia?</vt:lpstr>
      <vt:lpstr>What is Sickle Cell Anaemia?</vt:lpstr>
      <vt:lpstr>What is Sickle Cell Anaemia?</vt:lpstr>
      <vt:lpstr>What is Sickle Cell Anaemia?</vt:lpstr>
      <vt:lpstr>Maintaining Health</vt:lpstr>
      <vt:lpstr>Mosquitoes</vt:lpstr>
      <vt:lpstr>Methods of Mosquito Control</vt:lpstr>
      <vt:lpstr>Mosquitoes and the Diseases They Cause</vt:lpstr>
      <vt:lpstr>HIV &amp; AIDS</vt:lpstr>
      <vt:lpstr>Maintaining Health</vt:lpstr>
      <vt:lpstr>Health Centres &amp; Hospitals</vt:lpstr>
      <vt:lpstr>Maintaining Health</vt:lpstr>
      <vt:lpstr>The Human Body</vt:lpstr>
      <vt:lpstr>The Human Body</vt:lpstr>
      <vt:lpstr>Systems of the Human Body</vt:lpstr>
      <vt:lpstr>Systems of the Human Body</vt:lpstr>
      <vt:lpstr>Systems of the Human Body</vt:lpstr>
      <vt:lpstr>Systems of the Human Body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Classifying Our Environment</dc:title>
  <dc:creator>Samantha</dc:creator>
  <cp:lastModifiedBy>Samantha</cp:lastModifiedBy>
  <cp:revision>54</cp:revision>
  <dcterms:created xsi:type="dcterms:W3CDTF">2019-10-22T07:16:58Z</dcterms:created>
  <dcterms:modified xsi:type="dcterms:W3CDTF">2020-02-25T13:38:28Z</dcterms:modified>
</cp:coreProperties>
</file>