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1" r:id="rId4"/>
    <p:sldId id="258" r:id="rId5"/>
    <p:sldId id="259" r:id="rId6"/>
    <p:sldId id="260" r:id="rId7"/>
    <p:sldId id="261" r:id="rId8"/>
    <p:sldId id="294" r:id="rId9"/>
    <p:sldId id="295" r:id="rId10"/>
    <p:sldId id="297" r:id="rId11"/>
    <p:sldId id="298" r:id="rId12"/>
    <p:sldId id="300" r:id="rId13"/>
    <p:sldId id="299" r:id="rId14"/>
    <p:sldId id="301" r:id="rId15"/>
    <p:sldId id="302" r:id="rId16"/>
    <p:sldId id="262" r:id="rId17"/>
    <p:sldId id="290" r:id="rId18"/>
    <p:sldId id="263" r:id="rId19"/>
    <p:sldId id="293" r:id="rId20"/>
    <p:sldId id="292" r:id="rId21"/>
    <p:sldId id="291" r:id="rId22"/>
    <p:sldId id="264" r:id="rId23"/>
    <p:sldId id="265" r:id="rId24"/>
    <p:sldId id="276" r:id="rId25"/>
    <p:sldId id="273" r:id="rId26"/>
    <p:sldId id="274" r:id="rId27"/>
    <p:sldId id="277" r:id="rId28"/>
    <p:sldId id="424" r:id="rId29"/>
    <p:sldId id="275" r:id="rId30"/>
    <p:sldId id="278" r:id="rId31"/>
    <p:sldId id="279" r:id="rId32"/>
    <p:sldId id="280" r:id="rId33"/>
    <p:sldId id="281" r:id="rId34"/>
    <p:sldId id="282" r:id="rId35"/>
    <p:sldId id="283" r:id="rId36"/>
    <p:sldId id="284" r:id="rId37"/>
    <p:sldId id="285" r:id="rId38"/>
    <p:sldId id="286" r:id="rId39"/>
    <p:sldId id="287" r:id="rId40"/>
    <p:sldId id="430" r:id="rId41"/>
    <p:sldId id="289" r:id="rId42"/>
    <p:sldId id="303" r:id="rId43"/>
    <p:sldId id="304" r:id="rId44"/>
    <p:sldId id="426" r:id="rId45"/>
    <p:sldId id="427" r:id="rId46"/>
    <p:sldId id="428" r:id="rId47"/>
    <p:sldId id="429" r:id="rId48"/>
    <p:sldId id="305" r:id="rId49"/>
    <p:sldId id="307" r:id="rId50"/>
    <p:sldId id="306" r:id="rId51"/>
    <p:sldId id="308" r:id="rId52"/>
    <p:sldId id="309" r:id="rId53"/>
    <p:sldId id="431" r:id="rId54"/>
    <p:sldId id="432" r:id="rId55"/>
    <p:sldId id="433" r:id="rId56"/>
    <p:sldId id="434" r:id="rId57"/>
    <p:sldId id="435" r:id="rId58"/>
    <p:sldId id="436" r:id="rId59"/>
    <p:sldId id="437" r:id="rId60"/>
    <p:sldId id="438" r:id="rId61"/>
    <p:sldId id="439" r:id="rId62"/>
    <p:sldId id="440" r:id="rId63"/>
    <p:sldId id="441" r:id="rId64"/>
    <p:sldId id="442" r:id="rId65"/>
    <p:sldId id="443" r:id="rId66"/>
    <p:sldId id="444" r:id="rId67"/>
    <p:sldId id="451" r:id="rId68"/>
    <p:sldId id="310" r:id="rId69"/>
    <p:sldId id="311" r:id="rId70"/>
    <p:sldId id="312" r:id="rId71"/>
    <p:sldId id="313" r:id="rId72"/>
    <p:sldId id="315" r:id="rId73"/>
    <p:sldId id="314" r:id="rId74"/>
    <p:sldId id="316" r:id="rId75"/>
    <p:sldId id="318" r:id="rId76"/>
    <p:sldId id="317" r:id="rId77"/>
    <p:sldId id="320" r:id="rId78"/>
    <p:sldId id="330" r:id="rId79"/>
    <p:sldId id="319" r:id="rId80"/>
    <p:sldId id="322" r:id="rId81"/>
    <p:sldId id="323" r:id="rId82"/>
    <p:sldId id="321" r:id="rId83"/>
    <p:sldId id="324" r:id="rId84"/>
    <p:sldId id="325" r:id="rId85"/>
    <p:sldId id="326" r:id="rId86"/>
    <p:sldId id="329" r:id="rId87"/>
    <p:sldId id="422" r:id="rId88"/>
    <p:sldId id="331" r:id="rId89"/>
    <p:sldId id="423" r:id="rId90"/>
    <p:sldId id="327" r:id="rId91"/>
    <p:sldId id="328" r:id="rId92"/>
    <p:sldId id="332" r:id="rId93"/>
    <p:sldId id="334" r:id="rId94"/>
    <p:sldId id="333" r:id="rId95"/>
    <p:sldId id="335" r:id="rId96"/>
    <p:sldId id="336" r:id="rId97"/>
    <p:sldId id="337" r:id="rId98"/>
    <p:sldId id="346" r:id="rId99"/>
    <p:sldId id="338" r:id="rId100"/>
    <p:sldId id="339" r:id="rId101"/>
    <p:sldId id="340" r:id="rId102"/>
    <p:sldId id="341" r:id="rId103"/>
    <p:sldId id="342" r:id="rId104"/>
    <p:sldId id="343" r:id="rId105"/>
    <p:sldId id="344" r:id="rId106"/>
    <p:sldId id="345" r:id="rId107"/>
    <p:sldId id="347" r:id="rId108"/>
    <p:sldId id="348" r:id="rId109"/>
    <p:sldId id="349" r:id="rId110"/>
    <p:sldId id="350" r:id="rId111"/>
    <p:sldId id="351" r:id="rId112"/>
    <p:sldId id="354" r:id="rId113"/>
    <p:sldId id="352" r:id="rId114"/>
    <p:sldId id="355" r:id="rId115"/>
    <p:sldId id="356" r:id="rId116"/>
    <p:sldId id="357" r:id="rId117"/>
    <p:sldId id="358" r:id="rId118"/>
    <p:sldId id="359" r:id="rId119"/>
    <p:sldId id="360" r:id="rId120"/>
    <p:sldId id="362" r:id="rId121"/>
    <p:sldId id="361" r:id="rId122"/>
    <p:sldId id="363" r:id="rId123"/>
    <p:sldId id="364" r:id="rId124"/>
    <p:sldId id="365" r:id="rId125"/>
    <p:sldId id="366" r:id="rId126"/>
    <p:sldId id="449" r:id="rId127"/>
    <p:sldId id="445" r:id="rId128"/>
    <p:sldId id="446" r:id="rId129"/>
    <p:sldId id="447" r:id="rId130"/>
    <p:sldId id="448" r:id="rId131"/>
    <p:sldId id="370" r:id="rId132"/>
    <p:sldId id="371" r:id="rId133"/>
    <p:sldId id="372" r:id="rId134"/>
    <p:sldId id="386" r:id="rId135"/>
    <p:sldId id="373" r:id="rId136"/>
    <p:sldId id="374" r:id="rId137"/>
    <p:sldId id="375" r:id="rId138"/>
    <p:sldId id="376" r:id="rId139"/>
    <p:sldId id="377" r:id="rId140"/>
    <p:sldId id="388" r:id="rId141"/>
    <p:sldId id="378" r:id="rId142"/>
    <p:sldId id="379" r:id="rId143"/>
    <p:sldId id="380" r:id="rId144"/>
    <p:sldId id="381" r:id="rId145"/>
    <p:sldId id="382" r:id="rId146"/>
    <p:sldId id="383" r:id="rId147"/>
    <p:sldId id="384" r:id="rId148"/>
    <p:sldId id="385" r:id="rId149"/>
    <p:sldId id="387" r:id="rId150"/>
    <p:sldId id="389" r:id="rId151"/>
    <p:sldId id="391" r:id="rId152"/>
    <p:sldId id="390" r:id="rId153"/>
    <p:sldId id="392" r:id="rId154"/>
    <p:sldId id="393" r:id="rId155"/>
    <p:sldId id="394" r:id="rId156"/>
    <p:sldId id="395" r:id="rId157"/>
    <p:sldId id="396" r:id="rId158"/>
    <p:sldId id="397" r:id="rId159"/>
    <p:sldId id="398" r:id="rId160"/>
    <p:sldId id="399" r:id="rId161"/>
    <p:sldId id="400" r:id="rId162"/>
    <p:sldId id="401" r:id="rId163"/>
    <p:sldId id="402" r:id="rId164"/>
    <p:sldId id="403" r:id="rId165"/>
    <p:sldId id="404" r:id="rId166"/>
    <p:sldId id="405" r:id="rId167"/>
    <p:sldId id="406" r:id="rId168"/>
    <p:sldId id="408" r:id="rId169"/>
    <p:sldId id="407" r:id="rId170"/>
    <p:sldId id="409" r:id="rId171"/>
    <p:sldId id="410" r:id="rId172"/>
    <p:sldId id="411" r:id="rId173"/>
    <p:sldId id="412" r:id="rId174"/>
    <p:sldId id="414" r:id="rId175"/>
    <p:sldId id="413" r:id="rId176"/>
    <p:sldId id="421" r:id="rId177"/>
    <p:sldId id="415" r:id="rId178"/>
    <p:sldId id="450" r:id="rId179"/>
    <p:sldId id="417" r:id="rId180"/>
    <p:sldId id="416" r:id="rId181"/>
    <p:sldId id="419" r:id="rId182"/>
    <p:sldId id="418" r:id="rId183"/>
    <p:sldId id="420" r:id="rId1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E5148C-121B-4693-A18D-416BB2BE15B4}" type="datetimeFigureOut">
              <a:rPr lang="en-US" smtClean="0"/>
              <a:pPr/>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B3F63-B89D-43E3-841F-BC9F27E6EE9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E5148C-121B-4693-A18D-416BB2BE15B4}" type="datetimeFigureOut">
              <a:rPr lang="en-US" smtClean="0"/>
              <a:pPr/>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B3F63-B89D-43E3-841F-BC9F27E6EE9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E5148C-121B-4693-A18D-416BB2BE15B4}" type="datetimeFigureOut">
              <a:rPr lang="en-US" smtClean="0"/>
              <a:pPr/>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B3F63-B89D-43E3-841F-BC9F27E6EE9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E5148C-121B-4693-A18D-416BB2BE15B4}" type="datetimeFigureOut">
              <a:rPr lang="en-US" smtClean="0"/>
              <a:pPr/>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B3F63-B89D-43E3-841F-BC9F27E6EE9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E5148C-121B-4693-A18D-416BB2BE15B4}" type="datetimeFigureOut">
              <a:rPr lang="en-US" smtClean="0"/>
              <a:pPr/>
              <a:t>4/23/2020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7B3F63-B89D-43E3-841F-BC9F27E6EE9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E5148C-121B-4693-A18D-416BB2BE15B4}" type="datetimeFigureOut">
              <a:rPr lang="en-US" smtClean="0"/>
              <a:pPr/>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7B3F63-B89D-43E3-841F-BC9F27E6EE9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E5148C-121B-4693-A18D-416BB2BE15B4}" type="datetimeFigureOut">
              <a:rPr lang="en-US" smtClean="0"/>
              <a:pPr/>
              <a:t>4/23/2020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7B3F63-B89D-43E3-841F-BC9F27E6EE9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E5148C-121B-4693-A18D-416BB2BE15B4}" type="datetimeFigureOut">
              <a:rPr lang="en-US" smtClean="0"/>
              <a:pPr/>
              <a:t>4/23/2020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7B3F63-B89D-43E3-841F-BC9F27E6EE9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E5148C-121B-4693-A18D-416BB2BE15B4}" type="datetimeFigureOut">
              <a:rPr lang="en-US" smtClean="0"/>
              <a:pPr/>
              <a:t>4/23/2020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7B3F63-B89D-43E3-841F-BC9F27E6EE9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E5148C-121B-4693-A18D-416BB2BE15B4}" type="datetimeFigureOut">
              <a:rPr lang="en-US" smtClean="0"/>
              <a:pPr/>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7B3F63-B89D-43E3-841F-BC9F27E6EE9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E5148C-121B-4693-A18D-416BB2BE15B4}" type="datetimeFigureOut">
              <a:rPr lang="en-US" smtClean="0"/>
              <a:pPr/>
              <a:t>4/23/2020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7B3F63-B89D-43E3-841F-BC9F27E6EE9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E5148C-121B-4693-A18D-416BB2BE15B4}" type="datetimeFigureOut">
              <a:rPr lang="en-US" smtClean="0"/>
              <a:pPr/>
              <a:t>4/23/2020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B3F63-B89D-43E3-841F-BC9F27E6EE9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1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1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14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gif"/><Relationship Id="rId1" Type="http://schemas.openxmlformats.org/officeDocument/2006/relationships/slideLayout" Target="../slideLayouts/slideLayout1.xml"/><Relationship Id="rId5" Type="http://schemas.openxmlformats.org/officeDocument/2006/relationships/image" Target="../media/image94.jpeg"/><Relationship Id="rId4" Type="http://schemas.openxmlformats.org/officeDocument/2006/relationships/image" Target="../media/image93.jpe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99.png"/><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eNxDgd3D_bU" TargetMode="External"/><Relationship Id="rId2" Type="http://schemas.openxmlformats.org/officeDocument/2006/relationships/hyperlink" Target="https://youtu.be/EsZQS2GOMQE" TargetMode="Externa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Static and Current Electricity</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Applications of Static Charge</a:t>
            </a:r>
            <a:endParaRPr lang="en-US" dirty="0"/>
          </a:p>
        </p:txBody>
      </p:sp>
      <p:sp>
        <p:nvSpPr>
          <p:cNvPr id="3" name="Content Placeholder 2"/>
          <p:cNvSpPr>
            <a:spLocks noGrp="1"/>
          </p:cNvSpPr>
          <p:nvPr>
            <p:ph idx="1"/>
          </p:nvPr>
        </p:nvSpPr>
        <p:spPr/>
        <p:txBody>
          <a:bodyPr/>
          <a:lstStyle/>
          <a:p>
            <a:r>
              <a:rPr lang="en-US" dirty="0" smtClean="0"/>
              <a:t>Photocopier</a:t>
            </a:r>
          </a:p>
          <a:p>
            <a:endParaRPr lang="en-US" dirty="0" smtClean="0"/>
          </a:p>
          <a:p>
            <a:endParaRPr lang="en-US" dirty="0" smtClean="0"/>
          </a:p>
          <a:p>
            <a:endParaRPr lang="en-US" dirty="0" smtClean="0"/>
          </a:p>
          <a:p>
            <a:endParaRPr lang="en-US" dirty="0" smtClean="0"/>
          </a:p>
          <a:p>
            <a:r>
              <a:rPr lang="en-US" dirty="0" smtClean="0"/>
              <a:t/>
            </a:r>
            <a:br>
              <a:rPr lang="en-US" dirty="0" smtClean="0"/>
            </a:br>
            <a:endParaRPr lang="en-US" dirty="0" smtClean="0"/>
          </a:p>
        </p:txBody>
      </p:sp>
      <p:pic>
        <p:nvPicPr>
          <p:cNvPr id="4" name="Picture 3" descr="Scan2.jpg"/>
          <p:cNvPicPr>
            <a:picLocks noChangeAspect="1"/>
          </p:cNvPicPr>
          <p:nvPr/>
        </p:nvPicPr>
        <p:blipFill>
          <a:blip r:embed="rId2" cstate="print"/>
          <a:srcRect l="15209" t="17180" r="15902" b="66029"/>
          <a:stretch>
            <a:fillRect/>
          </a:stretch>
        </p:blipFill>
        <p:spPr>
          <a:xfrm rot="10642609">
            <a:off x="144859" y="2285508"/>
            <a:ext cx="8940328" cy="2819933"/>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Mains supply in some Caribbean islands</a:t>
            </a:r>
            <a:endParaRPr lang="en-US" dirty="0"/>
          </a:p>
        </p:txBody>
      </p:sp>
      <p:graphicFrame>
        <p:nvGraphicFramePr>
          <p:cNvPr id="4" name="Content Placeholder 3"/>
          <p:cNvGraphicFramePr>
            <a:graphicFrameLocks noGrp="1"/>
          </p:cNvGraphicFramePr>
          <p:nvPr>
            <p:ph idx="1"/>
          </p:nvPr>
        </p:nvGraphicFramePr>
        <p:xfrm>
          <a:off x="762000" y="1828796"/>
          <a:ext cx="7696200" cy="4114803"/>
        </p:xfrm>
        <a:graphic>
          <a:graphicData uri="http://schemas.openxmlformats.org/drawingml/2006/table">
            <a:tbl>
              <a:tblPr/>
              <a:tblGrid>
                <a:gridCol w="3271914"/>
                <a:gridCol w="2037230"/>
                <a:gridCol w="2387056"/>
              </a:tblGrid>
              <a:tr h="587829">
                <a:tc>
                  <a:txBody>
                    <a:bodyPr/>
                    <a:lstStyle/>
                    <a:p>
                      <a:pPr rtl="0" fontAlgn="t">
                        <a:spcBef>
                          <a:spcPts val="0"/>
                        </a:spcBef>
                        <a:spcAft>
                          <a:spcPts val="0"/>
                        </a:spcAft>
                      </a:pPr>
                      <a:r>
                        <a:rPr lang="en-US" sz="2000" b="0" i="0" u="none" strike="noStrike" dirty="0">
                          <a:solidFill>
                            <a:srgbClr val="000000"/>
                          </a:solidFill>
                          <a:latin typeface="Arial"/>
                        </a:rPr>
                        <a:t>Island</a:t>
                      </a:r>
                      <a:endParaRPr lang="en-US" sz="3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latin typeface="Arial"/>
                        </a:rPr>
                        <a:t>Voltage (V)</a:t>
                      </a:r>
                      <a:endParaRPr lang="en-US" sz="3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latin typeface="Arial"/>
                        </a:rPr>
                        <a:t>Frequency (Hz)</a:t>
                      </a:r>
                      <a:endParaRPr lang="en-US" sz="3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829">
                <a:tc>
                  <a:txBody>
                    <a:bodyPr/>
                    <a:lstStyle/>
                    <a:p>
                      <a:pPr rtl="0" fontAlgn="t">
                        <a:spcBef>
                          <a:spcPts val="0"/>
                        </a:spcBef>
                        <a:spcAft>
                          <a:spcPts val="0"/>
                        </a:spcAft>
                      </a:pPr>
                      <a:r>
                        <a:rPr lang="en-US" sz="2000" b="0" i="0" u="none" strike="noStrike" dirty="0">
                          <a:solidFill>
                            <a:srgbClr val="000000"/>
                          </a:solidFill>
                          <a:latin typeface="Arial"/>
                        </a:rPr>
                        <a:t>Barbados</a:t>
                      </a:r>
                      <a:endParaRPr lang="en-US" sz="3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a:solidFill>
                            <a:srgbClr val="000000"/>
                          </a:solidFill>
                          <a:latin typeface="Arial"/>
                        </a:rPr>
                        <a:t>115</a:t>
                      </a:r>
                      <a:endParaRPr lang="en-US" sz="36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latin typeface="Arial"/>
                        </a:rPr>
                        <a:t>50</a:t>
                      </a:r>
                      <a:endParaRPr lang="en-US" sz="3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829">
                <a:tc>
                  <a:txBody>
                    <a:bodyPr/>
                    <a:lstStyle/>
                    <a:p>
                      <a:pPr rtl="0" fontAlgn="t">
                        <a:spcBef>
                          <a:spcPts val="0"/>
                        </a:spcBef>
                        <a:spcAft>
                          <a:spcPts val="0"/>
                        </a:spcAft>
                      </a:pPr>
                      <a:r>
                        <a:rPr lang="en-US" sz="2000" b="0" i="0" u="none" strike="noStrike" dirty="0">
                          <a:solidFill>
                            <a:srgbClr val="000000"/>
                          </a:solidFill>
                          <a:latin typeface="Arial"/>
                        </a:rPr>
                        <a:t>Cuba</a:t>
                      </a:r>
                      <a:endParaRPr lang="en-US" sz="3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a:solidFill>
                            <a:srgbClr val="000000"/>
                          </a:solidFill>
                          <a:latin typeface="Arial"/>
                        </a:rPr>
                        <a:t>110</a:t>
                      </a:r>
                      <a:endParaRPr lang="en-US" sz="36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latin typeface="Arial"/>
                        </a:rPr>
                        <a:t>60</a:t>
                      </a:r>
                      <a:endParaRPr lang="en-US" sz="3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829">
                <a:tc>
                  <a:txBody>
                    <a:bodyPr/>
                    <a:lstStyle/>
                    <a:p>
                      <a:pPr rtl="0" fontAlgn="t">
                        <a:spcBef>
                          <a:spcPts val="0"/>
                        </a:spcBef>
                        <a:spcAft>
                          <a:spcPts val="0"/>
                        </a:spcAft>
                      </a:pPr>
                      <a:r>
                        <a:rPr lang="en-US" sz="2000" b="0" i="0" u="none" strike="noStrike" dirty="0">
                          <a:solidFill>
                            <a:srgbClr val="000000"/>
                          </a:solidFill>
                          <a:latin typeface="Arial"/>
                        </a:rPr>
                        <a:t>Jamaica</a:t>
                      </a:r>
                      <a:endParaRPr lang="en-US" sz="3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a:solidFill>
                            <a:srgbClr val="000000"/>
                          </a:solidFill>
                          <a:latin typeface="Arial"/>
                        </a:rPr>
                        <a:t>110 or 220</a:t>
                      </a:r>
                      <a:endParaRPr lang="en-US" sz="36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latin typeface="Arial"/>
                        </a:rPr>
                        <a:t>50</a:t>
                      </a:r>
                      <a:endParaRPr lang="en-US" sz="3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829">
                <a:tc>
                  <a:txBody>
                    <a:bodyPr/>
                    <a:lstStyle/>
                    <a:p>
                      <a:pPr rtl="0" fontAlgn="t">
                        <a:spcBef>
                          <a:spcPts val="0"/>
                        </a:spcBef>
                        <a:spcAft>
                          <a:spcPts val="0"/>
                        </a:spcAft>
                      </a:pPr>
                      <a:r>
                        <a:rPr lang="en-US" sz="2000" b="0" i="0" u="none" strike="noStrike" dirty="0">
                          <a:solidFill>
                            <a:srgbClr val="000000"/>
                          </a:solidFill>
                          <a:latin typeface="Arial"/>
                        </a:rPr>
                        <a:t>St. Kitts and Nevis</a:t>
                      </a:r>
                      <a:endParaRPr lang="en-US" sz="3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a:solidFill>
                            <a:srgbClr val="000000"/>
                          </a:solidFill>
                          <a:latin typeface="Arial"/>
                        </a:rPr>
                        <a:t>110 or 230</a:t>
                      </a:r>
                      <a:endParaRPr lang="en-US" sz="36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latin typeface="Arial"/>
                        </a:rPr>
                        <a:t>60</a:t>
                      </a:r>
                      <a:endParaRPr lang="en-US" sz="3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829">
                <a:tc>
                  <a:txBody>
                    <a:bodyPr/>
                    <a:lstStyle/>
                    <a:p>
                      <a:pPr rtl="0" fontAlgn="t">
                        <a:spcBef>
                          <a:spcPts val="0"/>
                        </a:spcBef>
                        <a:spcAft>
                          <a:spcPts val="0"/>
                        </a:spcAft>
                      </a:pPr>
                      <a:r>
                        <a:rPr lang="en-US" sz="2000" b="0" i="0" u="none" strike="noStrike" dirty="0">
                          <a:solidFill>
                            <a:srgbClr val="000000"/>
                          </a:solidFill>
                          <a:latin typeface="Arial"/>
                        </a:rPr>
                        <a:t>St. Martin</a:t>
                      </a:r>
                      <a:endParaRPr lang="en-US" sz="3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a:solidFill>
                            <a:srgbClr val="000000"/>
                          </a:solidFill>
                          <a:latin typeface="Arial"/>
                        </a:rPr>
                        <a:t>120 or 230</a:t>
                      </a:r>
                      <a:endParaRPr lang="en-US" sz="36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latin typeface="Arial"/>
                        </a:rPr>
                        <a:t>50</a:t>
                      </a:r>
                      <a:endParaRPr lang="en-US" sz="3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829">
                <a:tc>
                  <a:txBody>
                    <a:bodyPr/>
                    <a:lstStyle/>
                    <a:p>
                      <a:pPr rtl="0" fontAlgn="t">
                        <a:spcBef>
                          <a:spcPts val="0"/>
                        </a:spcBef>
                        <a:spcAft>
                          <a:spcPts val="0"/>
                        </a:spcAft>
                      </a:pPr>
                      <a:r>
                        <a:rPr lang="en-US" sz="2000" b="0" i="0" u="none" strike="noStrike" dirty="0">
                          <a:solidFill>
                            <a:srgbClr val="000000"/>
                          </a:solidFill>
                          <a:latin typeface="Arial"/>
                        </a:rPr>
                        <a:t>Trinidad and Tobago</a:t>
                      </a:r>
                      <a:endParaRPr lang="en-US" sz="3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latin typeface="Arial"/>
                        </a:rPr>
                        <a:t>115</a:t>
                      </a:r>
                      <a:endParaRPr lang="en-US" sz="3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latin typeface="Arial"/>
                        </a:rPr>
                        <a:t>50</a:t>
                      </a:r>
                      <a:endParaRPr lang="en-US" sz="3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011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609600" y="6019800"/>
            <a:ext cx="8182048" cy="646331"/>
          </a:xfrm>
          <a:prstGeom prst="rect">
            <a:avLst/>
          </a:prstGeom>
          <a:noFill/>
        </p:spPr>
        <p:txBody>
          <a:bodyPr wrap="none" rtlCol="0">
            <a:spAutoFit/>
          </a:bodyPr>
          <a:lstStyle/>
          <a:p>
            <a:r>
              <a:rPr lang="en-US" dirty="0" smtClean="0"/>
              <a:t>The mains supply voltage and frequency varies from island to island in the Caribbean,</a:t>
            </a:r>
            <a:br>
              <a:rPr lang="en-US" dirty="0" smtClean="0"/>
            </a:br>
            <a:r>
              <a:rPr lang="en-US" dirty="0" smtClean="0"/>
              <a:t> as illustrated above, for historical reasons.</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Ring Mains</a:t>
            </a:r>
            <a:endParaRPr lang="en-US" dirty="0"/>
          </a:p>
        </p:txBody>
      </p:sp>
      <p:sp>
        <p:nvSpPr>
          <p:cNvPr id="3" name="Content Placeholder 2"/>
          <p:cNvSpPr>
            <a:spLocks noGrp="1"/>
          </p:cNvSpPr>
          <p:nvPr>
            <p:ph idx="1"/>
          </p:nvPr>
        </p:nvSpPr>
        <p:spPr/>
        <p:txBody>
          <a:bodyPr>
            <a:normAutofit fontScale="92500"/>
          </a:bodyPr>
          <a:lstStyle/>
          <a:p>
            <a:r>
              <a:rPr lang="en-US" dirty="0" smtClean="0"/>
              <a:t>An electrical configuration called a ring main is used as the basis for the connection of domestic power sockets.</a:t>
            </a:r>
          </a:p>
          <a:p>
            <a:endParaRPr lang="en-US" dirty="0" smtClean="0"/>
          </a:p>
          <a:p>
            <a:r>
              <a:rPr lang="en-US" dirty="0" smtClean="0"/>
              <a:t>Two or three wires are used in the ring main and they are thick enough to provide a current to several devices at once without overheating.</a:t>
            </a:r>
          </a:p>
          <a:p>
            <a:pPr>
              <a:buNone/>
            </a:pP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Wires of the Ring Mains</a:t>
            </a:r>
            <a:endParaRPr lang="en-US" dirty="0"/>
          </a:p>
        </p:txBody>
      </p:sp>
      <p:graphicFrame>
        <p:nvGraphicFramePr>
          <p:cNvPr id="4" name="Content Placeholder 3"/>
          <p:cNvGraphicFramePr>
            <a:graphicFrameLocks noGrp="1"/>
          </p:cNvGraphicFramePr>
          <p:nvPr>
            <p:ph idx="1"/>
          </p:nvPr>
        </p:nvGraphicFramePr>
        <p:xfrm>
          <a:off x="762000" y="1905001"/>
          <a:ext cx="8077200" cy="2655570"/>
        </p:xfrm>
        <a:graphic>
          <a:graphicData uri="http://schemas.openxmlformats.org/drawingml/2006/table">
            <a:tbl>
              <a:tblPr/>
              <a:tblGrid>
                <a:gridCol w="1300950"/>
                <a:gridCol w="1493264"/>
                <a:gridCol w="5282986"/>
              </a:tblGrid>
              <a:tr h="628650">
                <a:tc>
                  <a:txBody>
                    <a:bodyPr/>
                    <a:lstStyle/>
                    <a:p>
                      <a:pPr algn="ctr" rtl="0" fontAlgn="t">
                        <a:spcBef>
                          <a:spcPts val="0"/>
                        </a:spcBef>
                        <a:spcAft>
                          <a:spcPts val="0"/>
                        </a:spcAft>
                      </a:pPr>
                      <a:r>
                        <a:rPr lang="en-US" sz="1800" b="0" i="0" u="none" strike="noStrike" dirty="0">
                          <a:solidFill>
                            <a:srgbClr val="000000"/>
                          </a:solidFill>
                          <a:latin typeface="Arial"/>
                        </a:rPr>
                        <a:t>Type of wire</a:t>
                      </a:r>
                      <a:endParaRPr lang="en-US" sz="32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0" i="0" u="none" strike="noStrike">
                          <a:solidFill>
                            <a:srgbClr val="000000"/>
                          </a:solidFill>
                          <a:latin typeface="Arial"/>
                        </a:rPr>
                        <a:t>Colour of wire</a:t>
                      </a:r>
                      <a:endParaRPr lang="en-US" sz="32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latin typeface="Arial"/>
                        </a:rPr>
                        <a:t>Description</a:t>
                      </a:r>
                      <a:endParaRPr lang="en-US" sz="32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8650">
                <a:tc>
                  <a:txBody>
                    <a:bodyPr/>
                    <a:lstStyle/>
                    <a:p>
                      <a:pPr algn="ctr" rtl="0" fontAlgn="t">
                        <a:spcBef>
                          <a:spcPts val="0"/>
                        </a:spcBef>
                        <a:spcAft>
                          <a:spcPts val="0"/>
                        </a:spcAft>
                      </a:pPr>
                      <a:r>
                        <a:rPr lang="en-US" sz="1800" b="0" i="0" u="none" strike="noStrike" dirty="0">
                          <a:solidFill>
                            <a:srgbClr val="000000"/>
                          </a:solidFill>
                          <a:latin typeface="Arial"/>
                        </a:rPr>
                        <a:t>Live</a:t>
                      </a:r>
                      <a:endParaRPr lang="en-US" sz="32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a:solidFill>
                            <a:srgbClr val="85200C"/>
                          </a:solidFill>
                          <a:latin typeface="Arial"/>
                        </a:rPr>
                        <a:t>Brown</a:t>
                      </a:r>
                      <a:endParaRPr lang="en-US" sz="32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a:solidFill>
                            <a:srgbClr val="000000"/>
                          </a:solidFill>
                          <a:latin typeface="Arial"/>
                        </a:rPr>
                        <a:t>Provides the power and operates at a high voltage</a:t>
                      </a:r>
                      <a:endParaRPr lang="en-US" sz="32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8650">
                <a:tc>
                  <a:txBody>
                    <a:bodyPr/>
                    <a:lstStyle/>
                    <a:p>
                      <a:pPr algn="ctr" rtl="0" fontAlgn="t">
                        <a:spcBef>
                          <a:spcPts val="0"/>
                        </a:spcBef>
                        <a:spcAft>
                          <a:spcPts val="0"/>
                        </a:spcAft>
                      </a:pPr>
                      <a:r>
                        <a:rPr lang="en-US" sz="1800" b="0" i="0" u="none" strike="noStrike" dirty="0">
                          <a:solidFill>
                            <a:srgbClr val="000000"/>
                          </a:solidFill>
                          <a:latin typeface="Arial"/>
                        </a:rPr>
                        <a:t>Neutral</a:t>
                      </a:r>
                      <a:endParaRPr lang="en-US" sz="32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a:solidFill>
                            <a:srgbClr val="0000FF"/>
                          </a:solidFill>
                          <a:latin typeface="Arial"/>
                        </a:rPr>
                        <a:t>Blue</a:t>
                      </a:r>
                      <a:endParaRPr lang="en-US" sz="32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a:solidFill>
                            <a:srgbClr val="000000"/>
                          </a:solidFill>
                          <a:latin typeface="Arial"/>
                        </a:rPr>
                        <a:t>Completes the circuit, allowing the current to flow in a closed circuit</a:t>
                      </a:r>
                      <a:endParaRPr lang="en-US" sz="32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28650">
                <a:tc>
                  <a:txBody>
                    <a:bodyPr/>
                    <a:lstStyle/>
                    <a:p>
                      <a:pPr algn="ctr" rtl="0" fontAlgn="t">
                        <a:spcBef>
                          <a:spcPts val="0"/>
                        </a:spcBef>
                        <a:spcAft>
                          <a:spcPts val="0"/>
                        </a:spcAft>
                      </a:pPr>
                      <a:r>
                        <a:rPr lang="en-US" sz="1800" b="0" i="0" u="none" strike="noStrike" dirty="0">
                          <a:solidFill>
                            <a:srgbClr val="000000"/>
                          </a:solidFill>
                          <a:latin typeface="Arial"/>
                        </a:rPr>
                        <a:t>Earth</a:t>
                      </a:r>
                      <a:endParaRPr lang="en-US" sz="32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800" b="1" i="0" u="none" strike="noStrike" dirty="0">
                          <a:solidFill>
                            <a:srgbClr val="274E13"/>
                          </a:solidFill>
                          <a:latin typeface="Arial"/>
                        </a:rPr>
                        <a:t>Green</a:t>
                      </a:r>
                      <a:r>
                        <a:rPr lang="en-US" sz="1800" b="0" i="0" u="none" strike="noStrike" dirty="0">
                          <a:solidFill>
                            <a:srgbClr val="000000"/>
                          </a:solidFill>
                          <a:latin typeface="Arial"/>
                        </a:rPr>
                        <a:t> &amp; </a:t>
                      </a:r>
                      <a:r>
                        <a:rPr lang="en-US" sz="1800" b="1" i="0" u="none" strike="noStrike" dirty="0">
                          <a:solidFill>
                            <a:srgbClr val="F1C232"/>
                          </a:solidFill>
                          <a:latin typeface="Arial"/>
                        </a:rPr>
                        <a:t>Yellow</a:t>
                      </a:r>
                      <a:endParaRPr lang="en-US" sz="32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800" b="0" i="0" u="none" strike="noStrike" dirty="0">
                          <a:solidFill>
                            <a:srgbClr val="000000"/>
                          </a:solidFill>
                          <a:latin typeface="Arial"/>
                        </a:rPr>
                        <a:t>Grounds the circuit to avoid severe shocks or even electrocution </a:t>
                      </a:r>
                      <a:endParaRPr lang="en-US" sz="32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420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 illustration of the Wires Present in the Ring Mains</a:t>
            </a:r>
            <a:endParaRPr lang="en-US" dirty="0"/>
          </a:p>
        </p:txBody>
      </p:sp>
      <p:sp>
        <p:nvSpPr>
          <p:cNvPr id="3" name="Content Placeholder 2"/>
          <p:cNvSpPr>
            <a:spLocks noGrp="1"/>
          </p:cNvSpPr>
          <p:nvPr>
            <p:ph idx="1"/>
          </p:nvPr>
        </p:nvSpPr>
        <p:spPr/>
        <p:txBody>
          <a:bodyPr/>
          <a:lstStyle/>
          <a:p>
            <a:endParaRPr lang="en-US"/>
          </a:p>
        </p:txBody>
      </p:sp>
      <p:pic>
        <p:nvPicPr>
          <p:cNvPr id="96258" name="Picture 2" descr="https://lh4.googleusercontent.com/ecq0WMAYeBW9CM-sCKcgELQ6GCWBfXx-lveMTlD6h0D5soKD6aIAlqKM5N6OwJaafcT_ipNR56lU2WEwxxDzVTh7QN9E0roFvnUQpPMK5E6q9MFJIfyKIpbnhhintCVyBAoz3-QM"/>
          <p:cNvPicPr>
            <a:picLocks noChangeAspect="1" noChangeArrowheads="1"/>
          </p:cNvPicPr>
          <p:nvPr/>
        </p:nvPicPr>
        <p:blipFill>
          <a:blip r:embed="rId2" cstate="print"/>
          <a:srcRect/>
          <a:stretch>
            <a:fillRect/>
          </a:stretch>
        </p:blipFill>
        <p:spPr bwMode="auto">
          <a:xfrm>
            <a:off x="1181100" y="1466850"/>
            <a:ext cx="6667500" cy="5000625"/>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s://lh4.googleusercontent.com/3Pm6duqfbqd00Uch0K5y23wrrGrs-kJDD4sZfB9iY2H3tqxb_sQRvLlQ9LaYPQBtweUr69HLlv6VmldtKTGWnRXx6fWWePxGfUzpiq7dOEwAsjnfQDhi7zFB1zFkjOsEcpnHgHWa"/>
          <p:cNvPicPr>
            <a:picLocks noChangeAspect="1" noChangeArrowheads="1"/>
          </p:cNvPicPr>
          <p:nvPr/>
        </p:nvPicPr>
        <p:blipFill>
          <a:blip r:embed="rId2" cstate="print"/>
          <a:srcRect/>
          <a:stretch>
            <a:fillRect/>
          </a:stretch>
        </p:blipFill>
        <p:spPr bwMode="auto">
          <a:xfrm>
            <a:off x="1066800" y="1295400"/>
            <a:ext cx="7409880" cy="5562600"/>
          </a:xfrm>
          <a:prstGeom prst="rect">
            <a:avLst/>
          </a:prstGeom>
          <a:noFill/>
        </p:spPr>
      </p:pic>
      <p:sp>
        <p:nvSpPr>
          <p:cNvPr id="2" name="Title 1"/>
          <p:cNvSpPr>
            <a:spLocks noGrp="1"/>
          </p:cNvSpPr>
          <p:nvPr>
            <p:ph type="title"/>
          </p:nvPr>
        </p:nvSpPr>
        <p:spPr/>
        <p:txBody>
          <a:bodyPr>
            <a:normAutofit fontScale="90000"/>
          </a:bodyPr>
          <a:lstStyle/>
          <a:p>
            <a:r>
              <a:rPr lang="en-US" dirty="0" smtClean="0"/>
              <a:t>An illustration of how a three pin plug is wired</a:t>
            </a:r>
            <a:endParaRPr lang="en-US"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don’t birds get electrocuted but humans do if they perch on electrical lines?</a:t>
            </a:r>
            <a:endParaRPr lang="en-US" dirty="0"/>
          </a:p>
        </p:txBody>
      </p:sp>
      <p:sp>
        <p:nvSpPr>
          <p:cNvPr id="3" name="Content Placeholder 2"/>
          <p:cNvSpPr>
            <a:spLocks noGrp="1"/>
          </p:cNvSpPr>
          <p:nvPr>
            <p:ph idx="1"/>
          </p:nvPr>
        </p:nvSpPr>
        <p:spPr/>
        <p:txBody>
          <a:bodyPr/>
          <a:lstStyle/>
          <a:p>
            <a:endParaRPr lang="en-US" dirty="0" smtClean="0"/>
          </a:p>
          <a:p>
            <a:r>
              <a:rPr lang="en-US" b="1" dirty="0" smtClean="0">
                <a:solidFill>
                  <a:srgbClr val="0070C0"/>
                </a:solidFill>
              </a:rPr>
              <a:t>https://www.youtube.com/watch?v=rN3QhtnlCSw</a:t>
            </a:r>
            <a:endParaRPr lang="en-US" b="1" dirty="0">
              <a:solidFill>
                <a:srgbClr val="0070C0"/>
              </a:solidFill>
            </a:endParaRPr>
          </a:p>
        </p:txBody>
      </p:sp>
      <p:pic>
        <p:nvPicPr>
          <p:cNvPr id="98306" name="Picture 2" descr="https://lh4.googleusercontent.com/v625wtqpG0WLb0zPySd1q-co2IU2V-jgjbnfj4LDI-WpHBxIWvakK2JtbjfWQ9N6x8pyiqE7n7L_Urtx0KlbwiX4K18qJ2BG9sDCV8S0Sud-Y0XDpT0hm-QXR_L-iPFhlhb4_jte"/>
          <p:cNvPicPr>
            <a:picLocks noChangeAspect="1" noChangeArrowheads="1"/>
          </p:cNvPicPr>
          <p:nvPr/>
        </p:nvPicPr>
        <p:blipFill>
          <a:blip r:embed="rId2" cstate="print"/>
          <a:srcRect/>
          <a:stretch>
            <a:fillRect/>
          </a:stretch>
        </p:blipFill>
        <p:spPr bwMode="auto">
          <a:xfrm>
            <a:off x="2438400" y="3428999"/>
            <a:ext cx="4191000" cy="3139207"/>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Plugs and Sockets</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In the Caribbean there are two main plugs and sockets used and these are referred to as </a:t>
            </a:r>
            <a:r>
              <a:rPr lang="en-US" b="1" dirty="0" smtClean="0">
                <a:solidFill>
                  <a:srgbClr val="0070C0"/>
                </a:solidFill>
              </a:rPr>
              <a:t>Type A</a:t>
            </a:r>
            <a:r>
              <a:rPr lang="en-US" dirty="0" smtClean="0"/>
              <a:t> and </a:t>
            </a:r>
            <a:r>
              <a:rPr lang="en-US" b="1" dirty="0" smtClean="0">
                <a:solidFill>
                  <a:srgbClr val="FF0000"/>
                </a:solidFill>
              </a:rPr>
              <a:t>Type B</a:t>
            </a:r>
            <a:r>
              <a:rPr lang="en-US" dirty="0" smtClean="0"/>
              <a:t>.</a:t>
            </a:r>
            <a:br>
              <a:rPr lang="en-US" dirty="0" smtClean="0"/>
            </a:br>
            <a:endParaRPr lang="en-US" dirty="0" smtClean="0"/>
          </a:p>
          <a:p>
            <a:pPr fontAlgn="base"/>
            <a:r>
              <a:rPr lang="en-US" dirty="0" smtClean="0"/>
              <a:t>Type A plugs have only two pins which connect to the live and neutral wires.</a:t>
            </a:r>
            <a:br>
              <a:rPr lang="en-US" dirty="0" smtClean="0"/>
            </a:br>
            <a:endParaRPr lang="en-US" b="1" dirty="0" smtClean="0"/>
          </a:p>
          <a:p>
            <a:pPr fontAlgn="base"/>
            <a:r>
              <a:rPr lang="en-US" dirty="0" smtClean="0"/>
              <a:t>Type B plugs have three pins.  The additional pin is connected to the earth wire.</a:t>
            </a:r>
            <a:endParaRPr lang="en-US" b="1" dirty="0" smtClean="0"/>
          </a:p>
          <a:p>
            <a:endParaRPr lang="en-US"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Plugs and Sockets</a:t>
            </a:r>
            <a:endParaRPr lang="en-US" dirty="0"/>
          </a:p>
        </p:txBody>
      </p:sp>
      <p:sp>
        <p:nvSpPr>
          <p:cNvPr id="3" name="Content Placeholder 2"/>
          <p:cNvSpPr>
            <a:spLocks noGrp="1"/>
          </p:cNvSpPr>
          <p:nvPr>
            <p:ph idx="1"/>
          </p:nvPr>
        </p:nvSpPr>
        <p:spPr>
          <a:xfrm>
            <a:off x="457200" y="1600200"/>
            <a:ext cx="8229600" cy="5029200"/>
          </a:xfrm>
        </p:spPr>
        <p:txBody>
          <a:bodyPr>
            <a:normAutofit fontScale="70000" lnSpcReduction="20000"/>
          </a:bodyPr>
          <a:lstStyle/>
          <a:p>
            <a:r>
              <a:rPr lang="en-US" b="1" dirty="0" smtClean="0"/>
              <a:t>A type A plug should not be inserted into a type B socket</a:t>
            </a:r>
            <a:br>
              <a:rPr lang="en-US" b="1" dirty="0" smtClean="0"/>
            </a:br>
            <a:endParaRPr lang="en-US" dirty="0" smtClean="0"/>
          </a:p>
          <a:p>
            <a:pPr fontAlgn="base"/>
            <a:r>
              <a:rPr lang="en-US" b="1" dirty="0" smtClean="0"/>
              <a:t>What would happen if a 110 V device is connected to a 220 V device?</a:t>
            </a:r>
            <a:br>
              <a:rPr lang="en-US" b="1" dirty="0" smtClean="0"/>
            </a:br>
            <a:endParaRPr lang="en-US" b="1" dirty="0" smtClean="0"/>
          </a:p>
          <a:p>
            <a:pPr fontAlgn="base"/>
            <a:r>
              <a:rPr lang="en-US" b="1" dirty="0" smtClean="0"/>
              <a:t>What would happen if a 220 V device is connected to a 110 V device?</a:t>
            </a:r>
          </a:p>
          <a:p>
            <a:pPr fontAlgn="base"/>
            <a:endParaRPr lang="en-US" b="1" dirty="0" smtClean="0"/>
          </a:p>
          <a:p>
            <a:pPr fontAlgn="base"/>
            <a:r>
              <a:rPr lang="en-US" dirty="0" smtClean="0"/>
              <a:t>Connecting a device designed to operate with a 50 Hz supply to a 60 Hz supply, or the reverse, is also likely to damage the device as its electrical components will not function correctly</a:t>
            </a:r>
          </a:p>
          <a:p>
            <a:pPr fontAlgn="base"/>
            <a:endParaRPr lang="en-US" b="1" dirty="0" smtClean="0"/>
          </a:p>
          <a:p>
            <a:r>
              <a:rPr lang="en-US" b="1" dirty="0" smtClean="0"/>
              <a:t>Why shouldn’t you change the plug on an electrical device from a type B to a type A?</a:t>
            </a:r>
            <a:br>
              <a:rPr lang="en-US" b="1" dirty="0" smtClean="0"/>
            </a:br>
            <a:endParaRPr lang="en-US" b="1" dirty="0" smtClean="0"/>
          </a:p>
          <a:p>
            <a:r>
              <a:rPr lang="en-US" b="1" dirty="0" smtClean="0"/>
              <a:t>What advantages does a ring main provide?</a:t>
            </a:r>
            <a:endParaRPr lang="en-US" dirty="0" smtClean="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Mains Safety</a:t>
            </a:r>
            <a:endParaRPr lang="en-US" dirty="0"/>
          </a:p>
        </p:txBody>
      </p:sp>
      <p:sp>
        <p:nvSpPr>
          <p:cNvPr id="3" name="Content Placeholder 2"/>
          <p:cNvSpPr>
            <a:spLocks noGrp="1"/>
          </p:cNvSpPr>
          <p:nvPr>
            <p:ph idx="1"/>
          </p:nvPr>
        </p:nvSpPr>
        <p:spPr/>
        <p:txBody>
          <a:bodyPr>
            <a:normAutofit/>
          </a:bodyPr>
          <a:lstStyle/>
          <a:p>
            <a:r>
              <a:rPr lang="en-US" dirty="0" smtClean="0"/>
              <a:t>Mains electricity is dangerous.  It can kill you!</a:t>
            </a:r>
            <a:br>
              <a:rPr lang="en-US" dirty="0" smtClean="0"/>
            </a:br>
            <a:endParaRPr lang="en-US" dirty="0" smtClean="0"/>
          </a:p>
          <a:p>
            <a:r>
              <a:rPr lang="en-US" dirty="0" smtClean="0"/>
              <a:t>Protective devices are used to reduce harm to you or the device being used.</a:t>
            </a:r>
          </a:p>
        </p:txBody>
      </p:sp>
      <p:pic>
        <p:nvPicPr>
          <p:cNvPr id="83970" name="Picture 2" descr="Related image"/>
          <p:cNvPicPr>
            <a:picLocks noChangeAspect="1" noChangeArrowheads="1"/>
          </p:cNvPicPr>
          <p:nvPr/>
        </p:nvPicPr>
        <p:blipFill>
          <a:blip r:embed="rId2" cstate="print"/>
          <a:srcRect/>
          <a:stretch>
            <a:fillRect/>
          </a:stretch>
        </p:blipFill>
        <p:spPr bwMode="auto">
          <a:xfrm>
            <a:off x="2895600" y="3733800"/>
            <a:ext cx="3749040" cy="3124200"/>
          </a:xfrm>
          <a:prstGeom prst="rect">
            <a:avLst/>
          </a:prstGeom>
          <a:noFill/>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Table showing some Protective Devices</a:t>
            </a:r>
            <a:endParaRPr lang="en-US" dirty="0"/>
          </a:p>
        </p:txBody>
      </p:sp>
      <p:graphicFrame>
        <p:nvGraphicFramePr>
          <p:cNvPr id="4" name="Content Placeholder 3"/>
          <p:cNvGraphicFramePr>
            <a:graphicFrameLocks noGrp="1"/>
          </p:cNvGraphicFramePr>
          <p:nvPr>
            <p:ph idx="1"/>
          </p:nvPr>
        </p:nvGraphicFramePr>
        <p:xfrm>
          <a:off x="533400" y="1752600"/>
          <a:ext cx="8382000" cy="4973319"/>
        </p:xfrm>
        <a:graphic>
          <a:graphicData uri="http://schemas.openxmlformats.org/drawingml/2006/table">
            <a:tbl>
              <a:tblPr/>
              <a:tblGrid>
                <a:gridCol w="2794000"/>
                <a:gridCol w="2794000"/>
                <a:gridCol w="2794000"/>
              </a:tblGrid>
              <a:tr h="376610">
                <a:tc>
                  <a:txBody>
                    <a:bodyPr/>
                    <a:lstStyle/>
                    <a:p>
                      <a:pPr rtl="0" fontAlgn="t">
                        <a:spcBef>
                          <a:spcPts val="0"/>
                        </a:spcBef>
                        <a:spcAft>
                          <a:spcPts val="0"/>
                        </a:spcAft>
                      </a:pPr>
                      <a:r>
                        <a:rPr lang="en-US" sz="1600" b="1" i="0" u="none" strike="noStrike" dirty="0">
                          <a:solidFill>
                            <a:srgbClr val="000000"/>
                          </a:solidFill>
                          <a:latin typeface="Arial"/>
                        </a:rPr>
                        <a:t>Protective devices</a:t>
                      </a:r>
                      <a:endParaRPr lang="en-US" sz="28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1" i="0" u="none" strike="noStrike">
                          <a:solidFill>
                            <a:srgbClr val="000000"/>
                          </a:solidFill>
                          <a:latin typeface="Arial"/>
                        </a:rPr>
                        <a:t>Description</a:t>
                      </a:r>
                      <a:endParaRPr lang="en-US" sz="28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1" i="0" u="none" strike="noStrike">
                          <a:solidFill>
                            <a:srgbClr val="000000"/>
                          </a:solidFill>
                          <a:latin typeface="Arial"/>
                        </a:rPr>
                        <a:t>Effectiveness</a:t>
                      </a:r>
                      <a:endParaRPr lang="en-US" sz="28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2415">
                <a:tc>
                  <a:txBody>
                    <a:bodyPr/>
                    <a:lstStyle/>
                    <a:p>
                      <a:pPr rtl="0" fontAlgn="t">
                        <a:spcBef>
                          <a:spcPts val="0"/>
                        </a:spcBef>
                        <a:spcAft>
                          <a:spcPts val="0"/>
                        </a:spcAft>
                      </a:pPr>
                      <a:r>
                        <a:rPr lang="en-US" sz="1600" b="0" i="0" u="none" strike="noStrike" dirty="0">
                          <a:solidFill>
                            <a:srgbClr val="000000"/>
                          </a:solidFill>
                          <a:latin typeface="Arial"/>
                        </a:rPr>
                        <a:t>Fuses</a:t>
                      </a:r>
                      <a:endParaRPr lang="en-US" sz="28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latin typeface="Arial"/>
                        </a:rPr>
                        <a:t>Prevents current overload in a device.  It also prevents fires from starting. Its wire is so thin that it melts when too much current passes through it.</a:t>
                      </a:r>
                      <a:endParaRPr lang="en-US" sz="28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latin typeface="Arial"/>
                        </a:rPr>
                        <a:t>Does its job but has to be replaced once it has been used</a:t>
                      </a:r>
                      <a:endParaRPr lang="en-US" sz="28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7147">
                <a:tc>
                  <a:txBody>
                    <a:bodyPr/>
                    <a:lstStyle/>
                    <a:p>
                      <a:pPr rtl="0" fontAlgn="t">
                        <a:spcBef>
                          <a:spcPts val="0"/>
                        </a:spcBef>
                        <a:spcAft>
                          <a:spcPts val="0"/>
                        </a:spcAft>
                      </a:pPr>
                      <a:r>
                        <a:rPr lang="en-US" sz="1600" b="0" i="0" u="none" strike="noStrike" dirty="0">
                          <a:solidFill>
                            <a:srgbClr val="000000"/>
                          </a:solidFill>
                          <a:latin typeface="Arial"/>
                        </a:rPr>
                        <a:t>Circuit breakers</a:t>
                      </a:r>
                      <a:endParaRPr lang="en-US" sz="28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latin typeface="Arial"/>
                        </a:rPr>
                        <a:t>Prevent current overload in a device.  It uses an electromagnet to break the circuit when the current is too large.</a:t>
                      </a:r>
                      <a:endParaRPr lang="en-US" sz="28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latin typeface="Arial"/>
                        </a:rPr>
                        <a:t>It does its job faster than a fuse, it is more sensitive and does not have to be replaced it only has to be reset.</a:t>
                      </a:r>
                      <a:endParaRPr lang="en-US" sz="28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7147">
                <a:tc>
                  <a:txBody>
                    <a:bodyPr/>
                    <a:lstStyle/>
                    <a:p>
                      <a:pPr rtl="0" fontAlgn="t">
                        <a:spcBef>
                          <a:spcPts val="0"/>
                        </a:spcBef>
                        <a:spcAft>
                          <a:spcPts val="0"/>
                        </a:spcAft>
                      </a:pPr>
                      <a:r>
                        <a:rPr lang="en-US" sz="1600" b="0" i="0" u="none" strike="noStrike" dirty="0">
                          <a:solidFill>
                            <a:srgbClr val="000000"/>
                          </a:solidFill>
                          <a:latin typeface="Arial"/>
                        </a:rPr>
                        <a:t>The Earth wire</a:t>
                      </a:r>
                      <a:endParaRPr lang="en-US" sz="28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latin typeface="Arial"/>
                        </a:rPr>
                        <a:t>The wire provides a low resistance route for the current to pass to Earth therefore the current will not pass through the user</a:t>
                      </a:r>
                      <a:endParaRPr lang="en-US" sz="28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latin typeface="Arial"/>
                        </a:rPr>
                        <a:t>Quite effective.  Avoids shocks and or electrocution if the live wire become loose and defective. </a:t>
                      </a:r>
                      <a:endParaRPr lang="en-US" sz="28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9329"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dirty="0" smtClean="0"/>
              <a:t>Hazards of Static Charge</a:t>
            </a:r>
            <a:endParaRPr lang="en-US" dirty="0"/>
          </a:p>
        </p:txBody>
      </p:sp>
      <p:sp>
        <p:nvSpPr>
          <p:cNvPr id="3" name="Content Placeholder 2"/>
          <p:cNvSpPr>
            <a:spLocks noGrp="1"/>
          </p:cNvSpPr>
          <p:nvPr>
            <p:ph idx="1"/>
          </p:nvPr>
        </p:nvSpPr>
        <p:spPr>
          <a:xfrm>
            <a:off x="457200" y="1600200"/>
            <a:ext cx="8229600" cy="5105400"/>
          </a:xfrm>
        </p:spPr>
        <p:txBody>
          <a:bodyPr>
            <a:normAutofit fontScale="85000" lnSpcReduction="10000"/>
          </a:bodyPr>
          <a:lstStyle/>
          <a:p>
            <a:r>
              <a:rPr lang="en-US" dirty="0" smtClean="0"/>
              <a:t>Lightning</a:t>
            </a:r>
            <a:br>
              <a:rPr lang="en-US" dirty="0" smtClean="0"/>
            </a:br>
            <a:r>
              <a:rPr lang="en-US" dirty="0" smtClean="0"/>
              <a:t/>
            </a:r>
            <a:br>
              <a:rPr lang="en-US" dirty="0" smtClean="0"/>
            </a:br>
            <a:r>
              <a:rPr lang="en-US" dirty="0" smtClean="0"/>
              <a:t>A cloud becomes charged due to friction between layers of air and water molecules rising and falling within it.</a:t>
            </a:r>
            <a:br>
              <a:rPr lang="en-US" dirty="0" smtClean="0"/>
            </a:br>
            <a:r>
              <a:rPr lang="en-US" dirty="0" smtClean="0"/>
              <a:t/>
            </a:r>
            <a:br>
              <a:rPr lang="en-US" dirty="0" smtClean="0"/>
            </a:br>
            <a:r>
              <a:rPr lang="en-US" dirty="0" smtClean="0"/>
              <a:t>The base of the cloud usually becomes negatively charged while the top of the cloud becomes positive.</a:t>
            </a:r>
            <a:br>
              <a:rPr lang="en-US" dirty="0" smtClean="0"/>
            </a:br>
            <a:r>
              <a:rPr lang="en-US" dirty="0" smtClean="0"/>
              <a:t/>
            </a:r>
            <a:br>
              <a:rPr lang="en-US" dirty="0" smtClean="0"/>
            </a:br>
            <a:r>
              <a:rPr lang="en-US" dirty="0" smtClean="0"/>
              <a:t>Sparks occur between opposite charges in the cloud.</a:t>
            </a:r>
            <a:br>
              <a:rPr lang="en-US" dirty="0" smtClean="0"/>
            </a:br>
            <a:r>
              <a:rPr lang="en-US" dirty="0" smtClean="0"/>
              <a:t/>
            </a:r>
            <a:br>
              <a:rPr lang="en-US" dirty="0" smtClean="0"/>
            </a:br>
            <a:r>
              <a:rPr lang="en-US" dirty="0" smtClean="0"/>
              <a:t>The negative charge on the base of the cloud repels electrons further into the ground below.</a:t>
            </a:r>
          </a:p>
        </p:txBody>
      </p:sp>
      <p:pic>
        <p:nvPicPr>
          <p:cNvPr id="5" name="Picture 4" descr="Scan1.jpg"/>
          <p:cNvPicPr>
            <a:picLocks noChangeAspect="1"/>
          </p:cNvPicPr>
          <p:nvPr/>
        </p:nvPicPr>
        <p:blipFill>
          <a:blip r:embed="rId2" cstate="print"/>
          <a:srcRect l="64379" t="18984" r="8301" b="61714"/>
          <a:stretch>
            <a:fillRect/>
          </a:stretch>
        </p:blipFill>
        <p:spPr>
          <a:xfrm>
            <a:off x="6477000" y="0"/>
            <a:ext cx="2667000" cy="2438400"/>
          </a:xfrm>
          <a:prstGeom prst="rect">
            <a:avLst/>
          </a:prstGeom>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Various Protective Devices</a:t>
            </a:r>
            <a:endParaRPr lang="en-US" dirty="0"/>
          </a:p>
        </p:txBody>
      </p:sp>
      <p:sp>
        <p:nvSpPr>
          <p:cNvPr id="3" name="Content Placeholder 2"/>
          <p:cNvSpPr>
            <a:spLocks noGrp="1"/>
          </p:cNvSpPr>
          <p:nvPr>
            <p:ph idx="1"/>
          </p:nvPr>
        </p:nvSpPr>
        <p:spPr/>
        <p:txBody>
          <a:bodyPr/>
          <a:lstStyle/>
          <a:p>
            <a:endParaRPr lang="en-US" dirty="0" smtClean="0"/>
          </a:p>
        </p:txBody>
      </p:sp>
      <p:pic>
        <p:nvPicPr>
          <p:cNvPr id="104450" name="Picture 2"/>
          <p:cNvPicPr>
            <a:picLocks noChangeAspect="1" noChangeArrowheads="1"/>
          </p:cNvPicPr>
          <p:nvPr/>
        </p:nvPicPr>
        <p:blipFill>
          <a:blip r:embed="rId2" cstate="print"/>
          <a:srcRect l="21000" t="18605" r="26000" b="54418"/>
          <a:stretch>
            <a:fillRect/>
          </a:stretch>
        </p:blipFill>
        <p:spPr bwMode="auto">
          <a:xfrm>
            <a:off x="609600" y="2057400"/>
            <a:ext cx="8077200"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there were NO Earth Wire</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r>
              <a:rPr lang="en-US" dirty="0" smtClean="0"/>
              <a:t>If the case is metal and </a:t>
            </a:r>
            <a:br>
              <a:rPr lang="en-US" dirty="0" smtClean="0"/>
            </a:br>
            <a:r>
              <a:rPr lang="en-US" dirty="0" smtClean="0"/>
              <a:t>is in contact with the live </a:t>
            </a:r>
            <a:br>
              <a:rPr lang="en-US" dirty="0" smtClean="0"/>
            </a:br>
            <a:r>
              <a:rPr lang="en-US" dirty="0" smtClean="0"/>
              <a:t>wire, a user can receive a </a:t>
            </a:r>
            <a:br>
              <a:rPr lang="en-US" dirty="0" smtClean="0"/>
            </a:br>
            <a:r>
              <a:rPr lang="en-US" dirty="0" smtClean="0"/>
              <a:t>fatal shock on touching it.  </a:t>
            </a:r>
          </a:p>
          <a:p>
            <a:endParaRPr lang="en-US" dirty="0" smtClean="0"/>
          </a:p>
          <a:p>
            <a:r>
              <a:rPr lang="en-US" dirty="0" smtClean="0"/>
              <a:t>A fuse alone would not help </a:t>
            </a:r>
            <a:br>
              <a:rPr lang="en-US" dirty="0" smtClean="0"/>
            </a:br>
            <a:r>
              <a:rPr lang="en-US" dirty="0" smtClean="0"/>
              <a:t>since touching would simply re-complete the circuit...the user being the path of least resistance for the current hence electrocution or shock.</a:t>
            </a:r>
          </a:p>
          <a:p>
            <a:endParaRPr lang="en-US" dirty="0" smtClean="0"/>
          </a:p>
          <a:p>
            <a:r>
              <a:rPr lang="en-US" b="1" dirty="0" smtClean="0"/>
              <a:t>Some devices automatically protect the user because they are made from insulating materials such as plastic.</a:t>
            </a:r>
            <a:endParaRPr lang="en-US" dirty="0" smtClean="0"/>
          </a:p>
          <a:p>
            <a:pPr>
              <a:buNone/>
            </a:pPr>
            <a:endParaRPr lang="en-US" dirty="0"/>
          </a:p>
        </p:txBody>
      </p:sp>
      <p:pic>
        <p:nvPicPr>
          <p:cNvPr id="106498" name="Picture 2" descr="https://lh6.googleusercontent.com/pM6ie2Q0Bswu_BqqIKwOXJVrmraCL5mwy35PLLnJPtTpoZgxTGoXEJiXy9JwT6iF2WLlGJAjgIDQdmK4o2dc9zV4KQ2XRfT2WWKAaChEJCdUTND3R-LnMLefZTTsrzPRNte9kaEO"/>
          <p:cNvPicPr>
            <a:picLocks noChangeAspect="1" noChangeArrowheads="1"/>
          </p:cNvPicPr>
          <p:nvPr/>
        </p:nvPicPr>
        <p:blipFill>
          <a:blip r:embed="rId2" cstate="print"/>
          <a:srcRect/>
          <a:stretch>
            <a:fillRect/>
          </a:stretch>
        </p:blipFill>
        <p:spPr bwMode="auto">
          <a:xfrm>
            <a:off x="5715000" y="1371600"/>
            <a:ext cx="3143250" cy="2514600"/>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Alternating and Direct Current</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Conversion of alternating to direct current</a:t>
            </a:r>
            <a:endParaRPr lang="en-US" dirty="0"/>
          </a:p>
        </p:txBody>
      </p:sp>
      <p:sp>
        <p:nvSpPr>
          <p:cNvPr id="3" name="Content Placeholder 2"/>
          <p:cNvSpPr>
            <a:spLocks noGrp="1"/>
          </p:cNvSpPr>
          <p:nvPr>
            <p:ph idx="1"/>
          </p:nvPr>
        </p:nvSpPr>
        <p:spPr/>
        <p:txBody>
          <a:bodyPr>
            <a:normAutofit/>
          </a:bodyPr>
          <a:lstStyle/>
          <a:p>
            <a:r>
              <a:rPr lang="en-US" dirty="0" smtClean="0"/>
              <a:t>Alternating current is much easier to produce from the generators in power stations.</a:t>
            </a:r>
            <a:br>
              <a:rPr lang="en-US" dirty="0" smtClean="0"/>
            </a:br>
            <a:endParaRPr lang="en-US" dirty="0" smtClean="0"/>
          </a:p>
          <a:p>
            <a:r>
              <a:rPr lang="en-US" dirty="0" smtClean="0"/>
              <a:t>Some devices, including computers, require current at very steady voltage levels to operate correctly.</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Rectification</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The process of converting an alternating current to a direct current is called rectification.</a:t>
            </a:r>
            <a:br>
              <a:rPr lang="en-US" dirty="0" smtClean="0"/>
            </a:br>
            <a:endParaRPr lang="en-US" dirty="0" smtClean="0"/>
          </a:p>
          <a:p>
            <a:r>
              <a:rPr lang="en-US" dirty="0" smtClean="0"/>
              <a:t>Rectification relies on the properties of diodes.</a:t>
            </a:r>
          </a:p>
          <a:p>
            <a:endParaRPr lang="en-US" dirty="0" smtClean="0"/>
          </a:p>
          <a:p>
            <a:r>
              <a:rPr lang="en-US" dirty="0" smtClean="0"/>
              <a:t>The most common function of a </a:t>
            </a:r>
            <a:r>
              <a:rPr lang="en-US" b="1" dirty="0" smtClean="0"/>
              <a:t>diode</a:t>
            </a:r>
            <a:r>
              <a:rPr lang="en-US" dirty="0" smtClean="0"/>
              <a:t> is to allow an electric current to pass in one direction (called the </a:t>
            </a:r>
            <a:r>
              <a:rPr lang="en-US" b="1" dirty="0" smtClean="0"/>
              <a:t>diode's</a:t>
            </a:r>
            <a:r>
              <a:rPr lang="en-US" dirty="0" smtClean="0"/>
              <a:t> forward direction), while blocking current in the opposite direction (the reverse direction). </a:t>
            </a:r>
            <a:br>
              <a:rPr lang="en-US" dirty="0" smtClean="0"/>
            </a:br>
            <a:endParaRPr 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Diagram of a Diode</a:t>
            </a:r>
            <a:endParaRPr lang="en-US" dirty="0"/>
          </a:p>
        </p:txBody>
      </p:sp>
      <p:sp>
        <p:nvSpPr>
          <p:cNvPr id="3" name="Content Placeholder 2"/>
          <p:cNvSpPr>
            <a:spLocks noGrp="1"/>
          </p:cNvSpPr>
          <p:nvPr>
            <p:ph idx="1"/>
          </p:nvPr>
        </p:nvSpPr>
        <p:spPr/>
        <p:txBody>
          <a:bodyPr/>
          <a:lstStyle/>
          <a:p>
            <a:endParaRPr lang="en-US"/>
          </a:p>
        </p:txBody>
      </p:sp>
      <p:pic>
        <p:nvPicPr>
          <p:cNvPr id="107522" name="Picture 2" descr="https://lh3.googleusercontent.com/IJIuHQPNNT-vZbGMPFXJBkNzbrI6dvQa9AA8WkQP6S8eJzCdJTpAAb49Eq_X3EmQW0Dt4ctTd8f_GEqWbGWCClJaLJ-pNNRLDGG3QZVLXYy1Wtnijp30tAuOf3nQSkU60P8jC7le"/>
          <p:cNvPicPr>
            <a:picLocks noChangeAspect="1" noChangeArrowheads="1"/>
          </p:cNvPicPr>
          <p:nvPr/>
        </p:nvPicPr>
        <p:blipFill>
          <a:blip r:embed="rId2" cstate="print"/>
          <a:srcRect/>
          <a:stretch>
            <a:fillRect/>
          </a:stretch>
        </p:blipFill>
        <p:spPr bwMode="auto">
          <a:xfrm>
            <a:off x="899229" y="2286000"/>
            <a:ext cx="7711371" cy="3343276"/>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0594" name="Picture 2" descr="https://lh4.googleusercontent.com/01OsTF3LUpAdPEVoR732wYgQnMjIMIQnNhHIhp7rZGPlZ8eY0_1vLBYS0s3dnomVR6n2uHxWIxUZGpA6fWIG7C5JKxyAIza6JsfIzpcNHp_anuiafU436afkbEfBJ4rPEM_D7pDt"/>
          <p:cNvPicPr>
            <a:picLocks noChangeAspect="1" noChangeArrowheads="1"/>
          </p:cNvPicPr>
          <p:nvPr/>
        </p:nvPicPr>
        <p:blipFill>
          <a:blip r:embed="rId2" cstate="print"/>
          <a:srcRect/>
          <a:stretch>
            <a:fillRect/>
          </a:stretch>
        </p:blipFill>
        <p:spPr bwMode="auto">
          <a:xfrm>
            <a:off x="609600" y="304800"/>
            <a:ext cx="8018911" cy="6019800"/>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Half-wave Rectification</a:t>
            </a:r>
            <a:endParaRPr lang="en-US" dirty="0"/>
          </a:p>
        </p:txBody>
      </p:sp>
      <p:sp>
        <p:nvSpPr>
          <p:cNvPr id="3" name="Content Placeholder 2"/>
          <p:cNvSpPr>
            <a:spLocks noGrp="1"/>
          </p:cNvSpPr>
          <p:nvPr>
            <p:ph idx="1"/>
          </p:nvPr>
        </p:nvSpPr>
        <p:spPr/>
        <p:txBody>
          <a:bodyPr>
            <a:normAutofit lnSpcReduction="10000"/>
          </a:bodyPr>
          <a:lstStyle/>
          <a:p>
            <a:r>
              <a:rPr lang="en-US" dirty="0" smtClean="0"/>
              <a:t>The current provided by half-wave rectification is direct in the sense that it is only in one direction.</a:t>
            </a:r>
          </a:p>
          <a:p>
            <a:endParaRPr lang="en-US" dirty="0" smtClean="0"/>
          </a:p>
          <a:p>
            <a:r>
              <a:rPr lang="en-US" dirty="0" smtClean="0"/>
              <a:t>Applying a diode to obtain direct current is inefficient since there are gaps in the flow of current.  To help with this a capacitor is used.</a:t>
            </a:r>
          </a:p>
          <a:p>
            <a:pPr>
              <a:buNone/>
            </a:pP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Capacitors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a:t>
            </a:r>
            <a:r>
              <a:rPr lang="en-US" b="1" dirty="0" smtClean="0"/>
              <a:t> capacitor </a:t>
            </a:r>
            <a:r>
              <a:rPr lang="en-US" dirty="0" smtClean="0"/>
              <a:t>is a device which stores charge for a short period of time.  Adding it on to the simple half-wave rectifier (diode) produces a smoothed direct current.</a:t>
            </a:r>
            <a:br>
              <a:rPr lang="en-US" dirty="0" smtClean="0"/>
            </a:br>
            <a:endParaRPr lang="en-US" dirty="0" smtClean="0"/>
          </a:p>
          <a:p>
            <a:r>
              <a:rPr lang="en-US" dirty="0" smtClean="0"/>
              <a:t>When the voltage is rising and there is a current in the load some charge will be stored on the capacitor.  When there is low voltage causing low current load the capacitor is able to release charge from its plates and provide a current. The capacitor provides continuity of current when a diode is being used making their use together more efficient.</a:t>
            </a:r>
            <a:br>
              <a:rPr lang="en-US" dirty="0" smtClean="0"/>
            </a:br>
            <a:endParaRPr lang="en-US" dirty="0"/>
          </a:p>
        </p:txBody>
      </p:sp>
      <p:pic>
        <p:nvPicPr>
          <p:cNvPr id="111618" name="Picture 2" descr="https://lh4.googleusercontent.com/oqSZSWUcvZnVZx-G1QNgDLGUAglhA6MTeO5hK8fPxiF03eEQ6ULzCtijsFMotyC_hcJduC4j97cBI6lTbOJ7rB72R5oT7PO1Phj6IzFEG_eZ1V0rdZaYrQit5usaD59XK9pMTiwz"/>
          <p:cNvPicPr>
            <a:picLocks noChangeAspect="1" noChangeArrowheads="1"/>
          </p:cNvPicPr>
          <p:nvPr/>
        </p:nvPicPr>
        <p:blipFill>
          <a:blip r:embed="rId2" cstate="print"/>
          <a:srcRect/>
          <a:stretch>
            <a:fillRect/>
          </a:stretch>
        </p:blipFill>
        <p:spPr bwMode="auto">
          <a:xfrm>
            <a:off x="5153025" y="5400674"/>
            <a:ext cx="3990975" cy="1457326"/>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Full-wave Rectification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In half-wave rectification you can see that only half of the alternating current is actually producing a useful direct current.</a:t>
            </a:r>
          </a:p>
          <a:p>
            <a:endParaRPr lang="en-US" dirty="0" smtClean="0"/>
          </a:p>
          <a:p>
            <a:r>
              <a:rPr lang="en-US" dirty="0" smtClean="0"/>
              <a:t>A more complicated circuit involving four diodes can be used to produce a positive potential difference even when the alternating supply is producing a negative voltage.</a:t>
            </a:r>
          </a:p>
          <a:p>
            <a:endParaRPr lang="en-US" dirty="0" smtClean="0"/>
          </a:p>
          <a:p>
            <a:r>
              <a:rPr lang="en-US" dirty="0" smtClean="0"/>
              <a:t>This gives full-wave rectification which supplies a much steadier </a:t>
            </a:r>
            <a:r>
              <a:rPr lang="en-US" dirty="0" err="1" smtClean="0"/>
              <a:t>d.c</a:t>
            </a:r>
            <a:r>
              <a:rPr lang="en-US" dirty="0" smtClean="0"/>
              <a:t>. supply.</a:t>
            </a:r>
          </a:p>
          <a:p>
            <a:pPr>
              <a:buNone/>
            </a:pPr>
            <a:r>
              <a:rPr lang="en-US" dirty="0" smtClean="0"/>
              <a:t/>
            </a:r>
            <a:br>
              <a:rPr lang="en-US" dirty="0" smtClean="0"/>
            </a:br>
            <a:endParaRPr lang="en-US" dirty="0"/>
          </a:p>
        </p:txBody>
      </p:sp>
      <p:pic>
        <p:nvPicPr>
          <p:cNvPr id="113666" name="Picture 2" descr="https://lh3.googleusercontent.com/1py1WSgW2W1tisuxTIAJhohb_D-sxSiJLfxUNZ-AwTmTuN9AhHRU0_fZU2dG5XSczUgfZ2vk1UPMAXuYIeYuAxx9V1eWoUtaYihzeiuUpPBr5HFd-CbU6352kNRM26AodkwvPL-F"/>
          <p:cNvPicPr>
            <a:picLocks noChangeAspect="1" noChangeArrowheads="1"/>
          </p:cNvPicPr>
          <p:nvPr/>
        </p:nvPicPr>
        <p:blipFill>
          <a:blip r:embed="rId2" cstate="print"/>
          <a:srcRect/>
          <a:stretch>
            <a:fillRect/>
          </a:stretch>
        </p:blipFill>
        <p:spPr bwMode="auto">
          <a:xfrm>
            <a:off x="304800" y="5123792"/>
            <a:ext cx="3657600" cy="1734208"/>
          </a:xfrm>
          <a:prstGeom prst="rect">
            <a:avLst/>
          </a:prstGeom>
          <a:noFill/>
        </p:spPr>
      </p:pic>
      <p:pic>
        <p:nvPicPr>
          <p:cNvPr id="113668" name="Picture 4" descr="https://lh5.googleusercontent.com/htb0pAx7_vJuJsl0Q6LHPcA8NMY3JcK5OGvd4WWrD2cv9KfyigG9oKrcvQhUsQ6as_-WhFhUUH5GupUrePSU-DPV6rWznzp_WJIhB85u3bgeqvroMC5tymEkXaHalc5N0mYLEsKV"/>
          <p:cNvPicPr>
            <a:picLocks noChangeAspect="1" noChangeArrowheads="1"/>
          </p:cNvPicPr>
          <p:nvPr/>
        </p:nvPicPr>
        <p:blipFill>
          <a:blip r:embed="rId3" cstate="print"/>
          <a:srcRect/>
          <a:stretch>
            <a:fillRect/>
          </a:stretch>
        </p:blipFill>
        <p:spPr bwMode="auto">
          <a:xfrm>
            <a:off x="5181600" y="4800600"/>
            <a:ext cx="3152775" cy="1447801"/>
          </a:xfrm>
          <a:prstGeom prst="rect">
            <a:avLst/>
          </a:prstGeom>
          <a:noFill/>
        </p:spPr>
      </p:pic>
      <p:sp>
        <p:nvSpPr>
          <p:cNvPr id="6" name="TextBox 5"/>
          <p:cNvSpPr txBox="1"/>
          <p:nvPr/>
        </p:nvSpPr>
        <p:spPr>
          <a:xfrm>
            <a:off x="5153577" y="6400800"/>
            <a:ext cx="3304623" cy="369332"/>
          </a:xfrm>
          <a:prstGeom prst="rect">
            <a:avLst/>
          </a:prstGeom>
          <a:noFill/>
        </p:spPr>
        <p:txBody>
          <a:bodyPr wrap="none" rtlCol="0">
            <a:spAutoFit/>
          </a:bodyPr>
          <a:lstStyle/>
          <a:p>
            <a:r>
              <a:rPr lang="en-US" b="1" u="sng" dirty="0" smtClean="0"/>
              <a:t>Smoothed full-wave rectification</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an1.jpg"/>
          <p:cNvPicPr>
            <a:picLocks noChangeAspect="1"/>
          </p:cNvPicPr>
          <p:nvPr/>
        </p:nvPicPr>
        <p:blipFill>
          <a:blip r:embed="rId2" cstate="print"/>
          <a:srcRect l="64379" t="18984" r="8301" b="61714"/>
          <a:stretch>
            <a:fillRect/>
          </a:stretch>
        </p:blipFill>
        <p:spPr>
          <a:xfrm>
            <a:off x="6477000" y="0"/>
            <a:ext cx="2667000" cy="2438400"/>
          </a:xfrm>
          <a:prstGeom prst="rect">
            <a:avLst/>
          </a:prstGeom>
        </p:spPr>
      </p:pic>
      <p:sp>
        <p:nvSpPr>
          <p:cNvPr id="2" name="Title 1"/>
          <p:cNvSpPr>
            <a:spLocks noGrp="1"/>
          </p:cNvSpPr>
          <p:nvPr>
            <p:ph type="title"/>
          </p:nvPr>
        </p:nvSpPr>
        <p:spPr>
          <a:xfrm>
            <a:off x="-533400" y="152400"/>
            <a:ext cx="8229600" cy="1143000"/>
          </a:xfrm>
        </p:spPr>
        <p:txBody>
          <a:bodyPr/>
          <a:lstStyle/>
          <a:p>
            <a:r>
              <a:rPr lang="en-US" dirty="0" smtClean="0"/>
              <a:t>Hazards of Static Charge</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20000"/>
          </a:bodyPr>
          <a:lstStyle/>
          <a:p>
            <a:r>
              <a:rPr lang="en-US" dirty="0" smtClean="0"/>
              <a:t>When the potential difference </a:t>
            </a:r>
            <a:br>
              <a:rPr lang="en-US" dirty="0" smtClean="0"/>
            </a:br>
            <a:r>
              <a:rPr lang="en-US" dirty="0" smtClean="0"/>
              <a:t>between the Earth and the cloud gets large</a:t>
            </a:r>
            <a:br>
              <a:rPr lang="en-US" dirty="0" smtClean="0"/>
            </a:br>
            <a:r>
              <a:rPr lang="en-US" dirty="0" smtClean="0"/>
              <a:t>enough electrons and negatively charged ions rush from the cloud to the ground.</a:t>
            </a:r>
            <a:br>
              <a:rPr lang="en-US" dirty="0" smtClean="0"/>
            </a:br>
            <a:r>
              <a:rPr lang="en-US" dirty="0" smtClean="0"/>
              <a:t/>
            </a:r>
            <a:br>
              <a:rPr lang="en-US" dirty="0" smtClean="0"/>
            </a:br>
            <a:r>
              <a:rPr lang="en-US" dirty="0" smtClean="0"/>
              <a:t>The high speed particles crash into air molecules, knocking electrons out of them and creating pairs of oppositely charged ions.</a:t>
            </a:r>
            <a:br>
              <a:rPr lang="en-US" dirty="0" smtClean="0"/>
            </a:br>
            <a:r>
              <a:rPr lang="en-US" dirty="0" smtClean="0"/>
              <a:t/>
            </a:r>
            <a:br>
              <a:rPr lang="en-US" dirty="0" smtClean="0"/>
            </a:br>
            <a:r>
              <a:rPr lang="en-US" dirty="0" smtClean="0"/>
              <a:t>This produces lightning which gives off heat and eventually sound (thunder) due to rapid air expansion and increasing air pressure which produces a shockwave.</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Logic Circuits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 Gates</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dirty="0" smtClean="0"/>
              <a:t>Binary numbers can be represented physically in a number of ways.  </a:t>
            </a:r>
            <a:br>
              <a:rPr lang="en-US" dirty="0" smtClean="0"/>
            </a:br>
            <a:r>
              <a:rPr lang="en-US" dirty="0" smtClean="0"/>
              <a:t/>
            </a:r>
            <a:br>
              <a:rPr lang="en-US" dirty="0" smtClean="0"/>
            </a:br>
            <a:r>
              <a:rPr lang="en-US" dirty="0" smtClean="0"/>
              <a:t>In electronics they are represented as two voltage levels:</a:t>
            </a:r>
            <a:br>
              <a:rPr lang="en-US" dirty="0" smtClean="0"/>
            </a:br>
            <a:endParaRPr lang="en-US" dirty="0" smtClean="0"/>
          </a:p>
          <a:p>
            <a:pPr fontAlgn="base"/>
            <a:r>
              <a:rPr lang="en-US" b="1" dirty="0" smtClean="0"/>
              <a:t>High</a:t>
            </a:r>
            <a:r>
              <a:rPr lang="en-US" dirty="0" smtClean="0"/>
              <a:t> which represents the digit 1 and is called logic 1</a:t>
            </a:r>
            <a:br>
              <a:rPr lang="en-US" dirty="0" smtClean="0"/>
            </a:br>
            <a:endParaRPr lang="en-US" dirty="0" smtClean="0"/>
          </a:p>
          <a:p>
            <a:pPr fontAlgn="base"/>
            <a:r>
              <a:rPr lang="en-US" b="1" dirty="0" smtClean="0"/>
              <a:t>Low</a:t>
            </a:r>
            <a:r>
              <a:rPr lang="en-US" dirty="0" smtClean="0"/>
              <a:t> which represents the digit 0 and is called logic 0</a:t>
            </a:r>
          </a:p>
          <a:p>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 Gates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A logic gate is an electronic component which processes a binary input and produces a binary output based on a set of rules.</a:t>
            </a:r>
            <a:br>
              <a:rPr lang="en-US" dirty="0" smtClean="0"/>
            </a:br>
            <a:endParaRPr lang="en-US" dirty="0" smtClean="0"/>
          </a:p>
          <a:p>
            <a:r>
              <a:rPr lang="en-US" b="1" dirty="0" smtClean="0"/>
              <a:t>At this level below are the five logic gates you are expected to learn:</a:t>
            </a:r>
            <a:endParaRPr lang="en-US" dirty="0" smtClean="0"/>
          </a:p>
          <a:p>
            <a:pPr>
              <a:buNone/>
            </a:pP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a:buNone/>
            </a:pPr>
            <a:r>
              <a:rPr lang="en-US" dirty="0" smtClean="0"/>
              <a:t/>
            </a:r>
            <a:br>
              <a:rPr lang="en-US" dirty="0" smtClean="0"/>
            </a:br>
            <a:endParaRPr lang="en-US" dirty="0"/>
          </a:p>
        </p:txBody>
      </p:sp>
      <p:pic>
        <p:nvPicPr>
          <p:cNvPr id="114690" name="Picture 2" descr="https://lh6.googleusercontent.com/IfWbNzTx8cYz4Ai9bllIeqR2JD5ZTiAAHQMtg8UfMi4uY5Tx95zR7Gd7MhgurUHjMDUNG4Zclffo1Fdy9qVC9HFaTz1tZrwMp8ZzKUMXYW9LKcXo_EtarHA1W5GOnSWGTDJ_wpoB"/>
          <p:cNvPicPr>
            <a:picLocks noChangeAspect="1" noChangeArrowheads="1"/>
          </p:cNvPicPr>
          <p:nvPr/>
        </p:nvPicPr>
        <p:blipFill>
          <a:blip r:embed="rId2" cstate="print"/>
          <a:srcRect r="67622"/>
          <a:stretch>
            <a:fillRect/>
          </a:stretch>
        </p:blipFill>
        <p:spPr bwMode="auto">
          <a:xfrm>
            <a:off x="762000" y="3657600"/>
            <a:ext cx="2286000" cy="3200400"/>
          </a:xfrm>
          <a:prstGeom prst="rect">
            <a:avLst/>
          </a:prstGeom>
          <a:noFill/>
        </p:spPr>
      </p:pic>
      <p:pic>
        <p:nvPicPr>
          <p:cNvPr id="5" name="Picture 2" descr="https://lh6.googleusercontent.com/IfWbNzTx8cYz4Ai9bllIeqR2JD5ZTiAAHQMtg8UfMi4uY5Tx95zR7Gd7MhgurUHjMDUNG4Zclffo1Fdy9qVC9HFaTz1tZrwMp8ZzKUMXYW9LKcXo_EtarHA1W5GOnSWGTDJ_wpoB"/>
          <p:cNvPicPr>
            <a:picLocks noChangeAspect="1" noChangeArrowheads="1"/>
          </p:cNvPicPr>
          <p:nvPr/>
        </p:nvPicPr>
        <p:blipFill>
          <a:blip r:embed="rId2" cstate="print"/>
          <a:srcRect l="69869" t="56615"/>
          <a:stretch>
            <a:fillRect/>
          </a:stretch>
        </p:blipFill>
        <p:spPr bwMode="auto">
          <a:xfrm>
            <a:off x="6477000" y="4191000"/>
            <a:ext cx="2362200" cy="2413552"/>
          </a:xfrm>
          <a:prstGeom prst="rect">
            <a:avLst/>
          </a:prstGeom>
          <a:noFill/>
        </p:spPr>
      </p:pic>
      <p:pic>
        <p:nvPicPr>
          <p:cNvPr id="6" name="Picture 2" descr="https://lh6.googleusercontent.com/IfWbNzTx8cYz4Ai9bllIeqR2JD5ZTiAAHQMtg8UfMi4uY5Tx95zR7Gd7MhgurUHjMDUNG4Zclffo1Fdy9qVC9HFaTz1tZrwMp8ZzKUMXYW9LKcXo_EtarHA1W5GOnSWGTDJ_wpoB"/>
          <p:cNvPicPr>
            <a:picLocks noChangeAspect="1" noChangeArrowheads="1"/>
          </p:cNvPicPr>
          <p:nvPr/>
        </p:nvPicPr>
        <p:blipFill>
          <a:blip r:embed="rId2" cstate="print"/>
          <a:srcRect l="30674" r="30131"/>
          <a:stretch>
            <a:fillRect/>
          </a:stretch>
        </p:blipFill>
        <p:spPr bwMode="auto">
          <a:xfrm>
            <a:off x="3657600" y="3684984"/>
            <a:ext cx="2438400" cy="3173016"/>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Truth Tables</a:t>
            </a:r>
            <a:endParaRPr lang="en-US" dirty="0"/>
          </a:p>
        </p:txBody>
      </p:sp>
      <p:sp>
        <p:nvSpPr>
          <p:cNvPr id="3" name="Content Placeholder 2"/>
          <p:cNvSpPr>
            <a:spLocks noGrp="1"/>
          </p:cNvSpPr>
          <p:nvPr>
            <p:ph idx="1"/>
          </p:nvPr>
        </p:nvSpPr>
        <p:spPr/>
        <p:txBody>
          <a:bodyPr>
            <a:normAutofit/>
          </a:bodyPr>
          <a:lstStyle/>
          <a:p>
            <a:r>
              <a:rPr lang="en-US" dirty="0" smtClean="0"/>
              <a:t>Truth tables show the output states of a logic gate for all of the possible inputs to the gate.</a:t>
            </a:r>
            <a:br>
              <a:rPr lang="en-US" dirty="0" smtClean="0"/>
            </a:br>
            <a:endParaRPr lang="en-US" dirty="0" smtClean="0"/>
          </a:p>
          <a:p>
            <a:r>
              <a:rPr lang="en-US" dirty="0" smtClean="0"/>
              <a:t>These allow us to easily determine what the output would be when the gates are connected to input sources.</a:t>
            </a: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1143000"/>
          </a:xfrm>
        </p:spPr>
        <p:txBody>
          <a:bodyPr>
            <a:normAutofit/>
          </a:bodyPr>
          <a:lstStyle/>
          <a:p>
            <a:r>
              <a:rPr lang="en-US" b="1" dirty="0" smtClean="0"/>
              <a:t>Logic gates and their truth tables</a:t>
            </a:r>
            <a:endParaRPr lang="en-US" dirty="0"/>
          </a:p>
        </p:txBody>
      </p:sp>
      <p:graphicFrame>
        <p:nvGraphicFramePr>
          <p:cNvPr id="4" name="Content Placeholder 3"/>
          <p:cNvGraphicFramePr>
            <a:graphicFrameLocks noGrp="1"/>
          </p:cNvGraphicFramePr>
          <p:nvPr>
            <p:ph idx="1"/>
          </p:nvPr>
        </p:nvGraphicFramePr>
        <p:xfrm>
          <a:off x="4800600" y="1295400"/>
          <a:ext cx="4267199" cy="4952999"/>
        </p:xfrm>
        <a:graphic>
          <a:graphicData uri="http://schemas.openxmlformats.org/drawingml/2006/table">
            <a:tbl>
              <a:tblPr/>
              <a:tblGrid>
                <a:gridCol w="882315"/>
                <a:gridCol w="1397000"/>
                <a:gridCol w="661737"/>
                <a:gridCol w="735263"/>
                <a:gridCol w="590884"/>
              </a:tblGrid>
              <a:tr h="597060">
                <a:tc>
                  <a:txBody>
                    <a:bodyPr/>
                    <a:lstStyle/>
                    <a:p>
                      <a:pPr algn="ctr" rtl="0" fontAlgn="t">
                        <a:spcBef>
                          <a:spcPts val="0"/>
                        </a:spcBef>
                        <a:spcAft>
                          <a:spcPts val="0"/>
                        </a:spcAft>
                      </a:pPr>
                      <a:r>
                        <a:rPr lang="en-US" sz="900" b="1" i="0" u="none" strike="noStrike" dirty="0">
                          <a:solidFill>
                            <a:srgbClr val="000000"/>
                          </a:solidFill>
                          <a:latin typeface="Arial"/>
                        </a:rPr>
                        <a:t>Gate</a:t>
                      </a:r>
                      <a:endParaRPr lang="en-US" sz="1700" dirty="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900" b="1" i="0" u="none" strike="noStrike" dirty="0">
                          <a:solidFill>
                            <a:srgbClr val="000000"/>
                          </a:solidFill>
                          <a:latin typeface="Arial"/>
                        </a:rPr>
                        <a:t>Function </a:t>
                      </a:r>
                      <a:endParaRPr lang="en-US" sz="1700" dirty="0"/>
                    </a:p>
                    <a:p>
                      <a:pPr algn="ctr" rtl="0" fontAlgn="base">
                        <a:spcBef>
                          <a:spcPts val="0"/>
                        </a:spcBef>
                        <a:spcAft>
                          <a:spcPts val="0"/>
                        </a:spcAft>
                        <a:buFont typeface="Arial"/>
                        <a:buChar char="•"/>
                      </a:pPr>
                      <a:r>
                        <a:rPr lang="en-US" sz="900" b="1" i="0" u="none" strike="noStrike" dirty="0">
                          <a:solidFill>
                            <a:srgbClr val="000000"/>
                          </a:solidFill>
                          <a:latin typeface="Arial"/>
                        </a:rPr>
                        <a:t>High voltage = 1</a:t>
                      </a:r>
                    </a:p>
                    <a:p>
                      <a:pPr algn="ctr" rtl="0" fontAlgn="base">
                        <a:spcBef>
                          <a:spcPts val="0"/>
                        </a:spcBef>
                        <a:spcAft>
                          <a:spcPts val="0"/>
                        </a:spcAft>
                        <a:buFont typeface="Arial"/>
                        <a:buChar char="•"/>
                      </a:pPr>
                      <a:r>
                        <a:rPr lang="en-US" sz="900" b="1" i="0" u="none" strike="noStrike" dirty="0">
                          <a:solidFill>
                            <a:srgbClr val="000000"/>
                          </a:solidFill>
                          <a:latin typeface="Arial"/>
                        </a:rPr>
                        <a:t>Low voltage = 0 </a:t>
                      </a:r>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900" b="1" i="0" u="none" strike="noStrike" dirty="0">
                          <a:solidFill>
                            <a:srgbClr val="000000"/>
                          </a:solidFill>
                          <a:latin typeface="Arial"/>
                        </a:rPr>
                        <a:t>INPUT A</a:t>
                      </a:r>
                      <a:endParaRPr lang="en-US" sz="1700" dirty="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900" b="1" i="0" u="none" strike="noStrike">
                          <a:solidFill>
                            <a:srgbClr val="000000"/>
                          </a:solidFill>
                          <a:latin typeface="Arial"/>
                        </a:rPr>
                        <a:t>INPUT B</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900" b="1" i="0" u="none" strike="noStrike">
                          <a:solidFill>
                            <a:srgbClr val="000000"/>
                          </a:solidFill>
                          <a:latin typeface="Arial"/>
                        </a:rPr>
                        <a:t>OUTPUT</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5116">
                <a:tc>
                  <a:txBody>
                    <a:bodyPr/>
                    <a:lstStyle/>
                    <a:p>
                      <a:pPr algn="ctr" rtl="0" fontAlgn="t">
                        <a:spcBef>
                          <a:spcPts val="0"/>
                        </a:spcBef>
                        <a:spcAft>
                          <a:spcPts val="0"/>
                        </a:spcAft>
                      </a:pPr>
                      <a:r>
                        <a:rPr lang="en-US" sz="1000" b="1" i="0" u="none" strike="noStrike">
                          <a:solidFill>
                            <a:srgbClr val="000000"/>
                          </a:solidFill>
                          <a:latin typeface="Arial"/>
                        </a:rPr>
                        <a:t>OR</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0" i="0" u="none" strike="noStrike">
                          <a:solidFill>
                            <a:srgbClr val="000000"/>
                          </a:solidFill>
                          <a:latin typeface="Arial"/>
                        </a:rPr>
                        <a:t>OUTPUT = 1</a:t>
                      </a:r>
                      <a:endParaRPr lang="en-US" sz="1700"/>
                    </a:p>
                    <a:p>
                      <a:pPr algn="ctr" rtl="0" fontAlgn="t">
                        <a:spcBef>
                          <a:spcPts val="0"/>
                        </a:spcBef>
                        <a:spcAft>
                          <a:spcPts val="0"/>
                        </a:spcAft>
                      </a:pPr>
                      <a:r>
                        <a:rPr lang="en-US" sz="1000" b="0" i="0" u="none" strike="noStrike">
                          <a:solidFill>
                            <a:srgbClr val="000000"/>
                          </a:solidFill>
                          <a:latin typeface="Arial"/>
                        </a:rPr>
                        <a:t>If</a:t>
                      </a:r>
                      <a:endParaRPr lang="en-US" sz="1700"/>
                    </a:p>
                    <a:p>
                      <a:pPr algn="ctr" rtl="0" fontAlgn="t">
                        <a:spcBef>
                          <a:spcPts val="0"/>
                        </a:spcBef>
                        <a:spcAft>
                          <a:spcPts val="0"/>
                        </a:spcAft>
                      </a:pPr>
                      <a:r>
                        <a:rPr lang="en-US" sz="1000" b="0" i="0" u="none" strike="noStrike">
                          <a:solidFill>
                            <a:srgbClr val="000000"/>
                          </a:solidFill>
                          <a:latin typeface="Arial"/>
                        </a:rPr>
                        <a:t>A </a:t>
                      </a:r>
                      <a:r>
                        <a:rPr lang="en-US" sz="1000" b="1" i="0" u="none" strike="noStrike">
                          <a:solidFill>
                            <a:srgbClr val="000000"/>
                          </a:solidFill>
                          <a:latin typeface="Arial"/>
                        </a:rPr>
                        <a:t>OR</a:t>
                      </a:r>
                      <a:r>
                        <a:rPr lang="en-US" sz="1000" b="0" i="0" u="none" strike="noStrike">
                          <a:solidFill>
                            <a:srgbClr val="000000"/>
                          </a:solidFill>
                          <a:latin typeface="Arial"/>
                        </a:rPr>
                        <a:t> B = 1</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5116">
                <a:tc>
                  <a:txBody>
                    <a:bodyPr/>
                    <a:lstStyle/>
                    <a:p>
                      <a:pPr algn="ctr" rtl="0" fontAlgn="t">
                        <a:spcBef>
                          <a:spcPts val="0"/>
                        </a:spcBef>
                        <a:spcAft>
                          <a:spcPts val="0"/>
                        </a:spcAft>
                      </a:pPr>
                      <a:r>
                        <a:rPr lang="en-US" sz="1000" b="1" i="0" u="none" strike="noStrike">
                          <a:solidFill>
                            <a:srgbClr val="000000"/>
                          </a:solidFill>
                          <a:latin typeface="Arial"/>
                        </a:rPr>
                        <a:t>AND</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0" i="0" u="none" strike="noStrike">
                          <a:solidFill>
                            <a:srgbClr val="000000"/>
                          </a:solidFill>
                          <a:latin typeface="Arial"/>
                        </a:rPr>
                        <a:t>OUTPUT = 1</a:t>
                      </a:r>
                      <a:br>
                        <a:rPr lang="en-US" sz="1000" b="0" i="0" u="none" strike="noStrike">
                          <a:solidFill>
                            <a:srgbClr val="000000"/>
                          </a:solidFill>
                          <a:latin typeface="Arial"/>
                        </a:rPr>
                      </a:br>
                      <a:r>
                        <a:rPr lang="en-US" sz="1000" b="0" i="0" u="none" strike="noStrike">
                          <a:solidFill>
                            <a:srgbClr val="000000"/>
                          </a:solidFill>
                          <a:latin typeface="Arial"/>
                        </a:rPr>
                        <a:t>If</a:t>
                      </a:r>
                      <a:br>
                        <a:rPr lang="en-US" sz="1000" b="0" i="0" u="none" strike="noStrike">
                          <a:solidFill>
                            <a:srgbClr val="000000"/>
                          </a:solidFill>
                          <a:latin typeface="Arial"/>
                        </a:rPr>
                      </a:br>
                      <a:r>
                        <a:rPr lang="en-US" sz="1000" b="0" i="0" u="none" strike="noStrike">
                          <a:solidFill>
                            <a:srgbClr val="000000"/>
                          </a:solidFill>
                          <a:latin typeface="Arial"/>
                        </a:rPr>
                        <a:t>A </a:t>
                      </a:r>
                      <a:r>
                        <a:rPr lang="en-US" sz="1000" b="1" i="0" u="none" strike="noStrike">
                          <a:solidFill>
                            <a:srgbClr val="000000"/>
                          </a:solidFill>
                          <a:latin typeface="Arial"/>
                        </a:rPr>
                        <a:t>AND</a:t>
                      </a:r>
                      <a:r>
                        <a:rPr lang="en-US" sz="1000" b="0" i="0" u="none" strike="noStrike">
                          <a:solidFill>
                            <a:srgbClr val="000000"/>
                          </a:solidFill>
                          <a:latin typeface="Arial"/>
                        </a:rPr>
                        <a:t> B = 1</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US" sz="1700"/>
                        <a:t/>
                      </a:r>
                      <a:br>
                        <a:rPr lang="en-US" sz="1700"/>
                      </a:b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5116">
                <a:tc>
                  <a:txBody>
                    <a:bodyPr/>
                    <a:lstStyle/>
                    <a:p>
                      <a:pPr algn="ctr" rtl="0" fontAlgn="t">
                        <a:spcBef>
                          <a:spcPts val="0"/>
                        </a:spcBef>
                        <a:spcAft>
                          <a:spcPts val="0"/>
                        </a:spcAft>
                      </a:pPr>
                      <a:r>
                        <a:rPr lang="en-US" sz="1000" b="1" i="0" u="none" strike="noStrike">
                          <a:solidFill>
                            <a:srgbClr val="000000"/>
                          </a:solidFill>
                          <a:latin typeface="Arial"/>
                        </a:rPr>
                        <a:t>NOR</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0" i="0" u="none" strike="noStrike">
                          <a:solidFill>
                            <a:srgbClr val="000000"/>
                          </a:solidFill>
                          <a:latin typeface="Arial"/>
                        </a:rPr>
                        <a:t>OUTPUT = 0</a:t>
                      </a:r>
                      <a:br>
                        <a:rPr lang="en-US" sz="1000" b="0" i="0" u="none" strike="noStrike">
                          <a:solidFill>
                            <a:srgbClr val="000000"/>
                          </a:solidFill>
                          <a:latin typeface="Arial"/>
                        </a:rPr>
                      </a:br>
                      <a:r>
                        <a:rPr lang="en-US" sz="1000" b="0" i="0" u="none" strike="noStrike">
                          <a:solidFill>
                            <a:srgbClr val="000000"/>
                          </a:solidFill>
                          <a:latin typeface="Arial"/>
                        </a:rPr>
                        <a:t>If</a:t>
                      </a:r>
                      <a:br>
                        <a:rPr lang="en-US" sz="1000" b="0" i="0" u="none" strike="noStrike">
                          <a:solidFill>
                            <a:srgbClr val="000000"/>
                          </a:solidFill>
                          <a:latin typeface="Arial"/>
                        </a:rPr>
                      </a:br>
                      <a:r>
                        <a:rPr lang="en-US" sz="1000" b="0" i="0" u="none" strike="noStrike">
                          <a:solidFill>
                            <a:srgbClr val="000000"/>
                          </a:solidFill>
                          <a:latin typeface="Arial"/>
                        </a:rPr>
                        <a:t>A </a:t>
                      </a:r>
                      <a:r>
                        <a:rPr lang="en-US" sz="1000" b="1" i="0" u="none" strike="noStrike">
                          <a:solidFill>
                            <a:srgbClr val="000000"/>
                          </a:solidFill>
                          <a:latin typeface="Arial"/>
                        </a:rPr>
                        <a:t>OR</a:t>
                      </a:r>
                      <a:r>
                        <a:rPr lang="en-US" sz="1000" b="0" i="0" u="none" strike="noStrike">
                          <a:solidFill>
                            <a:srgbClr val="000000"/>
                          </a:solidFill>
                          <a:latin typeface="Arial"/>
                        </a:rPr>
                        <a:t> B = 1</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US" sz="1700"/>
                        <a:t/>
                      </a:r>
                      <a:br>
                        <a:rPr lang="en-US" sz="1700"/>
                      </a:b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5116">
                <a:tc>
                  <a:txBody>
                    <a:bodyPr/>
                    <a:lstStyle/>
                    <a:p>
                      <a:pPr algn="ctr" rtl="0" fontAlgn="t">
                        <a:spcBef>
                          <a:spcPts val="0"/>
                        </a:spcBef>
                        <a:spcAft>
                          <a:spcPts val="0"/>
                        </a:spcAft>
                      </a:pPr>
                      <a:r>
                        <a:rPr lang="en-US" sz="1000" b="1" i="0" u="none" strike="noStrike">
                          <a:solidFill>
                            <a:srgbClr val="000000"/>
                          </a:solidFill>
                          <a:latin typeface="Arial"/>
                        </a:rPr>
                        <a:t>NAND</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0" i="0" u="none" strike="noStrike">
                          <a:solidFill>
                            <a:srgbClr val="000000"/>
                          </a:solidFill>
                          <a:latin typeface="Arial"/>
                        </a:rPr>
                        <a:t>OUTPUT = 0</a:t>
                      </a:r>
                      <a:endParaRPr lang="en-US" sz="1700"/>
                    </a:p>
                    <a:p>
                      <a:pPr algn="ctr" rtl="0" fontAlgn="t">
                        <a:spcBef>
                          <a:spcPts val="0"/>
                        </a:spcBef>
                        <a:spcAft>
                          <a:spcPts val="0"/>
                        </a:spcAft>
                      </a:pPr>
                      <a:r>
                        <a:rPr lang="en-US" sz="1000" b="0" i="0" u="none" strike="noStrike">
                          <a:solidFill>
                            <a:srgbClr val="000000"/>
                          </a:solidFill>
                          <a:latin typeface="Arial"/>
                        </a:rPr>
                        <a:t>If</a:t>
                      </a:r>
                      <a:endParaRPr lang="en-US" sz="1700"/>
                    </a:p>
                    <a:p>
                      <a:pPr algn="ctr" rtl="0" fontAlgn="t">
                        <a:spcBef>
                          <a:spcPts val="0"/>
                        </a:spcBef>
                        <a:spcAft>
                          <a:spcPts val="0"/>
                        </a:spcAft>
                      </a:pPr>
                      <a:r>
                        <a:rPr lang="en-US" sz="1000" b="0" i="0" u="none" strike="noStrike">
                          <a:solidFill>
                            <a:srgbClr val="000000"/>
                          </a:solidFill>
                          <a:latin typeface="Arial"/>
                        </a:rPr>
                        <a:t>A </a:t>
                      </a:r>
                      <a:r>
                        <a:rPr lang="en-US" sz="1000" b="1" i="0" u="none" strike="noStrike">
                          <a:solidFill>
                            <a:srgbClr val="000000"/>
                          </a:solidFill>
                          <a:latin typeface="Arial"/>
                        </a:rPr>
                        <a:t>AND</a:t>
                      </a:r>
                      <a:r>
                        <a:rPr lang="en-US" sz="1000" b="0" i="0" u="none" strike="noStrike">
                          <a:solidFill>
                            <a:srgbClr val="000000"/>
                          </a:solidFill>
                          <a:latin typeface="Arial"/>
                        </a:rPr>
                        <a:t> B = 1</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fontAlgn="t"/>
                      <a:r>
                        <a:rPr lang="en-US" sz="1700"/>
                        <a:t/>
                      </a:r>
                      <a:br>
                        <a:rPr lang="en-US" sz="1700"/>
                      </a:b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95475">
                <a:tc>
                  <a:txBody>
                    <a:bodyPr/>
                    <a:lstStyle/>
                    <a:p>
                      <a:pPr algn="ctr" rtl="0" fontAlgn="t">
                        <a:spcBef>
                          <a:spcPts val="0"/>
                        </a:spcBef>
                        <a:spcAft>
                          <a:spcPts val="0"/>
                        </a:spcAft>
                      </a:pPr>
                      <a:r>
                        <a:rPr lang="en-US" sz="1000" b="1" i="0" u="none" strike="noStrike">
                          <a:solidFill>
                            <a:srgbClr val="000000"/>
                          </a:solidFill>
                          <a:latin typeface="Arial"/>
                        </a:rPr>
                        <a:t>NOT</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0" i="0" u="none" strike="noStrike">
                          <a:solidFill>
                            <a:srgbClr val="000000"/>
                          </a:solidFill>
                          <a:latin typeface="Arial"/>
                        </a:rPr>
                        <a:t>OUTPUT = 1</a:t>
                      </a:r>
                      <a:endParaRPr lang="en-US" sz="1700"/>
                    </a:p>
                    <a:p>
                      <a:pPr algn="ctr" rtl="0" fontAlgn="t">
                        <a:spcBef>
                          <a:spcPts val="0"/>
                        </a:spcBef>
                        <a:spcAft>
                          <a:spcPts val="0"/>
                        </a:spcAft>
                      </a:pPr>
                      <a:r>
                        <a:rPr lang="en-US" sz="1000" b="0" i="0" u="none" strike="noStrike">
                          <a:solidFill>
                            <a:srgbClr val="000000"/>
                          </a:solidFill>
                          <a:latin typeface="Arial"/>
                        </a:rPr>
                        <a:t>If INPUT = 0</a:t>
                      </a:r>
                      <a:endParaRPr lang="en-US" sz="1700"/>
                    </a:p>
                    <a:p>
                      <a:pPr algn="ctr" rtl="0" fontAlgn="t">
                        <a:spcBef>
                          <a:spcPts val="0"/>
                        </a:spcBef>
                        <a:spcAft>
                          <a:spcPts val="0"/>
                        </a:spcAft>
                      </a:pPr>
                      <a:r>
                        <a:rPr lang="en-US" sz="1700"/>
                        <a:t/>
                      </a:r>
                      <a:br>
                        <a:rPr lang="en-US" sz="1700"/>
                      </a:br>
                      <a:r>
                        <a:rPr lang="en-US" sz="1000" b="0" i="0" u="none" strike="noStrike">
                          <a:solidFill>
                            <a:srgbClr val="000000"/>
                          </a:solidFill>
                          <a:latin typeface="Arial"/>
                        </a:rPr>
                        <a:t>OUTPUT = 0</a:t>
                      </a:r>
                      <a:endParaRPr lang="en-US" sz="1700"/>
                    </a:p>
                    <a:p>
                      <a:pPr algn="ctr" rtl="0" fontAlgn="t">
                        <a:spcBef>
                          <a:spcPts val="0"/>
                        </a:spcBef>
                        <a:spcAft>
                          <a:spcPts val="0"/>
                        </a:spcAft>
                      </a:pPr>
                      <a:r>
                        <a:rPr lang="en-US" sz="1000" b="0" i="0" u="none" strike="noStrike">
                          <a:solidFill>
                            <a:srgbClr val="000000"/>
                          </a:solidFill>
                          <a:latin typeface="Arial"/>
                        </a:rPr>
                        <a:t>If INPUT = 1</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1" i="0" u="none" strike="noStrike">
                          <a:solidFill>
                            <a:srgbClr val="000000"/>
                          </a:solidFill>
                          <a:latin typeface="Arial"/>
                        </a:rPr>
                        <a:t>0</a:t>
                      </a:r>
                      <a:endParaRPr lang="en-US" sz="1700"/>
                    </a:p>
                    <a:p>
                      <a:pPr algn="ctr" rtl="0" fontAlgn="t">
                        <a:spcBef>
                          <a:spcPts val="0"/>
                        </a:spcBef>
                        <a:spcAft>
                          <a:spcPts val="0"/>
                        </a:spcAft>
                      </a:pPr>
                      <a:r>
                        <a:rPr lang="en-US" sz="1000" b="1" i="0" u="none" strike="noStrike">
                          <a:solidFill>
                            <a:srgbClr val="000000"/>
                          </a:solidFill>
                          <a:latin typeface="Arial"/>
                        </a:rPr>
                        <a:t>1</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1" i="0" u="none" strike="noStrike">
                          <a:solidFill>
                            <a:srgbClr val="000000"/>
                          </a:solidFill>
                          <a:latin typeface="Arial"/>
                        </a:rPr>
                        <a:t>-</a:t>
                      </a:r>
                      <a:endParaRPr lang="en-US" sz="1700"/>
                    </a:p>
                    <a:p>
                      <a:pPr algn="ctr" rtl="0" fontAlgn="t">
                        <a:spcBef>
                          <a:spcPts val="0"/>
                        </a:spcBef>
                        <a:spcAft>
                          <a:spcPts val="0"/>
                        </a:spcAft>
                      </a:pPr>
                      <a:r>
                        <a:rPr lang="en-US" sz="1000" b="1" i="0" u="none" strike="noStrike">
                          <a:solidFill>
                            <a:srgbClr val="000000"/>
                          </a:solidFill>
                          <a:latin typeface="Arial"/>
                        </a:rPr>
                        <a:t>-</a:t>
                      </a:r>
                      <a:endParaRPr lang="en-US" sz="170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000" b="1" i="0" u="none" strike="noStrike" dirty="0">
                          <a:solidFill>
                            <a:srgbClr val="000000"/>
                          </a:solidFill>
                          <a:latin typeface="Arial"/>
                        </a:rPr>
                        <a:t>1</a:t>
                      </a:r>
                      <a:endParaRPr lang="en-US" sz="1700" dirty="0"/>
                    </a:p>
                    <a:p>
                      <a:pPr algn="ctr" rtl="0" fontAlgn="t">
                        <a:spcBef>
                          <a:spcPts val="0"/>
                        </a:spcBef>
                        <a:spcAft>
                          <a:spcPts val="0"/>
                        </a:spcAft>
                      </a:pPr>
                      <a:r>
                        <a:rPr lang="en-US" sz="1000" b="1" i="0" u="none" strike="noStrike" dirty="0">
                          <a:solidFill>
                            <a:srgbClr val="000000"/>
                          </a:solidFill>
                          <a:latin typeface="Arial"/>
                        </a:rPr>
                        <a:t>0</a:t>
                      </a:r>
                      <a:endParaRPr lang="en-US" sz="1700" dirty="0"/>
                    </a:p>
                  </a:txBody>
                  <a:tcPr marL="59302" marR="59302" marT="59302" marB="5930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776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TextBox 5"/>
          <p:cNvSpPr txBox="1"/>
          <p:nvPr/>
        </p:nvSpPr>
        <p:spPr>
          <a:xfrm>
            <a:off x="0" y="609601"/>
            <a:ext cx="2286000" cy="6248400"/>
          </a:xfrm>
          <a:prstGeom prst="rect">
            <a:avLst/>
          </a:prstGeom>
          <a:noFill/>
          <a:ln>
            <a:solidFill>
              <a:srgbClr val="FF0066"/>
            </a:solidFill>
          </a:ln>
        </p:spPr>
        <p:txBody>
          <a:bodyPr wrap="square" rtlCol="0">
            <a:spAutoFit/>
          </a:bodyPr>
          <a:lstStyle/>
          <a:p>
            <a:r>
              <a:rPr lang="en-US" sz="1600" b="1" dirty="0" smtClean="0"/>
              <a:t>OR gate outputs may be </a:t>
            </a:r>
            <a:br>
              <a:rPr lang="en-US" sz="1600" b="1" dirty="0" smtClean="0"/>
            </a:br>
            <a:r>
              <a:rPr lang="en-US" sz="1600" b="1" dirty="0" smtClean="0"/>
              <a:t>remembered like this:</a:t>
            </a:r>
            <a:br>
              <a:rPr lang="en-US" sz="1600" b="1" dirty="0" smtClean="0"/>
            </a:br>
            <a:r>
              <a:rPr lang="en-US" sz="1600" b="1" dirty="0" smtClean="0"/>
              <a:t>A.  nothing (0) from </a:t>
            </a:r>
            <a:br>
              <a:rPr lang="en-US" sz="1600" b="1" dirty="0" smtClean="0"/>
            </a:br>
            <a:r>
              <a:rPr lang="en-US" sz="1600" b="1" dirty="0" smtClean="0"/>
              <a:t>nothing (0) gives you</a:t>
            </a:r>
            <a:br>
              <a:rPr lang="en-US" sz="1600" b="1" dirty="0" smtClean="0"/>
            </a:br>
            <a:r>
              <a:rPr lang="en-US" sz="1600" b="1" dirty="0" smtClean="0"/>
              <a:t>nothing (0).</a:t>
            </a:r>
            <a:br>
              <a:rPr lang="en-US" sz="1600" b="1" dirty="0" smtClean="0"/>
            </a:br>
            <a:r>
              <a:rPr lang="en-US" sz="1600" b="1" dirty="0" smtClean="0"/>
              <a:t/>
            </a:r>
            <a:br>
              <a:rPr lang="en-US" sz="1600" b="1" dirty="0" smtClean="0"/>
            </a:br>
            <a:r>
              <a:rPr lang="en-US" sz="1600" b="1" dirty="0" smtClean="0"/>
              <a:t>B.  Something (1) from </a:t>
            </a:r>
            <a:br>
              <a:rPr lang="en-US" sz="1600" b="1" dirty="0" smtClean="0"/>
            </a:br>
            <a:r>
              <a:rPr lang="en-US" sz="1600" b="1" dirty="0" smtClean="0"/>
              <a:t>nothing (0) gives you</a:t>
            </a:r>
            <a:br>
              <a:rPr lang="en-US" sz="1600" b="1" dirty="0" smtClean="0"/>
            </a:br>
            <a:r>
              <a:rPr lang="en-US" sz="1600" b="1" dirty="0" smtClean="0"/>
              <a:t>something (1).</a:t>
            </a:r>
            <a:br>
              <a:rPr lang="en-US" sz="1600" b="1" dirty="0" smtClean="0"/>
            </a:br>
            <a:r>
              <a:rPr lang="en-US" sz="1600" b="1" dirty="0" smtClean="0"/>
              <a:t/>
            </a:r>
            <a:br>
              <a:rPr lang="en-US" sz="1600" b="1" dirty="0" smtClean="0"/>
            </a:br>
            <a:r>
              <a:rPr lang="en-US" sz="1600" b="1" dirty="0" smtClean="0"/>
              <a:t>C.  Nothing (0) from</a:t>
            </a:r>
            <a:br>
              <a:rPr lang="en-US" sz="1600" b="1" dirty="0" smtClean="0"/>
            </a:br>
            <a:r>
              <a:rPr lang="en-US" sz="1600" b="1" dirty="0" smtClean="0"/>
              <a:t>something (1) gives</a:t>
            </a:r>
            <a:br>
              <a:rPr lang="en-US" sz="1600" b="1" dirty="0" smtClean="0"/>
            </a:br>
            <a:r>
              <a:rPr lang="en-US" sz="1600" b="1" dirty="0" smtClean="0"/>
              <a:t>you something (1).</a:t>
            </a:r>
            <a:br>
              <a:rPr lang="en-US" sz="1600" b="1" dirty="0" smtClean="0"/>
            </a:br>
            <a:r>
              <a:rPr lang="en-US" sz="1600" b="1" dirty="0" smtClean="0"/>
              <a:t/>
            </a:r>
            <a:br>
              <a:rPr lang="en-US" sz="1600" b="1" dirty="0" smtClean="0"/>
            </a:br>
            <a:r>
              <a:rPr lang="en-US" sz="1600" b="1" dirty="0" smtClean="0"/>
              <a:t>D.  Something (1) from something (1) gives</a:t>
            </a:r>
            <a:br>
              <a:rPr lang="en-US" sz="1600" b="1" dirty="0" smtClean="0"/>
            </a:br>
            <a:r>
              <a:rPr lang="en-US" sz="1600" b="1" dirty="0" smtClean="0"/>
              <a:t>you something (1).</a:t>
            </a:r>
            <a:br>
              <a:rPr lang="en-US" sz="1600" b="1" dirty="0" smtClean="0"/>
            </a:br>
            <a:r>
              <a:rPr lang="en-US" sz="1600" b="1" dirty="0" smtClean="0"/>
              <a:t/>
            </a:r>
            <a:br>
              <a:rPr lang="en-US" sz="1600" b="1" dirty="0" smtClean="0"/>
            </a:br>
            <a:r>
              <a:rPr lang="en-US" sz="1600" b="1" dirty="0" smtClean="0"/>
              <a:t>NOR gates would give the opposite response.  For example: </a:t>
            </a:r>
            <a:br>
              <a:rPr lang="en-US" sz="1600" b="1" dirty="0" smtClean="0"/>
            </a:br>
            <a:r>
              <a:rPr lang="en-US" sz="1600" b="1" dirty="0" smtClean="0"/>
              <a:t>nothing (0) from </a:t>
            </a:r>
            <a:br>
              <a:rPr lang="en-US" sz="1600" b="1" dirty="0" smtClean="0"/>
            </a:br>
            <a:r>
              <a:rPr lang="en-US" sz="1600" b="1" dirty="0" smtClean="0"/>
              <a:t>nothing (0) will NOT give you nothing (0) but will give you something (1). </a:t>
            </a:r>
            <a:endParaRPr lang="en-US" sz="1600" dirty="0"/>
          </a:p>
        </p:txBody>
      </p:sp>
      <p:sp>
        <p:nvSpPr>
          <p:cNvPr id="7" name="TextBox 6"/>
          <p:cNvSpPr txBox="1"/>
          <p:nvPr/>
        </p:nvSpPr>
        <p:spPr>
          <a:xfrm>
            <a:off x="2540404" y="609600"/>
            <a:ext cx="2183996" cy="2554545"/>
          </a:xfrm>
          <a:prstGeom prst="rect">
            <a:avLst/>
          </a:prstGeom>
          <a:noFill/>
          <a:ln>
            <a:solidFill>
              <a:schemeClr val="accent5">
                <a:lumMod val="75000"/>
              </a:schemeClr>
            </a:solidFill>
          </a:ln>
        </p:spPr>
        <p:txBody>
          <a:bodyPr wrap="none" rtlCol="0">
            <a:spAutoFit/>
          </a:bodyPr>
          <a:lstStyle/>
          <a:p>
            <a:r>
              <a:rPr lang="en-US" sz="1600" b="1" dirty="0" smtClean="0"/>
              <a:t>AND gate outputs</a:t>
            </a:r>
            <a:br>
              <a:rPr lang="en-US" sz="1600" b="1" dirty="0" smtClean="0"/>
            </a:br>
            <a:r>
              <a:rPr lang="en-US" sz="1600" b="1" dirty="0" smtClean="0"/>
              <a:t>may be remembered</a:t>
            </a:r>
            <a:br>
              <a:rPr lang="en-US" sz="1600" b="1" dirty="0" smtClean="0"/>
            </a:br>
            <a:r>
              <a:rPr lang="en-US" sz="1600" b="1" dirty="0" smtClean="0"/>
              <a:t>like this:</a:t>
            </a:r>
            <a:br>
              <a:rPr lang="en-US" sz="1600" b="1" dirty="0" smtClean="0"/>
            </a:br>
            <a:r>
              <a:rPr lang="en-US" sz="1600" b="1" dirty="0" smtClean="0"/>
              <a:t>A.  0 multiplied by 0 = 0</a:t>
            </a:r>
            <a:br>
              <a:rPr lang="en-US" sz="1600" b="1" dirty="0" smtClean="0"/>
            </a:br>
            <a:r>
              <a:rPr lang="en-US" sz="1600" b="1" dirty="0" smtClean="0"/>
              <a:t/>
            </a:r>
            <a:br>
              <a:rPr lang="en-US" sz="1600" b="1" dirty="0" smtClean="0"/>
            </a:br>
            <a:r>
              <a:rPr lang="en-US" sz="1600" b="1" dirty="0" smtClean="0"/>
              <a:t>B.  0 multiplied by 1 = 0</a:t>
            </a:r>
            <a:br>
              <a:rPr lang="en-US" sz="1600" b="1" dirty="0" smtClean="0"/>
            </a:br>
            <a:r>
              <a:rPr lang="en-US" sz="1600" b="1" dirty="0" smtClean="0"/>
              <a:t/>
            </a:r>
            <a:br>
              <a:rPr lang="en-US" sz="1600" b="1" dirty="0" smtClean="0"/>
            </a:br>
            <a:r>
              <a:rPr lang="en-US" sz="1600" b="1" dirty="0" smtClean="0"/>
              <a:t>C.  1 multiplied by 0 = 0</a:t>
            </a:r>
            <a:br>
              <a:rPr lang="en-US" sz="1600" b="1" dirty="0" smtClean="0"/>
            </a:br>
            <a:r>
              <a:rPr lang="en-US" sz="1600" b="1" dirty="0" smtClean="0"/>
              <a:t/>
            </a:r>
            <a:br>
              <a:rPr lang="en-US" sz="1600" b="1" dirty="0" smtClean="0"/>
            </a:br>
            <a:r>
              <a:rPr lang="en-US" sz="1600" b="1" dirty="0" smtClean="0"/>
              <a:t>D.  1 multiplied by 1 = 1</a:t>
            </a:r>
            <a:endParaRPr lang="en-US" sz="1600" b="1" dirty="0"/>
          </a:p>
        </p:txBody>
      </p:sp>
      <p:sp>
        <p:nvSpPr>
          <p:cNvPr id="8" name="TextBox 7"/>
          <p:cNvSpPr txBox="1"/>
          <p:nvPr/>
        </p:nvSpPr>
        <p:spPr>
          <a:xfrm>
            <a:off x="2559167" y="3429000"/>
            <a:ext cx="2089033" cy="1323439"/>
          </a:xfrm>
          <a:prstGeom prst="rect">
            <a:avLst/>
          </a:prstGeom>
          <a:noFill/>
          <a:ln>
            <a:solidFill>
              <a:srgbClr val="00B050"/>
            </a:solidFill>
          </a:ln>
        </p:spPr>
        <p:txBody>
          <a:bodyPr wrap="none" rtlCol="0">
            <a:spAutoFit/>
          </a:bodyPr>
          <a:lstStyle/>
          <a:p>
            <a:r>
              <a:rPr lang="en-US" sz="1600" b="1" dirty="0" smtClean="0"/>
              <a:t>The </a:t>
            </a:r>
            <a:r>
              <a:rPr lang="en-US" sz="1600" b="1" u="sng" dirty="0" smtClean="0"/>
              <a:t>OR</a:t>
            </a:r>
            <a:r>
              <a:rPr lang="en-US" sz="1600" b="1" dirty="0" smtClean="0"/>
              <a:t> gate can </a:t>
            </a:r>
            <a:br>
              <a:rPr lang="en-US" sz="1600" b="1" dirty="0" smtClean="0"/>
            </a:br>
            <a:r>
              <a:rPr lang="en-US" sz="1600" b="1" dirty="0" smtClean="0"/>
              <a:t>be seen as an </a:t>
            </a:r>
            <a:r>
              <a:rPr lang="en-US" sz="1600" b="1" dirty="0" smtClean="0">
                <a:solidFill>
                  <a:srgbClr val="00B050"/>
                </a:solidFill>
              </a:rPr>
              <a:t>addition</a:t>
            </a:r>
            <a:r>
              <a:rPr lang="en-US" sz="1600" b="1" dirty="0" smtClean="0"/>
              <a:t/>
            </a:r>
            <a:br>
              <a:rPr lang="en-US" sz="1600" b="1" dirty="0" smtClean="0"/>
            </a:br>
            <a:r>
              <a:rPr lang="en-US" sz="1600" b="1" dirty="0" smtClean="0"/>
              <a:t>gate while the </a:t>
            </a:r>
            <a:r>
              <a:rPr lang="en-US" sz="1600" b="1" u="sng" dirty="0" smtClean="0"/>
              <a:t>AND</a:t>
            </a:r>
            <a:r>
              <a:rPr lang="en-US" sz="1600" b="1" dirty="0" smtClean="0"/>
              <a:t/>
            </a:r>
            <a:br>
              <a:rPr lang="en-US" sz="1600" b="1" dirty="0" smtClean="0"/>
            </a:br>
            <a:r>
              <a:rPr lang="en-US" sz="1600" b="1" dirty="0" smtClean="0"/>
              <a:t>gate can be seen as </a:t>
            </a:r>
            <a:br>
              <a:rPr lang="en-US" sz="1600" b="1" dirty="0" smtClean="0"/>
            </a:br>
            <a:r>
              <a:rPr lang="en-US" sz="1600" b="1" dirty="0" smtClean="0"/>
              <a:t>a </a:t>
            </a:r>
            <a:r>
              <a:rPr lang="en-US" sz="1600" b="1" dirty="0" smtClean="0">
                <a:solidFill>
                  <a:srgbClr val="7030A0"/>
                </a:solidFill>
              </a:rPr>
              <a:t>multiplier</a:t>
            </a:r>
            <a:r>
              <a:rPr lang="en-US" sz="1600" b="1" dirty="0" smtClean="0"/>
              <a:t> gate.</a:t>
            </a:r>
            <a:endParaRPr lang="en-US" sz="1600" b="1" dirty="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Combining Logic Gates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Logic gates by themselves are limited in their use.</a:t>
            </a:r>
            <a:br>
              <a:rPr lang="en-US" dirty="0" smtClean="0"/>
            </a:br>
            <a:r>
              <a:rPr lang="en-US" dirty="0" smtClean="0"/>
              <a:t/>
            </a:r>
            <a:br>
              <a:rPr lang="en-US" dirty="0" smtClean="0"/>
            </a:br>
            <a:r>
              <a:rPr lang="en-US" dirty="0" smtClean="0"/>
              <a:t>However, when they are combined together they can be used to process information and cause actions to be taken.</a:t>
            </a:r>
            <a:br>
              <a:rPr lang="en-US" dirty="0" smtClean="0"/>
            </a:br>
            <a:r>
              <a:rPr lang="en-US" dirty="0" smtClean="0"/>
              <a:t/>
            </a:r>
            <a:br>
              <a:rPr lang="en-US" dirty="0" smtClean="0"/>
            </a:br>
            <a:r>
              <a:rPr lang="en-US" dirty="0" smtClean="0"/>
              <a:t>To work out the output for any collection of gates draw up a truth table representing all of the possible input combinations.  For each set of inputs in turn work your way through the logic combinations and find the output. Keep going until you have found the outputs for all of the possible input combinations.</a:t>
            </a:r>
            <a:br>
              <a:rPr lang="en-US" dirty="0" smtClean="0"/>
            </a:b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Logic Sensors</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of Electronic and Technological Advances in Society</a:t>
            </a:r>
            <a:endParaRPr lang="en-US" dirty="0"/>
          </a:p>
        </p:txBody>
      </p:sp>
      <p:sp>
        <p:nvSpPr>
          <p:cNvPr id="3" name="Content Placeholder 2"/>
          <p:cNvSpPr>
            <a:spLocks noGrp="1"/>
          </p:cNvSpPr>
          <p:nvPr>
            <p:ph idx="1"/>
          </p:nvPr>
        </p:nvSpPr>
        <p:spPr>
          <a:xfrm>
            <a:off x="457200" y="1600200"/>
            <a:ext cx="8229600" cy="5257800"/>
          </a:xfrm>
        </p:spPr>
        <p:txBody>
          <a:bodyPr>
            <a:normAutofit fontScale="62500" lnSpcReduction="20000"/>
          </a:bodyPr>
          <a:lstStyle/>
          <a:p>
            <a:r>
              <a:rPr lang="en-US" b="1" dirty="0" smtClean="0"/>
              <a:t>Pros:</a:t>
            </a:r>
            <a:r>
              <a:rPr lang="en-US" dirty="0" smtClean="0"/>
              <a:t/>
            </a:r>
            <a:br>
              <a:rPr lang="en-US" dirty="0" smtClean="0"/>
            </a:br>
            <a:r>
              <a:rPr lang="en-US" dirty="0" smtClean="0"/>
              <a:t/>
            </a:r>
            <a:br>
              <a:rPr lang="en-US" dirty="0" smtClean="0"/>
            </a:br>
            <a:r>
              <a:rPr lang="en-US" dirty="0" smtClean="0"/>
              <a:t>A.  Businesses get a competitive edge when they use advanced technologies.</a:t>
            </a:r>
            <a:br>
              <a:rPr lang="en-US" dirty="0" smtClean="0"/>
            </a:br>
            <a:r>
              <a:rPr lang="en-US" dirty="0" smtClean="0"/>
              <a:t/>
            </a:r>
            <a:br>
              <a:rPr lang="en-US" dirty="0" smtClean="0"/>
            </a:br>
            <a:r>
              <a:rPr lang="en-US" dirty="0" smtClean="0"/>
              <a:t/>
            </a:r>
            <a:br>
              <a:rPr lang="en-US" dirty="0" smtClean="0"/>
            </a:br>
            <a:r>
              <a:rPr lang="en-US" dirty="0" smtClean="0"/>
              <a:t>B.  The global pooling of information increases the rate of research and development.</a:t>
            </a:r>
            <a:br>
              <a:rPr lang="en-US" dirty="0" smtClean="0"/>
            </a:br>
            <a:r>
              <a:rPr lang="en-US" dirty="0" smtClean="0"/>
              <a:t/>
            </a:r>
            <a:br>
              <a:rPr lang="en-US" dirty="0" smtClean="0"/>
            </a:br>
            <a:r>
              <a:rPr lang="en-US" dirty="0" smtClean="0"/>
              <a:t/>
            </a:r>
            <a:br>
              <a:rPr lang="en-US" dirty="0" smtClean="0"/>
            </a:br>
            <a:r>
              <a:rPr lang="en-US" dirty="0" smtClean="0"/>
              <a:t>C.  Improved transport through airplanes and trains, as well as better communicating devices such as cell phones and computers, has led to more efficient business transactions and to an increase in social contact.</a:t>
            </a:r>
            <a:br>
              <a:rPr lang="en-US" dirty="0" smtClean="0"/>
            </a:br>
            <a:r>
              <a:rPr lang="en-US" dirty="0" smtClean="0"/>
              <a:t/>
            </a:r>
            <a:br>
              <a:rPr lang="en-US" dirty="0" smtClean="0"/>
            </a:br>
            <a:r>
              <a:rPr lang="en-US" dirty="0" smtClean="0"/>
              <a:t/>
            </a:r>
            <a:br>
              <a:rPr lang="en-US" dirty="0" smtClean="0"/>
            </a:br>
            <a:r>
              <a:rPr lang="en-US" dirty="0" smtClean="0"/>
              <a:t>D.  Better machinery leads to increased and improved productivity.</a:t>
            </a:r>
            <a:br>
              <a:rPr lang="en-US" dirty="0" smtClean="0"/>
            </a:br>
            <a:r>
              <a:rPr lang="en-US" dirty="0" smtClean="0"/>
              <a:t/>
            </a:r>
            <a:br>
              <a:rPr lang="en-US" dirty="0" smtClean="0"/>
            </a:br>
            <a:r>
              <a:rPr lang="en-US" dirty="0" smtClean="0"/>
              <a:t/>
            </a:r>
            <a:br>
              <a:rPr lang="en-US" dirty="0" smtClean="0"/>
            </a:br>
            <a:r>
              <a:rPr lang="en-US" dirty="0" smtClean="0"/>
              <a:t>E.  Electronic banking has facilitated the process of financial transactions.</a:t>
            </a:r>
            <a:endParaRPr lang="en-US"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Impact of Electronic and Technological Advances in Society</a:t>
            </a:r>
            <a:endParaRPr lang="en-US" dirty="0"/>
          </a:p>
        </p:txBody>
      </p:sp>
      <p:sp>
        <p:nvSpPr>
          <p:cNvPr id="3" name="Content Placeholder 2"/>
          <p:cNvSpPr>
            <a:spLocks noGrp="1"/>
          </p:cNvSpPr>
          <p:nvPr>
            <p:ph idx="1"/>
          </p:nvPr>
        </p:nvSpPr>
        <p:spPr>
          <a:xfrm>
            <a:off x="457200" y="1600200"/>
            <a:ext cx="8229600" cy="5257800"/>
          </a:xfrm>
        </p:spPr>
        <p:txBody>
          <a:bodyPr>
            <a:normAutofit fontScale="70000" lnSpcReduction="20000"/>
          </a:bodyPr>
          <a:lstStyle/>
          <a:p>
            <a:r>
              <a:rPr lang="en-US" b="1" dirty="0" smtClean="0"/>
              <a:t>Cons:</a:t>
            </a:r>
            <a:r>
              <a:rPr lang="en-US" dirty="0" smtClean="0"/>
              <a:t/>
            </a:r>
            <a:br>
              <a:rPr lang="en-US" dirty="0" smtClean="0"/>
            </a:br>
            <a:r>
              <a:rPr lang="en-US" dirty="0" smtClean="0"/>
              <a:t/>
            </a:r>
            <a:br>
              <a:rPr lang="en-US" dirty="0" smtClean="0"/>
            </a:br>
            <a:r>
              <a:rPr lang="en-US" dirty="0" smtClean="0"/>
              <a:t>A.  Incorrect information is common on the internet.</a:t>
            </a:r>
            <a:br>
              <a:rPr lang="en-US" dirty="0" smtClean="0"/>
            </a:br>
            <a:r>
              <a:rPr lang="en-US" dirty="0" smtClean="0"/>
              <a:t/>
            </a:r>
            <a:br>
              <a:rPr lang="en-US" dirty="0" smtClean="0"/>
            </a:br>
            <a:r>
              <a:rPr lang="en-US" dirty="0" smtClean="0"/>
              <a:t>B.  Individuals can be addicted to social networking to such an extent that their productivity decreases.</a:t>
            </a:r>
            <a:br>
              <a:rPr lang="en-US" dirty="0" smtClean="0"/>
            </a:br>
            <a:r>
              <a:rPr lang="en-US" dirty="0" smtClean="0"/>
              <a:t/>
            </a:r>
            <a:br>
              <a:rPr lang="en-US" dirty="0" smtClean="0"/>
            </a:br>
            <a:r>
              <a:rPr lang="en-US" dirty="0" smtClean="0"/>
              <a:t>C.  Excessive virtual communication may lead to lack of real communication and to a fall in social skills.</a:t>
            </a:r>
            <a:br>
              <a:rPr lang="en-US" dirty="0" smtClean="0"/>
            </a:br>
            <a:r>
              <a:rPr lang="en-US" dirty="0" smtClean="0"/>
              <a:t/>
            </a:r>
            <a:br>
              <a:rPr lang="en-US" dirty="0" smtClean="0"/>
            </a:br>
            <a:r>
              <a:rPr lang="en-US" dirty="0" smtClean="0"/>
              <a:t>D.  Exposure to movies with immoral sexual content and violence can eventually lead to some persons accepting these acts as the norm.</a:t>
            </a:r>
            <a:br>
              <a:rPr lang="en-US" dirty="0" smtClean="0"/>
            </a:br>
            <a:r>
              <a:rPr lang="en-US" dirty="0" smtClean="0"/>
              <a:t/>
            </a:r>
            <a:br>
              <a:rPr lang="en-US" dirty="0" smtClean="0"/>
            </a:br>
            <a:r>
              <a:rPr lang="en-US" dirty="0" smtClean="0"/>
              <a:t>E.  Hackers can intrude on computers and manipulate information such as bank accounts.</a:t>
            </a:r>
            <a:br>
              <a:rPr lang="en-US" dirty="0" smtClean="0"/>
            </a:br>
            <a:r>
              <a:rPr lang="en-US" dirty="0" smtClean="0"/>
              <a:t/>
            </a:r>
            <a:br>
              <a:rPr lang="en-US" dirty="0" smtClean="0"/>
            </a:br>
            <a:r>
              <a:rPr lang="en-US" dirty="0" smtClean="0"/>
              <a:t>F.  More efficient machinery can result in a decrease in available jobs.</a:t>
            </a:r>
            <a:endParaRPr lang="en-US"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a:xfrm>
            <a:off x="457200" y="1600200"/>
            <a:ext cx="8229600" cy="5257800"/>
          </a:xfrm>
        </p:spPr>
        <p:txBody>
          <a:bodyPr>
            <a:normAutofit fontScale="77500" lnSpcReduction="20000"/>
          </a:bodyPr>
          <a:lstStyle/>
          <a:p>
            <a:r>
              <a:rPr lang="en-US" dirty="0" smtClean="0"/>
              <a:t>1.  What is meant by half-wave rectification?</a:t>
            </a:r>
            <a:br>
              <a:rPr lang="en-US" dirty="0" smtClean="0"/>
            </a:br>
            <a:endParaRPr lang="en-US" dirty="0" smtClean="0"/>
          </a:p>
          <a:p>
            <a:r>
              <a:rPr lang="en-US" dirty="0" smtClean="0"/>
              <a:t>2.  Describe how ac can be converted to dc using half-wave rectification.</a:t>
            </a:r>
            <a:br>
              <a:rPr lang="en-US" dirty="0" smtClean="0"/>
            </a:br>
            <a:endParaRPr lang="en-US" dirty="0" smtClean="0"/>
          </a:p>
          <a:p>
            <a:r>
              <a:rPr lang="en-US" dirty="0" smtClean="0"/>
              <a:t>3.  Sketch graphs to show how each of the following vary with time:</a:t>
            </a:r>
            <a:br>
              <a:rPr lang="en-US" dirty="0" smtClean="0"/>
            </a:br>
            <a:r>
              <a:rPr lang="en-US" dirty="0" smtClean="0"/>
              <a:t>a)  domestic supply ac voltage</a:t>
            </a:r>
            <a:br>
              <a:rPr lang="en-US" dirty="0" smtClean="0"/>
            </a:br>
            <a:r>
              <a:rPr lang="en-US" dirty="0" smtClean="0"/>
              <a:t>b)  domestic supply ac voltage converted to dc by a diode</a:t>
            </a:r>
            <a:br>
              <a:rPr lang="en-US" dirty="0" smtClean="0"/>
            </a:br>
            <a:r>
              <a:rPr lang="en-US" dirty="0" smtClean="0"/>
              <a:t>c)  voltage output from a battery</a:t>
            </a:r>
            <a:br>
              <a:rPr lang="en-US" dirty="0" smtClean="0"/>
            </a:br>
            <a:endParaRPr lang="en-US" dirty="0" smtClean="0"/>
          </a:p>
          <a:p>
            <a:r>
              <a:rPr lang="en-US" dirty="0" smtClean="0"/>
              <a:t>4.  Draw TRUTH TABLES for each of the following logic gates:</a:t>
            </a:r>
            <a:br>
              <a:rPr lang="en-US" dirty="0" smtClean="0"/>
            </a:br>
            <a:r>
              <a:rPr lang="en-US" dirty="0" smtClean="0"/>
              <a:t>a.  AND	b.  OR		c.  NAND	d.  NOT</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Hazards of Static Charge</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dirty="0" smtClean="0"/>
              <a:t>Charges from fabric in the seats of a vehicle.  </a:t>
            </a:r>
            <a:br>
              <a:rPr lang="en-US" dirty="0" smtClean="0"/>
            </a:br>
            <a:r>
              <a:rPr lang="en-US" dirty="0" smtClean="0"/>
              <a:t/>
            </a:r>
            <a:br>
              <a:rPr lang="en-US" dirty="0" smtClean="0"/>
            </a:br>
            <a:r>
              <a:rPr lang="en-US" dirty="0" smtClean="0"/>
              <a:t>This usually happens in dry regions or if the air in the car is dry.  </a:t>
            </a:r>
            <a:br>
              <a:rPr lang="en-US" dirty="0" smtClean="0"/>
            </a:br>
            <a:r>
              <a:rPr lang="en-US" dirty="0" smtClean="0"/>
              <a:t/>
            </a:r>
            <a:br>
              <a:rPr lang="en-US" dirty="0" smtClean="0"/>
            </a:br>
            <a:r>
              <a:rPr lang="en-US" dirty="0" smtClean="0"/>
              <a:t>The person can become charged by friction and this becomes a hazard if they are going to use a the metal hose of the gasoline pump which can cause a flash fire.</a:t>
            </a:r>
            <a:br>
              <a:rPr lang="en-US" dirty="0" smtClean="0"/>
            </a:br>
            <a:r>
              <a:rPr lang="en-US" dirty="0" smtClean="0"/>
              <a:t/>
            </a:r>
            <a:br>
              <a:rPr lang="en-US" dirty="0" smtClean="0"/>
            </a:br>
            <a:r>
              <a:rPr lang="en-US" dirty="0" smtClean="0"/>
              <a:t>It is best to discharge oneself by touching the metal body of the car.</a:t>
            </a: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5.  A warning light is to glow on a motor cycle if the key is placed in the ignition (logic 1) while either the </a:t>
            </a:r>
            <a:r>
              <a:rPr lang="en-US" dirty="0" err="1" smtClean="0"/>
              <a:t>tyre</a:t>
            </a:r>
            <a:r>
              <a:rPr lang="en-US" dirty="0" smtClean="0"/>
              <a:t> pressure is below 80 PSI (logic 1) or the oil level is low (logic 1).  The warning light glows when logic 1 is input to it.  </a:t>
            </a:r>
            <a:br>
              <a:rPr lang="en-US" dirty="0" smtClean="0"/>
            </a:br>
            <a:r>
              <a:rPr lang="en-US" dirty="0" smtClean="0"/>
              <a:t/>
            </a:r>
            <a:br>
              <a:rPr lang="en-US" dirty="0" smtClean="0"/>
            </a:br>
            <a:r>
              <a:rPr lang="en-US" dirty="0" smtClean="0"/>
              <a:t>Draw a truth table and a circuit appropriate to this application.</a:t>
            </a:r>
            <a:endParaRPr lang="en-US"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114800"/>
            <a:ext cx="7772400" cy="1470025"/>
          </a:xfrm>
        </p:spPr>
        <p:txBody>
          <a:bodyPr/>
          <a:lstStyle/>
          <a:p>
            <a:r>
              <a:rPr lang="en-US" dirty="0" smtClean="0"/>
              <a:t>Magnetic Energy</a:t>
            </a:r>
            <a:endParaRPr lang="en-US" dirty="0"/>
          </a:p>
        </p:txBody>
      </p:sp>
      <p:pic>
        <p:nvPicPr>
          <p:cNvPr id="13314" name="Picture 2" descr="Related image"/>
          <p:cNvPicPr>
            <a:picLocks noChangeAspect="1" noChangeArrowheads="1" noCrop="1"/>
          </p:cNvPicPr>
          <p:nvPr/>
        </p:nvPicPr>
        <p:blipFill>
          <a:blip r:embed="rId2" cstate="print"/>
          <a:srcRect/>
          <a:stretch>
            <a:fillRect/>
          </a:stretch>
        </p:blipFill>
        <p:spPr bwMode="auto">
          <a:xfrm>
            <a:off x="1981200" y="0"/>
            <a:ext cx="4572000" cy="4572000"/>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Magnetism</a:t>
            </a:r>
            <a:endParaRPr lang="en-US" dirty="0"/>
          </a:p>
        </p:txBody>
      </p:sp>
      <p:sp>
        <p:nvSpPr>
          <p:cNvPr id="3" name="Content Placeholder 2"/>
          <p:cNvSpPr>
            <a:spLocks noGrp="1"/>
          </p:cNvSpPr>
          <p:nvPr>
            <p:ph idx="1"/>
          </p:nvPr>
        </p:nvSpPr>
        <p:spPr/>
        <p:txBody>
          <a:bodyPr/>
          <a:lstStyle/>
          <a:p>
            <a:r>
              <a:rPr lang="en-US" dirty="0" smtClean="0"/>
              <a:t>Magnetism is the force that attracts certain materials such as iron, nickel and cobalt.</a:t>
            </a:r>
            <a:br>
              <a:rPr lang="en-US" dirty="0" smtClean="0"/>
            </a:br>
            <a:endParaRPr lang="en-US" dirty="0" smtClean="0"/>
          </a:p>
          <a:p>
            <a:r>
              <a:rPr lang="en-US" dirty="0" smtClean="0"/>
              <a:t>A magnetic field is the space around a magnet where its magnetic effects can be felt.</a:t>
            </a:r>
            <a:endParaRPr lang="en-US" dirty="0"/>
          </a:p>
        </p:txBody>
      </p:sp>
      <p:pic>
        <p:nvPicPr>
          <p:cNvPr id="5" name="Picture 2" descr="Image result for magnetic field"/>
          <p:cNvPicPr>
            <a:picLocks noChangeAspect="1" noChangeArrowheads="1"/>
          </p:cNvPicPr>
          <p:nvPr/>
        </p:nvPicPr>
        <p:blipFill>
          <a:blip r:embed="rId3" cstate="print"/>
          <a:srcRect/>
          <a:stretch>
            <a:fillRect/>
          </a:stretch>
        </p:blipFill>
        <p:spPr bwMode="auto">
          <a:xfrm>
            <a:off x="1143000" y="4201724"/>
            <a:ext cx="6934200" cy="2656276"/>
          </a:xfrm>
          <a:prstGeom prst="rect">
            <a:avLst/>
          </a:prstGeom>
          <a:noFill/>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as a Magnet</a:t>
            </a:r>
            <a:endParaRPr lang="en-US" dirty="0"/>
          </a:p>
        </p:txBody>
      </p:sp>
      <p:sp>
        <p:nvSpPr>
          <p:cNvPr id="3" name="Content Placeholder 2"/>
          <p:cNvSpPr>
            <a:spLocks noGrp="1"/>
          </p:cNvSpPr>
          <p:nvPr>
            <p:ph idx="1"/>
          </p:nvPr>
        </p:nvSpPr>
        <p:spPr/>
        <p:txBody>
          <a:bodyPr/>
          <a:lstStyle/>
          <a:p>
            <a:r>
              <a:rPr lang="en-US" dirty="0" smtClean="0"/>
              <a:t>The Earth is a large but weak magnet.</a:t>
            </a:r>
            <a:br>
              <a:rPr lang="en-US" dirty="0" smtClean="0"/>
            </a:br>
            <a:endParaRPr lang="en-US" dirty="0" smtClean="0"/>
          </a:p>
          <a:p>
            <a:r>
              <a:rPr lang="en-US" dirty="0" smtClean="0"/>
              <a:t>If a bar magnet is freely suspended it aligns itself in the direction of the Earth’s magnetic field.</a:t>
            </a:r>
            <a:endParaRPr lang="en-US" dirty="0"/>
          </a:p>
        </p:txBody>
      </p:sp>
      <p:pic>
        <p:nvPicPr>
          <p:cNvPr id="6148" name="Picture 4" descr="Related image"/>
          <p:cNvPicPr>
            <a:picLocks noChangeAspect="1" noChangeArrowheads="1"/>
          </p:cNvPicPr>
          <p:nvPr/>
        </p:nvPicPr>
        <p:blipFill>
          <a:blip r:embed="rId2" cstate="print"/>
          <a:srcRect/>
          <a:stretch>
            <a:fillRect/>
          </a:stretch>
        </p:blipFill>
        <p:spPr bwMode="auto">
          <a:xfrm>
            <a:off x="2819400" y="3595976"/>
            <a:ext cx="3048000" cy="3262024"/>
          </a:xfrm>
          <a:prstGeom prst="rect">
            <a:avLst/>
          </a:prstGeom>
          <a:noFill/>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Earth as a Magnet</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The North Pole of Earth should be referred to as the North Seeking Pole since it is actually a South Pole attracting the North Pole of the magnet in a compass. Likewise for what is referred to as the South Pole of the Earth.</a:t>
            </a:r>
          </a:p>
          <a:p>
            <a:endParaRPr lang="en-US" dirty="0" smtClean="0"/>
          </a:p>
          <a:p>
            <a:r>
              <a:rPr lang="en-US" dirty="0" smtClean="0"/>
              <a:t>The South Pole of the Earth should be referred to as the South-seeking Pole since it is actually a North Pole attracting the South Pole of the magnet in a compass.</a:t>
            </a:r>
            <a:endParaRPr lang="en-US" dirty="0"/>
          </a:p>
        </p:txBody>
      </p:sp>
      <p:pic>
        <p:nvPicPr>
          <p:cNvPr id="4" name="Picture 4" descr="Related image"/>
          <p:cNvPicPr>
            <a:picLocks noChangeAspect="1" noChangeArrowheads="1"/>
          </p:cNvPicPr>
          <p:nvPr/>
        </p:nvPicPr>
        <p:blipFill>
          <a:blip r:embed="rId2" cstate="print"/>
          <a:srcRect/>
          <a:stretch>
            <a:fillRect/>
          </a:stretch>
        </p:blipFill>
        <p:spPr bwMode="auto">
          <a:xfrm>
            <a:off x="533400" y="0"/>
            <a:ext cx="1623991" cy="1738024"/>
          </a:xfrm>
          <a:prstGeom prst="rect">
            <a:avLst/>
          </a:prstGeom>
          <a:noFill/>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Magnetic Poles</a:t>
            </a:r>
            <a:endParaRPr lang="en-US" dirty="0"/>
          </a:p>
        </p:txBody>
      </p:sp>
      <p:sp>
        <p:nvSpPr>
          <p:cNvPr id="3" name="Content Placeholder 2"/>
          <p:cNvSpPr>
            <a:spLocks noGrp="1"/>
          </p:cNvSpPr>
          <p:nvPr>
            <p:ph idx="1"/>
          </p:nvPr>
        </p:nvSpPr>
        <p:spPr/>
        <p:txBody>
          <a:bodyPr/>
          <a:lstStyle/>
          <a:p>
            <a:r>
              <a:rPr lang="en-US" dirty="0" smtClean="0"/>
              <a:t>The poles on a magnet are the areas where its magnetic strength is strongest.</a:t>
            </a:r>
          </a:p>
          <a:p>
            <a:endParaRPr lang="en-US" dirty="0"/>
          </a:p>
          <a:p>
            <a:r>
              <a:rPr lang="en-US" dirty="0" smtClean="0"/>
              <a:t>A magnet is dipolar which means that it has two poles.</a:t>
            </a:r>
            <a:endParaRPr lang="en-US" dirty="0"/>
          </a:p>
        </p:txBody>
      </p:sp>
      <p:pic>
        <p:nvPicPr>
          <p:cNvPr id="7172" name="Picture 4" descr="Image result for magnetic field"/>
          <p:cNvPicPr>
            <a:picLocks noChangeAspect="1" noChangeArrowheads="1"/>
          </p:cNvPicPr>
          <p:nvPr/>
        </p:nvPicPr>
        <p:blipFill>
          <a:blip r:embed="rId2" cstate="print"/>
          <a:srcRect/>
          <a:stretch>
            <a:fillRect/>
          </a:stretch>
        </p:blipFill>
        <p:spPr bwMode="auto">
          <a:xfrm>
            <a:off x="2895600" y="4429125"/>
            <a:ext cx="3276600" cy="2124075"/>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Laws of Magnetism</a:t>
            </a:r>
            <a:endParaRPr lang="en-US" dirty="0"/>
          </a:p>
        </p:txBody>
      </p:sp>
      <p:sp>
        <p:nvSpPr>
          <p:cNvPr id="3" name="Content Placeholder 2"/>
          <p:cNvSpPr>
            <a:spLocks noGrp="1"/>
          </p:cNvSpPr>
          <p:nvPr>
            <p:ph idx="1"/>
          </p:nvPr>
        </p:nvSpPr>
        <p:spPr/>
        <p:txBody>
          <a:bodyPr/>
          <a:lstStyle/>
          <a:p>
            <a:r>
              <a:rPr lang="en-US" dirty="0" smtClean="0"/>
              <a:t>The laws of magnetism are:</a:t>
            </a:r>
            <a:br>
              <a:rPr lang="en-US" dirty="0" smtClean="0"/>
            </a:br>
            <a:r>
              <a:rPr lang="en-US" dirty="0" smtClean="0"/>
              <a:t/>
            </a:r>
            <a:br>
              <a:rPr lang="en-US" dirty="0" smtClean="0"/>
            </a:br>
            <a:r>
              <a:rPr lang="en-US" dirty="0" smtClean="0"/>
              <a:t>1.  Like poles repel</a:t>
            </a:r>
            <a:br>
              <a:rPr lang="en-US" dirty="0" smtClean="0"/>
            </a:br>
            <a:r>
              <a:rPr lang="en-US" dirty="0" smtClean="0"/>
              <a:t/>
            </a:r>
            <a:br>
              <a:rPr lang="en-US" dirty="0" smtClean="0"/>
            </a:br>
            <a:r>
              <a:rPr lang="en-US" dirty="0" smtClean="0"/>
              <a:t>2.  Unlike poles attract</a:t>
            </a:r>
          </a:p>
        </p:txBody>
      </p:sp>
      <p:pic>
        <p:nvPicPr>
          <p:cNvPr id="4" name="Picture 2" descr="Image result for magnetic field"/>
          <p:cNvPicPr>
            <a:picLocks noChangeAspect="1" noChangeArrowheads="1"/>
          </p:cNvPicPr>
          <p:nvPr/>
        </p:nvPicPr>
        <p:blipFill>
          <a:blip r:embed="rId2" cstate="print"/>
          <a:srcRect l="39560"/>
          <a:stretch>
            <a:fillRect/>
          </a:stretch>
        </p:blipFill>
        <p:spPr bwMode="auto">
          <a:xfrm>
            <a:off x="2514600" y="4201724"/>
            <a:ext cx="4191000" cy="2656276"/>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nickel metal"/>
          <p:cNvPicPr>
            <a:picLocks noChangeAspect="1" noChangeArrowheads="1"/>
          </p:cNvPicPr>
          <p:nvPr/>
        </p:nvPicPr>
        <p:blipFill>
          <a:blip r:embed="rId2" cstate="print"/>
          <a:srcRect/>
          <a:stretch>
            <a:fillRect/>
          </a:stretch>
        </p:blipFill>
        <p:spPr bwMode="auto">
          <a:xfrm>
            <a:off x="0" y="3200400"/>
            <a:ext cx="3657600" cy="3657600"/>
          </a:xfrm>
          <a:prstGeom prst="rect">
            <a:avLst/>
          </a:prstGeom>
          <a:noFill/>
        </p:spPr>
      </p:pic>
      <p:sp>
        <p:nvSpPr>
          <p:cNvPr id="2" name="Title 1"/>
          <p:cNvSpPr>
            <a:spLocks noGrp="1"/>
          </p:cNvSpPr>
          <p:nvPr>
            <p:ph type="title"/>
          </p:nvPr>
        </p:nvSpPr>
        <p:spPr/>
        <p:txBody>
          <a:bodyPr/>
          <a:lstStyle/>
          <a:p>
            <a:r>
              <a:rPr lang="en-US" dirty="0" smtClean="0"/>
              <a:t>Magnetic Materials</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A magnetic material is a material which is attracted to a magnet or which can be magnetized.</a:t>
            </a:r>
          </a:p>
          <a:p>
            <a:endParaRPr lang="en-US" dirty="0"/>
          </a:p>
          <a:p>
            <a:endParaRPr lang="en-US" dirty="0" smtClean="0"/>
          </a:p>
          <a:p>
            <a:endParaRPr lang="en-US" dirty="0"/>
          </a:p>
          <a:p>
            <a:endParaRPr lang="en-US" dirty="0"/>
          </a:p>
        </p:txBody>
      </p:sp>
      <p:pic>
        <p:nvPicPr>
          <p:cNvPr id="8196" name="Picture 4" descr="Image result for iron"/>
          <p:cNvPicPr>
            <a:picLocks noChangeAspect="1" noChangeArrowheads="1"/>
          </p:cNvPicPr>
          <p:nvPr/>
        </p:nvPicPr>
        <p:blipFill>
          <a:blip r:embed="rId3" cstate="print"/>
          <a:srcRect/>
          <a:stretch>
            <a:fillRect/>
          </a:stretch>
        </p:blipFill>
        <p:spPr bwMode="auto">
          <a:xfrm>
            <a:off x="6553200" y="3243422"/>
            <a:ext cx="2590800" cy="3309778"/>
          </a:xfrm>
          <a:prstGeom prst="rect">
            <a:avLst/>
          </a:prstGeom>
          <a:noFill/>
        </p:spPr>
      </p:pic>
      <p:pic>
        <p:nvPicPr>
          <p:cNvPr id="8198" name="Picture 6" descr="Image result for cobalt metal"/>
          <p:cNvPicPr>
            <a:picLocks noChangeAspect="1" noChangeArrowheads="1"/>
          </p:cNvPicPr>
          <p:nvPr/>
        </p:nvPicPr>
        <p:blipFill>
          <a:blip r:embed="rId4" cstate="print"/>
          <a:srcRect/>
          <a:stretch>
            <a:fillRect/>
          </a:stretch>
        </p:blipFill>
        <p:spPr bwMode="auto">
          <a:xfrm>
            <a:off x="3276600" y="2819400"/>
            <a:ext cx="3238500" cy="2215134"/>
          </a:xfrm>
          <a:prstGeom prst="rect">
            <a:avLst/>
          </a:prstGeom>
          <a:noFill/>
        </p:spPr>
      </p:pic>
      <p:sp>
        <p:nvSpPr>
          <p:cNvPr id="7" name="TextBox 6"/>
          <p:cNvSpPr txBox="1"/>
          <p:nvPr/>
        </p:nvSpPr>
        <p:spPr>
          <a:xfrm>
            <a:off x="1371600" y="5943600"/>
            <a:ext cx="749501" cy="369332"/>
          </a:xfrm>
          <a:prstGeom prst="rect">
            <a:avLst/>
          </a:prstGeom>
          <a:noFill/>
        </p:spPr>
        <p:txBody>
          <a:bodyPr wrap="none" rtlCol="0">
            <a:spAutoFit/>
          </a:bodyPr>
          <a:lstStyle/>
          <a:p>
            <a:r>
              <a:rPr lang="en-US" dirty="0" smtClean="0"/>
              <a:t>Nickel</a:t>
            </a:r>
            <a:endParaRPr lang="en-US" dirty="0"/>
          </a:p>
        </p:txBody>
      </p:sp>
      <p:sp>
        <p:nvSpPr>
          <p:cNvPr id="8" name="TextBox 7"/>
          <p:cNvSpPr txBox="1"/>
          <p:nvPr/>
        </p:nvSpPr>
        <p:spPr>
          <a:xfrm>
            <a:off x="4541795" y="4648200"/>
            <a:ext cx="792205" cy="369332"/>
          </a:xfrm>
          <a:prstGeom prst="rect">
            <a:avLst/>
          </a:prstGeom>
          <a:noFill/>
        </p:spPr>
        <p:txBody>
          <a:bodyPr wrap="none" rtlCol="0">
            <a:spAutoFit/>
          </a:bodyPr>
          <a:lstStyle/>
          <a:p>
            <a:r>
              <a:rPr lang="en-US" dirty="0" smtClean="0"/>
              <a:t>Cobalt</a:t>
            </a:r>
            <a:endParaRPr lang="en-US" dirty="0"/>
          </a:p>
        </p:txBody>
      </p:sp>
      <p:sp>
        <p:nvSpPr>
          <p:cNvPr id="9" name="TextBox 8"/>
          <p:cNvSpPr txBox="1"/>
          <p:nvPr/>
        </p:nvSpPr>
        <p:spPr>
          <a:xfrm>
            <a:off x="7743338" y="6400800"/>
            <a:ext cx="562462" cy="369332"/>
          </a:xfrm>
          <a:prstGeom prst="rect">
            <a:avLst/>
          </a:prstGeom>
          <a:noFill/>
        </p:spPr>
        <p:txBody>
          <a:bodyPr wrap="none" rtlCol="0">
            <a:spAutoFit/>
          </a:bodyPr>
          <a:lstStyle/>
          <a:p>
            <a:r>
              <a:rPr lang="en-US" dirty="0" smtClean="0"/>
              <a:t>Iron</a:t>
            </a:r>
            <a:endParaRPr lang="en-US" dirty="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Related image"/>
          <p:cNvPicPr>
            <a:picLocks noChangeAspect="1" noChangeArrowheads="1"/>
          </p:cNvPicPr>
          <p:nvPr/>
        </p:nvPicPr>
        <p:blipFill>
          <a:blip r:embed="rId2" cstate="print"/>
          <a:srcRect/>
          <a:stretch>
            <a:fillRect/>
          </a:stretch>
        </p:blipFill>
        <p:spPr bwMode="auto">
          <a:xfrm>
            <a:off x="6934200" y="4648200"/>
            <a:ext cx="2209800" cy="2209800"/>
          </a:xfrm>
          <a:prstGeom prst="rect">
            <a:avLst/>
          </a:prstGeom>
          <a:noFill/>
        </p:spPr>
      </p:pic>
      <p:pic>
        <p:nvPicPr>
          <p:cNvPr id="7172" name="Picture 4" descr="Image result for magnets"/>
          <p:cNvPicPr>
            <a:picLocks noChangeAspect="1" noChangeArrowheads="1"/>
          </p:cNvPicPr>
          <p:nvPr/>
        </p:nvPicPr>
        <p:blipFill>
          <a:blip r:embed="rId3" cstate="print"/>
          <a:srcRect/>
          <a:stretch>
            <a:fillRect/>
          </a:stretch>
        </p:blipFill>
        <p:spPr bwMode="auto">
          <a:xfrm>
            <a:off x="0" y="0"/>
            <a:ext cx="2298700" cy="1811917"/>
          </a:xfrm>
          <a:prstGeom prst="rect">
            <a:avLst/>
          </a:prstGeom>
          <a:noFill/>
        </p:spPr>
      </p:pic>
      <p:pic>
        <p:nvPicPr>
          <p:cNvPr id="7170" name="Picture 2" descr="Image result for magnets"/>
          <p:cNvPicPr>
            <a:picLocks noChangeAspect="1" noChangeArrowheads="1"/>
          </p:cNvPicPr>
          <p:nvPr/>
        </p:nvPicPr>
        <p:blipFill>
          <a:blip r:embed="rId4" cstate="print"/>
          <a:srcRect/>
          <a:stretch>
            <a:fillRect/>
          </a:stretch>
        </p:blipFill>
        <p:spPr bwMode="auto">
          <a:xfrm>
            <a:off x="7162800" y="0"/>
            <a:ext cx="1981200" cy="1981200"/>
          </a:xfrm>
          <a:prstGeom prst="rect">
            <a:avLst/>
          </a:prstGeom>
          <a:noFill/>
        </p:spPr>
      </p:pic>
      <p:sp>
        <p:nvSpPr>
          <p:cNvPr id="2" name="Title 1"/>
          <p:cNvSpPr>
            <a:spLocks noGrp="1"/>
          </p:cNvSpPr>
          <p:nvPr>
            <p:ph type="title"/>
          </p:nvPr>
        </p:nvSpPr>
        <p:spPr/>
        <p:txBody>
          <a:bodyPr/>
          <a:lstStyle/>
          <a:p>
            <a:r>
              <a:rPr lang="en-US" dirty="0" smtClean="0"/>
              <a:t>Magnetic Materials</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Nickel, Iron and Cobalt are the </a:t>
            </a:r>
            <a:r>
              <a:rPr lang="en-US" b="1" dirty="0" smtClean="0"/>
              <a:t>ONLY</a:t>
            </a:r>
            <a:r>
              <a:rPr lang="en-US" dirty="0" smtClean="0"/>
              <a:t> </a:t>
            </a:r>
            <a:r>
              <a:rPr lang="en-US" b="1" u="sng" dirty="0" smtClean="0">
                <a:solidFill>
                  <a:srgbClr val="FF0000"/>
                </a:solidFill>
              </a:rPr>
              <a:t>naturally</a:t>
            </a:r>
            <a:r>
              <a:rPr lang="en-US" dirty="0" smtClean="0"/>
              <a:t> occurring magnetic materials.</a:t>
            </a:r>
          </a:p>
          <a:p>
            <a:endParaRPr lang="en-US" dirty="0"/>
          </a:p>
          <a:p>
            <a:r>
              <a:rPr lang="en-US" dirty="0" smtClean="0"/>
              <a:t>Other magnetic materials are </a:t>
            </a:r>
            <a:r>
              <a:rPr lang="en-US" b="1" dirty="0" smtClean="0"/>
              <a:t>alloys</a:t>
            </a:r>
            <a:r>
              <a:rPr lang="en-US" dirty="0" smtClean="0"/>
              <a:t> such as </a:t>
            </a:r>
            <a:r>
              <a:rPr lang="en-US" b="1" dirty="0" smtClean="0"/>
              <a:t>steel</a:t>
            </a:r>
            <a:r>
              <a:rPr lang="en-US" dirty="0" smtClean="0"/>
              <a:t> which is a mixture of </a:t>
            </a:r>
            <a:r>
              <a:rPr lang="en-US" b="1" dirty="0" smtClean="0"/>
              <a:t>iron </a:t>
            </a:r>
            <a:r>
              <a:rPr lang="en-US" dirty="0" smtClean="0"/>
              <a:t>and </a:t>
            </a:r>
            <a:r>
              <a:rPr lang="en-US" b="1" dirty="0" smtClean="0"/>
              <a:t>carbon</a:t>
            </a:r>
            <a:r>
              <a:rPr lang="en-US" dirty="0" smtClean="0"/>
              <a:t>.</a:t>
            </a:r>
          </a:p>
          <a:p>
            <a:endParaRPr lang="en-US" dirty="0"/>
          </a:p>
          <a:p>
            <a:r>
              <a:rPr lang="en-US" dirty="0" smtClean="0"/>
              <a:t>Magnets come in a variety of shapes and sizes:  bar, horse shoe, U shaped and ringed.</a:t>
            </a:r>
          </a:p>
          <a:p>
            <a:endParaRPr lang="en-US" dirty="0"/>
          </a:p>
          <a:p>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Magnets</a:t>
            </a:r>
            <a:endParaRPr lang="en-US" dirty="0"/>
          </a:p>
        </p:txBody>
      </p:sp>
      <p:sp>
        <p:nvSpPr>
          <p:cNvPr id="3" name="Content Placeholder 2"/>
          <p:cNvSpPr>
            <a:spLocks noGrp="1"/>
          </p:cNvSpPr>
          <p:nvPr>
            <p:ph idx="1"/>
          </p:nvPr>
        </p:nvSpPr>
        <p:spPr/>
        <p:txBody>
          <a:bodyPr/>
          <a:lstStyle/>
          <a:p>
            <a:r>
              <a:rPr lang="en-US" dirty="0" smtClean="0"/>
              <a:t>There are two types of magnets:</a:t>
            </a:r>
          </a:p>
          <a:p>
            <a:pPr>
              <a:buNone/>
            </a:pPr>
            <a:r>
              <a:rPr lang="en-US" dirty="0" smtClean="0"/>
              <a:t/>
            </a:r>
            <a:br>
              <a:rPr lang="en-US" dirty="0" smtClean="0"/>
            </a:br>
            <a:r>
              <a:rPr lang="en-US" dirty="0" smtClean="0"/>
              <a:t>Permanent</a:t>
            </a:r>
            <a:br>
              <a:rPr lang="en-US" dirty="0" smtClean="0"/>
            </a:br>
            <a:r>
              <a:rPr lang="en-US" dirty="0" smtClean="0"/>
              <a:t/>
            </a:r>
            <a:br>
              <a:rPr lang="en-US" dirty="0" smtClean="0"/>
            </a:br>
            <a:r>
              <a:rPr lang="en-US" dirty="0" smtClean="0"/>
              <a:t>and</a:t>
            </a:r>
            <a:br>
              <a:rPr lang="en-US" dirty="0" smtClean="0"/>
            </a:br>
            <a:r>
              <a:rPr lang="en-US" dirty="0" smtClean="0"/>
              <a:t/>
            </a:r>
            <a:br>
              <a:rPr lang="en-US" dirty="0" smtClean="0"/>
            </a:br>
            <a:r>
              <a:rPr lang="en-US" dirty="0" smtClean="0"/>
              <a:t>Temporary</a:t>
            </a:r>
            <a:endParaRPr lang="en-US" dirty="0"/>
          </a:p>
        </p:txBody>
      </p:sp>
      <p:pic>
        <p:nvPicPr>
          <p:cNvPr id="6146" name="Picture 2" descr="Related image"/>
          <p:cNvPicPr>
            <a:picLocks noChangeAspect="1" noChangeArrowheads="1"/>
          </p:cNvPicPr>
          <p:nvPr/>
        </p:nvPicPr>
        <p:blipFill>
          <a:blip r:embed="rId2" cstate="print"/>
          <a:srcRect/>
          <a:stretch>
            <a:fillRect/>
          </a:stretch>
        </p:blipFill>
        <p:spPr bwMode="auto">
          <a:xfrm>
            <a:off x="5181600" y="2286000"/>
            <a:ext cx="3352800" cy="1902714"/>
          </a:xfrm>
          <a:prstGeom prst="rect">
            <a:avLst/>
          </a:prstGeom>
          <a:noFill/>
        </p:spPr>
      </p:pic>
      <p:sp>
        <p:nvSpPr>
          <p:cNvPr id="5" name="TextBox 4"/>
          <p:cNvSpPr txBox="1"/>
          <p:nvPr/>
        </p:nvSpPr>
        <p:spPr>
          <a:xfrm>
            <a:off x="5505315" y="4267200"/>
            <a:ext cx="2876685" cy="369332"/>
          </a:xfrm>
          <a:prstGeom prst="rect">
            <a:avLst/>
          </a:prstGeom>
          <a:noFill/>
        </p:spPr>
        <p:txBody>
          <a:bodyPr wrap="none" rtlCol="0">
            <a:spAutoFit/>
          </a:bodyPr>
          <a:lstStyle/>
          <a:p>
            <a:r>
              <a:rPr lang="en-US" dirty="0" smtClean="0"/>
              <a:t>Steel is a permanent magnet</a:t>
            </a:r>
            <a:endParaRPr lang="en-US" dirty="0"/>
          </a:p>
        </p:txBody>
      </p:sp>
      <p:pic>
        <p:nvPicPr>
          <p:cNvPr id="6148" name="Picture 4" descr="Image result for iron"/>
          <p:cNvPicPr>
            <a:picLocks noChangeAspect="1" noChangeArrowheads="1"/>
          </p:cNvPicPr>
          <p:nvPr/>
        </p:nvPicPr>
        <p:blipFill>
          <a:blip r:embed="rId3" cstate="print"/>
          <a:srcRect/>
          <a:stretch>
            <a:fillRect/>
          </a:stretch>
        </p:blipFill>
        <p:spPr bwMode="auto">
          <a:xfrm>
            <a:off x="2819400" y="3840260"/>
            <a:ext cx="2362200" cy="3017739"/>
          </a:xfrm>
          <a:prstGeom prst="rect">
            <a:avLst/>
          </a:prstGeom>
          <a:noFill/>
        </p:spPr>
      </p:pic>
      <p:sp>
        <p:nvSpPr>
          <p:cNvPr id="7" name="TextBox 6"/>
          <p:cNvSpPr txBox="1"/>
          <p:nvPr/>
        </p:nvSpPr>
        <p:spPr>
          <a:xfrm>
            <a:off x="5029200" y="6324600"/>
            <a:ext cx="2733633" cy="369332"/>
          </a:xfrm>
          <a:prstGeom prst="rect">
            <a:avLst/>
          </a:prstGeom>
          <a:noFill/>
        </p:spPr>
        <p:txBody>
          <a:bodyPr wrap="none" rtlCol="0">
            <a:spAutoFit/>
          </a:bodyPr>
          <a:lstStyle/>
          <a:p>
            <a:r>
              <a:rPr lang="en-US" dirty="0" smtClean="0"/>
              <a:t>Iron is a temporary magnet</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Hazards of Static Electricity</a:t>
            </a:r>
            <a:endParaRPr lang="en-US" dirty="0"/>
          </a:p>
        </p:txBody>
      </p:sp>
      <p:sp>
        <p:nvSpPr>
          <p:cNvPr id="3" name="Content Placeholder 2"/>
          <p:cNvSpPr>
            <a:spLocks noGrp="1"/>
          </p:cNvSpPr>
          <p:nvPr>
            <p:ph idx="1"/>
          </p:nvPr>
        </p:nvSpPr>
        <p:spPr>
          <a:xfrm>
            <a:off x="457200" y="1371600"/>
            <a:ext cx="8229600" cy="5486400"/>
          </a:xfrm>
        </p:spPr>
        <p:txBody>
          <a:bodyPr>
            <a:normAutofit fontScale="70000" lnSpcReduction="20000"/>
          </a:bodyPr>
          <a:lstStyle/>
          <a:p>
            <a:pPr>
              <a:buNone/>
            </a:pPr>
            <a:endParaRPr lang="en-US" b="0" dirty="0" smtClean="0"/>
          </a:p>
          <a:p>
            <a:r>
              <a:rPr lang="en-US" b="1" dirty="0" smtClean="0"/>
              <a:t>Refuelling </a:t>
            </a:r>
            <a:r>
              <a:rPr lang="en-US" b="1" dirty="0"/>
              <a:t>of vehicles:</a:t>
            </a:r>
            <a:br>
              <a:rPr lang="en-US" b="1" dirty="0"/>
            </a:br>
            <a:r>
              <a:rPr lang="en-US" dirty="0"/>
              <a:t/>
            </a:r>
            <a:br>
              <a:rPr lang="en-US" dirty="0"/>
            </a:br>
            <a:r>
              <a:rPr lang="en-US" dirty="0"/>
              <a:t>Large electrical charges can build up on vehicles when they move due to air resistance or other frictional forces which cause the transfer of electrons.</a:t>
            </a:r>
            <a:endParaRPr lang="en-US" b="0" dirty="0" smtClean="0"/>
          </a:p>
          <a:p>
            <a:pPr fontAlgn="base">
              <a:buNone/>
            </a:pPr>
            <a:r>
              <a:rPr lang="en-US" b="0" dirty="0" smtClean="0"/>
              <a:t/>
            </a:r>
            <a:br>
              <a:rPr lang="en-US" b="0" dirty="0" smtClean="0"/>
            </a:br>
            <a:r>
              <a:rPr lang="en-US" dirty="0"/>
              <a:t>Car tyres can build up lots of friction which can cause explosions during refuelling.  Modern cars are now fitted with special tyres to avoid the buildup of too much friction.</a:t>
            </a:r>
            <a:br>
              <a:rPr lang="en-US" dirty="0"/>
            </a:br>
            <a:r>
              <a:rPr lang="en-US" dirty="0"/>
              <a:t/>
            </a:r>
            <a:br>
              <a:rPr lang="en-US" dirty="0"/>
            </a:br>
            <a:endParaRPr lang="en-US" dirty="0"/>
          </a:p>
          <a:p>
            <a:pPr fontAlgn="base">
              <a:buNone/>
            </a:pPr>
            <a:r>
              <a:rPr lang="en-US" dirty="0" smtClean="0"/>
              <a:t>	The </a:t>
            </a:r>
            <a:r>
              <a:rPr lang="en-US" dirty="0"/>
              <a:t>refuelling of aircrafts, due to the movement of fuel, can cause a buildup of charge which could lead to an explosion.  This is overcome by connecting the tank and the person who is refuelling the tank to a conducting cable to allow the charge to dissipate safely.</a:t>
            </a:r>
            <a:br>
              <a:rPr lang="en-US" dirty="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Magnets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Iron and </a:t>
            </a:r>
            <a:r>
              <a:rPr lang="en-US" dirty="0" err="1" smtClean="0"/>
              <a:t>mumetal</a:t>
            </a:r>
            <a:r>
              <a:rPr lang="en-US" dirty="0" smtClean="0"/>
              <a:t> are classed as </a:t>
            </a:r>
            <a:r>
              <a:rPr lang="en-US" b="1" dirty="0" smtClean="0"/>
              <a:t>soft magnetic</a:t>
            </a:r>
            <a:r>
              <a:rPr lang="en-US" dirty="0" smtClean="0"/>
              <a:t> materials and are used to make temporary magnets.  They are easy to </a:t>
            </a:r>
            <a:r>
              <a:rPr lang="en-US" dirty="0" err="1" smtClean="0"/>
              <a:t>magnetise</a:t>
            </a:r>
            <a:r>
              <a:rPr lang="en-US" dirty="0" smtClean="0"/>
              <a:t> but do not retain magnetism well.</a:t>
            </a:r>
          </a:p>
          <a:p>
            <a:endParaRPr lang="en-US" dirty="0" smtClean="0"/>
          </a:p>
          <a:p>
            <a:r>
              <a:rPr lang="en-US" dirty="0" smtClean="0"/>
              <a:t>Steel is classed as a </a:t>
            </a:r>
            <a:r>
              <a:rPr lang="en-US" b="1" dirty="0" smtClean="0"/>
              <a:t>hard magnetic</a:t>
            </a:r>
            <a:r>
              <a:rPr lang="en-US" dirty="0" smtClean="0"/>
              <a:t> material.  It is more difficult to </a:t>
            </a:r>
            <a:r>
              <a:rPr lang="en-US" dirty="0" err="1" smtClean="0"/>
              <a:t>magnetise</a:t>
            </a:r>
            <a:r>
              <a:rPr lang="en-US" dirty="0" smtClean="0"/>
              <a:t> but it will retain its magnetism for longer.  It is used to make permanent magnets. </a:t>
            </a:r>
            <a:r>
              <a:rPr lang="en-US" dirty="0" err="1" smtClean="0"/>
              <a:t>Magnadur</a:t>
            </a:r>
            <a:r>
              <a:rPr lang="en-US" dirty="0" smtClean="0"/>
              <a:t> magnets are also permanent.</a:t>
            </a:r>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Comparing Permanent and Temporary Magnets</a:t>
            </a:r>
            <a:endParaRPr lang="en-US" dirty="0"/>
          </a:p>
        </p:txBody>
      </p:sp>
      <p:sp>
        <p:nvSpPr>
          <p:cNvPr id="3" name="Content Placeholder 2"/>
          <p:cNvSpPr>
            <a:spLocks noGrp="1"/>
          </p:cNvSpPr>
          <p:nvPr>
            <p:ph idx="1"/>
          </p:nvPr>
        </p:nvSpPr>
        <p:spPr/>
        <p:txBody>
          <a:bodyPr/>
          <a:lstStyle/>
          <a:p>
            <a:endParaRPr lang="en-US" dirty="0"/>
          </a:p>
        </p:txBody>
      </p:sp>
      <p:graphicFrame>
        <p:nvGraphicFramePr>
          <p:cNvPr id="4" name="Table 3"/>
          <p:cNvGraphicFramePr>
            <a:graphicFrameLocks noGrp="1"/>
          </p:cNvGraphicFramePr>
          <p:nvPr/>
        </p:nvGraphicFramePr>
        <p:xfrm>
          <a:off x="228600" y="1600199"/>
          <a:ext cx="8763000" cy="5181602"/>
        </p:xfrm>
        <a:graphic>
          <a:graphicData uri="http://schemas.openxmlformats.org/drawingml/2006/table">
            <a:tbl>
              <a:tblPr firstRow="1" bandRow="1">
                <a:tableStyleId>{5C22544A-7EE6-4342-B048-85BDC9FD1C3A}</a:tableStyleId>
              </a:tblPr>
              <a:tblGrid>
                <a:gridCol w="4381500"/>
                <a:gridCol w="4381500"/>
              </a:tblGrid>
              <a:tr h="373849">
                <a:tc>
                  <a:txBody>
                    <a:bodyPr/>
                    <a:lstStyle/>
                    <a:p>
                      <a:r>
                        <a:rPr lang="en-US" dirty="0" smtClean="0"/>
                        <a:t>Permanent Magnets</a:t>
                      </a:r>
                      <a:endParaRPr lang="en-US" dirty="0"/>
                    </a:p>
                  </a:txBody>
                  <a:tcPr/>
                </a:tc>
                <a:tc>
                  <a:txBody>
                    <a:bodyPr/>
                    <a:lstStyle/>
                    <a:p>
                      <a:r>
                        <a:rPr lang="en-US" dirty="0" smtClean="0"/>
                        <a:t>Temporary Magnets</a:t>
                      </a:r>
                      <a:endParaRPr lang="en-US" dirty="0"/>
                    </a:p>
                  </a:txBody>
                  <a:tcPr/>
                </a:tc>
              </a:tr>
              <a:tr h="1204327">
                <a:tc>
                  <a:txBody>
                    <a:bodyPr/>
                    <a:lstStyle/>
                    <a:p>
                      <a:r>
                        <a:rPr lang="en-US" dirty="0" smtClean="0"/>
                        <a:t>A permanent</a:t>
                      </a:r>
                      <a:r>
                        <a:rPr lang="en-US" baseline="0" dirty="0" smtClean="0"/>
                        <a:t> magnet will remain magnetized even after the cause of magnetizing is discontinued </a:t>
                      </a:r>
                      <a:endParaRPr lang="en-US" dirty="0"/>
                    </a:p>
                  </a:txBody>
                  <a:tcPr/>
                </a:tc>
                <a:tc>
                  <a:txBody>
                    <a:bodyPr/>
                    <a:lstStyle/>
                    <a:p>
                      <a:r>
                        <a:rPr lang="en-US" dirty="0" smtClean="0"/>
                        <a:t>A temporary magnet loses its magnetic properties when the cause</a:t>
                      </a:r>
                      <a:r>
                        <a:rPr lang="en-US" baseline="0" dirty="0" smtClean="0"/>
                        <a:t> of magnetizing is discontinued</a:t>
                      </a:r>
                      <a:endParaRPr lang="en-US" dirty="0"/>
                    </a:p>
                  </a:txBody>
                  <a:tcPr/>
                </a:tc>
              </a:tr>
              <a:tr h="373849">
                <a:tc>
                  <a:txBody>
                    <a:bodyPr/>
                    <a:lstStyle/>
                    <a:p>
                      <a:r>
                        <a:rPr lang="en-US" dirty="0" smtClean="0"/>
                        <a:t>Its strength is constant</a:t>
                      </a:r>
                      <a:endParaRPr lang="en-US" dirty="0"/>
                    </a:p>
                  </a:txBody>
                  <a:tcPr/>
                </a:tc>
                <a:tc>
                  <a:txBody>
                    <a:bodyPr/>
                    <a:lstStyle/>
                    <a:p>
                      <a:r>
                        <a:rPr lang="en-US" dirty="0" smtClean="0"/>
                        <a:t>Its strength</a:t>
                      </a:r>
                      <a:r>
                        <a:rPr lang="en-US" baseline="0" dirty="0" smtClean="0"/>
                        <a:t> is varied</a:t>
                      </a:r>
                      <a:endParaRPr lang="en-US" dirty="0"/>
                    </a:p>
                  </a:txBody>
                  <a:tcPr/>
                </a:tc>
              </a:tr>
              <a:tr h="648484">
                <a:tc>
                  <a:txBody>
                    <a:bodyPr/>
                    <a:lstStyle/>
                    <a:p>
                      <a:r>
                        <a:rPr lang="en-US" dirty="0" smtClean="0"/>
                        <a:t>Steel</a:t>
                      </a:r>
                      <a:r>
                        <a:rPr lang="en-US" baseline="0" dirty="0" smtClean="0"/>
                        <a:t> is used to make permanent magnets</a:t>
                      </a:r>
                      <a:endParaRPr lang="en-US" dirty="0"/>
                    </a:p>
                  </a:txBody>
                  <a:tcPr/>
                </a:tc>
                <a:tc>
                  <a:txBody>
                    <a:bodyPr/>
                    <a:lstStyle/>
                    <a:p>
                      <a:r>
                        <a:rPr lang="en-US" dirty="0" smtClean="0"/>
                        <a:t>Iron is used to make temporary</a:t>
                      </a:r>
                      <a:r>
                        <a:rPr lang="en-US" baseline="0" dirty="0" smtClean="0"/>
                        <a:t> magnets</a:t>
                      </a:r>
                      <a:endParaRPr lang="en-US" dirty="0"/>
                    </a:p>
                  </a:txBody>
                  <a:tcPr/>
                </a:tc>
              </a:tr>
              <a:tr h="2581093">
                <a:tc>
                  <a:txBody>
                    <a:bodyPr/>
                    <a:lstStyle/>
                    <a:p>
                      <a:r>
                        <a:rPr lang="en-US" dirty="0" smtClean="0"/>
                        <a:t>Clasps for jewelry, compasses, credit cards (the</a:t>
                      </a:r>
                      <a:r>
                        <a:rPr lang="en-US" baseline="0" dirty="0" smtClean="0"/>
                        <a:t> black metallic strip at the back), doors of refrigerators and dishwashers, ornamental articles attachable to refrigerators etc. </a:t>
                      </a:r>
                      <a:endParaRPr lang="en-US" dirty="0"/>
                    </a:p>
                  </a:txBody>
                  <a:tcPr/>
                </a:tc>
                <a:tc>
                  <a:txBody>
                    <a:bodyPr/>
                    <a:lstStyle/>
                    <a:p>
                      <a:r>
                        <a:rPr lang="en-US" dirty="0" smtClean="0"/>
                        <a:t>Cranes,</a:t>
                      </a:r>
                      <a:r>
                        <a:rPr lang="en-US" baseline="0" dirty="0" smtClean="0"/>
                        <a:t> electric guitars, door bells, microphones, generators, in industry to lift iron and steel road and sheets, motors, loud speakers, medicine for MRI (magnetic resonance imaging), telephones, television and computer monitors,</a:t>
                      </a:r>
                      <a:endParaRPr lang="en-US" dirty="0"/>
                    </a:p>
                  </a:txBody>
                  <a:tcPr/>
                </a:tc>
              </a:tr>
            </a:tbl>
          </a:graphicData>
        </a:graphic>
      </p:graphicFrame>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Induction of Magnetism</a:t>
            </a:r>
            <a:endParaRPr lang="en-US" dirty="0"/>
          </a:p>
        </p:txBody>
      </p:sp>
      <p:sp>
        <p:nvSpPr>
          <p:cNvPr id="3" name="Content Placeholder 2"/>
          <p:cNvSpPr>
            <a:spLocks noGrp="1"/>
          </p:cNvSpPr>
          <p:nvPr>
            <p:ph idx="1"/>
          </p:nvPr>
        </p:nvSpPr>
        <p:spPr/>
        <p:txBody>
          <a:bodyPr/>
          <a:lstStyle/>
          <a:p>
            <a:r>
              <a:rPr lang="en-US" dirty="0" smtClean="0"/>
              <a:t>Magnetism may be induced in some metals by a process called </a:t>
            </a:r>
            <a:r>
              <a:rPr lang="en-US" b="1" dirty="0" smtClean="0"/>
              <a:t>induction</a:t>
            </a:r>
            <a:r>
              <a:rPr lang="en-US" dirty="0" smtClean="0"/>
              <a:t>.</a:t>
            </a:r>
          </a:p>
          <a:p>
            <a:endParaRPr lang="en-US" dirty="0" smtClean="0"/>
          </a:p>
          <a:p>
            <a:r>
              <a:rPr lang="en-US" dirty="0" smtClean="0"/>
              <a:t>Magnetic induction is the process by which magnetic properties are transferred from one body to another without physical contact.</a:t>
            </a:r>
          </a:p>
          <a:p>
            <a:endParaRPr lang="en-US" dirty="0"/>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Induction of Magnetism</a:t>
            </a:r>
            <a:endParaRPr lang="en-US" dirty="0"/>
          </a:p>
        </p:txBody>
      </p:sp>
      <p:sp>
        <p:nvSpPr>
          <p:cNvPr id="3" name="Content Placeholder 2"/>
          <p:cNvSpPr>
            <a:spLocks noGrp="1"/>
          </p:cNvSpPr>
          <p:nvPr>
            <p:ph idx="1"/>
          </p:nvPr>
        </p:nvSpPr>
        <p:spPr/>
        <p:txBody>
          <a:bodyPr/>
          <a:lstStyle/>
          <a:p>
            <a:r>
              <a:rPr lang="en-US" dirty="0" smtClean="0"/>
              <a:t>Induction may involve </a:t>
            </a:r>
            <a:r>
              <a:rPr lang="en-US" b="1" dirty="0" smtClean="0"/>
              <a:t>stroking</a:t>
            </a:r>
            <a:r>
              <a:rPr lang="en-US" dirty="0" smtClean="0"/>
              <a:t> or the application of a </a:t>
            </a:r>
            <a:r>
              <a:rPr lang="en-US" b="1" dirty="0" smtClean="0"/>
              <a:t>current</a:t>
            </a:r>
            <a:r>
              <a:rPr lang="en-US" dirty="0" smtClean="0"/>
              <a:t> to a metal.</a:t>
            </a:r>
            <a:endParaRPr lang="en-US" dirty="0"/>
          </a:p>
          <a:p>
            <a:pPr>
              <a:buNone/>
            </a:pPr>
            <a:endParaRPr lang="en-US" dirty="0"/>
          </a:p>
        </p:txBody>
      </p:sp>
      <p:pic>
        <p:nvPicPr>
          <p:cNvPr id="4098" name="Picture 2" descr="https://lh5.googleusercontent.com/QhW2RtNn5hnm3Z5_GRmLmjQY5RbFzBQCEiXv41P0M7q9vqqZ02KIvQxBYZF7a-5nXiv9kKW1fzX1K_xcNHQ0lE-ymkahwsU1Xmy_iiFOTGw5GM8syju9IZZzfuCKtNJBGtixDt_S"/>
          <p:cNvPicPr>
            <a:picLocks noChangeAspect="1" noChangeArrowheads="1"/>
          </p:cNvPicPr>
          <p:nvPr/>
        </p:nvPicPr>
        <p:blipFill>
          <a:blip r:embed="rId2" cstate="print"/>
          <a:srcRect/>
          <a:stretch>
            <a:fillRect/>
          </a:stretch>
        </p:blipFill>
        <p:spPr bwMode="auto">
          <a:xfrm>
            <a:off x="838200" y="3048000"/>
            <a:ext cx="2467954" cy="1219200"/>
          </a:xfrm>
          <a:prstGeom prst="rect">
            <a:avLst/>
          </a:prstGeom>
          <a:noFill/>
        </p:spPr>
      </p:pic>
      <p:pic>
        <p:nvPicPr>
          <p:cNvPr id="4100" name="Picture 4" descr="https://lh4.googleusercontent.com/3mDVxDb5GC4xrKfrfZVgUwCMrDzuNsZGF4_aaleRFGqlIgQQLcSxiWUeWbOeC3MFM52oKBGXobtVlOT_gWbREg9jYiNnwPjpyaJAWbysiBT52shTak85JL6m-V9bjU1bbSZeTIMX"/>
          <p:cNvPicPr>
            <a:picLocks noChangeAspect="1" noChangeArrowheads="1"/>
          </p:cNvPicPr>
          <p:nvPr/>
        </p:nvPicPr>
        <p:blipFill>
          <a:blip r:embed="rId3" cstate="print"/>
          <a:srcRect/>
          <a:stretch>
            <a:fillRect/>
          </a:stretch>
        </p:blipFill>
        <p:spPr bwMode="auto">
          <a:xfrm>
            <a:off x="838200" y="5029200"/>
            <a:ext cx="2438400" cy="1186833"/>
          </a:xfrm>
          <a:prstGeom prst="rect">
            <a:avLst/>
          </a:prstGeom>
          <a:noFill/>
        </p:spPr>
      </p:pic>
      <p:sp>
        <p:nvSpPr>
          <p:cNvPr id="6" name="TextBox 5"/>
          <p:cNvSpPr txBox="1"/>
          <p:nvPr/>
        </p:nvSpPr>
        <p:spPr>
          <a:xfrm>
            <a:off x="3388661" y="3505200"/>
            <a:ext cx="1564339" cy="369332"/>
          </a:xfrm>
          <a:prstGeom prst="rect">
            <a:avLst/>
          </a:prstGeom>
          <a:noFill/>
        </p:spPr>
        <p:txBody>
          <a:bodyPr wrap="none" rtlCol="0">
            <a:spAutoFit/>
          </a:bodyPr>
          <a:lstStyle/>
          <a:p>
            <a:r>
              <a:rPr lang="en-US" dirty="0" smtClean="0"/>
              <a:t>Single Stroking</a:t>
            </a:r>
            <a:endParaRPr lang="en-US" dirty="0"/>
          </a:p>
        </p:txBody>
      </p:sp>
      <p:sp>
        <p:nvSpPr>
          <p:cNvPr id="7" name="TextBox 6"/>
          <p:cNvSpPr txBox="1"/>
          <p:nvPr/>
        </p:nvSpPr>
        <p:spPr>
          <a:xfrm>
            <a:off x="3346239" y="5421868"/>
            <a:ext cx="1682961" cy="369332"/>
          </a:xfrm>
          <a:prstGeom prst="rect">
            <a:avLst/>
          </a:prstGeom>
          <a:noFill/>
        </p:spPr>
        <p:txBody>
          <a:bodyPr wrap="none" rtlCol="0">
            <a:spAutoFit/>
          </a:bodyPr>
          <a:lstStyle/>
          <a:p>
            <a:r>
              <a:rPr lang="en-US" dirty="0" smtClean="0"/>
              <a:t>Double Stroking</a:t>
            </a:r>
            <a:endParaRPr lang="en-US" dirty="0"/>
          </a:p>
        </p:txBody>
      </p:sp>
      <p:sp>
        <p:nvSpPr>
          <p:cNvPr id="9" name="TextBox 8"/>
          <p:cNvSpPr txBox="1"/>
          <p:nvPr/>
        </p:nvSpPr>
        <p:spPr>
          <a:xfrm>
            <a:off x="7696200" y="4267200"/>
            <a:ext cx="1245021" cy="646331"/>
          </a:xfrm>
          <a:prstGeom prst="rect">
            <a:avLst/>
          </a:prstGeom>
          <a:noFill/>
        </p:spPr>
        <p:txBody>
          <a:bodyPr wrap="none" rtlCol="0">
            <a:spAutoFit/>
          </a:bodyPr>
          <a:lstStyle/>
          <a:p>
            <a:r>
              <a:rPr lang="en-US" dirty="0" smtClean="0"/>
              <a:t>Application</a:t>
            </a:r>
            <a:br>
              <a:rPr lang="en-US" dirty="0" smtClean="0"/>
            </a:br>
            <a:r>
              <a:rPr lang="en-US" dirty="0" smtClean="0"/>
              <a:t>of Current</a:t>
            </a:r>
            <a:endParaRPr lang="en-US" dirty="0"/>
          </a:p>
        </p:txBody>
      </p:sp>
      <p:pic>
        <p:nvPicPr>
          <p:cNvPr id="10" name="Picture 2" descr="Related image"/>
          <p:cNvPicPr>
            <a:picLocks noChangeAspect="1" noChangeArrowheads="1"/>
          </p:cNvPicPr>
          <p:nvPr/>
        </p:nvPicPr>
        <p:blipFill>
          <a:blip r:embed="rId4" cstate="print"/>
          <a:srcRect/>
          <a:stretch>
            <a:fillRect/>
          </a:stretch>
        </p:blipFill>
        <p:spPr bwMode="auto">
          <a:xfrm>
            <a:off x="5029200" y="3257550"/>
            <a:ext cx="2667000" cy="2000250"/>
          </a:xfrm>
          <a:prstGeom prst="rect">
            <a:avLst/>
          </a:prstGeo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Induction of Magnetism</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Magnets contain domains/dipoles.  </a:t>
            </a:r>
          </a:p>
          <a:p>
            <a:endParaRPr lang="en-US" dirty="0" smtClean="0"/>
          </a:p>
          <a:p>
            <a:r>
              <a:rPr lang="en-US" dirty="0" smtClean="0"/>
              <a:t>In magnetized metals the domains/dipoles are aligned.</a:t>
            </a:r>
            <a:br>
              <a:rPr lang="en-US" dirty="0" smtClean="0"/>
            </a:br>
            <a:endParaRPr lang="en-US" dirty="0" smtClean="0"/>
          </a:p>
          <a:p>
            <a:endParaRPr lang="en-US" dirty="0" smtClean="0"/>
          </a:p>
          <a:p>
            <a:endParaRPr lang="en-US" dirty="0"/>
          </a:p>
          <a:p>
            <a:pPr>
              <a:buNone/>
            </a:pPr>
            <a:endParaRPr lang="en-US" dirty="0"/>
          </a:p>
        </p:txBody>
      </p:sp>
      <p:pic>
        <p:nvPicPr>
          <p:cNvPr id="9" name="Picture 8" descr="Scan1000.jpg"/>
          <p:cNvPicPr>
            <a:picLocks noChangeAspect="1"/>
          </p:cNvPicPr>
          <p:nvPr/>
        </p:nvPicPr>
        <p:blipFill>
          <a:blip r:embed="rId2" cstate="print"/>
          <a:srcRect l="12614" t="51111" r="17504" b="28889"/>
          <a:stretch>
            <a:fillRect/>
          </a:stretch>
        </p:blipFill>
        <p:spPr>
          <a:xfrm>
            <a:off x="1143000" y="3976511"/>
            <a:ext cx="7162800" cy="2652889"/>
          </a:xfrm>
          <a:prstGeom prst="rect">
            <a:avLst/>
          </a:prstGeo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Induction of Magnetism</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In metals that are un-magnetized the tiny magnets referred to as </a:t>
            </a:r>
            <a:r>
              <a:rPr lang="en-US" b="1" dirty="0" smtClean="0"/>
              <a:t>domains/dipoles</a:t>
            </a:r>
            <a:r>
              <a:rPr lang="en-US" dirty="0" smtClean="0"/>
              <a:t> are </a:t>
            </a:r>
            <a:r>
              <a:rPr lang="en-US" b="1" dirty="0" smtClean="0"/>
              <a:t>NOT</a:t>
            </a:r>
            <a:r>
              <a:rPr lang="en-US" dirty="0" smtClean="0"/>
              <a:t> aligned.  </a:t>
            </a:r>
            <a:br>
              <a:rPr lang="en-US" dirty="0" smtClean="0"/>
            </a:br>
            <a:r>
              <a:rPr lang="en-US" dirty="0" smtClean="0"/>
              <a:t/>
            </a:r>
            <a:br>
              <a:rPr lang="en-US" dirty="0" smtClean="0"/>
            </a:br>
            <a:r>
              <a:rPr lang="en-US" dirty="0" smtClean="0"/>
              <a:t/>
            </a:r>
            <a:br>
              <a:rPr lang="en-US" dirty="0" smtClean="0"/>
            </a:br>
            <a:r>
              <a:rPr lang="en-US" dirty="0" smtClean="0"/>
              <a:t> </a:t>
            </a:r>
          </a:p>
          <a:p>
            <a:endParaRPr lang="en-US" dirty="0" smtClean="0"/>
          </a:p>
          <a:p>
            <a:endParaRPr lang="en-US" dirty="0"/>
          </a:p>
          <a:p>
            <a:pPr>
              <a:buNone/>
            </a:pPr>
            <a:endParaRPr lang="en-US" dirty="0"/>
          </a:p>
        </p:txBody>
      </p:sp>
      <p:pic>
        <p:nvPicPr>
          <p:cNvPr id="7" name="Picture 6" descr="Scan1000.jpg"/>
          <p:cNvPicPr>
            <a:picLocks noChangeAspect="1"/>
          </p:cNvPicPr>
          <p:nvPr/>
        </p:nvPicPr>
        <p:blipFill>
          <a:blip r:embed="rId2" cstate="print"/>
          <a:srcRect l="12614" t="12222" r="9739" b="62222"/>
          <a:stretch>
            <a:fillRect/>
          </a:stretch>
        </p:blipFill>
        <p:spPr>
          <a:xfrm>
            <a:off x="1050234" y="3255434"/>
            <a:ext cx="7026966" cy="2992966"/>
          </a:xfrm>
          <a:prstGeom prst="rect">
            <a:avLst/>
          </a:prstGeom>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Induction of Magnetism</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Inducing magnetism in un-magnetized metals causes the domains to align making the metal become magnetic.  </a:t>
            </a:r>
          </a:p>
          <a:p>
            <a:endParaRPr lang="en-US" dirty="0" smtClean="0"/>
          </a:p>
          <a:p>
            <a:endParaRPr lang="en-US" dirty="0"/>
          </a:p>
          <a:p>
            <a:pPr>
              <a:buNone/>
            </a:pPr>
            <a:endParaRPr lang="en-US" dirty="0"/>
          </a:p>
        </p:txBody>
      </p:sp>
      <p:pic>
        <p:nvPicPr>
          <p:cNvPr id="9" name="Picture 8" descr="Scan1000.jpg"/>
          <p:cNvPicPr>
            <a:picLocks noChangeAspect="1"/>
          </p:cNvPicPr>
          <p:nvPr/>
        </p:nvPicPr>
        <p:blipFill>
          <a:blip r:embed="rId2" cstate="print"/>
          <a:srcRect l="12614" t="51111" r="17504" b="28889"/>
          <a:stretch>
            <a:fillRect/>
          </a:stretch>
        </p:blipFill>
        <p:spPr>
          <a:xfrm>
            <a:off x="1219200" y="3505199"/>
            <a:ext cx="7162800" cy="2652889"/>
          </a:xfrm>
          <a:prstGeom prst="rect">
            <a:avLst/>
          </a:prstGeom>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Electromagnet</a:t>
            </a:r>
            <a:endParaRPr lang="en-US" dirty="0"/>
          </a:p>
        </p:txBody>
      </p:sp>
      <p:sp>
        <p:nvSpPr>
          <p:cNvPr id="3" name="Content Placeholder 2"/>
          <p:cNvSpPr>
            <a:spLocks noGrp="1"/>
          </p:cNvSpPr>
          <p:nvPr>
            <p:ph idx="1"/>
          </p:nvPr>
        </p:nvSpPr>
        <p:spPr/>
        <p:txBody>
          <a:bodyPr/>
          <a:lstStyle/>
          <a:p>
            <a:r>
              <a:rPr lang="en-US" dirty="0" smtClean="0"/>
              <a:t>An electromagnet is made by passing an electric current through a coil of wire.</a:t>
            </a:r>
            <a:endParaRPr lang="en-US" dirty="0"/>
          </a:p>
        </p:txBody>
      </p:sp>
      <p:pic>
        <p:nvPicPr>
          <p:cNvPr id="2050" name="Picture 2" descr="Related image"/>
          <p:cNvPicPr>
            <a:picLocks noChangeAspect="1" noChangeArrowheads="1"/>
          </p:cNvPicPr>
          <p:nvPr/>
        </p:nvPicPr>
        <p:blipFill>
          <a:blip r:embed="rId2" cstate="print"/>
          <a:srcRect/>
          <a:stretch>
            <a:fillRect/>
          </a:stretch>
        </p:blipFill>
        <p:spPr bwMode="auto">
          <a:xfrm>
            <a:off x="1905000" y="2724150"/>
            <a:ext cx="5410200" cy="4057650"/>
          </a:xfrm>
          <a:prstGeom prst="rect">
            <a:avLst/>
          </a:prstGeom>
          <a:no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Electromagnets</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r>
              <a:rPr lang="en-US" dirty="0" smtClean="0"/>
              <a:t>The strength of an electromagnet is increased by:</a:t>
            </a:r>
            <a:br>
              <a:rPr lang="en-US" dirty="0" smtClean="0"/>
            </a:br>
            <a:r>
              <a:rPr lang="en-US" dirty="0" smtClean="0"/>
              <a:t/>
            </a:r>
            <a:br>
              <a:rPr lang="en-US" dirty="0" smtClean="0"/>
            </a:br>
            <a:r>
              <a:rPr lang="en-US" dirty="0" smtClean="0"/>
              <a:t>a.  Increasing the amount of current being passed through the coil</a:t>
            </a:r>
            <a:br>
              <a:rPr lang="en-US" dirty="0" smtClean="0"/>
            </a:br>
            <a:r>
              <a:rPr lang="en-US" dirty="0" smtClean="0"/>
              <a:t/>
            </a:r>
            <a:br>
              <a:rPr lang="en-US" dirty="0" smtClean="0"/>
            </a:br>
            <a:r>
              <a:rPr lang="en-US" dirty="0" smtClean="0"/>
              <a:t>b.  Increasing the number of turns of the coil around it and by</a:t>
            </a:r>
            <a:br>
              <a:rPr lang="en-US" dirty="0" smtClean="0"/>
            </a:br>
            <a:r>
              <a:rPr lang="en-US" dirty="0" smtClean="0"/>
              <a:t/>
            </a:r>
            <a:br>
              <a:rPr lang="en-US" dirty="0" smtClean="0"/>
            </a:br>
            <a:r>
              <a:rPr lang="en-US" dirty="0" smtClean="0"/>
              <a:t>c.  Using a magnetic core inside of the coil</a:t>
            </a:r>
            <a:endParaRPr lang="en-US" dirty="0"/>
          </a:p>
        </p:txBody>
      </p:sp>
      <p:pic>
        <p:nvPicPr>
          <p:cNvPr id="1026" name="Picture 2" descr="Related image"/>
          <p:cNvPicPr>
            <a:picLocks noChangeAspect="1" noChangeArrowheads="1"/>
          </p:cNvPicPr>
          <p:nvPr/>
        </p:nvPicPr>
        <p:blipFill>
          <a:blip r:embed="rId2" cstate="print"/>
          <a:srcRect/>
          <a:stretch>
            <a:fillRect/>
          </a:stretch>
        </p:blipFill>
        <p:spPr bwMode="auto">
          <a:xfrm>
            <a:off x="0" y="0"/>
            <a:ext cx="2475234" cy="1600200"/>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for Magnetism</a:t>
            </a:r>
            <a:endParaRPr lang="en-US" dirty="0"/>
          </a:p>
        </p:txBody>
      </p:sp>
      <p:sp>
        <p:nvSpPr>
          <p:cNvPr id="3" name="Content Placeholder 2"/>
          <p:cNvSpPr>
            <a:spLocks noGrp="1"/>
          </p:cNvSpPr>
          <p:nvPr>
            <p:ph idx="1"/>
          </p:nvPr>
        </p:nvSpPr>
        <p:spPr/>
        <p:txBody>
          <a:bodyPr>
            <a:normAutofit fontScale="85000" lnSpcReduction="20000"/>
          </a:bodyPr>
          <a:lstStyle/>
          <a:p>
            <a:r>
              <a:rPr lang="en-US" b="1" dirty="0" smtClean="0"/>
              <a:t>How would you test a metal to determine if it is a permanent magnet?</a:t>
            </a:r>
          </a:p>
          <a:p>
            <a:endParaRPr lang="en-US" b="1" dirty="0" smtClean="0"/>
          </a:p>
          <a:p>
            <a:r>
              <a:rPr lang="en-US" dirty="0" smtClean="0"/>
              <a:t>A permanent magnet causes repulsion with one pole when both poles are, in turn, brought near to a suspended magnet.</a:t>
            </a:r>
            <a:br>
              <a:rPr lang="en-US" dirty="0" smtClean="0"/>
            </a:br>
            <a:r>
              <a:rPr lang="en-US" dirty="0" smtClean="0"/>
              <a:t/>
            </a:r>
            <a:br>
              <a:rPr lang="en-US" dirty="0" smtClean="0"/>
            </a:br>
            <a:endParaRPr lang="en-US" dirty="0" smtClean="0"/>
          </a:p>
          <a:p>
            <a:r>
              <a:rPr lang="en-US" dirty="0" smtClean="0"/>
              <a:t>An </a:t>
            </a:r>
            <a:r>
              <a:rPr lang="en-US" dirty="0" err="1" smtClean="0"/>
              <a:t>unmagnetized</a:t>
            </a:r>
            <a:r>
              <a:rPr lang="en-US" dirty="0" smtClean="0"/>
              <a:t> magnet material would give attraction with both poles of the suspended magnet.</a:t>
            </a:r>
          </a:p>
          <a:p>
            <a:endParaRPr lang="en-US" dirty="0" smtClean="0"/>
          </a:p>
          <a:p>
            <a:r>
              <a:rPr lang="en-US" b="1" i="1" dirty="0" smtClean="0"/>
              <a:t>Repulsion is the only sure test for a magnet.</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Hazards of Static Electricity</a:t>
            </a:r>
            <a:endParaRPr lang="en-US" dirty="0"/>
          </a:p>
        </p:txBody>
      </p:sp>
      <p:sp>
        <p:nvSpPr>
          <p:cNvPr id="3" name="Content Placeholder 2"/>
          <p:cNvSpPr>
            <a:spLocks noGrp="1"/>
          </p:cNvSpPr>
          <p:nvPr>
            <p:ph idx="1"/>
          </p:nvPr>
        </p:nvSpPr>
        <p:spPr>
          <a:xfrm>
            <a:off x="457200" y="1371600"/>
            <a:ext cx="8229600" cy="5486400"/>
          </a:xfrm>
        </p:spPr>
        <p:txBody>
          <a:bodyPr>
            <a:normAutofit lnSpcReduction="10000"/>
          </a:bodyPr>
          <a:lstStyle/>
          <a:p>
            <a:r>
              <a:rPr lang="en-US" b="1" dirty="0" smtClean="0"/>
              <a:t>Mills</a:t>
            </a:r>
            <a:r>
              <a:rPr lang="en-US" b="1" dirty="0"/>
              <a:t>:</a:t>
            </a:r>
            <a:br>
              <a:rPr lang="en-US" b="1" dirty="0"/>
            </a:br>
            <a:r>
              <a:rPr lang="en-US" b="1" dirty="0"/>
              <a:t/>
            </a:r>
            <a:br>
              <a:rPr lang="en-US" b="1" dirty="0"/>
            </a:br>
            <a:r>
              <a:rPr lang="en-US" dirty="0" smtClean="0"/>
              <a:t>In </a:t>
            </a:r>
            <a:r>
              <a:rPr lang="en-US" dirty="0"/>
              <a:t>grain or flour mills where there is a lot of dry air and or powder in the </a:t>
            </a:r>
            <a:r>
              <a:rPr lang="en-US" dirty="0" smtClean="0"/>
              <a:t>air.  Sparks </a:t>
            </a:r>
            <a:r>
              <a:rPr lang="en-US" dirty="0"/>
              <a:t>can cause explosions.</a:t>
            </a:r>
          </a:p>
          <a:p>
            <a:pPr>
              <a:buNone/>
            </a:pPr>
            <a:r>
              <a:rPr lang="en-US" b="0" dirty="0" smtClean="0"/>
              <a:t/>
            </a:r>
            <a:br>
              <a:rPr lang="en-US" b="0" dirty="0" smtClean="0"/>
            </a:br>
            <a:endParaRPr lang="en-US" b="0" dirty="0" smtClean="0"/>
          </a:p>
          <a:p>
            <a:r>
              <a:rPr lang="en-US" b="1" dirty="0"/>
              <a:t>Electronics:</a:t>
            </a:r>
            <a:r>
              <a:rPr lang="en-US" dirty="0"/>
              <a:t/>
            </a:r>
            <a:br>
              <a:rPr lang="en-US" dirty="0"/>
            </a:br>
            <a:endParaRPr lang="en-US" b="0" dirty="0" smtClean="0"/>
          </a:p>
          <a:p>
            <a:pPr fontAlgn="base">
              <a:buNone/>
            </a:pPr>
            <a:r>
              <a:rPr lang="en-US" dirty="0" smtClean="0"/>
              <a:t>	Microprocessors </a:t>
            </a:r>
            <a:r>
              <a:rPr lang="en-US" dirty="0"/>
              <a:t>and other integrated circuits can also be destroyed by static electricity</a:t>
            </a:r>
            <a:r>
              <a:rPr lang="en-US" dirty="0" smtClean="0"/>
              <a:t>.</a:t>
            </a:r>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p:txBody>
          <a:bodyPr>
            <a:normAutofit/>
          </a:bodyPr>
          <a:lstStyle/>
          <a:p>
            <a:r>
              <a:rPr lang="en-US" b="1" dirty="0" smtClean="0"/>
              <a:t>Why are electromagnets more commonly used than permanent magnets?</a:t>
            </a:r>
            <a:br>
              <a:rPr lang="en-US" b="1" dirty="0" smtClean="0"/>
            </a:br>
            <a:endParaRPr lang="en-US" dirty="0" smtClean="0"/>
          </a:p>
          <a:p>
            <a:r>
              <a:rPr lang="en-US" b="1" dirty="0" smtClean="0"/>
              <a:t>How may electromagnets be made stronger?</a:t>
            </a:r>
            <a:br>
              <a:rPr lang="en-US" b="1" dirty="0" smtClean="0"/>
            </a:br>
            <a:endParaRPr lang="en-US" dirty="0" smtClean="0"/>
          </a:p>
          <a:p>
            <a:r>
              <a:rPr lang="en-US" b="1" dirty="0" smtClean="0"/>
              <a:t>Where are electromagnets used?</a:t>
            </a:r>
            <a:endParaRPr lang="en-US" dirty="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Current and Magnetic Fields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Currents and Magnetic Fields</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10000"/>
          </a:bodyPr>
          <a:lstStyle/>
          <a:p>
            <a:r>
              <a:rPr lang="en-US" dirty="0" smtClean="0"/>
              <a:t>The charges moving in a wire produce a magnetic field around the wire.</a:t>
            </a:r>
          </a:p>
          <a:p>
            <a:endParaRPr lang="en-US" dirty="0" smtClean="0"/>
          </a:p>
          <a:p>
            <a:r>
              <a:rPr lang="en-US" dirty="0" smtClean="0"/>
              <a:t>Current can be made to pass perpendicularly through a sheet of horizontal card/paper.  Using iron filings or the compass method they will show that there is a circular field around the wire.</a:t>
            </a:r>
            <a:br>
              <a:rPr lang="en-US" dirty="0" smtClean="0"/>
            </a:br>
            <a:endParaRPr lang="en-US" dirty="0" smtClean="0"/>
          </a:p>
          <a:p>
            <a:r>
              <a:rPr lang="en-US" dirty="0" smtClean="0"/>
              <a:t>To determine which way the field lines loop you can use the ‘right-hand grip rule’.</a:t>
            </a:r>
            <a:br>
              <a:rPr lang="en-US" dirty="0" smtClean="0"/>
            </a:br>
            <a:endParaRPr lang="en-US" dirty="0"/>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s://lh4.googleusercontent.com/VJGu6MNkVNAH39osT59Lh764rX-P5tciWOgDGjQ5G4G9EfKueiHKYXoW_6t0Bg9SQ5Wpcdzj9-GTK9HP4IOo3NLwpJtb4fFfIB34lVJz7GyID4TBhaseh54ZUQsXzbiM_RL0QTp5"/>
          <p:cNvPicPr>
            <a:picLocks noChangeAspect="1" noChangeArrowheads="1"/>
          </p:cNvPicPr>
          <p:nvPr/>
        </p:nvPicPr>
        <p:blipFill>
          <a:blip r:embed="rId2" cstate="print"/>
          <a:srcRect/>
          <a:stretch>
            <a:fillRect/>
          </a:stretch>
        </p:blipFill>
        <p:spPr bwMode="auto">
          <a:xfrm>
            <a:off x="413984" y="152400"/>
            <a:ext cx="8120416" cy="6096000"/>
          </a:xfrm>
          <a:prstGeom prst="rect">
            <a:avLst/>
          </a:prstGeom>
          <a:noFill/>
        </p:spPr>
      </p:pic>
      <p:sp>
        <p:nvSpPr>
          <p:cNvPr id="3" name="Content Placeholder 2"/>
          <p:cNvSpPr>
            <a:spLocks noGrp="1"/>
          </p:cNvSpPr>
          <p:nvPr>
            <p:ph idx="1"/>
          </p:nvPr>
        </p:nvSpPr>
        <p:spPr>
          <a:xfrm>
            <a:off x="457200" y="1600200"/>
            <a:ext cx="8229600" cy="5257800"/>
          </a:xfrm>
        </p:spPr>
        <p:txBody>
          <a:bodyPr>
            <a:normAutofit fontScale="85000" lnSpcReduction="2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b="1" dirty="0" smtClean="0"/>
          </a:p>
          <a:p>
            <a:endParaRPr lang="en-US" b="1" dirty="0" smtClean="0"/>
          </a:p>
          <a:p>
            <a:r>
              <a:rPr lang="en-US" b="1" dirty="0" smtClean="0"/>
              <a:t>What if the current was going in the opposite direction determine the direction of the field line using the right hand grip rule.</a:t>
            </a:r>
            <a:endParaRPr lang="en-US" dirty="0"/>
          </a:p>
        </p:txBody>
      </p:sp>
      <p:sp>
        <p:nvSpPr>
          <p:cNvPr id="5" name="Title 4"/>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Solenoids</a:t>
            </a:r>
            <a:endParaRPr lang="en-US" dirty="0"/>
          </a:p>
        </p:txBody>
      </p:sp>
      <p:sp>
        <p:nvSpPr>
          <p:cNvPr id="3" name="Content Placeholder 2"/>
          <p:cNvSpPr>
            <a:spLocks noGrp="1"/>
          </p:cNvSpPr>
          <p:nvPr>
            <p:ph idx="1"/>
          </p:nvPr>
        </p:nvSpPr>
        <p:spPr/>
        <p:txBody>
          <a:bodyPr/>
          <a:lstStyle/>
          <a:p>
            <a:r>
              <a:rPr lang="en-US" dirty="0" smtClean="0"/>
              <a:t>The magnetic field around a single wire is not strong and so coils of wire called solenoids are used.</a:t>
            </a:r>
            <a:br>
              <a:rPr lang="en-US" dirty="0" smtClean="0"/>
            </a:br>
            <a:r>
              <a:rPr lang="en-US" dirty="0" smtClean="0"/>
              <a:t/>
            </a:r>
            <a:br>
              <a:rPr lang="en-US" dirty="0" smtClean="0"/>
            </a:br>
            <a:r>
              <a:rPr lang="en-US" dirty="0" smtClean="0"/>
              <a:t>One end of the coil acts as a north pole and other acts as a south pole.</a:t>
            </a:r>
            <a:br>
              <a:rPr lang="en-US" dirty="0" smtClean="0"/>
            </a:br>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Solenoids</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10000"/>
          </a:bodyPr>
          <a:lstStyle/>
          <a:p>
            <a:r>
              <a:rPr lang="en-US" dirty="0" smtClean="0"/>
              <a:t>To find the direction of the field from the direction of the current, we can use our right hand again.  </a:t>
            </a:r>
            <a:br>
              <a:rPr lang="en-US" dirty="0" smtClean="0"/>
            </a:br>
            <a:r>
              <a:rPr lang="en-US" dirty="0" smtClean="0"/>
              <a:t/>
            </a:r>
            <a:br>
              <a:rPr lang="en-US" dirty="0" smtClean="0"/>
            </a:br>
            <a:r>
              <a:rPr lang="en-US" dirty="0" smtClean="0"/>
              <a:t>Your fingers follow the direction of the current curving around the coil. </a:t>
            </a:r>
            <a:br>
              <a:rPr lang="en-US" dirty="0" smtClean="0"/>
            </a:br>
            <a:r>
              <a:rPr lang="en-US" dirty="0" smtClean="0"/>
              <a:t/>
            </a:r>
            <a:br>
              <a:rPr lang="en-US" dirty="0" smtClean="0"/>
            </a:br>
            <a:r>
              <a:rPr lang="en-US" dirty="0" smtClean="0"/>
              <a:t>Your thumb will point in the direction of the magnetic field - NORTHWARDS.</a:t>
            </a:r>
          </a:p>
          <a:p>
            <a:endParaRPr lang="en-US" dirty="0" smtClean="0"/>
          </a:p>
          <a:p>
            <a:endParaRPr lang="en-US" dirty="0" smtClean="0"/>
          </a:p>
          <a:p>
            <a:endParaRPr lang="en-US" dirty="0" smtClean="0"/>
          </a:p>
          <a:p>
            <a:pPr>
              <a:buNone/>
            </a:pPr>
            <a:r>
              <a:rPr lang="en-US" dirty="0" smtClean="0"/>
              <a:t/>
            </a:r>
            <a:br>
              <a:rPr lang="en-US" dirty="0" smtClean="0"/>
            </a:br>
            <a:endParaRPr lang="en-US" dirty="0"/>
          </a:p>
        </p:txBody>
      </p:sp>
      <p:pic>
        <p:nvPicPr>
          <p:cNvPr id="1026" name="Picture 2" descr="https://lh5.googleusercontent.com/QI6Rm3MU45_CT-xLhauGrD2sK1UQdo5EABYB481IjgczJYhOwrxFIANoY_WMA1xLBz5OB7NVOOXHbV8kZuzPWkm4szn_0zgmkt_izv5l9jIS0RpEDJ5wbxMfoqjqTtIjWa3jG8Gp"/>
          <p:cNvPicPr>
            <a:picLocks noChangeAspect="1" noChangeArrowheads="1"/>
          </p:cNvPicPr>
          <p:nvPr/>
        </p:nvPicPr>
        <p:blipFill>
          <a:blip r:embed="rId3" cstate="print"/>
          <a:srcRect/>
          <a:stretch>
            <a:fillRect/>
          </a:stretch>
        </p:blipFill>
        <p:spPr bwMode="auto">
          <a:xfrm>
            <a:off x="1600200" y="5029200"/>
            <a:ext cx="6276975" cy="1323975"/>
          </a:xfrm>
          <a:prstGeom prst="rect">
            <a:avLst/>
          </a:prstGeom>
          <a:noFill/>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Solenoids</a:t>
            </a:r>
            <a:endParaRPr lang="en-US" dirty="0"/>
          </a:p>
        </p:txBody>
      </p:sp>
      <p:sp>
        <p:nvSpPr>
          <p:cNvPr id="3" name="Content Placeholder 2"/>
          <p:cNvSpPr>
            <a:spLocks noGrp="1"/>
          </p:cNvSpPr>
          <p:nvPr>
            <p:ph idx="1"/>
          </p:nvPr>
        </p:nvSpPr>
        <p:spPr>
          <a:xfrm>
            <a:off x="457200" y="1600200"/>
            <a:ext cx="8229600" cy="5105400"/>
          </a:xfrm>
        </p:spPr>
        <p:txBody>
          <a:bodyPr>
            <a:normAutofit lnSpcReduction="10000"/>
          </a:bodyPr>
          <a:lstStyle/>
          <a:p>
            <a:r>
              <a:rPr lang="en-US" dirty="0" smtClean="0"/>
              <a:t>The strength of a magnetic field produced by a solenoid may be increased by:</a:t>
            </a:r>
            <a:br>
              <a:rPr lang="en-US" dirty="0" smtClean="0"/>
            </a:br>
            <a:r>
              <a:rPr lang="en-US" dirty="0" smtClean="0"/>
              <a:t/>
            </a:r>
            <a:br>
              <a:rPr lang="en-US" dirty="0" smtClean="0"/>
            </a:br>
            <a:r>
              <a:rPr lang="en-US" dirty="0" smtClean="0"/>
              <a:t>1.  Using more loops (turns) of wire</a:t>
            </a:r>
            <a:br>
              <a:rPr lang="en-US" dirty="0" smtClean="0"/>
            </a:br>
            <a:r>
              <a:rPr lang="en-US" dirty="0" smtClean="0"/>
              <a:t/>
            </a:r>
            <a:br>
              <a:rPr lang="en-US" dirty="0" smtClean="0"/>
            </a:br>
            <a:r>
              <a:rPr lang="en-US" dirty="0" smtClean="0"/>
              <a:t>2.  Increasing the current in the wire</a:t>
            </a:r>
            <a:br>
              <a:rPr lang="en-US" dirty="0" smtClean="0"/>
            </a:br>
            <a:r>
              <a:rPr lang="en-US" dirty="0" smtClean="0"/>
              <a:t/>
            </a:r>
            <a:br>
              <a:rPr lang="en-US" dirty="0" smtClean="0"/>
            </a:br>
            <a:r>
              <a:rPr lang="en-US" dirty="0" smtClean="0"/>
              <a:t>3.  Placing an iron core inside the solenoid (this has the effect of concentrating the field lines creating a strong field at the end of the core)</a:t>
            </a:r>
          </a:p>
          <a:p>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Solenoids</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Powerful electromagnets can be produced by using all of these measures.</a:t>
            </a:r>
            <a:br>
              <a:rPr lang="en-US" dirty="0" smtClean="0"/>
            </a:br>
            <a:endParaRPr lang="en-US" dirty="0" smtClean="0"/>
          </a:p>
          <a:p>
            <a:r>
              <a:rPr lang="en-US" dirty="0" smtClean="0"/>
              <a:t>An electromagnet </a:t>
            </a:r>
            <a:br>
              <a:rPr lang="en-US" dirty="0" smtClean="0"/>
            </a:br>
            <a:r>
              <a:rPr lang="en-US" dirty="0" smtClean="0"/>
              <a:t>can be made by</a:t>
            </a:r>
            <a:br>
              <a:rPr lang="en-US" dirty="0" smtClean="0"/>
            </a:br>
            <a:r>
              <a:rPr lang="en-US" dirty="0" smtClean="0"/>
              <a:t>wrapping a wire</a:t>
            </a:r>
            <a:br>
              <a:rPr lang="en-US" dirty="0" smtClean="0"/>
            </a:br>
            <a:r>
              <a:rPr lang="en-US" dirty="0" smtClean="0"/>
              <a:t>multiple times</a:t>
            </a:r>
            <a:br>
              <a:rPr lang="en-US" dirty="0" smtClean="0"/>
            </a:br>
            <a:r>
              <a:rPr lang="en-US" dirty="0" smtClean="0"/>
              <a:t>around a nail which is </a:t>
            </a:r>
            <a:br>
              <a:rPr lang="en-US" dirty="0" smtClean="0"/>
            </a:br>
            <a:r>
              <a:rPr lang="en-US" dirty="0" smtClean="0"/>
              <a:t>connected to a </a:t>
            </a:r>
            <a:br>
              <a:rPr lang="en-US" dirty="0" smtClean="0"/>
            </a:br>
            <a:r>
              <a:rPr lang="en-US" dirty="0" smtClean="0"/>
              <a:t>power source.</a:t>
            </a:r>
            <a:endParaRPr lang="en-US" dirty="0"/>
          </a:p>
        </p:txBody>
      </p:sp>
      <p:pic>
        <p:nvPicPr>
          <p:cNvPr id="147458" name="Picture 2" descr="https://lh3.googleusercontent.com/4Z5pVrps8mDMcLC7nmZIykmb8hXBhkl6ogdWt636_C8TzZDBipAHO_xP2q1c3sICPlC8zOXvQ2bp-RPN3sEwQjudsVm4_slz9Bv9l6SppMAI_t0NHFAZxKbXO6kmE7kA6ZNbsSmA"/>
          <p:cNvPicPr>
            <a:picLocks noChangeAspect="1" noChangeArrowheads="1"/>
          </p:cNvPicPr>
          <p:nvPr/>
        </p:nvPicPr>
        <p:blipFill>
          <a:blip r:embed="rId2" cstate="print"/>
          <a:srcRect/>
          <a:stretch>
            <a:fillRect/>
          </a:stretch>
        </p:blipFill>
        <p:spPr bwMode="auto">
          <a:xfrm>
            <a:off x="4229100" y="3390899"/>
            <a:ext cx="4914900" cy="3238501"/>
          </a:xfrm>
          <a:prstGeom prst="rect">
            <a:avLst/>
          </a:prstGeom>
          <a:noFill/>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Solenoids</a:t>
            </a:r>
            <a:endParaRPr lang="en-US" dirty="0"/>
          </a:p>
        </p:txBody>
      </p:sp>
      <p:sp>
        <p:nvSpPr>
          <p:cNvPr id="3" name="Content Placeholder 2"/>
          <p:cNvSpPr>
            <a:spLocks noGrp="1"/>
          </p:cNvSpPr>
          <p:nvPr>
            <p:ph idx="1"/>
          </p:nvPr>
        </p:nvSpPr>
        <p:spPr/>
        <p:txBody>
          <a:bodyPr/>
          <a:lstStyle/>
          <a:p>
            <a:endParaRPr lang="en-US"/>
          </a:p>
        </p:txBody>
      </p:sp>
      <p:pic>
        <p:nvPicPr>
          <p:cNvPr id="149506" name="Picture 2" descr="https://lh5.googleusercontent.com/hHQ_N1F_XX8blZWgeVDJZOfAhxbHfgpUyyT6quYmMd8aXVRZo7Q27XwAD3iT2sYUt6gms8UDY8vtppstXnEeiSZkvJUkJ9leYP2vvySceaRMdN2zbLrs1yEF6cBbXIMeAxla8tVd"/>
          <p:cNvPicPr>
            <a:picLocks noChangeAspect="1" noChangeArrowheads="1"/>
          </p:cNvPicPr>
          <p:nvPr/>
        </p:nvPicPr>
        <p:blipFill>
          <a:blip r:embed="rId2" cstate="print"/>
          <a:srcRect/>
          <a:stretch>
            <a:fillRect/>
          </a:stretch>
        </p:blipFill>
        <p:spPr bwMode="auto">
          <a:xfrm>
            <a:off x="914400" y="1072861"/>
            <a:ext cx="7348327" cy="5785139"/>
          </a:xfrm>
          <a:prstGeom prst="rect">
            <a:avLst/>
          </a:prstGeom>
          <a:no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https://lh4.googleusercontent.com/xDWHgPUjYQrd8R0759QjnCznurHznmsADv6ptj2keB1mGCFxKaVIBK9SyCBy5lzFhzj8SwuEoYXdrl3p3ZoLOMpI5skgfaJiYHt6MiUT7BDzbZKh1UZXPJW154UAMlDpe25rB0ws"/>
          <p:cNvPicPr>
            <a:picLocks noChangeAspect="1" noChangeArrowheads="1"/>
          </p:cNvPicPr>
          <p:nvPr/>
        </p:nvPicPr>
        <p:blipFill>
          <a:blip r:embed="rId2" cstate="print"/>
          <a:srcRect/>
          <a:stretch>
            <a:fillRect/>
          </a:stretch>
        </p:blipFill>
        <p:spPr bwMode="auto">
          <a:xfrm>
            <a:off x="5950393" y="4038600"/>
            <a:ext cx="3193608" cy="2590800"/>
          </a:xfrm>
          <a:prstGeom prst="rect">
            <a:avLst/>
          </a:prstGeom>
          <a:noFill/>
        </p:spPr>
      </p:pic>
      <p:sp>
        <p:nvSpPr>
          <p:cNvPr id="2" name="Title 1"/>
          <p:cNvSpPr>
            <a:spLocks noGrp="1"/>
          </p:cNvSpPr>
          <p:nvPr>
            <p:ph type="title"/>
          </p:nvPr>
        </p:nvSpPr>
        <p:spPr/>
        <p:txBody>
          <a:bodyPr/>
          <a:lstStyle/>
          <a:p>
            <a:r>
              <a:rPr lang="en-US" dirty="0" smtClean="0"/>
              <a:t>Forces from the Magnetic Field</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r>
              <a:rPr lang="en-US" dirty="0" smtClean="0"/>
              <a:t>When a wire carries a current there will be a magnetic field surrounding the wire.  </a:t>
            </a:r>
            <a:br>
              <a:rPr lang="en-US" dirty="0" smtClean="0"/>
            </a:br>
            <a:endParaRPr lang="en-US" dirty="0" smtClean="0"/>
          </a:p>
          <a:p>
            <a:r>
              <a:rPr lang="en-US" dirty="0" smtClean="0"/>
              <a:t>If the wire is placed inside the magnetic field produced by a permanent magnet then the two magnetic fields will interact with each other.  </a:t>
            </a:r>
            <a:br>
              <a:rPr lang="en-US" dirty="0" smtClean="0"/>
            </a:br>
            <a:endParaRPr lang="en-US" dirty="0" smtClean="0"/>
          </a:p>
          <a:p>
            <a:r>
              <a:rPr lang="en-US" dirty="0" smtClean="0"/>
              <a:t>A force will act on the wire </a:t>
            </a:r>
            <a:br>
              <a:rPr lang="en-US" dirty="0" smtClean="0"/>
            </a:br>
            <a:r>
              <a:rPr lang="en-US" dirty="0" smtClean="0"/>
              <a:t>and the permanent magnet.</a:t>
            </a:r>
            <a:br>
              <a:rPr lang="en-US" dirty="0" smtClean="0"/>
            </a:br>
            <a:r>
              <a:rPr lang="en-US" dirty="0" smtClean="0"/>
              <a:t>This will happen provided </a:t>
            </a:r>
            <a:br>
              <a:rPr lang="en-US" dirty="0" smtClean="0"/>
            </a:br>
            <a:r>
              <a:rPr lang="en-US" dirty="0" smtClean="0"/>
              <a:t>that the wires are not placed</a:t>
            </a:r>
            <a:br>
              <a:rPr lang="en-US" dirty="0" smtClean="0"/>
            </a:br>
            <a:r>
              <a:rPr lang="en-US" dirty="0" smtClean="0"/>
              <a:t>parallel to the magnetic field</a:t>
            </a:r>
            <a:br>
              <a:rPr lang="en-US" dirty="0" smtClean="0"/>
            </a:br>
            <a:r>
              <a:rPr lang="en-US" dirty="0" smtClean="0"/>
              <a:t>lines.  This is called the</a:t>
            </a:r>
            <a:br>
              <a:rPr lang="en-US" dirty="0" smtClean="0"/>
            </a:br>
            <a:r>
              <a:rPr lang="en-US" b="1" dirty="0" smtClean="0"/>
              <a:t>motor effect</a:t>
            </a:r>
            <a:r>
              <a:rPr lang="en-US" dirty="0" smtClean="0"/>
              <a:t>.</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a:buNone/>
            </a:pPr>
            <a:r>
              <a:rPr lang="en-US" b="1" dirty="0" smtClean="0"/>
              <a:t>	1.  A student walks along a nylon carpet and then reaches out to a door handle.  A tiny spark is produced and the student feels an electric shock.  Explain why this happens.</a:t>
            </a:r>
            <a:br>
              <a:rPr lang="en-US" b="1" dirty="0" smtClean="0"/>
            </a:br>
            <a:r>
              <a:rPr lang="en-US" b="1" dirty="0" smtClean="0"/>
              <a:t/>
            </a:r>
            <a:br>
              <a:rPr lang="en-US" b="1" dirty="0" smtClean="0"/>
            </a:br>
            <a:r>
              <a:rPr lang="en-US" b="1" dirty="0" smtClean="0"/>
              <a:t>2.  Dust particles are uncharged but they often stick to electrical equipment such as television screens.  Why does this happen?</a:t>
            </a:r>
          </a:p>
          <a:p>
            <a:endParaRPr lang="en-US" dirty="0"/>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Affects the Strength of a Magnetic Field</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The size of the force acting on the wire will depend on the following:</a:t>
            </a:r>
            <a:br>
              <a:rPr lang="en-US" dirty="0" smtClean="0"/>
            </a:br>
            <a:r>
              <a:rPr lang="en-US" dirty="0" smtClean="0"/>
              <a:t/>
            </a:r>
            <a:br>
              <a:rPr lang="en-US" dirty="0" smtClean="0"/>
            </a:br>
            <a:r>
              <a:rPr lang="en-US" dirty="0" smtClean="0"/>
              <a:t>1.  The current in the wire:  the larger the current the stronger the magnetic field</a:t>
            </a:r>
            <a:br>
              <a:rPr lang="en-US" dirty="0" smtClean="0"/>
            </a:br>
            <a:r>
              <a:rPr lang="en-US" dirty="0" smtClean="0"/>
              <a:t/>
            </a:r>
            <a:br>
              <a:rPr lang="en-US" dirty="0" smtClean="0"/>
            </a:br>
            <a:r>
              <a:rPr lang="en-US" dirty="0" smtClean="0"/>
              <a:t>2.  The strength of the magnetic field from the permanent magnets</a:t>
            </a:r>
            <a:br>
              <a:rPr lang="en-US" dirty="0" smtClean="0"/>
            </a:br>
            <a:r>
              <a:rPr lang="en-US" dirty="0" smtClean="0"/>
              <a:t/>
            </a:r>
            <a:br>
              <a:rPr lang="en-US" dirty="0" smtClean="0"/>
            </a:br>
            <a:r>
              <a:rPr lang="en-US" dirty="0" smtClean="0"/>
              <a:t>3.  The length of the wire inside the permanent magnet’s field.  The force will be greater the longer the wire is.</a:t>
            </a:r>
          </a:p>
          <a:p>
            <a:endParaRPr lang="en-US"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a:t>
            </a:r>
            <a:r>
              <a:rPr lang="en-US" dirty="0" err="1" smtClean="0"/>
              <a:t>Flemming’s</a:t>
            </a:r>
            <a:r>
              <a:rPr lang="en-US" dirty="0" smtClean="0"/>
              <a:t> Left Hand Rule</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It can be difficult to work out the direction of the force acting on a wire in a magnetic field.  </a:t>
            </a:r>
          </a:p>
          <a:p>
            <a:endParaRPr lang="en-US" dirty="0" smtClean="0"/>
          </a:p>
          <a:p>
            <a:r>
              <a:rPr lang="en-US" dirty="0" smtClean="0"/>
              <a:t>Fleming’s left-hand rule (also known as the </a:t>
            </a:r>
            <a:r>
              <a:rPr lang="en-US" b="1" dirty="0" smtClean="0"/>
              <a:t>motor rule</a:t>
            </a:r>
            <a:r>
              <a:rPr lang="en-US" dirty="0" smtClean="0"/>
              <a:t>) lets us find the direction of the force acting on the wire when we know the direction of the current and the magnetic field.</a:t>
            </a:r>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Remember to Use Your Left Hand When a Motor is Involved!</a:t>
            </a:r>
            <a:endParaRPr lang="en-US" dirty="0"/>
          </a:p>
        </p:txBody>
      </p:sp>
      <p:sp>
        <p:nvSpPr>
          <p:cNvPr id="3" name="Content Placeholder 2"/>
          <p:cNvSpPr>
            <a:spLocks noGrp="1"/>
          </p:cNvSpPr>
          <p:nvPr>
            <p:ph idx="1"/>
          </p:nvPr>
        </p:nvSpPr>
        <p:spPr/>
        <p:txBody>
          <a:bodyPr/>
          <a:lstStyle/>
          <a:p>
            <a:endParaRPr lang="en-US"/>
          </a:p>
        </p:txBody>
      </p:sp>
      <p:pic>
        <p:nvPicPr>
          <p:cNvPr id="151554" name="Picture 2" descr="https://lh3.googleusercontent.com/15C-6W5KTnQs1oTzHXaUUCJr86Jlcs4F7iRCrTJmBxf8H4LzxRQHkQiW6Eux1fJZUxzVwIl961OEqczQAq3bjlPC262OpWQ95PFXRhaDCE6IIiV67tDqPD6KP02LUgCK-Lsl4zE4"/>
          <p:cNvPicPr>
            <a:picLocks noChangeAspect="1" noChangeArrowheads="1"/>
          </p:cNvPicPr>
          <p:nvPr/>
        </p:nvPicPr>
        <p:blipFill>
          <a:blip r:embed="rId2" cstate="print"/>
          <a:srcRect b="10448"/>
          <a:stretch>
            <a:fillRect/>
          </a:stretch>
        </p:blipFill>
        <p:spPr bwMode="auto">
          <a:xfrm>
            <a:off x="747496" y="1600201"/>
            <a:ext cx="7786904" cy="4571999"/>
          </a:xfrm>
          <a:prstGeom prst="rect">
            <a:avLst/>
          </a:prstGeom>
          <a:noFill/>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Comprehension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Using Fleming’s left hand rule answer the following question:</a:t>
            </a:r>
            <a:br>
              <a:rPr lang="en-US" dirty="0" smtClean="0"/>
            </a:br>
            <a:r>
              <a:rPr lang="en-US" dirty="0" smtClean="0"/>
              <a:t/>
            </a:r>
            <a:br>
              <a:rPr lang="en-US" dirty="0" smtClean="0"/>
            </a:br>
            <a:r>
              <a:rPr lang="en-US" b="1" dirty="0" smtClean="0"/>
              <a:t>The below shows a current-carrying wire.  A magnetic field is acting into the paper.  In which direction is the force acting on the wire?</a:t>
            </a:r>
            <a:br>
              <a:rPr lang="en-US" b="1" dirty="0" smtClean="0"/>
            </a:br>
            <a:r>
              <a:rPr lang="en-US" dirty="0" smtClean="0"/>
              <a:t/>
            </a:r>
            <a:br>
              <a:rPr lang="en-US" dirty="0" smtClean="0"/>
            </a:br>
            <a:r>
              <a:rPr lang="en-US" i="1" dirty="0" smtClean="0"/>
              <a:t>In this question the magnetic field is going into this paper.</a:t>
            </a:r>
            <a:r>
              <a:rPr lang="en-US" dirty="0" smtClean="0"/>
              <a:t/>
            </a:r>
            <a:br>
              <a:rPr lang="en-US" dirty="0" smtClean="0"/>
            </a:br>
            <a:endParaRPr lang="en-US" dirty="0"/>
          </a:p>
        </p:txBody>
      </p:sp>
      <p:cxnSp>
        <p:nvCxnSpPr>
          <p:cNvPr id="6" name="Straight Arrow Connector 5"/>
          <p:cNvCxnSpPr/>
          <p:nvPr/>
        </p:nvCxnSpPr>
        <p:spPr>
          <a:xfrm>
            <a:off x="1676400" y="6172200"/>
            <a:ext cx="3124200" cy="0"/>
          </a:xfrm>
          <a:prstGeom prst="straightConnector1">
            <a:avLst/>
          </a:prstGeom>
          <a:ln w="603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486400" y="5867400"/>
            <a:ext cx="2086597" cy="369332"/>
          </a:xfrm>
          <a:prstGeom prst="rect">
            <a:avLst/>
          </a:prstGeom>
          <a:noFill/>
        </p:spPr>
        <p:txBody>
          <a:bodyPr wrap="none" rtlCol="0">
            <a:spAutoFit/>
          </a:bodyPr>
          <a:lstStyle/>
          <a:p>
            <a:r>
              <a:rPr lang="en-US" b="1" dirty="0" smtClean="0">
                <a:solidFill>
                  <a:srgbClr val="7030A0"/>
                </a:solidFill>
              </a:rPr>
              <a:t>Direction of Current</a:t>
            </a:r>
            <a:endParaRPr lang="en-US" b="1" dirty="0">
              <a:solidFill>
                <a:srgbClr val="7030A0"/>
              </a:solidFill>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It is the cutting of the magnetic field lines of force by the wire which places a force on the electrons within the wire which causes an induced current.</a:t>
            </a:r>
          </a:p>
          <a:p>
            <a:endParaRPr lang="en-US" dirty="0"/>
          </a:p>
        </p:txBody>
      </p:sp>
      <p:pic>
        <p:nvPicPr>
          <p:cNvPr id="155650" name="Picture 2" descr="https://lh4.googleusercontent.com/B1cNiWeEMXs5DxNsG_iLdmiUyCfnzuBWVMW4IygT114gdM6h6xzZnrqPV7YCq4l3gBFNrAyuzaL8sUTuCs3Dy9717Fafza0R1_uwsLEpf5UDOkEvGrkXEkBvw2nMXO5AggPHQZdH"/>
          <p:cNvPicPr>
            <a:picLocks noChangeAspect="1" noChangeArrowheads="1"/>
          </p:cNvPicPr>
          <p:nvPr/>
        </p:nvPicPr>
        <p:blipFill>
          <a:blip r:embed="rId2" cstate="print"/>
          <a:srcRect b="12987"/>
          <a:stretch>
            <a:fillRect/>
          </a:stretch>
        </p:blipFill>
        <p:spPr bwMode="auto">
          <a:xfrm>
            <a:off x="152400" y="0"/>
            <a:ext cx="8782647" cy="5105400"/>
          </a:xfrm>
          <a:prstGeom prst="rect">
            <a:avLst/>
          </a:prstGeom>
          <a:noFill/>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Investigating Induction</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pPr fontAlgn="base"/>
            <a:r>
              <a:rPr lang="en-US" dirty="0" smtClean="0"/>
              <a:t>Pushing the magnet (north pole</a:t>
            </a:r>
            <a:br>
              <a:rPr lang="en-US" dirty="0" smtClean="0"/>
            </a:br>
            <a:r>
              <a:rPr lang="en-US" dirty="0" smtClean="0"/>
              <a:t>first) into the solenoid</a:t>
            </a:r>
            <a:br>
              <a:rPr lang="en-US" dirty="0" smtClean="0"/>
            </a:br>
            <a:r>
              <a:rPr lang="en-US" dirty="0" smtClean="0"/>
              <a:t>so that the magnetic field lines</a:t>
            </a:r>
            <a:br>
              <a:rPr lang="en-US" dirty="0" smtClean="0"/>
            </a:br>
            <a:r>
              <a:rPr lang="en-US" dirty="0" smtClean="0"/>
              <a:t>pass through the loops </a:t>
            </a:r>
            <a:br>
              <a:rPr lang="en-US" dirty="0" smtClean="0"/>
            </a:br>
            <a:r>
              <a:rPr lang="en-US" dirty="0" smtClean="0"/>
              <a:t>of wire induces a current in the</a:t>
            </a:r>
            <a:br>
              <a:rPr lang="en-US" dirty="0" smtClean="0"/>
            </a:br>
            <a:r>
              <a:rPr lang="en-US" dirty="0" smtClean="0"/>
              <a:t>wire.</a:t>
            </a:r>
            <a:br>
              <a:rPr lang="en-US" dirty="0" smtClean="0"/>
            </a:br>
            <a:endParaRPr lang="en-US" dirty="0" smtClean="0"/>
          </a:p>
          <a:p>
            <a:pPr fontAlgn="base"/>
            <a:r>
              <a:rPr lang="en-US" dirty="0" smtClean="0"/>
              <a:t>Pulling out the magnet induces a </a:t>
            </a:r>
            <a:br>
              <a:rPr lang="en-US" dirty="0" smtClean="0"/>
            </a:br>
            <a:r>
              <a:rPr lang="en-US" dirty="0" smtClean="0"/>
              <a:t>current in the opposite</a:t>
            </a:r>
            <a:br>
              <a:rPr lang="en-US" dirty="0" smtClean="0"/>
            </a:br>
            <a:r>
              <a:rPr lang="en-US" dirty="0" smtClean="0"/>
              <a:t>direction.</a:t>
            </a:r>
            <a:br>
              <a:rPr lang="en-US" dirty="0" smtClean="0"/>
            </a:br>
            <a:endParaRPr lang="en-US" dirty="0" smtClean="0"/>
          </a:p>
          <a:p>
            <a:pPr fontAlgn="base"/>
            <a:r>
              <a:rPr lang="en-US" dirty="0" smtClean="0"/>
              <a:t>Reversing the direction of the magnet (pushing in the south pole) will also reverse the direction of the current.</a:t>
            </a:r>
          </a:p>
        </p:txBody>
      </p:sp>
      <p:pic>
        <p:nvPicPr>
          <p:cNvPr id="156674" name="Picture 2" descr="https://lh4.googleusercontent.com/ZOwMj6uDn5WiCDxaozuUnG5d-k5FMcjU_tiHScy7O5zGxPTVzNibJWA1pVt_YbV42jGbsb9irIgjIAB1ji8v3876PKzvFdDVLxBaBszouDwFMMtUV3SmRAM00ltuXgN8NrkBnuEc"/>
          <p:cNvPicPr>
            <a:picLocks noChangeAspect="1" noChangeArrowheads="1"/>
          </p:cNvPicPr>
          <p:nvPr/>
        </p:nvPicPr>
        <p:blipFill>
          <a:blip r:embed="rId2" cstate="print"/>
          <a:srcRect/>
          <a:stretch>
            <a:fillRect/>
          </a:stretch>
        </p:blipFill>
        <p:spPr bwMode="auto">
          <a:xfrm>
            <a:off x="5876925" y="1209674"/>
            <a:ext cx="3267075" cy="2295526"/>
          </a:xfrm>
          <a:prstGeom prst="rect">
            <a:avLst/>
          </a:prstGeom>
          <a:noFill/>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Investigating Induction</a:t>
            </a:r>
            <a:endParaRPr lang="en-US" dirty="0"/>
          </a:p>
        </p:txBody>
      </p:sp>
      <p:sp>
        <p:nvSpPr>
          <p:cNvPr id="3" name="Content Placeholder 2"/>
          <p:cNvSpPr>
            <a:spLocks noGrp="1"/>
          </p:cNvSpPr>
          <p:nvPr>
            <p:ph idx="1"/>
          </p:nvPr>
        </p:nvSpPr>
        <p:spPr>
          <a:xfrm>
            <a:off x="457200" y="1600200"/>
            <a:ext cx="8229600" cy="5257800"/>
          </a:xfrm>
        </p:spPr>
        <p:txBody>
          <a:bodyPr>
            <a:normAutofit fontScale="77500" lnSpcReduction="20000"/>
          </a:bodyPr>
          <a:lstStyle/>
          <a:p>
            <a:pPr fontAlgn="base"/>
            <a:r>
              <a:rPr lang="en-US" dirty="0" smtClean="0"/>
              <a:t>The faster the magnet is moving</a:t>
            </a:r>
            <a:br>
              <a:rPr lang="en-US" dirty="0" smtClean="0"/>
            </a:br>
            <a:r>
              <a:rPr lang="en-US" dirty="0" smtClean="0"/>
              <a:t>relative to the coil the greater the</a:t>
            </a:r>
            <a:br>
              <a:rPr lang="en-US" dirty="0" smtClean="0"/>
            </a:br>
            <a:r>
              <a:rPr lang="en-US" dirty="0" smtClean="0"/>
              <a:t>current.  This shows that it is the </a:t>
            </a:r>
            <a:br>
              <a:rPr lang="en-US" dirty="0" smtClean="0"/>
            </a:br>
            <a:r>
              <a:rPr lang="en-US" dirty="0" smtClean="0"/>
              <a:t>rate that the wire moves through</a:t>
            </a:r>
            <a:br>
              <a:rPr lang="en-US" dirty="0" smtClean="0"/>
            </a:br>
            <a:r>
              <a:rPr lang="en-US" dirty="0" smtClean="0"/>
              <a:t>the field lines that is the cause of</a:t>
            </a:r>
            <a:br>
              <a:rPr lang="en-US" dirty="0" smtClean="0"/>
            </a:br>
            <a:r>
              <a:rPr lang="en-US" dirty="0" smtClean="0"/>
              <a:t>the increased current.</a:t>
            </a:r>
            <a:br>
              <a:rPr lang="en-US" dirty="0" smtClean="0"/>
            </a:br>
            <a:endParaRPr lang="en-US" dirty="0" smtClean="0"/>
          </a:p>
          <a:p>
            <a:pPr fontAlgn="base"/>
            <a:r>
              <a:rPr lang="en-US" dirty="0" smtClean="0"/>
              <a:t>The more loops of wire in the solenoid</a:t>
            </a:r>
            <a:br>
              <a:rPr lang="en-US" dirty="0" smtClean="0"/>
            </a:br>
            <a:r>
              <a:rPr lang="en-US" dirty="0" smtClean="0"/>
              <a:t>the greater the induced current.</a:t>
            </a:r>
            <a:br>
              <a:rPr lang="en-US" dirty="0" smtClean="0"/>
            </a:br>
            <a:endParaRPr lang="en-US" dirty="0" smtClean="0"/>
          </a:p>
          <a:p>
            <a:pPr fontAlgn="base"/>
            <a:r>
              <a:rPr lang="en-US" dirty="0" smtClean="0"/>
              <a:t>The stronger the magnet the larger the induced current is.</a:t>
            </a:r>
            <a:br>
              <a:rPr lang="en-US" dirty="0" smtClean="0"/>
            </a:br>
            <a:endParaRPr lang="en-US" dirty="0" smtClean="0"/>
          </a:p>
          <a:p>
            <a:r>
              <a:rPr lang="en-US" dirty="0" smtClean="0"/>
              <a:t>Leaving the magnet inside the coil does not produce a current.  There is no relative movement between the magnet and the conductor so no field lines are being cut.</a:t>
            </a:r>
            <a:br>
              <a:rPr lang="en-US" dirty="0" smtClean="0"/>
            </a:br>
            <a:endParaRPr lang="en-US" dirty="0"/>
          </a:p>
        </p:txBody>
      </p:sp>
      <p:pic>
        <p:nvPicPr>
          <p:cNvPr id="156674" name="Picture 2" descr="https://lh4.googleusercontent.com/ZOwMj6uDn5WiCDxaozuUnG5d-k5FMcjU_tiHScy7O5zGxPTVzNibJWA1pVt_YbV42jGbsb9irIgjIAB1ji8v3876PKzvFdDVLxBaBszouDwFMMtUV3SmRAM00ltuXgN8NrkBnuEc"/>
          <p:cNvPicPr>
            <a:picLocks noChangeAspect="1" noChangeArrowheads="1"/>
          </p:cNvPicPr>
          <p:nvPr/>
        </p:nvPicPr>
        <p:blipFill>
          <a:blip r:embed="rId2" cstate="print"/>
          <a:srcRect/>
          <a:stretch>
            <a:fillRect/>
          </a:stretch>
        </p:blipFill>
        <p:spPr bwMode="auto">
          <a:xfrm>
            <a:off x="5876925" y="1209674"/>
            <a:ext cx="3267075" cy="2295526"/>
          </a:xfrm>
          <a:prstGeom prst="rect">
            <a:avLst/>
          </a:prstGeom>
          <a:noFill/>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Investigating Induction</a:t>
            </a:r>
            <a:endParaRPr lang="en-US" dirty="0"/>
          </a:p>
        </p:txBody>
      </p:sp>
      <p:sp>
        <p:nvSpPr>
          <p:cNvPr id="3" name="Content Placeholder 2"/>
          <p:cNvSpPr>
            <a:spLocks noGrp="1"/>
          </p:cNvSpPr>
          <p:nvPr>
            <p:ph idx="1"/>
          </p:nvPr>
        </p:nvSpPr>
        <p:spPr>
          <a:xfrm>
            <a:off x="457200" y="1600200"/>
            <a:ext cx="8229600" cy="5257800"/>
          </a:xfrm>
        </p:spPr>
        <p:txBody>
          <a:bodyPr>
            <a:normAutofit fontScale="77500" lnSpcReduction="20000"/>
          </a:bodyPr>
          <a:lstStyle/>
          <a:p>
            <a:r>
              <a:rPr lang="en-US" dirty="0" smtClean="0"/>
              <a:t>The current induced in the coil will </a:t>
            </a:r>
            <a:br>
              <a:rPr lang="en-US" dirty="0" smtClean="0"/>
            </a:br>
            <a:r>
              <a:rPr lang="en-US" dirty="0" smtClean="0"/>
              <a:t>change direction as the magnet is</a:t>
            </a:r>
            <a:br>
              <a:rPr lang="en-US" dirty="0" smtClean="0"/>
            </a:br>
            <a:r>
              <a:rPr lang="en-US" dirty="0" smtClean="0"/>
              <a:t>moved in and out of the coil</a:t>
            </a:r>
            <a:br>
              <a:rPr lang="en-US" dirty="0" smtClean="0"/>
            </a:br>
            <a:r>
              <a:rPr lang="en-US" dirty="0" smtClean="0"/>
              <a:t>(an alternating current).</a:t>
            </a:r>
            <a:br>
              <a:rPr lang="en-US" dirty="0" smtClean="0"/>
            </a:br>
            <a:endParaRPr lang="en-US" dirty="0" smtClean="0"/>
          </a:p>
          <a:p>
            <a:r>
              <a:rPr lang="en-US" dirty="0" smtClean="0"/>
              <a:t>To determine the direction of the </a:t>
            </a:r>
            <a:br>
              <a:rPr lang="en-US" dirty="0" smtClean="0"/>
            </a:br>
            <a:r>
              <a:rPr lang="en-US" dirty="0" smtClean="0"/>
              <a:t>current in a solenoid as the magnet</a:t>
            </a:r>
            <a:br>
              <a:rPr lang="en-US" dirty="0" smtClean="0"/>
            </a:br>
            <a:r>
              <a:rPr lang="en-US" dirty="0" smtClean="0"/>
              <a:t>moves the following solenoid rule is used:</a:t>
            </a:r>
            <a:br>
              <a:rPr lang="en-US" dirty="0" smtClean="0"/>
            </a:br>
            <a:r>
              <a:rPr lang="en-US" dirty="0" smtClean="0"/>
              <a:t/>
            </a:r>
            <a:br>
              <a:rPr lang="en-US" dirty="0" smtClean="0"/>
            </a:br>
            <a:r>
              <a:rPr lang="en-US" dirty="0" smtClean="0"/>
              <a:t>The current induced in a solenoid always acts in such a direction as to oppose the change that causes it.</a:t>
            </a:r>
            <a:br>
              <a:rPr lang="en-US" dirty="0" smtClean="0"/>
            </a:br>
            <a:endParaRPr lang="en-US" dirty="0" smtClean="0"/>
          </a:p>
          <a:p>
            <a:r>
              <a:rPr lang="en-US" dirty="0" smtClean="0"/>
              <a:t>Therefore when the north end of the magnet is pushed into the coil that end of the coil acts as a north pole but when the magnet is withdrawn the magnetic field reverses.</a:t>
            </a:r>
            <a:endParaRPr lang="en-US" dirty="0"/>
          </a:p>
        </p:txBody>
      </p:sp>
      <p:pic>
        <p:nvPicPr>
          <p:cNvPr id="4" name="Picture 2" descr="https://lh4.googleusercontent.com/ZOwMj6uDn5WiCDxaozuUnG5d-k5FMcjU_tiHScy7O5zGxPTVzNibJWA1pVt_YbV42jGbsb9irIgjIAB1ji8v3876PKzvFdDVLxBaBszouDwFMMtUV3SmRAM00ltuXgN8NrkBnuEc"/>
          <p:cNvPicPr>
            <a:picLocks noChangeAspect="1" noChangeArrowheads="1"/>
          </p:cNvPicPr>
          <p:nvPr/>
        </p:nvPicPr>
        <p:blipFill>
          <a:blip r:embed="rId2" cstate="print"/>
          <a:srcRect/>
          <a:stretch>
            <a:fillRect/>
          </a:stretch>
        </p:blipFill>
        <p:spPr bwMode="auto">
          <a:xfrm>
            <a:off x="5876925" y="1209674"/>
            <a:ext cx="3267075" cy="2295526"/>
          </a:xfrm>
          <a:prstGeom prst="rect">
            <a:avLst/>
          </a:prstGeom>
          <a:noFill/>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219200"/>
            <a:ext cx="7772400" cy="1470025"/>
          </a:xfrm>
        </p:spPr>
        <p:txBody>
          <a:bodyPr/>
          <a:lstStyle/>
          <a:p>
            <a:r>
              <a:rPr lang="en-US" dirty="0" smtClean="0"/>
              <a:t>D.C. Motor and A.C. Generator</a:t>
            </a:r>
            <a:endParaRPr lang="en-US" dirty="0"/>
          </a:p>
        </p:txBody>
      </p:sp>
      <p:sp>
        <p:nvSpPr>
          <p:cNvPr id="3" name="Subtitle 2"/>
          <p:cNvSpPr>
            <a:spLocks noGrp="1"/>
          </p:cNvSpPr>
          <p:nvPr>
            <p:ph type="subTitle" idx="1"/>
          </p:nvPr>
        </p:nvSpPr>
        <p:spPr/>
        <p:txBody>
          <a:bodyPr/>
          <a:lstStyle/>
          <a:p>
            <a:endParaRPr lang="en-US"/>
          </a:p>
        </p:txBody>
      </p:sp>
      <p:pic>
        <p:nvPicPr>
          <p:cNvPr id="157700" name="Picture 4" descr="https://thumbs.gfycat.com/AlarmingSneakyBongo-max-1mb.gif"/>
          <p:cNvPicPr>
            <a:picLocks noChangeAspect="1" noChangeArrowheads="1" noCrop="1"/>
          </p:cNvPicPr>
          <p:nvPr/>
        </p:nvPicPr>
        <p:blipFill>
          <a:blip r:embed="rId2" cstate="print"/>
          <a:srcRect/>
          <a:stretch>
            <a:fillRect/>
          </a:stretch>
        </p:blipFill>
        <p:spPr bwMode="auto">
          <a:xfrm>
            <a:off x="2209800" y="2819400"/>
            <a:ext cx="4762500" cy="3581400"/>
          </a:xfrm>
          <a:prstGeom prst="rect">
            <a:avLst/>
          </a:prstGeom>
          <a:noFill/>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Direct Current Motor</a:t>
            </a:r>
            <a:endParaRPr lang="en-US" dirty="0"/>
          </a:p>
        </p:txBody>
      </p:sp>
      <p:sp>
        <p:nvSpPr>
          <p:cNvPr id="3" name="Content Placeholder 2"/>
          <p:cNvSpPr>
            <a:spLocks noGrp="1"/>
          </p:cNvSpPr>
          <p:nvPr>
            <p:ph idx="1"/>
          </p:nvPr>
        </p:nvSpPr>
        <p:spPr/>
        <p:txBody>
          <a:bodyPr/>
          <a:lstStyle/>
          <a:p>
            <a:r>
              <a:rPr lang="en-US" dirty="0" smtClean="0"/>
              <a:t>A direct current motor uses the motor effect to exert a force on a current-carrying wire.</a:t>
            </a:r>
            <a:br>
              <a:rPr lang="en-US" dirty="0" smtClean="0"/>
            </a:br>
            <a:endParaRPr lang="en-US" dirty="0" smtClean="0"/>
          </a:p>
          <a:p>
            <a:r>
              <a:rPr lang="en-US" dirty="0" smtClean="0"/>
              <a:t>The motor is designed to cause a coil of wire to rotate.</a:t>
            </a:r>
            <a:endParaRPr lang="en-US" dirty="0"/>
          </a:p>
        </p:txBody>
      </p:sp>
      <p:pic>
        <p:nvPicPr>
          <p:cNvPr id="5" name="Picture 4" descr="https://thumbs.gfycat.com/AlarmingSneakyBongo-max-1mb.gif"/>
          <p:cNvPicPr>
            <a:picLocks noChangeAspect="1" noChangeArrowheads="1" noCrop="1"/>
          </p:cNvPicPr>
          <p:nvPr/>
        </p:nvPicPr>
        <p:blipFill>
          <a:blip r:embed="rId2" cstate="print"/>
          <a:srcRect/>
          <a:stretch>
            <a:fillRect/>
          </a:stretch>
        </p:blipFill>
        <p:spPr bwMode="auto">
          <a:xfrm>
            <a:off x="2895600" y="4022749"/>
            <a:ext cx="3581400" cy="269321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Electric Fields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Direct Current Motor</a:t>
            </a:r>
            <a:endParaRPr lang="en-US" dirty="0"/>
          </a:p>
        </p:txBody>
      </p:sp>
      <p:sp>
        <p:nvSpPr>
          <p:cNvPr id="3" name="Content Placeholder 2"/>
          <p:cNvSpPr>
            <a:spLocks noGrp="1"/>
          </p:cNvSpPr>
          <p:nvPr>
            <p:ph idx="1"/>
          </p:nvPr>
        </p:nvSpPr>
        <p:spPr/>
        <p:txBody>
          <a:bodyPr/>
          <a:lstStyle/>
          <a:p>
            <a:pPr>
              <a:buNone/>
            </a:pPr>
            <a:r>
              <a:rPr lang="en-US" dirty="0" smtClean="0"/>
              <a:t/>
            </a:r>
            <a:br>
              <a:rPr lang="en-US" dirty="0" smtClean="0"/>
            </a:br>
            <a:endParaRPr lang="en-US" dirty="0"/>
          </a:p>
        </p:txBody>
      </p:sp>
      <p:pic>
        <p:nvPicPr>
          <p:cNvPr id="158722" name="Picture 2" descr="Related image"/>
          <p:cNvPicPr>
            <a:picLocks noChangeAspect="1" noChangeArrowheads="1"/>
          </p:cNvPicPr>
          <p:nvPr/>
        </p:nvPicPr>
        <p:blipFill>
          <a:blip r:embed="rId2" cstate="print"/>
          <a:srcRect/>
          <a:stretch>
            <a:fillRect/>
          </a:stretch>
        </p:blipFill>
        <p:spPr bwMode="auto">
          <a:xfrm>
            <a:off x="1371600" y="1590674"/>
            <a:ext cx="6162675" cy="5038726"/>
          </a:xfrm>
          <a:prstGeom prst="rect">
            <a:avLst/>
          </a:prstGeom>
          <a:noFill/>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Current Motor</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r>
              <a:rPr lang="en-US" dirty="0" smtClean="0"/>
              <a:t>When the coil has rotated a half-turn the </a:t>
            </a:r>
            <a:r>
              <a:rPr lang="en-US" dirty="0" err="1" smtClean="0"/>
              <a:t>commutator</a:t>
            </a:r>
            <a:r>
              <a:rPr lang="en-US" dirty="0" smtClean="0"/>
              <a:t> will reverse the current in the coil.  This means that the direction of the force on the coil will still cause the left side to be pushed upwards while the right side is pushed downwards.</a:t>
            </a:r>
            <a:br>
              <a:rPr lang="en-US" dirty="0" smtClean="0"/>
            </a:br>
            <a:endParaRPr lang="en-US" dirty="0" smtClean="0"/>
          </a:p>
          <a:p>
            <a:r>
              <a:rPr lang="en-US" dirty="0" smtClean="0"/>
              <a:t>As the force remains in the same direction the coil continues to spin, producing a turning moment which can be used to do work. </a:t>
            </a:r>
            <a:br>
              <a:rPr lang="en-US" dirty="0" smtClean="0"/>
            </a:br>
            <a:endParaRPr lang="en-US" dirty="0" smtClean="0"/>
          </a:p>
          <a:p>
            <a:r>
              <a:rPr lang="en-US" b="1" dirty="0" smtClean="0"/>
              <a:t>What would happen if the battery is turned in the opposite direction?</a:t>
            </a:r>
            <a:r>
              <a:rPr lang="en-US" dirty="0" smtClean="0"/>
              <a:t/>
            </a:r>
            <a:br>
              <a:rPr lang="en-US" dirty="0" smtClean="0"/>
            </a:br>
            <a:r>
              <a:rPr lang="en-US" dirty="0" smtClean="0"/>
              <a:t> </a:t>
            </a:r>
            <a:br>
              <a:rPr lang="en-US" dirty="0" smtClean="0"/>
            </a:br>
            <a:endParaRPr lang="en-US"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Current Motor</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10000"/>
          </a:bodyPr>
          <a:lstStyle/>
          <a:p>
            <a:r>
              <a:rPr lang="en-US" dirty="0" smtClean="0"/>
              <a:t>Electrical motors are used in a wide range of devices:</a:t>
            </a:r>
          </a:p>
          <a:p>
            <a:pPr>
              <a:buNone/>
            </a:pPr>
            <a:r>
              <a:rPr lang="en-US" b="1" dirty="0" smtClean="0"/>
              <a:t>1.  Fans</a:t>
            </a:r>
            <a:endParaRPr lang="en-US" dirty="0" smtClean="0"/>
          </a:p>
          <a:p>
            <a:pPr marL="514350" indent="-514350">
              <a:buAutoNum type="arabicPeriod" startAt="2"/>
            </a:pPr>
            <a:r>
              <a:rPr lang="en-US" b="1" dirty="0" smtClean="0"/>
              <a:t>Cars</a:t>
            </a:r>
            <a:endParaRPr lang="en-US" dirty="0" smtClean="0"/>
          </a:p>
          <a:p>
            <a:pPr marL="514350" indent="-514350">
              <a:buAutoNum type="arabicPeriod" startAt="2"/>
            </a:pPr>
            <a:r>
              <a:rPr lang="en-US" b="1" dirty="0" smtClean="0"/>
              <a:t>Toy planes etc.</a:t>
            </a:r>
            <a:br>
              <a:rPr lang="en-US" b="1" dirty="0" smtClean="0"/>
            </a:br>
            <a:endParaRPr lang="en-US" b="1" dirty="0" smtClean="0"/>
          </a:p>
          <a:p>
            <a:r>
              <a:rPr lang="en-US" dirty="0" smtClean="0"/>
              <a:t>A </a:t>
            </a:r>
            <a:r>
              <a:rPr lang="en-US" dirty="0" err="1" smtClean="0"/>
              <a:t>d.c</a:t>
            </a:r>
            <a:r>
              <a:rPr lang="en-US" dirty="0" smtClean="0"/>
              <a:t>. motor transfers electrical energy into kinetic energy using the motor effect it uses a current-carrying coil of wire which is made to rotate inside a magnetic field.</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Alternating Current Generators</a:t>
            </a:r>
            <a:endParaRPr lang="en-US" dirty="0"/>
          </a:p>
        </p:txBody>
      </p:sp>
      <p:sp>
        <p:nvSpPr>
          <p:cNvPr id="3" name="Content Placeholder 2"/>
          <p:cNvSpPr>
            <a:spLocks noGrp="1"/>
          </p:cNvSpPr>
          <p:nvPr>
            <p:ph idx="1"/>
          </p:nvPr>
        </p:nvSpPr>
        <p:spPr/>
        <p:txBody>
          <a:bodyPr/>
          <a:lstStyle/>
          <a:p>
            <a:r>
              <a:rPr lang="en-US" dirty="0" smtClean="0"/>
              <a:t>Alternating current generators use induction to produce a current in a wire by rotating a coil inside a magnetic field.  </a:t>
            </a:r>
            <a:br>
              <a:rPr lang="en-US" dirty="0" smtClean="0"/>
            </a:br>
            <a:r>
              <a:rPr lang="en-US" dirty="0" smtClean="0"/>
              <a:t/>
            </a:r>
            <a:br>
              <a:rPr lang="en-US" dirty="0" smtClean="0"/>
            </a:br>
            <a:r>
              <a:rPr lang="en-US" dirty="0" smtClean="0"/>
              <a:t>They are similar to direct current motors physically however kinetic energy is transformed into electrical energy.</a:t>
            </a:r>
            <a:br>
              <a:rPr lang="en-US" dirty="0" smtClean="0"/>
            </a:br>
            <a:endParaRPr 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Alternating Current Generators</a:t>
            </a:r>
            <a:endParaRPr lang="en-US" dirty="0"/>
          </a:p>
        </p:txBody>
      </p:sp>
      <p:sp>
        <p:nvSpPr>
          <p:cNvPr id="3" name="Content Placeholder 2"/>
          <p:cNvSpPr>
            <a:spLocks noGrp="1"/>
          </p:cNvSpPr>
          <p:nvPr>
            <p:ph idx="1"/>
          </p:nvPr>
        </p:nvSpPr>
        <p:spPr/>
        <p:txBody>
          <a:bodyPr/>
          <a:lstStyle/>
          <a:p>
            <a:endParaRPr lang="en-US" dirty="0"/>
          </a:p>
        </p:txBody>
      </p:sp>
      <p:pic>
        <p:nvPicPr>
          <p:cNvPr id="166914" name="Picture 2" descr="https://lh6.googleusercontent.com/S9GkEAvnJVq8hh1qjGsEjLAS0PTcXzSxjSjA_JBXYkq8aZh1rFoNNH-TIifTro4McwUcZe7M0PRgpETUNFNR3lUtHh2WM2-R75K0KhGFPUpQDa9f8Qlua0Lb_nHEen0_5qaK9qkS"/>
          <p:cNvPicPr>
            <a:picLocks noChangeAspect="1" noChangeArrowheads="1"/>
          </p:cNvPicPr>
          <p:nvPr/>
        </p:nvPicPr>
        <p:blipFill>
          <a:blip r:embed="rId2" cstate="print"/>
          <a:srcRect/>
          <a:stretch>
            <a:fillRect/>
          </a:stretch>
        </p:blipFill>
        <p:spPr bwMode="auto">
          <a:xfrm>
            <a:off x="685800" y="1524000"/>
            <a:ext cx="7662823" cy="4829176"/>
          </a:xfrm>
          <a:prstGeom prst="rect">
            <a:avLst/>
          </a:prstGeom>
          <a:noFill/>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Alternating Current Generators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During a full rotation the coil will produce an alternating </a:t>
            </a:r>
            <a:r>
              <a:rPr lang="en-US" dirty="0" err="1" smtClean="0"/>
              <a:t>e.m.f</a:t>
            </a:r>
            <a:r>
              <a:rPr lang="en-US" dirty="0" smtClean="0"/>
              <a:t>. as shown in the figure below.</a:t>
            </a:r>
            <a:br>
              <a:rPr lang="en-US" dirty="0" smtClean="0"/>
            </a:br>
            <a:r>
              <a:rPr lang="en-US" dirty="0" smtClean="0"/>
              <a:t/>
            </a:r>
            <a:br>
              <a:rPr lang="en-US" dirty="0" smtClean="0"/>
            </a:br>
            <a:r>
              <a:rPr lang="en-US" dirty="0" smtClean="0"/>
              <a:t>When the coil is horizontal it cuts field lines at a high rate and a large </a:t>
            </a:r>
            <a:r>
              <a:rPr lang="en-US" dirty="0" err="1" smtClean="0"/>
              <a:t>e.m.f</a:t>
            </a:r>
            <a:r>
              <a:rPr lang="en-US" dirty="0" smtClean="0"/>
              <a:t>. is produced.</a:t>
            </a:r>
            <a:br>
              <a:rPr lang="en-US" dirty="0" smtClean="0"/>
            </a:br>
            <a:r>
              <a:rPr lang="en-US" dirty="0" smtClean="0"/>
              <a:t/>
            </a:r>
            <a:br>
              <a:rPr lang="en-US" dirty="0" smtClean="0"/>
            </a:br>
            <a:r>
              <a:rPr lang="en-US" dirty="0" smtClean="0"/>
              <a:t>When the coil is vertical it does not cut field lines and so no </a:t>
            </a:r>
            <a:r>
              <a:rPr lang="en-US" dirty="0" err="1" smtClean="0"/>
              <a:t>e.m.f</a:t>
            </a:r>
            <a:r>
              <a:rPr lang="en-US" dirty="0" smtClean="0"/>
              <a:t>. is induced.</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endParaRPr lang="en-US" dirty="0" smtClean="0"/>
          </a:p>
          <a:p>
            <a:endParaRPr lang="en-US" dirty="0" smtClean="0"/>
          </a:p>
          <a:p>
            <a:endParaRPr lang="en-US" dirty="0" smtClean="0"/>
          </a:p>
          <a:p>
            <a:endParaRPr lang="en-US" dirty="0"/>
          </a:p>
        </p:txBody>
      </p:sp>
      <p:pic>
        <p:nvPicPr>
          <p:cNvPr id="161794" name="Picture 2" descr="https://lh5.googleusercontent.com/pfaiQccx8AL9qVqZUEuLw5bnyFaK6Xg5ynILtE7ulQ97xNoc3irveta2oDzuN1mF5bOjZe4k2Uw-8mr-V2rG7U_tnjuG3vW32GbBlAgyNCtHA7cZEBBrPZarpfiPFLnM5UE01xaj"/>
          <p:cNvPicPr>
            <a:picLocks noChangeAspect="1" noChangeArrowheads="1"/>
          </p:cNvPicPr>
          <p:nvPr/>
        </p:nvPicPr>
        <p:blipFill>
          <a:blip r:embed="rId2" cstate="print"/>
          <a:srcRect/>
          <a:stretch>
            <a:fillRect/>
          </a:stretch>
        </p:blipFill>
        <p:spPr bwMode="auto">
          <a:xfrm>
            <a:off x="1828801" y="4648201"/>
            <a:ext cx="5522256" cy="2133600"/>
          </a:xfrm>
          <a:prstGeom prst="rect">
            <a:avLst/>
          </a:prstGeom>
          <a:noFill/>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4082" name="Picture 2" descr="Image result for fleming right hand rule"/>
          <p:cNvPicPr>
            <a:picLocks noChangeAspect="1" noChangeArrowheads="1"/>
          </p:cNvPicPr>
          <p:nvPr/>
        </p:nvPicPr>
        <p:blipFill>
          <a:blip r:embed="rId2" cstate="print"/>
          <a:srcRect b="7701"/>
          <a:stretch>
            <a:fillRect/>
          </a:stretch>
        </p:blipFill>
        <p:spPr bwMode="auto">
          <a:xfrm>
            <a:off x="1447800" y="920924"/>
            <a:ext cx="5867400" cy="5479876"/>
          </a:xfrm>
          <a:prstGeom prst="rect">
            <a:avLst/>
          </a:prstGeom>
          <a:noFill/>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Alternating Current Generators</a:t>
            </a:r>
            <a:endParaRPr lang="en-US" dirty="0"/>
          </a:p>
        </p:txBody>
      </p:sp>
      <p:sp>
        <p:nvSpPr>
          <p:cNvPr id="3" name="Content Placeholder 2"/>
          <p:cNvSpPr>
            <a:spLocks noGrp="1"/>
          </p:cNvSpPr>
          <p:nvPr>
            <p:ph idx="1"/>
          </p:nvPr>
        </p:nvSpPr>
        <p:spPr/>
        <p:txBody>
          <a:bodyPr>
            <a:normAutofit lnSpcReduction="10000"/>
          </a:bodyPr>
          <a:lstStyle/>
          <a:p>
            <a:r>
              <a:rPr lang="en-US" dirty="0" smtClean="0"/>
              <a:t>If the coil in an </a:t>
            </a:r>
            <a:r>
              <a:rPr lang="en-US" dirty="0" err="1" smtClean="0"/>
              <a:t>a.c</a:t>
            </a:r>
            <a:r>
              <a:rPr lang="en-US" dirty="0" smtClean="0"/>
              <a:t>. generator is rotated faster a larger </a:t>
            </a:r>
            <a:r>
              <a:rPr lang="en-US" dirty="0" err="1" smtClean="0"/>
              <a:t>e.m.f</a:t>
            </a:r>
            <a:r>
              <a:rPr lang="en-US" dirty="0" smtClean="0"/>
              <a:t>. is produced.  It will also increase the frequency of the </a:t>
            </a:r>
            <a:r>
              <a:rPr lang="en-US" dirty="0" err="1" smtClean="0"/>
              <a:t>a.c</a:t>
            </a:r>
            <a:r>
              <a:rPr lang="en-US" dirty="0" smtClean="0"/>
              <a:t>. supply.</a:t>
            </a:r>
          </a:p>
          <a:p>
            <a:endParaRPr lang="en-US" dirty="0" smtClean="0"/>
          </a:p>
          <a:p>
            <a:r>
              <a:rPr lang="en-US" dirty="0" smtClean="0"/>
              <a:t>Some power station generators are spun 50 times each second providing a frequency of 50 Hz while others are spun 60 times each second _________ Hz.</a:t>
            </a:r>
            <a:br>
              <a:rPr lang="en-US" dirty="0" smtClean="0"/>
            </a:br>
            <a:endParaRPr lang="en-US"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graphicFrame>
        <p:nvGraphicFramePr>
          <p:cNvPr id="4" name="Content Placeholder 3"/>
          <p:cNvGraphicFramePr>
            <a:graphicFrameLocks noGrp="1"/>
          </p:cNvGraphicFramePr>
          <p:nvPr>
            <p:ph idx="1"/>
          </p:nvPr>
        </p:nvGraphicFramePr>
        <p:xfrm>
          <a:off x="457200" y="1600200"/>
          <a:ext cx="8229600" cy="2560320"/>
        </p:xfrm>
        <a:graphic>
          <a:graphicData uri="http://schemas.openxmlformats.org/drawingml/2006/table">
            <a:tbl>
              <a:tblPr firstRow="1" bandRow="1">
                <a:tableStyleId>{F5AB1C69-6EDB-4FF4-983F-18BD219EF322}</a:tableStyleId>
              </a:tblPr>
              <a:tblGrid>
                <a:gridCol w="4114800"/>
                <a:gridCol w="4114800"/>
              </a:tblGrid>
              <a:tr h="370840">
                <a:tc>
                  <a:txBody>
                    <a:bodyPr/>
                    <a:lstStyle/>
                    <a:p>
                      <a:pPr algn="ctr"/>
                      <a:r>
                        <a:rPr lang="en-US" dirty="0" smtClean="0"/>
                        <a:t>Fleming’s Left</a:t>
                      </a:r>
                      <a:r>
                        <a:rPr lang="en-US" baseline="0" dirty="0" smtClean="0"/>
                        <a:t> Hand Rule</a:t>
                      </a:r>
                      <a:endParaRPr lang="en-US" dirty="0" smtClean="0"/>
                    </a:p>
                    <a:p>
                      <a:pPr algn="ctr"/>
                      <a:endParaRPr lang="en-US" dirty="0" smtClean="0">
                        <a:latin typeface="Times New Roman" pitchFamily="18" charset="0"/>
                        <a:cs typeface="Times New Roman" pitchFamily="18" charset="0"/>
                      </a:endParaRPr>
                    </a:p>
                  </a:txBody>
                  <a:tcPr/>
                </a:tc>
                <a:tc>
                  <a:txBody>
                    <a:bodyPr/>
                    <a:lstStyle/>
                    <a:p>
                      <a:pPr algn="ctr"/>
                      <a:r>
                        <a:rPr lang="en-US" dirty="0" smtClean="0"/>
                        <a:t>Fleming’s Right</a:t>
                      </a:r>
                      <a:r>
                        <a:rPr lang="en-US" baseline="0" dirty="0" smtClean="0"/>
                        <a:t> Hand Rule</a:t>
                      </a:r>
                      <a:endParaRPr lang="en-US" dirty="0">
                        <a:latin typeface="Times New Roman" pitchFamily="18" charset="0"/>
                        <a:cs typeface="Times New Roman" pitchFamily="18" charset="0"/>
                      </a:endParaRPr>
                    </a:p>
                  </a:txBody>
                  <a:tcPr/>
                </a:tc>
              </a:tr>
              <a:tr h="370840">
                <a:tc>
                  <a:txBody>
                    <a:bodyPr/>
                    <a:lstStyle/>
                    <a:p>
                      <a:r>
                        <a:rPr lang="en-US" dirty="0" smtClean="0"/>
                        <a:t>Used when</a:t>
                      </a:r>
                      <a:r>
                        <a:rPr lang="en-US" baseline="0" dirty="0" smtClean="0"/>
                        <a:t> dealing with Motors</a:t>
                      </a:r>
                      <a:endParaRPr lang="en-US" dirty="0">
                        <a:latin typeface="Times New Roman" pitchFamily="18" charset="0"/>
                        <a:cs typeface="Times New Roman" pitchFamily="18" charset="0"/>
                      </a:endParaRPr>
                    </a:p>
                  </a:txBody>
                  <a:tcPr/>
                </a:tc>
                <a:tc>
                  <a:txBody>
                    <a:bodyPr/>
                    <a:lstStyle/>
                    <a:p>
                      <a:r>
                        <a:rPr lang="en-US" dirty="0" smtClean="0"/>
                        <a:t>Used when</a:t>
                      </a:r>
                      <a:r>
                        <a:rPr lang="en-US" baseline="0" dirty="0" smtClean="0"/>
                        <a:t> dealing with</a:t>
                      </a:r>
                      <a:r>
                        <a:rPr lang="en-US" dirty="0" smtClean="0"/>
                        <a:t> </a:t>
                      </a:r>
                      <a:r>
                        <a:rPr lang="en-US" baseline="0" dirty="0" smtClean="0"/>
                        <a:t>Generators or Dynamos</a:t>
                      </a:r>
                      <a:endParaRPr lang="en-US" dirty="0">
                        <a:latin typeface="Times New Roman" pitchFamily="18" charset="0"/>
                        <a:cs typeface="Times New Roman" pitchFamily="18" charset="0"/>
                      </a:endParaRPr>
                    </a:p>
                  </a:txBody>
                  <a:tcPr/>
                </a:tc>
              </a:tr>
              <a:tr h="370840">
                <a:tc>
                  <a:txBody>
                    <a:bodyPr/>
                    <a:lstStyle/>
                    <a:p>
                      <a:r>
                        <a:rPr lang="en-US" dirty="0" smtClean="0"/>
                        <a:t>In problems the direction</a:t>
                      </a:r>
                      <a:r>
                        <a:rPr lang="en-US" baseline="0" dirty="0" smtClean="0"/>
                        <a:t> of current and magnetic fields are given</a:t>
                      </a:r>
                      <a:endParaRPr lang="en-US" dirty="0">
                        <a:latin typeface="Times New Roman" pitchFamily="18" charset="0"/>
                        <a:cs typeface="Times New Roman" pitchFamily="18" charset="0"/>
                      </a:endParaRPr>
                    </a:p>
                  </a:txBody>
                  <a:tcPr/>
                </a:tc>
                <a:tc>
                  <a:txBody>
                    <a:bodyPr/>
                    <a:lstStyle/>
                    <a:p>
                      <a:r>
                        <a:rPr lang="en-US" dirty="0" smtClean="0"/>
                        <a:t>In problems</a:t>
                      </a:r>
                      <a:r>
                        <a:rPr lang="en-US" baseline="0" dirty="0" smtClean="0"/>
                        <a:t> the d</a:t>
                      </a:r>
                      <a:r>
                        <a:rPr lang="en-US" dirty="0" smtClean="0"/>
                        <a:t>irection of force/motion and magnetic fields are given</a:t>
                      </a:r>
                      <a:endParaRPr lang="en-US" dirty="0">
                        <a:latin typeface="Times New Roman" pitchFamily="18" charset="0"/>
                        <a:cs typeface="Times New Roman" pitchFamily="18" charset="0"/>
                      </a:endParaRPr>
                    </a:p>
                  </a:txBody>
                  <a:tcPr/>
                </a:tc>
              </a:tr>
              <a:tr h="370840">
                <a:tc>
                  <a:txBody>
                    <a:bodyPr/>
                    <a:lstStyle/>
                    <a:p>
                      <a:r>
                        <a:rPr lang="en-US" dirty="0" smtClean="0"/>
                        <a:t>Force/Direction of motion of the wire is to be derived</a:t>
                      </a:r>
                      <a:endParaRPr lang="en-US" dirty="0">
                        <a:latin typeface="Times New Roman" pitchFamily="18" charset="0"/>
                        <a:cs typeface="Times New Roman" pitchFamily="18" charset="0"/>
                      </a:endParaRPr>
                    </a:p>
                  </a:txBody>
                  <a:tcPr/>
                </a:tc>
                <a:tc>
                  <a:txBody>
                    <a:bodyPr/>
                    <a:lstStyle/>
                    <a:p>
                      <a:r>
                        <a:rPr lang="en-US" dirty="0" smtClean="0"/>
                        <a:t>Direction of Induced Current</a:t>
                      </a:r>
                      <a:r>
                        <a:rPr lang="en-US" baseline="0" dirty="0" smtClean="0"/>
                        <a:t> in the wire is to be derived</a:t>
                      </a:r>
                      <a:endParaRPr lang="en-US" dirty="0">
                        <a:latin typeface="Times New Roman" pitchFamily="18" charset="0"/>
                        <a:cs typeface="Times New Roman" pitchFamily="18" charset="0"/>
                      </a:endParaRPr>
                    </a:p>
                  </a:txBody>
                  <a:tcPr/>
                </a:tc>
              </a:tr>
            </a:tbl>
          </a:graphicData>
        </a:graphic>
      </p:graphicFrame>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114800"/>
            <a:ext cx="7772400" cy="1470025"/>
          </a:xfrm>
        </p:spPr>
        <p:txBody>
          <a:bodyPr/>
          <a:lstStyle/>
          <a:p>
            <a:r>
              <a:rPr lang="en-US" dirty="0" smtClean="0"/>
              <a:t>Transformers</a:t>
            </a:r>
            <a:endParaRPr lang="en-US" dirty="0"/>
          </a:p>
        </p:txBody>
      </p:sp>
      <p:sp>
        <p:nvSpPr>
          <p:cNvPr id="3" name="Subtitle 2"/>
          <p:cNvSpPr>
            <a:spLocks noGrp="1"/>
          </p:cNvSpPr>
          <p:nvPr>
            <p:ph type="subTitle" idx="1"/>
          </p:nvPr>
        </p:nvSpPr>
        <p:spPr/>
        <p:txBody>
          <a:bodyPr/>
          <a:lstStyle/>
          <a:p>
            <a:endParaRPr lang="en-US"/>
          </a:p>
        </p:txBody>
      </p:sp>
      <p:pic>
        <p:nvPicPr>
          <p:cNvPr id="167938" name="Picture 2" descr="Image result for transformer physics gif"/>
          <p:cNvPicPr>
            <a:picLocks noChangeAspect="1" noChangeArrowheads="1"/>
          </p:cNvPicPr>
          <p:nvPr/>
        </p:nvPicPr>
        <p:blipFill>
          <a:blip r:embed="rId2" cstate="print"/>
          <a:srcRect/>
          <a:stretch>
            <a:fillRect/>
          </a:stretch>
        </p:blipFill>
        <p:spPr bwMode="auto">
          <a:xfrm>
            <a:off x="5295900" y="2514600"/>
            <a:ext cx="3848100" cy="2190750"/>
          </a:xfrm>
          <a:prstGeom prst="rect">
            <a:avLst/>
          </a:prstGeom>
          <a:noFill/>
        </p:spPr>
      </p:pic>
      <p:pic>
        <p:nvPicPr>
          <p:cNvPr id="167940" name="Picture 4" descr="Related image"/>
          <p:cNvPicPr>
            <a:picLocks noChangeAspect="1" noChangeArrowheads="1"/>
          </p:cNvPicPr>
          <p:nvPr/>
        </p:nvPicPr>
        <p:blipFill>
          <a:blip r:embed="rId3" cstate="print"/>
          <a:srcRect/>
          <a:stretch>
            <a:fillRect/>
          </a:stretch>
        </p:blipFill>
        <p:spPr bwMode="auto">
          <a:xfrm>
            <a:off x="0" y="0"/>
            <a:ext cx="4876800" cy="3657600"/>
          </a:xfrm>
          <a:prstGeom prst="rect">
            <a:avLst/>
          </a:prstGeom>
          <a:noFill/>
        </p:spPr>
      </p:pic>
      <p:pic>
        <p:nvPicPr>
          <p:cNvPr id="167946" name="Picture 10" descr="Image result for domestic transformer physics"/>
          <p:cNvPicPr>
            <a:picLocks noChangeAspect="1" noChangeArrowheads="1"/>
          </p:cNvPicPr>
          <p:nvPr/>
        </p:nvPicPr>
        <p:blipFill>
          <a:blip r:embed="rId4" cstate="print"/>
          <a:srcRect/>
          <a:stretch>
            <a:fillRect/>
          </a:stretch>
        </p:blipFill>
        <p:spPr bwMode="auto">
          <a:xfrm>
            <a:off x="4887984" y="0"/>
            <a:ext cx="4256016" cy="2819400"/>
          </a:xfrm>
          <a:prstGeom prst="rect">
            <a:avLst/>
          </a:prstGeom>
          <a:noFill/>
        </p:spPr>
      </p:pic>
      <p:pic>
        <p:nvPicPr>
          <p:cNvPr id="167948" name="Picture 12" descr="Image result for at home transformer"/>
          <p:cNvPicPr>
            <a:picLocks noChangeAspect="1" noChangeArrowheads="1"/>
          </p:cNvPicPr>
          <p:nvPr/>
        </p:nvPicPr>
        <p:blipFill>
          <a:blip r:embed="rId5" cstate="print"/>
          <a:srcRect/>
          <a:stretch>
            <a:fillRect/>
          </a:stretch>
        </p:blipFill>
        <p:spPr bwMode="auto">
          <a:xfrm>
            <a:off x="0" y="4114800"/>
            <a:ext cx="2590800" cy="25908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Electric Fields</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r>
              <a:rPr lang="en-US" dirty="0" smtClean="0"/>
              <a:t>An </a:t>
            </a:r>
            <a:r>
              <a:rPr lang="en-US" dirty="0"/>
              <a:t>electric field is a region of space in which a charged object will experience a force.</a:t>
            </a:r>
            <a:endParaRPr lang="en-US" b="0" dirty="0" smtClean="0"/>
          </a:p>
          <a:p>
            <a:pPr>
              <a:buNone/>
            </a:pPr>
            <a:r>
              <a:rPr lang="en-US" dirty="0" smtClean="0"/>
              <a:t/>
            </a:r>
            <a:br>
              <a:rPr lang="en-US" dirty="0" smtClean="0"/>
            </a:br>
            <a:endParaRPr lang="en-US" dirty="0" smtClean="0"/>
          </a:p>
          <a:p>
            <a:pPr>
              <a:buNone/>
            </a:pPr>
            <a:endParaRPr lang="en-US" dirty="0"/>
          </a:p>
          <a:p>
            <a:pPr>
              <a:buNone/>
            </a:pPr>
            <a:endParaRPr lang="en-US" dirty="0" smtClean="0"/>
          </a:p>
          <a:p>
            <a:pPr>
              <a:buNone/>
            </a:pPr>
            <a:endParaRPr lang="en-US" dirty="0"/>
          </a:p>
          <a:p>
            <a:pPr>
              <a:buNone/>
            </a:pPr>
            <a:r>
              <a:rPr lang="en-US" dirty="0" smtClean="0"/>
              <a:t/>
            </a:r>
            <a:br>
              <a:rPr lang="en-US" dirty="0" smtClean="0"/>
            </a:br>
            <a:endParaRPr lang="en-US" dirty="0" smtClean="0"/>
          </a:p>
          <a:p>
            <a:r>
              <a:rPr lang="en-US" dirty="0" smtClean="0"/>
              <a:t>The </a:t>
            </a:r>
            <a:r>
              <a:rPr lang="en-US" dirty="0"/>
              <a:t>picture above shows the direction of electric fields near a positive point charge and a negative point </a:t>
            </a:r>
            <a:r>
              <a:rPr lang="en-US" dirty="0" smtClean="0"/>
              <a:t>charge</a:t>
            </a:r>
            <a:endParaRPr lang="en-US" dirty="0"/>
          </a:p>
        </p:txBody>
      </p:sp>
      <p:pic>
        <p:nvPicPr>
          <p:cNvPr id="22530" name="Picture 2" descr="https://lh5.googleusercontent.com/N0Z4HzqQaGAbQELmJ-HwR_mZDDvALfrrz4NNfF7z-X1bshmOACbifItGfsqaTlRGq4GTGvYZvsL0RqrDWFx21hpda9eGKa1oRuPuetmnQgd1xo8Yj5kuBTqIugUDuk_WTwe6ETXZ"/>
          <p:cNvPicPr>
            <a:picLocks noChangeAspect="1" noChangeArrowheads="1"/>
          </p:cNvPicPr>
          <p:nvPr/>
        </p:nvPicPr>
        <p:blipFill>
          <a:blip r:embed="rId2" cstate="print"/>
          <a:srcRect/>
          <a:stretch>
            <a:fillRect/>
          </a:stretch>
        </p:blipFill>
        <p:spPr bwMode="auto">
          <a:xfrm>
            <a:off x="2057400" y="2598590"/>
            <a:ext cx="5105400" cy="2735410"/>
          </a:xfrm>
          <a:prstGeom prst="rect">
            <a:avLst/>
          </a:prstGeom>
          <a:noFill/>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Transformers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voltage of an alternating current can be changed with a device called a transformer.</a:t>
            </a:r>
            <a:br>
              <a:rPr lang="en-US" dirty="0" smtClean="0"/>
            </a:br>
            <a:endParaRPr lang="en-US" dirty="0" smtClean="0"/>
          </a:p>
          <a:p>
            <a:r>
              <a:rPr lang="en-US" dirty="0" smtClean="0"/>
              <a:t>The transformer also changes the</a:t>
            </a:r>
            <a:br>
              <a:rPr lang="en-US" dirty="0" smtClean="0"/>
            </a:br>
            <a:r>
              <a:rPr lang="en-US" dirty="0" smtClean="0"/>
              <a:t>size of the current.</a:t>
            </a:r>
          </a:p>
          <a:p>
            <a:endParaRPr lang="en-US" dirty="0" smtClean="0"/>
          </a:p>
          <a:p>
            <a:r>
              <a:rPr lang="en-US" dirty="0" smtClean="0"/>
              <a:t>When electrical energy is transmitted over long distances it is best to do so at HIGH voltage and LOW current.  </a:t>
            </a:r>
            <a:r>
              <a:rPr lang="en-US" b="1" dirty="0" smtClean="0"/>
              <a:t>Why?</a:t>
            </a:r>
            <a:r>
              <a:rPr lang="en-US" dirty="0" smtClean="0"/>
              <a:t/>
            </a:r>
            <a:br>
              <a:rPr lang="en-US" dirty="0" smtClean="0"/>
            </a:br>
            <a:endParaRPr lang="en-US" dirty="0"/>
          </a:p>
        </p:txBody>
      </p:sp>
      <p:pic>
        <p:nvPicPr>
          <p:cNvPr id="4" name="Picture 12" descr="Image result for at home transformer"/>
          <p:cNvPicPr>
            <a:picLocks noChangeAspect="1" noChangeArrowheads="1"/>
          </p:cNvPicPr>
          <p:nvPr/>
        </p:nvPicPr>
        <p:blipFill>
          <a:blip r:embed="rId2" cstate="print"/>
          <a:srcRect/>
          <a:stretch>
            <a:fillRect/>
          </a:stretch>
        </p:blipFill>
        <p:spPr bwMode="auto">
          <a:xfrm>
            <a:off x="6477000" y="2590800"/>
            <a:ext cx="1752600" cy="1752600"/>
          </a:xfrm>
          <a:prstGeom prst="rect">
            <a:avLst/>
          </a:prstGeom>
          <a:noFill/>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Transformers</a:t>
            </a:r>
            <a:endParaRPr lang="en-US" dirty="0"/>
          </a:p>
        </p:txBody>
      </p:sp>
      <p:sp>
        <p:nvSpPr>
          <p:cNvPr id="3" name="Content Placeholder 2"/>
          <p:cNvSpPr>
            <a:spLocks noGrp="1"/>
          </p:cNvSpPr>
          <p:nvPr>
            <p:ph idx="1"/>
          </p:nvPr>
        </p:nvSpPr>
        <p:spPr/>
        <p:txBody>
          <a:bodyPr/>
          <a:lstStyle/>
          <a:p>
            <a:r>
              <a:rPr lang="en-US" dirty="0" smtClean="0"/>
              <a:t>A transformer consists of two coils of wire wrapped around opposite arms of a laminated iron core as shown below.  </a:t>
            </a:r>
            <a:br>
              <a:rPr lang="en-US" dirty="0" smtClean="0"/>
            </a:br>
            <a:r>
              <a:rPr lang="en-US" dirty="0" smtClean="0"/>
              <a:t/>
            </a:r>
            <a:br>
              <a:rPr lang="en-US" dirty="0" smtClean="0"/>
            </a:br>
            <a:r>
              <a:rPr lang="en-US" dirty="0" smtClean="0"/>
              <a:t>The primary coils are the input coils and the secondary coils are the output coils.</a:t>
            </a:r>
            <a:r>
              <a:rPr lang="en-US" b="1" dirty="0" smtClean="0"/>
              <a:t/>
            </a:r>
            <a:br>
              <a:rPr lang="en-US" b="1" dirty="0" smtClean="0"/>
            </a:br>
            <a:endParaRPr lang="en-US" dirty="0"/>
          </a:p>
        </p:txBody>
      </p:sp>
      <p:pic>
        <p:nvPicPr>
          <p:cNvPr id="172034" name="Picture 2" descr="https://lh6.googleusercontent.com/vM8uwfOUG9eMx5g8orpxS2g4z4kKSyE8n-L8jIZprYjh6o8Yow-TgDpzP1ckg8d4ws7jVEpGZXM_87CGJHyz4wcMO2cleJERv-2SsVhVls5zYXpyyY9PYNPgRumeUMmlALNV_MxV"/>
          <p:cNvPicPr>
            <a:picLocks noChangeAspect="1" noChangeArrowheads="1"/>
          </p:cNvPicPr>
          <p:nvPr/>
        </p:nvPicPr>
        <p:blipFill>
          <a:blip r:embed="rId2" cstate="print"/>
          <a:srcRect/>
          <a:stretch>
            <a:fillRect/>
          </a:stretch>
        </p:blipFill>
        <p:spPr bwMode="auto">
          <a:xfrm>
            <a:off x="2295525" y="4762499"/>
            <a:ext cx="4562475" cy="1790701"/>
          </a:xfrm>
          <a:prstGeom prst="rect">
            <a:avLst/>
          </a:prstGeom>
          <a:noFill/>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Transformers</a:t>
            </a:r>
            <a:endParaRPr lang="en-US" dirty="0"/>
          </a:p>
        </p:txBody>
      </p:sp>
      <p:sp>
        <p:nvSpPr>
          <p:cNvPr id="3" name="Content Placeholder 2"/>
          <p:cNvSpPr>
            <a:spLocks noGrp="1"/>
          </p:cNvSpPr>
          <p:nvPr>
            <p:ph idx="1"/>
          </p:nvPr>
        </p:nvSpPr>
        <p:spPr/>
        <p:txBody>
          <a:bodyPr>
            <a:normAutofit/>
          </a:bodyPr>
          <a:lstStyle/>
          <a:p>
            <a:r>
              <a:rPr lang="en-US" b="1" dirty="0" smtClean="0"/>
              <a:t>A transformer can not work with direct current because it works by using changes in magnetic fields.</a:t>
            </a:r>
            <a:br>
              <a:rPr lang="en-US" b="1" dirty="0" smtClean="0"/>
            </a:br>
            <a:endParaRPr lang="en-US" b="1" dirty="0" smtClean="0"/>
          </a:p>
          <a:p>
            <a:r>
              <a:rPr lang="en-US" dirty="0" smtClean="0"/>
              <a:t>Transformer equation:</a:t>
            </a:r>
            <a:r>
              <a:rPr lang="en-US" b="1" dirty="0" smtClean="0"/>
              <a:t>  Vs/</a:t>
            </a:r>
            <a:r>
              <a:rPr lang="en-US" b="1" dirty="0" err="1" smtClean="0"/>
              <a:t>Vp</a:t>
            </a:r>
            <a:r>
              <a:rPr lang="en-US" b="1" dirty="0" smtClean="0"/>
              <a:t> = Ns/</a:t>
            </a:r>
            <a:r>
              <a:rPr lang="en-US" b="1" dirty="0" err="1" smtClean="0"/>
              <a:t>Np</a:t>
            </a:r>
            <a:r>
              <a:rPr lang="en-US" b="1" dirty="0" smtClean="0"/>
              <a:t> = </a:t>
            </a:r>
            <a:r>
              <a:rPr lang="en-US" b="1" dirty="0" err="1" smtClean="0"/>
              <a:t>Ip</a:t>
            </a:r>
            <a:r>
              <a:rPr lang="en-US" b="1" dirty="0" smtClean="0"/>
              <a:t>/Is</a:t>
            </a:r>
            <a:endParaRPr lang="en-US" dirty="0" smtClean="0"/>
          </a:p>
          <a:p>
            <a:pPr>
              <a:buNone/>
            </a:pP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Transformers</a:t>
            </a:r>
            <a:endParaRPr lang="en-US" dirty="0"/>
          </a:p>
        </p:txBody>
      </p:sp>
      <p:sp>
        <p:nvSpPr>
          <p:cNvPr id="3" name="Content Placeholder 2"/>
          <p:cNvSpPr>
            <a:spLocks noGrp="1"/>
          </p:cNvSpPr>
          <p:nvPr>
            <p:ph idx="1"/>
          </p:nvPr>
        </p:nvSpPr>
        <p:spPr/>
        <p:txBody>
          <a:bodyPr/>
          <a:lstStyle/>
          <a:p>
            <a:endParaRPr lang="en-US" dirty="0"/>
          </a:p>
        </p:txBody>
      </p:sp>
      <p:pic>
        <p:nvPicPr>
          <p:cNvPr id="173058" name="Picture 2" descr="https://lh6.googleusercontent.com/acdvbmbqFwItUcAsX5MyBJDBTWO2Wm8bhydgSV4Cf-n3LJL-3hfoU5YuWRFD5G1sRik2zE1P1jLtTEAajNFeYmHGkA1ueLxqT9WA4YZSE9sR6rd9tuq35s3b09ZvH3M5IPOjmTWf"/>
          <p:cNvPicPr>
            <a:picLocks noChangeAspect="1" noChangeArrowheads="1"/>
          </p:cNvPicPr>
          <p:nvPr/>
        </p:nvPicPr>
        <p:blipFill>
          <a:blip r:embed="rId3" cstate="print"/>
          <a:srcRect/>
          <a:stretch>
            <a:fillRect/>
          </a:stretch>
        </p:blipFill>
        <p:spPr bwMode="auto">
          <a:xfrm>
            <a:off x="381000" y="1676400"/>
            <a:ext cx="2857500" cy="1676400"/>
          </a:xfrm>
          <a:prstGeom prst="rect">
            <a:avLst/>
          </a:prstGeom>
          <a:noFill/>
        </p:spPr>
      </p:pic>
      <p:pic>
        <p:nvPicPr>
          <p:cNvPr id="5" name="Picture 2" descr="Image result for domestic transformer physics"/>
          <p:cNvPicPr>
            <a:picLocks noChangeAspect="1" noChangeArrowheads="1"/>
          </p:cNvPicPr>
          <p:nvPr/>
        </p:nvPicPr>
        <p:blipFill>
          <a:blip r:embed="rId4" cstate="print"/>
          <a:srcRect/>
          <a:stretch>
            <a:fillRect/>
          </a:stretch>
        </p:blipFill>
        <p:spPr bwMode="auto">
          <a:xfrm>
            <a:off x="1600200" y="4266139"/>
            <a:ext cx="5867400" cy="2287061"/>
          </a:xfrm>
          <a:prstGeom prst="rect">
            <a:avLst/>
          </a:prstGeom>
          <a:noFill/>
        </p:spPr>
      </p:pic>
      <p:pic>
        <p:nvPicPr>
          <p:cNvPr id="173060" name="Picture 4" descr="https://lh6.googleusercontent.com/2DESqdulmm3oR-o6R4lBjWvVK0Q0i9dwZNeYzJ_t-spd4aHd7rf6NGWYlu4pkBefbobcZOolVph-vA-_ChKSNGcXcwZP0TejuSyiCQXB5Kc1qQJJy3NpbrSao5TDieo5x7kDhGr2"/>
          <p:cNvPicPr>
            <a:picLocks noChangeAspect="1" noChangeArrowheads="1"/>
          </p:cNvPicPr>
          <p:nvPr/>
        </p:nvPicPr>
        <p:blipFill>
          <a:blip r:embed="rId5" cstate="print"/>
          <a:srcRect/>
          <a:stretch>
            <a:fillRect/>
          </a:stretch>
        </p:blipFill>
        <p:spPr bwMode="auto">
          <a:xfrm>
            <a:off x="5029200" y="1600200"/>
            <a:ext cx="2847975" cy="166687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Lines</a:t>
            </a:r>
            <a:endParaRPr lang="en-US" dirty="0"/>
          </a:p>
        </p:txBody>
      </p:sp>
      <p:sp>
        <p:nvSpPr>
          <p:cNvPr id="3" name="Content Placeholder 2"/>
          <p:cNvSpPr>
            <a:spLocks noGrp="1"/>
          </p:cNvSpPr>
          <p:nvPr>
            <p:ph idx="1"/>
          </p:nvPr>
        </p:nvSpPr>
        <p:spPr>
          <a:xfrm>
            <a:off x="457200" y="1600200"/>
            <a:ext cx="8229600" cy="5029200"/>
          </a:xfrm>
        </p:spPr>
        <p:txBody>
          <a:bodyPr>
            <a:normAutofit/>
          </a:bodyPr>
          <a:lstStyle/>
          <a:p>
            <a:r>
              <a:rPr lang="en-US" dirty="0" smtClean="0"/>
              <a:t>Field lines may be used to represent the strength and direction of electric (or</a:t>
            </a:r>
            <a:br>
              <a:rPr lang="en-US" dirty="0" smtClean="0"/>
            </a:br>
            <a:r>
              <a:rPr lang="en-US" dirty="0" smtClean="0"/>
              <a:t>magnetic) fields.</a:t>
            </a:r>
            <a:br>
              <a:rPr lang="en-US" dirty="0" smtClean="0"/>
            </a:br>
            <a:endParaRPr lang="en-US" dirty="0" smtClean="0"/>
          </a:p>
        </p:txBody>
      </p:sp>
      <p:pic>
        <p:nvPicPr>
          <p:cNvPr id="5" name="Content Placeholder 3" descr="Electric Field.jpg"/>
          <p:cNvPicPr>
            <a:picLocks noChangeAspect="1"/>
          </p:cNvPicPr>
          <p:nvPr/>
        </p:nvPicPr>
        <p:blipFill>
          <a:blip r:embed="rId2" cstate="print"/>
          <a:srcRect l="67543" t="19664" r="12848" b="61277"/>
          <a:stretch>
            <a:fillRect/>
          </a:stretch>
        </p:blipFill>
        <p:spPr>
          <a:xfrm>
            <a:off x="4800600" y="2590800"/>
            <a:ext cx="3409950" cy="428924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447800"/>
            <a:ext cx="8991600" cy="5029200"/>
          </a:xfrm>
        </p:spPr>
        <p:txBody>
          <a:bodyPr>
            <a:normAutofit/>
          </a:bodyPr>
          <a:lstStyle/>
          <a:p>
            <a:r>
              <a:rPr lang="en-US" b="1" dirty="0"/>
              <a:t>Static electricity</a:t>
            </a:r>
            <a:r>
              <a:rPr lang="en-US" dirty="0"/>
              <a:t> is an </a:t>
            </a:r>
            <a:r>
              <a:rPr lang="en-US" dirty="0" smtClean="0"/>
              <a:t>imbalance of</a:t>
            </a:r>
            <a:r>
              <a:rPr lang="en-US" dirty="0"/>
              <a:t> </a:t>
            </a:r>
            <a:r>
              <a:rPr lang="en-US" b="1" dirty="0"/>
              <a:t>electric</a:t>
            </a:r>
            <a:r>
              <a:rPr lang="en-US" dirty="0"/>
              <a:t> charges within or on the surface of a material. The charge remains until it is able to move away by means of </a:t>
            </a:r>
            <a:r>
              <a:rPr lang="en-US" dirty="0" smtClean="0"/>
              <a:t>an </a:t>
            </a:r>
            <a:r>
              <a:rPr lang="en-US" b="1" dirty="0" smtClean="0"/>
              <a:t>electric</a:t>
            </a:r>
            <a:r>
              <a:rPr lang="en-US" dirty="0"/>
              <a:t> current or </a:t>
            </a:r>
            <a:r>
              <a:rPr lang="en-US" b="1" dirty="0" smtClean="0"/>
              <a:t>electrical</a:t>
            </a:r>
            <a:r>
              <a:rPr lang="en-US" dirty="0"/>
              <a:t> discharge.</a:t>
            </a:r>
          </a:p>
        </p:txBody>
      </p:sp>
      <p:sp>
        <p:nvSpPr>
          <p:cNvPr id="2" name="Title 1"/>
          <p:cNvSpPr>
            <a:spLocks noGrp="1"/>
          </p:cNvSpPr>
          <p:nvPr>
            <p:ph type="title"/>
          </p:nvPr>
        </p:nvSpPr>
        <p:spPr/>
        <p:txBody>
          <a:bodyPr/>
          <a:lstStyle/>
          <a:p>
            <a:r>
              <a:rPr lang="en-US" dirty="0" smtClean="0"/>
              <a:t>Static Electricity</a:t>
            </a:r>
            <a:endParaRPr lang="en-US" dirty="0"/>
          </a:p>
        </p:txBody>
      </p:sp>
      <p:pic>
        <p:nvPicPr>
          <p:cNvPr id="4100" name="Picture 4" descr="Image result for what is static electricity"/>
          <p:cNvPicPr>
            <a:picLocks noChangeAspect="1" noChangeArrowheads="1"/>
          </p:cNvPicPr>
          <p:nvPr/>
        </p:nvPicPr>
        <p:blipFill>
          <a:blip r:embed="rId2" cstate="print"/>
          <a:srcRect/>
          <a:stretch>
            <a:fillRect/>
          </a:stretch>
        </p:blipFill>
        <p:spPr bwMode="auto">
          <a:xfrm>
            <a:off x="5048250" y="3962400"/>
            <a:ext cx="2571750" cy="2571751"/>
          </a:xfrm>
          <a:prstGeom prst="rect">
            <a:avLst/>
          </a:prstGeom>
          <a:noFill/>
        </p:spPr>
      </p:pic>
      <p:pic>
        <p:nvPicPr>
          <p:cNvPr id="4104" name="Picture 8" descr="Image result for what is static electricity in clouds cartoon"/>
          <p:cNvPicPr>
            <a:picLocks noChangeAspect="1" noChangeArrowheads="1"/>
          </p:cNvPicPr>
          <p:nvPr/>
        </p:nvPicPr>
        <p:blipFill>
          <a:blip r:embed="rId3" cstate="print"/>
          <a:srcRect/>
          <a:stretch>
            <a:fillRect/>
          </a:stretch>
        </p:blipFill>
        <p:spPr bwMode="auto">
          <a:xfrm>
            <a:off x="740822" y="4191000"/>
            <a:ext cx="3602578" cy="25146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Lines</a:t>
            </a:r>
            <a:endParaRPr lang="en-US" dirty="0"/>
          </a:p>
        </p:txBody>
      </p:sp>
      <p:sp>
        <p:nvSpPr>
          <p:cNvPr id="3" name="Content Placeholder 2"/>
          <p:cNvSpPr>
            <a:spLocks noGrp="1"/>
          </p:cNvSpPr>
          <p:nvPr>
            <p:ph idx="1"/>
          </p:nvPr>
        </p:nvSpPr>
        <p:spPr>
          <a:xfrm>
            <a:off x="457200" y="1600200"/>
            <a:ext cx="8229600" cy="5029200"/>
          </a:xfrm>
        </p:spPr>
        <p:txBody>
          <a:bodyPr>
            <a:normAutofit fontScale="77500" lnSpcReduction="20000"/>
          </a:bodyPr>
          <a:lstStyle/>
          <a:p>
            <a:r>
              <a:rPr lang="en-US" dirty="0" smtClean="0"/>
              <a:t>Important properties of field lines are:</a:t>
            </a:r>
            <a:br>
              <a:rPr lang="en-US" dirty="0" smtClean="0"/>
            </a:br>
            <a:r>
              <a:rPr lang="en-US" dirty="0" smtClean="0"/>
              <a:t/>
            </a:r>
            <a:br>
              <a:rPr lang="en-US" dirty="0" smtClean="0"/>
            </a:br>
            <a:r>
              <a:rPr lang="en-US" dirty="0" smtClean="0"/>
              <a:t>1.  The lines never touch.</a:t>
            </a:r>
            <a:br>
              <a:rPr lang="en-US" dirty="0" smtClean="0"/>
            </a:br>
            <a:r>
              <a:rPr lang="en-US" dirty="0" smtClean="0"/>
              <a:t/>
            </a:r>
            <a:br>
              <a:rPr lang="en-US" dirty="0" smtClean="0"/>
            </a:br>
            <a:r>
              <a:rPr lang="en-US" dirty="0" smtClean="0"/>
              <a:t>2.  There is a longitudinal tension within a line.</a:t>
            </a:r>
            <a:br>
              <a:rPr lang="en-US" dirty="0" smtClean="0"/>
            </a:br>
            <a:r>
              <a:rPr lang="en-US" dirty="0" smtClean="0"/>
              <a:t/>
            </a:r>
            <a:br>
              <a:rPr lang="en-US" dirty="0" smtClean="0"/>
            </a:br>
            <a:r>
              <a:rPr lang="en-US" dirty="0" smtClean="0"/>
              <a:t>3.  There is a lateral repulsion between lines that are close to each other.  Field lines at the top and bottom of the plate bulge because of lateral repulsion – these are not uniform.</a:t>
            </a:r>
            <a:br>
              <a:rPr lang="en-US" dirty="0" smtClean="0"/>
            </a:br>
            <a:r>
              <a:rPr lang="en-US" dirty="0" smtClean="0"/>
              <a:t/>
            </a:r>
            <a:br>
              <a:rPr lang="en-US" dirty="0" smtClean="0"/>
            </a:br>
            <a:r>
              <a:rPr lang="en-US" dirty="0" smtClean="0"/>
              <a:t>4.  The field is uniform where the lines are evenly spaced and parallel.</a:t>
            </a:r>
            <a:br>
              <a:rPr lang="en-US" dirty="0" smtClean="0"/>
            </a:br>
            <a:r>
              <a:rPr lang="en-US" dirty="0" smtClean="0"/>
              <a:t/>
            </a:r>
            <a:br>
              <a:rPr lang="en-US" dirty="0" smtClean="0"/>
            </a:br>
            <a:r>
              <a:rPr lang="en-US" dirty="0" smtClean="0"/>
              <a:t>5.  Electric field lines are directed from positive charge to negative charge.</a:t>
            </a:r>
            <a:endParaRPr lang="en-US" dirty="0"/>
          </a:p>
        </p:txBody>
      </p:sp>
      <p:pic>
        <p:nvPicPr>
          <p:cNvPr id="5" name="Content Placeholder 3" descr="Electric Field.jpg"/>
          <p:cNvPicPr>
            <a:picLocks noChangeAspect="1"/>
          </p:cNvPicPr>
          <p:nvPr/>
        </p:nvPicPr>
        <p:blipFill>
          <a:blip r:embed="rId2" cstate="print"/>
          <a:srcRect l="67543" t="19664" r="12848" b="61277"/>
          <a:stretch>
            <a:fillRect/>
          </a:stretch>
        </p:blipFill>
        <p:spPr>
          <a:xfrm>
            <a:off x="6477000" y="1"/>
            <a:ext cx="2286000" cy="287547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Electric Field Lines Around and Between Charged Bodies</a:t>
            </a:r>
            <a:endParaRPr lang="en-US" dirty="0"/>
          </a:p>
        </p:txBody>
      </p:sp>
      <p:pic>
        <p:nvPicPr>
          <p:cNvPr id="6" name="Content Placeholder 3" descr="Electric Field.jpg"/>
          <p:cNvPicPr>
            <a:picLocks noChangeAspect="1"/>
          </p:cNvPicPr>
          <p:nvPr/>
        </p:nvPicPr>
        <p:blipFill>
          <a:blip r:embed="rId2" cstate="print"/>
          <a:srcRect l="8187" t="65661" r="17206" b="15360"/>
          <a:stretch>
            <a:fillRect/>
          </a:stretch>
        </p:blipFill>
        <p:spPr>
          <a:xfrm>
            <a:off x="304800" y="1965960"/>
            <a:ext cx="8610600" cy="283464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s://lh5.googleusercontent.com/8nayUZtUYpAj779zfeyjNX4XCSAFkb7Oo0lTjaAkeYApQexg6-5PdRa4sC4IHuqNqMGpIbEwa1KW88lUUh8BbARZGUg1uZ-bfAwXmbct4QnEfMX3O64_cIDn43wN5kDWl7x9H_Sn"/>
          <p:cNvPicPr>
            <a:picLocks noChangeAspect="1" noChangeArrowheads="1"/>
          </p:cNvPicPr>
          <p:nvPr/>
        </p:nvPicPr>
        <p:blipFill>
          <a:blip r:embed="rId2" cstate="print"/>
          <a:srcRect/>
          <a:stretch>
            <a:fillRect/>
          </a:stretch>
        </p:blipFill>
        <p:spPr bwMode="auto">
          <a:xfrm>
            <a:off x="5410200" y="1981200"/>
            <a:ext cx="2438400" cy="2657476"/>
          </a:xfrm>
          <a:prstGeom prst="rect">
            <a:avLst/>
          </a:prstGeom>
          <a:noFill/>
        </p:spPr>
      </p:pic>
      <p:sp>
        <p:nvSpPr>
          <p:cNvPr id="2" name="Title 1"/>
          <p:cNvSpPr>
            <a:spLocks noGrp="1"/>
          </p:cNvSpPr>
          <p:nvPr>
            <p:ph type="title"/>
          </p:nvPr>
        </p:nvSpPr>
        <p:spPr/>
        <p:txBody>
          <a:bodyPr/>
          <a:lstStyle/>
          <a:p>
            <a:r>
              <a:rPr lang="en-US" dirty="0" smtClean="0"/>
              <a:t>The Van de </a:t>
            </a:r>
            <a:r>
              <a:rPr lang="en-US" dirty="0" err="1" smtClean="0"/>
              <a:t>Graaff</a:t>
            </a:r>
            <a:r>
              <a:rPr lang="en-US" dirty="0" smtClean="0"/>
              <a:t> Generator</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Rubbing </a:t>
            </a:r>
            <a:r>
              <a:rPr lang="en-US" dirty="0"/>
              <a:t>a rod with a cloth can only separate a small amount of charge.  </a:t>
            </a:r>
            <a:br>
              <a:rPr lang="en-US" dirty="0"/>
            </a:br>
            <a:endParaRPr lang="en-US" dirty="0" smtClean="0"/>
          </a:p>
          <a:p>
            <a:r>
              <a:rPr lang="en-US" dirty="0" smtClean="0"/>
              <a:t>A </a:t>
            </a:r>
            <a:r>
              <a:rPr lang="en-US" dirty="0"/>
              <a:t>Van de </a:t>
            </a:r>
            <a:r>
              <a:rPr lang="en-US" dirty="0" err="1"/>
              <a:t>Graaff</a:t>
            </a:r>
            <a:r>
              <a:rPr lang="en-US" dirty="0"/>
              <a:t> </a:t>
            </a:r>
            <a:r>
              <a:rPr lang="en-US" dirty="0" smtClean="0"/>
              <a:t>generator</a:t>
            </a:r>
            <a:br>
              <a:rPr lang="en-US" dirty="0" smtClean="0"/>
            </a:br>
            <a:r>
              <a:rPr lang="en-US" dirty="0" smtClean="0"/>
              <a:t>can </a:t>
            </a:r>
            <a:r>
              <a:rPr lang="en-US" dirty="0"/>
              <a:t>be used to </a:t>
            </a:r>
            <a:r>
              <a:rPr lang="en-US" dirty="0" smtClean="0"/>
              <a:t>investigate</a:t>
            </a:r>
            <a:br>
              <a:rPr lang="en-US" dirty="0" smtClean="0"/>
            </a:br>
            <a:r>
              <a:rPr lang="en-US" dirty="0" smtClean="0"/>
              <a:t>the </a:t>
            </a:r>
            <a:r>
              <a:rPr lang="en-US" dirty="0"/>
              <a:t>effects of electric charge</a:t>
            </a:r>
            <a:r>
              <a:rPr lang="en-US" dirty="0" smtClean="0"/>
              <a:t>.</a:t>
            </a:r>
          </a:p>
          <a:p>
            <a:endParaRPr lang="en-US" dirty="0"/>
          </a:p>
          <a:p>
            <a:r>
              <a:rPr lang="en-US" dirty="0" smtClean="0"/>
              <a:t>To </a:t>
            </a:r>
            <a:r>
              <a:rPr lang="en-US" dirty="0"/>
              <a:t>produce a larger </a:t>
            </a:r>
            <a:r>
              <a:rPr lang="en-US" dirty="0" smtClean="0"/>
              <a:t>build-up</a:t>
            </a:r>
            <a:br>
              <a:rPr lang="en-US" dirty="0" smtClean="0"/>
            </a:br>
            <a:r>
              <a:rPr lang="en-US" dirty="0" smtClean="0"/>
              <a:t>of </a:t>
            </a:r>
            <a:r>
              <a:rPr lang="en-US" dirty="0"/>
              <a:t>charge a Van de Graff (</a:t>
            </a:r>
            <a:r>
              <a:rPr lang="en-US" dirty="0" err="1"/>
              <a:t>VdG</a:t>
            </a:r>
            <a:r>
              <a:rPr lang="en-US" dirty="0" smtClean="0"/>
              <a:t>)</a:t>
            </a:r>
            <a:br>
              <a:rPr lang="en-US" dirty="0" smtClean="0"/>
            </a:br>
            <a:r>
              <a:rPr lang="en-US" dirty="0" smtClean="0"/>
              <a:t>generator </a:t>
            </a:r>
            <a:r>
              <a:rPr lang="en-US" dirty="0"/>
              <a:t>can be used</a:t>
            </a:r>
            <a:r>
              <a:rPr lang="en-US" dirty="0" smtClean="0"/>
              <a:t>.</a:t>
            </a:r>
            <a:endParaRPr lang="en-US" dirty="0"/>
          </a:p>
        </p:txBody>
      </p:sp>
      <p:pic>
        <p:nvPicPr>
          <p:cNvPr id="21508" name="Picture 4" descr="https://lh3.googleusercontent.com/1QUSO3Cesfp_FmfwkoxaWMrgG5X4v9ykMQ0JiT_cCpsh_nOzXEVt-htAS3YTNtLc2ad-UYXo2rX1K5NUtrYk82Ty630fbVCDZp3RItlBZpJ3FsJaWvR25lN93ynf-9YTkeEBgb-N"/>
          <p:cNvPicPr>
            <a:picLocks noChangeAspect="1" noChangeArrowheads="1"/>
          </p:cNvPicPr>
          <p:nvPr/>
        </p:nvPicPr>
        <p:blipFill>
          <a:blip r:embed="rId3" cstate="print"/>
          <a:srcRect/>
          <a:stretch>
            <a:fillRect/>
          </a:stretch>
        </p:blipFill>
        <p:spPr bwMode="auto">
          <a:xfrm>
            <a:off x="7086600" y="4343400"/>
            <a:ext cx="1828800" cy="2181226"/>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the Van de Graff Generator Works</a:t>
            </a:r>
            <a:endParaRPr lang="en-US" dirty="0"/>
          </a:p>
        </p:txBody>
      </p:sp>
      <p:sp>
        <p:nvSpPr>
          <p:cNvPr id="3" name="Content Placeholder 2"/>
          <p:cNvSpPr>
            <a:spLocks noGrp="1"/>
          </p:cNvSpPr>
          <p:nvPr>
            <p:ph idx="1"/>
          </p:nvPr>
        </p:nvSpPr>
        <p:spPr>
          <a:xfrm>
            <a:off x="457200" y="1600200"/>
            <a:ext cx="8229600" cy="5257800"/>
          </a:xfrm>
        </p:spPr>
        <p:txBody>
          <a:bodyPr>
            <a:normAutofit fontScale="40000" lnSpcReduction="20000"/>
          </a:bodyPr>
          <a:lstStyle/>
          <a:p>
            <a:r>
              <a:rPr lang="en-US" sz="4200" dirty="0" smtClean="0"/>
              <a:t>If </a:t>
            </a:r>
            <a:r>
              <a:rPr lang="en-US" sz="4200" dirty="0"/>
              <a:t>you touch the </a:t>
            </a:r>
            <a:r>
              <a:rPr lang="en-US" sz="4200" dirty="0" smtClean="0"/>
              <a:t>(</a:t>
            </a:r>
            <a:r>
              <a:rPr lang="en-US" sz="4200" dirty="0" err="1" smtClean="0"/>
              <a:t>VdG</a:t>
            </a:r>
            <a:r>
              <a:rPr lang="en-US" sz="4200" dirty="0" smtClean="0"/>
              <a:t>) generator</a:t>
            </a:r>
            <a:r>
              <a:rPr lang="en-US" sz="4200" dirty="0"/>
              <a:t>, all that electricity will </a:t>
            </a:r>
            <a:r>
              <a:rPr lang="en-US" sz="4200" dirty="0" smtClean="0"/>
              <a:t>go through </a:t>
            </a:r>
            <a:r>
              <a:rPr lang="en-US" sz="4200" dirty="0"/>
              <a:t>your body giving you a big shock. It can actually </a:t>
            </a:r>
            <a:r>
              <a:rPr lang="en-US" sz="4200" dirty="0" smtClean="0"/>
              <a:t>be </a:t>
            </a:r>
            <a:r>
              <a:rPr lang="en-US" sz="4200" dirty="0"/>
              <a:t>dangerous. </a:t>
            </a:r>
            <a:r>
              <a:rPr lang="en-US" sz="4200" dirty="0" smtClean="0"/>
              <a:t/>
            </a:r>
            <a:br>
              <a:rPr lang="en-US" sz="4200" dirty="0" smtClean="0"/>
            </a:br>
            <a:r>
              <a:rPr lang="en-US" sz="4200" dirty="0" smtClean="0"/>
              <a:t/>
            </a:r>
            <a:br>
              <a:rPr lang="en-US" sz="4200" dirty="0" smtClean="0"/>
            </a:br>
            <a:r>
              <a:rPr lang="en-US" sz="4200" dirty="0" smtClean="0"/>
              <a:t>You </a:t>
            </a:r>
            <a:r>
              <a:rPr lang="en-US" sz="4200" dirty="0"/>
              <a:t>can be protected from the ground by standing on a piece of rubber or plastic. </a:t>
            </a:r>
            <a:r>
              <a:rPr lang="en-US" sz="4200" dirty="0" smtClean="0"/>
              <a:t/>
            </a:r>
            <a:br>
              <a:rPr lang="en-US" sz="4200" dirty="0" smtClean="0"/>
            </a:br>
            <a:r>
              <a:rPr lang="en-US" sz="4200" dirty="0" smtClean="0"/>
              <a:t/>
            </a:r>
            <a:br>
              <a:rPr lang="en-US" sz="4200" dirty="0" smtClean="0"/>
            </a:br>
            <a:r>
              <a:rPr lang="en-US" sz="4200" dirty="0" smtClean="0"/>
              <a:t>We </a:t>
            </a:r>
            <a:r>
              <a:rPr lang="en-US" sz="4200" dirty="0"/>
              <a:t>say plastic and rubber are insulators since charges can't travel through them very easily</a:t>
            </a:r>
            <a:r>
              <a:rPr lang="en-US" sz="4200" dirty="0" smtClean="0"/>
              <a:t>.  When </a:t>
            </a:r>
            <a:r>
              <a:rPr lang="en-US" sz="4200" dirty="0"/>
              <a:t>you touch the generator now</a:t>
            </a:r>
            <a:r>
              <a:rPr lang="en-US" sz="4200" dirty="0" smtClean="0"/>
              <a:t>, the </a:t>
            </a:r>
            <a:r>
              <a:rPr lang="en-US" sz="4200" dirty="0"/>
              <a:t>charges can't get to the ground. </a:t>
            </a:r>
            <a:r>
              <a:rPr lang="en-US" sz="4200" dirty="0" smtClean="0"/>
              <a:t/>
            </a:r>
            <a:br>
              <a:rPr lang="en-US" sz="4200" dirty="0" smtClean="0"/>
            </a:br>
            <a:r>
              <a:rPr lang="en-US" sz="4200" dirty="0" smtClean="0"/>
              <a:t/>
            </a:r>
            <a:br>
              <a:rPr lang="en-US" sz="4200" dirty="0" smtClean="0"/>
            </a:br>
            <a:r>
              <a:rPr lang="en-US" sz="4200" dirty="0" smtClean="0"/>
              <a:t>You </a:t>
            </a:r>
            <a:r>
              <a:rPr lang="en-US" sz="4200" dirty="0"/>
              <a:t>are now filled up with electrons. The electrons </a:t>
            </a:r>
            <a:r>
              <a:rPr lang="en-US" sz="4200" dirty="0" smtClean="0"/>
              <a:t/>
            </a:r>
            <a:br>
              <a:rPr lang="en-US" sz="4200" dirty="0" smtClean="0"/>
            </a:br>
            <a:r>
              <a:rPr lang="en-US" sz="4200" dirty="0" smtClean="0"/>
              <a:t>don't </a:t>
            </a:r>
            <a:r>
              <a:rPr lang="en-US" sz="4200" dirty="0"/>
              <a:t>like each other and are trying to get as far </a:t>
            </a:r>
            <a:r>
              <a:rPr lang="en-US" sz="4200" dirty="0" smtClean="0"/>
              <a:t/>
            </a:r>
            <a:br>
              <a:rPr lang="en-US" sz="4200" dirty="0" smtClean="0"/>
            </a:br>
            <a:r>
              <a:rPr lang="en-US" sz="4200" dirty="0" smtClean="0"/>
              <a:t>away </a:t>
            </a:r>
            <a:r>
              <a:rPr lang="en-US" sz="4200" dirty="0"/>
              <a:t>from each other as possible. Usually this </a:t>
            </a:r>
            <a:r>
              <a:rPr lang="en-US" sz="4200" dirty="0" smtClean="0"/>
              <a:t>makes</a:t>
            </a:r>
            <a:br>
              <a:rPr lang="en-US" sz="4200" dirty="0" smtClean="0"/>
            </a:br>
            <a:r>
              <a:rPr lang="en-US" sz="4200" dirty="0" smtClean="0"/>
              <a:t>your </a:t>
            </a:r>
            <a:r>
              <a:rPr lang="en-US" sz="4200" dirty="0"/>
              <a:t>hair stand up because it is filled with </a:t>
            </a:r>
            <a:r>
              <a:rPr lang="en-US" sz="4200" dirty="0" smtClean="0"/>
              <a:t>electrons</a:t>
            </a:r>
            <a:br>
              <a:rPr lang="en-US" sz="4200" dirty="0" smtClean="0"/>
            </a:br>
            <a:r>
              <a:rPr lang="en-US" sz="4200" dirty="0" smtClean="0"/>
              <a:t>that </a:t>
            </a:r>
            <a:r>
              <a:rPr lang="en-US" sz="4200" dirty="0"/>
              <a:t>are repelling each other.</a:t>
            </a:r>
            <a:br>
              <a:rPr lang="en-US" sz="4200" dirty="0"/>
            </a:br>
            <a:r>
              <a:rPr lang="en-US" dirty="0"/>
              <a:t/>
            </a:r>
            <a:br>
              <a:rPr lang="en-US" dirty="0"/>
            </a:br>
            <a:r>
              <a:rPr lang="en-US" dirty="0"/>
              <a:t/>
            </a:r>
            <a:br>
              <a:rPr lang="en-US" dirty="0"/>
            </a:br>
            <a:endParaRPr lang="en-US" b="0" dirty="0" smtClean="0"/>
          </a:p>
          <a:p>
            <a:r>
              <a:rPr lang="en-US" b="1" dirty="0"/>
              <a:t>Below are links to videos illustrating how the Van de </a:t>
            </a:r>
            <a:r>
              <a:rPr lang="en-US" b="1" dirty="0" err="1"/>
              <a:t>Graaff</a:t>
            </a:r>
            <a:r>
              <a:rPr lang="en-US" b="1" dirty="0"/>
              <a:t> </a:t>
            </a:r>
            <a:r>
              <a:rPr lang="en-US" b="1" dirty="0" smtClean="0"/>
              <a:t>generator</a:t>
            </a:r>
            <a:br>
              <a:rPr lang="en-US" b="1" dirty="0" smtClean="0"/>
            </a:br>
            <a:r>
              <a:rPr lang="en-US" b="1" dirty="0" smtClean="0"/>
              <a:t>works</a:t>
            </a:r>
            <a:r>
              <a:rPr lang="en-US" b="1" dirty="0"/>
              <a:t>.</a:t>
            </a:r>
            <a:endParaRPr lang="en-US" b="0" dirty="0" smtClean="0"/>
          </a:p>
          <a:p>
            <a:pPr>
              <a:buNone/>
            </a:pPr>
            <a:r>
              <a:rPr lang="en-US" dirty="0"/>
              <a:t/>
            </a:r>
            <a:br>
              <a:rPr lang="en-US" dirty="0"/>
            </a:br>
            <a:r>
              <a:rPr lang="en-US" i="1" dirty="0"/>
              <a:t>Explanation of how the Van de Graff generator works</a:t>
            </a:r>
            <a:r>
              <a:rPr lang="en-US" dirty="0"/>
              <a:t>:  </a:t>
            </a:r>
            <a:r>
              <a:rPr lang="en-US" dirty="0" smtClean="0"/>
              <a:t/>
            </a:r>
            <a:br>
              <a:rPr lang="en-US" dirty="0" smtClean="0"/>
            </a:br>
            <a:r>
              <a:rPr lang="en-US" b="1" u="sng" dirty="0" smtClean="0">
                <a:hlinkClick r:id="rId2"/>
              </a:rPr>
              <a:t>https</a:t>
            </a:r>
            <a:r>
              <a:rPr lang="en-US" b="1" u="sng" dirty="0">
                <a:hlinkClick r:id="rId2"/>
              </a:rPr>
              <a:t>://youtu.be/EsZQS2GOMQE</a:t>
            </a:r>
            <a:endParaRPr lang="en-US" b="0" dirty="0" smtClean="0"/>
          </a:p>
          <a:p>
            <a:pPr>
              <a:buNone/>
            </a:pPr>
            <a:r>
              <a:rPr lang="en-US" b="0" dirty="0" smtClean="0"/>
              <a:t/>
            </a:r>
            <a:br>
              <a:rPr lang="en-US" b="0" dirty="0" smtClean="0"/>
            </a:br>
            <a:r>
              <a:rPr lang="en-US" i="1" dirty="0"/>
              <a:t>Explanation of why you don’t get shocked while sitting in a car</a:t>
            </a:r>
            <a:r>
              <a:rPr lang="en-US" dirty="0" smtClean="0"/>
              <a:t>: </a:t>
            </a:r>
            <a:br>
              <a:rPr lang="en-US" dirty="0" smtClean="0"/>
            </a:br>
            <a:r>
              <a:rPr lang="en-US" b="1" u="sng" dirty="0" smtClean="0">
                <a:hlinkClick r:id="rId3"/>
              </a:rPr>
              <a:t>https</a:t>
            </a:r>
            <a:r>
              <a:rPr lang="en-US" b="1" u="sng" dirty="0">
                <a:hlinkClick r:id="rId3"/>
              </a:rPr>
              <a:t>://</a:t>
            </a:r>
            <a:r>
              <a:rPr lang="en-US" b="1" u="sng" dirty="0" smtClean="0">
                <a:hlinkClick r:id="rId3"/>
              </a:rPr>
              <a:t>www.youtube.com/watch?v=eNxDgd3D_bU</a:t>
            </a:r>
            <a:endParaRPr lang="en-US" dirty="0"/>
          </a:p>
        </p:txBody>
      </p:sp>
      <p:pic>
        <p:nvPicPr>
          <p:cNvPr id="20482" name="Picture 2" descr="Image result for static hair"/>
          <p:cNvPicPr>
            <a:picLocks noChangeAspect="1" noChangeArrowheads="1"/>
          </p:cNvPicPr>
          <p:nvPr/>
        </p:nvPicPr>
        <p:blipFill>
          <a:blip r:embed="rId4" cstate="print"/>
          <a:srcRect/>
          <a:stretch>
            <a:fillRect/>
          </a:stretch>
        </p:blipFill>
        <p:spPr bwMode="auto">
          <a:xfrm>
            <a:off x="5791200" y="3200400"/>
            <a:ext cx="3230118" cy="20574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Electric Current</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 Current</a:t>
            </a:r>
            <a:endParaRPr lang="en-US" dirty="0"/>
          </a:p>
        </p:txBody>
      </p:sp>
      <p:sp>
        <p:nvSpPr>
          <p:cNvPr id="3" name="Content Placeholder 2"/>
          <p:cNvSpPr>
            <a:spLocks noGrp="1"/>
          </p:cNvSpPr>
          <p:nvPr>
            <p:ph idx="1"/>
          </p:nvPr>
        </p:nvSpPr>
        <p:spPr>
          <a:xfrm>
            <a:off x="457200" y="1600200"/>
            <a:ext cx="8229600" cy="5029200"/>
          </a:xfrm>
        </p:spPr>
        <p:txBody>
          <a:bodyPr>
            <a:normAutofit fontScale="62500" lnSpcReduction="20000"/>
          </a:bodyPr>
          <a:lstStyle/>
          <a:p>
            <a:r>
              <a:rPr lang="en-US" dirty="0" smtClean="0"/>
              <a:t>The flow of electric charge is a current.</a:t>
            </a:r>
          </a:p>
          <a:p>
            <a:endParaRPr lang="en-US" dirty="0" smtClean="0"/>
          </a:p>
          <a:p>
            <a:r>
              <a:rPr lang="en-US" dirty="0" smtClean="0"/>
              <a:t>The flow of charge is caused by a potential difference between two points.</a:t>
            </a:r>
          </a:p>
          <a:p>
            <a:endParaRPr lang="en-US" dirty="0" smtClean="0"/>
          </a:p>
          <a:p>
            <a:r>
              <a:rPr lang="en-US" dirty="0" smtClean="0"/>
              <a:t>The unit of current is ampere, A.</a:t>
            </a:r>
            <a:br>
              <a:rPr lang="en-US" dirty="0" smtClean="0"/>
            </a:br>
            <a:endParaRPr lang="en-US" dirty="0" smtClean="0"/>
          </a:p>
          <a:p>
            <a:r>
              <a:rPr lang="en-US" dirty="0" smtClean="0"/>
              <a:t>Quantity of charge is measured using a unit called the coulomb, C, where:</a:t>
            </a:r>
            <a:br>
              <a:rPr lang="en-US" dirty="0" smtClean="0"/>
            </a:br>
            <a:r>
              <a:rPr lang="en-US" dirty="0" smtClean="0"/>
              <a:t/>
            </a:r>
            <a:br>
              <a:rPr lang="en-US" dirty="0" smtClean="0"/>
            </a:br>
            <a:r>
              <a:rPr lang="en-US" dirty="0" smtClean="0"/>
              <a:t>	                                          </a:t>
            </a:r>
            <a:r>
              <a:rPr lang="en-US" sz="7000" dirty="0" smtClean="0"/>
              <a:t>Q = I t</a:t>
            </a:r>
          </a:p>
          <a:p>
            <a:pPr>
              <a:buNone/>
            </a:pPr>
            <a:r>
              <a:rPr lang="en-US" dirty="0" smtClean="0"/>
              <a:t/>
            </a:r>
            <a:br>
              <a:rPr lang="en-US" dirty="0" smtClean="0"/>
            </a:br>
            <a:r>
              <a:rPr lang="en-US" dirty="0" smtClean="0"/>
              <a:t>Q = quantity of charge measured in units of coulombs, C</a:t>
            </a:r>
            <a:br>
              <a:rPr lang="en-US" dirty="0" smtClean="0"/>
            </a:br>
            <a:r>
              <a:rPr lang="en-US" dirty="0" smtClean="0"/>
              <a:t/>
            </a:r>
            <a:br>
              <a:rPr lang="en-US" dirty="0" smtClean="0"/>
            </a:br>
            <a:r>
              <a:rPr lang="en-US" dirty="0" smtClean="0"/>
              <a:t>I = current measured in units of amperes, A</a:t>
            </a:r>
            <a:br>
              <a:rPr lang="en-US" dirty="0" smtClean="0"/>
            </a:br>
            <a:r>
              <a:rPr lang="en-US" dirty="0" smtClean="0"/>
              <a:t/>
            </a:r>
            <a:br>
              <a:rPr lang="en-US" dirty="0" smtClean="0"/>
            </a:br>
            <a:r>
              <a:rPr lang="en-US" dirty="0" smtClean="0"/>
              <a:t>t = time measured in units of seconds, s</a:t>
            </a:r>
            <a:br>
              <a:rPr lang="en-US" dirty="0" smtClean="0"/>
            </a:br>
            <a:r>
              <a:rPr lang="en-US" dirty="0" smtClean="0"/>
              <a:t/>
            </a:r>
            <a:br>
              <a:rPr lang="en-US" dirty="0" smtClean="0"/>
            </a:br>
            <a:r>
              <a:rPr lang="en-US" dirty="0" smtClean="0"/>
              <a:t>		           **1 C = 1 As (ampere second)</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in Circuits</a:t>
            </a:r>
            <a:endParaRPr lang="en-US" dirty="0"/>
          </a:p>
        </p:txBody>
      </p:sp>
      <p:sp>
        <p:nvSpPr>
          <p:cNvPr id="3" name="Content Placeholder 2"/>
          <p:cNvSpPr>
            <a:spLocks noGrp="1"/>
          </p:cNvSpPr>
          <p:nvPr>
            <p:ph idx="1"/>
          </p:nvPr>
        </p:nvSpPr>
        <p:spPr/>
        <p:txBody>
          <a:bodyPr>
            <a:normAutofit/>
          </a:bodyPr>
          <a:lstStyle/>
          <a:p>
            <a:r>
              <a:rPr lang="en-US" dirty="0" smtClean="0"/>
              <a:t>Electrical charges move around circuits in a current.</a:t>
            </a:r>
            <a:br>
              <a:rPr lang="en-US" dirty="0" smtClean="0"/>
            </a:br>
            <a:endParaRPr lang="en-US" dirty="0" smtClean="0"/>
          </a:p>
          <a:p>
            <a:r>
              <a:rPr lang="en-US" dirty="0" smtClean="0"/>
              <a:t>In an electrical circuit a current is used to transfer energy to electrical devices.</a:t>
            </a:r>
            <a:br>
              <a:rPr lang="en-US" dirty="0" smtClean="0"/>
            </a:br>
            <a:endParaRPr lang="en-US" dirty="0" smtClean="0"/>
          </a:p>
          <a:p>
            <a:r>
              <a:rPr lang="en-US" dirty="0" smtClean="0"/>
              <a:t>Current is the flow of electrons through a conductor.  </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in Circuits</a:t>
            </a:r>
            <a:endParaRPr lang="en-US" dirty="0"/>
          </a:p>
        </p:txBody>
      </p:sp>
      <p:sp>
        <p:nvSpPr>
          <p:cNvPr id="3" name="Content Placeholder 2"/>
          <p:cNvSpPr>
            <a:spLocks noGrp="1"/>
          </p:cNvSpPr>
          <p:nvPr>
            <p:ph idx="1"/>
          </p:nvPr>
        </p:nvSpPr>
        <p:spPr/>
        <p:txBody>
          <a:bodyPr>
            <a:normAutofit/>
          </a:bodyPr>
          <a:lstStyle/>
          <a:p>
            <a:r>
              <a:rPr lang="en-US" dirty="0" smtClean="0"/>
              <a:t>Current is never used up as it travels throughout a circuit it just releases energy in the components making up the parts of the circuit as it passes through them.</a:t>
            </a:r>
            <a:br>
              <a:rPr lang="en-US" dirty="0" smtClean="0"/>
            </a:br>
            <a:r>
              <a:rPr lang="en-US" dirty="0" smtClean="0"/>
              <a:t/>
            </a:r>
            <a:br>
              <a:rPr lang="en-US" dirty="0" smtClean="0"/>
            </a:br>
            <a:r>
              <a:rPr lang="en-US" dirty="0" smtClean="0"/>
              <a:t>It is the same mechanism blood uses in the human circulatory system.  Blood passes on oxygen to all organs in the body to keep them alive, energized and replenished.</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mage result for Copper"/>
          <p:cNvPicPr>
            <a:picLocks noChangeAspect="1" noChangeArrowheads="1"/>
          </p:cNvPicPr>
          <p:nvPr/>
        </p:nvPicPr>
        <p:blipFill>
          <a:blip r:embed="rId2" cstate="print"/>
          <a:srcRect/>
          <a:stretch>
            <a:fillRect/>
          </a:stretch>
        </p:blipFill>
        <p:spPr bwMode="auto">
          <a:xfrm>
            <a:off x="0" y="0"/>
            <a:ext cx="4762500" cy="4762500"/>
          </a:xfrm>
          <a:prstGeom prst="rect">
            <a:avLst/>
          </a:prstGeom>
          <a:noFill/>
        </p:spPr>
      </p:pic>
      <p:sp>
        <p:nvSpPr>
          <p:cNvPr id="2" name="Title 1"/>
          <p:cNvSpPr>
            <a:spLocks noGrp="1"/>
          </p:cNvSpPr>
          <p:nvPr>
            <p:ph type="ctrTitle"/>
          </p:nvPr>
        </p:nvSpPr>
        <p:spPr>
          <a:xfrm>
            <a:off x="-762000" y="4549775"/>
            <a:ext cx="7772400" cy="1470025"/>
          </a:xfrm>
        </p:spPr>
        <p:txBody>
          <a:bodyPr/>
          <a:lstStyle/>
          <a:p>
            <a:r>
              <a:rPr lang="en-US" dirty="0" smtClean="0"/>
              <a:t>Electrical Conductors</a:t>
            </a:r>
            <a:endParaRPr lang="en-US" dirty="0"/>
          </a:p>
        </p:txBody>
      </p:sp>
      <p:pic>
        <p:nvPicPr>
          <p:cNvPr id="20484" name="Picture 4" descr="Image result for graphite"/>
          <p:cNvPicPr>
            <a:picLocks noChangeAspect="1" noChangeArrowheads="1"/>
          </p:cNvPicPr>
          <p:nvPr/>
        </p:nvPicPr>
        <p:blipFill>
          <a:blip r:embed="rId3" cstate="print"/>
          <a:srcRect/>
          <a:stretch>
            <a:fillRect/>
          </a:stretch>
        </p:blipFill>
        <p:spPr bwMode="auto">
          <a:xfrm>
            <a:off x="6477000" y="0"/>
            <a:ext cx="2667000" cy="3419231"/>
          </a:xfrm>
          <a:prstGeom prst="rect">
            <a:avLst/>
          </a:prstGeom>
          <a:noFill/>
        </p:spPr>
      </p:pic>
      <p:pic>
        <p:nvPicPr>
          <p:cNvPr id="20486" name="Picture 6" descr="Related image"/>
          <p:cNvPicPr>
            <a:picLocks noChangeAspect="1" noChangeArrowheads="1"/>
          </p:cNvPicPr>
          <p:nvPr/>
        </p:nvPicPr>
        <p:blipFill>
          <a:blip r:embed="rId4" cstate="print"/>
          <a:srcRect/>
          <a:stretch>
            <a:fillRect/>
          </a:stretch>
        </p:blipFill>
        <p:spPr bwMode="auto">
          <a:xfrm>
            <a:off x="5867400" y="3581400"/>
            <a:ext cx="3276600" cy="32766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Conducts Electricity?</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Materials which conduct electricity are called conductors.</a:t>
            </a:r>
          </a:p>
          <a:p>
            <a:endParaRPr lang="en-US" dirty="0" smtClean="0"/>
          </a:p>
          <a:p>
            <a:r>
              <a:rPr lang="en-US" dirty="0" smtClean="0"/>
              <a:t>There are three types of conductors:</a:t>
            </a:r>
          </a:p>
          <a:p>
            <a:pPr fontAlgn="base">
              <a:buNone/>
            </a:pPr>
            <a:r>
              <a:rPr lang="en-US" dirty="0" smtClean="0"/>
              <a:t>	Metals  (via mobile electrons)</a:t>
            </a:r>
            <a:br>
              <a:rPr lang="en-US" dirty="0" smtClean="0"/>
            </a:br>
            <a:endParaRPr lang="en-US" dirty="0" smtClean="0"/>
          </a:p>
          <a:p>
            <a:pPr fontAlgn="base">
              <a:buNone/>
            </a:pPr>
            <a:r>
              <a:rPr lang="en-US" dirty="0" smtClean="0"/>
              <a:t>	Graphite  (via mobile electrons)</a:t>
            </a:r>
            <a:br>
              <a:rPr lang="en-US" dirty="0" smtClean="0"/>
            </a:br>
            <a:endParaRPr lang="en-US" dirty="0" smtClean="0"/>
          </a:p>
          <a:p>
            <a:pPr fontAlgn="base">
              <a:buNone/>
            </a:pPr>
            <a:r>
              <a:rPr lang="en-US" dirty="0" smtClean="0"/>
              <a:t>	Electrolytes  (via mobile ions)</a:t>
            </a:r>
          </a:p>
          <a:p>
            <a:endParaRPr lang="en-US" dirty="0" smtClean="0"/>
          </a:p>
          <a:p>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6.googleusercontent.com/aRpi_VPvSvM1UwP361iccU1Iti3njqANw1fOGhe3AEoyJ1-w7oWFJZXOLhHtvVZyeR4dftg7Yr1ed-uJ1gOKUtqgcDvgBrwyxyoZchwyhLdgRjwEa45UdPfks9KbH7aiVXnFyMMq"/>
          <p:cNvPicPr>
            <a:picLocks noChangeAspect="1" noChangeArrowheads="1"/>
          </p:cNvPicPr>
          <p:nvPr/>
        </p:nvPicPr>
        <p:blipFill>
          <a:blip r:embed="rId2" cstate="print"/>
          <a:srcRect/>
          <a:stretch>
            <a:fillRect/>
          </a:stretch>
        </p:blipFill>
        <p:spPr bwMode="auto">
          <a:xfrm>
            <a:off x="6134100" y="3105150"/>
            <a:ext cx="2857500" cy="2381250"/>
          </a:xfrm>
          <a:prstGeom prst="rect">
            <a:avLst/>
          </a:prstGeom>
          <a:noFill/>
        </p:spPr>
      </p:pic>
      <p:sp>
        <p:nvSpPr>
          <p:cNvPr id="3" name="Content Placeholder 2"/>
          <p:cNvSpPr>
            <a:spLocks noGrp="1"/>
          </p:cNvSpPr>
          <p:nvPr>
            <p:ph idx="1"/>
          </p:nvPr>
        </p:nvSpPr>
        <p:spPr>
          <a:xfrm>
            <a:off x="381000" y="1676400"/>
            <a:ext cx="8229600" cy="5029200"/>
          </a:xfrm>
        </p:spPr>
        <p:txBody>
          <a:bodyPr>
            <a:normAutofit fontScale="92500"/>
          </a:bodyPr>
          <a:lstStyle/>
          <a:p>
            <a:r>
              <a:rPr lang="en-US" dirty="0"/>
              <a:t>Matter is composed of atoms</a:t>
            </a:r>
            <a:r>
              <a:rPr lang="en-US" dirty="0" smtClean="0"/>
              <a:t>.</a:t>
            </a:r>
            <a:br>
              <a:rPr lang="en-US" dirty="0" smtClean="0"/>
            </a:br>
            <a:endParaRPr lang="en-US" dirty="0" smtClean="0"/>
          </a:p>
          <a:p>
            <a:r>
              <a:rPr lang="en-US" dirty="0" smtClean="0"/>
              <a:t>Atoms </a:t>
            </a:r>
            <a:r>
              <a:rPr lang="en-US" dirty="0"/>
              <a:t>are composed of three types of particles:</a:t>
            </a:r>
            <a:br>
              <a:rPr lang="en-US" dirty="0"/>
            </a:br>
            <a:r>
              <a:rPr lang="en-US" dirty="0">
                <a:solidFill>
                  <a:srgbClr val="FF0066"/>
                </a:solidFill>
              </a:rPr>
              <a:t>Protons</a:t>
            </a:r>
            <a:r>
              <a:rPr lang="en-US" dirty="0"/>
              <a:t>  </a:t>
            </a:r>
            <a:r>
              <a:rPr lang="en-US" dirty="0" smtClean="0"/>
              <a:t>   - </a:t>
            </a:r>
            <a:r>
              <a:rPr lang="en-US" b="1" dirty="0" smtClean="0"/>
              <a:t>positive</a:t>
            </a:r>
            <a:r>
              <a:rPr lang="en-US" dirty="0" smtClean="0"/>
              <a:t> </a:t>
            </a:r>
            <a:r>
              <a:rPr lang="en-US" dirty="0"/>
              <a:t>particle</a:t>
            </a:r>
            <a:br>
              <a:rPr lang="en-US" dirty="0"/>
            </a:br>
            <a:r>
              <a:rPr lang="en-US" dirty="0">
                <a:solidFill>
                  <a:srgbClr val="92D050"/>
                </a:solidFill>
              </a:rPr>
              <a:t>Neutrons</a:t>
            </a:r>
            <a:r>
              <a:rPr lang="en-US" dirty="0"/>
              <a:t>  </a:t>
            </a:r>
            <a:r>
              <a:rPr lang="en-US" dirty="0" smtClean="0"/>
              <a:t>- </a:t>
            </a:r>
            <a:r>
              <a:rPr lang="en-US" b="1" dirty="0"/>
              <a:t>neutral</a:t>
            </a:r>
            <a:r>
              <a:rPr lang="en-US" dirty="0"/>
              <a:t> particle &amp;</a:t>
            </a:r>
            <a:br>
              <a:rPr lang="en-US" dirty="0"/>
            </a:br>
            <a:r>
              <a:rPr lang="en-US" dirty="0">
                <a:solidFill>
                  <a:srgbClr val="FFC000"/>
                </a:solidFill>
              </a:rPr>
              <a:t>Electrons</a:t>
            </a:r>
            <a:r>
              <a:rPr lang="en-US" dirty="0"/>
              <a:t>  - </a:t>
            </a:r>
            <a:r>
              <a:rPr lang="en-US" b="1" dirty="0" smtClean="0"/>
              <a:t>negative</a:t>
            </a:r>
            <a:r>
              <a:rPr lang="en-US" dirty="0" smtClean="0"/>
              <a:t> particle</a:t>
            </a:r>
            <a:br>
              <a:rPr lang="en-US" dirty="0" smtClean="0"/>
            </a:br>
            <a:endParaRPr lang="en-US" b="0" dirty="0" smtClean="0"/>
          </a:p>
          <a:p>
            <a:r>
              <a:rPr lang="en-US" dirty="0" smtClean="0"/>
              <a:t>An </a:t>
            </a:r>
            <a:r>
              <a:rPr lang="en-US" dirty="0"/>
              <a:t>atom has </a:t>
            </a:r>
            <a:r>
              <a:rPr lang="en-US" b="1" u="sng" dirty="0" smtClean="0">
                <a:solidFill>
                  <a:srgbClr val="FF0000"/>
                </a:solidFill>
              </a:rPr>
              <a:t>NO</a:t>
            </a:r>
            <a:r>
              <a:rPr lang="en-US" dirty="0" smtClean="0"/>
              <a:t> </a:t>
            </a:r>
            <a:r>
              <a:rPr lang="en-US" dirty="0"/>
              <a:t>charge because </a:t>
            </a:r>
            <a:r>
              <a:rPr lang="en-US" dirty="0" smtClean="0"/>
              <a:t/>
            </a:r>
            <a:br>
              <a:rPr lang="en-US" dirty="0" smtClean="0"/>
            </a:br>
            <a:r>
              <a:rPr lang="en-US" dirty="0" smtClean="0"/>
              <a:t>they </a:t>
            </a:r>
            <a:r>
              <a:rPr lang="en-US" dirty="0"/>
              <a:t>have the same amount of positive as well as </a:t>
            </a:r>
            <a:r>
              <a:rPr lang="en-US" dirty="0" smtClean="0"/>
              <a:t>negative particles </a:t>
            </a:r>
            <a:r>
              <a:rPr lang="en-US" dirty="0"/>
              <a:t>giving it a total charge of zero</a:t>
            </a:r>
            <a:r>
              <a:rPr lang="en-US" dirty="0" smtClean="0"/>
              <a:t>.</a:t>
            </a:r>
            <a:endParaRPr lang="en-US" dirty="0"/>
          </a:p>
        </p:txBody>
      </p:sp>
      <p:sp>
        <p:nvSpPr>
          <p:cNvPr id="2" name="Title 1"/>
          <p:cNvSpPr>
            <a:spLocks noGrp="1"/>
          </p:cNvSpPr>
          <p:nvPr>
            <p:ph type="title"/>
          </p:nvPr>
        </p:nvSpPr>
        <p:spPr/>
        <p:txBody>
          <a:bodyPr>
            <a:normAutofit fontScale="90000"/>
          </a:bodyPr>
          <a:lstStyle/>
          <a:p>
            <a:r>
              <a:rPr lang="en-US" dirty="0" smtClean="0"/>
              <a:t>Static Electricity</a:t>
            </a:r>
            <a:br>
              <a:rPr lang="en-US" dirty="0" smtClean="0"/>
            </a:br>
            <a:r>
              <a:rPr lang="en-US" dirty="0" smtClean="0"/>
              <a:t>Matter</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Conducts Electricity?</a:t>
            </a:r>
            <a:endParaRPr lang="en-US" dirty="0"/>
          </a:p>
        </p:txBody>
      </p:sp>
      <p:sp>
        <p:nvSpPr>
          <p:cNvPr id="3" name="Content Placeholder 2"/>
          <p:cNvSpPr>
            <a:spLocks noGrp="1"/>
          </p:cNvSpPr>
          <p:nvPr>
            <p:ph idx="1"/>
          </p:nvPr>
        </p:nvSpPr>
        <p:spPr/>
        <p:txBody>
          <a:bodyPr>
            <a:normAutofit/>
          </a:bodyPr>
          <a:lstStyle/>
          <a:p>
            <a:endParaRPr lang="en-US" dirty="0" smtClean="0"/>
          </a:p>
          <a:p>
            <a:r>
              <a:rPr lang="en-US" dirty="0" smtClean="0"/>
              <a:t>Metals are composed of a lattice of positive ions surrounded by a ‘sea’ of delocalized electrons which are mobile.  This allows for the easy movement of electrons through it.</a:t>
            </a:r>
          </a:p>
          <a:p>
            <a:pPr>
              <a:buNone/>
            </a:pP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are Metals able to Conduct Electricity?</a:t>
            </a:r>
            <a:endParaRPr lang="en-US" dirty="0"/>
          </a:p>
        </p:txBody>
      </p:sp>
      <p:sp>
        <p:nvSpPr>
          <p:cNvPr id="3" name="Content Placeholder 2"/>
          <p:cNvSpPr>
            <a:spLocks noGrp="1"/>
          </p:cNvSpPr>
          <p:nvPr>
            <p:ph idx="1"/>
          </p:nvPr>
        </p:nvSpPr>
        <p:spPr/>
        <p:txBody>
          <a:bodyPr>
            <a:normAutofit/>
          </a:bodyPr>
          <a:lstStyle/>
          <a:p>
            <a:endParaRPr lang="en-US" dirty="0" smtClean="0"/>
          </a:p>
          <a:p>
            <a:pPr>
              <a:buNone/>
            </a:pPr>
            <a:endParaRPr lang="en-US" dirty="0"/>
          </a:p>
        </p:txBody>
      </p:sp>
      <p:pic>
        <p:nvPicPr>
          <p:cNvPr id="1026" name="Picture 2" descr="https://lh6.googleusercontent.com/6apmCjAMMuo5jgtXKkmbSbVOGJht1zoBFMKgLpnt9rUM0_ecYdC3aYwfMIG93E3Gw8EiaWbEZtJxMKT6RSfOP2M-RIkSRtahse6M3hXxhsk5J68C2p0UfJcOKFDaVWGp-QhcTDEM"/>
          <p:cNvPicPr>
            <a:picLocks noChangeAspect="1" noChangeArrowheads="1"/>
          </p:cNvPicPr>
          <p:nvPr/>
        </p:nvPicPr>
        <p:blipFill>
          <a:blip r:embed="rId2" cstate="print"/>
          <a:srcRect t="16095"/>
          <a:stretch>
            <a:fillRect/>
          </a:stretch>
        </p:blipFill>
        <p:spPr bwMode="auto">
          <a:xfrm>
            <a:off x="0" y="1524000"/>
            <a:ext cx="9125330" cy="476084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is Graphite able to Conduct Electricity</a:t>
            </a:r>
            <a:endParaRPr lang="en-US" dirty="0"/>
          </a:p>
        </p:txBody>
      </p:sp>
      <p:sp>
        <p:nvSpPr>
          <p:cNvPr id="3" name="Content Placeholder 2"/>
          <p:cNvSpPr>
            <a:spLocks noGrp="1"/>
          </p:cNvSpPr>
          <p:nvPr>
            <p:ph idx="1"/>
          </p:nvPr>
        </p:nvSpPr>
        <p:spPr>
          <a:xfrm>
            <a:off x="457200" y="1600200"/>
            <a:ext cx="8229600" cy="5029200"/>
          </a:xfrm>
        </p:spPr>
        <p:txBody>
          <a:bodyPr>
            <a:normAutofit fontScale="92500" lnSpcReduction="20000"/>
          </a:bodyPr>
          <a:lstStyle/>
          <a:p>
            <a:r>
              <a:rPr lang="en-US" dirty="0" smtClean="0"/>
              <a:t>Graphite is composed of only carbon atoms which have 4 valence electrons.  </a:t>
            </a:r>
            <a:br>
              <a:rPr lang="en-US" dirty="0" smtClean="0"/>
            </a:br>
            <a:r>
              <a:rPr lang="en-US" dirty="0" smtClean="0"/>
              <a:t/>
            </a:r>
            <a:br>
              <a:rPr lang="en-US" dirty="0" smtClean="0"/>
            </a:br>
            <a:r>
              <a:rPr lang="en-US" dirty="0" smtClean="0"/>
              <a:t>They are arranged in a hexagonal shape forming planes which glide past each other.  </a:t>
            </a:r>
            <a:br>
              <a:rPr lang="en-US" dirty="0" smtClean="0"/>
            </a:br>
            <a:r>
              <a:rPr lang="en-US" dirty="0" smtClean="0"/>
              <a:t/>
            </a:r>
            <a:br>
              <a:rPr lang="en-US" dirty="0" smtClean="0"/>
            </a:br>
            <a:r>
              <a:rPr lang="en-US" dirty="0" smtClean="0"/>
              <a:t>Each carbon atom, within graphite, is bonded only 3 times to its neighbouring carbon atom leaving 1 electron free.  </a:t>
            </a:r>
            <a:br>
              <a:rPr lang="en-US" dirty="0" smtClean="0"/>
            </a:br>
            <a:r>
              <a:rPr lang="en-US" dirty="0" smtClean="0"/>
              <a:t/>
            </a:r>
            <a:br>
              <a:rPr lang="en-US" dirty="0" smtClean="0"/>
            </a:br>
            <a:r>
              <a:rPr lang="en-US" dirty="0" smtClean="0"/>
              <a:t>This makes graphite, a non-metal, a conductor of electricity because it contains mobile electrons just like in a metal.</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is Graphite able to Conduct Electricity</a:t>
            </a:r>
            <a:endParaRPr lang="en-US" dirty="0"/>
          </a:p>
        </p:txBody>
      </p:sp>
      <p:pic>
        <p:nvPicPr>
          <p:cNvPr id="37892" name="Picture 4" descr="https://lh3.googleusercontent.com/8zUh7gcy3NRBvDuAA4AK45C-1WCf1nKbusYBjrRazcK5s7ebpRjE08iJovYqboKEKca_fRmsVMiEsA6ZX7CXL_ObkTqYc8AOv_7Czr5Mg2vfJtBLcF2hMthDaewFYUS8aYQbXeh4"/>
          <p:cNvPicPr>
            <a:picLocks noChangeAspect="1" noChangeArrowheads="1"/>
          </p:cNvPicPr>
          <p:nvPr/>
        </p:nvPicPr>
        <p:blipFill>
          <a:blip r:embed="rId2" cstate="print"/>
          <a:srcRect/>
          <a:stretch>
            <a:fillRect/>
          </a:stretch>
        </p:blipFill>
        <p:spPr bwMode="auto">
          <a:xfrm>
            <a:off x="3657600" y="1828800"/>
            <a:ext cx="5486400" cy="4114800"/>
          </a:xfrm>
          <a:prstGeom prst="rect">
            <a:avLst/>
          </a:prstGeom>
          <a:noFill/>
        </p:spPr>
      </p:pic>
      <p:pic>
        <p:nvPicPr>
          <p:cNvPr id="37894" name="Picture 6" descr="https://lh4.googleusercontent.com/TgpetDwnG_ed6YC0sMtRFFMMy5JU6FeoCt2l0dEixUsfFJX7LTl85ekKn0Et8wH9y1_GOoGFaYkqXBBgqQZXj3x2LYqe8lv2erdO9VAIiZocPslYvmtfxDKud_vw2LxyFPZ92oNP"/>
          <p:cNvPicPr>
            <a:picLocks noChangeAspect="1" noChangeArrowheads="1"/>
          </p:cNvPicPr>
          <p:nvPr/>
        </p:nvPicPr>
        <p:blipFill>
          <a:blip r:embed="rId3" cstate="print"/>
          <a:srcRect l="39130" t="6994" b="9074"/>
          <a:stretch>
            <a:fillRect/>
          </a:stretch>
        </p:blipFill>
        <p:spPr bwMode="auto">
          <a:xfrm>
            <a:off x="457200" y="1981199"/>
            <a:ext cx="3048000" cy="3918857"/>
          </a:xfrm>
          <a:prstGeom prst="rect">
            <a:avLst/>
          </a:prstGeom>
          <a:noFill/>
        </p:spPr>
      </p:pic>
      <p:sp>
        <p:nvSpPr>
          <p:cNvPr id="7" name="TextBox 6"/>
          <p:cNvSpPr txBox="1"/>
          <p:nvPr/>
        </p:nvSpPr>
        <p:spPr>
          <a:xfrm>
            <a:off x="152400" y="2069068"/>
            <a:ext cx="713657" cy="369332"/>
          </a:xfrm>
          <a:prstGeom prst="rect">
            <a:avLst/>
          </a:prstGeom>
          <a:solidFill>
            <a:schemeClr val="bg1"/>
          </a:solidFill>
        </p:spPr>
        <p:txBody>
          <a:bodyPr wrap="none" rtlCol="0">
            <a:spAutoFit/>
          </a:bodyPr>
          <a:lstStyle/>
          <a:p>
            <a:r>
              <a:rPr lang="en-US" dirty="0" smtClean="0"/>
              <a:t>          </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Another Perspective on Why Graphite is able to Conduct Electricity</a:t>
            </a:r>
            <a:endParaRPr lang="en-US" dirty="0"/>
          </a:p>
        </p:txBody>
      </p:sp>
      <p:pic>
        <p:nvPicPr>
          <p:cNvPr id="39938" name="Picture 2" descr="https://lh4.googleusercontent.com/W_WMIJatk61IJseZFoZdBaDgUafFN3FvUgn8EUSxJelVB-Mo0REpXHf_xwM3J1r7uvWs1Vt_HpNGVGLdUMPb9Znm6-vxzDu6S37lF1Uqxkizyr5taKJW6Dl5cF0ysPrm_3Dxcc39"/>
          <p:cNvPicPr>
            <a:picLocks noChangeAspect="1" noChangeArrowheads="1"/>
          </p:cNvPicPr>
          <p:nvPr/>
        </p:nvPicPr>
        <p:blipFill>
          <a:blip r:embed="rId2" cstate="print"/>
          <a:srcRect/>
          <a:stretch>
            <a:fillRect/>
          </a:stretch>
        </p:blipFill>
        <p:spPr bwMode="auto">
          <a:xfrm>
            <a:off x="1219200" y="1505748"/>
            <a:ext cx="6840204" cy="5123652"/>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are Electrolytes and Why are they able to Conduct Electricity</a:t>
            </a:r>
            <a:endParaRPr lang="en-US" dirty="0"/>
          </a:p>
        </p:txBody>
      </p:sp>
      <p:sp>
        <p:nvSpPr>
          <p:cNvPr id="3" name="Content Placeholder 2"/>
          <p:cNvSpPr>
            <a:spLocks noGrp="1"/>
          </p:cNvSpPr>
          <p:nvPr>
            <p:ph idx="1"/>
          </p:nvPr>
        </p:nvSpPr>
        <p:spPr>
          <a:xfrm>
            <a:off x="457200" y="1600200"/>
            <a:ext cx="8229600" cy="5257800"/>
          </a:xfrm>
        </p:spPr>
        <p:txBody>
          <a:bodyPr>
            <a:normAutofit fontScale="77500" lnSpcReduction="20000"/>
          </a:bodyPr>
          <a:lstStyle/>
          <a:p>
            <a:r>
              <a:rPr lang="en-US" dirty="0" smtClean="0"/>
              <a:t>Electrolytes can be aqueous salt solutions or molten salts.  </a:t>
            </a:r>
            <a:br>
              <a:rPr lang="en-US" dirty="0" smtClean="0"/>
            </a:br>
            <a:endParaRPr lang="en-US" dirty="0" smtClean="0"/>
          </a:p>
          <a:p>
            <a:r>
              <a:rPr lang="en-US" dirty="0" smtClean="0"/>
              <a:t>Once a salt is dissolved in water in actuality the salt breaks apart into it its respective cation and anion.  </a:t>
            </a:r>
            <a:br>
              <a:rPr lang="en-US" dirty="0" smtClean="0"/>
            </a:br>
            <a:endParaRPr lang="en-US" dirty="0" smtClean="0"/>
          </a:p>
          <a:p>
            <a:r>
              <a:rPr lang="en-US" dirty="0" smtClean="0"/>
              <a:t>A cation is a positive particle and an anion is a negative particle. </a:t>
            </a:r>
            <a:br>
              <a:rPr lang="en-US" dirty="0" smtClean="0"/>
            </a:br>
            <a:endParaRPr lang="en-US" dirty="0" smtClean="0"/>
          </a:p>
          <a:p>
            <a:r>
              <a:rPr lang="en-US" dirty="0" smtClean="0"/>
              <a:t>It is these ions which allow for the free movement of electrons through the solution via a process referred to as electrolysis.  </a:t>
            </a:r>
            <a:br>
              <a:rPr lang="en-US" dirty="0" smtClean="0"/>
            </a:br>
            <a:endParaRPr lang="en-US" dirty="0" smtClean="0"/>
          </a:p>
          <a:p>
            <a:r>
              <a:rPr lang="en-US" dirty="0" smtClean="0"/>
              <a:t>Electrolysis is the decomposition of an electrolyte via an electric current.</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https://lh6.googleusercontent.com/TahUsUVpNqNiS8EhvTWQibZcngM5CavWGf7jO1sl_O_ILh8Ak0TFI7LQ-pTsHM_sua--VKXa2XDOxyEz8Q5Tqo_Oi08JnSC2MDE1zjtNHatXdLkQDm32ST_Ld9IPJkmTUvqnp8yx"/>
          <p:cNvPicPr>
            <a:picLocks noChangeAspect="1" noChangeArrowheads="1"/>
          </p:cNvPicPr>
          <p:nvPr/>
        </p:nvPicPr>
        <p:blipFill>
          <a:blip r:embed="rId2" cstate="print"/>
          <a:srcRect/>
          <a:stretch>
            <a:fillRect/>
          </a:stretch>
        </p:blipFill>
        <p:spPr bwMode="auto">
          <a:xfrm>
            <a:off x="228599" y="1219200"/>
            <a:ext cx="7104575" cy="5334000"/>
          </a:xfrm>
          <a:prstGeom prst="rect">
            <a:avLst/>
          </a:prstGeom>
          <a:noFill/>
        </p:spPr>
      </p:pic>
      <p:sp>
        <p:nvSpPr>
          <p:cNvPr id="2" name="Title 1"/>
          <p:cNvSpPr>
            <a:spLocks noGrp="1"/>
          </p:cNvSpPr>
          <p:nvPr>
            <p:ph type="title"/>
          </p:nvPr>
        </p:nvSpPr>
        <p:spPr/>
        <p:txBody>
          <a:bodyPr/>
          <a:lstStyle/>
          <a:p>
            <a:r>
              <a:rPr lang="en-US" dirty="0" smtClean="0"/>
              <a:t>Electrolysis</a:t>
            </a:r>
            <a:endParaRPr lang="en-US" dirty="0"/>
          </a:p>
        </p:txBody>
      </p:sp>
      <p:pic>
        <p:nvPicPr>
          <p:cNvPr id="40962" name="Picture 2" descr="https://lh4.googleusercontent.com/IvN83cIVJZJMsuM8X7N3JfRgTMB8tjqis4jdFmR-hP1J1frCYdXqcQim7YV3IFZJLoDqRPNb-pjdwLC1dXgMgJhP1LLzbSBVw52LVtVRFdd5HVwCw0cze5NNPRWWjUf8PUWz5BVN"/>
          <p:cNvPicPr>
            <a:picLocks noChangeAspect="1" noChangeArrowheads="1"/>
          </p:cNvPicPr>
          <p:nvPr/>
        </p:nvPicPr>
        <p:blipFill>
          <a:blip r:embed="rId3" cstate="print"/>
          <a:srcRect/>
          <a:stretch>
            <a:fillRect/>
          </a:stretch>
        </p:blipFill>
        <p:spPr bwMode="auto">
          <a:xfrm>
            <a:off x="6400800" y="0"/>
            <a:ext cx="2571750" cy="196215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Insulators</a:t>
            </a:r>
            <a:endParaRPr lang="en-US" dirty="0"/>
          </a:p>
        </p:txBody>
      </p:sp>
      <p:sp>
        <p:nvSpPr>
          <p:cNvPr id="3" name="Content Placeholder 2"/>
          <p:cNvSpPr>
            <a:spLocks noGrp="1"/>
          </p:cNvSpPr>
          <p:nvPr>
            <p:ph idx="1"/>
          </p:nvPr>
        </p:nvSpPr>
        <p:spPr/>
        <p:txBody>
          <a:bodyPr/>
          <a:lstStyle/>
          <a:p>
            <a:r>
              <a:rPr lang="en-US" dirty="0" smtClean="0"/>
              <a:t>Materials that do not conduct electricity are referred to as insulators.  </a:t>
            </a:r>
            <a:br>
              <a:rPr lang="en-US" dirty="0" smtClean="0"/>
            </a:br>
            <a:r>
              <a:rPr lang="en-US" dirty="0" smtClean="0"/>
              <a:t/>
            </a:r>
            <a:br>
              <a:rPr lang="en-US" dirty="0" smtClean="0"/>
            </a:br>
            <a:r>
              <a:rPr lang="en-US" dirty="0" smtClean="0"/>
              <a:t>They do not contain any free electrons or other charge carriers making it difficult for current to flow through them.</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Semi-Conductors</a:t>
            </a:r>
            <a:endParaRPr lang="en-US" dirty="0"/>
          </a:p>
        </p:txBody>
      </p:sp>
      <p:sp>
        <p:nvSpPr>
          <p:cNvPr id="3" name="Content Placeholder 2"/>
          <p:cNvSpPr>
            <a:spLocks noGrp="1"/>
          </p:cNvSpPr>
          <p:nvPr>
            <p:ph idx="1"/>
          </p:nvPr>
        </p:nvSpPr>
        <p:spPr>
          <a:xfrm>
            <a:off x="457200" y="1600200"/>
            <a:ext cx="8229600" cy="5105400"/>
          </a:xfrm>
        </p:spPr>
        <p:txBody>
          <a:bodyPr>
            <a:normAutofit fontScale="92500" lnSpcReduction="20000"/>
          </a:bodyPr>
          <a:lstStyle/>
          <a:p>
            <a:r>
              <a:rPr lang="en-US" dirty="0" smtClean="0"/>
              <a:t>Semiconductors are materials which lie between conductors and insulators.  </a:t>
            </a:r>
            <a:br>
              <a:rPr lang="en-US" dirty="0" smtClean="0"/>
            </a:br>
            <a:endParaRPr lang="en-US" dirty="0" smtClean="0"/>
          </a:p>
          <a:p>
            <a:r>
              <a:rPr lang="en-US" dirty="0" smtClean="0"/>
              <a:t>Silicon is a semiconductor and it is able to conduct electricity via human manipulation.  Atoms of another semiconductor, example germanium, are added to it. This is a process called doping.</a:t>
            </a:r>
            <a:br>
              <a:rPr lang="en-US" dirty="0" smtClean="0"/>
            </a:br>
            <a:endParaRPr lang="en-US" dirty="0" smtClean="0"/>
          </a:p>
          <a:p>
            <a:r>
              <a:rPr lang="en-US" dirty="0" smtClean="0"/>
              <a:t>There are two types of doping:  N-doping and P-doping where N means negative and P means positive.</a:t>
            </a:r>
            <a:br>
              <a:rPr lang="en-US" dirty="0" smtClean="0"/>
            </a:b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Semi-Conductors</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Semiconductors are used in diodes and transistors.</a:t>
            </a:r>
            <a:endParaRPr lang="en-US" dirty="0"/>
          </a:p>
        </p:txBody>
      </p:sp>
      <p:pic>
        <p:nvPicPr>
          <p:cNvPr id="43010" name="Picture 2" descr="https://lh5.googleusercontent.com/yvPyNTT0n4AgX2tOD_jLFNVet4cbXpTadeFGr1Ghi76Uyb4BkwsbXaG7FQ9OyN3nw229iVrolTTc1xd6ctDGre87vs_vsKIINJuXEDbmvi5UB0SAL3hT-zNJzMzY_ZQuX2AcoDCn"/>
          <p:cNvPicPr>
            <a:picLocks noChangeAspect="1" noChangeArrowheads="1"/>
          </p:cNvPicPr>
          <p:nvPr/>
        </p:nvPicPr>
        <p:blipFill>
          <a:blip r:embed="rId2" cstate="print"/>
          <a:srcRect b="11409"/>
          <a:stretch>
            <a:fillRect/>
          </a:stretch>
        </p:blipFill>
        <p:spPr bwMode="auto">
          <a:xfrm>
            <a:off x="764598" y="1447800"/>
            <a:ext cx="7541202" cy="326909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Separating Charges</a:t>
            </a:r>
            <a:endParaRPr lang="en-US" dirty="0"/>
          </a:p>
        </p:txBody>
      </p:sp>
      <p:sp>
        <p:nvSpPr>
          <p:cNvPr id="3" name="Content Placeholder 2"/>
          <p:cNvSpPr>
            <a:spLocks noGrp="1"/>
          </p:cNvSpPr>
          <p:nvPr>
            <p:ph idx="1"/>
          </p:nvPr>
        </p:nvSpPr>
        <p:spPr>
          <a:xfrm>
            <a:off x="457200" y="1600200"/>
            <a:ext cx="8229600" cy="5029200"/>
          </a:xfrm>
        </p:spPr>
        <p:txBody>
          <a:bodyPr>
            <a:normAutofit fontScale="62500" lnSpcReduction="20000"/>
          </a:bodyPr>
          <a:lstStyle/>
          <a:p>
            <a:r>
              <a:rPr lang="en-US" dirty="0" smtClean="0"/>
              <a:t>Most </a:t>
            </a:r>
            <a:r>
              <a:rPr lang="en-US" dirty="0"/>
              <a:t>materials are neutral.  </a:t>
            </a:r>
            <a:br>
              <a:rPr lang="en-US" dirty="0"/>
            </a:br>
            <a:r>
              <a:rPr lang="en-US" dirty="0"/>
              <a:t/>
            </a:r>
            <a:br>
              <a:rPr lang="en-US" dirty="0"/>
            </a:br>
            <a:r>
              <a:rPr lang="en-US" dirty="0"/>
              <a:t>Rubbing materials together can cause friction.  This causes the movement of electrons from one material to the other.</a:t>
            </a:r>
            <a:br>
              <a:rPr lang="en-US" dirty="0"/>
            </a:br>
            <a:r>
              <a:rPr lang="en-US" dirty="0"/>
              <a:t/>
            </a:r>
            <a:br>
              <a:rPr lang="en-US" dirty="0"/>
            </a:br>
            <a:r>
              <a:rPr lang="en-US" dirty="0"/>
              <a:t>The only particle that moves from material to material is the </a:t>
            </a:r>
            <a:r>
              <a:rPr lang="en-US" b="1" u="sng" dirty="0">
                <a:solidFill>
                  <a:srgbClr val="0070C0"/>
                </a:solidFill>
              </a:rPr>
              <a:t>electron</a:t>
            </a:r>
            <a:r>
              <a:rPr lang="en-US" dirty="0"/>
              <a:t>.  </a:t>
            </a:r>
            <a:br>
              <a:rPr lang="en-US" dirty="0"/>
            </a:br>
            <a:r>
              <a:rPr lang="en-US" dirty="0"/>
              <a:t/>
            </a:r>
            <a:br>
              <a:rPr lang="en-US" dirty="0"/>
            </a:br>
            <a:r>
              <a:rPr lang="en-US" b="1" dirty="0"/>
              <a:t>Why doesn’t the proton or the </a:t>
            </a:r>
            <a:r>
              <a:rPr lang="en-US" b="1" dirty="0" smtClean="0"/>
              <a:t>neutron </a:t>
            </a:r>
            <a:r>
              <a:rPr lang="en-US" b="1" dirty="0"/>
              <a:t>move?</a:t>
            </a:r>
            <a:r>
              <a:rPr lang="en-US" dirty="0"/>
              <a:t>  </a:t>
            </a:r>
            <a:br>
              <a:rPr lang="en-US" dirty="0"/>
            </a:br>
            <a:r>
              <a:rPr lang="en-US" dirty="0"/>
              <a:t/>
            </a:r>
            <a:br>
              <a:rPr lang="en-US" dirty="0"/>
            </a:br>
            <a:r>
              <a:rPr lang="en-US" dirty="0"/>
              <a:t/>
            </a:r>
            <a:br>
              <a:rPr lang="en-US" dirty="0"/>
            </a:br>
            <a:r>
              <a:rPr lang="en-US" dirty="0"/>
              <a:t/>
            </a:r>
            <a:br>
              <a:rPr lang="en-US" dirty="0"/>
            </a:br>
            <a:endParaRPr lang="en-US" dirty="0" smtClean="0"/>
          </a:p>
          <a:p>
            <a:r>
              <a:rPr lang="en-US" dirty="0" smtClean="0"/>
              <a:t>The </a:t>
            </a:r>
            <a:r>
              <a:rPr lang="en-US" dirty="0"/>
              <a:t>transfer of electrons results in both of the materials becoming electrically charged</a:t>
            </a:r>
            <a:r>
              <a:rPr lang="en-US" dirty="0" smtClean="0"/>
              <a:t>:</a:t>
            </a:r>
            <a:br>
              <a:rPr lang="en-US" dirty="0" smtClean="0"/>
            </a:br>
            <a:r>
              <a:rPr lang="en-US" dirty="0"/>
              <a:t/>
            </a:r>
            <a:br>
              <a:rPr lang="en-US" dirty="0"/>
            </a:br>
            <a:r>
              <a:rPr lang="en-US" dirty="0"/>
              <a:t>A.  When extra electrons enter an object the object becomes negatively charged</a:t>
            </a:r>
            <a:r>
              <a:rPr lang="en-US" dirty="0" smtClean="0"/>
              <a:t>.</a:t>
            </a:r>
            <a:br>
              <a:rPr lang="en-US" dirty="0" smtClean="0"/>
            </a:br>
            <a:endParaRPr lang="en-US" b="0" dirty="0" smtClean="0"/>
          </a:p>
          <a:p>
            <a:pPr>
              <a:buNone/>
            </a:pPr>
            <a:r>
              <a:rPr lang="en-US" dirty="0" smtClean="0"/>
              <a:t>	B</a:t>
            </a:r>
            <a:r>
              <a:rPr lang="en-US" dirty="0"/>
              <a:t>.  When electrons leave an object the object becomes positively charged</a:t>
            </a:r>
            <a:r>
              <a:rPr lang="en-US" dirty="0" smtClean="0"/>
              <a:t>.</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Electrical Energy and Transformations</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r>
              <a:rPr lang="en-US" dirty="0" smtClean="0"/>
              <a:t>In circuits the positive terminal of a battery or power supply is at higher potential than the negative terminal.</a:t>
            </a:r>
          </a:p>
          <a:p>
            <a:endParaRPr lang="en-US" dirty="0" smtClean="0"/>
          </a:p>
          <a:p>
            <a:r>
              <a:rPr lang="en-US" dirty="0" smtClean="0"/>
              <a:t>The voltage produced by an electrical power source is called the </a:t>
            </a:r>
            <a:r>
              <a:rPr lang="en-US" b="1" u="sng" dirty="0" smtClean="0"/>
              <a:t>electromotive force</a:t>
            </a:r>
            <a:r>
              <a:rPr lang="en-US" dirty="0" smtClean="0"/>
              <a:t>, </a:t>
            </a:r>
            <a:r>
              <a:rPr lang="en-US" dirty="0" err="1" smtClean="0"/>
              <a:t>e.m.f</a:t>
            </a:r>
            <a:r>
              <a:rPr lang="en-US" dirty="0" smtClean="0"/>
              <a:t>.</a:t>
            </a:r>
          </a:p>
          <a:p>
            <a:endParaRPr lang="en-US" dirty="0" smtClean="0"/>
          </a:p>
          <a:p>
            <a:r>
              <a:rPr lang="en-US" dirty="0" smtClean="0"/>
              <a:t>The voltage across an electrical component is called the </a:t>
            </a:r>
            <a:r>
              <a:rPr lang="en-US" b="1" u="sng" dirty="0" smtClean="0"/>
              <a:t>potential difference</a:t>
            </a:r>
            <a:r>
              <a:rPr lang="en-US" dirty="0" smtClean="0"/>
              <a:t>, </a:t>
            </a:r>
            <a:r>
              <a:rPr lang="en-US" dirty="0" err="1" smtClean="0"/>
              <a:t>p.d</a:t>
            </a:r>
            <a:r>
              <a:rPr lang="en-US" dirty="0" smtClean="0"/>
              <a:t>.</a:t>
            </a:r>
          </a:p>
          <a:p>
            <a:endParaRPr lang="en-US" dirty="0" smtClean="0"/>
          </a:p>
          <a:p>
            <a:r>
              <a:rPr lang="en-US" dirty="0" smtClean="0"/>
              <a:t>Both are measured in volts and are often referred to as voltages.</a:t>
            </a:r>
            <a:br>
              <a:rPr lang="en-US" dirty="0" smtClean="0"/>
            </a:b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Electrical Energy and Transformations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Potential difference is the cause of the movement of charge.</a:t>
            </a:r>
            <a:br>
              <a:rPr lang="en-US" dirty="0" smtClean="0"/>
            </a:br>
            <a:endParaRPr lang="en-US" dirty="0" smtClean="0"/>
          </a:p>
          <a:p>
            <a:r>
              <a:rPr lang="en-US" dirty="0" smtClean="0"/>
              <a:t>In electricity the energy change depends on the size of the charge and the potential difference it moves through.</a:t>
            </a:r>
            <a:br>
              <a:rPr lang="en-US" dirty="0" smtClean="0"/>
            </a:br>
            <a:endParaRPr lang="en-US" dirty="0" smtClean="0"/>
          </a:p>
          <a:p>
            <a:r>
              <a:rPr lang="en-US" dirty="0" smtClean="0"/>
              <a:t>Potential difference, </a:t>
            </a:r>
            <a:r>
              <a:rPr lang="en-US" b="1" dirty="0" err="1" smtClean="0"/>
              <a:t>p.d</a:t>
            </a:r>
            <a:r>
              <a:rPr lang="en-US" b="1" dirty="0" smtClean="0"/>
              <a:t>.</a:t>
            </a:r>
            <a:r>
              <a:rPr lang="en-US" dirty="0" smtClean="0"/>
              <a:t>, is measured in voltage, </a:t>
            </a:r>
            <a:r>
              <a:rPr lang="en-US" b="1" dirty="0" smtClean="0"/>
              <a:t>V</a:t>
            </a:r>
            <a:r>
              <a:rPr lang="en-US" dirty="0" smtClean="0"/>
              <a:t>.</a:t>
            </a:r>
            <a:br>
              <a:rPr lang="en-US" dirty="0" smtClean="0"/>
            </a:br>
            <a:endParaRPr lang="en-US" dirty="0" smtClean="0"/>
          </a:p>
          <a:p>
            <a:r>
              <a:rPr lang="en-US" b="1" dirty="0" smtClean="0"/>
              <a:t>Potential difference  = energy transferred × charge</a:t>
            </a:r>
            <a:r>
              <a:rPr lang="en-US" dirty="0" smtClean="0"/>
              <a:t>  </a:t>
            </a:r>
            <a:br>
              <a:rPr lang="en-US" dirty="0" smtClean="0"/>
            </a:br>
            <a:r>
              <a:rPr lang="en-US" dirty="0" smtClean="0"/>
              <a:t/>
            </a:r>
            <a:br>
              <a:rPr lang="en-US" dirty="0" smtClean="0"/>
            </a:br>
            <a:r>
              <a:rPr lang="en-US" dirty="0" smtClean="0"/>
              <a:t>                                          OR</a:t>
            </a:r>
            <a:br>
              <a:rPr lang="en-US" dirty="0" smtClean="0"/>
            </a:br>
            <a:r>
              <a:rPr lang="en-US" dirty="0" smtClean="0"/>
              <a:t/>
            </a:r>
            <a:br>
              <a:rPr lang="en-US" dirty="0" smtClean="0"/>
            </a:br>
            <a:r>
              <a:rPr lang="en-US" dirty="0" smtClean="0"/>
              <a:t>                                   </a:t>
            </a:r>
            <a:r>
              <a:rPr lang="en-US" sz="5700" b="1" dirty="0" smtClean="0"/>
              <a:t>V = E Q</a:t>
            </a:r>
            <a:endParaRPr lang="en-US" sz="570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a:blip r:embed="rId2" cstate="print"/>
          <a:srcRect l="65428"/>
          <a:stretch>
            <a:fillRect/>
          </a:stretch>
        </p:blipFill>
        <p:spPr bwMode="auto">
          <a:xfrm>
            <a:off x="7620000" y="1"/>
            <a:ext cx="1524000" cy="4837044"/>
          </a:xfrm>
          <a:prstGeom prst="rect">
            <a:avLst/>
          </a:prstGeom>
          <a:noFill/>
        </p:spPr>
      </p:pic>
      <p:sp>
        <p:nvSpPr>
          <p:cNvPr id="2" name="Title 1"/>
          <p:cNvSpPr>
            <a:spLocks noGrp="1"/>
          </p:cNvSpPr>
          <p:nvPr>
            <p:ph type="title"/>
          </p:nvPr>
        </p:nvSpPr>
        <p:spPr/>
        <p:txBody>
          <a:bodyPr/>
          <a:lstStyle/>
          <a:p>
            <a:r>
              <a:rPr lang="en-US" dirty="0" smtClean="0"/>
              <a:t>Electrical Power</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r>
              <a:rPr lang="en-US" dirty="0" smtClean="0"/>
              <a:t>The power of an electrical device is the</a:t>
            </a:r>
            <a:br>
              <a:rPr lang="en-US" dirty="0" smtClean="0"/>
            </a:br>
            <a:r>
              <a:rPr lang="en-US" dirty="0" smtClean="0"/>
              <a:t>rate at which it transfers energy.</a:t>
            </a:r>
          </a:p>
          <a:p>
            <a:endParaRPr lang="en-US" dirty="0" smtClean="0"/>
          </a:p>
          <a:p>
            <a:r>
              <a:rPr lang="en-US" dirty="0" smtClean="0"/>
              <a:t>Electrical power is measured in </a:t>
            </a:r>
            <a:r>
              <a:rPr lang="en-US" b="1" dirty="0" smtClean="0"/>
              <a:t>watts</a:t>
            </a:r>
            <a:r>
              <a:rPr lang="en-US" dirty="0" smtClean="0"/>
              <a:t>, </a:t>
            </a:r>
            <a:r>
              <a:rPr lang="en-US" b="1" dirty="0" smtClean="0"/>
              <a:t>W,</a:t>
            </a:r>
            <a:br>
              <a:rPr lang="en-US" b="1" dirty="0" smtClean="0"/>
            </a:br>
            <a:r>
              <a:rPr lang="en-US" dirty="0" smtClean="0"/>
              <a:t>where:</a:t>
            </a:r>
            <a:br>
              <a:rPr lang="en-US" dirty="0" smtClean="0"/>
            </a:br>
            <a:r>
              <a:rPr lang="en-US" dirty="0" smtClean="0"/>
              <a:t/>
            </a:r>
            <a:br>
              <a:rPr lang="en-US" dirty="0" smtClean="0"/>
            </a:br>
            <a:r>
              <a:rPr lang="en-US" dirty="0" smtClean="0"/>
              <a:t>          </a:t>
            </a:r>
            <a:r>
              <a:rPr lang="en-US" b="1" dirty="0" smtClean="0"/>
              <a:t>Power = Current × Voltage</a:t>
            </a:r>
            <a:r>
              <a:rPr lang="en-US" dirty="0" smtClean="0"/>
              <a:t>  or  </a:t>
            </a:r>
            <a:r>
              <a:rPr lang="en-US" b="1" dirty="0" smtClean="0">
                <a:solidFill>
                  <a:srgbClr val="FF0000"/>
                </a:solidFill>
              </a:rPr>
              <a:t>P = I V</a:t>
            </a:r>
            <a:r>
              <a:rPr lang="en-US" dirty="0" smtClean="0">
                <a:solidFill>
                  <a:srgbClr val="FF0000"/>
                </a:solidFill>
              </a:rPr>
              <a:t/>
            </a:r>
            <a:br>
              <a:rPr lang="en-US" dirty="0" smtClean="0">
                <a:solidFill>
                  <a:srgbClr val="FF0000"/>
                </a:solidFill>
              </a:rPr>
            </a:br>
            <a:r>
              <a:rPr lang="en-US" dirty="0" smtClean="0"/>
              <a:t/>
            </a:r>
            <a:br>
              <a:rPr lang="en-US" dirty="0" smtClean="0"/>
            </a:br>
            <a:r>
              <a:rPr lang="en-US" dirty="0" smtClean="0"/>
              <a:t>    and If </a:t>
            </a:r>
            <a:r>
              <a:rPr lang="en-US" b="1" dirty="0" smtClean="0"/>
              <a:t>V = EQ</a:t>
            </a:r>
            <a:r>
              <a:rPr lang="en-US" dirty="0" smtClean="0"/>
              <a:t>   where  </a:t>
            </a:r>
            <a:r>
              <a:rPr lang="en-US" b="1" dirty="0" smtClean="0"/>
              <a:t>Q = I t</a:t>
            </a:r>
            <a:r>
              <a:rPr lang="en-US" dirty="0" smtClean="0"/>
              <a:t>  then  </a:t>
            </a:r>
            <a:r>
              <a:rPr lang="en-US" b="1" dirty="0" smtClean="0"/>
              <a:t>V = E I t</a:t>
            </a:r>
            <a:r>
              <a:rPr lang="en-US" dirty="0" smtClean="0"/>
              <a:t> </a:t>
            </a:r>
            <a:br>
              <a:rPr lang="en-US" dirty="0" smtClean="0"/>
            </a:br>
            <a:endParaRPr lang="en-US" dirty="0" smtClean="0"/>
          </a:p>
          <a:p>
            <a:r>
              <a:rPr lang="en-US" dirty="0" smtClean="0"/>
              <a:t>When transposing  </a:t>
            </a:r>
            <a:r>
              <a:rPr lang="en-US" b="1" dirty="0" smtClean="0"/>
              <a:t>I V = E t</a:t>
            </a:r>
            <a:r>
              <a:rPr lang="en-US" dirty="0" smtClean="0"/>
              <a:t/>
            </a:r>
            <a:br>
              <a:rPr lang="en-US" dirty="0" smtClean="0"/>
            </a:br>
            <a:r>
              <a:rPr lang="en-US" dirty="0" smtClean="0"/>
              <a:t/>
            </a:r>
            <a:br>
              <a:rPr lang="en-US" dirty="0" smtClean="0"/>
            </a:br>
            <a:r>
              <a:rPr lang="en-US" dirty="0" smtClean="0"/>
              <a:t>From above if </a:t>
            </a:r>
            <a:r>
              <a:rPr lang="en-US" b="1" dirty="0" smtClean="0">
                <a:solidFill>
                  <a:srgbClr val="FF0000"/>
                </a:solidFill>
              </a:rPr>
              <a:t>P  =</a:t>
            </a:r>
            <a:r>
              <a:rPr lang="en-US" dirty="0" smtClean="0">
                <a:solidFill>
                  <a:srgbClr val="FF0000"/>
                </a:solidFill>
              </a:rPr>
              <a:t>  </a:t>
            </a:r>
            <a:r>
              <a:rPr lang="en-US" b="1" dirty="0" smtClean="0">
                <a:solidFill>
                  <a:srgbClr val="FF0000"/>
                </a:solidFill>
              </a:rPr>
              <a:t>I V</a:t>
            </a:r>
            <a:r>
              <a:rPr lang="en-US" dirty="0" smtClean="0"/>
              <a:t>  then </a:t>
            </a:r>
            <a:r>
              <a:rPr lang="en-US" b="1" dirty="0" smtClean="0">
                <a:solidFill>
                  <a:srgbClr val="00B050"/>
                </a:solidFill>
              </a:rPr>
              <a:t>P = E t</a:t>
            </a:r>
            <a:r>
              <a:rPr lang="en-US" dirty="0" smtClean="0"/>
              <a:t>  as well</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Electrical Transformations</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r>
              <a:rPr lang="en-US" dirty="0" smtClean="0"/>
              <a:t>Electrical energy can be transformed in many useful ways.</a:t>
            </a:r>
            <a:br>
              <a:rPr lang="en-US" dirty="0" smtClean="0"/>
            </a:br>
            <a:r>
              <a:rPr lang="en-US" dirty="0" smtClean="0"/>
              <a:t/>
            </a:r>
            <a:br>
              <a:rPr lang="en-US" dirty="0" smtClean="0"/>
            </a:br>
            <a:r>
              <a:rPr lang="en-US" dirty="0" smtClean="0"/>
              <a:t>For example:  </a:t>
            </a:r>
            <a:br>
              <a:rPr lang="en-US" dirty="0" smtClean="0"/>
            </a:br>
            <a:r>
              <a:rPr lang="en-US" dirty="0" smtClean="0"/>
              <a:t/>
            </a:r>
            <a:br>
              <a:rPr lang="en-US" dirty="0" smtClean="0"/>
            </a:br>
            <a:r>
              <a:rPr lang="en-US" b="1" dirty="0" smtClean="0"/>
              <a:t>A light bulb</a:t>
            </a:r>
          </a:p>
          <a:p>
            <a:pPr fontAlgn="base"/>
            <a:r>
              <a:rPr lang="en-US" dirty="0" smtClean="0"/>
              <a:t>Mechanical energy - switch is turned on</a:t>
            </a:r>
          </a:p>
          <a:p>
            <a:pPr fontAlgn="base"/>
            <a:r>
              <a:rPr lang="en-US" dirty="0" smtClean="0"/>
              <a:t>Electrical energy - circuit is completed in the switch to allow the flow of electrons</a:t>
            </a:r>
          </a:p>
          <a:p>
            <a:pPr fontAlgn="base"/>
            <a:r>
              <a:rPr lang="en-US" dirty="0" smtClean="0"/>
              <a:t>Light energy - the bulb gives off light</a:t>
            </a:r>
          </a:p>
          <a:p>
            <a:pPr fontAlgn="base"/>
            <a:r>
              <a:rPr lang="en-US" dirty="0" smtClean="0"/>
              <a:t>Heat energy - the bulb generates heat</a:t>
            </a:r>
          </a:p>
          <a:p>
            <a:pPr fontAlgn="base"/>
            <a:r>
              <a:rPr lang="en-US" dirty="0" smtClean="0"/>
              <a:t>Sound energy - the mechanisms of the bulb starts to buzz</a:t>
            </a:r>
            <a:br>
              <a:rPr lang="en-US" dirty="0" smtClean="0"/>
            </a:b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Conversion of Energy</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t>Scientists have looked at lots of energy changes, like lighting a bulb, and have carefully measured the total energy before and after the change.  </a:t>
            </a:r>
            <a:br>
              <a:rPr lang="en-US" dirty="0" smtClean="0"/>
            </a:br>
            <a:r>
              <a:rPr lang="en-US" dirty="0" smtClean="0"/>
              <a:t/>
            </a:r>
            <a:br>
              <a:rPr lang="en-US" dirty="0" smtClean="0"/>
            </a:br>
            <a:r>
              <a:rPr lang="en-US" dirty="0" smtClean="0"/>
              <a:t>They find that:</a:t>
            </a:r>
            <a:br>
              <a:rPr lang="en-US" dirty="0" smtClean="0"/>
            </a:br>
            <a:r>
              <a:rPr lang="en-US" dirty="0" smtClean="0"/>
              <a:t/>
            </a:r>
            <a:br>
              <a:rPr lang="en-US" dirty="0" smtClean="0"/>
            </a:br>
            <a:r>
              <a:rPr lang="en-US" sz="2400" b="1" dirty="0" smtClean="0">
                <a:solidFill>
                  <a:srgbClr val="7030A0"/>
                </a:solidFill>
              </a:rPr>
              <a:t>the total energy before a change  =  the total energy after a change.</a:t>
            </a:r>
            <a:endParaRPr lang="en-US" sz="2400" b="1" dirty="0">
              <a:solidFill>
                <a:srgbClr val="7030A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Examples of Energy Conversions</a:t>
            </a:r>
            <a:endParaRPr lang="en-US" dirty="0"/>
          </a:p>
        </p:txBody>
      </p:sp>
      <p:sp>
        <p:nvSpPr>
          <p:cNvPr id="3" name="Content Placeholder 2"/>
          <p:cNvSpPr>
            <a:spLocks noGrp="1"/>
          </p:cNvSpPr>
          <p:nvPr>
            <p:ph idx="1"/>
          </p:nvPr>
        </p:nvSpPr>
        <p:spPr>
          <a:xfrm>
            <a:off x="457200" y="1600200"/>
            <a:ext cx="8229600" cy="4953000"/>
          </a:xfrm>
        </p:spPr>
        <p:txBody>
          <a:bodyPr>
            <a:normAutofit lnSpcReduction="10000"/>
          </a:bodyPr>
          <a:lstStyle/>
          <a:p>
            <a:r>
              <a:rPr lang="en-US" dirty="0" smtClean="0"/>
              <a:t>Watching Television</a:t>
            </a:r>
            <a:br>
              <a:rPr lang="en-US" dirty="0" smtClean="0"/>
            </a:br>
            <a:r>
              <a:rPr lang="en-US" dirty="0" smtClean="0"/>
              <a:t>When you watch TV, the energy change may be:</a:t>
            </a:r>
            <a:br>
              <a:rPr lang="en-US" dirty="0" smtClean="0"/>
            </a:br>
            <a:r>
              <a:rPr lang="en-US" dirty="0" smtClean="0"/>
              <a:t/>
            </a:r>
            <a:br>
              <a:rPr lang="en-US" dirty="0" smtClean="0"/>
            </a:br>
            <a:r>
              <a:rPr lang="en-US" sz="2400" dirty="0" smtClean="0">
                <a:solidFill>
                  <a:srgbClr val="7030A0"/>
                </a:solidFill>
              </a:rPr>
              <a:t>electrical </a:t>
            </a:r>
            <a:r>
              <a:rPr lang="en-US" sz="2400" dirty="0" smtClean="0">
                <a:solidFill>
                  <a:srgbClr val="7030A0"/>
                </a:solidFill>
                <a:sym typeface="Wingdings" pitchFamily="2" charset="2"/>
              </a:rPr>
              <a:t> light energy + sound energy + heat energy</a:t>
            </a:r>
          </a:p>
          <a:p>
            <a:endParaRPr lang="en-US" sz="2400" dirty="0" smtClean="0">
              <a:solidFill>
                <a:srgbClr val="7030A0"/>
              </a:solidFill>
              <a:sym typeface="Wingdings" pitchFamily="2" charset="2"/>
            </a:endParaRPr>
          </a:p>
          <a:p>
            <a:r>
              <a:rPr lang="en-US" dirty="0" smtClean="0">
                <a:sym typeface="Wingdings" pitchFamily="2" charset="2"/>
              </a:rPr>
              <a:t>Shining a Torch/Flashlight</a:t>
            </a:r>
            <a:br>
              <a:rPr lang="en-US" dirty="0" smtClean="0">
                <a:sym typeface="Wingdings" pitchFamily="2" charset="2"/>
              </a:rPr>
            </a:br>
            <a:r>
              <a:rPr lang="en-US" dirty="0" smtClean="0">
                <a:sym typeface="Wingdings" pitchFamily="2" charset="2"/>
              </a:rPr>
              <a:t>These are the energy changes which take place in a torch:</a:t>
            </a:r>
            <a:br>
              <a:rPr lang="en-US" dirty="0" smtClean="0">
                <a:sym typeface="Wingdings" pitchFamily="2" charset="2"/>
              </a:rPr>
            </a:br>
            <a:r>
              <a:rPr lang="en-US" dirty="0" smtClean="0">
                <a:sym typeface="Wingdings" pitchFamily="2" charset="2"/>
              </a:rPr>
              <a:t/>
            </a:r>
            <a:br>
              <a:rPr lang="en-US" dirty="0" smtClean="0">
                <a:sym typeface="Wingdings" pitchFamily="2" charset="2"/>
              </a:rPr>
            </a:br>
            <a:r>
              <a:rPr lang="en-US" sz="1800" dirty="0" smtClean="0">
                <a:solidFill>
                  <a:srgbClr val="FF0066"/>
                </a:solidFill>
                <a:sym typeface="Wingdings" pitchFamily="2" charset="2"/>
              </a:rPr>
              <a:t>chemical energy (cells)    electrical energy (wires)    heat + light from the lamp</a:t>
            </a:r>
          </a:p>
          <a:p>
            <a:endParaRPr lang="en-US" sz="1800" dirty="0" smtClean="0">
              <a:solidFill>
                <a:srgbClr val="FF0066"/>
              </a:solidFill>
              <a:sym typeface="Wingdings" pitchFamily="2" charset="2"/>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Examples of Energy Conversions</a:t>
            </a:r>
            <a:endParaRPr lang="en-US" dirty="0"/>
          </a:p>
        </p:txBody>
      </p:sp>
      <p:sp>
        <p:nvSpPr>
          <p:cNvPr id="3" name="Content Placeholder 2"/>
          <p:cNvSpPr>
            <a:spLocks noGrp="1"/>
          </p:cNvSpPr>
          <p:nvPr>
            <p:ph idx="1"/>
          </p:nvPr>
        </p:nvSpPr>
        <p:spPr>
          <a:xfrm>
            <a:off x="457200" y="1600200"/>
            <a:ext cx="8229600" cy="5029200"/>
          </a:xfrm>
        </p:spPr>
        <p:txBody>
          <a:bodyPr>
            <a:normAutofit fontScale="92500" lnSpcReduction="10000"/>
          </a:bodyPr>
          <a:lstStyle/>
          <a:p>
            <a:r>
              <a:rPr lang="en-US" dirty="0" smtClean="0">
                <a:sym typeface="Wingdings" pitchFamily="2" charset="2"/>
              </a:rPr>
              <a:t>Using Solar Panels</a:t>
            </a:r>
            <a:br>
              <a:rPr lang="en-US" dirty="0" smtClean="0">
                <a:sym typeface="Wingdings" pitchFamily="2" charset="2"/>
              </a:rPr>
            </a:br>
            <a:r>
              <a:rPr lang="en-US" dirty="0" smtClean="0">
                <a:sym typeface="Wingdings" pitchFamily="2" charset="2"/>
              </a:rPr>
              <a:t>Solar panels use energy radiated directly from the sun to heat the water that circulates through the black panels you see on some roofs:</a:t>
            </a:r>
            <a:br>
              <a:rPr lang="en-US" dirty="0" smtClean="0">
                <a:sym typeface="Wingdings" pitchFamily="2" charset="2"/>
              </a:rPr>
            </a:br>
            <a:r>
              <a:rPr lang="en-US" dirty="0" smtClean="0">
                <a:sym typeface="Wingdings" pitchFamily="2" charset="2"/>
              </a:rPr>
              <a:t/>
            </a:r>
            <a:br>
              <a:rPr lang="en-US" dirty="0" smtClean="0">
                <a:sym typeface="Wingdings" pitchFamily="2" charset="2"/>
              </a:rPr>
            </a:br>
            <a:r>
              <a:rPr lang="en-US" sz="1800" dirty="0" smtClean="0">
                <a:solidFill>
                  <a:srgbClr val="FFC000"/>
                </a:solidFill>
                <a:sym typeface="Wingdings" pitchFamily="2" charset="2"/>
              </a:rPr>
              <a:t>solar energy (SUN)    heat energy stored in water inside the solar panel system</a:t>
            </a:r>
          </a:p>
          <a:p>
            <a:endParaRPr lang="en-US" sz="1800" dirty="0" smtClean="0">
              <a:solidFill>
                <a:srgbClr val="FFC000"/>
              </a:solidFill>
              <a:sym typeface="Wingdings" pitchFamily="2" charset="2"/>
            </a:endParaRPr>
          </a:p>
          <a:p>
            <a:r>
              <a:rPr lang="en-US" dirty="0" smtClean="0">
                <a:sym typeface="Wingdings" pitchFamily="2" charset="2"/>
              </a:rPr>
              <a:t>A Nuclear Power Station</a:t>
            </a:r>
            <a:br>
              <a:rPr lang="en-US" dirty="0" smtClean="0">
                <a:sym typeface="Wingdings" pitchFamily="2" charset="2"/>
              </a:rPr>
            </a:br>
            <a:r>
              <a:rPr lang="en-US" dirty="0" smtClean="0">
                <a:sym typeface="Wingdings" pitchFamily="2" charset="2"/>
              </a:rPr>
              <a:t>Here the energy changes in a nuclear power station that generated electricity:</a:t>
            </a:r>
            <a:br>
              <a:rPr lang="en-US" dirty="0" smtClean="0">
                <a:sym typeface="Wingdings" pitchFamily="2" charset="2"/>
              </a:rPr>
            </a:br>
            <a:r>
              <a:rPr lang="en-US" dirty="0" smtClean="0">
                <a:sym typeface="Wingdings" pitchFamily="2" charset="2"/>
              </a:rPr>
              <a:t/>
            </a:r>
            <a:br>
              <a:rPr lang="en-US" dirty="0" smtClean="0">
                <a:sym typeface="Wingdings" pitchFamily="2" charset="2"/>
              </a:rPr>
            </a:br>
            <a:r>
              <a:rPr lang="en-US" sz="1800" dirty="0" smtClean="0">
                <a:solidFill>
                  <a:srgbClr val="00B050"/>
                </a:solidFill>
                <a:sym typeface="Wingdings" pitchFamily="2" charset="2"/>
              </a:rPr>
              <a:t>nuclear energy    heat energy in steam    kinetic energy of turbines in generator    electrical energy</a:t>
            </a:r>
            <a:endParaRPr lang="en-US" sz="1800" dirty="0">
              <a:solidFill>
                <a:srgbClr val="00B05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christmas light bulbs lighting up gif cartoon"/>
          <p:cNvPicPr>
            <a:picLocks noChangeAspect="1" noChangeArrowheads="1"/>
          </p:cNvPicPr>
          <p:nvPr/>
        </p:nvPicPr>
        <p:blipFill>
          <a:blip r:embed="rId2" cstate="print"/>
          <a:srcRect/>
          <a:stretch>
            <a:fillRect/>
          </a:stretch>
        </p:blipFill>
        <p:spPr bwMode="auto">
          <a:xfrm>
            <a:off x="0" y="5372100"/>
            <a:ext cx="1485900" cy="1485900"/>
          </a:xfrm>
          <a:prstGeom prst="rect">
            <a:avLst/>
          </a:prstGeom>
          <a:noFill/>
        </p:spPr>
      </p:pic>
      <p:pic>
        <p:nvPicPr>
          <p:cNvPr id="5122" name="Picture 2" descr="Image result for fan gif"/>
          <p:cNvPicPr>
            <a:picLocks noChangeAspect="1" noChangeArrowheads="1" noCrop="1"/>
          </p:cNvPicPr>
          <p:nvPr/>
        </p:nvPicPr>
        <p:blipFill>
          <a:blip r:embed="rId3" cstate="print"/>
          <a:srcRect/>
          <a:stretch>
            <a:fillRect/>
          </a:stretch>
        </p:blipFill>
        <p:spPr bwMode="auto">
          <a:xfrm>
            <a:off x="6612039" y="0"/>
            <a:ext cx="2531961" cy="1600200"/>
          </a:xfrm>
          <a:prstGeom prst="rect">
            <a:avLst/>
          </a:prstGeom>
          <a:noFill/>
        </p:spPr>
      </p:pic>
      <p:sp>
        <p:nvSpPr>
          <p:cNvPr id="2" name="Title 1"/>
          <p:cNvSpPr>
            <a:spLocks noGrp="1"/>
          </p:cNvSpPr>
          <p:nvPr>
            <p:ph type="title"/>
          </p:nvPr>
        </p:nvSpPr>
        <p:spPr/>
        <p:txBody>
          <a:bodyPr/>
          <a:lstStyle/>
          <a:p>
            <a:r>
              <a:rPr lang="en-US" dirty="0" smtClean="0"/>
              <a:t>Appliances in the Home</a:t>
            </a:r>
            <a:endParaRPr lang="en-US" dirty="0"/>
          </a:p>
        </p:txBody>
      </p:sp>
      <p:sp>
        <p:nvSpPr>
          <p:cNvPr id="3" name="Content Placeholder 2"/>
          <p:cNvSpPr>
            <a:spLocks noGrp="1"/>
          </p:cNvSpPr>
          <p:nvPr>
            <p:ph idx="1"/>
          </p:nvPr>
        </p:nvSpPr>
        <p:spPr/>
        <p:txBody>
          <a:bodyPr/>
          <a:lstStyle/>
          <a:p>
            <a:r>
              <a:rPr lang="en-US" dirty="0" smtClean="0"/>
              <a:t>The appliances we use at home are not 100 % efficient and so they waste energy via conversion of energy.</a:t>
            </a:r>
          </a:p>
        </p:txBody>
      </p:sp>
      <p:graphicFrame>
        <p:nvGraphicFramePr>
          <p:cNvPr id="4" name="Table 3"/>
          <p:cNvGraphicFramePr>
            <a:graphicFrameLocks noGrp="1"/>
          </p:cNvGraphicFramePr>
          <p:nvPr/>
        </p:nvGraphicFramePr>
        <p:xfrm>
          <a:off x="1447800" y="3200400"/>
          <a:ext cx="6172200" cy="2667000"/>
        </p:xfrm>
        <a:graphic>
          <a:graphicData uri="http://schemas.openxmlformats.org/drawingml/2006/table">
            <a:tbl>
              <a:tblPr firstRow="1" bandRow="1">
                <a:tableStyleId>{00A15C55-8517-42AA-B614-E9B94910E393}</a:tableStyleId>
              </a:tblPr>
              <a:tblGrid>
                <a:gridCol w="2057400"/>
                <a:gridCol w="2057400"/>
                <a:gridCol w="2057400"/>
              </a:tblGrid>
              <a:tr h="666750">
                <a:tc>
                  <a:txBody>
                    <a:bodyPr/>
                    <a:lstStyle/>
                    <a:p>
                      <a:pPr algn="ctr"/>
                      <a:r>
                        <a:rPr lang="en-US" dirty="0" smtClean="0"/>
                        <a:t>Appliance</a:t>
                      </a:r>
                      <a:endParaRPr lang="en-US" dirty="0"/>
                    </a:p>
                  </a:txBody>
                  <a:tcPr/>
                </a:tc>
                <a:tc>
                  <a:txBody>
                    <a:bodyPr/>
                    <a:lstStyle/>
                    <a:p>
                      <a:pPr algn="ctr"/>
                      <a:r>
                        <a:rPr lang="en-US" dirty="0" smtClean="0"/>
                        <a:t>Useful Energy</a:t>
                      </a:r>
                      <a:endParaRPr lang="en-US" dirty="0"/>
                    </a:p>
                  </a:txBody>
                  <a:tcPr/>
                </a:tc>
                <a:tc>
                  <a:txBody>
                    <a:bodyPr/>
                    <a:lstStyle/>
                    <a:p>
                      <a:pPr algn="ctr"/>
                      <a:r>
                        <a:rPr lang="en-US" dirty="0" smtClean="0"/>
                        <a:t>Wasted Energy</a:t>
                      </a:r>
                      <a:endParaRPr lang="en-US" dirty="0"/>
                    </a:p>
                  </a:txBody>
                  <a:tcPr/>
                </a:tc>
              </a:tr>
              <a:tr h="666750">
                <a:tc>
                  <a:txBody>
                    <a:bodyPr/>
                    <a:lstStyle/>
                    <a:p>
                      <a:pPr algn="ctr"/>
                      <a:r>
                        <a:rPr lang="en-US" dirty="0" smtClean="0"/>
                        <a:t>Fan</a:t>
                      </a:r>
                      <a:endParaRPr lang="en-US" dirty="0"/>
                    </a:p>
                  </a:txBody>
                  <a:tcPr/>
                </a:tc>
                <a:tc>
                  <a:txBody>
                    <a:bodyPr/>
                    <a:lstStyle/>
                    <a:p>
                      <a:pPr algn="ctr"/>
                      <a:r>
                        <a:rPr lang="en-US" dirty="0" smtClean="0"/>
                        <a:t>Kinetic</a:t>
                      </a:r>
                      <a:endParaRPr lang="en-US" dirty="0"/>
                    </a:p>
                  </a:txBody>
                  <a:tcPr/>
                </a:tc>
                <a:tc>
                  <a:txBody>
                    <a:bodyPr/>
                    <a:lstStyle/>
                    <a:p>
                      <a:pPr algn="ctr"/>
                      <a:r>
                        <a:rPr lang="en-US" dirty="0" smtClean="0"/>
                        <a:t>_______ and Heat</a:t>
                      </a:r>
                      <a:endParaRPr lang="en-US" dirty="0"/>
                    </a:p>
                  </a:txBody>
                  <a:tcPr/>
                </a:tc>
              </a:tr>
              <a:tr h="666750">
                <a:tc>
                  <a:txBody>
                    <a:bodyPr/>
                    <a:lstStyle/>
                    <a:p>
                      <a:pPr algn="ctr"/>
                      <a:r>
                        <a:rPr lang="en-US" dirty="0" smtClean="0"/>
                        <a:t>Cake Mixer</a:t>
                      </a:r>
                      <a:endParaRPr lang="en-US" dirty="0"/>
                    </a:p>
                  </a:txBody>
                  <a:tcPr/>
                </a:tc>
                <a:tc>
                  <a:txBody>
                    <a:bodyPr/>
                    <a:lstStyle/>
                    <a:p>
                      <a:pPr algn="ctr"/>
                      <a:r>
                        <a:rPr lang="en-US" dirty="0" smtClean="0"/>
                        <a:t>Kinetic</a:t>
                      </a:r>
                      <a:endParaRPr lang="en-US" dirty="0"/>
                    </a:p>
                  </a:txBody>
                  <a:tcPr/>
                </a:tc>
                <a:tc>
                  <a:txBody>
                    <a:bodyPr/>
                    <a:lstStyle/>
                    <a:p>
                      <a:pPr algn="ctr"/>
                      <a:r>
                        <a:rPr lang="en-US" dirty="0" smtClean="0"/>
                        <a:t>Sound and Heat</a:t>
                      </a:r>
                      <a:endParaRPr lang="en-US" dirty="0"/>
                    </a:p>
                  </a:txBody>
                  <a:tcPr/>
                </a:tc>
              </a:tr>
              <a:tr h="666750">
                <a:tc>
                  <a:txBody>
                    <a:bodyPr/>
                    <a:lstStyle/>
                    <a:p>
                      <a:pPr algn="ctr"/>
                      <a:r>
                        <a:rPr lang="en-US" dirty="0" smtClean="0"/>
                        <a:t>Light Bulb</a:t>
                      </a:r>
                      <a:endParaRPr lang="en-US" dirty="0"/>
                    </a:p>
                  </a:txBody>
                  <a:tcPr/>
                </a:tc>
                <a:tc>
                  <a:txBody>
                    <a:bodyPr/>
                    <a:lstStyle/>
                    <a:p>
                      <a:pPr algn="ctr"/>
                      <a:r>
                        <a:rPr lang="en-US" dirty="0" smtClean="0"/>
                        <a:t>__________</a:t>
                      </a:r>
                      <a:endParaRPr lang="en-US" dirty="0"/>
                    </a:p>
                  </a:txBody>
                  <a:tcPr/>
                </a:tc>
                <a:tc>
                  <a:txBody>
                    <a:bodyPr/>
                    <a:lstStyle/>
                    <a:p>
                      <a:pPr algn="ctr"/>
                      <a:r>
                        <a:rPr lang="en-US" dirty="0" smtClean="0"/>
                        <a:t>__________</a:t>
                      </a:r>
                      <a:endParaRPr lang="en-US" dirty="0"/>
                    </a:p>
                  </a:txBody>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Conservation of Energy</a:t>
            </a:r>
            <a:endParaRPr lang="en-US" dirty="0"/>
          </a:p>
        </p:txBody>
      </p:sp>
      <p:sp>
        <p:nvSpPr>
          <p:cNvPr id="3" name="Content Placeholder 2"/>
          <p:cNvSpPr>
            <a:spLocks noGrp="1"/>
          </p:cNvSpPr>
          <p:nvPr>
            <p:ph idx="1"/>
          </p:nvPr>
        </p:nvSpPr>
        <p:spPr>
          <a:xfrm>
            <a:off x="457200" y="1600200"/>
            <a:ext cx="8229600" cy="5105400"/>
          </a:xfrm>
        </p:spPr>
        <p:txBody>
          <a:bodyPr>
            <a:normAutofit fontScale="77500" lnSpcReduction="20000"/>
          </a:bodyPr>
          <a:lstStyle/>
          <a:p>
            <a:r>
              <a:rPr lang="en-US" dirty="0" smtClean="0"/>
              <a:t>The Conservation of Energy states:</a:t>
            </a:r>
            <a:r>
              <a:rPr lang="en-US" u="sng" dirty="0" smtClean="0"/>
              <a:t/>
            </a:r>
            <a:br>
              <a:rPr lang="en-US" u="sng" dirty="0" smtClean="0"/>
            </a:br>
            <a:r>
              <a:rPr lang="en-US" u="sng" dirty="0" smtClean="0"/>
              <a:t/>
            </a:r>
            <a:br>
              <a:rPr lang="en-US" u="sng" dirty="0" smtClean="0"/>
            </a:br>
            <a:r>
              <a:rPr lang="en-US" sz="4600" b="1" dirty="0" smtClean="0">
                <a:solidFill>
                  <a:srgbClr val="00B050"/>
                </a:solidFill>
              </a:rPr>
              <a:t>Energy is neither created nor destroyed it is transferred from one form to another.</a:t>
            </a:r>
          </a:p>
          <a:p>
            <a:endParaRPr lang="en-US" sz="4600" b="1" dirty="0" smtClean="0"/>
          </a:p>
          <a:p>
            <a:r>
              <a:rPr lang="en-US" dirty="0" smtClean="0"/>
              <a:t>Most of the production of electricity relies on burning fossil fuels.</a:t>
            </a:r>
            <a:br>
              <a:rPr lang="en-US" dirty="0" smtClean="0"/>
            </a:br>
            <a:r>
              <a:rPr lang="en-US" dirty="0" smtClean="0"/>
              <a:t/>
            </a:r>
            <a:br>
              <a:rPr lang="en-US" dirty="0" smtClean="0"/>
            </a:br>
            <a:r>
              <a:rPr lang="en-US" dirty="0" smtClean="0"/>
              <a:t>These fuels are only available in limited quantities and so reducing their use is important.</a:t>
            </a:r>
            <a:br>
              <a:rPr lang="en-US" dirty="0" smtClean="0"/>
            </a:br>
            <a:r>
              <a:rPr lang="en-US" dirty="0" smtClean="0"/>
              <a:t/>
            </a:r>
            <a:br>
              <a:rPr lang="en-US" dirty="0" smtClean="0"/>
            </a:br>
            <a:r>
              <a:rPr lang="en-US" b="1" i="1" dirty="0" smtClean="0"/>
              <a:t>How can we conserve some of these resources?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473575"/>
            <a:ext cx="7772400" cy="1470025"/>
          </a:xfrm>
        </p:spPr>
        <p:txBody>
          <a:bodyPr/>
          <a:lstStyle/>
          <a:p>
            <a:r>
              <a:rPr lang="en-US" dirty="0" smtClean="0"/>
              <a:t>Circuitry</a:t>
            </a:r>
            <a:endParaRPr lang="en-US" dirty="0"/>
          </a:p>
        </p:txBody>
      </p:sp>
      <p:pic>
        <p:nvPicPr>
          <p:cNvPr id="129028" name="Picture 4" descr="Image result for series and parallel circuits gif"/>
          <p:cNvPicPr>
            <a:picLocks noChangeAspect="1" noChangeArrowheads="1" noCrop="1"/>
          </p:cNvPicPr>
          <p:nvPr/>
        </p:nvPicPr>
        <p:blipFill>
          <a:blip r:embed="rId2" cstate="print"/>
          <a:srcRect/>
          <a:stretch>
            <a:fillRect/>
          </a:stretch>
        </p:blipFill>
        <p:spPr bwMode="auto">
          <a:xfrm>
            <a:off x="2139553" y="1295400"/>
            <a:ext cx="5175647" cy="32004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Separating Charges</a:t>
            </a:r>
            <a:endParaRPr lang="en-US" dirty="0"/>
          </a:p>
        </p:txBody>
      </p:sp>
      <p:sp>
        <p:nvSpPr>
          <p:cNvPr id="3" name="Content Placeholder 2"/>
          <p:cNvSpPr>
            <a:spLocks noGrp="1"/>
          </p:cNvSpPr>
          <p:nvPr>
            <p:ph idx="1"/>
          </p:nvPr>
        </p:nvSpPr>
        <p:spPr>
          <a:xfrm>
            <a:off x="457200" y="1447800"/>
            <a:ext cx="8229600" cy="5257800"/>
          </a:xfrm>
        </p:spPr>
        <p:txBody>
          <a:bodyPr>
            <a:normAutofit fontScale="85000" lnSpcReduction="20000"/>
          </a:bodyPr>
          <a:lstStyle/>
          <a:p>
            <a:r>
              <a:rPr lang="en-US" dirty="0"/>
              <a:t>Rubbing a polythene rod with a dry cloth will cause electrons to move from the cloth to the polythene rod.  </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The </a:t>
            </a:r>
            <a:r>
              <a:rPr lang="en-US" dirty="0"/>
              <a:t>rod will become negatively charged because it has extra electrons and the cloth will become positively charged because it has fewer electrons than protons</a:t>
            </a:r>
            <a:r>
              <a:rPr lang="en-US" dirty="0" smtClean="0"/>
              <a:t>.</a:t>
            </a:r>
            <a:br>
              <a:rPr lang="en-US" dirty="0" smtClean="0"/>
            </a:br>
            <a:endParaRPr lang="en-US" dirty="0"/>
          </a:p>
          <a:p>
            <a:r>
              <a:rPr lang="en-US" dirty="0"/>
              <a:t>The opposite will happen when a Perspex rod is rubbed with a dry cloth.  </a:t>
            </a:r>
            <a:r>
              <a:rPr lang="en-US" b="1" dirty="0"/>
              <a:t>Explain what will happen using a drawing.</a:t>
            </a:r>
            <a:endParaRPr lang="en-US" dirty="0"/>
          </a:p>
        </p:txBody>
      </p:sp>
      <p:pic>
        <p:nvPicPr>
          <p:cNvPr id="2052" name="Picture 4" descr="https://lh4.googleusercontent.com/Va4OfY0clEPYvqLQU-T4I-LzJOapYH7DwJ3csPWiyyrhRFoJtiyz65AnOcjJwqB3ytbVgYQfIrMp7LcGdaJTMC9ylki5Tyv37Zj_ZHqc3mncmvRBGja1mj6aSApnj4eSEZP4xH-S"/>
          <p:cNvPicPr>
            <a:picLocks noChangeAspect="1" noChangeArrowheads="1"/>
          </p:cNvPicPr>
          <p:nvPr/>
        </p:nvPicPr>
        <p:blipFill>
          <a:blip r:embed="rId3" cstate="print"/>
          <a:srcRect b="59114"/>
          <a:stretch>
            <a:fillRect/>
          </a:stretch>
        </p:blipFill>
        <p:spPr bwMode="auto">
          <a:xfrm>
            <a:off x="1516707" y="2572929"/>
            <a:ext cx="5950893" cy="1313271"/>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Circuits and Components</a:t>
            </a:r>
            <a:endParaRPr lang="en-US" dirty="0"/>
          </a:p>
        </p:txBody>
      </p:sp>
      <p:sp>
        <p:nvSpPr>
          <p:cNvPr id="3" name="Content Placeholder 2"/>
          <p:cNvSpPr>
            <a:spLocks noGrp="1"/>
          </p:cNvSpPr>
          <p:nvPr>
            <p:ph idx="1"/>
          </p:nvPr>
        </p:nvSpPr>
        <p:spPr/>
        <p:txBody>
          <a:bodyPr/>
          <a:lstStyle/>
          <a:p>
            <a:r>
              <a:rPr lang="en-US" dirty="0" smtClean="0"/>
              <a:t>There are </a:t>
            </a:r>
            <a:r>
              <a:rPr lang="en-US" b="1" dirty="0" smtClean="0"/>
              <a:t>TWO</a:t>
            </a:r>
            <a:r>
              <a:rPr lang="en-US" dirty="0" smtClean="0"/>
              <a:t> types of simple circuits:</a:t>
            </a:r>
            <a:br>
              <a:rPr lang="en-US" dirty="0" smtClean="0"/>
            </a:br>
            <a:endParaRPr lang="en-US" dirty="0" smtClean="0"/>
          </a:p>
          <a:p>
            <a:pPr fontAlgn="base">
              <a:buNone/>
            </a:pPr>
            <a:r>
              <a:rPr lang="en-US" dirty="0" smtClean="0"/>
              <a:t>	</a:t>
            </a:r>
            <a:r>
              <a:rPr lang="en-US" b="1" dirty="0" smtClean="0">
                <a:solidFill>
                  <a:srgbClr val="FF0066"/>
                </a:solidFill>
              </a:rPr>
              <a:t>Series</a:t>
            </a:r>
            <a:r>
              <a:rPr lang="en-US" dirty="0" smtClean="0"/>
              <a:t> - one pathway for current to flow, current is the same in all components</a:t>
            </a:r>
            <a:br>
              <a:rPr lang="en-US" dirty="0" smtClean="0"/>
            </a:br>
            <a:endParaRPr lang="en-US" dirty="0" smtClean="0"/>
          </a:p>
          <a:p>
            <a:pPr fontAlgn="base">
              <a:buNone/>
            </a:pPr>
            <a:r>
              <a:rPr lang="en-US" dirty="0" smtClean="0"/>
              <a:t>	</a:t>
            </a:r>
            <a:r>
              <a:rPr lang="en-US" b="1" dirty="0" smtClean="0">
                <a:solidFill>
                  <a:srgbClr val="0070C0"/>
                </a:solidFill>
              </a:rPr>
              <a:t>Parallel</a:t>
            </a:r>
            <a:r>
              <a:rPr lang="en-US" dirty="0" smtClean="0"/>
              <a:t>  - different pathways for current to flow, current is not the same in all components</a:t>
            </a:r>
          </a:p>
          <a:p>
            <a:endParaRPr lang="en-US"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Comparing Series and Parallel Circuits</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https://lh6.googleusercontent.com/SJ2ouz-t2G6_2faJk4JZ53DOc0UWxzp_lohwv5HhIe3nJhgUekehW9Picq2d4cmrz7PhqvkZo8SNu65ZPUNDMPjnmpweZAo3oo3VVNxQRDgkGY1PX_SbUbTmxkmLy9j_1f5XscOW"/>
          <p:cNvPicPr>
            <a:picLocks noChangeAspect="1" noChangeArrowheads="1"/>
          </p:cNvPicPr>
          <p:nvPr/>
        </p:nvPicPr>
        <p:blipFill>
          <a:blip r:embed="rId2" cstate="print"/>
          <a:srcRect/>
          <a:stretch>
            <a:fillRect/>
          </a:stretch>
        </p:blipFill>
        <p:spPr bwMode="auto">
          <a:xfrm>
            <a:off x="609600" y="1590972"/>
            <a:ext cx="8232734" cy="4581228"/>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Combination Circuitry is Used to Wire a House</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It is better to wire a house using a combination of series and parallel circuits because if a light blows or if an appliance stops working the other appliances in the household will continue to work.</a:t>
            </a:r>
          </a:p>
          <a:p>
            <a:endParaRPr lang="en-US" dirty="0" smtClean="0"/>
          </a:p>
          <a:p>
            <a:r>
              <a:rPr lang="en-US" b="1" i="1" dirty="0" smtClean="0"/>
              <a:t>If a house is wired using only series circuits what would happen?</a:t>
            </a:r>
          </a:p>
          <a:p>
            <a:pPr>
              <a:buNone/>
            </a:pPr>
            <a:endParaRPr lang="en-US" b="1" i="1" dirty="0"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Advantages of Parallel Connection of Domestic Appliances</a:t>
            </a:r>
            <a:endParaRPr lang="en-US" dirty="0"/>
          </a:p>
        </p:txBody>
      </p:sp>
      <p:sp>
        <p:nvSpPr>
          <p:cNvPr id="3" name="Content Placeholder 2"/>
          <p:cNvSpPr>
            <a:spLocks noGrp="1"/>
          </p:cNvSpPr>
          <p:nvPr>
            <p:ph idx="1"/>
          </p:nvPr>
        </p:nvSpPr>
        <p:spPr/>
        <p:txBody>
          <a:bodyPr>
            <a:normAutofit lnSpcReduction="10000"/>
          </a:bodyPr>
          <a:lstStyle/>
          <a:p>
            <a:r>
              <a:rPr lang="en-US" dirty="0" smtClean="0"/>
              <a:t>Appliances can be switched on and off without affecting each other.  </a:t>
            </a:r>
            <a:br>
              <a:rPr lang="en-US" dirty="0" smtClean="0"/>
            </a:br>
            <a:r>
              <a:rPr lang="en-US" dirty="0" smtClean="0"/>
              <a:t/>
            </a:r>
            <a:br>
              <a:rPr lang="en-US" dirty="0" smtClean="0"/>
            </a:br>
            <a:r>
              <a:rPr lang="en-US" dirty="0" smtClean="0"/>
              <a:t>If they were connected in series switching off one appliance would cause all to turn off.</a:t>
            </a:r>
            <a:br>
              <a:rPr lang="en-US" dirty="0" smtClean="0"/>
            </a:br>
            <a:endParaRPr lang="en-US" dirty="0" smtClean="0"/>
          </a:p>
          <a:p>
            <a:r>
              <a:rPr lang="en-US" dirty="0" smtClean="0"/>
              <a:t>Most people rely on electrical appliances.  However, they have to pay for the electrical energy they use.</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Advantages of Parallel Connection of Domestic Appliances</a:t>
            </a:r>
            <a:endParaRPr lang="en-US" dirty="0"/>
          </a:p>
        </p:txBody>
      </p:sp>
      <p:sp>
        <p:nvSpPr>
          <p:cNvPr id="3" name="Content Placeholder 2"/>
          <p:cNvSpPr>
            <a:spLocks noGrp="1"/>
          </p:cNvSpPr>
          <p:nvPr>
            <p:ph idx="1"/>
          </p:nvPr>
        </p:nvSpPr>
        <p:spPr/>
        <p:txBody>
          <a:bodyPr>
            <a:normAutofit/>
          </a:bodyPr>
          <a:lstStyle/>
          <a:p>
            <a:r>
              <a:rPr lang="en-US" sz="4400" dirty="0" smtClean="0"/>
              <a:t>Electrical boards measure energy consumption using electricity meters in homes.</a:t>
            </a:r>
            <a:br>
              <a:rPr lang="en-US" sz="4400" dirty="0" smtClean="0"/>
            </a:br>
            <a:r>
              <a:rPr lang="en-US" sz="4400" dirty="0" smtClean="0"/>
              <a:t/>
            </a:r>
            <a:br>
              <a:rPr lang="en-US" sz="4400" dirty="0" smtClean="0"/>
            </a:br>
            <a:r>
              <a:rPr lang="en-US" sz="4400" dirty="0" smtClean="0"/>
              <a:t>The unit of energy used is call a kilowatt-hour (kWh).</a:t>
            </a:r>
          </a:p>
          <a:p>
            <a:endParaRPr lang="en-US" dirty="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Advantages of Parallel Connection of Domestic Appliances</a:t>
            </a:r>
            <a:endParaRPr lang="en-US" dirty="0"/>
          </a:p>
        </p:txBody>
      </p:sp>
      <p:sp>
        <p:nvSpPr>
          <p:cNvPr id="3" name="Content Placeholder 2"/>
          <p:cNvSpPr>
            <a:spLocks noGrp="1"/>
          </p:cNvSpPr>
          <p:nvPr>
            <p:ph idx="1"/>
          </p:nvPr>
        </p:nvSpPr>
        <p:spPr/>
        <p:txBody>
          <a:bodyPr>
            <a:normAutofit/>
          </a:bodyPr>
          <a:lstStyle/>
          <a:p>
            <a:r>
              <a:rPr lang="en-US" dirty="0" smtClean="0"/>
              <a:t>Electricity meters can either be analogue display (where the dials rotate for each digit) </a:t>
            </a:r>
            <a:br>
              <a:rPr lang="en-US" dirty="0" smtClean="0"/>
            </a:br>
            <a:r>
              <a:rPr lang="en-US" dirty="0" smtClean="0"/>
              <a:t>or they can be digital display (where numbers change and can be read directly) </a:t>
            </a:r>
            <a:endParaRPr lang="en-US" dirty="0"/>
          </a:p>
        </p:txBody>
      </p:sp>
      <p:pic>
        <p:nvPicPr>
          <p:cNvPr id="46082" name="Picture 2" descr="Image result for analogue electric meters"/>
          <p:cNvPicPr>
            <a:picLocks noChangeAspect="1" noChangeArrowheads="1"/>
          </p:cNvPicPr>
          <p:nvPr/>
        </p:nvPicPr>
        <p:blipFill>
          <a:blip r:embed="rId2" cstate="print"/>
          <a:srcRect/>
          <a:stretch>
            <a:fillRect/>
          </a:stretch>
        </p:blipFill>
        <p:spPr bwMode="auto">
          <a:xfrm>
            <a:off x="685800" y="3657600"/>
            <a:ext cx="3028950" cy="3044171"/>
          </a:xfrm>
          <a:prstGeom prst="rect">
            <a:avLst/>
          </a:prstGeom>
          <a:noFill/>
        </p:spPr>
      </p:pic>
      <p:pic>
        <p:nvPicPr>
          <p:cNvPr id="46084" name="Picture 4" descr="Image result for digital electric meters"/>
          <p:cNvPicPr>
            <a:picLocks noChangeAspect="1" noChangeArrowheads="1"/>
          </p:cNvPicPr>
          <p:nvPr/>
        </p:nvPicPr>
        <p:blipFill>
          <a:blip r:embed="rId3" cstate="print"/>
          <a:srcRect/>
          <a:stretch>
            <a:fillRect/>
          </a:stretch>
        </p:blipFill>
        <p:spPr bwMode="auto">
          <a:xfrm>
            <a:off x="4114800" y="3810000"/>
            <a:ext cx="4762500" cy="2790825"/>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Meters Read?</a:t>
            </a:r>
            <a:endParaRPr lang="en-US" dirty="0"/>
          </a:p>
        </p:txBody>
      </p:sp>
      <p:sp>
        <p:nvSpPr>
          <p:cNvPr id="3" name="Content Placeholder 2"/>
          <p:cNvSpPr>
            <a:spLocks noGrp="1"/>
          </p:cNvSpPr>
          <p:nvPr>
            <p:ph idx="1"/>
          </p:nvPr>
        </p:nvSpPr>
        <p:spPr>
          <a:xfrm>
            <a:off x="457200" y="1600200"/>
            <a:ext cx="8229600" cy="4953000"/>
          </a:xfrm>
        </p:spPr>
        <p:txBody>
          <a:bodyPr>
            <a:normAutofit lnSpcReduction="10000"/>
          </a:bodyPr>
          <a:lstStyle/>
          <a:p>
            <a:r>
              <a:rPr lang="en-US" dirty="0" smtClean="0"/>
              <a:t>Every month the electricity supplier sends someone to read the meter.</a:t>
            </a:r>
            <a:br>
              <a:rPr lang="en-US" dirty="0" smtClean="0"/>
            </a:br>
            <a:r>
              <a:rPr lang="en-US" dirty="0" smtClean="0"/>
              <a:t/>
            </a:r>
            <a:br>
              <a:rPr lang="en-US" dirty="0" smtClean="0"/>
            </a:br>
            <a:r>
              <a:rPr lang="en-US" dirty="0" smtClean="0"/>
              <a:t>The amount of kilowatts used for the month is then recorded and you are charged accordingly.</a:t>
            </a:r>
          </a:p>
          <a:p>
            <a:endParaRPr lang="en-US" dirty="0" smtClean="0"/>
          </a:p>
          <a:p>
            <a:r>
              <a:rPr lang="en-US" dirty="0" smtClean="0"/>
              <a:t>In addition to the current you used, some companies make you pay a standing charge even if you did not use any electricity.</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Meters Read?</a:t>
            </a:r>
            <a:endParaRPr lang="en-US" dirty="0"/>
          </a:p>
        </p:txBody>
      </p:sp>
      <p:sp>
        <p:nvSpPr>
          <p:cNvPr id="3" name="Content Placeholder 2"/>
          <p:cNvSpPr>
            <a:spLocks noGrp="1"/>
          </p:cNvSpPr>
          <p:nvPr>
            <p:ph idx="1"/>
          </p:nvPr>
        </p:nvSpPr>
        <p:spPr>
          <a:xfrm>
            <a:off x="381000" y="1219200"/>
            <a:ext cx="8305800" cy="5638800"/>
          </a:xfrm>
        </p:spPr>
        <p:txBody>
          <a:bodyPr>
            <a:normAutofit fontScale="70000" lnSpcReduction="20000"/>
          </a:bodyPr>
          <a:lstStyle/>
          <a:p>
            <a:r>
              <a:rPr lang="en-US" b="1" dirty="0" smtClean="0"/>
              <a:t>Digital</a:t>
            </a:r>
            <a:r>
              <a:rPr lang="en-US" dirty="0" smtClean="0"/>
              <a:t> meters are modern meters which can be read directly.</a:t>
            </a:r>
            <a:br>
              <a:rPr lang="en-US" dirty="0" smtClean="0"/>
            </a:br>
            <a:endParaRPr lang="en-US" dirty="0" smtClean="0"/>
          </a:p>
          <a:p>
            <a:r>
              <a:rPr lang="en-US" dirty="0" smtClean="0"/>
              <a:t>An </a:t>
            </a:r>
            <a:r>
              <a:rPr lang="en-US" b="1" dirty="0" smtClean="0"/>
              <a:t>analogue </a:t>
            </a:r>
            <a:r>
              <a:rPr lang="en-US" dirty="0" smtClean="0"/>
              <a:t>meter has dials.  Each dial represents one digit of the present reading.  The dials move both clockwise and counter clockwise.</a:t>
            </a:r>
            <a:br>
              <a:rPr lang="en-US" dirty="0" smtClean="0"/>
            </a:br>
            <a:r>
              <a:rPr lang="en-US" dirty="0" smtClean="0"/>
              <a:t/>
            </a:r>
            <a:br>
              <a:rPr lang="en-US" dirty="0" smtClean="0"/>
            </a:br>
            <a:r>
              <a:rPr lang="en-US" b="1" dirty="0" smtClean="0">
                <a:solidFill>
                  <a:srgbClr val="7030A0"/>
                </a:solidFill>
              </a:rPr>
              <a:t>1.  The dials are read from right to left and the numbers are written in the same order.</a:t>
            </a:r>
            <a:br>
              <a:rPr lang="en-US" b="1" dirty="0" smtClean="0">
                <a:solidFill>
                  <a:srgbClr val="7030A0"/>
                </a:solidFill>
              </a:rPr>
            </a:br>
            <a:r>
              <a:rPr lang="en-US" dirty="0" smtClean="0"/>
              <a:t/>
            </a:r>
            <a:br>
              <a:rPr lang="en-US" dirty="0" smtClean="0"/>
            </a:br>
            <a:r>
              <a:rPr lang="en-US" b="1" dirty="0" smtClean="0">
                <a:solidFill>
                  <a:srgbClr val="00B050"/>
                </a:solidFill>
              </a:rPr>
              <a:t>2.  When the hand on any dial is between two numbers the smaller number is read.</a:t>
            </a:r>
            <a:br>
              <a:rPr lang="en-US" b="1" dirty="0" smtClean="0">
                <a:solidFill>
                  <a:srgbClr val="00B050"/>
                </a:solidFill>
              </a:rPr>
            </a:br>
            <a:r>
              <a:rPr lang="en-US" dirty="0" smtClean="0"/>
              <a:t/>
            </a:r>
            <a:br>
              <a:rPr lang="en-US" dirty="0" smtClean="0"/>
            </a:br>
            <a:r>
              <a:rPr lang="en-US" b="1" dirty="0" smtClean="0">
                <a:solidFill>
                  <a:schemeClr val="accent6">
                    <a:lumMod val="75000"/>
                  </a:schemeClr>
                </a:solidFill>
              </a:rPr>
              <a:t>3.  When the pointer seems to be directly on a number write that number down.</a:t>
            </a:r>
            <a:br>
              <a:rPr lang="en-US" b="1" dirty="0" smtClean="0">
                <a:solidFill>
                  <a:schemeClr val="accent6">
                    <a:lumMod val="75000"/>
                  </a:schemeClr>
                </a:solidFill>
              </a:rPr>
            </a:br>
            <a:r>
              <a:rPr lang="en-US" dirty="0" smtClean="0"/>
              <a:t/>
            </a:r>
            <a:br>
              <a:rPr lang="en-US" dirty="0" smtClean="0"/>
            </a:br>
            <a:r>
              <a:rPr lang="en-US" b="1" dirty="0" smtClean="0">
                <a:solidFill>
                  <a:srgbClr val="FF0066"/>
                </a:solidFill>
              </a:rPr>
              <a:t>4.  When the number is between 0 and 9, 0 is considered as 10 hence 9 should be written down.</a:t>
            </a:r>
            <a:br>
              <a:rPr lang="en-US" b="1" dirty="0" smtClean="0">
                <a:solidFill>
                  <a:srgbClr val="FF0066"/>
                </a:solidFill>
              </a:rPr>
            </a:br>
            <a:r>
              <a:rPr lang="en-US" dirty="0" smtClean="0"/>
              <a:t/>
            </a:r>
            <a:br>
              <a:rPr lang="en-US" dirty="0" smtClean="0"/>
            </a:br>
            <a:r>
              <a:rPr lang="en-US" b="1" dirty="0" smtClean="0">
                <a:solidFill>
                  <a:schemeClr val="accent5">
                    <a:lumMod val="75000"/>
                  </a:schemeClr>
                </a:solidFill>
              </a:rPr>
              <a:t>5.  When the number is between 0 and 1, 0 should be written down.</a:t>
            </a:r>
          </a:p>
          <a:p>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Analogue Meters</a:t>
            </a:r>
            <a:endParaRPr lang="en-US" dirty="0"/>
          </a:p>
        </p:txBody>
      </p:sp>
      <p:sp>
        <p:nvSpPr>
          <p:cNvPr id="3" name="Content Placeholder 2"/>
          <p:cNvSpPr>
            <a:spLocks noGrp="1"/>
          </p:cNvSpPr>
          <p:nvPr>
            <p:ph idx="1"/>
          </p:nvPr>
        </p:nvSpPr>
        <p:spPr/>
        <p:txBody>
          <a:bodyPr/>
          <a:lstStyle/>
          <a:p>
            <a:endParaRPr lang="en-US" dirty="0"/>
          </a:p>
        </p:txBody>
      </p:sp>
      <p:pic>
        <p:nvPicPr>
          <p:cNvPr id="55298" name="Picture 2" descr="Related image"/>
          <p:cNvPicPr>
            <a:picLocks noChangeAspect="1" noChangeArrowheads="1"/>
          </p:cNvPicPr>
          <p:nvPr/>
        </p:nvPicPr>
        <p:blipFill>
          <a:blip r:embed="rId2" cstate="print"/>
          <a:srcRect/>
          <a:stretch>
            <a:fillRect/>
          </a:stretch>
        </p:blipFill>
        <p:spPr bwMode="auto">
          <a:xfrm>
            <a:off x="1676400" y="1219200"/>
            <a:ext cx="5740721" cy="5391151"/>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Analogue Meters</a:t>
            </a:r>
            <a:endParaRPr lang="en-US" dirty="0"/>
          </a:p>
        </p:txBody>
      </p:sp>
      <p:sp>
        <p:nvSpPr>
          <p:cNvPr id="3" name="Content Placeholder 2"/>
          <p:cNvSpPr>
            <a:spLocks noGrp="1"/>
          </p:cNvSpPr>
          <p:nvPr>
            <p:ph idx="1"/>
          </p:nvPr>
        </p:nvSpPr>
        <p:spPr/>
        <p:txBody>
          <a:bodyPr/>
          <a:lstStyle/>
          <a:p>
            <a:endParaRPr lang="en-US" dirty="0"/>
          </a:p>
        </p:txBody>
      </p:sp>
      <p:pic>
        <p:nvPicPr>
          <p:cNvPr id="54274" name="Picture 2"/>
          <p:cNvPicPr>
            <a:picLocks noChangeAspect="1" noChangeArrowheads="1"/>
          </p:cNvPicPr>
          <p:nvPr/>
        </p:nvPicPr>
        <p:blipFill>
          <a:blip r:embed="rId3" cstate="print"/>
          <a:srcRect l="29000" t="13023" r="33500" b="46047"/>
          <a:stretch>
            <a:fillRect/>
          </a:stretch>
        </p:blipFill>
        <p:spPr bwMode="auto">
          <a:xfrm>
            <a:off x="337705" y="1600200"/>
            <a:ext cx="8196695" cy="48087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Forces Between Charged Objects</a:t>
            </a:r>
            <a:endParaRPr lang="en-US" dirty="0"/>
          </a:p>
        </p:txBody>
      </p:sp>
      <p:sp>
        <p:nvSpPr>
          <p:cNvPr id="3" name="Content Placeholder 2"/>
          <p:cNvSpPr>
            <a:spLocks noGrp="1"/>
          </p:cNvSpPr>
          <p:nvPr>
            <p:ph idx="1"/>
          </p:nvPr>
        </p:nvSpPr>
        <p:spPr/>
        <p:txBody>
          <a:bodyPr>
            <a:normAutofit/>
          </a:bodyPr>
          <a:lstStyle/>
          <a:p>
            <a:r>
              <a:rPr lang="en-US" dirty="0" smtClean="0"/>
              <a:t>Opposite </a:t>
            </a:r>
            <a:r>
              <a:rPr lang="en-US" dirty="0"/>
              <a:t>charges attract. </a:t>
            </a:r>
            <a:endParaRPr lang="en-US" b="0" dirty="0" smtClean="0"/>
          </a:p>
          <a:p>
            <a:r>
              <a:rPr lang="en-US" dirty="0" smtClean="0"/>
              <a:t>Like </a:t>
            </a:r>
            <a:r>
              <a:rPr lang="en-US" dirty="0"/>
              <a:t>charges repel</a:t>
            </a:r>
            <a:r>
              <a:rPr lang="en-US" dirty="0" smtClean="0"/>
              <a:t>.</a:t>
            </a:r>
            <a:br>
              <a:rPr lang="en-US" dirty="0" smtClean="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pic>
        <p:nvPicPr>
          <p:cNvPr id="1026" name="Picture 2" descr="Image result for like charges attract opposite charges attract"/>
          <p:cNvPicPr>
            <a:picLocks noChangeAspect="1" noChangeArrowheads="1"/>
          </p:cNvPicPr>
          <p:nvPr/>
        </p:nvPicPr>
        <p:blipFill>
          <a:blip r:embed="rId2" cstate="print"/>
          <a:srcRect/>
          <a:stretch>
            <a:fillRect/>
          </a:stretch>
        </p:blipFill>
        <p:spPr bwMode="auto">
          <a:xfrm>
            <a:off x="1066800" y="3200400"/>
            <a:ext cx="7322246" cy="25146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Use of Electrical Energy</a:t>
            </a:r>
            <a:endParaRPr lang="en-US" dirty="0"/>
          </a:p>
        </p:txBody>
      </p:sp>
      <p:sp>
        <p:nvSpPr>
          <p:cNvPr id="3" name="Content Placeholder 2"/>
          <p:cNvSpPr>
            <a:spLocks noGrp="1"/>
          </p:cNvSpPr>
          <p:nvPr>
            <p:ph idx="1"/>
          </p:nvPr>
        </p:nvSpPr>
        <p:spPr/>
        <p:txBody>
          <a:bodyPr/>
          <a:lstStyle/>
          <a:p>
            <a:r>
              <a:rPr lang="en-US" dirty="0" smtClean="0"/>
              <a:t>In order to determine the amount of electrical energy used, subtract the previous reading from the present reading to determine your usage.</a:t>
            </a:r>
            <a:br>
              <a:rPr lang="en-US" dirty="0" smtClean="0"/>
            </a:br>
            <a:r>
              <a:rPr lang="en-US" dirty="0" smtClean="0"/>
              <a:t/>
            </a:r>
            <a:br>
              <a:rPr lang="en-US" dirty="0" smtClean="0"/>
            </a:br>
            <a:r>
              <a:rPr lang="en-US" dirty="0" smtClean="0"/>
              <a:t>The total cost is calculated based on the cost of one unit.  </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Calculating Use of Electrical Energy</a:t>
            </a:r>
            <a:endParaRPr lang="en-US" dirty="0"/>
          </a:p>
        </p:txBody>
      </p:sp>
      <p:sp>
        <p:nvSpPr>
          <p:cNvPr id="3" name="Content Placeholder 2"/>
          <p:cNvSpPr>
            <a:spLocks noGrp="1"/>
          </p:cNvSpPr>
          <p:nvPr>
            <p:ph idx="1"/>
          </p:nvPr>
        </p:nvSpPr>
        <p:spPr>
          <a:xfrm>
            <a:off x="228600" y="1066800"/>
            <a:ext cx="8610600" cy="5592763"/>
          </a:xfrm>
        </p:spPr>
        <p:txBody>
          <a:bodyPr>
            <a:normAutofit fontScale="92500" lnSpcReduction="20000"/>
          </a:bodyPr>
          <a:lstStyle/>
          <a:p>
            <a:r>
              <a:rPr lang="en-US" sz="2400" b="1" dirty="0" smtClean="0"/>
              <a:t>An example of how to read the meters.</a:t>
            </a:r>
            <a:br>
              <a:rPr lang="en-US" sz="2400" b="1" dirty="0" smtClean="0"/>
            </a:br>
            <a:r>
              <a:rPr lang="en-US" sz="2400" dirty="0" smtClean="0"/>
              <a:t/>
            </a:r>
            <a:br>
              <a:rPr lang="en-US" sz="2400" dirty="0" smtClean="0"/>
            </a:br>
            <a:r>
              <a:rPr lang="en-US" sz="2400" b="1" dirty="0" smtClean="0"/>
              <a:t>Meter reading the week before:  </a:t>
            </a:r>
            <a:r>
              <a:rPr lang="en-US" sz="2400" b="1" dirty="0" smtClean="0">
                <a:solidFill>
                  <a:srgbClr val="FF0000"/>
                </a:solidFill>
              </a:rPr>
              <a:t>46372</a:t>
            </a:r>
          </a:p>
          <a:p>
            <a:endParaRPr lang="en-US" sz="2400" dirty="0" smtClean="0"/>
          </a:p>
          <a:p>
            <a:endParaRPr lang="en-US" sz="2400" dirty="0" smtClean="0"/>
          </a:p>
          <a:p>
            <a:pPr>
              <a:buNone/>
            </a:pP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b="1" dirty="0" smtClean="0"/>
              <a:t>Meter reading the week before:  </a:t>
            </a:r>
            <a:r>
              <a:rPr lang="en-US" sz="2400" b="1" dirty="0" smtClean="0">
                <a:solidFill>
                  <a:srgbClr val="00B0F0"/>
                </a:solidFill>
              </a:rPr>
              <a:t>46492</a:t>
            </a:r>
            <a:r>
              <a:rPr lang="en-US" sz="2400" b="1" dirty="0" smtClean="0"/>
              <a:t/>
            </a:r>
            <a:br>
              <a:rPr lang="en-US" sz="2400" b="1" dirty="0" smtClean="0"/>
            </a:br>
            <a:endParaRPr lang="en-US" sz="2400" b="1" dirty="0" smtClean="0"/>
          </a:p>
          <a:p>
            <a:pPr>
              <a:buNone/>
            </a:pPr>
            <a:endParaRPr lang="en-US" sz="2400" dirty="0" smtClean="0"/>
          </a:p>
          <a:p>
            <a:pPr>
              <a:buNone/>
            </a:pPr>
            <a:r>
              <a:rPr lang="en-US" sz="2400" dirty="0" smtClean="0"/>
              <a:t/>
            </a:r>
            <a:br>
              <a:rPr lang="en-US" sz="2400" dirty="0" smtClean="0"/>
            </a:br>
            <a:r>
              <a:rPr lang="en-US" sz="2400" dirty="0" smtClean="0"/>
              <a:t/>
            </a:r>
            <a:br>
              <a:rPr lang="en-US" sz="2400" dirty="0" smtClean="0"/>
            </a:br>
            <a:r>
              <a:rPr lang="en-US" sz="2400" dirty="0" smtClean="0"/>
              <a:t/>
            </a:r>
            <a:br>
              <a:rPr lang="en-US" sz="2400" dirty="0" smtClean="0"/>
            </a:br>
            <a:r>
              <a:rPr lang="en-US" sz="2400" dirty="0" smtClean="0"/>
              <a:t>1.  How many units of electrical energy have been used for the week?  </a:t>
            </a:r>
            <a:br>
              <a:rPr lang="en-US" sz="2400" dirty="0" smtClean="0"/>
            </a:br>
            <a:r>
              <a:rPr lang="en-US" sz="2400" b="1" dirty="0" smtClean="0"/>
              <a:t>(</a:t>
            </a:r>
            <a:r>
              <a:rPr lang="en-US" sz="2400" b="1" dirty="0" smtClean="0">
                <a:solidFill>
                  <a:srgbClr val="00B0F0"/>
                </a:solidFill>
              </a:rPr>
              <a:t>46492</a:t>
            </a:r>
            <a:r>
              <a:rPr lang="en-US" sz="2400" b="1" dirty="0" smtClean="0"/>
              <a:t> – </a:t>
            </a:r>
            <a:r>
              <a:rPr lang="en-US" sz="2400" b="1" dirty="0" smtClean="0">
                <a:solidFill>
                  <a:srgbClr val="FF0000"/>
                </a:solidFill>
              </a:rPr>
              <a:t>46372</a:t>
            </a:r>
            <a:r>
              <a:rPr lang="en-US" sz="2400" b="1" dirty="0" smtClean="0"/>
              <a:t>)  =  </a:t>
            </a:r>
            <a:r>
              <a:rPr lang="en-US" sz="2400" b="1" dirty="0" smtClean="0">
                <a:solidFill>
                  <a:srgbClr val="00B050"/>
                </a:solidFill>
              </a:rPr>
              <a:t>120</a:t>
            </a:r>
            <a:r>
              <a:rPr lang="en-US" sz="2400" b="1" dirty="0" smtClean="0"/>
              <a:t> kWh ~ </a:t>
            </a:r>
            <a:r>
              <a:rPr lang="en-US" sz="2400" b="1" dirty="0" smtClean="0">
                <a:solidFill>
                  <a:srgbClr val="00B050"/>
                </a:solidFill>
              </a:rPr>
              <a:t>120</a:t>
            </a:r>
            <a:r>
              <a:rPr lang="en-US" sz="2400" b="1" dirty="0" smtClean="0"/>
              <a:t> units</a:t>
            </a:r>
            <a:r>
              <a:rPr lang="en-US" sz="2400" dirty="0" smtClean="0"/>
              <a:t> </a:t>
            </a:r>
            <a:br>
              <a:rPr lang="en-US" sz="2400" dirty="0" smtClean="0"/>
            </a:br>
            <a:r>
              <a:rPr lang="en-US" sz="2400" dirty="0" smtClean="0"/>
              <a:t/>
            </a:r>
            <a:br>
              <a:rPr lang="en-US" sz="2400" dirty="0" smtClean="0"/>
            </a:br>
            <a:r>
              <a:rPr lang="en-US" sz="2400" dirty="0" smtClean="0"/>
              <a:t>What is the total cost if 1 unit is billed at 30 cents? </a:t>
            </a:r>
            <a:br>
              <a:rPr lang="en-US" sz="2400" dirty="0" smtClean="0"/>
            </a:br>
            <a:r>
              <a:rPr lang="en-US" sz="2400" b="1" dirty="0" smtClean="0"/>
              <a:t>(</a:t>
            </a:r>
            <a:r>
              <a:rPr lang="en-US" sz="2400" b="1" dirty="0" smtClean="0">
                <a:solidFill>
                  <a:srgbClr val="00B050"/>
                </a:solidFill>
              </a:rPr>
              <a:t>120</a:t>
            </a:r>
            <a:r>
              <a:rPr lang="en-US" sz="2400" b="1" dirty="0" smtClean="0"/>
              <a:t> units × 0.30 c</a:t>
            </a:r>
            <a:r>
              <a:rPr lang="en-US" sz="2400" dirty="0" smtClean="0"/>
              <a:t>) = </a:t>
            </a:r>
            <a:r>
              <a:rPr lang="en-US" sz="2400" b="1" dirty="0" smtClean="0">
                <a:solidFill>
                  <a:srgbClr val="7030A0"/>
                </a:solidFill>
              </a:rPr>
              <a:t>$ 36</a:t>
            </a:r>
            <a:r>
              <a:rPr lang="en-US" sz="2400" dirty="0" smtClean="0"/>
              <a:t>   </a:t>
            </a:r>
          </a:p>
          <a:p>
            <a:endParaRPr lang="en-US" sz="2400" dirty="0"/>
          </a:p>
        </p:txBody>
      </p:sp>
      <p:pic>
        <p:nvPicPr>
          <p:cNvPr id="74754" name="Picture 2"/>
          <p:cNvPicPr>
            <a:picLocks noChangeAspect="1" noChangeArrowheads="1"/>
          </p:cNvPicPr>
          <p:nvPr/>
        </p:nvPicPr>
        <p:blipFill>
          <a:blip r:embed="rId2" cstate="print"/>
          <a:srcRect l="15500" t="37210" r="41500" b="47907"/>
          <a:stretch>
            <a:fillRect/>
          </a:stretch>
        </p:blipFill>
        <p:spPr bwMode="auto">
          <a:xfrm>
            <a:off x="457200" y="1905000"/>
            <a:ext cx="6553200" cy="12192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7500" t="58605" r="41000" b="27442"/>
          <a:stretch>
            <a:fillRect/>
          </a:stretch>
        </p:blipFill>
        <p:spPr bwMode="auto">
          <a:xfrm>
            <a:off x="609600" y="3810000"/>
            <a:ext cx="63246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Use of Electrical Energy</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r>
              <a:rPr lang="en-US" dirty="0" smtClean="0"/>
              <a:t>The power rating of the appliance and the time frame in which it is used  are needed in order to find out the electrical energy used.</a:t>
            </a:r>
          </a:p>
          <a:p>
            <a:endParaRPr lang="en-US" dirty="0" smtClean="0"/>
          </a:p>
          <a:p>
            <a:r>
              <a:rPr lang="en-US" dirty="0" smtClean="0"/>
              <a:t>If a light bulb of 15 W is used for 2 hours then the amount of electrical energy used is:</a:t>
            </a:r>
            <a:br>
              <a:rPr lang="en-US" dirty="0" smtClean="0"/>
            </a:br>
            <a:r>
              <a:rPr lang="en-US" dirty="0" smtClean="0"/>
              <a:t/>
            </a:r>
            <a:br>
              <a:rPr lang="en-US" dirty="0" smtClean="0"/>
            </a:br>
            <a:r>
              <a:rPr lang="en-US" b="1" dirty="0" smtClean="0"/>
              <a:t>first convert 15 W to kW by dividing by 1000 then multiply by the amount of hours</a:t>
            </a:r>
            <a:br>
              <a:rPr lang="en-US" b="1" dirty="0" smtClean="0"/>
            </a:br>
            <a:r>
              <a:rPr lang="en-US" dirty="0" smtClean="0"/>
              <a:t>         </a:t>
            </a:r>
            <a:br>
              <a:rPr lang="en-US" dirty="0" smtClean="0"/>
            </a:br>
            <a:r>
              <a:rPr lang="en-US" dirty="0" smtClean="0"/>
              <a:t>                </a:t>
            </a:r>
            <a:r>
              <a:rPr lang="en-US" b="1" dirty="0" smtClean="0">
                <a:solidFill>
                  <a:srgbClr val="FF0066"/>
                </a:solidFill>
              </a:rPr>
              <a:t>0.015 kW  ×  2 h  =  0.03 kWh</a:t>
            </a:r>
            <a:br>
              <a:rPr lang="en-US" b="1" dirty="0" smtClean="0">
                <a:solidFill>
                  <a:srgbClr val="FF0066"/>
                </a:solidFill>
              </a:rPr>
            </a:br>
            <a:r>
              <a:rPr lang="en-US" b="1" dirty="0" smtClean="0">
                <a:solidFill>
                  <a:srgbClr val="FF0066"/>
                </a:solidFill>
              </a:rPr>
              <a:t/>
            </a:r>
            <a:br>
              <a:rPr lang="en-US" b="1" dirty="0" smtClean="0">
                <a:solidFill>
                  <a:srgbClr val="FF0066"/>
                </a:solidFill>
              </a:rPr>
            </a:br>
            <a:r>
              <a:rPr lang="en-US" b="1" dirty="0" smtClean="0">
                <a:solidFill>
                  <a:srgbClr val="FF0066"/>
                </a:solidFill>
              </a:rPr>
              <a:t>         </a:t>
            </a:r>
            <a:r>
              <a:rPr lang="en-US" b="1" dirty="0" smtClean="0">
                <a:solidFill>
                  <a:srgbClr val="002060"/>
                </a:solidFill>
              </a:rPr>
              <a:t>kWh may also be referred to as units.  The kilowatt-hour (kWh) is the unit of energy shown on electricity bills and electricity meters.</a:t>
            </a:r>
            <a:endParaRPr lang="en-US" b="1" dirty="0">
              <a:solidFill>
                <a:srgbClr val="00206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Converting between kW </a:t>
            </a:r>
            <a:r>
              <a:rPr lang="en-US" dirty="0" smtClean="0">
                <a:sym typeface="Wingdings" pitchFamily="2" charset="2"/>
              </a:rPr>
              <a:t> W and visa versa W  kW</a:t>
            </a:r>
            <a:endParaRPr lang="en-US" dirty="0"/>
          </a:p>
        </p:txBody>
      </p:sp>
      <p:sp>
        <p:nvSpPr>
          <p:cNvPr id="3" name="Content Placeholder 2"/>
          <p:cNvSpPr>
            <a:spLocks noGrp="1"/>
          </p:cNvSpPr>
          <p:nvPr>
            <p:ph idx="1"/>
          </p:nvPr>
        </p:nvSpPr>
        <p:spPr>
          <a:xfrm>
            <a:off x="0" y="1600200"/>
            <a:ext cx="9144000" cy="5257800"/>
          </a:xfrm>
        </p:spPr>
        <p:txBody>
          <a:bodyPr>
            <a:normAutofit lnSpcReduction="10000"/>
          </a:bodyPr>
          <a:lstStyle/>
          <a:p>
            <a:r>
              <a:rPr lang="en-US" dirty="0" smtClean="0"/>
              <a:t>To go from kW  </a:t>
            </a:r>
            <a:r>
              <a:rPr lang="en-US" dirty="0" smtClean="0">
                <a:sym typeface="Wingdings" pitchFamily="2" charset="2"/>
              </a:rPr>
              <a:t>  W, multiply by 1000</a:t>
            </a:r>
          </a:p>
          <a:p>
            <a:r>
              <a:rPr lang="en-US" dirty="0" smtClean="0">
                <a:sym typeface="Wingdings" pitchFamily="2" charset="2"/>
              </a:rPr>
              <a:t>To go from W    kW, divide by 1000</a:t>
            </a:r>
            <a:br>
              <a:rPr lang="en-US" dirty="0" smtClean="0">
                <a:sym typeface="Wingdings" pitchFamily="2" charset="2"/>
              </a:rPr>
            </a:br>
            <a:r>
              <a:rPr lang="en-US" dirty="0" smtClean="0">
                <a:sym typeface="Wingdings" pitchFamily="2" charset="2"/>
              </a:rPr>
              <a:t/>
            </a:r>
            <a:br>
              <a:rPr lang="en-US" dirty="0" smtClean="0">
                <a:sym typeface="Wingdings" pitchFamily="2" charset="2"/>
              </a:rPr>
            </a:br>
            <a:r>
              <a:rPr lang="en-US" dirty="0" smtClean="0">
                <a:sym typeface="Wingdings" pitchFamily="2" charset="2"/>
              </a:rPr>
              <a:t>Try the following:</a:t>
            </a:r>
            <a:br>
              <a:rPr lang="en-US" dirty="0" smtClean="0">
                <a:sym typeface="Wingdings" pitchFamily="2" charset="2"/>
              </a:rPr>
            </a:br>
            <a:r>
              <a:rPr lang="en-US" dirty="0" smtClean="0">
                <a:sym typeface="Wingdings" pitchFamily="2" charset="2"/>
              </a:rPr>
              <a:t/>
            </a:r>
            <a:br>
              <a:rPr lang="en-US" dirty="0" smtClean="0">
                <a:sym typeface="Wingdings" pitchFamily="2" charset="2"/>
              </a:rPr>
            </a:br>
            <a:r>
              <a:rPr lang="en-US" dirty="0" smtClean="0">
                <a:sym typeface="Wingdings" pitchFamily="2" charset="2"/>
              </a:rPr>
              <a:t>a.  2 kW  =  _______ W	</a:t>
            </a:r>
            <a:br>
              <a:rPr lang="en-US" dirty="0" smtClean="0">
                <a:sym typeface="Wingdings" pitchFamily="2" charset="2"/>
              </a:rPr>
            </a:br>
            <a:r>
              <a:rPr lang="en-US" dirty="0" smtClean="0">
                <a:sym typeface="Wingdings" pitchFamily="2" charset="2"/>
              </a:rPr>
              <a:t>b.  45 kW  =  _______  W</a:t>
            </a:r>
            <a:br>
              <a:rPr lang="en-US" dirty="0" smtClean="0">
                <a:sym typeface="Wingdings" pitchFamily="2" charset="2"/>
              </a:rPr>
            </a:br>
            <a:r>
              <a:rPr lang="en-US" dirty="0" smtClean="0">
                <a:sym typeface="Wingdings" pitchFamily="2" charset="2"/>
              </a:rPr>
              <a:t>c.  780 kW  =  ______  W </a:t>
            </a:r>
            <a:br>
              <a:rPr lang="en-US" dirty="0" smtClean="0">
                <a:sym typeface="Wingdings" pitchFamily="2" charset="2"/>
              </a:rPr>
            </a:br>
            <a:r>
              <a:rPr lang="en-US" dirty="0" smtClean="0">
                <a:sym typeface="Wingdings" pitchFamily="2" charset="2"/>
              </a:rPr>
              <a:t>d.  6000 W  =  _______ kW</a:t>
            </a:r>
            <a:br>
              <a:rPr lang="en-US" dirty="0" smtClean="0">
                <a:sym typeface="Wingdings" pitchFamily="2" charset="2"/>
              </a:rPr>
            </a:br>
            <a:r>
              <a:rPr lang="en-US" dirty="0" smtClean="0">
                <a:sym typeface="Wingdings" pitchFamily="2" charset="2"/>
              </a:rPr>
              <a:t>e.  903 W  =  ________kW</a:t>
            </a:r>
            <a:br>
              <a:rPr lang="en-US" dirty="0" smtClean="0">
                <a:sym typeface="Wingdings" pitchFamily="2" charset="2"/>
              </a:rPr>
            </a:br>
            <a:r>
              <a:rPr lang="en-US" dirty="0" smtClean="0">
                <a:sym typeface="Wingdings" pitchFamily="2" charset="2"/>
              </a:rPr>
              <a:t>f.  13 000 W  =  _______ kW</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Calculating the Cost of Electrical Energy</a:t>
            </a:r>
            <a:endParaRPr lang="en-US" dirty="0"/>
          </a:p>
        </p:txBody>
      </p:sp>
      <p:sp>
        <p:nvSpPr>
          <p:cNvPr id="3" name="Content Placeholder 2"/>
          <p:cNvSpPr>
            <a:spLocks noGrp="1"/>
          </p:cNvSpPr>
          <p:nvPr>
            <p:ph idx="1"/>
          </p:nvPr>
        </p:nvSpPr>
        <p:spPr/>
        <p:txBody>
          <a:bodyPr>
            <a:normAutofit lnSpcReduction="10000"/>
          </a:bodyPr>
          <a:lstStyle/>
          <a:p>
            <a:r>
              <a:rPr lang="en-US" dirty="0" smtClean="0"/>
              <a:t>A consumer used 100 units (kWh) of electricity in a month.</a:t>
            </a:r>
            <a:br>
              <a:rPr lang="en-US" dirty="0" smtClean="0"/>
            </a:br>
            <a:r>
              <a:rPr lang="en-US" dirty="0" smtClean="0"/>
              <a:t/>
            </a:r>
            <a:br>
              <a:rPr lang="en-US" dirty="0" smtClean="0"/>
            </a:br>
            <a:r>
              <a:rPr lang="en-US" dirty="0" smtClean="0"/>
              <a:t>The first 50 units were charged on a Block 1 tariff of 60 cents per kWh, and the next 50 </a:t>
            </a:r>
            <a:r>
              <a:rPr lang="en-US" smtClean="0"/>
              <a:t>units were </a:t>
            </a:r>
            <a:r>
              <a:rPr lang="en-US" dirty="0" smtClean="0"/>
              <a:t>Block 2 at 70 cents per kWh.  The fuel surcharge was 40 cents per kWh used.</a:t>
            </a:r>
            <a:br>
              <a:rPr lang="en-US" dirty="0" smtClean="0"/>
            </a:br>
            <a:r>
              <a:rPr lang="en-US" dirty="0" smtClean="0"/>
              <a:t/>
            </a:r>
            <a:br>
              <a:rPr lang="en-US" dirty="0" smtClean="0"/>
            </a:br>
            <a:r>
              <a:rPr lang="en-US" b="1" dirty="0" smtClean="0"/>
              <a:t>What did the consumer pay for their electricity?</a:t>
            </a:r>
            <a:endParaRPr lang="en-US" b="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Calculating the Cost of Electrical Energy</a:t>
            </a:r>
            <a:endParaRPr lang="en-US" dirty="0"/>
          </a:p>
        </p:txBody>
      </p:sp>
      <p:sp>
        <p:nvSpPr>
          <p:cNvPr id="3" name="Content Placeholder 2"/>
          <p:cNvSpPr>
            <a:spLocks noGrp="1"/>
          </p:cNvSpPr>
          <p:nvPr>
            <p:ph idx="1"/>
          </p:nvPr>
        </p:nvSpPr>
        <p:spPr>
          <a:xfrm>
            <a:off x="152400" y="1600200"/>
            <a:ext cx="8991600" cy="4525963"/>
          </a:xfrm>
        </p:spPr>
        <p:txBody>
          <a:bodyPr>
            <a:normAutofit/>
          </a:bodyPr>
          <a:lstStyle/>
          <a:p>
            <a:r>
              <a:rPr lang="en-US" b="1" dirty="0" smtClean="0">
                <a:solidFill>
                  <a:srgbClr val="FF0066"/>
                </a:solidFill>
              </a:rPr>
              <a:t>Block 1 Charge  :  0.60 c × 50 units  =    $ 30</a:t>
            </a:r>
            <a:br>
              <a:rPr lang="en-US" b="1" dirty="0" smtClean="0">
                <a:solidFill>
                  <a:srgbClr val="FF0066"/>
                </a:solidFill>
              </a:rPr>
            </a:br>
            <a:endParaRPr lang="en-US" b="1" dirty="0" smtClean="0">
              <a:solidFill>
                <a:srgbClr val="FF0066"/>
              </a:solidFill>
            </a:endParaRPr>
          </a:p>
          <a:p>
            <a:r>
              <a:rPr lang="en-US" b="1" dirty="0" smtClean="0">
                <a:solidFill>
                  <a:srgbClr val="FFC000"/>
                </a:solidFill>
              </a:rPr>
              <a:t>Block 2 Charge  :  0.70 c × 50 units  =    $ 35</a:t>
            </a:r>
            <a:br>
              <a:rPr lang="en-US" b="1" dirty="0" smtClean="0">
                <a:solidFill>
                  <a:srgbClr val="FFC000"/>
                </a:solidFill>
              </a:rPr>
            </a:br>
            <a:endParaRPr lang="en-US" b="1" dirty="0" smtClean="0">
              <a:solidFill>
                <a:srgbClr val="FFC000"/>
              </a:solidFill>
            </a:endParaRPr>
          </a:p>
          <a:p>
            <a:r>
              <a:rPr lang="en-US" b="1" dirty="0" smtClean="0">
                <a:solidFill>
                  <a:srgbClr val="00B0F0"/>
                </a:solidFill>
              </a:rPr>
              <a:t>Fuel Surcharge  :  0.40 c × 100 units  =  $  40</a:t>
            </a:r>
            <a:br>
              <a:rPr lang="en-US" b="1" dirty="0" smtClean="0">
                <a:solidFill>
                  <a:srgbClr val="00B0F0"/>
                </a:solidFill>
              </a:rPr>
            </a:br>
            <a:endParaRPr lang="en-US" b="1" dirty="0" smtClean="0">
              <a:solidFill>
                <a:srgbClr val="00B0F0"/>
              </a:solidFill>
            </a:endParaRPr>
          </a:p>
          <a:p>
            <a:r>
              <a:rPr lang="en-US" b="1" u="sng" dirty="0" smtClean="0">
                <a:solidFill>
                  <a:srgbClr val="7030A0"/>
                </a:solidFill>
              </a:rPr>
              <a:t>Cost of electricity bill  =  $ 30 + $ 35 + $ 40  =  $105     </a:t>
            </a:r>
            <a:endParaRPr lang="en-US" b="1" u="sng" dirty="0">
              <a:solidFill>
                <a:srgbClr val="7030A0"/>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Calculating the Cost of Electrical Energy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consumer used 200 units (kWh) of electricity in a month.</a:t>
            </a:r>
            <a:br>
              <a:rPr lang="en-US" dirty="0" smtClean="0"/>
            </a:br>
            <a:r>
              <a:rPr lang="en-US" dirty="0" smtClean="0"/>
              <a:t/>
            </a:r>
            <a:br>
              <a:rPr lang="en-US" dirty="0" smtClean="0"/>
            </a:br>
            <a:r>
              <a:rPr lang="en-US" dirty="0" smtClean="0"/>
              <a:t>50 units were charged on a Block 1 tariff of 60 cents per kWh, and the next 150 were Block 2, charged at 70 cents per kWh.</a:t>
            </a:r>
            <a:br>
              <a:rPr lang="en-US" dirty="0" smtClean="0"/>
            </a:br>
            <a:r>
              <a:rPr lang="en-US" dirty="0" smtClean="0"/>
              <a:t/>
            </a:r>
            <a:br>
              <a:rPr lang="en-US" dirty="0" smtClean="0"/>
            </a:br>
            <a:r>
              <a:rPr lang="en-US" dirty="0" smtClean="0"/>
              <a:t>The fuel surcharge was 40 cents per kWh used.</a:t>
            </a:r>
            <a:br>
              <a:rPr lang="en-US" dirty="0" smtClean="0"/>
            </a:br>
            <a:r>
              <a:rPr lang="en-US" dirty="0" smtClean="0"/>
              <a:t/>
            </a:r>
            <a:br>
              <a:rPr lang="en-US" dirty="0" smtClean="0"/>
            </a:br>
            <a:r>
              <a:rPr lang="en-US" b="1" dirty="0" smtClean="0"/>
              <a:t>What was the total electricity bill?</a:t>
            </a:r>
            <a:endParaRPr lang="en-US" b="1"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Calculating the Cost of Electrical Energy</a:t>
            </a:r>
            <a:endParaRPr lang="en-US" dirty="0"/>
          </a:p>
        </p:txBody>
      </p:sp>
      <p:sp>
        <p:nvSpPr>
          <p:cNvPr id="3" name="Content Placeholder 2"/>
          <p:cNvSpPr>
            <a:spLocks noGrp="1"/>
          </p:cNvSpPr>
          <p:nvPr>
            <p:ph idx="1"/>
          </p:nvPr>
        </p:nvSpPr>
        <p:spPr>
          <a:xfrm>
            <a:off x="152400" y="1600200"/>
            <a:ext cx="8991600" cy="4525963"/>
          </a:xfrm>
        </p:spPr>
        <p:txBody>
          <a:bodyPr>
            <a:normAutofit/>
          </a:bodyPr>
          <a:lstStyle/>
          <a:p>
            <a:r>
              <a:rPr lang="en-US" b="1" dirty="0" smtClean="0">
                <a:solidFill>
                  <a:srgbClr val="FF0066"/>
                </a:solidFill>
              </a:rPr>
              <a:t>Block 1 Charge  :  0.60 c × 50 units  =    $ 30</a:t>
            </a:r>
            <a:br>
              <a:rPr lang="en-US" b="1" dirty="0" smtClean="0">
                <a:solidFill>
                  <a:srgbClr val="FF0066"/>
                </a:solidFill>
              </a:rPr>
            </a:br>
            <a:endParaRPr lang="en-US" b="1" dirty="0" smtClean="0">
              <a:solidFill>
                <a:srgbClr val="FF0066"/>
              </a:solidFill>
            </a:endParaRPr>
          </a:p>
          <a:p>
            <a:r>
              <a:rPr lang="en-US" b="1" dirty="0" smtClean="0">
                <a:solidFill>
                  <a:srgbClr val="00B050"/>
                </a:solidFill>
              </a:rPr>
              <a:t>Block 2 Charge  :  0.70 c × 150 units  =    $ 105</a:t>
            </a:r>
            <a:r>
              <a:rPr lang="en-US" b="1" dirty="0" smtClean="0">
                <a:solidFill>
                  <a:srgbClr val="FFC000"/>
                </a:solidFill>
              </a:rPr>
              <a:t/>
            </a:r>
            <a:br>
              <a:rPr lang="en-US" b="1" dirty="0" smtClean="0">
                <a:solidFill>
                  <a:srgbClr val="FFC000"/>
                </a:solidFill>
              </a:rPr>
            </a:br>
            <a:endParaRPr lang="en-US" b="1" dirty="0" smtClean="0">
              <a:solidFill>
                <a:srgbClr val="FFC000"/>
              </a:solidFill>
            </a:endParaRPr>
          </a:p>
          <a:p>
            <a:r>
              <a:rPr lang="en-US" b="1" dirty="0" smtClean="0">
                <a:solidFill>
                  <a:schemeClr val="accent6">
                    <a:lumMod val="75000"/>
                  </a:schemeClr>
                </a:solidFill>
              </a:rPr>
              <a:t>Fuel Surcharge  :  0.40 c × 200 units  =  $  80</a:t>
            </a:r>
            <a:br>
              <a:rPr lang="en-US" b="1" dirty="0" smtClean="0">
                <a:solidFill>
                  <a:schemeClr val="accent6">
                    <a:lumMod val="75000"/>
                  </a:schemeClr>
                </a:solidFill>
              </a:rPr>
            </a:br>
            <a:endParaRPr lang="en-US" b="1" dirty="0" smtClean="0">
              <a:solidFill>
                <a:schemeClr val="accent6">
                  <a:lumMod val="75000"/>
                </a:schemeClr>
              </a:solidFill>
            </a:endParaRPr>
          </a:p>
          <a:p>
            <a:r>
              <a:rPr lang="en-US" b="1" u="sng" dirty="0" smtClean="0">
                <a:solidFill>
                  <a:srgbClr val="C00000"/>
                </a:solidFill>
              </a:rPr>
              <a:t>Cost of electricity bill  </a:t>
            </a:r>
            <a:br>
              <a:rPr lang="en-US" b="1" u="sng" dirty="0" smtClean="0">
                <a:solidFill>
                  <a:srgbClr val="C00000"/>
                </a:solidFill>
              </a:rPr>
            </a:br>
            <a:r>
              <a:rPr lang="en-US" b="1" u="sng" dirty="0" smtClean="0">
                <a:solidFill>
                  <a:srgbClr val="C00000"/>
                </a:solidFill>
              </a:rPr>
              <a:t>=  $ 30 + $ 105 + $ 80  =  $ 215     </a:t>
            </a:r>
            <a:endParaRPr lang="en-US" b="1" u="sng" dirty="0">
              <a:solidFill>
                <a:srgbClr val="C00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Electrons Carry Energy</a:t>
            </a:r>
            <a:endParaRPr lang="en-US" dirty="0"/>
          </a:p>
        </p:txBody>
      </p:sp>
      <p:sp>
        <p:nvSpPr>
          <p:cNvPr id="3" name="Content Placeholder 2"/>
          <p:cNvSpPr>
            <a:spLocks noGrp="1"/>
          </p:cNvSpPr>
          <p:nvPr>
            <p:ph idx="1"/>
          </p:nvPr>
        </p:nvSpPr>
        <p:spPr>
          <a:xfrm>
            <a:off x="457200" y="1600200"/>
            <a:ext cx="8229600" cy="5105400"/>
          </a:xfrm>
        </p:spPr>
        <p:txBody>
          <a:bodyPr>
            <a:normAutofit fontScale="85000" lnSpcReduction="20000"/>
          </a:bodyPr>
          <a:lstStyle/>
          <a:p>
            <a:r>
              <a:rPr lang="en-US" dirty="0" smtClean="0"/>
              <a:t>When an electron passes</a:t>
            </a:r>
            <a:br>
              <a:rPr lang="en-US" dirty="0" smtClean="0"/>
            </a:br>
            <a:r>
              <a:rPr lang="en-US" dirty="0" smtClean="0"/>
              <a:t>through a cell or a power</a:t>
            </a:r>
            <a:br>
              <a:rPr lang="en-US" dirty="0" smtClean="0"/>
            </a:br>
            <a:r>
              <a:rPr lang="en-US" dirty="0" smtClean="0"/>
              <a:t>source it gains energy.  </a:t>
            </a:r>
            <a:br>
              <a:rPr lang="en-US" dirty="0" smtClean="0"/>
            </a:br>
            <a:r>
              <a:rPr lang="en-US" dirty="0" smtClean="0"/>
              <a:t/>
            </a:r>
            <a:br>
              <a:rPr lang="en-US" dirty="0" smtClean="0"/>
            </a:br>
            <a:r>
              <a:rPr lang="en-US" dirty="0" smtClean="0"/>
              <a:t>This energy, gained by the</a:t>
            </a:r>
            <a:br>
              <a:rPr lang="en-US" dirty="0" smtClean="0"/>
            </a:br>
            <a:r>
              <a:rPr lang="en-US" dirty="0" smtClean="0"/>
              <a:t>electrons, is transferred to</a:t>
            </a:r>
            <a:br>
              <a:rPr lang="en-US" dirty="0" smtClean="0"/>
            </a:br>
            <a:r>
              <a:rPr lang="en-US" dirty="0" smtClean="0"/>
              <a:t>the components making up</a:t>
            </a:r>
            <a:br>
              <a:rPr lang="en-US" dirty="0" smtClean="0"/>
            </a:br>
            <a:r>
              <a:rPr lang="en-US" dirty="0" smtClean="0"/>
              <a:t>the circuit, example bulbs, radios etc.  </a:t>
            </a:r>
            <a:br>
              <a:rPr lang="en-US" dirty="0" smtClean="0"/>
            </a:br>
            <a:r>
              <a:rPr lang="en-US" dirty="0" smtClean="0"/>
              <a:t/>
            </a:r>
            <a:br>
              <a:rPr lang="en-US" dirty="0" smtClean="0"/>
            </a:br>
            <a:r>
              <a:rPr lang="en-US" dirty="0" smtClean="0"/>
              <a:t>The electron loses all of the energy it gained from the cell or power source and goes back to its original energy before it entered it.  </a:t>
            </a:r>
            <a:br>
              <a:rPr lang="en-US" dirty="0" smtClean="0"/>
            </a:br>
            <a:r>
              <a:rPr lang="en-US" dirty="0" smtClean="0"/>
              <a:t/>
            </a:r>
            <a:br>
              <a:rPr lang="en-US" dirty="0" smtClean="0"/>
            </a:br>
            <a:r>
              <a:rPr lang="en-US" dirty="0" smtClean="0"/>
              <a:t>The whole process is started over again once the electron enters the cell or power source again.</a:t>
            </a:r>
            <a:endParaRPr lang="en-US" dirty="0"/>
          </a:p>
        </p:txBody>
      </p:sp>
      <p:pic>
        <p:nvPicPr>
          <p:cNvPr id="120834" name="Picture 2" descr="Conventional Versus Electron Flow | Basic Concepts Of Electricity ..."/>
          <p:cNvPicPr>
            <a:picLocks noChangeAspect="1" noChangeArrowheads="1"/>
          </p:cNvPicPr>
          <p:nvPr/>
        </p:nvPicPr>
        <p:blipFill>
          <a:blip r:embed="rId2" cstate="print"/>
          <a:srcRect/>
          <a:stretch>
            <a:fillRect/>
          </a:stretch>
        </p:blipFill>
        <p:spPr bwMode="auto">
          <a:xfrm>
            <a:off x="4886325" y="1476374"/>
            <a:ext cx="4257675" cy="2257426"/>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uman circulatory system Royalty Free Vector Image"/>
          <p:cNvPicPr>
            <a:picLocks noChangeAspect="1" noChangeArrowheads="1"/>
          </p:cNvPicPr>
          <p:nvPr/>
        </p:nvPicPr>
        <p:blipFill>
          <a:blip r:embed="rId2" cstate="print"/>
          <a:srcRect b="7562"/>
          <a:stretch>
            <a:fillRect/>
          </a:stretch>
        </p:blipFill>
        <p:spPr bwMode="auto">
          <a:xfrm>
            <a:off x="6400800" y="1143000"/>
            <a:ext cx="2590799" cy="3597331"/>
          </a:xfrm>
          <a:prstGeom prst="rect">
            <a:avLst/>
          </a:prstGeom>
          <a:noFill/>
        </p:spPr>
      </p:pic>
      <p:sp>
        <p:nvSpPr>
          <p:cNvPr id="2" name="Title 1"/>
          <p:cNvSpPr>
            <a:spLocks noGrp="1"/>
          </p:cNvSpPr>
          <p:nvPr>
            <p:ph type="title"/>
          </p:nvPr>
        </p:nvSpPr>
        <p:spPr/>
        <p:txBody>
          <a:bodyPr/>
          <a:lstStyle/>
          <a:p>
            <a:r>
              <a:rPr lang="en-US" dirty="0" smtClean="0"/>
              <a:t>Human Circulatory System</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The way an electron transfers</a:t>
            </a:r>
            <a:br>
              <a:rPr lang="en-US" dirty="0" smtClean="0"/>
            </a:br>
            <a:r>
              <a:rPr lang="en-US" dirty="0" smtClean="0"/>
              <a:t>energy is synonymous to the way</a:t>
            </a:r>
            <a:br>
              <a:rPr lang="en-US" dirty="0" smtClean="0"/>
            </a:br>
            <a:r>
              <a:rPr lang="en-US" dirty="0" smtClean="0"/>
              <a:t>blood, in the human body, transfers</a:t>
            </a:r>
            <a:br>
              <a:rPr lang="en-US" dirty="0" smtClean="0"/>
            </a:br>
            <a:r>
              <a:rPr lang="en-US" dirty="0" smtClean="0"/>
              <a:t>oxygen to all of the organs.</a:t>
            </a:r>
          </a:p>
          <a:p>
            <a:endParaRPr lang="en-US" dirty="0" smtClean="0"/>
          </a:p>
          <a:p>
            <a:r>
              <a:rPr lang="en-US" dirty="0" smtClean="0"/>
              <a:t>Blood picks up oxygen in the lungs</a:t>
            </a:r>
            <a:br>
              <a:rPr lang="en-US" dirty="0" smtClean="0"/>
            </a:br>
            <a:r>
              <a:rPr lang="en-US" dirty="0" smtClean="0"/>
              <a:t>while at the same time releasing</a:t>
            </a:r>
            <a:br>
              <a:rPr lang="en-US" dirty="0" smtClean="0"/>
            </a:br>
            <a:r>
              <a:rPr lang="en-US" dirty="0" smtClean="0"/>
              <a:t>carbon dioxide from the body.</a:t>
            </a:r>
          </a:p>
          <a:p>
            <a:endParaRPr lang="en-US" dirty="0" smtClean="0"/>
          </a:p>
          <a:p>
            <a:r>
              <a:rPr lang="en-US" dirty="0" smtClean="0"/>
              <a:t>Oxygen is used by the body to replenish the organs which keeps them alive.</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Induced Charge</a:t>
            </a:r>
            <a:endParaRPr lang="en-US" dirty="0"/>
          </a:p>
        </p:txBody>
      </p:sp>
      <p:sp>
        <p:nvSpPr>
          <p:cNvPr id="3" name="Content Placeholder 2"/>
          <p:cNvSpPr>
            <a:spLocks noGrp="1"/>
          </p:cNvSpPr>
          <p:nvPr>
            <p:ph idx="1"/>
          </p:nvPr>
        </p:nvSpPr>
        <p:spPr>
          <a:xfrm>
            <a:off x="457200" y="1600200"/>
            <a:ext cx="8229600" cy="5486400"/>
          </a:xfrm>
        </p:spPr>
        <p:txBody>
          <a:bodyPr>
            <a:normAutofit fontScale="62500" lnSpcReduction="20000"/>
          </a:bodyPr>
          <a:lstStyle/>
          <a:p>
            <a:r>
              <a:rPr lang="en-US" dirty="0" smtClean="0"/>
              <a:t>A neutral object can become charged when a charged object is placed next to it.</a:t>
            </a:r>
          </a:p>
          <a:p>
            <a:endParaRPr lang="en-US" dirty="0"/>
          </a:p>
          <a:p>
            <a:r>
              <a:rPr lang="en-US" dirty="0"/>
              <a:t>This process is referred to as </a:t>
            </a:r>
            <a:r>
              <a:rPr lang="en-US" b="1" dirty="0"/>
              <a:t>charging by induction</a:t>
            </a:r>
            <a:r>
              <a:rPr lang="en-US" dirty="0"/>
              <a:t>.</a:t>
            </a:r>
            <a:br>
              <a:rPr lang="en-US" dirty="0"/>
            </a:br>
            <a:r>
              <a:rPr lang="en-US" dirty="0"/>
              <a:t/>
            </a:r>
            <a:br>
              <a:rPr lang="en-US" dirty="0"/>
            </a:br>
            <a:r>
              <a:rPr lang="en-US" dirty="0"/>
              <a:t/>
            </a:r>
            <a:br>
              <a:rPr lang="en-US" dirty="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b="1" dirty="0" smtClean="0"/>
              <a:t>What </a:t>
            </a:r>
            <a:r>
              <a:rPr lang="en-US" b="1" dirty="0"/>
              <a:t>would happen if a Perspex rod was placed next to the sphere?  Draw it below</a:t>
            </a:r>
            <a:r>
              <a:rPr lang="en-US" b="1" dirty="0" smtClean="0"/>
              <a:t>.</a:t>
            </a:r>
            <a:r>
              <a:rPr lang="en-US" b="0" dirty="0" smtClean="0"/>
              <a:t/>
            </a:r>
            <a:br>
              <a:rPr lang="en-US" b="0" dirty="0" smtClean="0"/>
            </a:br>
            <a:r>
              <a:rPr lang="en-US" b="0" dirty="0" smtClean="0"/>
              <a:t/>
            </a:r>
            <a:br>
              <a:rPr lang="en-US" b="0" dirty="0" smtClean="0"/>
            </a:br>
            <a:endParaRPr lang="en-US" dirty="0"/>
          </a:p>
        </p:txBody>
      </p:sp>
      <p:pic>
        <p:nvPicPr>
          <p:cNvPr id="19458" name="Picture 2" descr="https://lh3.googleusercontent.com/GabYUgWy5PVbuRD2CtriZcKDX-T6vB_MM5mkwMD03HAVO3672s98lcQ0BsVCcnyUUqEhwcx5N_uzR_5_i1LPsIabMiy3RTAVE2euviSiZtyfBd7BuLLYWKEKvgl1x1yR9olkyXyf"/>
          <p:cNvPicPr>
            <a:picLocks noChangeAspect="1" noChangeArrowheads="1"/>
          </p:cNvPicPr>
          <p:nvPr/>
        </p:nvPicPr>
        <p:blipFill>
          <a:blip r:embed="rId3" cstate="print"/>
          <a:srcRect/>
          <a:stretch>
            <a:fillRect/>
          </a:stretch>
        </p:blipFill>
        <p:spPr bwMode="auto">
          <a:xfrm>
            <a:off x="2224670" y="2819400"/>
            <a:ext cx="5166730" cy="30480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Symbols in Circuitry</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sz="2200" b="1" i="1" dirty="0" smtClean="0"/>
              <a:t>…..more symbols can be viewed via the physics CSEC study guides.</a:t>
            </a:r>
            <a:endParaRPr lang="en-US" sz="2200" dirty="0"/>
          </a:p>
        </p:txBody>
      </p:sp>
      <p:pic>
        <p:nvPicPr>
          <p:cNvPr id="62466" name="Picture 2" descr="https://lh3.googleusercontent.com/qPHOzYcR0wGRcfN_0g_4e-VbigUvXAxxND8RVf4_8pL7hhH5gPT4XC12oYYZqYq2vmOZqS-7CPwHsFelu_Gap9EJ6MD_CZI9rJii7g3eEWy0QR_dQV2TTeLfGa7mMFRf_FEACuMD"/>
          <p:cNvPicPr>
            <a:picLocks noChangeAspect="1" noChangeArrowheads="1"/>
          </p:cNvPicPr>
          <p:nvPr/>
        </p:nvPicPr>
        <p:blipFill>
          <a:blip r:embed="rId2" cstate="print"/>
          <a:srcRect/>
          <a:stretch>
            <a:fillRect/>
          </a:stretch>
        </p:blipFill>
        <p:spPr bwMode="auto">
          <a:xfrm>
            <a:off x="1065776" y="1143000"/>
            <a:ext cx="7240024" cy="5205523"/>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Comparing Series and Parallel Circuits</a:t>
            </a:r>
            <a:endParaRPr lang="en-US" dirty="0"/>
          </a:p>
        </p:txBody>
      </p:sp>
      <p:graphicFrame>
        <p:nvGraphicFramePr>
          <p:cNvPr id="4" name="Content Placeholder 3"/>
          <p:cNvGraphicFramePr>
            <a:graphicFrameLocks noGrp="1"/>
          </p:cNvGraphicFramePr>
          <p:nvPr>
            <p:ph idx="1"/>
          </p:nvPr>
        </p:nvGraphicFramePr>
        <p:xfrm>
          <a:off x="990600" y="2286000"/>
          <a:ext cx="6934200" cy="3048288"/>
        </p:xfrm>
        <a:graphic>
          <a:graphicData uri="http://schemas.openxmlformats.org/drawingml/2006/table">
            <a:tbl>
              <a:tblPr/>
              <a:tblGrid>
                <a:gridCol w="3467100"/>
                <a:gridCol w="3467100"/>
              </a:tblGrid>
              <a:tr h="533688">
                <a:tc>
                  <a:txBody>
                    <a:bodyPr/>
                    <a:lstStyle/>
                    <a:p>
                      <a:pPr algn="ctr" rtl="0" fontAlgn="t">
                        <a:spcBef>
                          <a:spcPts val="0"/>
                        </a:spcBef>
                        <a:spcAft>
                          <a:spcPts val="0"/>
                        </a:spcAft>
                      </a:pPr>
                      <a:r>
                        <a:rPr lang="en-US" sz="2000" b="1" i="0" u="none" strike="noStrike" dirty="0">
                          <a:solidFill>
                            <a:srgbClr val="000000"/>
                          </a:solidFill>
                          <a:latin typeface="Times New Roman" pitchFamily="18" charset="0"/>
                          <a:cs typeface="Times New Roman" pitchFamily="18" charset="0"/>
                        </a:rPr>
                        <a:t>Series</a:t>
                      </a:r>
                      <a:endParaRPr lang="en-US" sz="2000" dirty="0">
                        <a:latin typeface="Times New Roman" pitchFamily="18" charset="0"/>
                        <a:cs typeface="Times New Roman"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dirty="0">
                          <a:solidFill>
                            <a:srgbClr val="000000"/>
                          </a:solidFill>
                          <a:latin typeface="Times New Roman" pitchFamily="18" charset="0"/>
                          <a:cs typeface="Times New Roman" pitchFamily="18" charset="0"/>
                        </a:rPr>
                        <a:t>Parallel</a:t>
                      </a:r>
                      <a:endParaRPr lang="en-US" sz="2000" dirty="0">
                        <a:latin typeface="Times New Roman" pitchFamily="18" charset="0"/>
                        <a:cs typeface="Times New Roman"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688">
                <a:tc>
                  <a:txBody>
                    <a:bodyPr/>
                    <a:lstStyle/>
                    <a:p>
                      <a:pPr rtl="0" fontAlgn="t">
                        <a:spcBef>
                          <a:spcPts val="0"/>
                        </a:spcBef>
                        <a:spcAft>
                          <a:spcPts val="0"/>
                        </a:spcAft>
                      </a:pPr>
                      <a:r>
                        <a:rPr lang="en-US" sz="2000" b="0" i="0" u="none" strike="noStrike" dirty="0">
                          <a:solidFill>
                            <a:srgbClr val="000000"/>
                          </a:solidFill>
                          <a:latin typeface="Times New Roman" pitchFamily="18" charset="0"/>
                          <a:cs typeface="Times New Roman" pitchFamily="18" charset="0"/>
                        </a:rPr>
                        <a:t>The current has only one pathway</a:t>
                      </a:r>
                      <a:endParaRPr lang="en-US" sz="2000" dirty="0">
                        <a:latin typeface="Times New Roman" pitchFamily="18" charset="0"/>
                        <a:cs typeface="Times New Roman"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a:solidFill>
                            <a:srgbClr val="000000"/>
                          </a:solidFill>
                          <a:latin typeface="Times New Roman" pitchFamily="18" charset="0"/>
                          <a:cs typeface="Times New Roman" pitchFamily="18" charset="0"/>
                        </a:rPr>
                        <a:t>The current has many pathways</a:t>
                      </a:r>
                      <a:endParaRPr lang="en-US" sz="2000">
                        <a:latin typeface="Times New Roman" pitchFamily="18" charset="0"/>
                        <a:cs typeface="Times New Roman"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7337">
                <a:tc>
                  <a:txBody>
                    <a:bodyPr/>
                    <a:lstStyle/>
                    <a:p>
                      <a:pPr rtl="0" fontAlgn="t">
                        <a:spcBef>
                          <a:spcPts val="0"/>
                        </a:spcBef>
                        <a:spcAft>
                          <a:spcPts val="0"/>
                        </a:spcAft>
                      </a:pPr>
                      <a:r>
                        <a:rPr lang="en-US" sz="2000" b="0" i="0" u="none" strike="noStrike" dirty="0">
                          <a:solidFill>
                            <a:srgbClr val="000000"/>
                          </a:solidFill>
                          <a:latin typeface="Times New Roman" pitchFamily="18" charset="0"/>
                          <a:cs typeface="Times New Roman" pitchFamily="18" charset="0"/>
                        </a:rPr>
                        <a:t>Current is the same in all of the components that make up the circuit</a:t>
                      </a:r>
                      <a:endParaRPr lang="en-US" sz="2000" dirty="0">
                        <a:latin typeface="Times New Roman" pitchFamily="18" charset="0"/>
                        <a:cs typeface="Times New Roman"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a:solidFill>
                            <a:srgbClr val="000000"/>
                          </a:solidFill>
                          <a:latin typeface="Times New Roman" pitchFamily="18" charset="0"/>
                          <a:cs typeface="Times New Roman" pitchFamily="18" charset="0"/>
                        </a:rPr>
                        <a:t>Current is not the same in all of the components that make up the circuit</a:t>
                      </a:r>
                      <a:endParaRPr lang="en-US" sz="2000">
                        <a:latin typeface="Times New Roman" pitchFamily="18" charset="0"/>
                        <a:cs typeface="Times New Roman"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3688">
                <a:tc>
                  <a:txBody>
                    <a:bodyPr/>
                    <a:lstStyle/>
                    <a:p>
                      <a:pPr rtl="0" fontAlgn="t">
                        <a:spcBef>
                          <a:spcPts val="0"/>
                        </a:spcBef>
                        <a:spcAft>
                          <a:spcPts val="0"/>
                        </a:spcAft>
                      </a:pPr>
                      <a:r>
                        <a:rPr lang="en-US" sz="2000" b="0" i="0" u="none" strike="noStrike" dirty="0">
                          <a:solidFill>
                            <a:srgbClr val="000000"/>
                          </a:solidFill>
                          <a:latin typeface="Times New Roman" pitchFamily="18" charset="0"/>
                          <a:cs typeface="Times New Roman" pitchFamily="18" charset="0"/>
                        </a:rPr>
                        <a:t>Potential difference or voltage is not the same</a:t>
                      </a:r>
                      <a:endParaRPr lang="en-US" sz="2000" dirty="0">
                        <a:latin typeface="Times New Roman" pitchFamily="18" charset="0"/>
                        <a:cs typeface="Times New Roman"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rgbClr val="000000"/>
                          </a:solidFill>
                          <a:latin typeface="Times New Roman" pitchFamily="18" charset="0"/>
                          <a:cs typeface="Times New Roman" pitchFamily="18" charset="0"/>
                        </a:rPr>
                        <a:t>Potential difference or voltage is the same</a:t>
                      </a:r>
                      <a:endParaRPr lang="en-US" sz="2000" dirty="0">
                        <a:latin typeface="Times New Roman" pitchFamily="18" charset="0"/>
                        <a:cs typeface="Times New Roman" pitchFamily="18" charset="0"/>
                      </a:endParaRPr>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656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Cells and Batteries</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Cells &amp; Batteries</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r>
              <a:rPr lang="en-US" dirty="0" smtClean="0"/>
              <a:t>The electromotive force (</a:t>
            </a:r>
            <a:r>
              <a:rPr lang="en-US" dirty="0" err="1" smtClean="0"/>
              <a:t>e.m.f</a:t>
            </a:r>
            <a:r>
              <a:rPr lang="en-US" dirty="0" smtClean="0"/>
              <a:t>.) required to drive a current can be produced by chemical reactions between acids and metals.</a:t>
            </a:r>
          </a:p>
          <a:p>
            <a:endParaRPr lang="en-US" dirty="0" smtClean="0"/>
          </a:p>
          <a:p>
            <a:r>
              <a:rPr lang="en-US" dirty="0" smtClean="0"/>
              <a:t>Each cell has two terminals or electrodes: </a:t>
            </a:r>
            <a:br>
              <a:rPr lang="en-US" dirty="0" smtClean="0"/>
            </a:br>
            <a:r>
              <a:rPr lang="en-US" dirty="0" smtClean="0"/>
              <a:t/>
            </a:r>
            <a:br>
              <a:rPr lang="en-US" dirty="0" smtClean="0"/>
            </a:br>
            <a:r>
              <a:rPr lang="en-US" dirty="0" smtClean="0"/>
              <a:t>One is POSITIVE and the other is NEGATIVE</a:t>
            </a:r>
          </a:p>
          <a:p>
            <a:endParaRPr lang="en-US" dirty="0" smtClean="0"/>
          </a:p>
          <a:p>
            <a:r>
              <a:rPr lang="en-US" dirty="0" smtClean="0"/>
              <a:t>Cells are restricted in the size of the current they can provide by their internal resistances which are due to their physical and chemical composition.</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Cell</a:t>
            </a:r>
            <a:endParaRPr lang="en-US" dirty="0"/>
          </a:p>
        </p:txBody>
      </p:sp>
      <p:sp>
        <p:nvSpPr>
          <p:cNvPr id="3" name="Content Placeholder 2"/>
          <p:cNvSpPr>
            <a:spLocks noGrp="1"/>
          </p:cNvSpPr>
          <p:nvPr>
            <p:ph idx="1"/>
          </p:nvPr>
        </p:nvSpPr>
        <p:spPr/>
        <p:txBody>
          <a:bodyPr/>
          <a:lstStyle/>
          <a:p>
            <a:r>
              <a:rPr lang="en-US" dirty="0" smtClean="0"/>
              <a:t>A typical cell is a primary cell.</a:t>
            </a:r>
            <a:endParaRPr lang="en-US" dirty="0"/>
          </a:p>
        </p:txBody>
      </p:sp>
      <p:sp>
        <p:nvSpPr>
          <p:cNvPr id="67586" name="AutoShape 2" descr="https://lh6.googleusercontent.com/zhp8f55QLYqB3DeK-XQ1PK9uO8LaX-MTj_zFaiuJiOBn11GWxLBsYfl8Ak1PYGdG18HH1B6sTjXtNSy22vWQnL8p3OV7s1XwP9dxxmO6v2ljONGjn7qXiqeIlu6dm5VCUKFCDiWn"/>
          <p:cNvSpPr>
            <a:spLocks noChangeAspect="1" noChangeArrowheads="1"/>
          </p:cNvSpPr>
          <p:nvPr/>
        </p:nvSpPr>
        <p:spPr bwMode="auto">
          <a:xfrm>
            <a:off x="130175" y="-868363"/>
            <a:ext cx="4286250" cy="2295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7588" name="AutoShape 4" descr="https://lh6.googleusercontent.com/zhp8f55QLYqB3DeK-XQ1PK9uO8LaX-MTj_zFaiuJiOBn11GWxLBsYfl8Ak1PYGdG18HH1B6sTjXtNSy22vWQnL8p3OV7s1XwP9dxxmO6v2ljONGjn7qXiqeIlu6dm5VCUKFCDiWn"/>
          <p:cNvSpPr>
            <a:spLocks noChangeAspect="1" noChangeArrowheads="1"/>
          </p:cNvSpPr>
          <p:nvPr/>
        </p:nvSpPr>
        <p:spPr bwMode="auto">
          <a:xfrm>
            <a:off x="130175" y="-868363"/>
            <a:ext cx="4286250" cy="2295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7590" name="AutoShape 6" descr="https://lh6.googleusercontent.com/zhp8f55QLYqB3DeK-XQ1PK9uO8LaX-MTj_zFaiuJiOBn11GWxLBsYfl8Ak1PYGdG18HH1B6sTjXtNSy22vWQnL8p3OV7s1XwP9dxxmO6v2ljONGjn7qXiqeIlu6dm5VCUKFCDiWn"/>
          <p:cNvSpPr>
            <a:spLocks noChangeAspect="1" noChangeArrowheads="1"/>
          </p:cNvSpPr>
          <p:nvPr/>
        </p:nvSpPr>
        <p:spPr bwMode="auto">
          <a:xfrm>
            <a:off x="130175" y="-868363"/>
            <a:ext cx="4286250" cy="2295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7592" name="AutoShape 8" descr="https://lh6.googleusercontent.com/zhp8f55QLYqB3DeK-XQ1PK9uO8LaX-MTj_zFaiuJiOBn11GWxLBsYfl8Ak1PYGdG18HH1B6sTjXtNSy22vWQnL8p3OV7s1XwP9dxxmO6v2ljONGjn7qXiqeIlu6dm5VCUKFCDiWn"/>
          <p:cNvSpPr>
            <a:spLocks noChangeAspect="1" noChangeArrowheads="1"/>
          </p:cNvSpPr>
          <p:nvPr/>
        </p:nvSpPr>
        <p:spPr bwMode="auto">
          <a:xfrm>
            <a:off x="130175" y="-868363"/>
            <a:ext cx="4286250" cy="2295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7594" name="AutoShape 10" descr="https://lh6.googleusercontent.com/zhp8f55QLYqB3DeK-XQ1PK9uO8LaX-MTj_zFaiuJiOBn11GWxLBsYfl8Ak1PYGdG18HH1B6sTjXtNSy22vWQnL8p3OV7s1XwP9dxxmO6v2ljONGjn7qXiqeIlu6dm5VCUKFCDiWn"/>
          <p:cNvSpPr>
            <a:spLocks noChangeAspect="1" noChangeArrowheads="1"/>
          </p:cNvSpPr>
          <p:nvPr/>
        </p:nvSpPr>
        <p:spPr bwMode="auto">
          <a:xfrm>
            <a:off x="130175" y="-868363"/>
            <a:ext cx="4286250" cy="2295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7596" name="AutoShape 12" descr="https://lh6.googleusercontent.com/zhp8f55QLYqB3DeK-XQ1PK9uO8LaX-MTj_zFaiuJiOBn11GWxLBsYfl8Ak1PYGdG18HH1B6sTjXtNSy22vWQnL8p3OV7s1XwP9dxxmO6v2ljONGjn7qXiqeIlu6dm5VCUKFCDiWn"/>
          <p:cNvSpPr>
            <a:spLocks noChangeAspect="1" noChangeArrowheads="1"/>
          </p:cNvSpPr>
          <p:nvPr/>
        </p:nvSpPr>
        <p:spPr bwMode="auto">
          <a:xfrm>
            <a:off x="130175" y="-868363"/>
            <a:ext cx="4286250" cy="22955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descr="https://lh6.googleusercontent.com/zhp8f55QLYqB3DeK-XQ1PK9uO8LaX-MTj_zFaiuJiOBn11GWxLBsYfl8Ak1PYGdG18HH1B6sTjXtNSy22vWQnL8p3OV7s1XwP9dxxmO6v2ljONGjn7qXiqeIlu6dm5VCUKFCDiWn"/>
          <p:cNvPicPr>
            <a:picLocks noChangeAspect="1" noChangeArrowheads="1"/>
          </p:cNvPicPr>
          <p:nvPr/>
        </p:nvPicPr>
        <p:blipFill>
          <a:blip r:embed="rId2" cstate="print"/>
          <a:srcRect/>
          <a:stretch>
            <a:fillRect/>
          </a:stretch>
        </p:blipFill>
        <p:spPr bwMode="auto">
          <a:xfrm>
            <a:off x="457200" y="2438400"/>
            <a:ext cx="8252361" cy="44196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 Battery</a:t>
            </a:r>
            <a:endParaRPr lang="en-US" dirty="0"/>
          </a:p>
        </p:txBody>
      </p:sp>
      <p:sp>
        <p:nvSpPr>
          <p:cNvPr id="3" name="Content Placeholder 2"/>
          <p:cNvSpPr>
            <a:spLocks noGrp="1"/>
          </p:cNvSpPr>
          <p:nvPr>
            <p:ph idx="1"/>
          </p:nvPr>
        </p:nvSpPr>
        <p:spPr/>
        <p:txBody>
          <a:bodyPr/>
          <a:lstStyle/>
          <a:p>
            <a:r>
              <a:rPr lang="en-US" dirty="0" smtClean="0"/>
              <a:t>Car batteries are secondary cells.</a:t>
            </a:r>
            <a:br>
              <a:rPr lang="en-US" dirty="0" smtClean="0"/>
            </a:br>
            <a:endParaRPr lang="en-US" dirty="0"/>
          </a:p>
        </p:txBody>
      </p:sp>
      <p:pic>
        <p:nvPicPr>
          <p:cNvPr id="71682" name="Picture 2" descr="https://lh6.googleusercontent.com/x4YMEJXnIjHDyh8RYOrfgNzg1bG1A5b2v-CO0KbEtbGeHJ__EeDxNGvfFUpeT6m66e6QGYlg9fRNuLrcfHB5oNcIE7vDuXishqSK-1jIVPBGmfnuy3x98_QLIVVUejOHAxb5wME-"/>
          <p:cNvPicPr>
            <a:picLocks noChangeAspect="1" noChangeArrowheads="1"/>
          </p:cNvPicPr>
          <p:nvPr/>
        </p:nvPicPr>
        <p:blipFill>
          <a:blip r:embed="rId2" cstate="print"/>
          <a:srcRect/>
          <a:stretch>
            <a:fillRect/>
          </a:stretch>
        </p:blipFill>
        <p:spPr bwMode="auto">
          <a:xfrm>
            <a:off x="1219200" y="2438400"/>
            <a:ext cx="7056291" cy="44196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and Secondary Cells</a:t>
            </a:r>
            <a:endParaRPr lang="en-US" dirty="0"/>
          </a:p>
        </p:txBody>
      </p:sp>
      <p:graphicFrame>
        <p:nvGraphicFramePr>
          <p:cNvPr id="4" name="Content Placeholder 3"/>
          <p:cNvGraphicFramePr>
            <a:graphicFrameLocks noGrp="1"/>
          </p:cNvGraphicFramePr>
          <p:nvPr>
            <p:ph idx="1"/>
          </p:nvPr>
        </p:nvGraphicFramePr>
        <p:xfrm>
          <a:off x="761997" y="1219198"/>
          <a:ext cx="7924802" cy="5607705"/>
        </p:xfrm>
        <a:graphic>
          <a:graphicData uri="http://schemas.openxmlformats.org/drawingml/2006/table">
            <a:tbl>
              <a:tblPr/>
              <a:tblGrid>
                <a:gridCol w="3962401"/>
                <a:gridCol w="3962401"/>
              </a:tblGrid>
              <a:tr h="433787">
                <a:tc>
                  <a:txBody>
                    <a:bodyPr/>
                    <a:lstStyle/>
                    <a:p>
                      <a:pPr algn="ctr" rtl="0" fontAlgn="t">
                        <a:spcBef>
                          <a:spcPts val="0"/>
                        </a:spcBef>
                        <a:spcAft>
                          <a:spcPts val="0"/>
                        </a:spcAft>
                      </a:pPr>
                      <a:r>
                        <a:rPr lang="en-US" sz="1600" b="1" i="0" u="none" strike="noStrike" dirty="0">
                          <a:solidFill>
                            <a:srgbClr val="000000"/>
                          </a:solidFill>
                          <a:latin typeface="Arial"/>
                        </a:rPr>
                        <a:t>Primary cells</a:t>
                      </a:r>
                      <a:endParaRPr lang="en-US" sz="1600" b="1"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1600" b="1" i="0" u="none" strike="noStrike" dirty="0">
                          <a:solidFill>
                            <a:srgbClr val="000000"/>
                          </a:solidFill>
                          <a:latin typeface="Arial"/>
                        </a:rPr>
                        <a:t>Secondary cells</a:t>
                      </a:r>
                      <a:endParaRPr lang="en-US" sz="1600" b="1"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0597">
                <a:tc>
                  <a:txBody>
                    <a:bodyPr/>
                    <a:lstStyle/>
                    <a:p>
                      <a:pPr rtl="0" fontAlgn="t">
                        <a:spcBef>
                          <a:spcPts val="0"/>
                        </a:spcBef>
                        <a:spcAft>
                          <a:spcPts val="0"/>
                        </a:spcAft>
                      </a:pPr>
                      <a:r>
                        <a:rPr lang="en-US" sz="1600" b="0" i="0" u="none" strike="noStrike" dirty="0">
                          <a:solidFill>
                            <a:srgbClr val="000000"/>
                          </a:solidFill>
                          <a:latin typeface="Arial"/>
                        </a:rPr>
                        <a:t>Most common type of primary cell is the </a:t>
                      </a:r>
                      <a:r>
                        <a:rPr lang="en-US" sz="1600" b="1" i="0" u="none" strike="noStrike" dirty="0">
                          <a:solidFill>
                            <a:srgbClr val="000000"/>
                          </a:solidFill>
                          <a:latin typeface="Arial"/>
                        </a:rPr>
                        <a:t>zinc-carbon</a:t>
                      </a:r>
                      <a:r>
                        <a:rPr lang="en-US" sz="1600" b="0" i="0" u="none" strike="noStrike" dirty="0">
                          <a:solidFill>
                            <a:srgbClr val="000000"/>
                          </a:solidFill>
                          <a:latin typeface="Arial"/>
                        </a:rPr>
                        <a:t> cell</a:t>
                      </a:r>
                      <a:endParaRPr lang="en-US" sz="1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latin typeface="Arial"/>
                        </a:rPr>
                        <a:t>Most common type of secondary cell is the </a:t>
                      </a:r>
                      <a:r>
                        <a:rPr lang="en-US" sz="1600" b="1" i="0" u="none" strike="noStrike">
                          <a:solidFill>
                            <a:srgbClr val="000000"/>
                          </a:solidFill>
                          <a:latin typeface="Arial"/>
                        </a:rPr>
                        <a:t>lead-acid</a:t>
                      </a:r>
                      <a:r>
                        <a:rPr lang="en-US" sz="1600" b="0" i="0" u="none" strike="noStrike">
                          <a:solidFill>
                            <a:srgbClr val="000000"/>
                          </a:solidFill>
                          <a:latin typeface="Arial"/>
                        </a:rPr>
                        <a:t> cell</a:t>
                      </a:r>
                      <a:endParaRPr lang="en-US" sz="16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7407">
                <a:tc>
                  <a:txBody>
                    <a:bodyPr/>
                    <a:lstStyle/>
                    <a:p>
                      <a:pPr rtl="0" fontAlgn="t">
                        <a:spcBef>
                          <a:spcPts val="0"/>
                        </a:spcBef>
                        <a:spcAft>
                          <a:spcPts val="0"/>
                        </a:spcAft>
                      </a:pPr>
                      <a:r>
                        <a:rPr lang="en-US" sz="1600" b="0" i="0" u="none" strike="noStrike" dirty="0">
                          <a:solidFill>
                            <a:srgbClr val="000000"/>
                          </a:solidFill>
                          <a:latin typeface="Arial"/>
                        </a:rPr>
                        <a:t>The chemical reaction which produces the </a:t>
                      </a:r>
                      <a:r>
                        <a:rPr lang="en-US" sz="1600" b="0" i="0" u="none" strike="noStrike" dirty="0" err="1">
                          <a:solidFill>
                            <a:srgbClr val="000000"/>
                          </a:solidFill>
                          <a:latin typeface="Arial"/>
                        </a:rPr>
                        <a:t>e.m.f</a:t>
                      </a:r>
                      <a:r>
                        <a:rPr lang="en-US" sz="1600" b="0" i="0" u="none" strike="noStrike" dirty="0">
                          <a:solidFill>
                            <a:srgbClr val="000000"/>
                          </a:solidFill>
                          <a:latin typeface="Arial"/>
                        </a:rPr>
                        <a:t>. </a:t>
                      </a:r>
                      <a:r>
                        <a:rPr lang="en-US" sz="1600" b="1" i="0" u="none" strike="noStrike" dirty="0">
                          <a:solidFill>
                            <a:srgbClr val="000000"/>
                          </a:solidFill>
                          <a:latin typeface="Arial"/>
                        </a:rPr>
                        <a:t>cannot</a:t>
                      </a:r>
                      <a:r>
                        <a:rPr lang="en-US" sz="1600" b="0" i="0" u="none" strike="noStrike" dirty="0">
                          <a:solidFill>
                            <a:srgbClr val="000000"/>
                          </a:solidFill>
                          <a:latin typeface="Arial"/>
                        </a:rPr>
                        <a:t> be reversed</a:t>
                      </a:r>
                      <a:endParaRPr lang="en-US" sz="1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latin typeface="Arial"/>
                        </a:rPr>
                        <a:t>The chemical reaction which produces the e.m.f. </a:t>
                      </a:r>
                      <a:r>
                        <a:rPr lang="en-US" sz="1600" b="1" i="0" u="none" strike="noStrike">
                          <a:solidFill>
                            <a:srgbClr val="000000"/>
                          </a:solidFill>
                          <a:latin typeface="Arial"/>
                        </a:rPr>
                        <a:t>can</a:t>
                      </a:r>
                      <a:r>
                        <a:rPr lang="en-US" sz="1600" b="0" i="0" u="none" strike="noStrike">
                          <a:solidFill>
                            <a:srgbClr val="000000"/>
                          </a:solidFill>
                          <a:latin typeface="Arial"/>
                        </a:rPr>
                        <a:t> be reversed by applying a potential difference in the opposite direction to the cell.</a:t>
                      </a:r>
                      <a:endParaRPr lang="en-US" sz="16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3787">
                <a:tc>
                  <a:txBody>
                    <a:bodyPr/>
                    <a:lstStyle/>
                    <a:p>
                      <a:pPr rtl="0" fontAlgn="t">
                        <a:spcBef>
                          <a:spcPts val="0"/>
                        </a:spcBef>
                        <a:spcAft>
                          <a:spcPts val="0"/>
                        </a:spcAft>
                      </a:pPr>
                      <a:r>
                        <a:rPr lang="en-US" sz="1600" b="0" i="0" u="none" strike="noStrike" dirty="0">
                          <a:solidFill>
                            <a:srgbClr val="000000"/>
                          </a:solidFill>
                          <a:latin typeface="Arial"/>
                        </a:rPr>
                        <a:t>They </a:t>
                      </a:r>
                      <a:r>
                        <a:rPr lang="en-US" sz="1600" b="1" i="0" u="none" strike="noStrike" dirty="0">
                          <a:solidFill>
                            <a:srgbClr val="000000"/>
                          </a:solidFill>
                          <a:latin typeface="Arial"/>
                        </a:rPr>
                        <a:t>cannot</a:t>
                      </a:r>
                      <a:r>
                        <a:rPr lang="en-US" sz="1600" b="0" i="0" u="none" strike="noStrike" dirty="0">
                          <a:solidFill>
                            <a:srgbClr val="000000"/>
                          </a:solidFill>
                          <a:latin typeface="Arial"/>
                        </a:rPr>
                        <a:t> be recharged or reused</a:t>
                      </a:r>
                      <a:endParaRPr lang="en-US" sz="1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latin typeface="Arial"/>
                        </a:rPr>
                        <a:t>They </a:t>
                      </a:r>
                      <a:r>
                        <a:rPr lang="en-US" sz="1600" b="1" i="0" u="none" strike="noStrike">
                          <a:solidFill>
                            <a:srgbClr val="000000"/>
                          </a:solidFill>
                          <a:latin typeface="Arial"/>
                        </a:rPr>
                        <a:t>can</a:t>
                      </a:r>
                      <a:r>
                        <a:rPr lang="en-US" sz="1600" b="0" i="0" u="none" strike="noStrike">
                          <a:solidFill>
                            <a:srgbClr val="000000"/>
                          </a:solidFill>
                          <a:latin typeface="Arial"/>
                        </a:rPr>
                        <a:t> be recharged and reused</a:t>
                      </a:r>
                      <a:endParaRPr lang="en-US" sz="16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7407">
                <a:tc>
                  <a:txBody>
                    <a:bodyPr/>
                    <a:lstStyle/>
                    <a:p>
                      <a:pPr rtl="0" fontAlgn="t">
                        <a:spcBef>
                          <a:spcPts val="0"/>
                        </a:spcBef>
                        <a:spcAft>
                          <a:spcPts val="0"/>
                        </a:spcAft>
                      </a:pPr>
                      <a:r>
                        <a:rPr lang="en-US" sz="1600" b="0" i="0" u="none" strike="noStrike" dirty="0">
                          <a:solidFill>
                            <a:srgbClr val="000000"/>
                          </a:solidFill>
                          <a:latin typeface="Arial"/>
                        </a:rPr>
                        <a:t>An </a:t>
                      </a:r>
                      <a:r>
                        <a:rPr lang="en-US" sz="1600" b="0" i="0" u="none" strike="noStrike" dirty="0" err="1">
                          <a:solidFill>
                            <a:srgbClr val="000000"/>
                          </a:solidFill>
                          <a:latin typeface="Arial"/>
                        </a:rPr>
                        <a:t>e.m.f</a:t>
                      </a:r>
                      <a:r>
                        <a:rPr lang="en-US" sz="1600" b="0" i="0" u="none" strike="noStrike" dirty="0">
                          <a:solidFill>
                            <a:srgbClr val="000000"/>
                          </a:solidFill>
                          <a:latin typeface="Arial"/>
                        </a:rPr>
                        <a:t>. of </a:t>
                      </a:r>
                      <a:r>
                        <a:rPr lang="en-US" sz="1600" b="1" i="0" u="none" strike="noStrike" dirty="0">
                          <a:solidFill>
                            <a:srgbClr val="000000"/>
                          </a:solidFill>
                          <a:latin typeface="Arial"/>
                        </a:rPr>
                        <a:t>1.5 V</a:t>
                      </a:r>
                      <a:r>
                        <a:rPr lang="en-US" sz="1600" b="0" i="0" u="none" strike="noStrike" dirty="0">
                          <a:solidFill>
                            <a:srgbClr val="000000"/>
                          </a:solidFill>
                          <a:latin typeface="Arial"/>
                        </a:rPr>
                        <a:t> is produced when the negative zinc case, positive carbon rod and aluminum chloride paste reacts</a:t>
                      </a:r>
                      <a:endParaRPr lang="en-US" sz="1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latin typeface="Arial"/>
                        </a:rPr>
                        <a:t>An e.m.f. of </a:t>
                      </a:r>
                      <a:r>
                        <a:rPr lang="en-US" sz="1600" b="1" i="0" u="none" strike="noStrike">
                          <a:solidFill>
                            <a:srgbClr val="000000"/>
                          </a:solidFill>
                          <a:latin typeface="Arial"/>
                        </a:rPr>
                        <a:t>2.0 V</a:t>
                      </a:r>
                      <a:r>
                        <a:rPr lang="en-US" sz="1600" b="0" i="0" u="none" strike="noStrike">
                          <a:solidFill>
                            <a:srgbClr val="000000"/>
                          </a:solidFill>
                          <a:latin typeface="Arial"/>
                        </a:rPr>
                        <a:t> is produced when a reaction occurs between the negative lead plates and the positive lead oxide plates and dilute sulphuric acid.</a:t>
                      </a:r>
                      <a:endParaRPr lang="en-US" sz="16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7407">
                <a:tc>
                  <a:txBody>
                    <a:bodyPr/>
                    <a:lstStyle/>
                    <a:p>
                      <a:pPr rtl="0" fontAlgn="t">
                        <a:spcBef>
                          <a:spcPts val="0"/>
                        </a:spcBef>
                        <a:spcAft>
                          <a:spcPts val="0"/>
                        </a:spcAft>
                      </a:pPr>
                      <a:r>
                        <a:rPr lang="en-US" sz="1600" b="0" i="0" u="none" strike="noStrike" dirty="0">
                          <a:solidFill>
                            <a:srgbClr val="000000"/>
                          </a:solidFill>
                          <a:latin typeface="Arial"/>
                        </a:rPr>
                        <a:t>They have </a:t>
                      </a:r>
                      <a:r>
                        <a:rPr lang="en-US" sz="1600" b="1" i="0" u="none" strike="noStrike" dirty="0">
                          <a:solidFill>
                            <a:srgbClr val="000000"/>
                          </a:solidFill>
                          <a:latin typeface="Arial"/>
                        </a:rPr>
                        <a:t>high internal resistance</a:t>
                      </a:r>
                      <a:r>
                        <a:rPr lang="en-US" sz="1600" b="0" i="0" u="none" strike="noStrike" dirty="0">
                          <a:solidFill>
                            <a:srgbClr val="000000"/>
                          </a:solidFill>
                          <a:latin typeface="Arial"/>
                        </a:rPr>
                        <a:t> therefore it can not produce very large currents, maximum being 1 A.</a:t>
                      </a:r>
                      <a:endParaRPr lang="en-US" sz="1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a:solidFill>
                            <a:srgbClr val="000000"/>
                          </a:solidFill>
                          <a:latin typeface="Arial"/>
                        </a:rPr>
                        <a:t>They have very </a:t>
                      </a:r>
                      <a:r>
                        <a:rPr lang="en-US" sz="1600" b="1" i="0" u="none" strike="noStrike">
                          <a:solidFill>
                            <a:srgbClr val="000000"/>
                          </a:solidFill>
                          <a:latin typeface="Arial"/>
                        </a:rPr>
                        <a:t>low resistance</a:t>
                      </a:r>
                      <a:r>
                        <a:rPr lang="en-US" sz="1600" b="0" i="0" u="none" strike="noStrike">
                          <a:solidFill>
                            <a:srgbClr val="000000"/>
                          </a:solidFill>
                          <a:latin typeface="Arial"/>
                        </a:rPr>
                        <a:t> and can provide very large currents</a:t>
                      </a:r>
                      <a:endParaRPr lang="en-US" sz="16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7407">
                <a:tc>
                  <a:txBody>
                    <a:bodyPr/>
                    <a:lstStyle/>
                    <a:p>
                      <a:pPr rtl="0" fontAlgn="t">
                        <a:spcBef>
                          <a:spcPts val="0"/>
                        </a:spcBef>
                        <a:spcAft>
                          <a:spcPts val="0"/>
                        </a:spcAft>
                      </a:pPr>
                      <a:r>
                        <a:rPr lang="en-US" sz="1600" b="0" i="0" u="none" strike="noStrike" dirty="0">
                          <a:solidFill>
                            <a:srgbClr val="000000"/>
                          </a:solidFill>
                          <a:latin typeface="Arial"/>
                        </a:rPr>
                        <a:t>Once used, chemical reactions continue to take place even when they are not in use.  Over time they become useless.</a:t>
                      </a:r>
                      <a:endParaRPr lang="en-US" sz="1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1600" b="0" i="0" u="none" strike="noStrike" dirty="0">
                          <a:solidFill>
                            <a:srgbClr val="000000"/>
                          </a:solidFill>
                          <a:latin typeface="Arial"/>
                        </a:rPr>
                        <a:t>Chemical reactions only take place when in use so they last longer</a:t>
                      </a:r>
                      <a:endParaRPr lang="en-US" sz="16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065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Resistance</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Resistance</a:t>
            </a:r>
            <a:endParaRPr lang="en-US" dirty="0"/>
          </a:p>
        </p:txBody>
      </p:sp>
      <p:sp>
        <p:nvSpPr>
          <p:cNvPr id="3" name="Content Placeholder 2"/>
          <p:cNvSpPr>
            <a:spLocks noGrp="1"/>
          </p:cNvSpPr>
          <p:nvPr>
            <p:ph idx="1"/>
          </p:nvPr>
        </p:nvSpPr>
        <p:spPr>
          <a:xfrm>
            <a:off x="457200" y="1600200"/>
            <a:ext cx="8229600" cy="4953000"/>
          </a:xfrm>
        </p:spPr>
        <p:txBody>
          <a:bodyPr>
            <a:normAutofit lnSpcReduction="10000"/>
          </a:bodyPr>
          <a:lstStyle/>
          <a:p>
            <a:r>
              <a:rPr lang="en-US" dirty="0" smtClean="0"/>
              <a:t>Resistance is a measure of the opposition provided to an electrical current; it is the ratio of the pd across a conductor to the current through it.</a:t>
            </a:r>
          </a:p>
          <a:p>
            <a:endParaRPr lang="en-US" dirty="0" smtClean="0"/>
          </a:p>
          <a:p>
            <a:r>
              <a:rPr lang="en-US" dirty="0" smtClean="0"/>
              <a:t>When electrons flow through a conductor, they are obstructed by vibrating atoms in their paths.  These atoms therefore decrease the rate of flow of the electrons and hence the current.</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Using Electrical Meters</a:t>
            </a:r>
            <a:endParaRPr lang="en-US" dirty="0"/>
          </a:p>
        </p:txBody>
      </p:sp>
      <p:sp>
        <p:nvSpPr>
          <p:cNvPr id="3" name="Content Placeholder 2"/>
          <p:cNvSpPr>
            <a:spLocks noGrp="1"/>
          </p:cNvSpPr>
          <p:nvPr>
            <p:ph idx="1"/>
          </p:nvPr>
        </p:nvSpPr>
        <p:spPr/>
        <p:txBody>
          <a:bodyPr>
            <a:normAutofit/>
          </a:bodyPr>
          <a:lstStyle/>
          <a:p>
            <a:r>
              <a:rPr lang="en-US" sz="4000" dirty="0" smtClean="0"/>
              <a:t>Electrical meters are used to measure both current and potential difference but the meters must be placed carefully in order to operate correctly.</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Useful Applications of Static Charge</a:t>
            </a:r>
            <a:endParaRPr lang="en-US" dirty="0"/>
          </a:p>
        </p:txBody>
      </p:sp>
      <p:sp>
        <p:nvSpPr>
          <p:cNvPr id="3" name="Content Placeholder 2"/>
          <p:cNvSpPr>
            <a:spLocks noGrp="1"/>
          </p:cNvSpPr>
          <p:nvPr>
            <p:ph idx="1"/>
          </p:nvPr>
        </p:nvSpPr>
        <p:spPr/>
        <p:txBody>
          <a:bodyPr/>
          <a:lstStyle/>
          <a:p>
            <a:r>
              <a:rPr lang="en-US" dirty="0" smtClean="0"/>
              <a:t>Lightning Conductors</a:t>
            </a:r>
            <a:br>
              <a:rPr lang="en-US" dirty="0" smtClean="0"/>
            </a:br>
            <a:r>
              <a:rPr lang="en-US" dirty="0" smtClean="0"/>
              <a:t/>
            </a:r>
            <a:br>
              <a:rPr lang="en-US" dirty="0" smtClean="0"/>
            </a:br>
            <a:r>
              <a:rPr lang="en-US" dirty="0" smtClean="0"/>
              <a:t>Tall buildings are fitted with</a:t>
            </a:r>
            <a:br>
              <a:rPr lang="en-US" dirty="0" smtClean="0"/>
            </a:br>
            <a:r>
              <a:rPr lang="en-US" dirty="0" smtClean="0"/>
              <a:t>a thick copper strip</a:t>
            </a:r>
            <a:br>
              <a:rPr lang="en-US" dirty="0" smtClean="0"/>
            </a:br>
            <a:r>
              <a:rPr lang="en-US" dirty="0" smtClean="0"/>
              <a:t>running along its length to</a:t>
            </a:r>
            <a:br>
              <a:rPr lang="en-US" dirty="0" smtClean="0"/>
            </a:br>
            <a:r>
              <a:rPr lang="en-US" dirty="0" smtClean="0"/>
              <a:t>protect the building from</a:t>
            </a:r>
            <a:br>
              <a:rPr lang="en-US" dirty="0" smtClean="0"/>
            </a:br>
            <a:r>
              <a:rPr lang="en-US" dirty="0" smtClean="0"/>
              <a:t>lightning strikes.</a:t>
            </a:r>
            <a:endParaRPr lang="en-US" dirty="0"/>
          </a:p>
        </p:txBody>
      </p:sp>
      <p:pic>
        <p:nvPicPr>
          <p:cNvPr id="4" name="Picture 3" descr="Scan1.jpg"/>
          <p:cNvPicPr>
            <a:picLocks noChangeAspect="1"/>
          </p:cNvPicPr>
          <p:nvPr/>
        </p:nvPicPr>
        <p:blipFill>
          <a:blip r:embed="rId2" cstate="print"/>
          <a:srcRect l="65778" t="56096" r="9739" b="11472"/>
          <a:stretch>
            <a:fillRect/>
          </a:stretch>
        </p:blipFill>
        <p:spPr>
          <a:xfrm>
            <a:off x="5486400" y="1600200"/>
            <a:ext cx="2667001" cy="4572000"/>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 Circuit Set Up Using Electrical Meters</a:t>
            </a:r>
            <a:endParaRPr lang="en-US" dirty="0"/>
          </a:p>
        </p:txBody>
      </p:sp>
      <p:sp>
        <p:nvSpPr>
          <p:cNvPr id="3" name="Content Placeholder 2"/>
          <p:cNvSpPr>
            <a:spLocks noGrp="1"/>
          </p:cNvSpPr>
          <p:nvPr>
            <p:ph idx="1"/>
          </p:nvPr>
        </p:nvSpPr>
        <p:spPr>
          <a:xfrm>
            <a:off x="457200" y="1600200"/>
            <a:ext cx="8229600" cy="5257800"/>
          </a:xfrm>
        </p:spPr>
        <p:txBody>
          <a:bodyPr>
            <a:normAutofit fontScale="70000" lnSpcReduction="20000"/>
          </a:bodyPr>
          <a:lstStyle/>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r>
              <a:rPr lang="en-US" b="1" dirty="0" smtClean="0"/>
              <a:t>The diagram above illustrates how a voltmeter (in parallel with the component being tested) and an ammeter (in series) is placed within a circuit</a:t>
            </a:r>
            <a:endParaRPr lang="en-US" dirty="0"/>
          </a:p>
        </p:txBody>
      </p:sp>
      <p:pic>
        <p:nvPicPr>
          <p:cNvPr id="75778" name="Picture 2" descr="https://lh6.googleusercontent.com/4Nw9prHygPTngYsQLV9frWTnyZw7FOPUNIB1KbWUJQQCj8f00mxyw23LvRu5lEByHwU9NDdV44sWCG2W7rGgfhABoaZvX-x0b1edXs0Y23XUvmY4f2Y24xod4inu2vHQJ6EX2DIf"/>
          <p:cNvPicPr>
            <a:picLocks noChangeAspect="1" noChangeArrowheads="1"/>
          </p:cNvPicPr>
          <p:nvPr/>
        </p:nvPicPr>
        <p:blipFill>
          <a:blip r:embed="rId2" cstate="print"/>
          <a:srcRect/>
          <a:stretch>
            <a:fillRect/>
          </a:stretch>
        </p:blipFill>
        <p:spPr bwMode="auto">
          <a:xfrm>
            <a:off x="2514600" y="1371600"/>
            <a:ext cx="4289688" cy="449580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Resistance</a:t>
            </a:r>
            <a:endParaRPr lang="en-US" dirty="0"/>
          </a:p>
        </p:txBody>
      </p:sp>
      <p:sp>
        <p:nvSpPr>
          <p:cNvPr id="3" name="Content Placeholder 2"/>
          <p:cNvSpPr>
            <a:spLocks noGrp="1"/>
          </p:cNvSpPr>
          <p:nvPr>
            <p:ph idx="1"/>
          </p:nvPr>
        </p:nvSpPr>
        <p:spPr>
          <a:xfrm>
            <a:off x="457200" y="1600200"/>
            <a:ext cx="8229600" cy="5029200"/>
          </a:xfrm>
        </p:spPr>
        <p:txBody>
          <a:bodyPr>
            <a:noAutofit/>
          </a:bodyPr>
          <a:lstStyle/>
          <a:p>
            <a:r>
              <a:rPr lang="en-US" sz="4400" dirty="0" smtClean="0"/>
              <a:t>All components have a resistance to a current.</a:t>
            </a:r>
            <a:br>
              <a:rPr lang="en-US" sz="4400" dirty="0" smtClean="0"/>
            </a:br>
            <a:endParaRPr lang="en-US" sz="4400" dirty="0" smtClean="0"/>
          </a:p>
          <a:p>
            <a:r>
              <a:rPr lang="en-US" sz="4400" dirty="0" smtClean="0"/>
              <a:t>Metal wires have low resistance while glass rods have a high resistance to current.</a:t>
            </a:r>
            <a:br>
              <a:rPr lang="en-US" sz="4400" dirty="0" smtClean="0"/>
            </a:b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Comparing and Ammeter to a Voltmeter</a:t>
            </a:r>
            <a:endParaRPr lang="en-US" dirty="0"/>
          </a:p>
        </p:txBody>
      </p:sp>
      <p:graphicFrame>
        <p:nvGraphicFramePr>
          <p:cNvPr id="4" name="Content Placeholder 3"/>
          <p:cNvGraphicFramePr>
            <a:graphicFrameLocks noGrp="1"/>
          </p:cNvGraphicFramePr>
          <p:nvPr>
            <p:ph idx="1"/>
          </p:nvPr>
        </p:nvGraphicFramePr>
        <p:xfrm>
          <a:off x="609601" y="1524000"/>
          <a:ext cx="8229598" cy="4953001"/>
        </p:xfrm>
        <a:graphic>
          <a:graphicData uri="http://schemas.openxmlformats.org/drawingml/2006/table">
            <a:tbl>
              <a:tblPr/>
              <a:tblGrid>
                <a:gridCol w="4114799"/>
                <a:gridCol w="4114799"/>
              </a:tblGrid>
              <a:tr h="867898">
                <a:tc>
                  <a:txBody>
                    <a:bodyPr/>
                    <a:lstStyle/>
                    <a:p>
                      <a:pPr algn="ctr" rtl="0" fontAlgn="t">
                        <a:spcBef>
                          <a:spcPts val="0"/>
                        </a:spcBef>
                        <a:spcAft>
                          <a:spcPts val="0"/>
                        </a:spcAft>
                      </a:pPr>
                      <a:r>
                        <a:rPr lang="en-US" sz="2000" b="1" i="0" u="none" strike="noStrike" dirty="0" smtClean="0">
                          <a:solidFill>
                            <a:srgbClr val="000000"/>
                          </a:solidFill>
                          <a:latin typeface="Arial"/>
                        </a:rPr>
                        <a:t/>
                      </a:r>
                      <a:br>
                        <a:rPr lang="en-US" sz="2000" b="1" i="0" u="none" strike="noStrike" dirty="0" smtClean="0">
                          <a:solidFill>
                            <a:srgbClr val="000000"/>
                          </a:solidFill>
                          <a:latin typeface="Arial"/>
                        </a:rPr>
                      </a:br>
                      <a:r>
                        <a:rPr lang="en-US" sz="2000" b="1" i="0" u="none" strike="noStrike" dirty="0" smtClean="0">
                          <a:solidFill>
                            <a:srgbClr val="000000"/>
                          </a:solidFill>
                          <a:latin typeface="Arial"/>
                        </a:rPr>
                        <a:t>Ammeter</a:t>
                      </a:r>
                      <a:endParaRPr lang="en-US" sz="20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dirty="0" smtClean="0">
                          <a:solidFill>
                            <a:srgbClr val="000000"/>
                          </a:solidFill>
                          <a:latin typeface="Arial"/>
                        </a:rPr>
                        <a:t/>
                      </a:r>
                      <a:br>
                        <a:rPr lang="en-US" sz="2000" b="1" i="0" u="none" strike="noStrike" dirty="0" smtClean="0">
                          <a:solidFill>
                            <a:srgbClr val="000000"/>
                          </a:solidFill>
                          <a:latin typeface="Arial"/>
                        </a:rPr>
                      </a:br>
                      <a:r>
                        <a:rPr lang="en-US" sz="2000" b="1" i="0" u="none" strike="noStrike" dirty="0" smtClean="0">
                          <a:solidFill>
                            <a:srgbClr val="000000"/>
                          </a:solidFill>
                          <a:latin typeface="Arial"/>
                        </a:rPr>
                        <a:t>Voltmeter</a:t>
                      </a:r>
                      <a:endParaRPr lang="en-US" sz="20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1701">
                <a:tc>
                  <a:txBody>
                    <a:bodyPr/>
                    <a:lstStyle/>
                    <a:p>
                      <a:pPr rtl="0" fontAlgn="t">
                        <a:spcBef>
                          <a:spcPts val="0"/>
                        </a:spcBef>
                        <a:spcAft>
                          <a:spcPts val="0"/>
                        </a:spcAft>
                      </a:pPr>
                      <a:r>
                        <a:rPr lang="en-US" sz="2000" b="0" i="0" u="none" strike="noStrike" dirty="0">
                          <a:solidFill>
                            <a:srgbClr val="000000"/>
                          </a:solidFill>
                          <a:latin typeface="Arial"/>
                        </a:rPr>
                        <a:t>Used to measure the current at a point in a circuit</a:t>
                      </a:r>
                      <a:endParaRPr lang="en-US" sz="20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rgbClr val="000000"/>
                          </a:solidFill>
                          <a:latin typeface="Arial"/>
                        </a:rPr>
                        <a:t>Used to measure the potential difference between two points in the circuit</a:t>
                      </a:r>
                      <a:endParaRPr lang="en-US" sz="20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1701">
                <a:tc>
                  <a:txBody>
                    <a:bodyPr/>
                    <a:lstStyle/>
                    <a:p>
                      <a:pPr rtl="0" fontAlgn="t">
                        <a:spcBef>
                          <a:spcPts val="0"/>
                        </a:spcBef>
                        <a:spcAft>
                          <a:spcPts val="0"/>
                        </a:spcAft>
                      </a:pPr>
                      <a:r>
                        <a:rPr lang="en-US" sz="2000" b="0" i="0" u="none" strike="noStrike" dirty="0">
                          <a:solidFill>
                            <a:srgbClr val="000000"/>
                          </a:solidFill>
                          <a:latin typeface="Arial"/>
                        </a:rPr>
                        <a:t>It is placed in series with the other components, placing the meter in this position reduces the current</a:t>
                      </a:r>
                      <a:endParaRPr lang="en-US" sz="20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rgbClr val="000000"/>
                          </a:solidFill>
                          <a:latin typeface="Arial"/>
                        </a:rPr>
                        <a:t>It is placed in parallel with the components that is measuring the potential difference across</a:t>
                      </a:r>
                      <a:endParaRPr lang="en-US" sz="20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1701">
                <a:tc>
                  <a:txBody>
                    <a:bodyPr/>
                    <a:lstStyle/>
                    <a:p>
                      <a:pPr rtl="0" fontAlgn="t">
                        <a:spcBef>
                          <a:spcPts val="0"/>
                        </a:spcBef>
                        <a:spcAft>
                          <a:spcPts val="0"/>
                        </a:spcAft>
                      </a:pPr>
                      <a:r>
                        <a:rPr lang="en-US" sz="2000" b="0" i="0" u="none" strike="noStrike" dirty="0">
                          <a:solidFill>
                            <a:srgbClr val="000000"/>
                          </a:solidFill>
                          <a:latin typeface="Arial"/>
                        </a:rPr>
                        <a:t>Has very low resistance to allow the easy passage of current</a:t>
                      </a:r>
                      <a:endParaRPr lang="en-US" sz="20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000" b="0" i="0" u="none" strike="noStrike" dirty="0">
                          <a:solidFill>
                            <a:srgbClr val="000000"/>
                          </a:solidFill>
                          <a:latin typeface="Arial"/>
                        </a:rPr>
                        <a:t>Has very high resistance so that almost no current will pass through them</a:t>
                      </a:r>
                      <a:endParaRPr lang="en-US" sz="20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270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72707" name="Picture 3" descr="Image result for ammeter"/>
          <p:cNvPicPr>
            <a:picLocks noChangeAspect="1" noChangeArrowheads="1"/>
          </p:cNvPicPr>
          <p:nvPr/>
        </p:nvPicPr>
        <p:blipFill>
          <a:blip r:embed="rId2" cstate="print"/>
          <a:srcRect/>
          <a:stretch>
            <a:fillRect/>
          </a:stretch>
        </p:blipFill>
        <p:spPr bwMode="auto">
          <a:xfrm>
            <a:off x="0" y="1"/>
            <a:ext cx="1086983" cy="1249988"/>
          </a:xfrm>
          <a:prstGeom prst="rect">
            <a:avLst/>
          </a:prstGeom>
          <a:noFill/>
        </p:spPr>
      </p:pic>
      <p:pic>
        <p:nvPicPr>
          <p:cNvPr id="72709" name="Picture 5" descr="Related image"/>
          <p:cNvPicPr>
            <a:picLocks noChangeAspect="1" noChangeArrowheads="1"/>
          </p:cNvPicPr>
          <p:nvPr/>
        </p:nvPicPr>
        <p:blipFill>
          <a:blip r:embed="rId3" cstate="print"/>
          <a:srcRect/>
          <a:stretch>
            <a:fillRect/>
          </a:stretch>
        </p:blipFill>
        <p:spPr bwMode="auto">
          <a:xfrm>
            <a:off x="7924800" y="0"/>
            <a:ext cx="1219200" cy="1277706"/>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Resistance</a:t>
            </a:r>
            <a:endParaRPr lang="en-US" dirty="0"/>
          </a:p>
        </p:txBody>
      </p:sp>
      <p:sp>
        <p:nvSpPr>
          <p:cNvPr id="3" name="Content Placeholder 2"/>
          <p:cNvSpPr>
            <a:spLocks noGrp="1"/>
          </p:cNvSpPr>
          <p:nvPr>
            <p:ph idx="1"/>
          </p:nvPr>
        </p:nvSpPr>
        <p:spPr/>
        <p:txBody>
          <a:bodyPr>
            <a:normAutofit/>
          </a:bodyPr>
          <a:lstStyle/>
          <a:p>
            <a:r>
              <a:rPr lang="en-US" sz="4800" dirty="0" smtClean="0"/>
              <a:t>R  =  V ÷ I</a:t>
            </a:r>
          </a:p>
          <a:p>
            <a:endParaRPr lang="en-US" sz="4800" dirty="0" smtClean="0"/>
          </a:p>
          <a:p>
            <a:r>
              <a:rPr lang="en-US" sz="4800" dirty="0" smtClean="0"/>
              <a:t>The unit for Resistance is the ohm, </a:t>
            </a:r>
            <a:r>
              <a:rPr lang="el-GR" sz="4800" b="1" dirty="0" smtClean="0"/>
              <a:t>Ω</a:t>
            </a:r>
            <a:r>
              <a:rPr lang="en-US" sz="4800" dirty="0" smtClean="0"/>
              <a:t> </a:t>
            </a:r>
          </a:p>
          <a:p>
            <a:pPr>
              <a:buNone/>
            </a:pP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Ohmic</a:t>
            </a:r>
            <a:r>
              <a:rPr lang="en-US" dirty="0" smtClean="0"/>
              <a:t> Conductors</a:t>
            </a:r>
            <a:endParaRPr lang="en-US" dirty="0"/>
          </a:p>
        </p:txBody>
      </p:sp>
      <p:sp>
        <p:nvSpPr>
          <p:cNvPr id="3" name="Content Placeholder 2"/>
          <p:cNvSpPr>
            <a:spLocks noGrp="1"/>
          </p:cNvSpPr>
          <p:nvPr>
            <p:ph idx="1"/>
          </p:nvPr>
        </p:nvSpPr>
        <p:spPr>
          <a:xfrm>
            <a:off x="457200" y="1600200"/>
            <a:ext cx="8229600" cy="5257800"/>
          </a:xfrm>
        </p:spPr>
        <p:txBody>
          <a:bodyPr>
            <a:normAutofit fontScale="85000" lnSpcReduction="20000"/>
          </a:bodyPr>
          <a:lstStyle/>
          <a:p>
            <a:r>
              <a:rPr lang="en-US" dirty="0" smtClean="0"/>
              <a:t>A simple metal wire will have a constant resistance as long as its physical properties and conditions do not change.</a:t>
            </a:r>
          </a:p>
          <a:p>
            <a:endParaRPr lang="en-US" dirty="0" smtClean="0"/>
          </a:p>
          <a:p>
            <a:r>
              <a:rPr lang="en-US" dirty="0" smtClean="0"/>
              <a:t>The relationship was discovered by Georg Ohm and is called Ohm’s law:</a:t>
            </a:r>
            <a:br>
              <a:rPr lang="en-US" dirty="0" smtClean="0"/>
            </a:br>
            <a:r>
              <a:rPr lang="en-US" dirty="0" smtClean="0"/>
              <a:t/>
            </a:r>
            <a:br>
              <a:rPr lang="en-US" dirty="0" smtClean="0"/>
            </a:br>
            <a:r>
              <a:rPr lang="en-US" b="1" dirty="0" smtClean="0">
                <a:solidFill>
                  <a:srgbClr val="FF0000"/>
                </a:solidFill>
              </a:rPr>
              <a:t>The current through a </a:t>
            </a:r>
            <a:br>
              <a:rPr lang="en-US" b="1" dirty="0" smtClean="0">
                <a:solidFill>
                  <a:srgbClr val="FF0000"/>
                </a:solidFill>
              </a:rPr>
            </a:br>
            <a:r>
              <a:rPr lang="en-US" b="1" dirty="0" smtClean="0">
                <a:solidFill>
                  <a:srgbClr val="FF0000"/>
                </a:solidFill>
              </a:rPr>
              <a:t>conductor is directly </a:t>
            </a:r>
            <a:br>
              <a:rPr lang="en-US" b="1" dirty="0" smtClean="0">
                <a:solidFill>
                  <a:srgbClr val="FF0000"/>
                </a:solidFill>
              </a:rPr>
            </a:br>
            <a:r>
              <a:rPr lang="en-US" b="1" dirty="0" smtClean="0">
                <a:solidFill>
                  <a:srgbClr val="FF0000"/>
                </a:solidFill>
              </a:rPr>
              <a:t>proportional to the </a:t>
            </a:r>
            <a:br>
              <a:rPr lang="en-US" b="1" dirty="0" smtClean="0">
                <a:solidFill>
                  <a:srgbClr val="FF0000"/>
                </a:solidFill>
              </a:rPr>
            </a:br>
            <a:r>
              <a:rPr lang="en-US" b="1" dirty="0" smtClean="0">
                <a:solidFill>
                  <a:srgbClr val="FF0000"/>
                </a:solidFill>
              </a:rPr>
              <a:t>potential difference</a:t>
            </a:r>
            <a:br>
              <a:rPr lang="en-US" b="1" dirty="0" smtClean="0">
                <a:solidFill>
                  <a:srgbClr val="FF0000"/>
                </a:solidFill>
              </a:rPr>
            </a:br>
            <a:r>
              <a:rPr lang="en-US" b="1" dirty="0" smtClean="0">
                <a:solidFill>
                  <a:srgbClr val="FF0000"/>
                </a:solidFill>
              </a:rPr>
              <a:t>across it</a:t>
            </a:r>
            <a:br>
              <a:rPr lang="en-US" b="1" dirty="0" smtClean="0">
                <a:solidFill>
                  <a:srgbClr val="FF0000"/>
                </a:solidFill>
              </a:rPr>
            </a:br>
            <a:endParaRPr lang="en-US" b="1" dirty="0" smtClean="0">
              <a:solidFill>
                <a:srgbClr val="FF0000"/>
              </a:solidFill>
            </a:endParaRPr>
          </a:p>
          <a:p>
            <a:r>
              <a:rPr lang="en-US" dirty="0" smtClean="0"/>
              <a:t>The constant of proportionality is </a:t>
            </a:r>
            <a:r>
              <a:rPr lang="en-US" b="1" dirty="0" smtClean="0"/>
              <a:t>RESISTANCE</a:t>
            </a:r>
            <a:r>
              <a:rPr lang="en-US" dirty="0" smtClean="0"/>
              <a:t>.</a:t>
            </a:r>
            <a:endParaRPr lang="en-US" dirty="0"/>
          </a:p>
        </p:txBody>
      </p:sp>
      <p:pic>
        <p:nvPicPr>
          <p:cNvPr id="76802" name="Picture 2" descr="Image result for I V relationships graph"/>
          <p:cNvPicPr>
            <a:picLocks noChangeAspect="1" noChangeArrowheads="1"/>
          </p:cNvPicPr>
          <p:nvPr/>
        </p:nvPicPr>
        <p:blipFill>
          <a:blip r:embed="rId2" cstate="print"/>
          <a:srcRect/>
          <a:stretch>
            <a:fillRect/>
          </a:stretch>
        </p:blipFill>
        <p:spPr bwMode="auto">
          <a:xfrm>
            <a:off x="5105400" y="3505200"/>
            <a:ext cx="3429000" cy="2524206"/>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Ohmic</a:t>
            </a:r>
            <a:r>
              <a:rPr lang="en-US" dirty="0" smtClean="0"/>
              <a:t> Conductors</a:t>
            </a:r>
            <a:endParaRPr lang="en-US" dirty="0"/>
          </a:p>
        </p:txBody>
      </p:sp>
      <p:sp>
        <p:nvSpPr>
          <p:cNvPr id="3" name="Content Placeholder 2"/>
          <p:cNvSpPr>
            <a:spLocks noGrp="1"/>
          </p:cNvSpPr>
          <p:nvPr>
            <p:ph idx="1"/>
          </p:nvPr>
        </p:nvSpPr>
        <p:spPr>
          <a:xfrm>
            <a:off x="457200" y="1600200"/>
            <a:ext cx="8229600" cy="5257800"/>
          </a:xfrm>
        </p:spPr>
        <p:txBody>
          <a:bodyPr>
            <a:normAutofit lnSpcReduction="10000"/>
          </a:bodyPr>
          <a:lstStyle/>
          <a:p>
            <a:r>
              <a:rPr lang="en-US" dirty="0" smtClean="0"/>
              <a:t>Materials which obey Ohm’s law, have constant resistance, they are called </a:t>
            </a:r>
            <a:r>
              <a:rPr lang="en-US" b="1" dirty="0" err="1" smtClean="0"/>
              <a:t>ohmic</a:t>
            </a:r>
            <a:r>
              <a:rPr lang="en-US" b="1" dirty="0" smtClean="0"/>
              <a:t> conductors</a:t>
            </a:r>
            <a:r>
              <a:rPr lang="en-US" dirty="0" smtClean="0"/>
              <a:t>.</a:t>
            </a:r>
            <a:br>
              <a:rPr lang="en-US" dirty="0" smtClean="0"/>
            </a:br>
            <a:endParaRPr lang="en-US" dirty="0" smtClean="0"/>
          </a:p>
          <a:p>
            <a:r>
              <a:rPr lang="en-US" dirty="0" smtClean="0"/>
              <a:t>If a material is an </a:t>
            </a:r>
            <a:r>
              <a:rPr lang="en-US" dirty="0" err="1" smtClean="0"/>
              <a:t>ohmic</a:t>
            </a:r>
            <a:r>
              <a:rPr lang="en-US" dirty="0" smtClean="0"/>
              <a:t> conductor, a graph of I against V, or V against I, is a straight line through the origin.</a:t>
            </a:r>
          </a:p>
          <a:p>
            <a:endParaRPr lang="en-US" dirty="0" smtClean="0"/>
          </a:p>
          <a:p>
            <a:r>
              <a:rPr lang="en-US" dirty="0" smtClean="0"/>
              <a:t>In some materials, resistance is </a:t>
            </a:r>
            <a:r>
              <a:rPr lang="en-US" b="1" dirty="0" smtClean="0"/>
              <a:t>NOT</a:t>
            </a:r>
            <a:r>
              <a:rPr lang="en-US" dirty="0" smtClean="0"/>
              <a:t> constant, this behaviour is classified as </a:t>
            </a:r>
            <a:r>
              <a:rPr lang="en-US" b="1" dirty="0" smtClean="0"/>
              <a:t>non-</a:t>
            </a:r>
            <a:r>
              <a:rPr lang="en-US" b="1" dirty="0" err="1" smtClean="0"/>
              <a:t>ohmic</a:t>
            </a:r>
            <a:r>
              <a:rPr lang="en-US" dirty="0" smtClean="0"/>
              <a:t>.</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Ohmic</a:t>
            </a:r>
            <a:r>
              <a:rPr lang="en-US" dirty="0" smtClean="0"/>
              <a:t> Conductors</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b="1" dirty="0" smtClean="0"/>
              <a:t>Metal wires</a:t>
            </a:r>
            <a:r>
              <a:rPr lang="en-US" dirty="0" smtClean="0"/>
              <a:t> conduct best when they are short and fat.  They are </a:t>
            </a:r>
            <a:r>
              <a:rPr lang="en-US" dirty="0" err="1" smtClean="0"/>
              <a:t>ohmic</a:t>
            </a:r>
            <a:r>
              <a:rPr lang="en-US" dirty="0" smtClean="0"/>
              <a:t> conductors.</a:t>
            </a:r>
          </a:p>
          <a:p>
            <a:endParaRPr lang="en-US" dirty="0" smtClean="0"/>
          </a:p>
          <a:p>
            <a:pPr>
              <a:buNone/>
            </a:pPr>
            <a:r>
              <a:rPr lang="en-US" dirty="0" smtClean="0"/>
              <a:t/>
            </a:r>
            <a:br>
              <a:rPr lang="en-US" dirty="0" smtClean="0"/>
            </a:br>
            <a:endParaRPr lang="en-US" dirty="0"/>
          </a:p>
        </p:txBody>
      </p:sp>
      <p:pic>
        <p:nvPicPr>
          <p:cNvPr id="4" name="Picture 2" descr="Image result for I V relationships graph"/>
          <p:cNvPicPr>
            <a:picLocks noChangeAspect="1" noChangeArrowheads="1"/>
          </p:cNvPicPr>
          <p:nvPr/>
        </p:nvPicPr>
        <p:blipFill>
          <a:blip r:embed="rId2" cstate="print"/>
          <a:srcRect/>
          <a:stretch>
            <a:fillRect/>
          </a:stretch>
        </p:blipFill>
        <p:spPr bwMode="auto">
          <a:xfrm>
            <a:off x="2209800" y="2979099"/>
            <a:ext cx="4648200" cy="3421701"/>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Ohmic</a:t>
            </a:r>
            <a:r>
              <a:rPr lang="en-US" dirty="0" smtClean="0"/>
              <a:t> Conductors</a:t>
            </a:r>
            <a:endParaRPr lang="en-US" dirty="0"/>
          </a:p>
        </p:txBody>
      </p:sp>
      <p:sp>
        <p:nvSpPr>
          <p:cNvPr id="3" name="Content Placeholder 2"/>
          <p:cNvSpPr>
            <a:spLocks noGrp="1"/>
          </p:cNvSpPr>
          <p:nvPr>
            <p:ph idx="1"/>
          </p:nvPr>
        </p:nvSpPr>
        <p:spPr>
          <a:xfrm>
            <a:off x="0" y="1371600"/>
            <a:ext cx="9144000" cy="5486400"/>
          </a:xfrm>
        </p:spPr>
        <p:txBody>
          <a:bodyPr>
            <a:normAutofit/>
          </a:bodyPr>
          <a:lstStyle/>
          <a:p>
            <a:r>
              <a:rPr lang="en-US" b="1" dirty="0" smtClean="0"/>
              <a:t>Filament lamps</a:t>
            </a:r>
            <a:r>
              <a:rPr lang="en-US" dirty="0" smtClean="0"/>
              <a:t> </a:t>
            </a:r>
            <a:br>
              <a:rPr lang="en-US" dirty="0" smtClean="0"/>
            </a:br>
            <a:r>
              <a:rPr lang="en-US" dirty="0" smtClean="0"/>
              <a:t>conduct best when</a:t>
            </a:r>
            <a:br>
              <a:rPr lang="en-US" dirty="0" smtClean="0"/>
            </a:br>
            <a:r>
              <a:rPr lang="en-US" dirty="0" smtClean="0"/>
              <a:t>current passing </a:t>
            </a:r>
            <a:br>
              <a:rPr lang="en-US" dirty="0" smtClean="0"/>
            </a:br>
            <a:r>
              <a:rPr lang="en-US" dirty="0" smtClean="0"/>
              <a:t>through them is</a:t>
            </a:r>
            <a:br>
              <a:rPr lang="en-US" dirty="0" smtClean="0"/>
            </a:br>
            <a:r>
              <a:rPr lang="en-US" dirty="0" smtClean="0"/>
              <a:t>low.  If the current</a:t>
            </a:r>
            <a:br>
              <a:rPr lang="en-US" dirty="0" smtClean="0"/>
            </a:br>
            <a:r>
              <a:rPr lang="en-US" dirty="0" smtClean="0"/>
              <a:t>is increased the</a:t>
            </a:r>
            <a:br>
              <a:rPr lang="en-US" dirty="0" smtClean="0"/>
            </a:br>
            <a:r>
              <a:rPr lang="en-US" dirty="0" smtClean="0"/>
              <a:t>filament will get very</a:t>
            </a:r>
            <a:br>
              <a:rPr lang="en-US" dirty="0" smtClean="0"/>
            </a:br>
            <a:r>
              <a:rPr lang="en-US" dirty="0" smtClean="0"/>
              <a:t>hot increasing resistance to the current passing through it.  Filament lamps behave as </a:t>
            </a:r>
            <a:r>
              <a:rPr lang="en-US" dirty="0" err="1" smtClean="0"/>
              <a:t>ohmic</a:t>
            </a:r>
            <a:r>
              <a:rPr lang="en-US" dirty="0" smtClean="0"/>
              <a:t> conductors once the wire does not get too hot.</a:t>
            </a:r>
            <a:endParaRPr lang="en-US" dirty="0"/>
          </a:p>
        </p:txBody>
      </p:sp>
      <p:pic>
        <p:nvPicPr>
          <p:cNvPr id="1026" name="Picture 2" descr="Image result for iv graph of a filament lamp"/>
          <p:cNvPicPr>
            <a:picLocks noChangeAspect="1" noChangeArrowheads="1"/>
          </p:cNvPicPr>
          <p:nvPr/>
        </p:nvPicPr>
        <p:blipFill>
          <a:blip r:embed="rId2" cstate="print"/>
          <a:srcRect/>
          <a:stretch>
            <a:fillRect/>
          </a:stretch>
        </p:blipFill>
        <p:spPr bwMode="auto">
          <a:xfrm>
            <a:off x="4038600" y="1600200"/>
            <a:ext cx="4876799" cy="27432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I V relationships graph"/>
          <p:cNvPicPr>
            <a:picLocks noChangeAspect="1" noChangeArrowheads="1"/>
          </p:cNvPicPr>
          <p:nvPr/>
        </p:nvPicPr>
        <p:blipFill>
          <a:blip r:embed="rId2" cstate="print"/>
          <a:srcRect/>
          <a:stretch>
            <a:fillRect/>
          </a:stretch>
        </p:blipFill>
        <p:spPr bwMode="auto">
          <a:xfrm>
            <a:off x="4495800" y="1295400"/>
            <a:ext cx="4648200" cy="3421701"/>
          </a:xfrm>
          <a:prstGeom prst="rect">
            <a:avLst/>
          </a:prstGeom>
          <a:noFill/>
        </p:spPr>
      </p:pic>
      <p:sp>
        <p:nvSpPr>
          <p:cNvPr id="2" name="Title 1"/>
          <p:cNvSpPr>
            <a:spLocks noGrp="1"/>
          </p:cNvSpPr>
          <p:nvPr>
            <p:ph type="title"/>
          </p:nvPr>
        </p:nvSpPr>
        <p:spPr/>
        <p:txBody>
          <a:bodyPr/>
          <a:lstStyle/>
          <a:p>
            <a:r>
              <a:rPr lang="en-US" dirty="0" err="1" smtClean="0"/>
              <a:t>Ohmic</a:t>
            </a:r>
            <a:r>
              <a:rPr lang="en-US" dirty="0" smtClean="0"/>
              <a:t> Conductors</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b="1" dirty="0" smtClean="0"/>
              <a:t>Ionic solutions or</a:t>
            </a:r>
            <a:br>
              <a:rPr lang="en-US" b="1" dirty="0" smtClean="0"/>
            </a:br>
            <a:r>
              <a:rPr lang="en-US" b="1" dirty="0" smtClean="0"/>
              <a:t>electrolytes </a:t>
            </a:r>
            <a:r>
              <a:rPr lang="en-US" dirty="0" smtClean="0"/>
              <a:t>have</a:t>
            </a:r>
            <a:br>
              <a:rPr lang="en-US" dirty="0" smtClean="0"/>
            </a:br>
            <a:r>
              <a:rPr lang="en-US" dirty="0" smtClean="0"/>
              <a:t>a higher resistance</a:t>
            </a:r>
            <a:br>
              <a:rPr lang="en-US" dirty="0" smtClean="0"/>
            </a:br>
            <a:r>
              <a:rPr lang="en-US" dirty="0" smtClean="0"/>
              <a:t>to current than </a:t>
            </a:r>
            <a:br>
              <a:rPr lang="en-US" dirty="0" smtClean="0"/>
            </a:br>
            <a:r>
              <a:rPr lang="en-US" dirty="0" smtClean="0"/>
              <a:t>metals.  The more</a:t>
            </a:r>
            <a:br>
              <a:rPr lang="en-US" dirty="0" smtClean="0"/>
            </a:br>
            <a:r>
              <a:rPr lang="en-US" dirty="0" smtClean="0"/>
              <a:t>concentrated the</a:t>
            </a:r>
            <a:br>
              <a:rPr lang="en-US" dirty="0" smtClean="0"/>
            </a:br>
            <a:r>
              <a:rPr lang="en-US" dirty="0" smtClean="0"/>
              <a:t>electrolyte the less resistance there is to current passing through it.  Instead of electrons the charge carriers are ions present in the electrolytic solution.</a:t>
            </a: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Ohmic</a:t>
            </a:r>
            <a:r>
              <a:rPr lang="en-US" dirty="0" smtClean="0"/>
              <a:t> Conductors</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r>
              <a:rPr lang="en-US" dirty="0" smtClean="0"/>
              <a:t>In </a:t>
            </a:r>
            <a:r>
              <a:rPr lang="en-US" b="1" dirty="0" smtClean="0"/>
              <a:t>semiconductor</a:t>
            </a:r>
            <a:br>
              <a:rPr lang="en-US" b="1" dirty="0" smtClean="0"/>
            </a:br>
            <a:r>
              <a:rPr lang="en-US" b="1" dirty="0" smtClean="0"/>
              <a:t>diodes</a:t>
            </a:r>
            <a:r>
              <a:rPr lang="en-US" dirty="0" smtClean="0"/>
              <a:t> are not</a:t>
            </a:r>
            <a:br>
              <a:rPr lang="en-US" dirty="0" smtClean="0"/>
            </a:br>
            <a:r>
              <a:rPr lang="en-US" dirty="0" err="1" smtClean="0"/>
              <a:t>ohmic</a:t>
            </a:r>
            <a:r>
              <a:rPr lang="en-US" dirty="0" smtClean="0"/>
              <a:t> conductors.</a:t>
            </a:r>
            <a:br>
              <a:rPr lang="en-US" dirty="0" smtClean="0"/>
            </a:br>
            <a:r>
              <a:rPr lang="en-US" dirty="0" smtClean="0"/>
              <a:t/>
            </a:r>
            <a:br>
              <a:rPr lang="en-US" dirty="0" smtClean="0"/>
            </a:br>
            <a:r>
              <a:rPr lang="en-US" dirty="0" smtClean="0"/>
              <a:t>When a negative voltage</a:t>
            </a:r>
            <a:br>
              <a:rPr lang="en-US" dirty="0" smtClean="0"/>
            </a:br>
            <a:r>
              <a:rPr lang="en-US" dirty="0" smtClean="0"/>
              <a:t>is applied to it the diode</a:t>
            </a:r>
            <a:br>
              <a:rPr lang="en-US" dirty="0" smtClean="0"/>
            </a:br>
            <a:r>
              <a:rPr lang="en-US" dirty="0" smtClean="0"/>
              <a:t>experiences a very high</a:t>
            </a:r>
            <a:br>
              <a:rPr lang="en-US" dirty="0" smtClean="0"/>
            </a:br>
            <a:r>
              <a:rPr lang="en-US" dirty="0" smtClean="0"/>
              <a:t>resistance so very little </a:t>
            </a:r>
            <a:br>
              <a:rPr lang="en-US" dirty="0" smtClean="0"/>
            </a:br>
            <a:r>
              <a:rPr lang="en-US" dirty="0" smtClean="0"/>
              <a:t>current passes through it</a:t>
            </a:r>
            <a:br>
              <a:rPr lang="en-US" dirty="0" smtClean="0"/>
            </a:br>
            <a:r>
              <a:rPr lang="en-US" dirty="0" smtClean="0"/>
              <a:t>and is said to be in reversed biased.  </a:t>
            </a:r>
            <a:br>
              <a:rPr lang="en-US" dirty="0" smtClean="0"/>
            </a:br>
            <a:r>
              <a:rPr lang="en-US" dirty="0" smtClean="0"/>
              <a:t/>
            </a:r>
            <a:br>
              <a:rPr lang="en-US" dirty="0" smtClean="0"/>
            </a:br>
            <a:r>
              <a:rPr lang="en-US" dirty="0" smtClean="0"/>
              <a:t>In forward biased the semiconductor diode has even higher resistance and almost no current passes through it.</a:t>
            </a:r>
            <a:endParaRPr lang="en-US" dirty="0"/>
          </a:p>
        </p:txBody>
      </p:sp>
      <p:pic>
        <p:nvPicPr>
          <p:cNvPr id="176130" name="Picture 2" descr="Image result for iv graph of semiconductor diode"/>
          <p:cNvPicPr>
            <a:picLocks noChangeAspect="1" noChangeArrowheads="1"/>
          </p:cNvPicPr>
          <p:nvPr/>
        </p:nvPicPr>
        <p:blipFill>
          <a:blip r:embed="rId2" cstate="print"/>
          <a:srcRect/>
          <a:stretch>
            <a:fillRect/>
          </a:stretch>
        </p:blipFill>
        <p:spPr bwMode="auto">
          <a:xfrm>
            <a:off x="4739640" y="1828800"/>
            <a:ext cx="4175760" cy="304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n2.jpg"/>
          <p:cNvPicPr>
            <a:picLocks noChangeAspect="1"/>
          </p:cNvPicPr>
          <p:nvPr/>
        </p:nvPicPr>
        <p:blipFill>
          <a:blip r:embed="rId2" cstate="print"/>
          <a:srcRect l="6826" t="57254" r="56864" b="33483"/>
          <a:stretch>
            <a:fillRect/>
          </a:stretch>
        </p:blipFill>
        <p:spPr>
          <a:xfrm rot="10580054">
            <a:off x="4048543" y="1929112"/>
            <a:ext cx="4567000" cy="1507832"/>
          </a:xfrm>
          <a:prstGeom prst="rect">
            <a:avLst/>
          </a:prstGeom>
        </p:spPr>
      </p:pic>
      <p:sp>
        <p:nvSpPr>
          <p:cNvPr id="2" name="Title 1"/>
          <p:cNvSpPr>
            <a:spLocks noGrp="1"/>
          </p:cNvSpPr>
          <p:nvPr>
            <p:ph type="title"/>
          </p:nvPr>
        </p:nvSpPr>
        <p:spPr/>
        <p:txBody>
          <a:bodyPr/>
          <a:lstStyle/>
          <a:p>
            <a:r>
              <a:rPr lang="en-US" dirty="0" smtClean="0"/>
              <a:t>Useful Applications of Static Charge</a:t>
            </a:r>
            <a:endParaRPr lang="en-US" dirty="0"/>
          </a:p>
        </p:txBody>
      </p:sp>
      <p:sp>
        <p:nvSpPr>
          <p:cNvPr id="3" name="Content Placeholder 2"/>
          <p:cNvSpPr>
            <a:spLocks noGrp="1"/>
          </p:cNvSpPr>
          <p:nvPr>
            <p:ph idx="1"/>
          </p:nvPr>
        </p:nvSpPr>
        <p:spPr>
          <a:xfrm>
            <a:off x="457200" y="1600200"/>
            <a:ext cx="8229600" cy="5105400"/>
          </a:xfrm>
        </p:spPr>
        <p:txBody>
          <a:bodyPr>
            <a:normAutofit fontScale="85000" lnSpcReduction="20000"/>
          </a:bodyPr>
          <a:lstStyle/>
          <a:p>
            <a:r>
              <a:rPr lang="en-US" dirty="0" smtClean="0"/>
              <a:t>Electrostatic spraying</a:t>
            </a:r>
            <a:br>
              <a:rPr lang="en-US" dirty="0" smtClean="0"/>
            </a:br>
            <a:r>
              <a:rPr lang="en-US" dirty="0" smtClean="0"/>
              <a:t/>
            </a:r>
            <a:br>
              <a:rPr lang="en-US" dirty="0" smtClean="0"/>
            </a:br>
            <a:r>
              <a:rPr lang="en-US" dirty="0" smtClean="0"/>
              <a:t>When vehicles are</a:t>
            </a:r>
            <a:br>
              <a:rPr lang="en-US" dirty="0" smtClean="0"/>
            </a:br>
            <a:r>
              <a:rPr lang="en-US" dirty="0" smtClean="0"/>
              <a:t>spray painted </a:t>
            </a:r>
            <a:br>
              <a:rPr lang="en-US" dirty="0" smtClean="0"/>
            </a:br>
            <a:r>
              <a:rPr lang="en-US" dirty="0" smtClean="0"/>
              <a:t>electrostatic charging</a:t>
            </a:r>
            <a:br>
              <a:rPr lang="en-US" dirty="0" smtClean="0"/>
            </a:br>
            <a:r>
              <a:rPr lang="en-US" dirty="0" smtClean="0"/>
              <a:t>is taken advantage of.</a:t>
            </a:r>
            <a:br>
              <a:rPr lang="en-US" dirty="0" smtClean="0"/>
            </a:br>
            <a:r>
              <a:rPr lang="en-US" dirty="0" smtClean="0"/>
              <a:t/>
            </a:r>
            <a:br>
              <a:rPr lang="en-US" dirty="0" smtClean="0"/>
            </a:br>
            <a:r>
              <a:rPr lang="en-US" dirty="0" smtClean="0"/>
              <a:t>The paint passes through the nozzle and becomes positively charged due to friction.  </a:t>
            </a:r>
            <a:br>
              <a:rPr lang="en-US" dirty="0" smtClean="0"/>
            </a:br>
            <a:r>
              <a:rPr lang="en-US" dirty="0" smtClean="0"/>
              <a:t/>
            </a:r>
            <a:br>
              <a:rPr lang="en-US" dirty="0" smtClean="0"/>
            </a:br>
            <a:r>
              <a:rPr lang="en-US" dirty="0" smtClean="0"/>
              <a:t>The body of the car may become negatively charged via induction due to the positive particles or by being connected to a negative terminal.  This attracts the positively charged paint particles.  </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How and Why are Resistors used</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Resistors are used within circuits to limit the amount of current entering components in order to protect them.</a:t>
            </a:r>
          </a:p>
          <a:p>
            <a:endParaRPr lang="en-US" dirty="0" smtClean="0"/>
          </a:p>
          <a:p>
            <a:r>
              <a:rPr lang="en-US" dirty="0" smtClean="0"/>
              <a:t>Variable resistors may be used instead of normal resistors because their resistance can be altered by turning a dial or moving a sliding contact.</a:t>
            </a:r>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Resistors</a:t>
            </a:r>
            <a:endParaRPr lang="en-US" dirty="0"/>
          </a:p>
        </p:txBody>
      </p:sp>
      <p:graphicFrame>
        <p:nvGraphicFramePr>
          <p:cNvPr id="4" name="Content Placeholder 3"/>
          <p:cNvGraphicFramePr>
            <a:graphicFrameLocks noGrp="1"/>
          </p:cNvGraphicFramePr>
          <p:nvPr>
            <p:ph idx="1"/>
          </p:nvPr>
        </p:nvGraphicFramePr>
        <p:xfrm>
          <a:off x="304800" y="1600200"/>
          <a:ext cx="8534400" cy="4733723"/>
        </p:xfrm>
        <a:graphic>
          <a:graphicData uri="http://schemas.openxmlformats.org/drawingml/2006/table">
            <a:tbl>
              <a:tblPr/>
              <a:tblGrid>
                <a:gridCol w="2844800"/>
                <a:gridCol w="2844800"/>
                <a:gridCol w="2844800"/>
              </a:tblGrid>
              <a:tr h="938963">
                <a:tc>
                  <a:txBody>
                    <a:bodyPr/>
                    <a:lstStyle/>
                    <a:p>
                      <a:pPr algn="ctr" rtl="0" fontAlgn="t">
                        <a:spcBef>
                          <a:spcPts val="0"/>
                        </a:spcBef>
                        <a:spcAft>
                          <a:spcPts val="0"/>
                        </a:spcAft>
                      </a:pPr>
                      <a:r>
                        <a:rPr lang="en-US" sz="2400" b="1" i="0" u="none" strike="noStrike" dirty="0">
                          <a:solidFill>
                            <a:srgbClr val="000000"/>
                          </a:solidFill>
                          <a:latin typeface="Arial"/>
                        </a:rPr>
                        <a:t>Types of resistors</a:t>
                      </a:r>
                      <a:endParaRPr lang="en-US" sz="24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400" b="1" i="0" u="none" strike="noStrike" dirty="0">
                          <a:solidFill>
                            <a:srgbClr val="000000"/>
                          </a:solidFill>
                          <a:latin typeface="Arial"/>
                        </a:rPr>
                        <a:t>Description</a:t>
                      </a:r>
                      <a:endParaRPr lang="en-US" sz="24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400" b="1" i="0" u="none" strike="noStrike" dirty="0">
                          <a:solidFill>
                            <a:srgbClr val="000000"/>
                          </a:solidFill>
                          <a:latin typeface="Arial"/>
                        </a:rPr>
                        <a:t>Uses</a:t>
                      </a:r>
                      <a:endParaRPr lang="en-US" sz="24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07437">
                <a:tc>
                  <a:txBody>
                    <a:bodyPr/>
                    <a:lstStyle/>
                    <a:p>
                      <a:pPr algn="ctr" rtl="0" fontAlgn="t">
                        <a:spcBef>
                          <a:spcPts val="0"/>
                        </a:spcBef>
                        <a:spcAft>
                          <a:spcPts val="0"/>
                        </a:spcAft>
                      </a:pPr>
                      <a:r>
                        <a:rPr lang="en-US" sz="2400" b="0" i="0" u="none" strike="noStrike" dirty="0">
                          <a:solidFill>
                            <a:srgbClr val="000000"/>
                          </a:solidFill>
                          <a:latin typeface="Arial"/>
                        </a:rPr>
                        <a:t>Light-dependent</a:t>
                      </a:r>
                      <a:endParaRPr lang="en-US" sz="24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a:solidFill>
                            <a:srgbClr val="000000"/>
                          </a:solidFill>
                          <a:latin typeface="Arial"/>
                        </a:rPr>
                        <a:t>Have low resistance in bright light and very high resistance in low light</a:t>
                      </a:r>
                      <a:endParaRPr lang="en-US" sz="24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a:solidFill>
                            <a:srgbClr val="000000"/>
                          </a:solidFill>
                          <a:latin typeface="Arial"/>
                        </a:rPr>
                        <a:t>Can be used to build light sensors and switch on lighting systems automatically when it gets dark</a:t>
                      </a:r>
                      <a:endParaRPr lang="en-US" sz="24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3200">
                <a:tc>
                  <a:txBody>
                    <a:bodyPr/>
                    <a:lstStyle/>
                    <a:p>
                      <a:pPr algn="ctr" rtl="0" fontAlgn="t">
                        <a:spcBef>
                          <a:spcPts val="0"/>
                        </a:spcBef>
                        <a:spcAft>
                          <a:spcPts val="0"/>
                        </a:spcAft>
                      </a:pPr>
                      <a:r>
                        <a:rPr lang="en-US" sz="2400" b="0" i="0" u="none" strike="noStrike" dirty="0" err="1">
                          <a:solidFill>
                            <a:srgbClr val="000000"/>
                          </a:solidFill>
                          <a:latin typeface="Arial"/>
                        </a:rPr>
                        <a:t>Thermistor</a:t>
                      </a:r>
                      <a:endParaRPr lang="en-US" sz="24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a:solidFill>
                            <a:srgbClr val="000000"/>
                          </a:solidFill>
                          <a:latin typeface="Arial"/>
                        </a:rPr>
                        <a:t>Their resistance changes depending on temperature</a:t>
                      </a:r>
                      <a:endParaRPr lang="en-US" sz="24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400" b="0" i="0" u="none" strike="noStrike" dirty="0">
                          <a:solidFill>
                            <a:srgbClr val="000000"/>
                          </a:solidFill>
                          <a:latin typeface="Arial"/>
                        </a:rPr>
                        <a:t>Can we used to control heating or cooling systems</a:t>
                      </a:r>
                      <a:endParaRPr lang="en-US" sz="24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089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Calculating Resistance in Series and Parallel Circuits</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r>
              <a:rPr lang="en-US" dirty="0" smtClean="0"/>
              <a:t>To calculate the total resistance of resistors in series simply add:</a:t>
            </a:r>
            <a:br>
              <a:rPr lang="en-US" dirty="0" smtClean="0"/>
            </a:br>
            <a:r>
              <a:rPr lang="en-US" b="1" dirty="0" smtClean="0"/>
              <a:t>R</a:t>
            </a:r>
            <a:r>
              <a:rPr lang="en-US" b="1" baseline="-25000" dirty="0" smtClean="0"/>
              <a:t>s</a:t>
            </a:r>
            <a:r>
              <a:rPr lang="en-US" b="1" dirty="0" smtClean="0"/>
              <a:t> = R</a:t>
            </a:r>
            <a:r>
              <a:rPr lang="en-US" b="1" baseline="-25000" dirty="0" smtClean="0"/>
              <a:t>1</a:t>
            </a:r>
            <a:r>
              <a:rPr lang="en-US" b="1" dirty="0" smtClean="0"/>
              <a:t> + R</a:t>
            </a:r>
            <a:r>
              <a:rPr lang="en-US" b="1" baseline="-25000" dirty="0" smtClean="0"/>
              <a:t>2</a:t>
            </a:r>
            <a:r>
              <a:rPr lang="en-US" b="1" dirty="0" smtClean="0"/>
              <a:t> + R</a:t>
            </a:r>
            <a:r>
              <a:rPr lang="en-US" b="1" baseline="-25000" dirty="0" smtClean="0"/>
              <a:t>3</a:t>
            </a:r>
            <a:r>
              <a:rPr lang="en-US" b="1" dirty="0" smtClean="0"/>
              <a:t> …</a:t>
            </a:r>
          </a:p>
          <a:p>
            <a:endParaRPr lang="en-US" b="1" dirty="0" smtClean="0"/>
          </a:p>
          <a:p>
            <a:r>
              <a:rPr lang="en-US" dirty="0" smtClean="0"/>
              <a:t>To calculate the total resistance in parallel simply use the following equation:</a:t>
            </a:r>
            <a:br>
              <a:rPr lang="en-US" dirty="0" smtClean="0"/>
            </a:br>
            <a:r>
              <a:rPr lang="en-US" b="1" dirty="0" smtClean="0"/>
              <a:t>1/</a:t>
            </a:r>
            <a:r>
              <a:rPr lang="en-US" b="1" dirty="0" err="1" smtClean="0"/>
              <a:t>R</a:t>
            </a:r>
            <a:r>
              <a:rPr lang="en-US" b="1" baseline="-25000" dirty="0" err="1" smtClean="0"/>
              <a:t>p</a:t>
            </a:r>
            <a:r>
              <a:rPr lang="en-US" b="1" dirty="0" smtClean="0"/>
              <a:t>  = 1/R</a:t>
            </a:r>
            <a:r>
              <a:rPr lang="en-US" b="1" baseline="-25000" dirty="0" smtClean="0"/>
              <a:t>1</a:t>
            </a:r>
            <a:r>
              <a:rPr lang="en-US" b="1" dirty="0" smtClean="0"/>
              <a:t>  + 1/R</a:t>
            </a:r>
            <a:r>
              <a:rPr lang="en-US" b="1" baseline="-25000" dirty="0" smtClean="0"/>
              <a:t>2</a:t>
            </a:r>
            <a:r>
              <a:rPr lang="en-US" b="1" dirty="0" smtClean="0"/>
              <a:t>  + 1/R</a:t>
            </a:r>
            <a:r>
              <a:rPr lang="en-US" b="1" baseline="-25000" dirty="0" smtClean="0"/>
              <a:t>3</a:t>
            </a:r>
            <a:r>
              <a:rPr lang="en-US" b="1" dirty="0" smtClean="0"/>
              <a:t> ...</a:t>
            </a:r>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Direct and Alternating Current</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and Alternating Current</a:t>
            </a:r>
            <a:endParaRPr lang="en-US" dirty="0"/>
          </a:p>
        </p:txBody>
      </p:sp>
      <p:graphicFrame>
        <p:nvGraphicFramePr>
          <p:cNvPr id="4" name="Content Placeholder 3"/>
          <p:cNvGraphicFramePr>
            <a:graphicFrameLocks noGrp="1"/>
          </p:cNvGraphicFramePr>
          <p:nvPr>
            <p:ph idx="1"/>
          </p:nvPr>
        </p:nvGraphicFramePr>
        <p:xfrm>
          <a:off x="457197" y="1600200"/>
          <a:ext cx="8305802" cy="4724401"/>
        </p:xfrm>
        <a:graphic>
          <a:graphicData uri="http://schemas.openxmlformats.org/drawingml/2006/table">
            <a:tbl>
              <a:tblPr/>
              <a:tblGrid>
                <a:gridCol w="4152901"/>
                <a:gridCol w="4152901"/>
              </a:tblGrid>
              <a:tr h="1034020">
                <a:tc>
                  <a:txBody>
                    <a:bodyPr/>
                    <a:lstStyle/>
                    <a:p>
                      <a:pPr algn="ctr" rtl="0" fontAlgn="t">
                        <a:spcBef>
                          <a:spcPts val="0"/>
                        </a:spcBef>
                        <a:spcAft>
                          <a:spcPts val="0"/>
                        </a:spcAft>
                      </a:pPr>
                      <a:r>
                        <a:rPr lang="en-US" sz="2800" b="1" i="0" u="none" strike="noStrike" dirty="0">
                          <a:solidFill>
                            <a:srgbClr val="000000"/>
                          </a:solidFill>
                          <a:latin typeface="Arial"/>
                        </a:rPr>
                        <a:t>Direct current (</a:t>
                      </a:r>
                      <a:r>
                        <a:rPr lang="en-US" sz="2800" b="1" i="0" u="none" strike="noStrike" dirty="0" err="1">
                          <a:solidFill>
                            <a:srgbClr val="000000"/>
                          </a:solidFill>
                          <a:latin typeface="Arial"/>
                        </a:rPr>
                        <a:t>d.c</a:t>
                      </a:r>
                      <a:r>
                        <a:rPr lang="en-US" sz="2800" b="1" i="0" u="none" strike="noStrike" dirty="0">
                          <a:solidFill>
                            <a:srgbClr val="000000"/>
                          </a:solidFill>
                          <a:latin typeface="Arial"/>
                        </a:rPr>
                        <a:t>.)</a:t>
                      </a:r>
                      <a:endParaRPr lang="en-US" sz="28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800" b="1" i="0" u="none" strike="noStrike" dirty="0">
                          <a:solidFill>
                            <a:srgbClr val="000000"/>
                          </a:solidFill>
                          <a:latin typeface="Arial"/>
                        </a:rPr>
                        <a:t>Alternating current (</a:t>
                      </a:r>
                      <a:r>
                        <a:rPr lang="en-US" sz="2800" b="1" i="0" u="none" strike="noStrike" dirty="0" err="1">
                          <a:solidFill>
                            <a:srgbClr val="000000"/>
                          </a:solidFill>
                          <a:latin typeface="Arial"/>
                        </a:rPr>
                        <a:t>a.c</a:t>
                      </a:r>
                      <a:r>
                        <a:rPr lang="en-US" sz="2800" b="1" i="0" u="none" strike="noStrike" dirty="0">
                          <a:solidFill>
                            <a:srgbClr val="000000"/>
                          </a:solidFill>
                          <a:latin typeface="Arial"/>
                        </a:rPr>
                        <a:t>.)</a:t>
                      </a:r>
                      <a:endParaRPr lang="en-US" sz="28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4020">
                <a:tc>
                  <a:txBody>
                    <a:bodyPr/>
                    <a:lstStyle/>
                    <a:p>
                      <a:pPr rtl="0" fontAlgn="t">
                        <a:spcBef>
                          <a:spcPts val="0"/>
                        </a:spcBef>
                        <a:spcAft>
                          <a:spcPts val="0"/>
                        </a:spcAft>
                      </a:pPr>
                      <a:r>
                        <a:rPr lang="en-US" sz="2800" b="0" i="0" u="none" strike="noStrike" dirty="0">
                          <a:solidFill>
                            <a:srgbClr val="000000"/>
                          </a:solidFill>
                          <a:latin typeface="Arial"/>
                        </a:rPr>
                        <a:t>Produced via cells and batteries</a:t>
                      </a:r>
                      <a:endParaRPr lang="en-US" sz="28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800" b="0" i="0" u="none" strike="noStrike">
                          <a:solidFill>
                            <a:srgbClr val="000000"/>
                          </a:solidFill>
                          <a:latin typeface="Arial"/>
                        </a:rPr>
                        <a:t>Produced via a generator</a:t>
                      </a:r>
                      <a:endParaRPr lang="en-US" sz="28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22341">
                <a:tc>
                  <a:txBody>
                    <a:bodyPr/>
                    <a:lstStyle/>
                    <a:p>
                      <a:pPr rtl="0" fontAlgn="t">
                        <a:spcBef>
                          <a:spcPts val="0"/>
                        </a:spcBef>
                        <a:spcAft>
                          <a:spcPts val="0"/>
                        </a:spcAft>
                      </a:pPr>
                      <a:r>
                        <a:rPr lang="en-US" sz="2800" b="0" i="0" u="none" strike="noStrike" dirty="0">
                          <a:solidFill>
                            <a:srgbClr val="000000"/>
                          </a:solidFill>
                          <a:latin typeface="Arial"/>
                        </a:rPr>
                        <a:t>Travels in one direction (from positive to negative) </a:t>
                      </a:r>
                      <a:endParaRPr lang="en-US" sz="28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800" b="0" i="0" u="none" strike="noStrike">
                          <a:solidFill>
                            <a:srgbClr val="000000"/>
                          </a:solidFill>
                          <a:latin typeface="Arial"/>
                        </a:rPr>
                        <a:t>Reverses its direction rapidly many times each second </a:t>
                      </a:r>
                      <a:endParaRPr lang="en-US" sz="280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4020">
                <a:tc>
                  <a:txBody>
                    <a:bodyPr/>
                    <a:lstStyle/>
                    <a:p>
                      <a:pPr rtl="0" fontAlgn="t">
                        <a:spcBef>
                          <a:spcPts val="0"/>
                        </a:spcBef>
                        <a:spcAft>
                          <a:spcPts val="0"/>
                        </a:spcAft>
                      </a:pPr>
                      <a:r>
                        <a:rPr lang="en-US" sz="2800" b="0" i="0" u="none" strike="noStrike" dirty="0">
                          <a:solidFill>
                            <a:srgbClr val="000000"/>
                          </a:solidFill>
                          <a:latin typeface="Arial"/>
                        </a:rPr>
                        <a:t>Has a fixed size</a:t>
                      </a:r>
                      <a:endParaRPr lang="en-US" sz="28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2800" b="0" i="0" u="none" strike="noStrike" dirty="0">
                          <a:solidFill>
                            <a:srgbClr val="000000"/>
                          </a:solidFill>
                          <a:latin typeface="Arial"/>
                        </a:rPr>
                        <a:t>Its size varies</a:t>
                      </a:r>
                      <a:endParaRPr lang="en-US" sz="2800" dirty="0"/>
                    </a:p>
                  </a:txBody>
                  <a:tcPr marL="63500" marR="63500" marT="63500" marB="6350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5"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and Alternating Current</a:t>
            </a:r>
            <a:endParaRPr lang="en-US" dirty="0"/>
          </a:p>
        </p:txBody>
      </p:sp>
      <p:sp>
        <p:nvSpPr>
          <p:cNvPr id="3" name="Content Placeholder 2"/>
          <p:cNvSpPr>
            <a:spLocks noGrp="1"/>
          </p:cNvSpPr>
          <p:nvPr>
            <p:ph idx="1"/>
          </p:nvPr>
        </p:nvSpPr>
        <p:spPr/>
        <p:txBody>
          <a:bodyPr/>
          <a:lstStyle/>
          <a:p>
            <a:endParaRPr lang="en-US"/>
          </a:p>
        </p:txBody>
      </p:sp>
      <p:pic>
        <p:nvPicPr>
          <p:cNvPr id="88066" name="Picture 2" descr="https://lh3.googleusercontent.com/9C0AKFNSMPs8F-4Y4sTD-zhH3cxqt8QzY5pfNTl3mDkwQ4CXG0fpMDS1ZuezebNldl6ULIJ9ffhcBi_MSugXFvvxFimpTdMyp-UjFFHiCaPh9MTAPvyzEDcQlnoKP2Dd7dMS2On9"/>
          <p:cNvPicPr>
            <a:picLocks noChangeAspect="1" noChangeArrowheads="1"/>
          </p:cNvPicPr>
          <p:nvPr/>
        </p:nvPicPr>
        <p:blipFill>
          <a:blip r:embed="rId2" cstate="print"/>
          <a:srcRect/>
          <a:stretch>
            <a:fillRect/>
          </a:stretch>
        </p:blipFill>
        <p:spPr bwMode="auto">
          <a:xfrm>
            <a:off x="1524000" y="1676400"/>
            <a:ext cx="6464576" cy="2667000"/>
          </a:xfrm>
          <a:prstGeom prst="rect">
            <a:avLst/>
          </a:prstGeom>
          <a:noFill/>
        </p:spPr>
      </p:pic>
      <p:pic>
        <p:nvPicPr>
          <p:cNvPr id="88068" name="Picture 4" descr="https://lh6.googleusercontent.com/Ka8_2NuwixWArfEqhxNHuYyEN1qoYFVvSZhM5zrIZz0mlbGdLQirgeCwlE6wWGCN2cadP9_QValMvJlHAkJGXA8njV2c9_tYOl2X8wLUfR6QqsOK2iTjpBWdYFFceX-qk6rbUPID"/>
          <p:cNvPicPr>
            <a:picLocks noChangeAspect="1" noChangeArrowheads="1"/>
          </p:cNvPicPr>
          <p:nvPr/>
        </p:nvPicPr>
        <p:blipFill>
          <a:blip r:embed="rId3" cstate="print"/>
          <a:srcRect/>
          <a:stretch>
            <a:fillRect/>
          </a:stretch>
        </p:blipFill>
        <p:spPr bwMode="auto">
          <a:xfrm>
            <a:off x="2438400" y="4571999"/>
            <a:ext cx="4038600" cy="2307771"/>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Frequency</a:t>
            </a:r>
            <a:endParaRPr lang="en-US" dirty="0"/>
          </a:p>
        </p:txBody>
      </p:sp>
      <p:sp>
        <p:nvSpPr>
          <p:cNvPr id="3" name="Content Placeholder 2"/>
          <p:cNvSpPr>
            <a:spLocks noGrp="1"/>
          </p:cNvSpPr>
          <p:nvPr>
            <p:ph idx="1"/>
          </p:nvPr>
        </p:nvSpPr>
        <p:spPr/>
        <p:txBody>
          <a:bodyPr>
            <a:normAutofit/>
          </a:bodyPr>
          <a:lstStyle/>
          <a:p>
            <a:r>
              <a:rPr lang="en-US" b="1" dirty="0" smtClean="0"/>
              <a:t>Frequency = 1 ÷ time it takes for one complete oscillation (T)</a:t>
            </a:r>
          </a:p>
          <a:p>
            <a:endParaRPr lang="en-US" b="1" dirty="0" smtClean="0"/>
          </a:p>
          <a:p>
            <a:r>
              <a:rPr lang="en-US" dirty="0" smtClean="0"/>
              <a:t>Frequency is measured in </a:t>
            </a:r>
            <a:r>
              <a:rPr lang="en-US" b="1" dirty="0" smtClean="0"/>
              <a:t>Hertz, </a:t>
            </a:r>
            <a:r>
              <a:rPr lang="en-US" dirty="0" smtClean="0"/>
              <a:t>abbreviated as </a:t>
            </a:r>
            <a:r>
              <a:rPr lang="en-US" b="1" dirty="0" smtClean="0"/>
              <a:t>Hz, </a:t>
            </a:r>
            <a:r>
              <a:rPr lang="en-US" dirty="0" smtClean="0"/>
              <a:t>or</a:t>
            </a:r>
            <a:r>
              <a:rPr lang="en-US" b="1" dirty="0" smtClean="0"/>
              <a:t> 1/s </a:t>
            </a:r>
            <a:r>
              <a:rPr lang="en-US" dirty="0" smtClean="0"/>
              <a:t>which is the same as</a:t>
            </a:r>
            <a:r>
              <a:rPr lang="en-US" b="1" dirty="0" smtClean="0"/>
              <a:t> s</a:t>
            </a:r>
            <a:r>
              <a:rPr lang="en-US" b="1" baseline="30000" dirty="0" smtClean="0"/>
              <a:t>-1</a:t>
            </a:r>
            <a:r>
              <a:rPr lang="en-US" b="1" dirty="0" smtClean="0"/>
              <a:t>.</a:t>
            </a:r>
            <a:r>
              <a:rPr lang="en-US" dirty="0" smtClean="0"/>
              <a:t/>
            </a:r>
            <a:br>
              <a:rPr lang="en-US" dirty="0" smtClean="0"/>
            </a:br>
            <a:r>
              <a:rPr lang="en-US" dirty="0" smtClean="0"/>
              <a:t/>
            </a:r>
            <a:br>
              <a:rPr lang="en-US" dirty="0" smtClean="0"/>
            </a:b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Oscilloscope</a:t>
            </a:r>
            <a:endParaRPr lang="en-US" dirty="0"/>
          </a:p>
        </p:txBody>
      </p:sp>
      <p:sp>
        <p:nvSpPr>
          <p:cNvPr id="3" name="Content Placeholder 2"/>
          <p:cNvSpPr>
            <a:spLocks noGrp="1"/>
          </p:cNvSpPr>
          <p:nvPr>
            <p:ph idx="1"/>
          </p:nvPr>
        </p:nvSpPr>
        <p:spPr/>
        <p:txBody>
          <a:bodyPr>
            <a:normAutofit/>
          </a:bodyPr>
          <a:lstStyle/>
          <a:p>
            <a:r>
              <a:rPr lang="en-US" dirty="0" smtClean="0"/>
              <a:t>Cathode-ray oscilloscopes are expensive and can be difficult to operate</a:t>
            </a:r>
            <a:r>
              <a:rPr lang="en-US" b="1" u="sng" dirty="0" smtClean="0"/>
              <a:t/>
            </a:r>
            <a:br>
              <a:rPr lang="en-US" b="1" u="sng" dirty="0" smtClean="0"/>
            </a:br>
            <a:endParaRPr lang="en-US" b="1" u="sng" dirty="0" smtClean="0"/>
          </a:p>
          <a:p>
            <a:r>
              <a:rPr lang="en-US" dirty="0" smtClean="0"/>
              <a:t>Most waveform analysis is now carried out using digital oscilloscopes which can be connected directly to a computer.</a:t>
            </a:r>
            <a:endParaRPr lang="en-US" dirty="0"/>
          </a:p>
        </p:txBody>
      </p:sp>
      <p:pic>
        <p:nvPicPr>
          <p:cNvPr id="95234" name="Picture 2" descr="Related image"/>
          <p:cNvPicPr>
            <a:picLocks noChangeAspect="1" noChangeArrowheads="1" noCrop="1"/>
          </p:cNvPicPr>
          <p:nvPr/>
        </p:nvPicPr>
        <p:blipFill>
          <a:blip r:embed="rId2" cstate="print"/>
          <a:srcRect/>
          <a:stretch>
            <a:fillRect/>
          </a:stretch>
        </p:blipFill>
        <p:spPr bwMode="auto">
          <a:xfrm>
            <a:off x="3124200" y="4724400"/>
            <a:ext cx="3200400" cy="2088397"/>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Plugs and Sockets</a:t>
            </a:r>
            <a:endParaRPr lang="en-US" dirty="0"/>
          </a:p>
        </p:txBody>
      </p:sp>
      <p:pic>
        <p:nvPicPr>
          <p:cNvPr id="94212" name="Picture 4" descr="Image result for plugs and sockets"/>
          <p:cNvPicPr>
            <a:picLocks noChangeAspect="1" noChangeArrowheads="1"/>
          </p:cNvPicPr>
          <p:nvPr/>
        </p:nvPicPr>
        <p:blipFill>
          <a:blip r:embed="rId2" cstate="print"/>
          <a:srcRect/>
          <a:stretch>
            <a:fillRect/>
          </a:stretch>
        </p:blipFill>
        <p:spPr bwMode="auto">
          <a:xfrm>
            <a:off x="5238273" y="0"/>
            <a:ext cx="3905727" cy="2590800"/>
          </a:xfrm>
          <a:prstGeom prst="rect">
            <a:avLst/>
          </a:prstGeom>
          <a:noFill/>
        </p:spPr>
      </p:pic>
      <p:pic>
        <p:nvPicPr>
          <p:cNvPr id="94214" name="Picture 6" descr="Image result for plugs and sockets"/>
          <p:cNvPicPr>
            <a:picLocks noChangeAspect="1" noChangeArrowheads="1"/>
          </p:cNvPicPr>
          <p:nvPr/>
        </p:nvPicPr>
        <p:blipFill>
          <a:blip r:embed="rId3" cstate="print"/>
          <a:srcRect/>
          <a:stretch>
            <a:fillRect/>
          </a:stretch>
        </p:blipFill>
        <p:spPr bwMode="auto">
          <a:xfrm>
            <a:off x="0" y="3819524"/>
            <a:ext cx="4048125" cy="3038476"/>
          </a:xfrm>
          <a:prstGeom prst="rect">
            <a:avLst/>
          </a:prstGeo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Mains Electricity in the Caribbean</a:t>
            </a:r>
            <a:endParaRPr lang="en-US" dirty="0"/>
          </a:p>
        </p:txBody>
      </p:sp>
      <p:sp>
        <p:nvSpPr>
          <p:cNvPr id="3" name="Content Placeholder 2"/>
          <p:cNvSpPr>
            <a:spLocks noGrp="1"/>
          </p:cNvSpPr>
          <p:nvPr>
            <p:ph idx="1"/>
          </p:nvPr>
        </p:nvSpPr>
        <p:spPr/>
        <p:txBody>
          <a:bodyPr/>
          <a:lstStyle/>
          <a:p>
            <a:r>
              <a:rPr lang="en-US" dirty="0" smtClean="0"/>
              <a:t>Mains electricity is supplied as alternating current.</a:t>
            </a:r>
            <a:br>
              <a:rPr lang="en-US" dirty="0" smtClean="0"/>
            </a:br>
            <a:endParaRPr lang="en-US" dirty="0" smtClean="0"/>
          </a:p>
          <a:p>
            <a:r>
              <a:rPr lang="en-US" dirty="0" smtClean="0"/>
              <a:t>Mains supply is usually noisy due to interference from other electrical devices.</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20360</TotalTime>
  <Words>3916</Words>
  <Application>Microsoft Office PowerPoint</Application>
  <PresentationFormat>On-screen Show (4:3)</PresentationFormat>
  <Paragraphs>807</Paragraphs>
  <Slides>183</Slides>
  <Notes>0</Notes>
  <HiddenSlides>0</HiddenSlides>
  <MMClips>0</MMClips>
  <ScaleCrop>false</ScaleCrop>
  <HeadingPairs>
    <vt:vector size="4" baseType="variant">
      <vt:variant>
        <vt:lpstr>Theme</vt:lpstr>
      </vt:variant>
      <vt:variant>
        <vt:i4>1</vt:i4>
      </vt:variant>
      <vt:variant>
        <vt:lpstr>Slide Titles</vt:lpstr>
      </vt:variant>
      <vt:variant>
        <vt:i4>183</vt:i4>
      </vt:variant>
    </vt:vector>
  </HeadingPairs>
  <TitlesOfParts>
    <vt:vector size="184" baseType="lpstr">
      <vt:lpstr>Office Theme</vt:lpstr>
      <vt:lpstr>Static and Current Electricity</vt:lpstr>
      <vt:lpstr>Static Electricity</vt:lpstr>
      <vt:lpstr>Static Electricity Matter</vt:lpstr>
      <vt:lpstr>Separating Charges</vt:lpstr>
      <vt:lpstr>Separating Charges</vt:lpstr>
      <vt:lpstr>Forces Between Charged Objects</vt:lpstr>
      <vt:lpstr>Induced Charge</vt:lpstr>
      <vt:lpstr>Useful Applications of Static Charge</vt:lpstr>
      <vt:lpstr>Useful Applications of Static Charge</vt:lpstr>
      <vt:lpstr>Useful Applications of Static Charge</vt:lpstr>
      <vt:lpstr>Hazards of Static Charge</vt:lpstr>
      <vt:lpstr>Hazards of Static Charge</vt:lpstr>
      <vt:lpstr>Hazards of Static Charge</vt:lpstr>
      <vt:lpstr>Hazards of Static Electricity</vt:lpstr>
      <vt:lpstr>Hazards of Static Electricity</vt:lpstr>
      <vt:lpstr>Questions</vt:lpstr>
      <vt:lpstr>Electric Fields</vt:lpstr>
      <vt:lpstr>Electric Fields</vt:lpstr>
      <vt:lpstr>Field Lines</vt:lpstr>
      <vt:lpstr>Field Lines</vt:lpstr>
      <vt:lpstr>Electric Field Lines Around and Between Charged Bodies</vt:lpstr>
      <vt:lpstr>The Van de Graaff Generator</vt:lpstr>
      <vt:lpstr>How the Van de Graff Generator Works</vt:lpstr>
      <vt:lpstr>Electric Current</vt:lpstr>
      <vt:lpstr>Electric Current</vt:lpstr>
      <vt:lpstr>Current in Circuits</vt:lpstr>
      <vt:lpstr>Current in Circuits</vt:lpstr>
      <vt:lpstr>Electrical Conductors</vt:lpstr>
      <vt:lpstr>What Conducts Electricity?</vt:lpstr>
      <vt:lpstr>What Conducts Electricity?</vt:lpstr>
      <vt:lpstr>Why are Metals able to Conduct Electricity?</vt:lpstr>
      <vt:lpstr>Why is Graphite able to Conduct Electricity</vt:lpstr>
      <vt:lpstr>Why is Graphite able to Conduct Electricity</vt:lpstr>
      <vt:lpstr>Another Perspective on Why Graphite is able to Conduct Electricity</vt:lpstr>
      <vt:lpstr>What are Electrolytes and Why are they able to Conduct Electricity</vt:lpstr>
      <vt:lpstr>Electrolysis</vt:lpstr>
      <vt:lpstr>Insulators</vt:lpstr>
      <vt:lpstr>Semi-Conductors</vt:lpstr>
      <vt:lpstr>Semi-Conductors</vt:lpstr>
      <vt:lpstr>Electrical Energy and Transformations</vt:lpstr>
      <vt:lpstr>Electrical Energy and Transformations</vt:lpstr>
      <vt:lpstr>Electrical Power</vt:lpstr>
      <vt:lpstr>Electrical Transformations</vt:lpstr>
      <vt:lpstr>Conversion of Energy</vt:lpstr>
      <vt:lpstr>Examples of Energy Conversions</vt:lpstr>
      <vt:lpstr>Examples of Energy Conversions</vt:lpstr>
      <vt:lpstr>Appliances in the Home</vt:lpstr>
      <vt:lpstr>Conservation of Energy</vt:lpstr>
      <vt:lpstr>Circuitry</vt:lpstr>
      <vt:lpstr>Simple Circuits and Components</vt:lpstr>
      <vt:lpstr>Comparing Series and Parallel Circuits</vt:lpstr>
      <vt:lpstr>Combination Circuitry is Used to Wire a House</vt:lpstr>
      <vt:lpstr>Advantages of Parallel Connection of Domestic Appliances</vt:lpstr>
      <vt:lpstr>Advantages of Parallel Connection of Domestic Appliances</vt:lpstr>
      <vt:lpstr>Advantages of Parallel Connection of Domestic Appliances</vt:lpstr>
      <vt:lpstr>How are Meters Read?</vt:lpstr>
      <vt:lpstr>How are Meters Read?</vt:lpstr>
      <vt:lpstr>Reading Analogue Meters</vt:lpstr>
      <vt:lpstr>Reading Analogue Meters</vt:lpstr>
      <vt:lpstr>Calculating Use of Electrical Energy</vt:lpstr>
      <vt:lpstr>Calculating Use of Electrical Energy</vt:lpstr>
      <vt:lpstr>Calculating Use of Electrical Energy</vt:lpstr>
      <vt:lpstr>Converting between kW  W and visa versa W  kW</vt:lpstr>
      <vt:lpstr>Calculating the Cost of Electrical Energy</vt:lpstr>
      <vt:lpstr>Calculating the Cost of Electrical Energy</vt:lpstr>
      <vt:lpstr>Calculating the Cost of Electrical Energy</vt:lpstr>
      <vt:lpstr>Calculating the Cost of Electrical Energy</vt:lpstr>
      <vt:lpstr>How Electrons Carry Energy</vt:lpstr>
      <vt:lpstr>Human Circulatory System</vt:lpstr>
      <vt:lpstr>Symbols in Circuitry</vt:lpstr>
      <vt:lpstr>Comparing Series and Parallel Circuits</vt:lpstr>
      <vt:lpstr>Cells and Batteries</vt:lpstr>
      <vt:lpstr>Cells &amp; Batteries</vt:lpstr>
      <vt:lpstr>Typical Cell</vt:lpstr>
      <vt:lpstr>Car Battery</vt:lpstr>
      <vt:lpstr>Primary and Secondary Cells</vt:lpstr>
      <vt:lpstr>Resistance</vt:lpstr>
      <vt:lpstr>Resistance</vt:lpstr>
      <vt:lpstr>Using Electrical Meters</vt:lpstr>
      <vt:lpstr>Typical Circuit Set Up Using Electrical Meters</vt:lpstr>
      <vt:lpstr>Resistance</vt:lpstr>
      <vt:lpstr>Comparing and Ammeter to a Voltmeter</vt:lpstr>
      <vt:lpstr>Calculating Resistance</vt:lpstr>
      <vt:lpstr>Ohmic Conductors</vt:lpstr>
      <vt:lpstr>Ohmic Conductors</vt:lpstr>
      <vt:lpstr>Ohmic Conductors</vt:lpstr>
      <vt:lpstr>Ohmic Conductors</vt:lpstr>
      <vt:lpstr>Ohmic Conductors</vt:lpstr>
      <vt:lpstr>Ohmic Conductors</vt:lpstr>
      <vt:lpstr>Where, How and Why are Resistors used</vt:lpstr>
      <vt:lpstr>Types of Resistors</vt:lpstr>
      <vt:lpstr>Calculating Resistance in Series and Parallel Circuits</vt:lpstr>
      <vt:lpstr>Direct and Alternating Current</vt:lpstr>
      <vt:lpstr>Direct and Alternating Current</vt:lpstr>
      <vt:lpstr>Direct and Alternating Current</vt:lpstr>
      <vt:lpstr>Frequency</vt:lpstr>
      <vt:lpstr>Digital Oscilloscope</vt:lpstr>
      <vt:lpstr>Plugs and Sockets</vt:lpstr>
      <vt:lpstr>Mains Electricity in the Caribbean</vt:lpstr>
      <vt:lpstr>Mains supply in some Caribbean islands</vt:lpstr>
      <vt:lpstr>Ring Mains</vt:lpstr>
      <vt:lpstr>The Wires of the Ring Mains</vt:lpstr>
      <vt:lpstr>An illustration of the Wires Present in the Ring Mains</vt:lpstr>
      <vt:lpstr>An illustration of how a three pin plug is wired</vt:lpstr>
      <vt:lpstr>Why don’t birds get electrocuted but humans do if they perch on electrical lines?</vt:lpstr>
      <vt:lpstr>Plugs and Sockets</vt:lpstr>
      <vt:lpstr>Plugs and Sockets</vt:lpstr>
      <vt:lpstr>Mains Safety</vt:lpstr>
      <vt:lpstr>Table showing some Protective Devices</vt:lpstr>
      <vt:lpstr>Various Protective Devices</vt:lpstr>
      <vt:lpstr>What if there were NO Earth Wire</vt:lpstr>
      <vt:lpstr>Alternating and Direct Current</vt:lpstr>
      <vt:lpstr>Conversion of alternating to direct current</vt:lpstr>
      <vt:lpstr>Rectification</vt:lpstr>
      <vt:lpstr>Diagram of a Diode</vt:lpstr>
      <vt:lpstr>Slide 116</vt:lpstr>
      <vt:lpstr>Half-wave Rectification</vt:lpstr>
      <vt:lpstr>Capacitors</vt:lpstr>
      <vt:lpstr>Full-wave Rectification</vt:lpstr>
      <vt:lpstr>Logic Circuits</vt:lpstr>
      <vt:lpstr>Logic Gates</vt:lpstr>
      <vt:lpstr>Logic Gates</vt:lpstr>
      <vt:lpstr>Truth Tables</vt:lpstr>
      <vt:lpstr>Logic gates and their truth tables</vt:lpstr>
      <vt:lpstr>Combining Logic Gates</vt:lpstr>
      <vt:lpstr>Logic Sensors</vt:lpstr>
      <vt:lpstr>Impact of Electronic and Technological Advances in Society</vt:lpstr>
      <vt:lpstr>Impact of Electronic and Technological Advances in Society</vt:lpstr>
      <vt:lpstr>Comprehension</vt:lpstr>
      <vt:lpstr>Comprehension</vt:lpstr>
      <vt:lpstr>Magnetic Energy</vt:lpstr>
      <vt:lpstr>Magnetism</vt:lpstr>
      <vt:lpstr>Earth as a Magnet</vt:lpstr>
      <vt:lpstr>Earth as a Magnet</vt:lpstr>
      <vt:lpstr>Magnetic Poles</vt:lpstr>
      <vt:lpstr>Laws of Magnetism</vt:lpstr>
      <vt:lpstr>Magnetic Materials</vt:lpstr>
      <vt:lpstr>Magnetic Materials</vt:lpstr>
      <vt:lpstr>Types of Magnets</vt:lpstr>
      <vt:lpstr>Types of Magnets</vt:lpstr>
      <vt:lpstr>Comparing Permanent and Temporary Magnets</vt:lpstr>
      <vt:lpstr>Induction of Magnetism</vt:lpstr>
      <vt:lpstr>Induction of Magnetism</vt:lpstr>
      <vt:lpstr>Induction of Magnetism</vt:lpstr>
      <vt:lpstr>Induction of Magnetism</vt:lpstr>
      <vt:lpstr>Induction of Magnetism</vt:lpstr>
      <vt:lpstr>Electromagnet</vt:lpstr>
      <vt:lpstr>Electromagnets</vt:lpstr>
      <vt:lpstr>Testing for Magnetism</vt:lpstr>
      <vt:lpstr>Comprehension</vt:lpstr>
      <vt:lpstr>Current and Magnetic Fields</vt:lpstr>
      <vt:lpstr>Currents and Magnetic Fields</vt:lpstr>
      <vt:lpstr>Slide 153</vt:lpstr>
      <vt:lpstr>Solenoids</vt:lpstr>
      <vt:lpstr>Solenoids</vt:lpstr>
      <vt:lpstr>Solenoids</vt:lpstr>
      <vt:lpstr>Solenoids</vt:lpstr>
      <vt:lpstr>Solenoids</vt:lpstr>
      <vt:lpstr>Forces from the Magnetic Field</vt:lpstr>
      <vt:lpstr>What Affects the Strength of a Magnetic Field</vt:lpstr>
      <vt:lpstr>Using Flemming’s Left Hand Rule</vt:lpstr>
      <vt:lpstr>Remember to Use Your Left Hand When a Motor is Involved!</vt:lpstr>
      <vt:lpstr>Comprehension</vt:lpstr>
      <vt:lpstr>Slide 164</vt:lpstr>
      <vt:lpstr>Investigating Induction</vt:lpstr>
      <vt:lpstr>Investigating Induction</vt:lpstr>
      <vt:lpstr>Investigating Induction</vt:lpstr>
      <vt:lpstr>D.C. Motor and A.C. Generator</vt:lpstr>
      <vt:lpstr>Direct Current Motor</vt:lpstr>
      <vt:lpstr>Direct Current Motor</vt:lpstr>
      <vt:lpstr>Direct Current Motor</vt:lpstr>
      <vt:lpstr>Direct Current Motor</vt:lpstr>
      <vt:lpstr>Alternating Current Generators</vt:lpstr>
      <vt:lpstr>Alternating Current Generators</vt:lpstr>
      <vt:lpstr>Alternating Current Generators</vt:lpstr>
      <vt:lpstr>Slide 176</vt:lpstr>
      <vt:lpstr>Alternating Current Generators</vt:lpstr>
      <vt:lpstr>Summary</vt:lpstr>
      <vt:lpstr>Transformers</vt:lpstr>
      <vt:lpstr>Transformers</vt:lpstr>
      <vt:lpstr>Transformers</vt:lpstr>
      <vt:lpstr>Transformers</vt:lpstr>
      <vt:lpstr>Transformers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Static and Current Electricity</dc:title>
  <dc:creator>Samantha</dc:creator>
  <cp:lastModifiedBy>Samantha</cp:lastModifiedBy>
  <cp:revision>42</cp:revision>
  <dcterms:created xsi:type="dcterms:W3CDTF">2017-09-21T23:07:37Z</dcterms:created>
  <dcterms:modified xsi:type="dcterms:W3CDTF">2020-04-24T00:16:04Z</dcterms:modified>
</cp:coreProperties>
</file>