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274" r:id="rId8"/>
    <p:sldId id="262" r:id="rId9"/>
    <p:sldId id="263" r:id="rId10"/>
    <p:sldId id="264" r:id="rId11"/>
    <p:sldId id="266" r:id="rId12"/>
    <p:sldId id="265" r:id="rId13"/>
    <p:sldId id="267" r:id="rId14"/>
    <p:sldId id="268" r:id="rId15"/>
    <p:sldId id="273" r:id="rId16"/>
    <p:sldId id="269" r:id="rId17"/>
    <p:sldId id="270" r:id="rId18"/>
    <p:sldId id="271" r:id="rId19"/>
    <p:sldId id="272" r:id="rId20"/>
    <p:sldId id="275"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A5002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5" d="100"/>
          <a:sy n="85" d="100"/>
        </p:scale>
        <p:origin x="-1518" y="-7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6994F0-5CB6-426E-BA47-293DA3A695A1}" type="datetimeFigureOut">
              <a:rPr lang="en-US" smtClean="0"/>
              <a:t>10/15/2018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60FB6D-6137-4BA8-A92F-850C903FAD7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160FB6D-6137-4BA8-A92F-850C903FAD74}" type="slidenum">
              <a:rPr lang="en-US" smtClean="0"/>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2C2B5C-CB8E-4793-99D4-DAD864FB41E4}" type="datetimeFigureOut">
              <a:rPr lang="en-US" smtClean="0"/>
              <a:pPr/>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4F3FEF-E763-48A0-BFBD-7FCEE74C0D3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2C2B5C-CB8E-4793-99D4-DAD864FB41E4}" type="datetimeFigureOut">
              <a:rPr lang="en-US" smtClean="0"/>
              <a:pPr/>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4F3FEF-E763-48A0-BFBD-7FCEE74C0D3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2C2B5C-CB8E-4793-99D4-DAD864FB41E4}" type="datetimeFigureOut">
              <a:rPr lang="en-US" smtClean="0"/>
              <a:pPr/>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4F3FEF-E763-48A0-BFBD-7FCEE74C0D3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2C2B5C-CB8E-4793-99D4-DAD864FB41E4}" type="datetimeFigureOut">
              <a:rPr lang="en-US" smtClean="0"/>
              <a:pPr/>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4F3FEF-E763-48A0-BFBD-7FCEE74C0D3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2C2B5C-CB8E-4793-99D4-DAD864FB41E4}" type="datetimeFigureOut">
              <a:rPr lang="en-US" smtClean="0"/>
              <a:pPr/>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4F3FEF-E763-48A0-BFBD-7FCEE74C0D3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2C2B5C-CB8E-4793-99D4-DAD864FB41E4}" type="datetimeFigureOut">
              <a:rPr lang="en-US" smtClean="0"/>
              <a:pPr/>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4F3FEF-E763-48A0-BFBD-7FCEE74C0D3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2C2B5C-CB8E-4793-99D4-DAD864FB41E4}" type="datetimeFigureOut">
              <a:rPr lang="en-US" smtClean="0"/>
              <a:pPr/>
              <a:t>10/15/2018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4F3FEF-E763-48A0-BFBD-7FCEE74C0D3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2C2B5C-CB8E-4793-99D4-DAD864FB41E4}" type="datetimeFigureOut">
              <a:rPr lang="en-US" smtClean="0"/>
              <a:pPr/>
              <a:t>10/15/2018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4F3FEF-E763-48A0-BFBD-7FCEE74C0D3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2C2B5C-CB8E-4793-99D4-DAD864FB41E4}" type="datetimeFigureOut">
              <a:rPr lang="en-US" smtClean="0"/>
              <a:pPr/>
              <a:t>10/15/2018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4F3FEF-E763-48A0-BFBD-7FCEE74C0D3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2C2B5C-CB8E-4793-99D4-DAD864FB41E4}" type="datetimeFigureOut">
              <a:rPr lang="en-US" smtClean="0"/>
              <a:pPr/>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4F3FEF-E763-48A0-BFBD-7FCEE74C0D3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2C2B5C-CB8E-4793-99D4-DAD864FB41E4}" type="datetimeFigureOut">
              <a:rPr lang="en-US" smtClean="0"/>
              <a:pPr/>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4F3FEF-E763-48A0-BFBD-7FCEE74C0D3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2C2B5C-CB8E-4793-99D4-DAD864FB41E4}" type="datetimeFigureOut">
              <a:rPr lang="en-US" smtClean="0"/>
              <a:pPr/>
              <a:t>10/15/2018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4F3FEF-E763-48A0-BFBD-7FCEE74C0D3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1.xml"/><Relationship Id="rId4" Type="http://schemas.openxmlformats.org/officeDocument/2006/relationships/image" Target="../media/image15.gif"/></Relationships>
</file>

<file path=ppt/slides/_rels/slide1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025775"/>
            <a:ext cx="7772400" cy="1470025"/>
          </a:xfrm>
        </p:spPr>
        <p:txBody>
          <a:bodyPr/>
          <a:lstStyle/>
          <a:p>
            <a:r>
              <a:rPr lang="en-US" dirty="0" smtClean="0"/>
              <a:t>Health &amp; Sanitation</a:t>
            </a:r>
            <a:endParaRPr lang="en-US" dirty="0"/>
          </a:p>
        </p:txBody>
      </p:sp>
      <p:pic>
        <p:nvPicPr>
          <p:cNvPr id="18434" name="Picture 2" descr="Image result for cartoon garbage gif"/>
          <p:cNvPicPr>
            <a:picLocks noChangeAspect="1" noChangeArrowheads="1" noCrop="1"/>
          </p:cNvPicPr>
          <p:nvPr/>
        </p:nvPicPr>
        <p:blipFill>
          <a:blip r:embed="rId3" cstate="print"/>
          <a:srcRect/>
          <a:stretch>
            <a:fillRect/>
          </a:stretch>
        </p:blipFill>
        <p:spPr bwMode="auto">
          <a:xfrm>
            <a:off x="5410200" y="4057650"/>
            <a:ext cx="3733800" cy="2800350"/>
          </a:xfrm>
          <a:prstGeom prst="rect">
            <a:avLst/>
          </a:prstGeom>
          <a:noFill/>
        </p:spPr>
      </p:pic>
      <p:pic>
        <p:nvPicPr>
          <p:cNvPr id="18436" name="Picture 4" descr="Related image"/>
          <p:cNvPicPr>
            <a:picLocks noChangeAspect="1" noChangeArrowheads="1" noCrop="1"/>
          </p:cNvPicPr>
          <p:nvPr/>
        </p:nvPicPr>
        <p:blipFill>
          <a:blip r:embed="rId4" cstate="print"/>
          <a:srcRect/>
          <a:stretch>
            <a:fillRect/>
          </a:stretch>
        </p:blipFill>
        <p:spPr bwMode="auto">
          <a:xfrm>
            <a:off x="0" y="4191000"/>
            <a:ext cx="3556000" cy="2667000"/>
          </a:xfrm>
          <a:prstGeom prst="rect">
            <a:avLst/>
          </a:prstGeom>
          <a:noFill/>
        </p:spPr>
      </p:pic>
      <p:pic>
        <p:nvPicPr>
          <p:cNvPr id="18438" name="Picture 6" descr="Image result for waterfall gif cartoon"/>
          <p:cNvPicPr>
            <a:picLocks noChangeAspect="1" noChangeArrowheads="1" noCrop="1"/>
          </p:cNvPicPr>
          <p:nvPr/>
        </p:nvPicPr>
        <p:blipFill>
          <a:blip r:embed="rId5" cstate="print"/>
          <a:srcRect/>
          <a:stretch>
            <a:fillRect/>
          </a:stretch>
        </p:blipFill>
        <p:spPr bwMode="auto">
          <a:xfrm>
            <a:off x="0" y="0"/>
            <a:ext cx="4267200" cy="3200401"/>
          </a:xfrm>
          <a:prstGeom prst="rect">
            <a:avLst/>
          </a:prstGeom>
          <a:noFill/>
        </p:spPr>
      </p:pic>
      <p:pic>
        <p:nvPicPr>
          <p:cNvPr id="18440" name="Picture 8" descr="Related image"/>
          <p:cNvPicPr>
            <a:picLocks noChangeAspect="1" noChangeArrowheads="1" noCrop="1"/>
          </p:cNvPicPr>
          <p:nvPr/>
        </p:nvPicPr>
        <p:blipFill>
          <a:blip r:embed="rId6" cstate="print"/>
          <a:srcRect/>
          <a:stretch>
            <a:fillRect/>
          </a:stretch>
        </p:blipFill>
        <p:spPr bwMode="auto">
          <a:xfrm>
            <a:off x="4381500" y="457200"/>
            <a:ext cx="4762500" cy="222885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Comprehension</a:t>
            </a:r>
            <a:endParaRPr lang="en-US" dirty="0"/>
          </a:p>
        </p:txBody>
      </p:sp>
      <p:sp>
        <p:nvSpPr>
          <p:cNvPr id="3" name="Content Placeholder 2"/>
          <p:cNvSpPr>
            <a:spLocks noGrp="1"/>
          </p:cNvSpPr>
          <p:nvPr>
            <p:ph idx="1"/>
          </p:nvPr>
        </p:nvSpPr>
        <p:spPr/>
        <p:txBody>
          <a:bodyPr/>
          <a:lstStyle/>
          <a:p>
            <a:r>
              <a:rPr lang="en-US" dirty="0" smtClean="0"/>
              <a:t>How can a landfill site contaminate drinking water supplies?</a:t>
            </a:r>
          </a:p>
          <a:p>
            <a:endParaRPr lang="en-US" dirty="0" smtClean="0"/>
          </a:p>
          <a:p>
            <a:r>
              <a:rPr lang="en-US" dirty="0" smtClean="0"/>
              <a:t>Predict the consequences if a government was to run out of money and could no longer afford to remove and dispose of waste from homes and businesses for six months.</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rat gif cartoon"/>
          <p:cNvPicPr>
            <a:picLocks noChangeAspect="1" noChangeArrowheads="1" noCrop="1"/>
          </p:cNvPicPr>
          <p:nvPr/>
        </p:nvPicPr>
        <p:blipFill>
          <a:blip r:embed="rId2" cstate="print"/>
          <a:srcRect/>
          <a:stretch>
            <a:fillRect/>
          </a:stretch>
        </p:blipFill>
        <p:spPr bwMode="auto">
          <a:xfrm>
            <a:off x="3019425" y="0"/>
            <a:ext cx="6124575" cy="4591051"/>
          </a:xfrm>
          <a:prstGeom prst="rect">
            <a:avLst/>
          </a:prstGeom>
          <a:noFill/>
        </p:spPr>
      </p:pic>
      <p:pic>
        <p:nvPicPr>
          <p:cNvPr id="8196" name="Picture 4" descr="Image result for cockroach gif"/>
          <p:cNvPicPr>
            <a:picLocks noChangeAspect="1" noChangeArrowheads="1" noCrop="1"/>
          </p:cNvPicPr>
          <p:nvPr/>
        </p:nvPicPr>
        <p:blipFill>
          <a:blip r:embed="rId3" cstate="print"/>
          <a:srcRect/>
          <a:stretch>
            <a:fillRect/>
          </a:stretch>
        </p:blipFill>
        <p:spPr bwMode="auto">
          <a:xfrm>
            <a:off x="152400" y="4286249"/>
            <a:ext cx="4572000" cy="2571751"/>
          </a:xfrm>
          <a:prstGeom prst="rect">
            <a:avLst/>
          </a:prstGeom>
          <a:noFill/>
        </p:spPr>
      </p:pic>
      <p:sp>
        <p:nvSpPr>
          <p:cNvPr id="2" name="Title 1"/>
          <p:cNvSpPr>
            <a:spLocks noGrp="1"/>
          </p:cNvSpPr>
          <p:nvPr>
            <p:ph type="ctrTitle"/>
          </p:nvPr>
        </p:nvSpPr>
        <p:spPr>
          <a:xfrm>
            <a:off x="381000" y="3711575"/>
            <a:ext cx="7772400" cy="1470025"/>
          </a:xfrm>
        </p:spPr>
        <p:txBody>
          <a:bodyPr/>
          <a:lstStyle/>
          <a:p>
            <a:r>
              <a:rPr lang="en-US" dirty="0" smtClean="0"/>
              <a:t>Pests and Parasites</a:t>
            </a:r>
            <a:endParaRPr lang="en-US" dirty="0"/>
          </a:p>
        </p:txBody>
      </p:sp>
      <p:pic>
        <p:nvPicPr>
          <p:cNvPr id="8198" name="Picture 6" descr="Image result for mosquito gif"/>
          <p:cNvPicPr>
            <a:picLocks noChangeAspect="1" noChangeArrowheads="1" noCrop="1"/>
          </p:cNvPicPr>
          <p:nvPr/>
        </p:nvPicPr>
        <p:blipFill>
          <a:blip r:embed="rId4" cstate="print"/>
          <a:srcRect/>
          <a:stretch>
            <a:fillRect/>
          </a:stretch>
        </p:blipFill>
        <p:spPr bwMode="auto">
          <a:xfrm>
            <a:off x="533400" y="0"/>
            <a:ext cx="2400300" cy="2400301"/>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Image result for mosquito gif"/>
          <p:cNvPicPr>
            <a:picLocks noChangeAspect="1" noChangeArrowheads="1" noCrop="1"/>
          </p:cNvPicPr>
          <p:nvPr/>
        </p:nvPicPr>
        <p:blipFill>
          <a:blip r:embed="rId2" cstate="print"/>
          <a:srcRect/>
          <a:stretch>
            <a:fillRect/>
          </a:stretch>
        </p:blipFill>
        <p:spPr bwMode="auto">
          <a:xfrm>
            <a:off x="7277100" y="2667000"/>
            <a:ext cx="1866900" cy="1866901"/>
          </a:xfrm>
          <a:prstGeom prst="rect">
            <a:avLst/>
          </a:prstGeom>
          <a:noFill/>
        </p:spPr>
      </p:pic>
      <p:pic>
        <p:nvPicPr>
          <p:cNvPr id="4" name="Picture 6" descr="Image result for mosquito gif"/>
          <p:cNvPicPr>
            <a:picLocks noChangeAspect="1" noChangeArrowheads="1" noCrop="1"/>
          </p:cNvPicPr>
          <p:nvPr/>
        </p:nvPicPr>
        <p:blipFill>
          <a:blip r:embed="rId2" cstate="print"/>
          <a:srcRect/>
          <a:stretch>
            <a:fillRect/>
          </a:stretch>
        </p:blipFill>
        <p:spPr bwMode="auto">
          <a:xfrm>
            <a:off x="533400" y="0"/>
            <a:ext cx="1905000" cy="1905001"/>
          </a:xfrm>
          <a:prstGeom prst="rect">
            <a:avLst/>
          </a:prstGeom>
          <a:noFill/>
        </p:spPr>
      </p:pic>
      <p:sp>
        <p:nvSpPr>
          <p:cNvPr id="2" name="Title 1"/>
          <p:cNvSpPr>
            <a:spLocks noGrp="1"/>
          </p:cNvSpPr>
          <p:nvPr>
            <p:ph type="title"/>
          </p:nvPr>
        </p:nvSpPr>
        <p:spPr/>
        <p:txBody>
          <a:bodyPr/>
          <a:lstStyle/>
          <a:p>
            <a:r>
              <a:rPr lang="en-US" dirty="0" smtClean="0"/>
              <a:t>Pests and Parasites</a:t>
            </a:r>
            <a:endParaRPr lang="en-US" dirty="0"/>
          </a:p>
        </p:txBody>
      </p:sp>
      <p:sp>
        <p:nvSpPr>
          <p:cNvPr id="3" name="Content Placeholder 2"/>
          <p:cNvSpPr>
            <a:spLocks noGrp="1"/>
          </p:cNvSpPr>
          <p:nvPr>
            <p:ph idx="1"/>
          </p:nvPr>
        </p:nvSpPr>
        <p:spPr>
          <a:xfrm>
            <a:off x="457200" y="1524000"/>
            <a:ext cx="8229600" cy="5257800"/>
          </a:xfrm>
        </p:spPr>
        <p:txBody>
          <a:bodyPr>
            <a:normAutofit fontScale="92500" lnSpcReduction="20000"/>
          </a:bodyPr>
          <a:lstStyle/>
          <a:p>
            <a:r>
              <a:rPr lang="en-US" dirty="0" smtClean="0"/>
              <a:t>Pests are organisms that cause us inconvenience at best, and at worst, can cause illness and even death.</a:t>
            </a:r>
            <a:br>
              <a:rPr lang="en-US" dirty="0" smtClean="0"/>
            </a:br>
            <a:endParaRPr lang="en-US" dirty="0" smtClean="0"/>
          </a:p>
          <a:p>
            <a:r>
              <a:rPr lang="en-US" dirty="0" smtClean="0"/>
              <a:t>Mosquitoes are pests that can spread diseases like dengue which can be fatal.</a:t>
            </a:r>
            <a:br>
              <a:rPr lang="en-US" dirty="0" smtClean="0"/>
            </a:br>
            <a:endParaRPr lang="en-US" dirty="0" smtClean="0"/>
          </a:p>
          <a:p>
            <a:r>
              <a:rPr lang="en-US" dirty="0" smtClean="0"/>
              <a:t>Mosquito populations can be controlled by spraying marshy or swampy areas.  However, care must be taken when spraying areas in that they do not harm the environment or</a:t>
            </a:r>
            <a:br>
              <a:rPr lang="en-US" dirty="0" smtClean="0"/>
            </a:br>
            <a:r>
              <a:rPr lang="en-US" dirty="0" smtClean="0"/>
              <a:t> the food chains in the ecosystem.</a:t>
            </a:r>
            <a:br>
              <a:rPr lang="en-US" dirty="0" smtClean="0"/>
            </a:br>
            <a:endParaRPr lang="en-US" dirty="0" smtClean="0"/>
          </a:p>
          <a:p>
            <a:endParaRPr lang="en-US" dirty="0"/>
          </a:p>
        </p:txBody>
      </p:sp>
      <p:pic>
        <p:nvPicPr>
          <p:cNvPr id="9218" name="Picture 2" descr="Image result for spray insecticide gif"/>
          <p:cNvPicPr>
            <a:picLocks noChangeAspect="1" noChangeArrowheads="1"/>
          </p:cNvPicPr>
          <p:nvPr/>
        </p:nvPicPr>
        <p:blipFill>
          <a:blip r:embed="rId3" cstate="print"/>
          <a:srcRect t="11429" r="61702"/>
          <a:stretch>
            <a:fillRect/>
          </a:stretch>
        </p:blipFill>
        <p:spPr bwMode="auto">
          <a:xfrm>
            <a:off x="6172200" y="5410200"/>
            <a:ext cx="1524000" cy="1312333"/>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Mosquitoes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If you live in an area where there are a lot of mosquitoes you should not encourage their livelihood by leaving open containers of water around.</a:t>
            </a:r>
          </a:p>
          <a:p>
            <a:endParaRPr lang="en-US" dirty="0" smtClean="0"/>
          </a:p>
          <a:p>
            <a:r>
              <a:rPr lang="en-US" dirty="0" smtClean="0"/>
              <a:t>Mosquitoes lay their eggs in water then progress into wrigglers (larval stage) then into the pupa and eventually into an adult mosquito.</a:t>
            </a:r>
            <a:br>
              <a:rPr lang="en-US" dirty="0" smtClean="0"/>
            </a:br>
            <a:endParaRPr lang="en-US" dirty="0" smtClean="0"/>
          </a:p>
          <a:p>
            <a:r>
              <a:rPr lang="en-US" dirty="0" smtClean="0"/>
              <a:t>Other measures you may take to protect yourself from mosquitoes is to fit window and doors with screens, fit beds with nets, when you are outdoors you can apply mosquito repellent spray.</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Ways to Interrupt the Life cycle of a Mosquito</a:t>
            </a:r>
            <a:endParaRPr lang="en-US" dirty="0"/>
          </a:p>
        </p:txBody>
      </p:sp>
      <p:sp>
        <p:nvSpPr>
          <p:cNvPr id="3" name="Content Placeholder 2"/>
          <p:cNvSpPr>
            <a:spLocks noGrp="1"/>
          </p:cNvSpPr>
          <p:nvPr>
            <p:ph idx="1"/>
          </p:nvPr>
        </p:nvSpPr>
        <p:spPr>
          <a:xfrm>
            <a:off x="457200" y="1600200"/>
            <a:ext cx="8229600" cy="5029200"/>
          </a:xfrm>
        </p:spPr>
        <p:txBody>
          <a:bodyPr>
            <a:normAutofit fontScale="92500"/>
          </a:bodyPr>
          <a:lstStyle/>
          <a:p>
            <a:r>
              <a:rPr lang="en-US" dirty="0" smtClean="0"/>
              <a:t>1.  Throw away stagnant water.</a:t>
            </a:r>
            <a:br>
              <a:rPr lang="en-US" dirty="0" smtClean="0"/>
            </a:br>
            <a:endParaRPr lang="en-US" dirty="0" smtClean="0"/>
          </a:p>
          <a:p>
            <a:r>
              <a:rPr lang="en-US" dirty="0" smtClean="0"/>
              <a:t>2.  Pour oil on top of water to suffocate the eggs, larva or pupa of the mosquito.</a:t>
            </a:r>
            <a:br>
              <a:rPr lang="en-US" dirty="0" smtClean="0"/>
            </a:br>
            <a:endParaRPr lang="en-US" dirty="0" smtClean="0"/>
          </a:p>
          <a:p>
            <a:r>
              <a:rPr lang="en-US" dirty="0" smtClean="0"/>
              <a:t>3.  You can introduce </a:t>
            </a:r>
            <a:r>
              <a:rPr lang="en-US" b="1" dirty="0" smtClean="0">
                <a:solidFill>
                  <a:srgbClr val="FF0066"/>
                </a:solidFill>
              </a:rPr>
              <a:t>biological</a:t>
            </a:r>
            <a:r>
              <a:rPr lang="en-US" b="1" dirty="0" smtClean="0"/>
              <a:t> controls</a:t>
            </a:r>
            <a:r>
              <a:rPr lang="en-US" dirty="0" smtClean="0"/>
              <a:t> such as:</a:t>
            </a:r>
            <a:br>
              <a:rPr lang="en-US" dirty="0" smtClean="0"/>
            </a:br>
            <a:r>
              <a:rPr lang="en-US" dirty="0" smtClean="0"/>
              <a:t>a.  Fish that indulge in eating mosquito larva and</a:t>
            </a:r>
            <a:br>
              <a:rPr lang="en-US" dirty="0" smtClean="0"/>
            </a:br>
            <a:r>
              <a:rPr lang="en-US" dirty="0" smtClean="0"/>
              <a:t>b.  Dragonflies, frogs &amp; birds that all feed on adult mosquitoes.</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Cycle of the Mosquito</a:t>
            </a:r>
            <a:endParaRPr lang="en-US" dirty="0"/>
          </a:p>
        </p:txBody>
      </p:sp>
      <p:pic>
        <p:nvPicPr>
          <p:cNvPr id="1028" name="Picture 4" descr="Related image"/>
          <p:cNvPicPr>
            <a:picLocks noChangeAspect="1" noChangeArrowheads="1"/>
          </p:cNvPicPr>
          <p:nvPr/>
        </p:nvPicPr>
        <p:blipFill>
          <a:blip r:embed="rId2" cstate="print"/>
          <a:srcRect/>
          <a:stretch>
            <a:fillRect/>
          </a:stretch>
        </p:blipFill>
        <p:spPr bwMode="auto">
          <a:xfrm>
            <a:off x="1676400" y="1665372"/>
            <a:ext cx="5719570" cy="4697328"/>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cockroach"/>
          <p:cNvPicPr>
            <a:picLocks noChangeAspect="1" noChangeArrowheads="1"/>
          </p:cNvPicPr>
          <p:nvPr/>
        </p:nvPicPr>
        <p:blipFill>
          <a:blip r:embed="rId2" cstate="print"/>
          <a:srcRect/>
          <a:stretch>
            <a:fillRect/>
          </a:stretch>
        </p:blipFill>
        <p:spPr bwMode="auto">
          <a:xfrm>
            <a:off x="4953000" y="1676400"/>
            <a:ext cx="3660422" cy="2058988"/>
          </a:xfrm>
          <a:prstGeom prst="rect">
            <a:avLst/>
          </a:prstGeom>
          <a:noFill/>
        </p:spPr>
      </p:pic>
      <p:sp>
        <p:nvSpPr>
          <p:cNvPr id="2" name="Title 1"/>
          <p:cNvSpPr>
            <a:spLocks noGrp="1"/>
          </p:cNvSpPr>
          <p:nvPr>
            <p:ph type="title"/>
          </p:nvPr>
        </p:nvSpPr>
        <p:spPr/>
        <p:txBody>
          <a:bodyPr/>
          <a:lstStyle/>
          <a:p>
            <a:r>
              <a:rPr lang="en-US" dirty="0" smtClean="0"/>
              <a:t>Cockroaches are PESTS TOO!</a:t>
            </a:r>
            <a:endParaRPr lang="en-US" dirty="0"/>
          </a:p>
        </p:txBody>
      </p:sp>
      <p:sp>
        <p:nvSpPr>
          <p:cNvPr id="3" name="Content Placeholder 2"/>
          <p:cNvSpPr>
            <a:spLocks noGrp="1"/>
          </p:cNvSpPr>
          <p:nvPr>
            <p:ph idx="1"/>
          </p:nvPr>
        </p:nvSpPr>
        <p:spPr>
          <a:xfrm>
            <a:off x="381000" y="1600200"/>
            <a:ext cx="8229600" cy="5105400"/>
          </a:xfrm>
        </p:spPr>
        <p:txBody>
          <a:bodyPr>
            <a:normAutofit fontScale="92500" lnSpcReduction="10000"/>
          </a:bodyPr>
          <a:lstStyle/>
          <a:p>
            <a:r>
              <a:rPr lang="en-US" dirty="0" smtClean="0"/>
              <a:t>Cockroaches thrive where they find food, water and shelter.</a:t>
            </a:r>
          </a:p>
          <a:p>
            <a:endParaRPr lang="en-US" dirty="0" smtClean="0"/>
          </a:p>
          <a:p>
            <a:r>
              <a:rPr lang="en-US" dirty="0" smtClean="0"/>
              <a:t>To stop a cockroach infestation a house must be kept clean and dark, holes and cracks in walls should be filled.</a:t>
            </a:r>
          </a:p>
          <a:p>
            <a:endParaRPr lang="en-US" dirty="0" smtClean="0"/>
          </a:p>
          <a:p>
            <a:r>
              <a:rPr lang="en-US" dirty="0" smtClean="0"/>
              <a:t>Thriving cockroach populations will cause diseases such as gastro-enteritis, typhus and skin diseases.  They also provoke allergic reactions that cause dermatitis, asthma and bronchitis.</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Cockroaches are PESTS TOO!</a:t>
            </a:r>
            <a:endParaRPr lang="en-US" dirty="0"/>
          </a:p>
        </p:txBody>
      </p:sp>
      <p:sp>
        <p:nvSpPr>
          <p:cNvPr id="3" name="Content Placeholder 2"/>
          <p:cNvSpPr>
            <a:spLocks noGrp="1"/>
          </p:cNvSpPr>
          <p:nvPr>
            <p:ph idx="1"/>
          </p:nvPr>
        </p:nvSpPr>
        <p:spPr/>
        <p:txBody>
          <a:bodyPr/>
          <a:lstStyle/>
          <a:p>
            <a:r>
              <a:rPr lang="en-US" dirty="0" smtClean="0"/>
              <a:t>The population of cockroaches may be controlled </a:t>
            </a:r>
            <a:r>
              <a:rPr lang="en-US" b="1" dirty="0" smtClean="0">
                <a:solidFill>
                  <a:srgbClr val="00B050"/>
                </a:solidFill>
              </a:rPr>
              <a:t>chemically</a:t>
            </a:r>
            <a:r>
              <a:rPr lang="en-US" dirty="0" smtClean="0"/>
              <a:t> with insecticides.</a:t>
            </a:r>
            <a:br>
              <a:rPr lang="en-US" dirty="0" smtClean="0"/>
            </a:br>
            <a:r>
              <a:rPr lang="en-US" dirty="0" smtClean="0"/>
              <a:t/>
            </a:r>
            <a:br>
              <a:rPr lang="en-US" dirty="0" smtClean="0"/>
            </a:br>
            <a:r>
              <a:rPr lang="en-US" dirty="0" smtClean="0"/>
              <a:t>Chemicals used to kill cockroach infestations are very potent and therefore poisonous and should be carried out by professionals.</a:t>
            </a:r>
            <a:br>
              <a:rPr lang="en-US" dirty="0" smtClean="0"/>
            </a:br>
            <a:r>
              <a:rPr lang="en-US" dirty="0" smtClean="0"/>
              <a:t/>
            </a:r>
            <a:br>
              <a:rPr lang="en-US" dirty="0" smtClean="0"/>
            </a:br>
            <a:r>
              <a:rPr lang="en-US" dirty="0" smtClean="0"/>
              <a:t>Borax is a less harmful substance that is effective against killing cockroaches.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Other Pests and How they are Controlled</a:t>
            </a:r>
            <a:endParaRPr lang="en-US" dirty="0"/>
          </a:p>
        </p:txBody>
      </p:sp>
      <p:sp>
        <p:nvSpPr>
          <p:cNvPr id="3" name="Content Placeholder 2"/>
          <p:cNvSpPr>
            <a:spLocks noGrp="1"/>
          </p:cNvSpPr>
          <p:nvPr>
            <p:ph idx="1"/>
          </p:nvPr>
        </p:nvSpPr>
        <p:spPr/>
        <p:txBody>
          <a:bodyPr>
            <a:normAutofit lnSpcReduction="10000"/>
          </a:bodyPr>
          <a:lstStyle/>
          <a:p>
            <a:r>
              <a:rPr lang="en-US" dirty="0" smtClean="0"/>
              <a:t>In agriculture, </a:t>
            </a:r>
            <a:r>
              <a:rPr lang="en-US" b="1" dirty="0" smtClean="0">
                <a:solidFill>
                  <a:srgbClr val="FF0066"/>
                </a:solidFill>
              </a:rPr>
              <a:t>biological</a:t>
            </a:r>
            <a:r>
              <a:rPr lang="en-US" dirty="0" smtClean="0"/>
              <a:t> methods are used to control pests.  For example lady bugs are used to control the aphid population while spiders are used to control the fly population.</a:t>
            </a:r>
            <a:br>
              <a:rPr lang="en-US" dirty="0" smtClean="0"/>
            </a:br>
            <a:endParaRPr lang="en-US" dirty="0" smtClean="0"/>
          </a:p>
          <a:p>
            <a:r>
              <a:rPr lang="en-US" dirty="0" smtClean="0"/>
              <a:t>Rats are also pests.  They are attracted to rubbish and must be controlled by chemical means like RAT POISON or by mechanical means such as using BAITED TRAPS.</a:t>
            </a:r>
            <a:endParaRPr lang="en-US" dirty="0"/>
          </a:p>
        </p:txBody>
      </p:sp>
      <p:pic>
        <p:nvPicPr>
          <p:cNvPr id="4" name="Picture 2" descr="Image result for rat gif cartoon"/>
          <p:cNvPicPr>
            <a:picLocks noChangeAspect="1" noChangeArrowheads="1" noCrop="1"/>
          </p:cNvPicPr>
          <p:nvPr/>
        </p:nvPicPr>
        <p:blipFill>
          <a:blip r:embed="rId2" cstate="print"/>
          <a:srcRect/>
          <a:stretch>
            <a:fillRect/>
          </a:stretch>
        </p:blipFill>
        <p:spPr bwMode="auto">
          <a:xfrm>
            <a:off x="7162800" y="5410200"/>
            <a:ext cx="1728095" cy="12954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Comprehension</a:t>
            </a:r>
            <a:endParaRPr lang="en-US" dirty="0"/>
          </a:p>
        </p:txBody>
      </p:sp>
      <p:sp>
        <p:nvSpPr>
          <p:cNvPr id="3" name="Content Placeholder 2"/>
          <p:cNvSpPr>
            <a:spLocks noGrp="1"/>
          </p:cNvSpPr>
          <p:nvPr>
            <p:ph idx="1"/>
          </p:nvPr>
        </p:nvSpPr>
        <p:spPr>
          <a:xfrm>
            <a:off x="457200" y="1600200"/>
            <a:ext cx="8229600" cy="4953000"/>
          </a:xfrm>
        </p:spPr>
        <p:txBody>
          <a:bodyPr>
            <a:normAutofit/>
          </a:bodyPr>
          <a:lstStyle/>
          <a:p>
            <a:r>
              <a:rPr lang="en-US" dirty="0" smtClean="0"/>
              <a:t>Mice are seen as pests once they infest a home.  Give a:</a:t>
            </a:r>
            <a:br>
              <a:rPr lang="en-US" dirty="0" smtClean="0"/>
            </a:br>
            <a:r>
              <a:rPr lang="en-US" dirty="0" smtClean="0"/>
              <a:t>a.  Biological</a:t>
            </a:r>
            <a:br>
              <a:rPr lang="en-US" dirty="0" smtClean="0"/>
            </a:br>
            <a:r>
              <a:rPr lang="en-US" dirty="0" smtClean="0"/>
              <a:t>b.  Chemical</a:t>
            </a:r>
            <a:br>
              <a:rPr lang="en-US" dirty="0" smtClean="0"/>
            </a:br>
            <a:r>
              <a:rPr lang="en-US" dirty="0" smtClean="0"/>
              <a:t>c.  Mechanical</a:t>
            </a:r>
            <a:br>
              <a:rPr lang="en-US" dirty="0" smtClean="0"/>
            </a:br>
            <a:r>
              <a:rPr lang="en-US" dirty="0" smtClean="0"/>
              <a:t>Method that could be used to control them.</a:t>
            </a:r>
          </a:p>
          <a:p>
            <a:endParaRPr lang="en-US" dirty="0" smtClean="0"/>
          </a:p>
          <a:p>
            <a:r>
              <a:rPr lang="en-US" dirty="0" smtClean="0"/>
              <a:t>Explain where you might find cockroaches in a kitchen.</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mage result for garbage can cartoon"/>
          <p:cNvPicPr>
            <a:picLocks noChangeAspect="1" noChangeArrowheads="1"/>
          </p:cNvPicPr>
          <p:nvPr/>
        </p:nvPicPr>
        <p:blipFill>
          <a:blip r:embed="rId2" cstate="print"/>
          <a:srcRect b="5714"/>
          <a:stretch>
            <a:fillRect/>
          </a:stretch>
        </p:blipFill>
        <p:spPr bwMode="auto">
          <a:xfrm>
            <a:off x="5257800" y="990600"/>
            <a:ext cx="1809750" cy="2514600"/>
          </a:xfrm>
          <a:prstGeom prst="rect">
            <a:avLst/>
          </a:prstGeom>
          <a:noFill/>
        </p:spPr>
      </p:pic>
      <p:pic>
        <p:nvPicPr>
          <p:cNvPr id="17412" name="Picture 4" descr="Image result for toilet gif cartoon"/>
          <p:cNvPicPr>
            <a:picLocks noChangeAspect="1" noChangeArrowheads="1" noCrop="1"/>
          </p:cNvPicPr>
          <p:nvPr/>
        </p:nvPicPr>
        <p:blipFill>
          <a:blip r:embed="rId3" cstate="print"/>
          <a:srcRect/>
          <a:stretch>
            <a:fillRect/>
          </a:stretch>
        </p:blipFill>
        <p:spPr bwMode="auto">
          <a:xfrm>
            <a:off x="3124200" y="2514600"/>
            <a:ext cx="2527659" cy="2527659"/>
          </a:xfrm>
          <a:prstGeom prst="rect">
            <a:avLst/>
          </a:prstGeom>
          <a:noFill/>
        </p:spPr>
      </p:pic>
      <p:sp>
        <p:nvSpPr>
          <p:cNvPr id="2" name="Title 1"/>
          <p:cNvSpPr>
            <a:spLocks noGrp="1"/>
          </p:cNvSpPr>
          <p:nvPr>
            <p:ph type="title"/>
          </p:nvPr>
        </p:nvSpPr>
        <p:spPr/>
        <p:txBody>
          <a:bodyPr/>
          <a:lstStyle/>
          <a:p>
            <a:r>
              <a:rPr lang="en-US" dirty="0" smtClean="0"/>
              <a:t>Keeping Clean</a:t>
            </a:r>
            <a:endParaRPr lang="en-US" dirty="0"/>
          </a:p>
        </p:txBody>
      </p:sp>
      <p:sp>
        <p:nvSpPr>
          <p:cNvPr id="3" name="Content Placeholder 2"/>
          <p:cNvSpPr>
            <a:spLocks noGrp="1"/>
          </p:cNvSpPr>
          <p:nvPr>
            <p:ph idx="1"/>
          </p:nvPr>
        </p:nvSpPr>
        <p:spPr>
          <a:xfrm>
            <a:off x="457200" y="1600200"/>
            <a:ext cx="8229600" cy="5105400"/>
          </a:xfrm>
        </p:spPr>
        <p:txBody>
          <a:bodyPr>
            <a:normAutofit/>
          </a:bodyPr>
          <a:lstStyle/>
          <a:p>
            <a:r>
              <a:rPr lang="en-US" dirty="0" smtClean="0"/>
              <a:t>Types of waste:</a:t>
            </a:r>
            <a:br>
              <a:rPr lang="en-US" dirty="0" smtClean="0"/>
            </a:br>
            <a:r>
              <a:rPr lang="en-US" dirty="0" smtClean="0"/>
              <a:t/>
            </a:r>
            <a:br>
              <a:rPr lang="en-US" dirty="0" smtClean="0"/>
            </a:br>
            <a:r>
              <a:rPr lang="en-US" b="1" dirty="0" smtClean="0">
                <a:solidFill>
                  <a:srgbClr val="0070C0"/>
                </a:solidFill>
              </a:rPr>
              <a:t>Domestic	</a:t>
            </a:r>
          </a:p>
          <a:p>
            <a:pPr>
              <a:buNone/>
            </a:pPr>
            <a:r>
              <a:rPr lang="en-US" dirty="0" smtClean="0"/>
              <a:t/>
            </a:r>
            <a:br>
              <a:rPr lang="en-US" dirty="0" smtClean="0"/>
            </a:br>
            <a:r>
              <a:rPr lang="en-US" b="1" dirty="0" smtClean="0">
                <a:solidFill>
                  <a:srgbClr val="FF0066"/>
                </a:solidFill>
              </a:rPr>
              <a:t>Biological</a:t>
            </a:r>
            <a:r>
              <a:rPr lang="en-US" dirty="0" smtClean="0"/>
              <a:t> &amp;</a:t>
            </a:r>
            <a:br>
              <a:rPr lang="en-US" dirty="0" smtClean="0"/>
            </a:br>
            <a:endParaRPr lang="en-US" dirty="0" smtClean="0"/>
          </a:p>
          <a:p>
            <a:pPr>
              <a:buNone/>
            </a:pPr>
            <a:r>
              <a:rPr lang="en-US" dirty="0" smtClean="0"/>
              <a:t>	</a:t>
            </a:r>
            <a:r>
              <a:rPr lang="en-US" b="1" dirty="0" smtClean="0">
                <a:solidFill>
                  <a:srgbClr val="FFC000"/>
                </a:solidFill>
              </a:rPr>
              <a:t>Industrial</a:t>
            </a:r>
            <a:endParaRPr lang="en-US" b="1" dirty="0">
              <a:solidFill>
                <a:srgbClr val="FFC000"/>
              </a:solidFill>
            </a:endParaRPr>
          </a:p>
        </p:txBody>
      </p:sp>
      <p:pic>
        <p:nvPicPr>
          <p:cNvPr id="17414" name="Picture 6" descr="Image result for industrial gif cartoon"/>
          <p:cNvPicPr>
            <a:picLocks noChangeAspect="1" noChangeArrowheads="1" noCrop="1"/>
          </p:cNvPicPr>
          <p:nvPr/>
        </p:nvPicPr>
        <p:blipFill>
          <a:blip r:embed="rId4" cstate="print"/>
          <a:srcRect/>
          <a:stretch>
            <a:fillRect/>
          </a:stretch>
        </p:blipFill>
        <p:spPr bwMode="auto">
          <a:xfrm>
            <a:off x="2895600" y="3276600"/>
            <a:ext cx="5972175" cy="4067176"/>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Comprehension</a:t>
            </a:r>
            <a:endParaRPr lang="en-US" dirty="0"/>
          </a:p>
        </p:txBody>
      </p:sp>
      <p:sp>
        <p:nvSpPr>
          <p:cNvPr id="3" name="Content Placeholder 2"/>
          <p:cNvSpPr>
            <a:spLocks noGrp="1"/>
          </p:cNvSpPr>
          <p:nvPr>
            <p:ph idx="1"/>
          </p:nvPr>
        </p:nvSpPr>
        <p:spPr/>
        <p:txBody>
          <a:bodyPr/>
          <a:lstStyle/>
          <a:p>
            <a:r>
              <a:rPr lang="en-US" dirty="0" smtClean="0"/>
              <a:t>Why do mosquitoes pose such a threat to humans?</a:t>
            </a:r>
          </a:p>
          <a:p>
            <a:endParaRPr lang="en-US" dirty="0" smtClean="0"/>
          </a:p>
          <a:p>
            <a:r>
              <a:rPr lang="en-US" dirty="0" smtClean="0"/>
              <a:t>What is the difference between a pest and a parasite?</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Keeping Clean</a:t>
            </a:r>
            <a:br>
              <a:rPr lang="en-US" dirty="0" smtClean="0"/>
            </a:br>
            <a:r>
              <a:rPr lang="en-US" b="1" dirty="0" smtClean="0">
                <a:solidFill>
                  <a:srgbClr val="0070C0"/>
                </a:solidFill>
              </a:rPr>
              <a:t>Domestic Waste</a:t>
            </a:r>
            <a:endParaRPr lang="en-US" b="1" dirty="0">
              <a:solidFill>
                <a:srgbClr val="0070C0"/>
              </a:solidFill>
            </a:endParaRPr>
          </a:p>
        </p:txBody>
      </p:sp>
      <p:sp>
        <p:nvSpPr>
          <p:cNvPr id="3" name="Content Placeholder 2"/>
          <p:cNvSpPr>
            <a:spLocks noGrp="1"/>
          </p:cNvSpPr>
          <p:nvPr>
            <p:ph idx="1"/>
          </p:nvPr>
        </p:nvSpPr>
        <p:spPr>
          <a:xfrm>
            <a:off x="457200" y="1600200"/>
            <a:ext cx="8229600" cy="5105400"/>
          </a:xfrm>
        </p:spPr>
        <p:txBody>
          <a:bodyPr>
            <a:normAutofit/>
          </a:bodyPr>
          <a:lstStyle/>
          <a:p>
            <a:r>
              <a:rPr lang="en-US" dirty="0" smtClean="0"/>
              <a:t>Domestic waste is waste we produce from our homes which is taken to a landfill.  </a:t>
            </a:r>
            <a:br>
              <a:rPr lang="en-US" dirty="0" smtClean="0"/>
            </a:br>
            <a:r>
              <a:rPr lang="en-US" dirty="0" smtClean="0"/>
              <a:t/>
            </a:r>
            <a:br>
              <a:rPr lang="en-US" dirty="0" smtClean="0"/>
            </a:br>
            <a:r>
              <a:rPr lang="en-US" dirty="0" smtClean="0"/>
              <a:t>At a landfill, waste is </a:t>
            </a:r>
            <a:br>
              <a:rPr lang="en-US" dirty="0" smtClean="0"/>
            </a:br>
            <a:r>
              <a:rPr lang="en-US" dirty="0" smtClean="0"/>
              <a:t>buried underground. </a:t>
            </a:r>
            <a:br>
              <a:rPr lang="en-US" dirty="0" smtClean="0"/>
            </a:br>
            <a:r>
              <a:rPr lang="en-US" dirty="0" smtClean="0"/>
              <a:t/>
            </a:r>
            <a:br>
              <a:rPr lang="en-US" dirty="0" smtClean="0"/>
            </a:br>
            <a:r>
              <a:rPr lang="en-US" dirty="0" smtClean="0"/>
              <a:t>Plastic waste is now</a:t>
            </a:r>
            <a:br>
              <a:rPr lang="en-US" dirty="0" smtClean="0"/>
            </a:br>
            <a:r>
              <a:rPr lang="en-US" dirty="0" smtClean="0"/>
              <a:t>being made biodegradable so that microorganisms can break them down in a few months.</a:t>
            </a:r>
            <a:endParaRPr lang="en-US" dirty="0"/>
          </a:p>
        </p:txBody>
      </p:sp>
      <p:pic>
        <p:nvPicPr>
          <p:cNvPr id="16386" name="Picture 2" descr="Image result for landfill cartoon gif"/>
          <p:cNvPicPr>
            <a:picLocks noChangeAspect="1" noChangeArrowheads="1" noCrop="1"/>
          </p:cNvPicPr>
          <p:nvPr/>
        </p:nvPicPr>
        <p:blipFill>
          <a:blip r:embed="rId2" cstate="print"/>
          <a:srcRect/>
          <a:stretch>
            <a:fillRect/>
          </a:stretch>
        </p:blipFill>
        <p:spPr bwMode="auto">
          <a:xfrm>
            <a:off x="4593423" y="2590800"/>
            <a:ext cx="4474377" cy="25146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 result for sewage tanks gif"/>
          <p:cNvPicPr>
            <a:picLocks noChangeAspect="1" noChangeArrowheads="1"/>
          </p:cNvPicPr>
          <p:nvPr/>
        </p:nvPicPr>
        <p:blipFill>
          <a:blip r:embed="rId2" cstate="print"/>
          <a:srcRect/>
          <a:stretch>
            <a:fillRect/>
          </a:stretch>
        </p:blipFill>
        <p:spPr bwMode="auto">
          <a:xfrm>
            <a:off x="4648200" y="3200400"/>
            <a:ext cx="4481342" cy="2362200"/>
          </a:xfrm>
          <a:prstGeom prst="rect">
            <a:avLst/>
          </a:prstGeom>
          <a:noFill/>
        </p:spPr>
      </p:pic>
      <p:sp>
        <p:nvSpPr>
          <p:cNvPr id="2" name="Title 1"/>
          <p:cNvSpPr>
            <a:spLocks noGrp="1"/>
          </p:cNvSpPr>
          <p:nvPr>
            <p:ph type="title"/>
          </p:nvPr>
        </p:nvSpPr>
        <p:spPr/>
        <p:txBody>
          <a:bodyPr>
            <a:normAutofit fontScale="90000"/>
          </a:bodyPr>
          <a:lstStyle/>
          <a:p>
            <a:r>
              <a:rPr lang="en-US" dirty="0" smtClean="0"/>
              <a:t>Keeping Clean</a:t>
            </a:r>
            <a:br>
              <a:rPr lang="en-US" dirty="0" smtClean="0"/>
            </a:br>
            <a:r>
              <a:rPr lang="en-US" b="1" dirty="0" smtClean="0">
                <a:solidFill>
                  <a:srgbClr val="FF0066"/>
                </a:solidFill>
              </a:rPr>
              <a:t>Biological Waste</a:t>
            </a:r>
            <a:endParaRPr lang="en-US" b="1" dirty="0">
              <a:solidFill>
                <a:srgbClr val="FF0066"/>
              </a:solidFill>
            </a:endParaRPr>
          </a:p>
        </p:txBody>
      </p:sp>
      <p:sp>
        <p:nvSpPr>
          <p:cNvPr id="3" name="Content Placeholder 2"/>
          <p:cNvSpPr>
            <a:spLocks noGrp="1"/>
          </p:cNvSpPr>
          <p:nvPr>
            <p:ph idx="1"/>
          </p:nvPr>
        </p:nvSpPr>
        <p:spPr>
          <a:xfrm>
            <a:off x="457200" y="1600200"/>
            <a:ext cx="8229600" cy="5105400"/>
          </a:xfrm>
        </p:spPr>
        <p:txBody>
          <a:bodyPr>
            <a:normAutofit fontScale="77500" lnSpcReduction="20000"/>
          </a:bodyPr>
          <a:lstStyle/>
          <a:p>
            <a:r>
              <a:rPr lang="en-US" dirty="0" smtClean="0"/>
              <a:t>Biological waste is waste produced from our bodies from metabolism.  </a:t>
            </a:r>
            <a:br>
              <a:rPr lang="en-US" dirty="0" smtClean="0"/>
            </a:br>
            <a:r>
              <a:rPr lang="en-US" dirty="0" smtClean="0"/>
              <a:t/>
            </a:r>
            <a:br>
              <a:rPr lang="en-US" dirty="0" smtClean="0"/>
            </a:br>
            <a:r>
              <a:rPr lang="en-US" dirty="0" smtClean="0"/>
              <a:t>We </a:t>
            </a:r>
            <a:r>
              <a:rPr lang="en-US" dirty="0" err="1" smtClean="0"/>
              <a:t>egest</a:t>
            </a:r>
            <a:r>
              <a:rPr lang="en-US" dirty="0" smtClean="0"/>
              <a:t> waste everyday and such waste is collected in sewage tanks from our homes.</a:t>
            </a:r>
            <a:br>
              <a:rPr lang="en-US" dirty="0" smtClean="0"/>
            </a:br>
            <a:r>
              <a:rPr lang="en-US" dirty="0" smtClean="0"/>
              <a:t/>
            </a:r>
            <a:br>
              <a:rPr lang="en-US" dirty="0" smtClean="0"/>
            </a:br>
            <a:r>
              <a:rPr lang="en-US" dirty="0" smtClean="0"/>
              <a:t>When the tanks fill up the </a:t>
            </a:r>
            <a:br>
              <a:rPr lang="en-US" dirty="0" smtClean="0"/>
            </a:br>
            <a:r>
              <a:rPr lang="en-US" dirty="0" smtClean="0"/>
              <a:t>waste is taken away by large</a:t>
            </a:r>
            <a:br>
              <a:rPr lang="en-US" dirty="0" smtClean="0"/>
            </a:br>
            <a:r>
              <a:rPr lang="en-US" dirty="0" smtClean="0"/>
              <a:t>trucks to a treatment plant </a:t>
            </a:r>
            <a:br>
              <a:rPr lang="en-US" dirty="0" smtClean="0"/>
            </a:br>
            <a:r>
              <a:rPr lang="en-US" dirty="0" smtClean="0"/>
              <a:t>where it is broken down by</a:t>
            </a:r>
            <a:br>
              <a:rPr lang="en-US" dirty="0" smtClean="0"/>
            </a:br>
            <a:r>
              <a:rPr lang="en-US" dirty="0" smtClean="0"/>
              <a:t>many microorganisms in</a:t>
            </a:r>
            <a:br>
              <a:rPr lang="en-US" dirty="0" smtClean="0"/>
            </a:br>
            <a:r>
              <a:rPr lang="en-US" dirty="0" smtClean="0"/>
              <a:t>large tanks that have in plenty</a:t>
            </a:r>
            <a:br>
              <a:rPr lang="en-US" dirty="0" smtClean="0"/>
            </a:br>
            <a:r>
              <a:rPr lang="en-US" dirty="0" smtClean="0"/>
              <a:t>of air.</a:t>
            </a:r>
            <a:br>
              <a:rPr lang="en-US" dirty="0" smtClean="0"/>
            </a:br>
            <a:r>
              <a:rPr lang="en-US" dirty="0" smtClean="0"/>
              <a:t/>
            </a:r>
            <a:br>
              <a:rPr lang="en-US" dirty="0" smtClean="0"/>
            </a:br>
            <a:r>
              <a:rPr lang="en-US" dirty="0" smtClean="0"/>
              <a:t>When the liquid is purified sufficiently it is passed back into rivers or seas.</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Keeping Clean</a:t>
            </a:r>
            <a:br>
              <a:rPr lang="en-US" dirty="0" smtClean="0"/>
            </a:br>
            <a:r>
              <a:rPr lang="en-US" dirty="0" smtClean="0"/>
              <a:t>Industrial Waste</a:t>
            </a:r>
            <a:endParaRPr lang="en-US" dirty="0"/>
          </a:p>
        </p:txBody>
      </p:sp>
      <p:sp>
        <p:nvSpPr>
          <p:cNvPr id="3" name="Content Placeholder 2"/>
          <p:cNvSpPr>
            <a:spLocks noGrp="1"/>
          </p:cNvSpPr>
          <p:nvPr>
            <p:ph idx="1"/>
          </p:nvPr>
        </p:nvSpPr>
        <p:spPr/>
        <p:txBody>
          <a:bodyPr/>
          <a:lstStyle/>
          <a:p>
            <a:r>
              <a:rPr lang="en-US" dirty="0" smtClean="0"/>
              <a:t>Industrial waste, is waste produced by industries that process chemicals.  </a:t>
            </a:r>
            <a:br>
              <a:rPr lang="en-US" dirty="0" smtClean="0"/>
            </a:br>
            <a:r>
              <a:rPr lang="en-US" dirty="0" smtClean="0"/>
              <a:t/>
            </a:r>
            <a:br>
              <a:rPr lang="en-US" dirty="0" smtClean="0"/>
            </a:br>
            <a:r>
              <a:rPr lang="en-US" dirty="0" smtClean="0"/>
              <a:t>Many industrial sites that process chemicals produce toxic or unsightly waste that must be made safe before releasing it into the environment.</a:t>
            </a:r>
            <a:endParaRPr lang="en-US" dirty="0"/>
          </a:p>
        </p:txBody>
      </p:sp>
      <p:pic>
        <p:nvPicPr>
          <p:cNvPr id="4" name="Picture 6" descr="Image result for industrial gif cartoon"/>
          <p:cNvPicPr>
            <a:picLocks noChangeAspect="1" noChangeArrowheads="1" noCrop="1"/>
          </p:cNvPicPr>
          <p:nvPr/>
        </p:nvPicPr>
        <p:blipFill>
          <a:blip r:embed="rId2" cstate="print"/>
          <a:srcRect/>
          <a:stretch>
            <a:fillRect/>
          </a:stretch>
        </p:blipFill>
        <p:spPr bwMode="auto">
          <a:xfrm>
            <a:off x="2895600" y="3552824"/>
            <a:ext cx="5972175" cy="4067176"/>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229600" cy="1143000"/>
          </a:xfrm>
        </p:spPr>
        <p:txBody>
          <a:bodyPr/>
          <a:lstStyle/>
          <a:p>
            <a:r>
              <a:rPr lang="en-US" dirty="0" smtClean="0"/>
              <a:t>Uses of Waste</a:t>
            </a:r>
            <a:endParaRPr lang="en-US" dirty="0"/>
          </a:p>
        </p:txBody>
      </p:sp>
      <p:sp>
        <p:nvSpPr>
          <p:cNvPr id="3" name="Content Placeholder 2"/>
          <p:cNvSpPr>
            <a:spLocks noGrp="1"/>
          </p:cNvSpPr>
          <p:nvPr>
            <p:ph idx="1"/>
          </p:nvPr>
        </p:nvSpPr>
        <p:spPr>
          <a:xfrm>
            <a:off x="457200" y="1600200"/>
            <a:ext cx="8229600" cy="5257800"/>
          </a:xfrm>
        </p:spPr>
        <p:txBody>
          <a:bodyPr>
            <a:normAutofit fontScale="92500" lnSpcReduction="10000"/>
          </a:bodyPr>
          <a:lstStyle/>
          <a:p>
            <a:r>
              <a:rPr lang="en-US" dirty="0" smtClean="0"/>
              <a:t>Solid sludge that is left after sewage has been treated can be </a:t>
            </a:r>
            <a:r>
              <a:rPr lang="en-US" dirty="0" err="1" smtClean="0"/>
              <a:t>sterilised</a:t>
            </a:r>
            <a:r>
              <a:rPr lang="en-US" dirty="0" smtClean="0"/>
              <a:t> and used as </a:t>
            </a:r>
            <a:r>
              <a:rPr lang="en-US" dirty="0" err="1" smtClean="0"/>
              <a:t>fertiliser</a:t>
            </a:r>
            <a:r>
              <a:rPr lang="en-US" dirty="0" smtClean="0"/>
              <a:t> on fields.</a:t>
            </a:r>
            <a:br>
              <a:rPr lang="en-US" dirty="0" smtClean="0"/>
            </a:br>
            <a:endParaRPr lang="en-US" dirty="0" smtClean="0"/>
          </a:p>
          <a:p>
            <a:r>
              <a:rPr lang="en-US" dirty="0" smtClean="0"/>
              <a:t>Glass, paper, iron/steel and aluminum can be recycled.  </a:t>
            </a:r>
            <a:br>
              <a:rPr lang="en-US" dirty="0" smtClean="0"/>
            </a:br>
            <a:r>
              <a:rPr lang="en-US" dirty="0" smtClean="0"/>
              <a:t/>
            </a:r>
            <a:br>
              <a:rPr lang="en-US" dirty="0" smtClean="0"/>
            </a:br>
            <a:r>
              <a:rPr lang="en-US" dirty="0" smtClean="0"/>
              <a:t>Plastic is a little harder to recycle since there are so many different types.  </a:t>
            </a:r>
            <a:br>
              <a:rPr lang="en-US" dirty="0" smtClean="0"/>
            </a:br>
            <a:r>
              <a:rPr lang="en-US" dirty="0" smtClean="0"/>
              <a:t/>
            </a:r>
            <a:br>
              <a:rPr lang="en-US" dirty="0" smtClean="0"/>
            </a:br>
            <a:r>
              <a:rPr lang="en-US" dirty="0" smtClean="0"/>
              <a:t>Recycling of plastics can be made easier if its packaging indicates what it is made up of.</a:t>
            </a:r>
          </a:p>
          <a:p>
            <a:endParaRPr lang="en-US" dirty="0" smtClean="0"/>
          </a:p>
        </p:txBody>
      </p:sp>
      <p:pic>
        <p:nvPicPr>
          <p:cNvPr id="13314" name="Picture 2" descr="Image result for manure used on farm gif"/>
          <p:cNvPicPr>
            <a:picLocks noChangeAspect="1" noChangeArrowheads="1"/>
          </p:cNvPicPr>
          <p:nvPr/>
        </p:nvPicPr>
        <p:blipFill>
          <a:blip r:embed="rId2" cstate="print"/>
          <a:srcRect/>
          <a:stretch>
            <a:fillRect/>
          </a:stretch>
        </p:blipFill>
        <p:spPr bwMode="auto">
          <a:xfrm>
            <a:off x="6248400" y="0"/>
            <a:ext cx="2895600" cy="16256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Uses of Waste</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t>Biogas can be generated by the action of microorganisms on organic waste.  The gas can be burned to generate electricity.</a:t>
            </a:r>
            <a:endParaRPr lang="en-US" dirty="0"/>
          </a:p>
        </p:txBody>
      </p:sp>
      <p:pic>
        <p:nvPicPr>
          <p:cNvPr id="13316" name="Picture 4" descr="Image result for biogas"/>
          <p:cNvPicPr>
            <a:picLocks noChangeAspect="1" noChangeArrowheads="1"/>
          </p:cNvPicPr>
          <p:nvPr/>
        </p:nvPicPr>
        <p:blipFill>
          <a:blip r:embed="rId2" cstate="print"/>
          <a:srcRect/>
          <a:stretch>
            <a:fillRect/>
          </a:stretch>
        </p:blipFill>
        <p:spPr bwMode="auto">
          <a:xfrm>
            <a:off x="1905000" y="3215283"/>
            <a:ext cx="5486400" cy="3450431"/>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and Personal Hygiene</a:t>
            </a:r>
            <a:endParaRPr lang="en-US" dirty="0"/>
          </a:p>
        </p:txBody>
      </p:sp>
      <p:sp>
        <p:nvSpPr>
          <p:cNvPr id="3" name="Content Placeholder 2"/>
          <p:cNvSpPr>
            <a:spLocks noGrp="1"/>
          </p:cNvSpPr>
          <p:nvPr>
            <p:ph idx="1"/>
          </p:nvPr>
        </p:nvSpPr>
        <p:spPr>
          <a:xfrm>
            <a:off x="457200" y="1600200"/>
            <a:ext cx="8229600" cy="5105400"/>
          </a:xfrm>
        </p:spPr>
        <p:txBody>
          <a:bodyPr>
            <a:normAutofit lnSpcReduction="10000"/>
          </a:bodyPr>
          <a:lstStyle/>
          <a:p>
            <a:r>
              <a:rPr lang="en-US" dirty="0" smtClean="0"/>
              <a:t>When it becomes legal for you to work a percentage of your wage or salary will go to taxes to pay your country’s government to help pay costs towards keeping your environment clean and healthy.</a:t>
            </a:r>
          </a:p>
          <a:p>
            <a:endParaRPr lang="en-US" dirty="0" smtClean="0"/>
          </a:p>
          <a:p>
            <a:r>
              <a:rPr lang="en-US" dirty="0" smtClean="0"/>
              <a:t>If this is not done, rubbish and human waste would soon build up and become a breeding ground for all kinds of pests and parasites, and the diseases they carry.</a:t>
            </a:r>
            <a:endParaRPr lang="en-US" dirty="0"/>
          </a:p>
        </p:txBody>
      </p:sp>
      <p:pic>
        <p:nvPicPr>
          <p:cNvPr id="12290" name="Picture 2" descr="Related image"/>
          <p:cNvPicPr>
            <a:picLocks noChangeAspect="1" noChangeArrowheads="1"/>
          </p:cNvPicPr>
          <p:nvPr/>
        </p:nvPicPr>
        <p:blipFill>
          <a:blip r:embed="rId2" cstate="print"/>
          <a:srcRect/>
          <a:stretch>
            <a:fillRect/>
          </a:stretch>
        </p:blipFill>
        <p:spPr bwMode="auto">
          <a:xfrm>
            <a:off x="6934200" y="2895600"/>
            <a:ext cx="1295400" cy="1578395"/>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Comprehension</a:t>
            </a:r>
            <a:endParaRPr lang="en-US" dirty="0"/>
          </a:p>
        </p:txBody>
      </p:sp>
      <p:sp>
        <p:nvSpPr>
          <p:cNvPr id="3" name="Content Placeholder 2"/>
          <p:cNvSpPr>
            <a:spLocks noGrp="1"/>
          </p:cNvSpPr>
          <p:nvPr>
            <p:ph idx="1"/>
          </p:nvPr>
        </p:nvSpPr>
        <p:spPr/>
        <p:txBody>
          <a:bodyPr>
            <a:normAutofit lnSpcReduction="10000"/>
          </a:bodyPr>
          <a:lstStyle/>
          <a:p>
            <a:r>
              <a:rPr lang="en-US" dirty="0" smtClean="0"/>
              <a:t>Give an example of the following types of waste:</a:t>
            </a:r>
            <a:br>
              <a:rPr lang="en-US" dirty="0" smtClean="0"/>
            </a:br>
            <a:r>
              <a:rPr lang="en-US" dirty="0" smtClean="0"/>
              <a:t>a.  Domestic</a:t>
            </a:r>
            <a:br>
              <a:rPr lang="en-US" dirty="0" smtClean="0"/>
            </a:br>
            <a:r>
              <a:rPr lang="en-US" dirty="0" smtClean="0"/>
              <a:t>b.  Biological</a:t>
            </a:r>
            <a:br>
              <a:rPr lang="en-US" dirty="0" smtClean="0"/>
            </a:br>
            <a:r>
              <a:rPr lang="en-US" dirty="0" smtClean="0"/>
              <a:t>c.  Industrial</a:t>
            </a:r>
            <a:br>
              <a:rPr lang="en-US" dirty="0" smtClean="0"/>
            </a:br>
            <a:endParaRPr lang="en-US" dirty="0" smtClean="0"/>
          </a:p>
          <a:p>
            <a:r>
              <a:rPr lang="en-US" dirty="0" smtClean="0"/>
              <a:t>Rubbish in a landfill site gives off flammable methane gas.  What use could be made of the gas?</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829</TotalTime>
  <Words>489</Words>
  <Application>Microsoft Office PowerPoint</Application>
  <PresentationFormat>On-screen Show (4:3)</PresentationFormat>
  <Paragraphs>62</Paragraphs>
  <Slides>20</Slides>
  <Notes>1</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Health &amp; Sanitation</vt:lpstr>
      <vt:lpstr>Keeping Clean</vt:lpstr>
      <vt:lpstr>Keeping Clean Domestic Waste</vt:lpstr>
      <vt:lpstr>Keeping Clean Biological Waste</vt:lpstr>
      <vt:lpstr>Keeping Clean Industrial Waste</vt:lpstr>
      <vt:lpstr>Uses of Waste</vt:lpstr>
      <vt:lpstr>Uses of Waste</vt:lpstr>
      <vt:lpstr>Community and Personal Hygiene</vt:lpstr>
      <vt:lpstr>Comprehension</vt:lpstr>
      <vt:lpstr>Comprehension</vt:lpstr>
      <vt:lpstr>Pests and Parasites</vt:lpstr>
      <vt:lpstr>Pests and Parasites</vt:lpstr>
      <vt:lpstr>Mosquitoes</vt:lpstr>
      <vt:lpstr>Ways to Interrupt the Life cycle of a Mosquito</vt:lpstr>
      <vt:lpstr>Life Cycle of the Mosquito</vt:lpstr>
      <vt:lpstr>Cockroaches are PESTS TOO!</vt:lpstr>
      <vt:lpstr>Cockroaches are PESTS TOO!</vt:lpstr>
      <vt:lpstr>Other Pests and How they are Controlled</vt:lpstr>
      <vt:lpstr>Comprehension</vt:lpstr>
      <vt:lpstr>Comprehension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Conservation of Energy</dc:title>
  <dc:creator>Samantha</dc:creator>
  <cp:lastModifiedBy>Samantha</cp:lastModifiedBy>
  <cp:revision>8</cp:revision>
  <dcterms:created xsi:type="dcterms:W3CDTF">2018-09-25T13:53:31Z</dcterms:created>
  <dcterms:modified xsi:type="dcterms:W3CDTF">2018-10-15T23:27:08Z</dcterms:modified>
</cp:coreProperties>
</file>