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7" r:id="rId15"/>
    <p:sldId id="271" r:id="rId16"/>
    <p:sldId id="269" r:id="rId17"/>
    <p:sldId id="286" r:id="rId18"/>
    <p:sldId id="270" r:id="rId19"/>
    <p:sldId id="285" r:id="rId20"/>
    <p:sldId id="278" r:id="rId21"/>
    <p:sldId id="272" r:id="rId22"/>
    <p:sldId id="273" r:id="rId23"/>
    <p:sldId id="274" r:id="rId24"/>
    <p:sldId id="275" r:id="rId25"/>
    <p:sldId id="280" r:id="rId26"/>
    <p:sldId id="279" r:id="rId27"/>
    <p:sldId id="281" r:id="rId28"/>
    <p:sldId id="282" r:id="rId29"/>
    <p:sldId id="283" r:id="rId30"/>
    <p:sldId id="306" r:id="rId31"/>
    <p:sldId id="284"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1" r:id="rId45"/>
    <p:sldId id="300" r:id="rId46"/>
    <p:sldId id="302" r:id="rId47"/>
    <p:sldId id="303"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10077C-6F6E-4F5E-AFC3-DB56DA5F1538}"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89C72-A958-4E4D-AF9B-9F7B7EC9C5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0077C-6F6E-4F5E-AFC3-DB56DA5F1538}"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89C72-A958-4E4D-AF9B-9F7B7EC9C5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0077C-6F6E-4F5E-AFC3-DB56DA5F1538}"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89C72-A958-4E4D-AF9B-9F7B7EC9C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0077C-6F6E-4F5E-AFC3-DB56DA5F1538}"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89C72-A958-4E4D-AF9B-9F7B7EC9C5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0077C-6F6E-4F5E-AFC3-DB56DA5F1538}" type="datetimeFigureOut">
              <a:rPr lang="en-US" smtClean="0"/>
              <a:pPr/>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A89C72-A958-4E4D-AF9B-9F7B7EC9C5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10077C-6F6E-4F5E-AFC3-DB56DA5F1538}"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89C72-A958-4E4D-AF9B-9F7B7EC9C5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10077C-6F6E-4F5E-AFC3-DB56DA5F1538}" type="datetimeFigureOut">
              <a:rPr lang="en-US" smtClean="0"/>
              <a:pPr/>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A89C72-A958-4E4D-AF9B-9F7B7EC9C5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10077C-6F6E-4F5E-AFC3-DB56DA5F1538}" type="datetimeFigureOut">
              <a:rPr lang="en-US" smtClean="0"/>
              <a:pPr/>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A89C72-A958-4E4D-AF9B-9F7B7EC9C5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0077C-6F6E-4F5E-AFC3-DB56DA5F1538}" type="datetimeFigureOut">
              <a:rPr lang="en-US" smtClean="0"/>
              <a:pPr/>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A89C72-A958-4E4D-AF9B-9F7B7EC9C5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0077C-6F6E-4F5E-AFC3-DB56DA5F1538}"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89C72-A958-4E4D-AF9B-9F7B7EC9C5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0077C-6F6E-4F5E-AFC3-DB56DA5F1538}" type="datetimeFigureOut">
              <a:rPr lang="en-US" smtClean="0"/>
              <a:pPr/>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A89C72-A958-4E4D-AF9B-9F7B7EC9C5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0077C-6F6E-4F5E-AFC3-DB56DA5F1538}" type="datetimeFigureOut">
              <a:rPr lang="en-US" smtClean="0"/>
              <a:pPr/>
              <a:t>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89C72-A958-4E4D-AF9B-9F7B7EC9C5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gif"/></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Light Energy</a:t>
            </a:r>
            <a:endParaRPr lang="en-US" dirty="0"/>
          </a:p>
        </p:txBody>
      </p:sp>
      <p:sp>
        <p:nvSpPr>
          <p:cNvPr id="3" name="Subtitle 2"/>
          <p:cNvSpPr>
            <a:spLocks noGrp="1"/>
          </p:cNvSpPr>
          <p:nvPr>
            <p:ph type="subTitle" idx="1"/>
          </p:nvPr>
        </p:nvSpPr>
        <p:spPr/>
        <p:txBody>
          <a:bodyPr/>
          <a:lstStyle/>
          <a:p>
            <a:endParaRPr lang="en-US"/>
          </a:p>
        </p:txBody>
      </p:sp>
      <p:sp>
        <p:nvSpPr>
          <p:cNvPr id="44034"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6"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Puppets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The art of making hand puppets via the manipulation of shadows is quite fun and engaging.</a:t>
            </a:r>
          </a:p>
          <a:p>
            <a:endParaRPr lang="en-US" dirty="0"/>
          </a:p>
          <a:p>
            <a:r>
              <a:rPr lang="en-US" dirty="0" smtClean="0"/>
              <a:t>Your hand is </a:t>
            </a:r>
            <a:br>
              <a:rPr lang="en-US" dirty="0" smtClean="0"/>
            </a:br>
            <a:r>
              <a:rPr lang="en-US" dirty="0" smtClean="0"/>
              <a:t>opaque and </a:t>
            </a:r>
            <a:br>
              <a:rPr lang="en-US" dirty="0" smtClean="0"/>
            </a:br>
            <a:r>
              <a:rPr lang="en-US" dirty="0" smtClean="0"/>
              <a:t>this can be</a:t>
            </a:r>
            <a:br>
              <a:rPr lang="en-US" dirty="0" smtClean="0"/>
            </a:br>
            <a:r>
              <a:rPr lang="en-US" dirty="0" smtClean="0"/>
              <a:t>achieved if </a:t>
            </a:r>
            <a:br>
              <a:rPr lang="en-US" dirty="0" smtClean="0"/>
            </a:br>
            <a:r>
              <a:rPr lang="en-US" dirty="0" smtClean="0"/>
              <a:t>you place it</a:t>
            </a:r>
            <a:br>
              <a:rPr lang="en-US" dirty="0" smtClean="0"/>
            </a:br>
            <a:r>
              <a:rPr lang="en-US" dirty="0" smtClean="0"/>
              <a:t>in front of a</a:t>
            </a:r>
            <a:br>
              <a:rPr lang="en-US" dirty="0" smtClean="0"/>
            </a:br>
            <a:r>
              <a:rPr lang="en-US" dirty="0" smtClean="0"/>
              <a:t>lamp or candle</a:t>
            </a:r>
            <a:br>
              <a:rPr lang="en-US" dirty="0" smtClean="0"/>
            </a:br>
            <a:r>
              <a:rPr lang="en-US" dirty="0" smtClean="0"/>
              <a:t>which are both</a:t>
            </a:r>
            <a:br>
              <a:rPr lang="en-US" dirty="0" smtClean="0"/>
            </a:br>
            <a:r>
              <a:rPr lang="en-US" dirty="0" smtClean="0"/>
              <a:t>luminous objects.</a:t>
            </a:r>
            <a:endParaRPr lang="en-US" dirty="0"/>
          </a:p>
        </p:txBody>
      </p:sp>
      <p:pic>
        <p:nvPicPr>
          <p:cNvPr id="19458" name="Picture 2" descr="Related image"/>
          <p:cNvPicPr>
            <a:picLocks noChangeAspect="1" noChangeArrowheads="1"/>
          </p:cNvPicPr>
          <p:nvPr/>
        </p:nvPicPr>
        <p:blipFill>
          <a:blip r:embed="rId2" cstate="print"/>
          <a:srcRect/>
          <a:stretch>
            <a:fillRect/>
          </a:stretch>
        </p:blipFill>
        <p:spPr bwMode="auto">
          <a:xfrm>
            <a:off x="3581400" y="2667000"/>
            <a:ext cx="5295900" cy="3707131"/>
          </a:xfrm>
          <a:prstGeom prst="rect">
            <a:avLst/>
          </a:prstGeom>
          <a:noFill/>
        </p:spPr>
      </p:pic>
      <p:pic>
        <p:nvPicPr>
          <p:cNvPr id="19460" name="Picture 4" descr="Image result for making shadow puppets gifs"/>
          <p:cNvPicPr>
            <a:picLocks noChangeAspect="1" noChangeArrowheads="1" noCrop="1"/>
          </p:cNvPicPr>
          <p:nvPr/>
        </p:nvPicPr>
        <p:blipFill>
          <a:blip r:embed="rId3" cstate="print"/>
          <a:srcRect/>
          <a:stretch>
            <a:fillRect/>
          </a:stretch>
        </p:blipFill>
        <p:spPr bwMode="auto">
          <a:xfrm>
            <a:off x="1" y="0"/>
            <a:ext cx="1905000" cy="1524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Transparent, Translucent and Opaque objects</a:t>
            </a:r>
            <a:endParaRPr lang="en-US" dirty="0"/>
          </a:p>
        </p:txBody>
      </p:sp>
      <p:graphicFrame>
        <p:nvGraphicFramePr>
          <p:cNvPr id="4" name="Content Placeholder 3"/>
          <p:cNvGraphicFramePr>
            <a:graphicFrameLocks noGrp="1"/>
          </p:cNvGraphicFramePr>
          <p:nvPr>
            <p:ph idx="1"/>
          </p:nvPr>
        </p:nvGraphicFramePr>
        <p:xfrm>
          <a:off x="457200" y="2209800"/>
          <a:ext cx="8229600" cy="2590800"/>
        </p:xfrm>
        <a:graphic>
          <a:graphicData uri="http://schemas.openxmlformats.org/drawingml/2006/table">
            <a:tbl>
              <a:tblPr firstRow="1" bandRow="1">
                <a:tableStyleId>{5C22544A-7EE6-4342-B048-85BDC9FD1C3A}</a:tableStyleId>
              </a:tblPr>
              <a:tblGrid>
                <a:gridCol w="2743200"/>
                <a:gridCol w="2743200"/>
                <a:gridCol w="2743200"/>
              </a:tblGrid>
              <a:tr h="863600">
                <a:tc>
                  <a:txBody>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Transparent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Translucent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Opaque</a:t>
                      </a:r>
                      <a:endParaRPr lang="en-US" dirty="0">
                        <a:latin typeface="Times New Roman" pitchFamily="18" charset="0"/>
                        <a:cs typeface="Times New Roman" pitchFamily="18" charset="0"/>
                      </a:endParaRPr>
                    </a:p>
                  </a:txBody>
                  <a:tcPr/>
                </a:tc>
              </a:tr>
              <a:tr h="863600">
                <a:tc>
                  <a:txBody>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Glass</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Wax paper</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Wood</a:t>
                      </a:r>
                      <a:endParaRPr lang="en-US" dirty="0">
                        <a:latin typeface="Times New Roman" pitchFamily="18" charset="0"/>
                        <a:cs typeface="Times New Roman" pitchFamily="18" charset="0"/>
                      </a:endParaRPr>
                    </a:p>
                  </a:txBody>
                  <a:tcPr/>
                </a:tc>
              </a:tr>
              <a:tr h="863600">
                <a:tc>
                  <a:txBody>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Clean water</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Plastic bag</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Book</a:t>
                      </a:r>
                      <a:endParaRPr lang="en-US" dirty="0">
                        <a:latin typeface="Times New Roman" pitchFamily="18" charset="0"/>
                        <a:cs typeface="Times New Roman" pitchFamily="18" charset="0"/>
                      </a:endParaRPr>
                    </a:p>
                  </a:txBody>
                  <a:tcPr/>
                </a:tc>
              </a:tr>
            </a:tbl>
          </a:graphicData>
        </a:graphic>
      </p:graphicFrame>
      <p:pic>
        <p:nvPicPr>
          <p:cNvPr id="18434" name="Picture 2" descr="Image result for glass"/>
          <p:cNvPicPr>
            <a:picLocks noChangeAspect="1" noChangeArrowheads="1"/>
          </p:cNvPicPr>
          <p:nvPr/>
        </p:nvPicPr>
        <p:blipFill>
          <a:blip r:embed="rId2" cstate="print"/>
          <a:srcRect/>
          <a:stretch>
            <a:fillRect/>
          </a:stretch>
        </p:blipFill>
        <p:spPr bwMode="auto">
          <a:xfrm>
            <a:off x="152400" y="5181600"/>
            <a:ext cx="1676400" cy="1676400"/>
          </a:xfrm>
          <a:prstGeom prst="rect">
            <a:avLst/>
          </a:prstGeom>
          <a:noFill/>
        </p:spPr>
      </p:pic>
      <p:pic>
        <p:nvPicPr>
          <p:cNvPr id="18436" name="Picture 4" descr="Image result for plastic"/>
          <p:cNvPicPr>
            <a:picLocks noChangeAspect="1" noChangeArrowheads="1"/>
          </p:cNvPicPr>
          <p:nvPr/>
        </p:nvPicPr>
        <p:blipFill>
          <a:blip r:embed="rId3" cstate="print"/>
          <a:srcRect/>
          <a:stretch>
            <a:fillRect/>
          </a:stretch>
        </p:blipFill>
        <p:spPr bwMode="auto">
          <a:xfrm>
            <a:off x="5257800" y="5753966"/>
            <a:ext cx="3886200" cy="1104034"/>
          </a:xfrm>
          <a:prstGeom prst="rect">
            <a:avLst/>
          </a:prstGeom>
          <a:noFill/>
        </p:spPr>
      </p:pic>
      <p:pic>
        <p:nvPicPr>
          <p:cNvPr id="18438" name="Picture 6" descr="Image result for book"/>
          <p:cNvPicPr>
            <a:picLocks noChangeAspect="1" noChangeArrowheads="1"/>
          </p:cNvPicPr>
          <p:nvPr/>
        </p:nvPicPr>
        <p:blipFill>
          <a:blip r:embed="rId4" cstate="print"/>
          <a:srcRect/>
          <a:stretch>
            <a:fillRect/>
          </a:stretch>
        </p:blipFill>
        <p:spPr bwMode="auto">
          <a:xfrm>
            <a:off x="2590800" y="5056584"/>
            <a:ext cx="2468309" cy="180141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point source?</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When a shadow is formed from a point source you get a shadow that is equally dark all over and it has sharp edges, this is called the </a:t>
            </a:r>
            <a:r>
              <a:rPr lang="en-US" b="1" dirty="0" smtClean="0">
                <a:solidFill>
                  <a:srgbClr val="FF0000"/>
                </a:solidFill>
              </a:rPr>
              <a:t>umbra</a:t>
            </a:r>
            <a:r>
              <a:rPr lang="en-US" dirty="0" smtClean="0"/>
              <a:t>.</a:t>
            </a:r>
            <a:endParaRPr lang="en-US" dirty="0"/>
          </a:p>
        </p:txBody>
      </p:sp>
      <p:pic>
        <p:nvPicPr>
          <p:cNvPr id="4" name="Picture 3" descr="123scan.jpg"/>
          <p:cNvPicPr>
            <a:picLocks noChangeAspect="1"/>
          </p:cNvPicPr>
          <p:nvPr/>
        </p:nvPicPr>
        <p:blipFill>
          <a:blip r:embed="rId2" cstate="print"/>
          <a:srcRect l="5207" t="27777" r="35621" b="55556"/>
          <a:stretch>
            <a:fillRect/>
          </a:stretch>
        </p:blipFill>
        <p:spPr>
          <a:xfrm>
            <a:off x="1066800" y="3706585"/>
            <a:ext cx="7391400" cy="269421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extended source of light?</a:t>
            </a:r>
            <a:endParaRPr lang="en-US" dirty="0"/>
          </a:p>
        </p:txBody>
      </p:sp>
      <p:sp>
        <p:nvSpPr>
          <p:cNvPr id="3" name="Content Placeholder 2"/>
          <p:cNvSpPr>
            <a:spLocks noGrp="1"/>
          </p:cNvSpPr>
          <p:nvPr>
            <p:ph idx="1"/>
          </p:nvPr>
        </p:nvSpPr>
        <p:spPr/>
        <p:txBody>
          <a:bodyPr/>
          <a:lstStyle/>
          <a:p>
            <a:r>
              <a:rPr lang="en-US" dirty="0" smtClean="0"/>
              <a:t>When a shadow is formed from an extended source of light you get a shadow that is dark at the centre and not so dark at the edges.</a:t>
            </a:r>
            <a:br>
              <a:rPr lang="en-US" dirty="0" smtClean="0"/>
            </a:br>
            <a:r>
              <a:rPr lang="en-US" dirty="0" smtClean="0"/>
              <a:t/>
            </a:r>
            <a:br>
              <a:rPr lang="en-US" dirty="0" smtClean="0"/>
            </a:br>
            <a:r>
              <a:rPr lang="en-US" dirty="0" smtClean="0"/>
              <a:t>The darkest area is called the </a:t>
            </a:r>
            <a:r>
              <a:rPr lang="en-US" b="1" dirty="0" smtClean="0">
                <a:solidFill>
                  <a:srgbClr val="FF0000"/>
                </a:solidFill>
              </a:rPr>
              <a:t>umbra</a:t>
            </a:r>
            <a:r>
              <a:rPr lang="en-US" dirty="0" smtClean="0"/>
              <a:t> while the grey area is called the </a:t>
            </a:r>
            <a:r>
              <a:rPr lang="en-US" b="1" dirty="0" smtClean="0">
                <a:solidFill>
                  <a:schemeClr val="accent5">
                    <a:lumMod val="75000"/>
                  </a:schemeClr>
                </a:solidFill>
              </a:rPr>
              <a:t>penumbra</a:t>
            </a:r>
            <a:r>
              <a:rPr lang="en-US" dirty="0" smtClean="0"/>
              <a:t>.</a:t>
            </a:r>
            <a:endParaRPr lang="en-US" dirty="0"/>
          </a:p>
        </p:txBody>
      </p:sp>
      <p:pic>
        <p:nvPicPr>
          <p:cNvPr id="4" name="Picture 3" descr="123scan.jpg"/>
          <p:cNvPicPr>
            <a:picLocks noChangeAspect="1"/>
          </p:cNvPicPr>
          <p:nvPr/>
        </p:nvPicPr>
        <p:blipFill>
          <a:blip r:embed="rId2" cstate="print"/>
          <a:srcRect l="5752" t="53333" r="30980" b="30000"/>
          <a:stretch>
            <a:fillRect/>
          </a:stretch>
        </p:blipFill>
        <p:spPr>
          <a:xfrm>
            <a:off x="1371600" y="4603172"/>
            <a:ext cx="6614164" cy="22548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Eclipses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Eclipses</a:t>
            </a:r>
            <a:endParaRPr lang="en-US" dirty="0"/>
          </a:p>
        </p:txBody>
      </p:sp>
      <p:sp>
        <p:nvSpPr>
          <p:cNvPr id="3" name="Content Placeholder 2"/>
          <p:cNvSpPr>
            <a:spLocks noGrp="1"/>
          </p:cNvSpPr>
          <p:nvPr>
            <p:ph idx="1"/>
          </p:nvPr>
        </p:nvSpPr>
        <p:spPr/>
        <p:txBody>
          <a:bodyPr/>
          <a:lstStyle/>
          <a:p>
            <a:r>
              <a:rPr lang="en-US" dirty="0" smtClean="0"/>
              <a:t>Eclipses occur when the Earth, Sun and Moon are in a special position in relation to each other.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Eclipse</a:t>
            </a:r>
            <a:endParaRPr lang="en-US" dirty="0"/>
          </a:p>
        </p:txBody>
      </p:sp>
      <p:sp>
        <p:nvSpPr>
          <p:cNvPr id="3" name="Content Placeholder 2"/>
          <p:cNvSpPr>
            <a:spLocks noGrp="1"/>
          </p:cNvSpPr>
          <p:nvPr>
            <p:ph idx="1"/>
          </p:nvPr>
        </p:nvSpPr>
        <p:spPr/>
        <p:txBody>
          <a:bodyPr/>
          <a:lstStyle/>
          <a:p>
            <a:r>
              <a:rPr lang="en-US" dirty="0" smtClean="0"/>
              <a:t>A solar eclipse occurs when the Moon’s orbit takes it directly between the Earth and the Sun.</a:t>
            </a:r>
          </a:p>
          <a:p>
            <a:endParaRPr lang="en-US" dirty="0" smtClean="0"/>
          </a:p>
          <a:p>
            <a:r>
              <a:rPr lang="en-US" dirty="0" smtClean="0"/>
              <a:t>The parts of the Earth in total shadow experience a total eclipse.  Those parts in the penumbra experience a partial eclipse.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 of the Sun</a:t>
            </a:r>
            <a:endParaRPr lang="en-US" dirty="0"/>
          </a:p>
        </p:txBody>
      </p:sp>
      <p:sp>
        <p:nvSpPr>
          <p:cNvPr id="3" name="Content Placeholder 2"/>
          <p:cNvSpPr>
            <a:spLocks noGrp="1"/>
          </p:cNvSpPr>
          <p:nvPr>
            <p:ph idx="1"/>
          </p:nvPr>
        </p:nvSpPr>
        <p:spPr/>
        <p:txBody>
          <a:bodyPr/>
          <a:lstStyle/>
          <a:p>
            <a:r>
              <a:rPr lang="en-US" dirty="0" smtClean="0"/>
              <a:t>The Sun becomes</a:t>
            </a:r>
            <a:br>
              <a:rPr lang="en-US" dirty="0" smtClean="0"/>
            </a:br>
            <a:r>
              <a:rPr lang="en-US" dirty="0" smtClean="0"/>
              <a:t>eclipsed when the</a:t>
            </a:r>
            <a:br>
              <a:rPr lang="en-US" dirty="0" smtClean="0"/>
            </a:br>
            <a:r>
              <a:rPr lang="en-US" dirty="0" smtClean="0"/>
              <a:t>Moon passes</a:t>
            </a:r>
            <a:br>
              <a:rPr lang="en-US" dirty="0" smtClean="0"/>
            </a:br>
            <a:r>
              <a:rPr lang="en-US" dirty="0" smtClean="0"/>
              <a:t>between it and Earth</a:t>
            </a:r>
            <a:br>
              <a:rPr lang="en-US" dirty="0" smtClean="0"/>
            </a:br>
            <a:r>
              <a:rPr lang="en-US" dirty="0" smtClean="0"/>
              <a:t>(SME).</a:t>
            </a:r>
          </a:p>
          <a:p>
            <a:endParaRPr lang="en-US" dirty="0" smtClean="0"/>
          </a:p>
          <a:p>
            <a:endParaRPr lang="en-US" dirty="0"/>
          </a:p>
        </p:txBody>
      </p:sp>
      <p:pic>
        <p:nvPicPr>
          <p:cNvPr id="114690" name="Picture 2" descr="Related image"/>
          <p:cNvPicPr>
            <a:picLocks noChangeAspect="1" noChangeArrowheads="1" noCrop="1"/>
          </p:cNvPicPr>
          <p:nvPr/>
        </p:nvPicPr>
        <p:blipFill>
          <a:blip r:embed="rId2" cstate="print"/>
          <a:srcRect/>
          <a:stretch>
            <a:fillRect/>
          </a:stretch>
        </p:blipFill>
        <p:spPr bwMode="auto">
          <a:xfrm>
            <a:off x="4400550" y="1371600"/>
            <a:ext cx="4743450" cy="2647951"/>
          </a:xfrm>
          <a:prstGeom prst="rect">
            <a:avLst/>
          </a:prstGeom>
          <a:noFill/>
        </p:spPr>
      </p:pic>
      <p:pic>
        <p:nvPicPr>
          <p:cNvPr id="6" name="Picture 5" descr="1234scan.jpg"/>
          <p:cNvPicPr>
            <a:picLocks noChangeAspect="1"/>
          </p:cNvPicPr>
          <p:nvPr/>
        </p:nvPicPr>
        <p:blipFill>
          <a:blip r:embed="rId3" cstate="print"/>
          <a:srcRect l="6536" t="63333" r="15817" b="17778"/>
          <a:stretch>
            <a:fillRect/>
          </a:stretch>
        </p:blipFill>
        <p:spPr>
          <a:xfrm rot="10800000">
            <a:off x="914400" y="4207931"/>
            <a:ext cx="7207626" cy="2269068"/>
          </a:xfrm>
          <a:prstGeom prst="rect">
            <a:avLst/>
          </a:prstGeom>
          <a:scene3d>
            <a:camera prst="orthographicFront">
              <a:rot lat="0" lon="0" rev="90000"/>
            </a:camera>
            <a:lightRig rig="threePt" dir="t"/>
          </a:scene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Lunar Eclipse</a:t>
            </a:r>
            <a:endParaRPr lang="en-US" dirty="0"/>
          </a:p>
        </p:txBody>
      </p:sp>
      <p:sp>
        <p:nvSpPr>
          <p:cNvPr id="3" name="Content Placeholder 2"/>
          <p:cNvSpPr>
            <a:spLocks noGrp="1"/>
          </p:cNvSpPr>
          <p:nvPr>
            <p:ph idx="1"/>
          </p:nvPr>
        </p:nvSpPr>
        <p:spPr/>
        <p:txBody>
          <a:bodyPr/>
          <a:lstStyle/>
          <a:p>
            <a:r>
              <a:rPr lang="en-US" dirty="0" smtClean="0"/>
              <a:t>A lunar eclipse occurs when the Earth comes between the Sun and the Moon.</a:t>
            </a:r>
            <a:br>
              <a:rPr lang="en-US" dirty="0" smtClean="0"/>
            </a:br>
            <a:r>
              <a:rPr lang="en-US" dirty="0" smtClean="0"/>
              <a:t/>
            </a:r>
            <a:br>
              <a:rPr lang="en-US" dirty="0" smtClean="0"/>
            </a:br>
            <a:r>
              <a:rPr lang="en-US" dirty="0" smtClean="0"/>
              <a:t>The Moon passes between the Earth’s shadow and becomes almost completely dark.</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Eclipse of the Moon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The moon is a </a:t>
            </a:r>
            <a:br>
              <a:rPr lang="en-US" dirty="0" smtClean="0"/>
            </a:br>
            <a:r>
              <a:rPr lang="en-US" dirty="0" smtClean="0"/>
              <a:t>non-luminous</a:t>
            </a:r>
            <a:br>
              <a:rPr lang="en-US" dirty="0" smtClean="0"/>
            </a:br>
            <a:r>
              <a:rPr lang="en-US" dirty="0" smtClean="0"/>
              <a:t>body.  It reflects</a:t>
            </a:r>
            <a:br>
              <a:rPr lang="en-US" dirty="0" smtClean="0"/>
            </a:br>
            <a:r>
              <a:rPr lang="en-US" dirty="0" smtClean="0"/>
              <a:t>light from the</a:t>
            </a:r>
            <a:br>
              <a:rPr lang="en-US" dirty="0" smtClean="0"/>
            </a:br>
            <a:r>
              <a:rPr lang="en-US" dirty="0" smtClean="0"/>
              <a:t>Sun.</a:t>
            </a:r>
            <a:br>
              <a:rPr lang="en-US" dirty="0" smtClean="0"/>
            </a:br>
            <a:r>
              <a:rPr lang="en-US" dirty="0" smtClean="0"/>
              <a:t/>
            </a:r>
            <a:br>
              <a:rPr lang="en-US" dirty="0" smtClean="0"/>
            </a:br>
            <a:r>
              <a:rPr lang="en-US" dirty="0" smtClean="0"/>
              <a:t>An eclipse of the moon occurs when the Earth is between it and the SUN (SEM).</a:t>
            </a:r>
            <a:br>
              <a:rPr lang="en-US" dirty="0" smtClean="0"/>
            </a:br>
            <a:r>
              <a:rPr lang="en-US" dirty="0" smtClean="0"/>
              <a:t/>
            </a:r>
            <a:br>
              <a:rPr lang="en-US" dirty="0" smtClean="0"/>
            </a:br>
            <a:r>
              <a:rPr lang="en-US" dirty="0" smtClean="0"/>
              <a:t>An eclipse</a:t>
            </a:r>
            <a:br>
              <a:rPr lang="en-US" dirty="0" smtClean="0"/>
            </a:br>
            <a:r>
              <a:rPr lang="en-US" dirty="0" smtClean="0"/>
              <a:t>of the moon</a:t>
            </a:r>
            <a:br>
              <a:rPr lang="en-US" dirty="0" smtClean="0"/>
            </a:br>
            <a:r>
              <a:rPr lang="en-US" dirty="0" smtClean="0"/>
              <a:t>is referred to</a:t>
            </a:r>
            <a:br>
              <a:rPr lang="en-US" dirty="0" smtClean="0"/>
            </a:br>
            <a:r>
              <a:rPr lang="en-US" dirty="0" smtClean="0"/>
              <a:t> as a lunar eclipse.</a:t>
            </a:r>
            <a:endParaRPr lang="en-US" dirty="0"/>
          </a:p>
        </p:txBody>
      </p:sp>
      <p:pic>
        <p:nvPicPr>
          <p:cNvPr id="111620" name="Picture 4" descr="Related image"/>
          <p:cNvPicPr>
            <a:picLocks noChangeAspect="1" noChangeArrowheads="1" noCrop="1"/>
          </p:cNvPicPr>
          <p:nvPr/>
        </p:nvPicPr>
        <p:blipFill>
          <a:blip r:embed="rId2" cstate="print"/>
          <a:srcRect/>
          <a:stretch>
            <a:fillRect/>
          </a:stretch>
        </p:blipFill>
        <p:spPr bwMode="auto">
          <a:xfrm>
            <a:off x="4191000" y="1447800"/>
            <a:ext cx="3810000" cy="2143125"/>
          </a:xfrm>
          <a:prstGeom prst="rect">
            <a:avLst/>
          </a:prstGeom>
          <a:noFill/>
        </p:spPr>
      </p:pic>
      <p:pic>
        <p:nvPicPr>
          <p:cNvPr id="10" name="Picture 9" descr="123scan.jpg"/>
          <p:cNvPicPr>
            <a:picLocks noChangeAspect="1"/>
          </p:cNvPicPr>
          <p:nvPr/>
        </p:nvPicPr>
        <p:blipFill>
          <a:blip r:embed="rId3" cstate="print"/>
          <a:srcRect l="41373" t="73333" r="14052" b="11111"/>
          <a:stretch>
            <a:fillRect/>
          </a:stretch>
        </p:blipFill>
        <p:spPr>
          <a:xfrm>
            <a:off x="3657599" y="4495800"/>
            <a:ext cx="5230585" cy="2362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Light?</a:t>
            </a:r>
            <a:endParaRPr lang="en-US" dirty="0"/>
          </a:p>
        </p:txBody>
      </p:sp>
      <p:sp>
        <p:nvSpPr>
          <p:cNvPr id="3" name="Content Placeholder 2"/>
          <p:cNvSpPr>
            <a:spLocks noGrp="1"/>
          </p:cNvSpPr>
          <p:nvPr>
            <p:ph idx="1"/>
          </p:nvPr>
        </p:nvSpPr>
        <p:spPr/>
        <p:txBody>
          <a:bodyPr/>
          <a:lstStyle/>
          <a:p>
            <a:r>
              <a:rPr lang="en-US" dirty="0" smtClean="0"/>
              <a:t>Light is a form of energy</a:t>
            </a:r>
          </a:p>
          <a:p>
            <a:endParaRPr lang="en-US" dirty="0"/>
          </a:p>
          <a:p>
            <a:r>
              <a:rPr lang="en-US" dirty="0" smtClean="0"/>
              <a:t>It is a particle and also a wave.</a:t>
            </a:r>
          </a:p>
          <a:p>
            <a:endParaRPr lang="en-US" dirty="0"/>
          </a:p>
          <a:p>
            <a:r>
              <a:rPr lang="en-US" dirty="0" smtClean="0"/>
              <a:t>It comprises of photons which are packets of energy.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Reflection</a:t>
            </a:r>
            <a:endParaRPr lang="en-US" dirty="0"/>
          </a:p>
        </p:txBody>
      </p:sp>
      <p:sp>
        <p:nvSpPr>
          <p:cNvPr id="3" name="Subtitle 2"/>
          <p:cNvSpPr>
            <a:spLocks noGrp="1"/>
          </p:cNvSpPr>
          <p:nvPr>
            <p:ph type="subTitle" idx="1"/>
          </p:nvPr>
        </p:nvSpPr>
        <p:spPr/>
        <p:txBody>
          <a:bodyPr/>
          <a:lstStyle/>
          <a:p>
            <a:endParaRPr lang="en-US"/>
          </a:p>
        </p:txBody>
      </p:sp>
      <p:pic>
        <p:nvPicPr>
          <p:cNvPr id="4" name="Picture 2" descr="Image result for reflection gif physics"/>
          <p:cNvPicPr>
            <a:picLocks noChangeAspect="1" noChangeArrowheads="1" noCrop="1"/>
          </p:cNvPicPr>
          <p:nvPr/>
        </p:nvPicPr>
        <p:blipFill>
          <a:blip r:embed="rId2" cstate="print"/>
          <a:srcRect/>
          <a:stretch>
            <a:fillRect/>
          </a:stretch>
        </p:blipFill>
        <p:spPr bwMode="auto">
          <a:xfrm rot="16200000">
            <a:off x="2961533" y="2982067"/>
            <a:ext cx="3144733" cy="4343400"/>
          </a:xfrm>
          <a:prstGeom prst="rect">
            <a:avLst/>
          </a:prstGeom>
          <a:noFill/>
        </p:spPr>
      </p:pic>
      <p:pic>
        <p:nvPicPr>
          <p:cNvPr id="11266" name="Picture 2" descr="Image result for reflection mirror image"/>
          <p:cNvPicPr>
            <a:picLocks noChangeAspect="1" noChangeArrowheads="1"/>
          </p:cNvPicPr>
          <p:nvPr/>
        </p:nvPicPr>
        <p:blipFill>
          <a:blip r:embed="rId3" cstate="print"/>
          <a:srcRect/>
          <a:stretch>
            <a:fillRect/>
          </a:stretch>
        </p:blipFill>
        <p:spPr bwMode="auto">
          <a:xfrm>
            <a:off x="5867400" y="0"/>
            <a:ext cx="3276600" cy="3309697"/>
          </a:xfrm>
          <a:prstGeom prst="rect">
            <a:avLst/>
          </a:prstGeom>
          <a:noFill/>
        </p:spPr>
      </p:pic>
      <p:pic>
        <p:nvPicPr>
          <p:cNvPr id="6" name="Picture 6" descr="Image result for person looking at themselves in the mirror"/>
          <p:cNvPicPr>
            <a:picLocks noChangeAspect="1" noChangeArrowheads="1"/>
          </p:cNvPicPr>
          <p:nvPr/>
        </p:nvPicPr>
        <p:blipFill>
          <a:blip r:embed="rId4" cstate="print"/>
          <a:srcRect/>
          <a:stretch>
            <a:fillRect/>
          </a:stretch>
        </p:blipFill>
        <p:spPr bwMode="auto">
          <a:xfrm>
            <a:off x="0" y="0"/>
            <a:ext cx="3374998" cy="228599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of Light</a:t>
            </a:r>
            <a:endParaRPr lang="en-US" dirty="0"/>
          </a:p>
        </p:txBody>
      </p:sp>
      <p:sp>
        <p:nvSpPr>
          <p:cNvPr id="3" name="Content Placeholder 2"/>
          <p:cNvSpPr>
            <a:spLocks noGrp="1"/>
          </p:cNvSpPr>
          <p:nvPr>
            <p:ph idx="1"/>
          </p:nvPr>
        </p:nvSpPr>
        <p:spPr/>
        <p:txBody>
          <a:bodyPr/>
          <a:lstStyle/>
          <a:p>
            <a:r>
              <a:rPr lang="en-US" dirty="0" smtClean="0"/>
              <a:t>When light travels to a surface like a mirror and bounces back again, we say that the light is reflected.</a:t>
            </a:r>
            <a:br>
              <a:rPr lang="en-US" dirty="0" smtClean="0"/>
            </a:br>
            <a:endParaRPr lang="en-US" dirty="0" smtClean="0"/>
          </a:p>
          <a:p>
            <a:r>
              <a:rPr lang="en-US" dirty="0" smtClean="0"/>
              <a:t>This is how you are able to see your own reflection in a mirror.  </a:t>
            </a:r>
            <a:br>
              <a:rPr lang="en-US" dirty="0" smtClean="0"/>
            </a:br>
            <a:r>
              <a:rPr lang="en-US" dirty="0" smtClean="0"/>
              <a:t/>
            </a:r>
            <a:br>
              <a:rPr lang="en-US" dirty="0" smtClean="0"/>
            </a:br>
            <a:r>
              <a:rPr lang="en-US" dirty="0" smtClean="0"/>
              <a:t>Your reflection is referred to as the image.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of light</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Here are some facts about images that are formed in a plane mirror:</a:t>
            </a:r>
            <a:br>
              <a:rPr lang="en-US" dirty="0" smtClean="0"/>
            </a:br>
            <a:r>
              <a:rPr lang="en-US" dirty="0" smtClean="0"/>
              <a:t/>
            </a:r>
            <a:br>
              <a:rPr lang="en-US" dirty="0" smtClean="0"/>
            </a:br>
            <a:r>
              <a:rPr lang="en-US" dirty="0" smtClean="0"/>
              <a:t>1.  The image is the same size as the object.</a:t>
            </a:r>
            <a:br>
              <a:rPr lang="en-US" dirty="0" smtClean="0"/>
            </a:br>
            <a:r>
              <a:rPr lang="en-US" dirty="0" smtClean="0"/>
              <a:t/>
            </a:r>
            <a:br>
              <a:rPr lang="en-US" dirty="0" smtClean="0"/>
            </a:br>
            <a:r>
              <a:rPr lang="en-US" dirty="0" smtClean="0"/>
              <a:t>2.  The image is the same distance behind the mirror as the object is in front of it.</a:t>
            </a:r>
            <a:br>
              <a:rPr lang="en-US" dirty="0" smtClean="0"/>
            </a:br>
            <a:r>
              <a:rPr lang="en-US" dirty="0" smtClean="0"/>
              <a:t/>
            </a:r>
            <a:br>
              <a:rPr lang="en-US" dirty="0" smtClean="0"/>
            </a:br>
            <a:r>
              <a:rPr lang="en-US" dirty="0" smtClean="0"/>
              <a:t>3.  The image formed is laterally inverted.  This means that the left side of the objects is the right side of the image.</a:t>
            </a:r>
            <a:br>
              <a:rPr lang="en-US" dirty="0" smtClean="0"/>
            </a:br>
            <a:r>
              <a:rPr lang="en-US" dirty="0" smtClean="0"/>
              <a:t/>
            </a:r>
            <a:br>
              <a:rPr lang="en-US" dirty="0" smtClean="0"/>
            </a:br>
            <a:r>
              <a:rPr lang="en-US" dirty="0" smtClean="0"/>
              <a:t>4.  The image is virtual.  The term virtual is used to describe an image that does not actually exist but appears to exist at the some place.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of Light</a:t>
            </a:r>
            <a:endParaRPr lang="en-US" dirty="0"/>
          </a:p>
        </p:txBody>
      </p:sp>
      <p:sp>
        <p:nvSpPr>
          <p:cNvPr id="3" name="Content Placeholder 2"/>
          <p:cNvSpPr>
            <a:spLocks noGrp="1"/>
          </p:cNvSpPr>
          <p:nvPr>
            <p:ph idx="1"/>
          </p:nvPr>
        </p:nvSpPr>
        <p:spPr/>
        <p:txBody>
          <a:bodyPr/>
          <a:lstStyle/>
          <a:p>
            <a:r>
              <a:rPr lang="en-US" dirty="0" smtClean="0"/>
              <a:t>You can see reflections of yourself in:</a:t>
            </a:r>
            <a:br>
              <a:rPr lang="en-US" dirty="0" smtClean="0"/>
            </a:br>
            <a:r>
              <a:rPr lang="en-US" dirty="0" smtClean="0"/>
              <a:t/>
            </a:r>
            <a:br>
              <a:rPr lang="en-US" dirty="0" smtClean="0"/>
            </a:br>
            <a:r>
              <a:rPr lang="en-US" dirty="0" smtClean="0"/>
              <a:t>a.  Mirrors			</a:t>
            </a:r>
            <a:br>
              <a:rPr lang="en-US" dirty="0" smtClean="0"/>
            </a:br>
            <a:r>
              <a:rPr lang="en-US" dirty="0" smtClean="0"/>
              <a:t/>
            </a:r>
            <a:br>
              <a:rPr lang="en-US" dirty="0" smtClean="0"/>
            </a:br>
            <a:r>
              <a:rPr lang="en-US" dirty="0" smtClean="0"/>
              <a:t>b.  Pool of water</a:t>
            </a:r>
            <a:br>
              <a:rPr lang="en-US" dirty="0" smtClean="0"/>
            </a:br>
            <a:r>
              <a:rPr lang="en-US" dirty="0" smtClean="0"/>
              <a:t/>
            </a:r>
            <a:br>
              <a:rPr lang="en-US" dirty="0" smtClean="0"/>
            </a:br>
            <a:endParaRPr lang="en-US" dirty="0"/>
          </a:p>
        </p:txBody>
      </p:sp>
      <p:pic>
        <p:nvPicPr>
          <p:cNvPr id="8194" name="Picture 2" descr="Related image"/>
          <p:cNvPicPr>
            <a:picLocks noChangeAspect="1" noChangeArrowheads="1"/>
          </p:cNvPicPr>
          <p:nvPr/>
        </p:nvPicPr>
        <p:blipFill>
          <a:blip r:embed="rId2" cstate="print"/>
          <a:srcRect/>
          <a:stretch>
            <a:fillRect/>
          </a:stretch>
        </p:blipFill>
        <p:spPr bwMode="auto">
          <a:xfrm>
            <a:off x="5029200" y="2590800"/>
            <a:ext cx="3352800" cy="3352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cstate="print"/>
          <a:srcRect r="25806"/>
          <a:stretch>
            <a:fillRect/>
          </a:stretch>
        </p:blipFill>
        <p:spPr bwMode="auto">
          <a:xfrm>
            <a:off x="6781800" y="4495800"/>
            <a:ext cx="1752600" cy="2362200"/>
          </a:xfrm>
          <a:prstGeom prst="rect">
            <a:avLst/>
          </a:prstGeom>
          <a:noFill/>
        </p:spPr>
      </p:pic>
      <p:sp>
        <p:nvSpPr>
          <p:cNvPr id="2" name="Title 1"/>
          <p:cNvSpPr>
            <a:spLocks noGrp="1"/>
          </p:cNvSpPr>
          <p:nvPr>
            <p:ph type="title"/>
          </p:nvPr>
        </p:nvSpPr>
        <p:spPr/>
        <p:txBody>
          <a:bodyPr/>
          <a:lstStyle/>
          <a:p>
            <a:r>
              <a:rPr lang="en-US" dirty="0" smtClean="0"/>
              <a:t>Reflection of Light</a:t>
            </a:r>
            <a:endParaRPr lang="en-US" dirty="0"/>
          </a:p>
        </p:txBody>
      </p:sp>
      <p:sp>
        <p:nvSpPr>
          <p:cNvPr id="3" name="Content Placeholder 2"/>
          <p:cNvSpPr>
            <a:spLocks noGrp="1"/>
          </p:cNvSpPr>
          <p:nvPr>
            <p:ph idx="1"/>
          </p:nvPr>
        </p:nvSpPr>
        <p:spPr/>
        <p:txBody>
          <a:bodyPr>
            <a:normAutofit lnSpcReduction="10000"/>
          </a:bodyPr>
          <a:lstStyle/>
          <a:p>
            <a:r>
              <a:rPr lang="en-US" dirty="0" smtClean="0"/>
              <a:t>The following are some devices that make use of plane mirrors:</a:t>
            </a:r>
            <a:br>
              <a:rPr lang="en-US" dirty="0" smtClean="0"/>
            </a:br>
            <a:r>
              <a:rPr lang="en-US" dirty="0" smtClean="0"/>
              <a:t/>
            </a:r>
            <a:br>
              <a:rPr lang="en-US" dirty="0" smtClean="0"/>
            </a:br>
            <a:r>
              <a:rPr lang="en-US" dirty="0" smtClean="0"/>
              <a:t>1.  Cars (to see the behind of the car)</a:t>
            </a:r>
            <a:br>
              <a:rPr lang="en-US" dirty="0" smtClean="0"/>
            </a:br>
            <a:r>
              <a:rPr lang="en-US" dirty="0" smtClean="0"/>
              <a:t/>
            </a:r>
            <a:br>
              <a:rPr lang="en-US" dirty="0" smtClean="0"/>
            </a:br>
            <a:r>
              <a:rPr lang="en-US" dirty="0" smtClean="0"/>
              <a:t>2.  Periscopes  (to see above tall objects, used in submarines)</a:t>
            </a:r>
            <a:br>
              <a:rPr lang="en-US" dirty="0" smtClean="0"/>
            </a:br>
            <a:r>
              <a:rPr lang="en-US" dirty="0" smtClean="0"/>
              <a:t/>
            </a:r>
            <a:br>
              <a:rPr lang="en-US" dirty="0" smtClean="0"/>
            </a:br>
            <a:r>
              <a:rPr lang="en-US" dirty="0" smtClean="0"/>
              <a:t>3.  Traffic (used to help cars see around corners)</a:t>
            </a:r>
            <a:endParaRPr lang="en-US" dirty="0"/>
          </a:p>
        </p:txBody>
      </p:sp>
      <p:pic>
        <p:nvPicPr>
          <p:cNvPr id="7172" name="Picture 4" descr="Image result for periscope"/>
          <p:cNvPicPr>
            <a:picLocks noChangeAspect="1" noChangeArrowheads="1"/>
          </p:cNvPicPr>
          <p:nvPr/>
        </p:nvPicPr>
        <p:blipFill>
          <a:blip r:embed="rId3" cstate="print"/>
          <a:srcRect/>
          <a:stretch>
            <a:fillRect/>
          </a:stretch>
        </p:blipFill>
        <p:spPr bwMode="auto">
          <a:xfrm>
            <a:off x="0" y="152400"/>
            <a:ext cx="1316476" cy="1600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Refraction</a:t>
            </a:r>
            <a:endParaRPr lang="en-US" dirty="0"/>
          </a:p>
        </p:txBody>
      </p:sp>
      <p:sp>
        <p:nvSpPr>
          <p:cNvPr id="3" name="Subtitle 2"/>
          <p:cNvSpPr>
            <a:spLocks noGrp="1"/>
          </p:cNvSpPr>
          <p:nvPr>
            <p:ph type="subTitle" idx="1"/>
          </p:nvPr>
        </p:nvSpPr>
        <p:spPr/>
        <p:txBody>
          <a:bodyPr/>
          <a:lstStyle/>
          <a:p>
            <a:endParaRPr lang="en-US" dirty="0"/>
          </a:p>
        </p:txBody>
      </p:sp>
      <p:pic>
        <p:nvPicPr>
          <p:cNvPr id="4" name="Picture 8" descr="Image result for refraction of pencil in water"/>
          <p:cNvPicPr>
            <a:picLocks noChangeAspect="1" noChangeArrowheads="1"/>
          </p:cNvPicPr>
          <p:nvPr/>
        </p:nvPicPr>
        <p:blipFill>
          <a:blip r:embed="rId2" cstate="print"/>
          <a:srcRect/>
          <a:stretch>
            <a:fillRect/>
          </a:stretch>
        </p:blipFill>
        <p:spPr bwMode="auto">
          <a:xfrm>
            <a:off x="990600" y="133350"/>
            <a:ext cx="2305050" cy="2305050"/>
          </a:xfrm>
          <a:prstGeom prst="rect">
            <a:avLst/>
          </a:prstGeom>
          <a:noFill/>
        </p:spPr>
      </p:pic>
      <p:pic>
        <p:nvPicPr>
          <p:cNvPr id="5" name="Content Placeholder 10" descr="Light2.jpg"/>
          <p:cNvPicPr>
            <a:picLocks noChangeAspect="1"/>
          </p:cNvPicPr>
          <p:nvPr/>
        </p:nvPicPr>
        <p:blipFill>
          <a:blip r:embed="rId3" cstate="print"/>
          <a:srcRect l="30391" t="25921" r="12960" b="57243"/>
          <a:stretch>
            <a:fillRect/>
          </a:stretch>
        </p:blipFill>
        <p:spPr>
          <a:xfrm rot="10800000">
            <a:off x="457200" y="3657601"/>
            <a:ext cx="8321038" cy="320039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Refraction</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Refraction is the bending of light passing from one medium to another.</a:t>
            </a:r>
            <a:br>
              <a:rPr lang="en-US" dirty="0" smtClean="0"/>
            </a:br>
            <a:r>
              <a:rPr lang="en-US" dirty="0" smtClean="0"/>
              <a:t/>
            </a:r>
            <a:br>
              <a:rPr lang="en-US" dirty="0" smtClean="0"/>
            </a:br>
            <a:r>
              <a:rPr lang="en-US" dirty="0" smtClean="0"/>
              <a:t>For example light bends when it passes from air to water.  Here, air and water are mediums.</a:t>
            </a:r>
            <a:br>
              <a:rPr lang="en-US" dirty="0" smtClean="0"/>
            </a:br>
            <a:endParaRPr lang="en-US" dirty="0" smtClean="0"/>
          </a:p>
          <a:p>
            <a:r>
              <a:rPr lang="en-US" dirty="0" smtClean="0"/>
              <a:t>Light slows down when it passes from a less dense medium to a denser one.  Here, air is less dense than water.</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Refraction of Light</a:t>
            </a:r>
            <a:endParaRPr lang="en-US" dirty="0"/>
          </a:p>
        </p:txBody>
      </p:sp>
      <p:sp>
        <p:nvSpPr>
          <p:cNvPr id="3" name="Content Placeholder 2"/>
          <p:cNvSpPr>
            <a:spLocks noGrp="1"/>
          </p:cNvSpPr>
          <p:nvPr>
            <p:ph idx="1"/>
          </p:nvPr>
        </p:nvSpPr>
        <p:spPr/>
        <p:txBody>
          <a:bodyPr/>
          <a:lstStyle/>
          <a:p>
            <a:r>
              <a:rPr lang="en-US" dirty="0" smtClean="0"/>
              <a:t>Objects appear bent in water because of the refraction of light. </a:t>
            </a:r>
            <a:br>
              <a:rPr lang="en-US" dirty="0" smtClean="0"/>
            </a:br>
            <a:r>
              <a:rPr lang="en-US" dirty="0" smtClean="0"/>
              <a:t/>
            </a:r>
            <a:br>
              <a:rPr lang="en-US" dirty="0" smtClean="0"/>
            </a:br>
            <a:r>
              <a:rPr lang="en-US" dirty="0" smtClean="0"/>
              <a:t>We see the light as if travelling in a straight line that is why:</a:t>
            </a:r>
            <a:br>
              <a:rPr lang="en-US" dirty="0" smtClean="0"/>
            </a:br>
            <a:r>
              <a:rPr lang="en-US" dirty="0" smtClean="0"/>
              <a:t>a.  objects appear closer to the surface than they really are</a:t>
            </a:r>
            <a:br>
              <a:rPr lang="en-US" dirty="0" smtClean="0"/>
            </a:br>
            <a:r>
              <a:rPr lang="en-US" dirty="0" smtClean="0"/>
              <a:t/>
            </a:r>
            <a:br>
              <a:rPr lang="en-US" dirty="0" smtClean="0"/>
            </a:br>
            <a:r>
              <a:rPr lang="en-US" dirty="0" smtClean="0"/>
              <a:t>b.  objects appear bent.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ainbow"/>
          <p:cNvPicPr>
            <a:picLocks noChangeAspect="1" noChangeArrowheads="1"/>
          </p:cNvPicPr>
          <p:nvPr/>
        </p:nvPicPr>
        <p:blipFill>
          <a:blip r:embed="rId2" cstate="print"/>
          <a:srcRect t="13177" b="37882"/>
          <a:stretch>
            <a:fillRect/>
          </a:stretch>
        </p:blipFill>
        <p:spPr bwMode="auto">
          <a:xfrm rot="20359721">
            <a:off x="-314019" y="345934"/>
            <a:ext cx="4048125" cy="1981200"/>
          </a:xfrm>
          <a:prstGeom prst="rect">
            <a:avLst/>
          </a:prstGeom>
          <a:noFill/>
        </p:spPr>
      </p:pic>
      <p:sp>
        <p:nvSpPr>
          <p:cNvPr id="2" name="Title 1"/>
          <p:cNvSpPr>
            <a:spLocks noGrp="1"/>
          </p:cNvSpPr>
          <p:nvPr>
            <p:ph type="title"/>
          </p:nvPr>
        </p:nvSpPr>
        <p:spPr>
          <a:xfrm>
            <a:off x="381000" y="152400"/>
            <a:ext cx="8229600" cy="1143000"/>
          </a:xfrm>
        </p:spPr>
        <p:txBody>
          <a:bodyPr/>
          <a:lstStyle/>
          <a:p>
            <a:r>
              <a:rPr lang="en-US" dirty="0" smtClean="0"/>
              <a:t>Refraction</a:t>
            </a:r>
            <a:endParaRPr lang="en-US" dirty="0"/>
          </a:p>
        </p:txBody>
      </p:sp>
      <p:sp>
        <p:nvSpPr>
          <p:cNvPr id="3" name="Content Placeholder 2"/>
          <p:cNvSpPr>
            <a:spLocks noGrp="1"/>
          </p:cNvSpPr>
          <p:nvPr>
            <p:ph idx="1"/>
          </p:nvPr>
        </p:nvSpPr>
        <p:spPr/>
        <p:txBody>
          <a:bodyPr/>
          <a:lstStyle/>
          <a:p>
            <a:r>
              <a:rPr lang="en-US" dirty="0" smtClean="0"/>
              <a:t>White light is comprised of seven colours:</a:t>
            </a:r>
            <a:br>
              <a:rPr lang="en-US" dirty="0" smtClean="0"/>
            </a:br>
            <a:r>
              <a:rPr lang="en-US" b="1" dirty="0" smtClean="0">
                <a:solidFill>
                  <a:srgbClr val="FF0000"/>
                </a:solidFill>
              </a:rPr>
              <a:t>R</a:t>
            </a:r>
            <a:r>
              <a:rPr lang="en-US" dirty="0" smtClean="0"/>
              <a:t>ED, </a:t>
            </a:r>
            <a:r>
              <a:rPr lang="en-US" b="1" dirty="0" smtClean="0">
                <a:solidFill>
                  <a:schemeClr val="accent6">
                    <a:lumMod val="75000"/>
                  </a:schemeClr>
                </a:solidFill>
              </a:rPr>
              <a:t>O</a:t>
            </a:r>
            <a:r>
              <a:rPr lang="en-US" dirty="0" smtClean="0"/>
              <a:t>RANGE, </a:t>
            </a:r>
            <a:r>
              <a:rPr lang="en-US" b="1" dirty="0" smtClean="0">
                <a:solidFill>
                  <a:srgbClr val="FFC000"/>
                </a:solidFill>
              </a:rPr>
              <a:t>Y</a:t>
            </a:r>
            <a:r>
              <a:rPr lang="en-US" dirty="0" smtClean="0"/>
              <a:t>ELLOW, </a:t>
            </a:r>
            <a:r>
              <a:rPr lang="en-US" b="1" dirty="0" smtClean="0">
                <a:solidFill>
                  <a:srgbClr val="00B050"/>
                </a:solidFill>
              </a:rPr>
              <a:t>G</a:t>
            </a:r>
            <a:r>
              <a:rPr lang="en-US" dirty="0" smtClean="0"/>
              <a:t>REEN, </a:t>
            </a:r>
            <a:r>
              <a:rPr lang="en-US" b="1" dirty="0" smtClean="0">
                <a:solidFill>
                  <a:srgbClr val="00B0F0"/>
                </a:solidFill>
              </a:rPr>
              <a:t>B</a:t>
            </a:r>
            <a:r>
              <a:rPr lang="en-US" dirty="0" smtClean="0"/>
              <a:t>LUE, </a:t>
            </a:r>
            <a:r>
              <a:rPr lang="en-US" b="1" dirty="0" smtClean="0">
                <a:solidFill>
                  <a:schemeClr val="accent4">
                    <a:lumMod val="75000"/>
                  </a:schemeClr>
                </a:solidFill>
              </a:rPr>
              <a:t>I</a:t>
            </a:r>
            <a:r>
              <a:rPr lang="en-US" dirty="0" smtClean="0"/>
              <a:t>NDIGO, </a:t>
            </a:r>
            <a:r>
              <a:rPr lang="en-US" b="1" dirty="0" smtClean="0">
                <a:solidFill>
                  <a:schemeClr val="accent4">
                    <a:lumMod val="60000"/>
                    <a:lumOff val="40000"/>
                  </a:schemeClr>
                </a:solidFill>
              </a:rPr>
              <a:t>V</a:t>
            </a:r>
            <a:r>
              <a:rPr lang="en-US" dirty="0" smtClean="0"/>
              <a:t>IOLET.</a:t>
            </a:r>
            <a:br>
              <a:rPr lang="en-US" dirty="0" smtClean="0"/>
            </a:br>
            <a:endParaRPr lang="en-US" dirty="0" smtClean="0"/>
          </a:p>
          <a:p>
            <a:r>
              <a:rPr lang="en-US" dirty="0" smtClean="0"/>
              <a:t>The rainbow is a result of refraction.  For a rainbow to result two things must happen:</a:t>
            </a:r>
            <a:br>
              <a:rPr lang="en-US" dirty="0" smtClean="0"/>
            </a:br>
            <a:r>
              <a:rPr lang="en-US" dirty="0" smtClean="0"/>
              <a:t>a.  It must be misty or rainy and</a:t>
            </a:r>
            <a:br>
              <a:rPr lang="en-US" dirty="0" smtClean="0"/>
            </a:br>
            <a:r>
              <a:rPr lang="en-US" dirty="0" smtClean="0"/>
              <a:t>b.  The Sun should not be covered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4.jpg"/>
          <p:cNvPicPr>
            <a:picLocks noChangeAspect="1"/>
          </p:cNvPicPr>
          <p:nvPr/>
        </p:nvPicPr>
        <p:blipFill>
          <a:blip r:embed="rId2" cstate="print"/>
          <a:srcRect l="57835" t="21334" r="11880" b="63972"/>
          <a:stretch>
            <a:fillRect/>
          </a:stretch>
        </p:blipFill>
        <p:spPr>
          <a:xfrm rot="10800000">
            <a:off x="4467576" y="3505200"/>
            <a:ext cx="4611511" cy="2895600"/>
          </a:xfrm>
          <a:prstGeom prst="rect">
            <a:avLst/>
          </a:prstGeom>
        </p:spPr>
      </p:pic>
      <p:sp>
        <p:nvSpPr>
          <p:cNvPr id="2" name="Title 1"/>
          <p:cNvSpPr>
            <a:spLocks noGrp="1"/>
          </p:cNvSpPr>
          <p:nvPr>
            <p:ph type="title"/>
          </p:nvPr>
        </p:nvSpPr>
        <p:spPr/>
        <p:txBody>
          <a:bodyPr/>
          <a:lstStyle/>
          <a:p>
            <a:r>
              <a:rPr lang="en-US" dirty="0" smtClean="0"/>
              <a:t>Refraction</a:t>
            </a:r>
            <a:endParaRPr lang="en-US" dirty="0"/>
          </a:p>
        </p:txBody>
      </p:sp>
      <p:sp>
        <p:nvSpPr>
          <p:cNvPr id="3" name="Content Placeholder 2"/>
          <p:cNvSpPr>
            <a:spLocks noGrp="1"/>
          </p:cNvSpPr>
          <p:nvPr>
            <p:ph idx="1"/>
          </p:nvPr>
        </p:nvSpPr>
        <p:spPr/>
        <p:txBody>
          <a:bodyPr/>
          <a:lstStyle/>
          <a:p>
            <a:r>
              <a:rPr lang="en-US" dirty="0" smtClean="0"/>
              <a:t>When light passes through a prism or water it refracts, slows down and disperses into its seven different colours.</a:t>
            </a:r>
          </a:p>
          <a:p>
            <a:endParaRPr lang="en-US" dirty="0" smtClean="0"/>
          </a:p>
          <a:p>
            <a:r>
              <a:rPr lang="en-US" dirty="0" smtClean="0"/>
              <a:t>Red light bends/refracts</a:t>
            </a:r>
            <a:br>
              <a:rPr lang="en-US" dirty="0" smtClean="0"/>
            </a:br>
            <a:r>
              <a:rPr lang="en-US" dirty="0" smtClean="0"/>
              <a:t>the least while violet</a:t>
            </a:r>
            <a:br>
              <a:rPr lang="en-US" dirty="0" smtClean="0"/>
            </a:br>
            <a:r>
              <a:rPr lang="en-US" dirty="0" smtClean="0"/>
              <a:t>light bends the most.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Light?</a:t>
            </a:r>
            <a:endParaRPr lang="en-US" dirty="0"/>
          </a:p>
        </p:txBody>
      </p:sp>
      <p:sp>
        <p:nvSpPr>
          <p:cNvPr id="3" name="Content Placeholder 2"/>
          <p:cNvSpPr>
            <a:spLocks noGrp="1"/>
          </p:cNvSpPr>
          <p:nvPr>
            <p:ph idx="1"/>
          </p:nvPr>
        </p:nvSpPr>
        <p:spPr/>
        <p:txBody>
          <a:bodyPr/>
          <a:lstStyle/>
          <a:p>
            <a:r>
              <a:rPr lang="en-US" dirty="0" smtClean="0"/>
              <a:t>Light travels in straight lines.</a:t>
            </a:r>
          </a:p>
          <a:p>
            <a:endParaRPr lang="en-US" dirty="0"/>
          </a:p>
          <a:p>
            <a:r>
              <a:rPr lang="en-US" dirty="0" smtClean="0"/>
              <a:t>Its speed is 3 × 10</a:t>
            </a:r>
            <a:r>
              <a:rPr lang="en-US" baseline="30000" dirty="0" smtClean="0"/>
              <a:t>8</a:t>
            </a:r>
            <a:r>
              <a:rPr lang="en-US" dirty="0" smtClean="0"/>
              <a:t> m/s in a vacuum.</a:t>
            </a:r>
          </a:p>
          <a:p>
            <a:endParaRPr lang="en-US" dirty="0"/>
          </a:p>
          <a:p>
            <a:r>
              <a:rPr lang="en-US" dirty="0" smtClean="0"/>
              <a:t>Therefore it does not need matter to travel.</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Light4.jpg"/>
          <p:cNvPicPr>
            <a:picLocks noChangeAspect="1"/>
          </p:cNvPicPr>
          <p:nvPr/>
        </p:nvPicPr>
        <p:blipFill>
          <a:blip r:embed="rId2" cstate="print"/>
          <a:srcRect l="19804" t="6667" r="11176" b="63333"/>
          <a:stretch>
            <a:fillRect/>
          </a:stretch>
        </p:blipFill>
        <p:spPr>
          <a:xfrm rot="10800000">
            <a:off x="186268" y="1447800"/>
            <a:ext cx="8805332" cy="495299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Refraction </a:t>
            </a:r>
            <a:br>
              <a:rPr lang="en-US" dirty="0" smtClean="0"/>
            </a:br>
            <a:r>
              <a:rPr lang="en-US" dirty="0" smtClean="0"/>
              <a:t>Experiments</a:t>
            </a:r>
            <a:endParaRPr lang="en-US" dirty="0"/>
          </a:p>
        </p:txBody>
      </p:sp>
      <p:sp>
        <p:nvSpPr>
          <p:cNvPr id="3" name="Content Placeholder 2"/>
          <p:cNvSpPr>
            <a:spLocks noGrp="1"/>
          </p:cNvSpPr>
          <p:nvPr>
            <p:ph idx="1"/>
          </p:nvPr>
        </p:nvSpPr>
        <p:spPr/>
        <p:txBody>
          <a:bodyPr/>
          <a:lstStyle/>
          <a:p>
            <a:r>
              <a:rPr lang="en-US" dirty="0" smtClean="0"/>
              <a:t>To disperse white light you could</a:t>
            </a:r>
            <a:br>
              <a:rPr lang="en-US" dirty="0" smtClean="0"/>
            </a:br>
            <a:r>
              <a:rPr lang="en-US" dirty="0" smtClean="0"/>
              <a:t>a.  Use a torch or sunlight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b.  A prism</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0"/>
            <a:ext cx="7772400" cy="1470025"/>
          </a:xfrm>
        </p:spPr>
        <p:txBody>
          <a:bodyPr/>
          <a:lstStyle/>
          <a:p>
            <a:r>
              <a:rPr lang="en-US" dirty="0" smtClean="0"/>
              <a:t>Lenses</a:t>
            </a:r>
            <a:endParaRPr lang="en-US" dirty="0"/>
          </a:p>
        </p:txBody>
      </p:sp>
      <p:pic>
        <p:nvPicPr>
          <p:cNvPr id="4" name="Picture 2" descr="Image result for camera model set with a model taking a picture"/>
          <p:cNvPicPr>
            <a:picLocks noChangeAspect="1" noChangeArrowheads="1"/>
          </p:cNvPicPr>
          <p:nvPr/>
        </p:nvPicPr>
        <p:blipFill>
          <a:blip r:embed="rId2" cstate="print"/>
          <a:srcRect b="55789"/>
          <a:stretch>
            <a:fillRect/>
          </a:stretch>
        </p:blipFill>
        <p:spPr bwMode="auto">
          <a:xfrm>
            <a:off x="0" y="5257800"/>
            <a:ext cx="4286250" cy="1600200"/>
          </a:xfrm>
          <a:prstGeom prst="rect">
            <a:avLst/>
          </a:prstGeom>
          <a:noFill/>
        </p:spPr>
      </p:pic>
      <p:pic>
        <p:nvPicPr>
          <p:cNvPr id="13314" name="Picture 2" descr="Related image"/>
          <p:cNvPicPr>
            <a:picLocks noChangeAspect="1" noChangeArrowheads="1"/>
          </p:cNvPicPr>
          <p:nvPr/>
        </p:nvPicPr>
        <p:blipFill>
          <a:blip r:embed="rId3" cstate="print"/>
          <a:srcRect/>
          <a:stretch>
            <a:fillRect/>
          </a:stretch>
        </p:blipFill>
        <p:spPr bwMode="auto">
          <a:xfrm>
            <a:off x="4572000" y="0"/>
            <a:ext cx="4572000" cy="3063711"/>
          </a:xfrm>
          <a:prstGeom prst="rect">
            <a:avLst/>
          </a:prstGeom>
          <a:noFill/>
        </p:spPr>
      </p:pic>
      <p:pic>
        <p:nvPicPr>
          <p:cNvPr id="13316" name="Picture 4" descr="Image result for lens of a magnifying glass"/>
          <p:cNvPicPr>
            <a:picLocks noChangeAspect="1" noChangeArrowheads="1"/>
          </p:cNvPicPr>
          <p:nvPr/>
        </p:nvPicPr>
        <p:blipFill>
          <a:blip r:embed="rId4" cstate="print"/>
          <a:srcRect l="9094" t="4852" r="10667" b="5683"/>
          <a:stretch>
            <a:fillRect/>
          </a:stretch>
        </p:blipFill>
        <p:spPr bwMode="auto">
          <a:xfrm rot="20793017">
            <a:off x="1121952" y="743525"/>
            <a:ext cx="1849537" cy="2386034"/>
          </a:xfrm>
          <a:prstGeom prst="rect">
            <a:avLst/>
          </a:prstGeom>
          <a:noFill/>
        </p:spPr>
      </p:pic>
      <p:pic>
        <p:nvPicPr>
          <p:cNvPr id="13318" name="Picture 6" descr="Related image"/>
          <p:cNvPicPr>
            <a:picLocks noChangeAspect="1" noChangeArrowheads="1"/>
          </p:cNvPicPr>
          <p:nvPr/>
        </p:nvPicPr>
        <p:blipFill>
          <a:blip r:embed="rId5" cstate="print"/>
          <a:srcRect/>
          <a:stretch>
            <a:fillRect/>
          </a:stretch>
        </p:blipFill>
        <p:spPr bwMode="auto">
          <a:xfrm>
            <a:off x="5638800" y="3562349"/>
            <a:ext cx="3295650" cy="329565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used with Lenses</a:t>
            </a:r>
            <a:endParaRPr lang="en-US" dirty="0"/>
          </a:p>
        </p:txBody>
      </p:sp>
      <p:pic>
        <p:nvPicPr>
          <p:cNvPr id="4" name="Content Placeholder 3" descr="Light11.jpg"/>
          <p:cNvPicPr>
            <a:picLocks noGrp="1" noChangeAspect="1"/>
          </p:cNvPicPr>
          <p:nvPr>
            <p:ph idx="1"/>
          </p:nvPr>
        </p:nvPicPr>
        <p:blipFill>
          <a:blip r:embed="rId2" cstate="print"/>
          <a:srcRect l="28212" t="39390" r="12960" b="38723"/>
          <a:stretch>
            <a:fillRect/>
          </a:stretch>
        </p:blipFill>
        <p:spPr>
          <a:xfrm rot="10800000">
            <a:off x="427893" y="1981199"/>
            <a:ext cx="7913078" cy="3810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Useful Definitions</a:t>
            </a:r>
            <a:endParaRPr lang="en-US" dirty="0"/>
          </a:p>
        </p:txBody>
      </p:sp>
      <p:sp>
        <p:nvSpPr>
          <p:cNvPr id="3" name="Content Placeholder 2"/>
          <p:cNvSpPr>
            <a:spLocks noGrp="1"/>
          </p:cNvSpPr>
          <p:nvPr>
            <p:ph idx="1"/>
          </p:nvPr>
        </p:nvSpPr>
        <p:spPr/>
        <p:txBody>
          <a:bodyPr/>
          <a:lstStyle/>
          <a:p>
            <a:r>
              <a:rPr lang="en-US" dirty="0" smtClean="0"/>
              <a:t>A lens is a piece of specially shaped transparent material that can form focused images of objects.</a:t>
            </a:r>
          </a:p>
          <a:p>
            <a:endParaRPr lang="en-US" dirty="0" smtClean="0"/>
          </a:p>
          <a:p>
            <a:r>
              <a:rPr lang="en-US" dirty="0" smtClean="0"/>
              <a:t>A </a:t>
            </a:r>
            <a:r>
              <a:rPr lang="en-US" b="1" dirty="0" smtClean="0"/>
              <a:t>convex</a:t>
            </a:r>
            <a:r>
              <a:rPr lang="en-US" dirty="0" smtClean="0"/>
              <a:t> or </a:t>
            </a:r>
            <a:r>
              <a:rPr lang="en-US" b="1" dirty="0" smtClean="0"/>
              <a:t>converging</a:t>
            </a:r>
            <a:r>
              <a:rPr lang="en-US" dirty="0" smtClean="0"/>
              <a:t> lens is one that is thicker at the centre.  It can converge parallel rays of light to produce a real image.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Useful Definitions</a:t>
            </a:r>
            <a:endParaRPr lang="en-US" dirty="0"/>
          </a:p>
        </p:txBody>
      </p:sp>
      <p:sp>
        <p:nvSpPr>
          <p:cNvPr id="3" name="Content Placeholder 2"/>
          <p:cNvSpPr>
            <a:spLocks noGrp="1"/>
          </p:cNvSpPr>
          <p:nvPr>
            <p:ph idx="1"/>
          </p:nvPr>
        </p:nvSpPr>
        <p:spPr/>
        <p:txBody>
          <a:bodyPr/>
          <a:lstStyle/>
          <a:p>
            <a:r>
              <a:rPr lang="en-US" dirty="0" smtClean="0"/>
              <a:t>A concave or diverging lens is one that is thinner at its centre.  It can diverge parallel rays of light to produce a virtual image.</a:t>
            </a:r>
          </a:p>
          <a:p>
            <a:endParaRPr lang="en-US" dirty="0" smtClean="0"/>
          </a:p>
          <a:p>
            <a:r>
              <a:rPr lang="en-US" dirty="0" smtClean="0"/>
              <a:t>The optical centre, O, of a lens is the point at the centre of the lens through which all rays pass without deviation.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Useful Definitions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The </a:t>
            </a:r>
            <a:r>
              <a:rPr lang="en-US" b="1" dirty="0" smtClean="0"/>
              <a:t>principal axis</a:t>
            </a:r>
            <a:r>
              <a:rPr lang="en-US" dirty="0" smtClean="0"/>
              <a:t> of a lens is the line that passes through its optical centre and is perpendicular to the faces of the lens.</a:t>
            </a:r>
            <a:br>
              <a:rPr lang="en-US" dirty="0" smtClean="0"/>
            </a:br>
            <a:endParaRPr lang="en-US" dirty="0" smtClean="0"/>
          </a:p>
          <a:p>
            <a:r>
              <a:rPr lang="en-US" dirty="0" smtClean="0"/>
              <a:t>The </a:t>
            </a:r>
            <a:r>
              <a:rPr lang="en-US" b="1" dirty="0" smtClean="0"/>
              <a:t>principal focus</a:t>
            </a:r>
            <a:r>
              <a:rPr lang="en-US" dirty="0" smtClean="0"/>
              <a:t>, F, of a lens is the point on the principal axis through which all rays parallel and close the axis converge, or from which they appear to diverge, after passing through the lens.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Useful Definitions</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focal length</a:t>
            </a:r>
            <a:r>
              <a:rPr lang="en-US" dirty="0" smtClean="0"/>
              <a:t>, f, of a lens is the distance between its optical centre and its principal </a:t>
            </a:r>
            <a:r>
              <a:rPr lang="en-US" dirty="0" smtClean="0"/>
              <a:t>focus/focal point.</a:t>
            </a:r>
            <a:endParaRPr lang="en-US" dirty="0" smtClean="0"/>
          </a:p>
          <a:p>
            <a:endParaRPr lang="en-US" dirty="0" smtClean="0"/>
          </a:p>
          <a:p>
            <a:r>
              <a:rPr lang="en-US" dirty="0" smtClean="0"/>
              <a:t>The </a:t>
            </a:r>
            <a:r>
              <a:rPr lang="en-US" b="1" dirty="0" smtClean="0"/>
              <a:t>focal plane</a:t>
            </a:r>
            <a:r>
              <a:rPr lang="en-US" dirty="0" smtClean="0"/>
              <a:t> of a lens is the surface perpendicular to its principal axis and containing its principal focus.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 Ray Focus on the Focal Plane</a:t>
            </a:r>
            <a:endParaRPr lang="en-US" dirty="0"/>
          </a:p>
        </p:txBody>
      </p:sp>
      <p:pic>
        <p:nvPicPr>
          <p:cNvPr id="4" name="Content Placeholder 3" descr="Light11.jpg"/>
          <p:cNvPicPr>
            <a:picLocks noGrp="1" noChangeAspect="1"/>
          </p:cNvPicPr>
          <p:nvPr>
            <p:ph idx="1"/>
          </p:nvPr>
        </p:nvPicPr>
        <p:blipFill>
          <a:blip r:embed="rId2" cstate="print"/>
          <a:srcRect l="8603" t="5717" r="10782" b="60610"/>
          <a:stretch>
            <a:fillRect/>
          </a:stretch>
        </p:blipFill>
        <p:spPr>
          <a:xfrm rot="10800000">
            <a:off x="624844" y="1524000"/>
            <a:ext cx="7985756" cy="4316626"/>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Magnification</a:t>
            </a:r>
            <a:endParaRPr lang="en-US" dirty="0"/>
          </a:p>
        </p:txBody>
      </p:sp>
      <p:sp>
        <p:nvSpPr>
          <p:cNvPr id="3" name="Content Placeholder 2"/>
          <p:cNvSpPr>
            <a:spLocks noGrp="1"/>
          </p:cNvSpPr>
          <p:nvPr>
            <p:ph idx="1"/>
          </p:nvPr>
        </p:nvSpPr>
        <p:spPr/>
        <p:txBody>
          <a:bodyPr/>
          <a:lstStyle/>
          <a:p>
            <a:r>
              <a:rPr lang="en-US" dirty="0" smtClean="0"/>
              <a:t>Magnification, m, is the ratio of the size of the image to the size of the object where:</a:t>
            </a:r>
            <a:br>
              <a:rPr lang="en-US" dirty="0" smtClean="0"/>
            </a:br>
            <a:r>
              <a:rPr lang="en-US" dirty="0" smtClean="0"/>
              <a:t/>
            </a:r>
            <a:br>
              <a:rPr lang="en-US" dirty="0" smtClean="0"/>
            </a:br>
            <a:r>
              <a:rPr lang="en-US" sz="2800" b="1" dirty="0" smtClean="0">
                <a:solidFill>
                  <a:srgbClr val="FF0000"/>
                </a:solidFill>
              </a:rPr>
              <a:t>a.  magnification = image height ÷ object height</a:t>
            </a:r>
            <a:br>
              <a:rPr lang="en-US" sz="2800" b="1" dirty="0" smtClean="0">
                <a:solidFill>
                  <a:srgbClr val="FF0000"/>
                </a:solidFill>
              </a:rPr>
            </a:br>
            <a:r>
              <a:rPr lang="en-US" dirty="0" smtClean="0"/>
              <a:t/>
            </a:r>
            <a:br>
              <a:rPr lang="en-US" dirty="0" smtClean="0"/>
            </a:br>
            <a:r>
              <a:rPr lang="en-US" sz="1800" b="1" dirty="0" smtClean="0">
                <a:solidFill>
                  <a:srgbClr val="009900"/>
                </a:solidFill>
              </a:rPr>
              <a:t>b.  magnification = distance of image from lens</a:t>
            </a:r>
            <a:r>
              <a:rPr lang="en-US" sz="1800" b="1" dirty="0" smtClean="0">
                <a:solidFill>
                  <a:srgbClr val="FF0000"/>
                </a:solidFill>
              </a:rPr>
              <a:t>  </a:t>
            </a:r>
            <a:r>
              <a:rPr lang="en-US" sz="1800" b="1" dirty="0" smtClean="0">
                <a:solidFill>
                  <a:srgbClr val="00B050"/>
                </a:solidFill>
              </a:rPr>
              <a:t>÷</a:t>
            </a:r>
            <a:r>
              <a:rPr lang="en-US" sz="1800" b="1" dirty="0" smtClean="0">
                <a:solidFill>
                  <a:srgbClr val="FF0000"/>
                </a:solidFill>
              </a:rPr>
              <a:t> </a:t>
            </a:r>
            <a:r>
              <a:rPr lang="en-US" sz="1800" b="1" dirty="0" smtClean="0">
                <a:solidFill>
                  <a:srgbClr val="009900"/>
                </a:solidFill>
              </a:rPr>
              <a:t>distance of object from lens</a:t>
            </a:r>
            <a:endParaRPr lang="en-US" sz="1800" b="1" dirty="0">
              <a:solidFill>
                <a:srgbClr val="009900"/>
              </a:solidFill>
            </a:endParaRPr>
          </a:p>
        </p:txBody>
      </p:sp>
      <p:pic>
        <p:nvPicPr>
          <p:cNvPr id="128002" name="Picture 2" descr="Related image"/>
          <p:cNvPicPr>
            <a:picLocks noChangeAspect="1" noChangeArrowheads="1"/>
          </p:cNvPicPr>
          <p:nvPr/>
        </p:nvPicPr>
        <p:blipFill>
          <a:blip r:embed="rId2" cstate="print"/>
          <a:srcRect/>
          <a:stretch>
            <a:fillRect/>
          </a:stretch>
        </p:blipFill>
        <p:spPr bwMode="auto">
          <a:xfrm>
            <a:off x="6686550" y="4390831"/>
            <a:ext cx="2381250" cy="239096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Luminous and NON-Luminous sources of light</a:t>
            </a:r>
            <a:endParaRPr lang="en-US" dirty="0"/>
          </a:p>
        </p:txBody>
      </p:sp>
      <p:sp>
        <p:nvSpPr>
          <p:cNvPr id="3" name="Content Placeholder 2"/>
          <p:cNvSpPr>
            <a:spLocks noGrp="1"/>
          </p:cNvSpPr>
          <p:nvPr>
            <p:ph idx="1"/>
          </p:nvPr>
        </p:nvSpPr>
        <p:spPr/>
        <p:txBody>
          <a:bodyPr/>
          <a:lstStyle/>
          <a:p>
            <a:r>
              <a:rPr lang="en-US" dirty="0" smtClean="0"/>
              <a:t>Objects which make their own light are luminous sources of light.  For example: the flame of a candle or the Sun.</a:t>
            </a:r>
            <a:br>
              <a:rPr lang="en-US" dirty="0" smtClean="0"/>
            </a:br>
            <a:endParaRPr lang="en-US" dirty="0" smtClean="0"/>
          </a:p>
          <a:p>
            <a:r>
              <a:rPr lang="en-US" dirty="0" smtClean="0"/>
              <a:t>Objects which do not make their own light are NON-luminous sources of light.  For example:  a book or a desk.</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and Virtual Images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Real images are </a:t>
            </a:r>
            <a:br>
              <a:rPr lang="en-US" dirty="0" smtClean="0"/>
            </a:br>
            <a:r>
              <a:rPr lang="en-US" dirty="0" smtClean="0"/>
              <a:t>those produced</a:t>
            </a:r>
            <a:br>
              <a:rPr lang="en-US" dirty="0" smtClean="0"/>
            </a:br>
            <a:r>
              <a:rPr lang="en-US" dirty="0" smtClean="0"/>
              <a:t>at a point to which</a:t>
            </a:r>
            <a:br>
              <a:rPr lang="en-US" dirty="0" smtClean="0"/>
            </a:br>
            <a:r>
              <a:rPr lang="en-US" dirty="0" smtClean="0"/>
              <a:t>light rays converge.</a:t>
            </a:r>
          </a:p>
          <a:p>
            <a:endParaRPr lang="en-US" dirty="0" smtClean="0"/>
          </a:p>
          <a:p>
            <a:r>
              <a:rPr lang="en-US" dirty="0" smtClean="0"/>
              <a:t>Virtual images are</a:t>
            </a:r>
            <a:br>
              <a:rPr lang="en-US" dirty="0" smtClean="0"/>
            </a:br>
            <a:r>
              <a:rPr lang="en-US" dirty="0" smtClean="0"/>
              <a:t>those produced at</a:t>
            </a:r>
            <a:br>
              <a:rPr lang="en-US" dirty="0" smtClean="0"/>
            </a:br>
            <a:r>
              <a:rPr lang="en-US" dirty="0" smtClean="0"/>
              <a:t>a point from which</a:t>
            </a:r>
            <a:br>
              <a:rPr lang="en-US" dirty="0" smtClean="0"/>
            </a:br>
            <a:r>
              <a:rPr lang="en-US" dirty="0" smtClean="0"/>
              <a:t>light rays appear to</a:t>
            </a:r>
            <a:br>
              <a:rPr lang="en-US" dirty="0" smtClean="0"/>
            </a:br>
            <a:r>
              <a:rPr lang="en-US" dirty="0" smtClean="0"/>
              <a:t>diverge.</a:t>
            </a:r>
            <a:endParaRPr lang="en-US" dirty="0"/>
          </a:p>
        </p:txBody>
      </p:sp>
      <p:pic>
        <p:nvPicPr>
          <p:cNvPr id="4" name="Content Placeholder 3" descr="Light11.jpg"/>
          <p:cNvPicPr>
            <a:picLocks noChangeAspect="1"/>
          </p:cNvPicPr>
          <p:nvPr/>
        </p:nvPicPr>
        <p:blipFill>
          <a:blip r:embed="rId2" cstate="print"/>
          <a:srcRect l="53163" t="42662" r="14654" b="39668"/>
          <a:stretch>
            <a:fillRect/>
          </a:stretch>
        </p:blipFill>
        <p:spPr>
          <a:xfrm rot="10800000">
            <a:off x="5410200" y="1718509"/>
            <a:ext cx="3048000" cy="2165685"/>
          </a:xfrm>
          <a:prstGeom prst="rect">
            <a:avLst/>
          </a:prstGeom>
        </p:spPr>
      </p:pic>
      <p:pic>
        <p:nvPicPr>
          <p:cNvPr id="5" name="Content Placeholder 3" descr="Light11.jpg"/>
          <p:cNvPicPr>
            <a:picLocks noChangeAspect="1"/>
          </p:cNvPicPr>
          <p:nvPr/>
        </p:nvPicPr>
        <p:blipFill>
          <a:blip r:embed="rId2" cstate="print"/>
          <a:srcRect l="28212" t="42662" r="45990" b="39668"/>
          <a:stretch>
            <a:fillRect/>
          </a:stretch>
        </p:blipFill>
        <p:spPr>
          <a:xfrm rot="10800000">
            <a:off x="5486398" y="4191000"/>
            <a:ext cx="2895601" cy="256655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Real Images and Virtual Images</a:t>
            </a:r>
            <a:endParaRPr lang="en-US" dirty="0"/>
          </a:p>
        </p:txBody>
      </p:sp>
      <p:graphicFrame>
        <p:nvGraphicFramePr>
          <p:cNvPr id="4" name="Content Placeholder 3"/>
          <p:cNvGraphicFramePr>
            <a:graphicFrameLocks noGrp="1"/>
          </p:cNvGraphicFramePr>
          <p:nvPr>
            <p:ph idx="1"/>
          </p:nvPr>
        </p:nvGraphicFramePr>
        <p:xfrm>
          <a:off x="304800" y="1828800"/>
          <a:ext cx="8382000" cy="3657600"/>
        </p:xfrm>
        <a:graphic>
          <a:graphicData uri="http://schemas.openxmlformats.org/drawingml/2006/table">
            <a:tbl>
              <a:tblPr firstRow="1" bandRow="1">
                <a:tableStyleId>{5C22544A-7EE6-4342-B048-85BDC9FD1C3A}</a:tableStyleId>
              </a:tblPr>
              <a:tblGrid>
                <a:gridCol w="4191000"/>
                <a:gridCol w="4191000"/>
              </a:tblGrid>
              <a:tr h="670866">
                <a:tc>
                  <a:txBody>
                    <a:bodyPr/>
                    <a:lstStyle/>
                    <a:p>
                      <a:r>
                        <a:rPr lang="en-US" dirty="0" smtClean="0"/>
                        <a:t>Examples of real images</a:t>
                      </a:r>
                      <a:endParaRPr lang="en-US" dirty="0"/>
                    </a:p>
                  </a:txBody>
                  <a:tcPr/>
                </a:tc>
                <a:tc>
                  <a:txBody>
                    <a:bodyPr/>
                    <a:lstStyle/>
                    <a:p>
                      <a:r>
                        <a:rPr lang="en-US" dirty="0" smtClean="0"/>
                        <a:t>Examples of virtual images</a:t>
                      </a:r>
                      <a:endParaRPr lang="en-US" dirty="0"/>
                    </a:p>
                  </a:txBody>
                  <a:tcPr/>
                </a:tc>
              </a:tr>
              <a:tr h="670866">
                <a:tc>
                  <a:txBody>
                    <a:bodyPr/>
                    <a:lstStyle/>
                    <a:p>
                      <a:r>
                        <a:rPr lang="en-US" dirty="0" smtClean="0"/>
                        <a:t>Image produced on the retina</a:t>
                      </a:r>
                      <a:endParaRPr lang="en-US" dirty="0"/>
                    </a:p>
                  </a:txBody>
                  <a:tcPr/>
                </a:tc>
                <a:tc>
                  <a:txBody>
                    <a:bodyPr/>
                    <a:lstStyle/>
                    <a:p>
                      <a:r>
                        <a:rPr lang="en-US" dirty="0" smtClean="0"/>
                        <a:t>Image produced in a mirror</a:t>
                      </a:r>
                      <a:endParaRPr lang="en-US" dirty="0"/>
                    </a:p>
                  </a:txBody>
                  <a:tcPr/>
                </a:tc>
              </a:tr>
              <a:tr h="1157934">
                <a:tc>
                  <a:txBody>
                    <a:bodyPr/>
                    <a:lstStyle/>
                    <a:p>
                      <a:r>
                        <a:rPr lang="en-US" dirty="0" smtClean="0"/>
                        <a:t>Image produced in</a:t>
                      </a:r>
                      <a:r>
                        <a:rPr lang="en-US" baseline="0" dirty="0" smtClean="0"/>
                        <a:t> a camera</a:t>
                      </a:r>
                      <a:endParaRPr lang="en-US" dirty="0"/>
                    </a:p>
                  </a:txBody>
                  <a:tcPr/>
                </a:tc>
                <a:tc>
                  <a:txBody>
                    <a:bodyPr/>
                    <a:lstStyle/>
                    <a:p>
                      <a:r>
                        <a:rPr lang="en-US" dirty="0" smtClean="0"/>
                        <a:t>Image produced</a:t>
                      </a:r>
                      <a:r>
                        <a:rPr lang="en-US" baseline="0" dirty="0" smtClean="0"/>
                        <a:t> by a convex lens acting as a magnifying glass</a:t>
                      </a:r>
                      <a:endParaRPr lang="en-US" dirty="0"/>
                    </a:p>
                  </a:txBody>
                  <a:tcPr/>
                </a:tc>
              </a:tr>
              <a:tr h="1157934">
                <a:tc>
                  <a:txBody>
                    <a:bodyPr/>
                    <a:lstStyle/>
                    <a:p>
                      <a:r>
                        <a:rPr lang="en-US" dirty="0" smtClean="0"/>
                        <a:t>Image produced on the screen at the cinema</a:t>
                      </a:r>
                      <a:endParaRPr lang="en-US" dirty="0"/>
                    </a:p>
                  </a:txBody>
                  <a:tcPr/>
                </a:tc>
                <a:tc>
                  <a:txBody>
                    <a:bodyPr/>
                    <a:lstStyle/>
                    <a:p>
                      <a:r>
                        <a:rPr lang="en-US" dirty="0" smtClean="0"/>
                        <a:t>Image produced by a concave</a:t>
                      </a:r>
                      <a:r>
                        <a:rPr lang="en-US" baseline="0" dirty="0" smtClean="0"/>
                        <a:t> lens</a:t>
                      </a:r>
                      <a:endParaRPr lang="en-US"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 of real and virtual images of real objects produced by a lens</a:t>
            </a:r>
            <a:endParaRPr lang="en-US" dirty="0"/>
          </a:p>
        </p:txBody>
      </p:sp>
      <p:graphicFrame>
        <p:nvGraphicFramePr>
          <p:cNvPr id="5" name="Table 4"/>
          <p:cNvGraphicFramePr>
            <a:graphicFrameLocks noGrp="1"/>
          </p:cNvGraphicFramePr>
          <p:nvPr/>
        </p:nvGraphicFramePr>
        <p:xfrm>
          <a:off x="609600" y="2057401"/>
          <a:ext cx="8077200" cy="3352799"/>
        </p:xfrm>
        <a:graphic>
          <a:graphicData uri="http://schemas.openxmlformats.org/drawingml/2006/table">
            <a:tbl>
              <a:tblPr firstRow="1" bandRow="1">
                <a:tableStyleId>{5C22544A-7EE6-4342-B048-85BDC9FD1C3A}</a:tableStyleId>
              </a:tblPr>
              <a:tblGrid>
                <a:gridCol w="4038600"/>
                <a:gridCol w="4038600"/>
              </a:tblGrid>
              <a:tr h="798707">
                <a:tc>
                  <a:txBody>
                    <a:bodyPr/>
                    <a:lstStyle/>
                    <a:p>
                      <a:r>
                        <a:rPr lang="en-US" dirty="0" smtClean="0"/>
                        <a:t>Real images formed by lenses</a:t>
                      </a:r>
                      <a:endParaRPr lang="en-US" dirty="0"/>
                    </a:p>
                  </a:txBody>
                  <a:tcPr/>
                </a:tc>
                <a:tc>
                  <a:txBody>
                    <a:bodyPr/>
                    <a:lstStyle/>
                    <a:p>
                      <a:r>
                        <a:rPr lang="en-US" dirty="0" smtClean="0"/>
                        <a:t>Virtual images formed by lenses</a:t>
                      </a:r>
                      <a:endParaRPr lang="en-US" dirty="0"/>
                    </a:p>
                  </a:txBody>
                  <a:tcPr/>
                </a:tc>
              </a:tr>
              <a:tr h="464381">
                <a:tc>
                  <a:txBody>
                    <a:bodyPr/>
                    <a:lstStyle/>
                    <a:p>
                      <a:r>
                        <a:rPr lang="en-US" dirty="0" smtClean="0"/>
                        <a:t>Can be formed on a screen</a:t>
                      </a:r>
                      <a:endParaRPr lang="en-US" dirty="0"/>
                    </a:p>
                  </a:txBody>
                  <a:tcPr/>
                </a:tc>
                <a:tc>
                  <a:txBody>
                    <a:bodyPr/>
                    <a:lstStyle/>
                    <a:p>
                      <a:r>
                        <a:rPr lang="en-US" dirty="0" smtClean="0"/>
                        <a:t>Cannot be formed on</a:t>
                      </a:r>
                      <a:r>
                        <a:rPr lang="en-US" baseline="0" dirty="0" smtClean="0"/>
                        <a:t> a screen</a:t>
                      </a:r>
                      <a:endParaRPr lang="en-US" dirty="0"/>
                    </a:p>
                  </a:txBody>
                  <a:tcPr/>
                </a:tc>
              </a:tr>
              <a:tr h="812665">
                <a:tc>
                  <a:txBody>
                    <a:bodyPr/>
                    <a:lstStyle/>
                    <a:p>
                      <a:r>
                        <a:rPr lang="en-US" dirty="0" smtClean="0"/>
                        <a:t>Are produced by the convergence of rays</a:t>
                      </a:r>
                      <a:endParaRPr lang="en-US" dirty="0"/>
                    </a:p>
                  </a:txBody>
                  <a:tcPr/>
                </a:tc>
                <a:tc>
                  <a:txBody>
                    <a:bodyPr/>
                    <a:lstStyle/>
                    <a:p>
                      <a:r>
                        <a:rPr lang="en-US" dirty="0" smtClean="0"/>
                        <a:t>Are produced due to</a:t>
                      </a:r>
                      <a:r>
                        <a:rPr lang="en-US" baseline="0" dirty="0" smtClean="0"/>
                        <a:t> the divergence of rays</a:t>
                      </a:r>
                      <a:endParaRPr lang="en-US" dirty="0"/>
                    </a:p>
                  </a:txBody>
                  <a:tcPr/>
                </a:tc>
              </a:tr>
              <a:tr h="812665">
                <a:tc>
                  <a:txBody>
                    <a:bodyPr/>
                    <a:lstStyle/>
                    <a:p>
                      <a:r>
                        <a:rPr lang="en-US" dirty="0" smtClean="0"/>
                        <a:t>Are located on the side of the lens opposite to the object</a:t>
                      </a:r>
                      <a:endParaRPr lang="en-US" dirty="0"/>
                    </a:p>
                  </a:txBody>
                  <a:tcPr/>
                </a:tc>
                <a:tc>
                  <a:txBody>
                    <a:bodyPr/>
                    <a:lstStyle/>
                    <a:p>
                      <a:r>
                        <a:rPr lang="en-US" dirty="0" smtClean="0"/>
                        <a:t>Are located on the same</a:t>
                      </a:r>
                      <a:r>
                        <a:rPr lang="en-US" baseline="0" dirty="0" smtClean="0"/>
                        <a:t> side of the lens as the object</a:t>
                      </a:r>
                      <a:endParaRPr lang="en-US" dirty="0"/>
                    </a:p>
                  </a:txBody>
                  <a:tcPr/>
                </a:tc>
              </a:tr>
              <a:tr h="464381">
                <a:tc>
                  <a:txBody>
                    <a:bodyPr/>
                    <a:lstStyle/>
                    <a:p>
                      <a:r>
                        <a:rPr lang="en-US" dirty="0" smtClean="0"/>
                        <a:t>Are inverted</a:t>
                      </a:r>
                      <a:endParaRPr lang="en-US" dirty="0"/>
                    </a:p>
                  </a:txBody>
                  <a:tcPr/>
                </a:tc>
                <a:tc>
                  <a:txBody>
                    <a:bodyPr/>
                    <a:lstStyle/>
                    <a:p>
                      <a:r>
                        <a:rPr lang="en-US" dirty="0" smtClean="0"/>
                        <a:t>Are erect</a:t>
                      </a:r>
                      <a:endParaRPr lang="en-US"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the Image formed in a Concave Lens</a:t>
            </a:r>
            <a:endParaRPr lang="en-US" dirty="0"/>
          </a:p>
        </p:txBody>
      </p:sp>
      <p:sp>
        <p:nvSpPr>
          <p:cNvPr id="3" name="Content Placeholder 2"/>
          <p:cNvSpPr>
            <a:spLocks noGrp="1"/>
          </p:cNvSpPr>
          <p:nvPr>
            <p:ph idx="1"/>
          </p:nvPr>
        </p:nvSpPr>
        <p:spPr/>
        <p:txBody>
          <a:bodyPr/>
          <a:lstStyle/>
          <a:p>
            <a:r>
              <a:rPr lang="en-US" dirty="0" smtClean="0"/>
              <a:t>Smaller than the object</a:t>
            </a:r>
          </a:p>
          <a:p>
            <a:r>
              <a:rPr lang="en-US" dirty="0" smtClean="0"/>
              <a:t>Closer to the lens than is the object</a:t>
            </a:r>
          </a:p>
          <a:p>
            <a:r>
              <a:rPr lang="en-US" dirty="0" smtClean="0"/>
              <a:t>Virtual</a:t>
            </a:r>
          </a:p>
          <a:p>
            <a:r>
              <a:rPr lang="en-US" dirty="0" smtClean="0"/>
              <a:t>Erect</a:t>
            </a:r>
            <a:endParaRPr lang="en-US" dirty="0"/>
          </a:p>
        </p:txBody>
      </p:sp>
      <p:pic>
        <p:nvPicPr>
          <p:cNvPr id="4" name="Picture 3" descr="Light14.jpg"/>
          <p:cNvPicPr>
            <a:picLocks noChangeAspect="1"/>
          </p:cNvPicPr>
          <p:nvPr/>
        </p:nvPicPr>
        <p:blipFill>
          <a:blip r:embed="rId2" cstate="print"/>
          <a:srcRect l="16601" t="64444" r="14379" b="18889"/>
          <a:stretch>
            <a:fillRect/>
          </a:stretch>
        </p:blipFill>
        <p:spPr>
          <a:xfrm rot="10800000">
            <a:off x="838200" y="3886199"/>
            <a:ext cx="7802880" cy="24384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24200"/>
            <a:ext cx="7772400" cy="1470025"/>
          </a:xfrm>
        </p:spPr>
        <p:txBody>
          <a:bodyPr/>
          <a:lstStyle/>
          <a:p>
            <a:r>
              <a:rPr lang="en-US" dirty="0" smtClean="0"/>
              <a:t>The Eye</a:t>
            </a:r>
            <a:endParaRPr lang="en-US" dirty="0"/>
          </a:p>
        </p:txBody>
      </p:sp>
      <p:pic>
        <p:nvPicPr>
          <p:cNvPr id="59396" name="Picture 4" descr="Related image"/>
          <p:cNvPicPr>
            <a:picLocks noChangeAspect="1" noChangeArrowheads="1"/>
          </p:cNvPicPr>
          <p:nvPr/>
        </p:nvPicPr>
        <p:blipFill>
          <a:blip r:embed="rId2" cstate="print"/>
          <a:srcRect/>
          <a:stretch>
            <a:fillRect/>
          </a:stretch>
        </p:blipFill>
        <p:spPr bwMode="auto">
          <a:xfrm>
            <a:off x="4648200" y="152400"/>
            <a:ext cx="4343400" cy="3167787"/>
          </a:xfrm>
          <a:prstGeom prst="rect">
            <a:avLst/>
          </a:prstGeom>
          <a:noFill/>
        </p:spPr>
      </p:pic>
      <p:pic>
        <p:nvPicPr>
          <p:cNvPr id="59398" name="Picture 6" descr="Image result for glasses frames"/>
          <p:cNvPicPr>
            <a:picLocks noChangeAspect="1" noChangeArrowheads="1"/>
          </p:cNvPicPr>
          <p:nvPr/>
        </p:nvPicPr>
        <p:blipFill>
          <a:blip r:embed="rId3" cstate="print"/>
          <a:srcRect/>
          <a:stretch>
            <a:fillRect/>
          </a:stretch>
        </p:blipFill>
        <p:spPr bwMode="auto">
          <a:xfrm>
            <a:off x="228600" y="914400"/>
            <a:ext cx="3352800" cy="2236846"/>
          </a:xfrm>
          <a:prstGeom prst="rect">
            <a:avLst/>
          </a:prstGeom>
          <a:noFill/>
        </p:spPr>
      </p:pic>
      <p:pic>
        <p:nvPicPr>
          <p:cNvPr id="59400" name="Picture 8" descr="Related image"/>
          <p:cNvPicPr>
            <a:picLocks noChangeAspect="1" noChangeArrowheads="1"/>
          </p:cNvPicPr>
          <p:nvPr/>
        </p:nvPicPr>
        <p:blipFill>
          <a:blip r:embed="rId4" cstate="print"/>
          <a:srcRect b="13846"/>
          <a:stretch>
            <a:fillRect/>
          </a:stretch>
        </p:blipFill>
        <p:spPr bwMode="auto">
          <a:xfrm>
            <a:off x="6629400" y="4572000"/>
            <a:ext cx="2057400" cy="209480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a:t>
            </a:r>
            <a:endParaRPr lang="en-US" dirty="0"/>
          </a:p>
        </p:txBody>
      </p:sp>
      <p:sp>
        <p:nvSpPr>
          <p:cNvPr id="3" name="Content Placeholder 2"/>
          <p:cNvSpPr>
            <a:spLocks noGrp="1"/>
          </p:cNvSpPr>
          <p:nvPr>
            <p:ph idx="1"/>
          </p:nvPr>
        </p:nvSpPr>
        <p:spPr/>
        <p:txBody>
          <a:bodyPr/>
          <a:lstStyle/>
          <a:p>
            <a:endParaRPr lang="en-US"/>
          </a:p>
        </p:txBody>
      </p:sp>
      <p:pic>
        <p:nvPicPr>
          <p:cNvPr id="60418" name="Picture 2" descr="Image result for eyeballs"/>
          <p:cNvPicPr>
            <a:picLocks noChangeAspect="1" noChangeArrowheads="1"/>
          </p:cNvPicPr>
          <p:nvPr/>
        </p:nvPicPr>
        <p:blipFill>
          <a:blip r:embed="rId2" cstate="print"/>
          <a:srcRect/>
          <a:stretch>
            <a:fillRect/>
          </a:stretch>
        </p:blipFill>
        <p:spPr bwMode="auto">
          <a:xfrm>
            <a:off x="509210" y="1676400"/>
            <a:ext cx="8253790" cy="479989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Eye Defects</a:t>
            </a:r>
            <a:br>
              <a:rPr lang="en-US" dirty="0" smtClean="0"/>
            </a:br>
            <a:r>
              <a:rPr lang="en-US" dirty="0" smtClean="0"/>
              <a:t>Short-Sightedness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t>People who are short sighted can see near objects clearly but cannot focus the light from distant objects.  This is because their lens is refracting light too strongly.  This makes the rays of parallel light focus in front of the retina.  </a:t>
            </a:r>
            <a:br>
              <a:rPr lang="en-US" dirty="0" smtClean="0"/>
            </a:br>
            <a:r>
              <a:rPr lang="en-US" dirty="0" smtClean="0"/>
              <a:t/>
            </a:r>
            <a:br>
              <a:rPr lang="en-US" dirty="0" smtClean="0"/>
            </a:br>
            <a:r>
              <a:rPr lang="en-US" dirty="0" smtClean="0"/>
              <a:t>To rectify this spectacles or contact lens made of concave or diverging lens are used to bend the light outwards before they enter the eye.  </a:t>
            </a:r>
            <a:br>
              <a:rPr lang="en-US" dirty="0" smtClean="0"/>
            </a:br>
            <a:r>
              <a:rPr lang="en-US" dirty="0" smtClean="0"/>
              <a:t/>
            </a:r>
            <a:br>
              <a:rPr lang="en-US" dirty="0" smtClean="0"/>
            </a:br>
            <a:r>
              <a:rPr lang="en-US" dirty="0" smtClean="0"/>
              <a:t>People often wear this type of spectacles when driving.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Eye Defects</a:t>
            </a:r>
            <a:br>
              <a:rPr lang="en-US" dirty="0" smtClean="0"/>
            </a:br>
            <a:r>
              <a:rPr lang="en-US" dirty="0" smtClean="0"/>
              <a:t>Long-Sightedness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People who are long sighted can see distant objects but close-up objects are blurred.  Their lens cannot bend the light inwards enough to focus the rays on the retina.  </a:t>
            </a:r>
            <a:br>
              <a:rPr lang="en-US" dirty="0" smtClean="0"/>
            </a:br>
            <a:r>
              <a:rPr lang="en-US" dirty="0" smtClean="0"/>
              <a:t/>
            </a:r>
            <a:br>
              <a:rPr lang="en-US" dirty="0" smtClean="0"/>
            </a:br>
            <a:r>
              <a:rPr lang="en-US" dirty="0" smtClean="0"/>
              <a:t>To rectify this, spectacles or contact lens made of convex or converging lens are used to bend the light inwards before they enter the eye.</a:t>
            </a:r>
            <a:br>
              <a:rPr lang="en-US" dirty="0" smtClean="0"/>
            </a:br>
            <a:r>
              <a:rPr lang="en-US" dirty="0" smtClean="0"/>
              <a:t/>
            </a:r>
            <a:br>
              <a:rPr lang="en-US" dirty="0" smtClean="0"/>
            </a:br>
            <a:r>
              <a:rPr lang="en-US" dirty="0" smtClean="0"/>
              <a:t>People often wear these type of glasses for reading.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Eye Defects</a:t>
            </a:r>
            <a:br>
              <a:rPr lang="en-US" dirty="0" smtClean="0"/>
            </a:br>
            <a:r>
              <a:rPr lang="en-US" dirty="0" smtClean="0"/>
              <a:t>Astigmatism</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b="1" dirty="0" smtClean="0"/>
              <a:t>Astigmatism </a:t>
            </a:r>
            <a:r>
              <a:rPr lang="en-US" dirty="0" smtClean="0"/>
              <a:t>is a growing problem in Caribbean countries.  </a:t>
            </a:r>
            <a:br>
              <a:rPr lang="en-US" dirty="0" smtClean="0"/>
            </a:br>
            <a:r>
              <a:rPr lang="en-US" dirty="0" smtClean="0"/>
              <a:t/>
            </a:r>
            <a:br>
              <a:rPr lang="en-US" dirty="0" smtClean="0"/>
            </a:br>
            <a:r>
              <a:rPr lang="en-US" dirty="0" smtClean="0"/>
              <a:t>This is where the cornea or lens is not the correct shape.  </a:t>
            </a:r>
            <a:br>
              <a:rPr lang="en-US" dirty="0" smtClean="0"/>
            </a:br>
            <a:r>
              <a:rPr lang="en-US" dirty="0" smtClean="0"/>
              <a:t/>
            </a:r>
            <a:br>
              <a:rPr lang="en-US" dirty="0" smtClean="0"/>
            </a:br>
            <a:r>
              <a:rPr lang="en-US" dirty="0" smtClean="0"/>
              <a:t>It can result in blurred vision and long – or short-sightedness.  </a:t>
            </a:r>
            <a:br>
              <a:rPr lang="en-US" dirty="0" smtClean="0"/>
            </a:br>
            <a:r>
              <a:rPr lang="en-US" dirty="0" smtClean="0"/>
              <a:t/>
            </a:r>
            <a:br>
              <a:rPr lang="en-US" dirty="0" smtClean="0"/>
            </a:br>
            <a:r>
              <a:rPr lang="en-US" dirty="0" smtClean="0"/>
              <a:t>It can usually be corrected by using spectacles or contact lenses, but severe cases need surgery.</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for the Eyes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People are encouraged to wear sunglasses with ultra violet protection in the sunshine.  People are also encouraged not to look directly into the sunlight or luminous sources.</a:t>
            </a:r>
            <a:br>
              <a:rPr lang="en-US" dirty="0" smtClean="0"/>
            </a:br>
            <a:endParaRPr lang="en-US" dirty="0" smtClean="0"/>
          </a:p>
          <a:p>
            <a:r>
              <a:rPr lang="en-US" dirty="0" smtClean="0"/>
              <a:t>Sunlight contains ultraviolet light which can damage the front part of the eyes for example the cornea.  Very bright light can damage the retina which is found at the back of the eye.</a:t>
            </a:r>
            <a:br>
              <a:rPr lang="en-US" dirty="0" smtClean="0"/>
            </a:br>
            <a:endParaRPr lang="en-US" dirty="0"/>
          </a:p>
        </p:txBody>
      </p:sp>
      <p:pic>
        <p:nvPicPr>
          <p:cNvPr id="61442" name="Picture 2" descr="Image result for lenny kravitz with shades on"/>
          <p:cNvPicPr>
            <a:picLocks noChangeAspect="1" noChangeArrowheads="1"/>
          </p:cNvPicPr>
          <p:nvPr/>
        </p:nvPicPr>
        <p:blipFill>
          <a:blip r:embed="rId2" cstate="print"/>
          <a:srcRect/>
          <a:stretch>
            <a:fillRect/>
          </a:stretch>
        </p:blipFill>
        <p:spPr bwMode="auto">
          <a:xfrm>
            <a:off x="7467600" y="0"/>
            <a:ext cx="1676400" cy="1676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Luminous and NON-Luminous sources of light</a:t>
            </a:r>
            <a:endParaRPr lang="en-US" dirty="0"/>
          </a:p>
        </p:txBody>
      </p:sp>
      <p:sp>
        <p:nvSpPr>
          <p:cNvPr id="3" name="Content Placeholder 2"/>
          <p:cNvSpPr>
            <a:spLocks noGrp="1"/>
          </p:cNvSpPr>
          <p:nvPr>
            <p:ph idx="1"/>
          </p:nvPr>
        </p:nvSpPr>
        <p:spPr/>
        <p:txBody>
          <a:bodyPr/>
          <a:lstStyle/>
          <a:p>
            <a:r>
              <a:rPr lang="en-US" dirty="0" smtClean="0"/>
              <a:t>Luminous sources enable us to see NON-luminous sources.  </a:t>
            </a:r>
            <a:br>
              <a:rPr lang="en-US" dirty="0" smtClean="0"/>
            </a:br>
            <a:r>
              <a:rPr lang="en-US" dirty="0" smtClean="0"/>
              <a:t/>
            </a:r>
            <a:br>
              <a:rPr lang="en-US" dirty="0" smtClean="0"/>
            </a:br>
            <a:r>
              <a:rPr lang="en-US" dirty="0" smtClean="0"/>
              <a:t>For example in the night we can hardly see the trees clearly in your backyard.  When day breaks you can see them clearly.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Rays make Beams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A ray of light is the direction of the path in which light is travelling.  It is often depicted as an arrow.</a:t>
            </a:r>
          </a:p>
          <a:p>
            <a:endParaRPr lang="en-US" dirty="0"/>
          </a:p>
          <a:p>
            <a:endParaRPr lang="en-US" dirty="0" smtClean="0"/>
          </a:p>
          <a:p>
            <a:r>
              <a:rPr lang="en-US" dirty="0" smtClean="0"/>
              <a:t>A beam of light is made</a:t>
            </a:r>
            <a:br>
              <a:rPr lang="en-US" dirty="0" smtClean="0"/>
            </a:br>
            <a:r>
              <a:rPr lang="en-US" dirty="0" smtClean="0"/>
              <a:t>up of many rays of light.</a:t>
            </a:r>
            <a:br>
              <a:rPr lang="en-US" dirty="0" smtClean="0"/>
            </a:br>
            <a:r>
              <a:rPr lang="en-US" dirty="0" smtClean="0"/>
              <a:t>A light beam may be </a:t>
            </a:r>
            <a:br>
              <a:rPr lang="en-US" dirty="0" smtClean="0"/>
            </a:br>
            <a:r>
              <a:rPr lang="en-US" dirty="0" smtClean="0"/>
              <a:t>parallel, spreading out </a:t>
            </a:r>
            <a:br>
              <a:rPr lang="en-US" dirty="0" smtClean="0"/>
            </a:br>
            <a:r>
              <a:rPr lang="en-US" dirty="0" smtClean="0"/>
              <a:t>(diverging) or getting </a:t>
            </a:r>
            <a:br>
              <a:rPr lang="en-US" dirty="0" smtClean="0"/>
            </a:br>
            <a:r>
              <a:rPr lang="en-US" dirty="0" smtClean="0"/>
              <a:t>narrower (converging).</a:t>
            </a:r>
            <a:endParaRPr lang="en-US" dirty="0"/>
          </a:p>
        </p:txBody>
      </p:sp>
      <p:pic>
        <p:nvPicPr>
          <p:cNvPr id="4" name="Picture 2" descr="Image result for ray of light physics"/>
          <p:cNvPicPr>
            <a:picLocks noChangeAspect="1" noChangeArrowheads="1"/>
          </p:cNvPicPr>
          <p:nvPr/>
        </p:nvPicPr>
        <p:blipFill>
          <a:blip r:embed="rId2" cstate="print"/>
          <a:srcRect t="23881" r="72706"/>
          <a:stretch>
            <a:fillRect/>
          </a:stretch>
        </p:blipFill>
        <p:spPr bwMode="auto">
          <a:xfrm>
            <a:off x="3367242" y="2743200"/>
            <a:ext cx="2195358" cy="1447800"/>
          </a:xfrm>
          <a:prstGeom prst="rect">
            <a:avLst/>
          </a:prstGeom>
          <a:noFill/>
        </p:spPr>
      </p:pic>
      <p:pic>
        <p:nvPicPr>
          <p:cNvPr id="5" name="Picture 2" descr="Image result for ray of light physics"/>
          <p:cNvPicPr>
            <a:picLocks noChangeAspect="1" noChangeArrowheads="1"/>
          </p:cNvPicPr>
          <p:nvPr/>
        </p:nvPicPr>
        <p:blipFill>
          <a:blip r:embed="rId2" cstate="print"/>
          <a:srcRect l="32000" r="38824"/>
          <a:stretch>
            <a:fillRect/>
          </a:stretch>
        </p:blipFill>
        <p:spPr bwMode="auto">
          <a:xfrm>
            <a:off x="5638800" y="4462924"/>
            <a:ext cx="2590800" cy="209980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50800" dir="5400000" algn="ctr" rotWithShape="0">
              <a:schemeClr val="tx1"/>
            </a:outerShdw>
          </a:effectLst>
        </p:spPr>
        <p:txBody>
          <a:bodyPr>
            <a:normAutofit/>
          </a:bodyPr>
          <a:lstStyle/>
          <a:p>
            <a:r>
              <a:rPr lang="en-US" sz="6000" dirty="0" smtClean="0"/>
              <a:t>Shadows</a:t>
            </a:r>
            <a:endParaRPr lang="en-US" sz="60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Shadows formed?</a:t>
            </a:r>
            <a:endParaRPr lang="en-US" dirty="0"/>
          </a:p>
        </p:txBody>
      </p:sp>
      <p:sp>
        <p:nvSpPr>
          <p:cNvPr id="3" name="Content Placeholder 2"/>
          <p:cNvSpPr>
            <a:spLocks noGrp="1"/>
          </p:cNvSpPr>
          <p:nvPr>
            <p:ph idx="1"/>
          </p:nvPr>
        </p:nvSpPr>
        <p:spPr/>
        <p:txBody>
          <a:bodyPr/>
          <a:lstStyle/>
          <a:p>
            <a:r>
              <a:rPr lang="en-US" dirty="0" smtClean="0"/>
              <a:t>Light is able to pass through objects which are </a:t>
            </a:r>
            <a:br>
              <a:rPr lang="en-US" dirty="0" smtClean="0"/>
            </a:br>
            <a:r>
              <a:rPr lang="en-US" dirty="0" smtClean="0"/>
              <a:t>a.  Transparent and</a:t>
            </a:r>
            <a:br>
              <a:rPr lang="en-US" dirty="0" smtClean="0"/>
            </a:br>
            <a:r>
              <a:rPr lang="en-US" dirty="0" smtClean="0"/>
              <a:t>b.  Translucent</a:t>
            </a:r>
          </a:p>
          <a:p>
            <a:endParaRPr lang="en-US" dirty="0"/>
          </a:p>
          <a:p>
            <a:r>
              <a:rPr lang="en-US" dirty="0" smtClean="0"/>
              <a:t>Light can not pass through opaque objects.</a:t>
            </a:r>
          </a:p>
          <a:p>
            <a:endParaRPr lang="en-US" dirty="0"/>
          </a:p>
          <a:p>
            <a:r>
              <a:rPr lang="en-US" dirty="0" smtClean="0"/>
              <a:t>When an opaque object is in the path of light a shadow is formed.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shadows move?</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Trees are opaque objects which can block the Sun.</a:t>
            </a:r>
          </a:p>
          <a:p>
            <a:endParaRPr lang="en-US" dirty="0"/>
          </a:p>
          <a:p>
            <a:r>
              <a:rPr lang="en-US" dirty="0" smtClean="0"/>
              <a:t>The Sun changes position throughout the day.  As the direction from which the Sun’s light reaches the tree changes, the shadows change in</a:t>
            </a:r>
            <a:br>
              <a:rPr lang="en-US" dirty="0" smtClean="0"/>
            </a:br>
            <a:r>
              <a:rPr lang="en-US" dirty="0" smtClean="0"/>
              <a:t>a.  Direction</a:t>
            </a:r>
            <a:br>
              <a:rPr lang="en-US" dirty="0" smtClean="0"/>
            </a:br>
            <a:r>
              <a:rPr lang="en-US" dirty="0" smtClean="0"/>
              <a:t>b.  Length</a:t>
            </a:r>
            <a:br>
              <a:rPr lang="en-US" dirty="0" smtClean="0"/>
            </a:br>
            <a:r>
              <a:rPr lang="en-US" dirty="0" smtClean="0"/>
              <a:t>c.  Shape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12791</TotalTime>
  <Words>1035</Words>
  <Application>Microsoft Office PowerPoint</Application>
  <PresentationFormat>On-screen Show (4:3)</PresentationFormat>
  <Paragraphs>150</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Light Energy</vt:lpstr>
      <vt:lpstr>What is Light?</vt:lpstr>
      <vt:lpstr>What is Light?</vt:lpstr>
      <vt:lpstr>Luminous and NON-Luminous sources of light</vt:lpstr>
      <vt:lpstr>Luminous and NON-Luminous sources of light</vt:lpstr>
      <vt:lpstr>Rays make Beams</vt:lpstr>
      <vt:lpstr>Shadows</vt:lpstr>
      <vt:lpstr>How are Shadows formed?</vt:lpstr>
      <vt:lpstr>Do shadows move?</vt:lpstr>
      <vt:lpstr>Hand Puppets</vt:lpstr>
      <vt:lpstr>Examples of Transparent, Translucent and Opaque objects</vt:lpstr>
      <vt:lpstr>What is a point source?</vt:lpstr>
      <vt:lpstr>What is an extended source of light?</vt:lpstr>
      <vt:lpstr>Eclipses</vt:lpstr>
      <vt:lpstr>Eclipses</vt:lpstr>
      <vt:lpstr>Solar Eclipse</vt:lpstr>
      <vt:lpstr>Eclipse of the Sun</vt:lpstr>
      <vt:lpstr>Lunar Eclipse</vt:lpstr>
      <vt:lpstr>Eclipse of the Moon</vt:lpstr>
      <vt:lpstr>Reflection</vt:lpstr>
      <vt:lpstr>Reflection of Light</vt:lpstr>
      <vt:lpstr>Reflection of light</vt:lpstr>
      <vt:lpstr>Reflection of Light</vt:lpstr>
      <vt:lpstr>Reflection of Light</vt:lpstr>
      <vt:lpstr>Refraction</vt:lpstr>
      <vt:lpstr>Refraction</vt:lpstr>
      <vt:lpstr>Refraction of Light</vt:lpstr>
      <vt:lpstr>Refraction</vt:lpstr>
      <vt:lpstr>Refraction</vt:lpstr>
      <vt:lpstr>Slide 30</vt:lpstr>
      <vt:lpstr>Refraction  Experiments</vt:lpstr>
      <vt:lpstr>Lenses</vt:lpstr>
      <vt:lpstr>Terms used with Lenses</vt:lpstr>
      <vt:lpstr>Some Useful Definitions</vt:lpstr>
      <vt:lpstr>Some Useful Definitions</vt:lpstr>
      <vt:lpstr>Some Useful Definitions</vt:lpstr>
      <vt:lpstr>Some Useful Definitions</vt:lpstr>
      <vt:lpstr>Parallel Ray Focus on the Focal Plane</vt:lpstr>
      <vt:lpstr>Magnification</vt:lpstr>
      <vt:lpstr>Real and Virtual Images</vt:lpstr>
      <vt:lpstr>Examples of Real Images and Virtual Images</vt:lpstr>
      <vt:lpstr>Features of real and virtual images of real objects produced by a lens</vt:lpstr>
      <vt:lpstr>Characteristics of the Image formed in a Concave Lens</vt:lpstr>
      <vt:lpstr>The Eye</vt:lpstr>
      <vt:lpstr>The Eye</vt:lpstr>
      <vt:lpstr>Eye Defects Short-Sightedness</vt:lpstr>
      <vt:lpstr>Eye Defects Long-Sightedness</vt:lpstr>
      <vt:lpstr>Eye Defects Astigmatism</vt:lpstr>
      <vt:lpstr>Protection for the Eyes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dc:title>
  <dc:creator>Samantha</dc:creator>
  <cp:lastModifiedBy>Samantha</cp:lastModifiedBy>
  <cp:revision>19</cp:revision>
  <dcterms:created xsi:type="dcterms:W3CDTF">2018-05-31T21:12:49Z</dcterms:created>
  <dcterms:modified xsi:type="dcterms:W3CDTF">2020-02-18T15:08:04Z</dcterms:modified>
</cp:coreProperties>
</file>