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25" r:id="rId3"/>
    <p:sldId id="326" r:id="rId4"/>
    <p:sldId id="257" r:id="rId5"/>
    <p:sldId id="281" r:id="rId6"/>
    <p:sldId id="327" r:id="rId7"/>
    <p:sldId id="282" r:id="rId8"/>
    <p:sldId id="286" r:id="rId9"/>
    <p:sldId id="284" r:id="rId10"/>
    <p:sldId id="283" r:id="rId11"/>
    <p:sldId id="266" r:id="rId12"/>
    <p:sldId id="287" r:id="rId13"/>
    <p:sldId id="330" r:id="rId14"/>
    <p:sldId id="331" r:id="rId15"/>
    <p:sldId id="332" r:id="rId16"/>
    <p:sldId id="285" r:id="rId17"/>
    <p:sldId id="265" r:id="rId18"/>
    <p:sldId id="264" r:id="rId19"/>
    <p:sldId id="301" r:id="rId20"/>
    <p:sldId id="302" r:id="rId21"/>
    <p:sldId id="300" r:id="rId22"/>
    <p:sldId id="328" r:id="rId23"/>
    <p:sldId id="329" r:id="rId24"/>
    <p:sldId id="299" r:id="rId25"/>
    <p:sldId id="297" r:id="rId26"/>
    <p:sldId id="298" r:id="rId27"/>
    <p:sldId id="288" r:id="rId28"/>
    <p:sldId id="296" r:id="rId29"/>
    <p:sldId id="293" r:id="rId30"/>
    <p:sldId id="292" r:id="rId31"/>
    <p:sldId id="295" r:id="rId32"/>
    <p:sldId id="294" r:id="rId33"/>
    <p:sldId id="267" r:id="rId34"/>
    <p:sldId id="334" r:id="rId35"/>
    <p:sldId id="335" r:id="rId36"/>
    <p:sldId id="269" r:id="rId37"/>
    <p:sldId id="333" r:id="rId38"/>
    <p:sldId id="303" r:id="rId39"/>
    <p:sldId id="304" r:id="rId40"/>
    <p:sldId id="271" r:id="rId41"/>
    <p:sldId id="305" r:id="rId42"/>
    <p:sldId id="270" r:id="rId43"/>
    <p:sldId id="272" r:id="rId44"/>
    <p:sldId id="268" r:id="rId45"/>
    <p:sldId id="306" r:id="rId46"/>
    <p:sldId id="307" r:id="rId47"/>
    <p:sldId id="308" r:id="rId48"/>
    <p:sldId id="276" r:id="rId49"/>
    <p:sldId id="311" r:id="rId50"/>
    <p:sldId id="312" r:id="rId51"/>
    <p:sldId id="277" r:id="rId52"/>
    <p:sldId id="275" r:id="rId53"/>
    <p:sldId id="313" r:id="rId54"/>
    <p:sldId id="314" r:id="rId55"/>
    <p:sldId id="315" r:id="rId56"/>
    <p:sldId id="317" r:id="rId57"/>
    <p:sldId id="316" r:id="rId58"/>
    <p:sldId id="318" r:id="rId59"/>
    <p:sldId id="319" r:id="rId60"/>
    <p:sldId id="274" r:id="rId61"/>
    <p:sldId id="337" r:id="rId62"/>
    <p:sldId id="338" r:id="rId63"/>
    <p:sldId id="278" r:id="rId64"/>
    <p:sldId id="273" r:id="rId65"/>
    <p:sldId id="320" r:id="rId66"/>
    <p:sldId id="339" r:id="rId67"/>
    <p:sldId id="321" r:id="rId68"/>
    <p:sldId id="279" r:id="rId69"/>
    <p:sldId id="340" r:id="rId70"/>
    <p:sldId id="322" r:id="rId71"/>
    <p:sldId id="324" r:id="rId72"/>
    <p:sldId id="323" r:id="rId73"/>
    <p:sldId id="28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0BD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22" y="7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3FB45-9D4C-4886-88DF-4AAA34F14DFA}" type="datetimeFigureOut">
              <a:rPr lang="en-US" smtClean="0"/>
              <a:pPr/>
              <a:t>10/7/2019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AEED2-9D9D-497D-A64E-E4ADB197B33D}" type="slidenum">
              <a:rPr lang="en-US" smtClean="0"/>
              <a:pPr/>
              <a:t>‹#›</a:t>
            </a:fld>
            <a:endParaRPr lang="en-US"/>
          </a:p>
        </p:txBody>
      </p:sp>
    </p:spTree>
    <p:extLst>
      <p:ext uri="{BB962C8B-B14F-4D97-AF65-F5344CB8AC3E}">
        <p14:creationId xmlns="" xmlns:p14="http://schemas.microsoft.com/office/powerpoint/2010/main" val="229559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AEED2-9D9D-497D-A64E-E4ADB197B33D}" type="slidenum">
              <a:rPr lang="en-US" smtClean="0"/>
              <a:pPr/>
              <a:t>51</a:t>
            </a:fld>
            <a:endParaRPr lang="en-US"/>
          </a:p>
        </p:txBody>
      </p:sp>
    </p:spTree>
    <p:extLst>
      <p:ext uri="{BB962C8B-B14F-4D97-AF65-F5344CB8AC3E}">
        <p14:creationId xmlns="" xmlns:p14="http://schemas.microsoft.com/office/powerpoint/2010/main" val="50842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1AEED2-9D9D-497D-A64E-E4ADB197B33D}" type="slidenum">
              <a:rPr lang="en-US" smtClean="0"/>
              <a:pPr/>
              <a:t>63</a:t>
            </a:fld>
            <a:endParaRPr lang="en-US"/>
          </a:p>
        </p:txBody>
      </p:sp>
    </p:spTree>
    <p:extLst>
      <p:ext uri="{BB962C8B-B14F-4D97-AF65-F5344CB8AC3E}">
        <p14:creationId xmlns="" xmlns:p14="http://schemas.microsoft.com/office/powerpoint/2010/main" val="50842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329939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330995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323639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316116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281018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61512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348033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81849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357101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170634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94E24-9FD6-4BAA-9613-AAE865CF308F}"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230581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94E24-9FD6-4BAA-9613-AAE865CF308F}" type="datetimeFigureOut">
              <a:rPr lang="en-US" smtClean="0"/>
              <a:pPr/>
              <a:t>10/7/2019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D6646-88E2-491A-A106-D5033D6EFA47}" type="slidenum">
              <a:rPr lang="en-US" smtClean="0"/>
              <a:pPr/>
              <a:t>‹#›</a:t>
            </a:fld>
            <a:endParaRPr lang="en-US" dirty="0"/>
          </a:p>
        </p:txBody>
      </p:sp>
    </p:spTree>
    <p:extLst>
      <p:ext uri="{BB962C8B-B14F-4D97-AF65-F5344CB8AC3E}">
        <p14:creationId xmlns="" xmlns:p14="http://schemas.microsoft.com/office/powerpoint/2010/main" val="143123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1" y="1525187"/>
            <a:ext cx="2590800" cy="1751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72200" y="533400"/>
            <a:ext cx="2637111" cy="281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Physics of the Atom.jpg"/>
          <p:cNvPicPr>
            <a:picLocks noChangeAspect="1"/>
          </p:cNvPicPr>
          <p:nvPr/>
        </p:nvPicPr>
        <p:blipFill>
          <a:blip r:embed="rId4" cstate="print"/>
          <a:srcRect l="22680" t="41111" r="2549" b="42797"/>
          <a:stretch>
            <a:fillRect/>
          </a:stretch>
        </p:blipFill>
        <p:spPr>
          <a:xfrm rot="10800000">
            <a:off x="160379" y="4038599"/>
            <a:ext cx="8755021" cy="2438400"/>
          </a:xfrm>
          <a:prstGeom prst="rect">
            <a:avLst/>
          </a:prstGeom>
          <a:scene3d>
            <a:camera prst="orthographicFront">
              <a:rot lat="0" lon="0" rev="72000"/>
            </a:camera>
            <a:lightRig rig="threePt" dir="t"/>
          </a:scene3d>
        </p:spPr>
      </p:pic>
      <p:pic>
        <p:nvPicPr>
          <p:cNvPr id="27650" name="Picture 2" descr="Image result for electron"/>
          <p:cNvPicPr>
            <a:picLocks noChangeAspect="1" noChangeArrowheads="1"/>
          </p:cNvPicPr>
          <p:nvPr/>
        </p:nvPicPr>
        <p:blipFill>
          <a:blip r:embed="rId5" cstate="print"/>
          <a:srcRect/>
          <a:stretch>
            <a:fillRect/>
          </a:stretch>
        </p:blipFill>
        <p:spPr bwMode="auto">
          <a:xfrm>
            <a:off x="2971800" y="152400"/>
            <a:ext cx="2746375" cy="1801491"/>
          </a:xfrm>
          <a:prstGeom prst="rect">
            <a:avLst/>
          </a:prstGeom>
          <a:noFill/>
        </p:spPr>
      </p:pic>
    </p:spTree>
    <p:extLst>
      <p:ext uri="{BB962C8B-B14F-4D97-AF65-F5344CB8AC3E}">
        <p14:creationId xmlns="" xmlns:p14="http://schemas.microsoft.com/office/powerpoint/2010/main" val="380336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334000"/>
          </a:xfrm>
        </p:spPr>
        <p:txBody>
          <a:bodyPr>
            <a:noAutofit/>
          </a:bodyPr>
          <a:lstStyle/>
          <a:p>
            <a:r>
              <a:rPr lang="en-US" sz="2400" dirty="0" smtClean="0">
                <a:latin typeface="+mj-lt"/>
                <a:cs typeface="Times New Roman" panose="02020603050405020304" pitchFamily="18" charset="0"/>
              </a:rPr>
              <a:t>Since his findings could not be explained by J. J. Thomson’s plum pudding theory Rutherford’s team determined that:</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solidFill>
                  <a:srgbClr val="00B0F0"/>
                </a:solidFill>
                <a:latin typeface="+mj-lt"/>
                <a:cs typeface="Times New Roman" panose="02020603050405020304" pitchFamily="18" charset="0"/>
              </a:rPr>
              <a:t>a.  since most of the alpha particles pass straight through the gold foil, </a:t>
            </a:r>
            <a:r>
              <a:rPr lang="en-US" sz="2400" b="1" dirty="0" smtClean="0">
                <a:solidFill>
                  <a:srgbClr val="00B0F0"/>
                </a:solidFill>
                <a:latin typeface="+mj-lt"/>
                <a:cs typeface="Times New Roman" panose="02020603050405020304" pitchFamily="18" charset="0"/>
              </a:rPr>
              <a:t>most of the atom must be composed of empty space</a:t>
            </a:r>
            <a:r>
              <a:rPr lang="en-US" sz="2400" dirty="0" smtClean="0">
                <a:solidFill>
                  <a:srgbClr val="00B0F0"/>
                </a:solidFill>
                <a:latin typeface="+mj-lt"/>
                <a:cs typeface="Times New Roman" panose="02020603050405020304" pitchFamily="18" charset="0"/>
              </a:rPr>
              <a:t>.</a:t>
            </a:r>
            <a:br>
              <a:rPr lang="en-US" sz="2400" dirty="0" smtClean="0">
                <a:solidFill>
                  <a:srgbClr val="00B0F0"/>
                </a:solidFill>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solidFill>
                  <a:srgbClr val="F50BD9"/>
                </a:solidFill>
                <a:latin typeface="+mj-lt"/>
                <a:cs typeface="Times New Roman" panose="02020603050405020304" pitchFamily="18" charset="0"/>
              </a:rPr>
              <a:t>b.  As some alpha particles are deflected they must be repelled by a dense positively charged part of the atom later named the  ______________ which contained  ________________________ and most of the mass of the atom.</a:t>
            </a:r>
            <a:br>
              <a:rPr lang="en-US" sz="2400" dirty="0" smtClean="0">
                <a:solidFill>
                  <a:srgbClr val="F50BD9"/>
                </a:solidFill>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dirty="0" smtClean="0">
                <a:solidFill>
                  <a:srgbClr val="00B050"/>
                </a:solidFill>
                <a:latin typeface="+mj-lt"/>
                <a:cs typeface="Times New Roman" panose="02020603050405020304" pitchFamily="18" charset="0"/>
              </a:rPr>
              <a:t>c.  The apparent radius of atoms was much greater than the measured size of the nucleus.  As the electrons were known to be very small, it was suggested that they occupied the space around the nucleus in a way similar to the planets orbiting the Sun.</a:t>
            </a:r>
            <a:endParaRPr lang="en-US" sz="1400" dirty="0" smtClean="0">
              <a:solidFill>
                <a:srgbClr val="00B050"/>
              </a:solidFill>
            </a:endParaRPr>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Rutherford</a:t>
            </a:r>
            <a:br>
              <a:rPr lang="en-US" sz="4400" dirty="0" smtClean="0">
                <a:latin typeface="+mj-lt"/>
                <a:ea typeface="+mj-ea"/>
                <a:cs typeface="+mj-cs"/>
              </a:rPr>
            </a:br>
            <a:r>
              <a:rPr lang="en-US" sz="4400" dirty="0" smtClean="0">
                <a:solidFill>
                  <a:srgbClr val="FFC000"/>
                </a:solidFill>
                <a:latin typeface="+mj-lt"/>
                <a:ea typeface="+mj-ea"/>
                <a:cs typeface="+mj-cs"/>
              </a:rPr>
              <a:t>Nucleus</a:t>
            </a:r>
            <a:endParaRPr kumimoji="0" lang="en-US" sz="4400" b="0" i="0" u="none" strike="noStrike" kern="1200" cap="none" spc="0" normalizeH="0" baseline="0" noProof="0" dirty="0">
              <a:ln>
                <a:noFill/>
              </a:ln>
              <a:solidFill>
                <a:srgbClr val="FFC000"/>
              </a:solidFill>
              <a:effectLst/>
              <a:uLnTx/>
              <a:uFillTx/>
              <a:latin typeface="+mj-lt"/>
              <a:ea typeface="+mj-ea"/>
              <a:cs typeface="+mj-cs"/>
            </a:endParaRPr>
          </a:p>
        </p:txBody>
      </p:sp>
    </p:spTree>
    <p:extLst>
      <p:ext uri="{BB962C8B-B14F-4D97-AF65-F5344CB8AC3E}">
        <p14:creationId xmlns="" xmlns:p14="http://schemas.microsoft.com/office/powerpoint/2010/main" val="1335798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fontScale="92500" lnSpcReduction="20000"/>
          </a:bodyPr>
          <a:lstStyle/>
          <a:p>
            <a:r>
              <a:rPr lang="en-US" dirty="0" smtClean="0">
                <a:latin typeface="+mj-lt"/>
                <a:cs typeface="Times New Roman" panose="02020603050405020304" pitchFamily="18" charset="0"/>
              </a:rPr>
              <a:t>In 1913 </a:t>
            </a:r>
            <a:r>
              <a:rPr lang="en-US" dirty="0" err="1" smtClean="0">
                <a:latin typeface="+mj-lt"/>
                <a:cs typeface="Times New Roman" panose="02020603050405020304" pitchFamily="18" charset="0"/>
              </a:rPr>
              <a:t>Niels</a:t>
            </a:r>
            <a:r>
              <a:rPr lang="en-US" dirty="0" smtClean="0">
                <a:latin typeface="+mj-lt"/>
                <a:cs typeface="Times New Roman" panose="02020603050405020304" pitchFamily="18" charset="0"/>
              </a:rPr>
              <a:t> Bohr suggested</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that the negatively charged</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electrons orbit the nucleus</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in particular shells.</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He further suggested that</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a unique energy value is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required by an electron to</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exist within any shell.</a:t>
            </a:r>
          </a:p>
          <a:p>
            <a:endParaRPr lang="en-US" dirty="0" smtClean="0">
              <a:latin typeface="+mj-lt"/>
              <a:cs typeface="Times New Roman" panose="02020603050405020304" pitchFamily="18" charset="0"/>
            </a:endParaRPr>
          </a:p>
          <a:p>
            <a:r>
              <a:rPr lang="en-US" dirty="0" smtClean="0">
                <a:latin typeface="+mj-lt"/>
                <a:cs typeface="Times New Roman" panose="02020603050405020304" pitchFamily="18" charset="0"/>
              </a:rPr>
              <a:t>All previous models of the atom could not explain the behaviour of the electrons and why they did not fall into the nucleus due to electromagnetic forces.</a:t>
            </a:r>
            <a:endParaRPr lang="en-US" sz="1200" dirty="0" smtClean="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Bohr</a:t>
            </a:r>
            <a:br>
              <a:rPr lang="en-US" sz="4400" noProof="0" dirty="0" smtClean="0">
                <a:latin typeface="+mj-lt"/>
                <a:ea typeface="+mj-ea"/>
                <a:cs typeface="+mj-cs"/>
              </a:rPr>
            </a:br>
            <a:r>
              <a:rPr lang="en-US" sz="4400" noProof="0" dirty="0" smtClean="0">
                <a:solidFill>
                  <a:srgbClr val="00B050"/>
                </a:solidFill>
                <a:latin typeface="+mj-lt"/>
                <a:ea typeface="+mj-ea"/>
                <a:cs typeface="+mj-cs"/>
              </a:rPr>
              <a:t>Energy Levels &amp; Electrons</a:t>
            </a:r>
            <a:endParaRPr kumimoji="0" lang="en-US" sz="4400" b="0" i="0" u="none" strike="noStrike" kern="1200" cap="none" spc="0" normalizeH="0" baseline="0" noProof="0" dirty="0">
              <a:ln>
                <a:noFill/>
              </a:ln>
              <a:solidFill>
                <a:srgbClr val="00B050"/>
              </a:solidFill>
              <a:effectLst/>
              <a:uLnTx/>
              <a:uFillTx/>
              <a:latin typeface="+mj-lt"/>
              <a:ea typeface="+mj-ea"/>
              <a:cs typeface="+mj-cs"/>
            </a:endParaRPr>
          </a:p>
        </p:txBody>
      </p:sp>
      <p:pic>
        <p:nvPicPr>
          <p:cNvPr id="55298" name="Picture 2" descr="Image result for bohr"/>
          <p:cNvPicPr>
            <a:picLocks noChangeAspect="1" noChangeArrowheads="1"/>
          </p:cNvPicPr>
          <p:nvPr/>
        </p:nvPicPr>
        <p:blipFill>
          <a:blip r:embed="rId2" cstate="print"/>
          <a:srcRect/>
          <a:stretch>
            <a:fillRect/>
          </a:stretch>
        </p:blipFill>
        <p:spPr bwMode="auto">
          <a:xfrm>
            <a:off x="5791200" y="1396253"/>
            <a:ext cx="2590800" cy="3581401"/>
          </a:xfrm>
          <a:prstGeom prst="rect">
            <a:avLst/>
          </a:prstGeom>
          <a:noFill/>
        </p:spPr>
      </p:pic>
    </p:spTree>
    <p:extLst>
      <p:ext uri="{BB962C8B-B14F-4D97-AF65-F5344CB8AC3E}">
        <p14:creationId xmlns="" xmlns:p14="http://schemas.microsoft.com/office/powerpoint/2010/main" val="667468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dirty="0" smtClean="0">
                <a:latin typeface="+mj-lt"/>
                <a:cs typeface="Times New Roman" panose="02020603050405020304" pitchFamily="18" charset="0"/>
              </a:rPr>
              <a:t>In 1932 James Chadwick discovered</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neutrons, uncharged particles that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exist together with protons within</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the nucleus of an atom.</a:t>
            </a:r>
            <a:br>
              <a:rPr lang="en-US" dirty="0" smtClean="0">
                <a:latin typeface="+mj-lt"/>
                <a:cs typeface="Times New Roman" panose="02020603050405020304" pitchFamily="18" charset="0"/>
              </a:rPr>
            </a:br>
            <a:endParaRPr lang="en-US" dirty="0" smtClean="0">
              <a:latin typeface="+mj-lt"/>
              <a:cs typeface="Times New Roman" panose="02020603050405020304" pitchFamily="18" charset="0"/>
            </a:endParaRPr>
          </a:p>
          <a:p>
            <a:r>
              <a:rPr lang="en-US" dirty="0" smtClean="0">
                <a:latin typeface="+mj-lt"/>
                <a:cs typeface="Times New Roman" panose="02020603050405020304" pitchFamily="18" charset="0"/>
              </a:rPr>
              <a:t>Neutrons were difficult to detect</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because, unlike protons and electrons, they have no charge and therefore can not be affected by electric and magnetic fields.</a:t>
            </a:r>
            <a:br>
              <a:rPr lang="en-US" dirty="0" smtClean="0">
                <a:latin typeface="+mj-lt"/>
                <a:cs typeface="Times New Roman" panose="02020603050405020304" pitchFamily="18" charset="0"/>
              </a:rPr>
            </a:br>
            <a:r>
              <a:rPr lang="en-US" sz="1200" dirty="0" smtClean="0">
                <a:latin typeface="+mj-lt"/>
              </a:rPr>
              <a:t/>
            </a:r>
            <a:br>
              <a:rPr lang="en-US" sz="1200" dirty="0" smtClean="0">
                <a:latin typeface="+mj-lt"/>
              </a:rPr>
            </a:br>
            <a:r>
              <a:rPr lang="en-US" sz="1200" dirty="0" smtClean="0">
                <a:latin typeface="+mj-lt"/>
              </a:rPr>
              <a:t/>
            </a:r>
            <a:br>
              <a:rPr lang="en-US" sz="1200" dirty="0" smtClean="0">
                <a:latin typeface="+mj-lt"/>
              </a:rPr>
            </a:br>
            <a:endParaRPr lang="en-US" sz="1200" dirty="0" smtClean="0">
              <a:latin typeface="+mj-lt"/>
            </a:endParaRPr>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Chadwick</a:t>
            </a:r>
            <a:br>
              <a:rPr lang="en-US" sz="4400" noProof="0" dirty="0" smtClean="0">
                <a:latin typeface="+mj-lt"/>
                <a:ea typeface="+mj-ea"/>
                <a:cs typeface="+mj-cs"/>
              </a:rPr>
            </a:br>
            <a:r>
              <a:rPr lang="en-US" sz="4400" noProof="0" dirty="0" smtClean="0">
                <a:solidFill>
                  <a:srgbClr val="00B0F0"/>
                </a:solidFill>
                <a:latin typeface="+mj-lt"/>
                <a:ea typeface="+mj-ea"/>
                <a:cs typeface="+mj-cs"/>
              </a:rPr>
              <a:t>Neutrons</a:t>
            </a:r>
            <a:endParaRPr kumimoji="0" lang="en-US" sz="4400" b="0" i="0" u="none" strike="noStrike" kern="1200" cap="none" spc="0" normalizeH="0" baseline="0" noProof="0" dirty="0">
              <a:ln>
                <a:noFill/>
              </a:ln>
              <a:solidFill>
                <a:srgbClr val="00B0F0"/>
              </a:solidFill>
              <a:effectLst/>
              <a:uLnTx/>
              <a:uFillTx/>
              <a:latin typeface="+mj-lt"/>
              <a:ea typeface="+mj-ea"/>
              <a:cs typeface="+mj-cs"/>
            </a:endParaRPr>
          </a:p>
        </p:txBody>
      </p:sp>
      <p:pic>
        <p:nvPicPr>
          <p:cNvPr id="54274" name="Picture 2" descr="Image result for chadwick atom"/>
          <p:cNvPicPr>
            <a:picLocks noChangeAspect="1" noChangeArrowheads="1"/>
          </p:cNvPicPr>
          <p:nvPr/>
        </p:nvPicPr>
        <p:blipFill>
          <a:blip r:embed="rId2" cstate="print"/>
          <a:srcRect/>
          <a:stretch>
            <a:fillRect/>
          </a:stretch>
        </p:blipFill>
        <p:spPr bwMode="auto">
          <a:xfrm>
            <a:off x="6477000" y="1295400"/>
            <a:ext cx="2362200" cy="3340827"/>
          </a:xfrm>
          <a:prstGeom prst="rect">
            <a:avLst/>
          </a:prstGeom>
          <a:noFill/>
        </p:spPr>
      </p:pic>
    </p:spTree>
    <p:extLst>
      <p:ext uri="{BB962C8B-B14F-4D97-AF65-F5344CB8AC3E}">
        <p14:creationId xmlns="" xmlns:p14="http://schemas.microsoft.com/office/powerpoint/2010/main" val="667468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1.  Matter is made up of atoms.</a:t>
            </a:r>
            <a:br>
              <a:rPr lang="en-US" dirty="0" smtClean="0"/>
            </a:br>
            <a:endParaRPr lang="en-US" dirty="0" smtClean="0"/>
          </a:p>
          <a:p>
            <a:r>
              <a:rPr lang="en-US" dirty="0" smtClean="0"/>
              <a:t>2.  Everything is made up of matter.</a:t>
            </a:r>
          </a:p>
          <a:p>
            <a:endParaRPr lang="en-US" dirty="0" smtClean="0"/>
          </a:p>
          <a:p>
            <a:r>
              <a:rPr lang="en-US" dirty="0" smtClean="0"/>
              <a:t>3.  Atoms can NOT be seen with the naked eye however, can be viewed using an electron microscope.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4.  Democritus suggested that matter is made up of atoms and that atoms were the smallest particles known to man.</a:t>
            </a:r>
            <a:br>
              <a:rPr lang="en-US" dirty="0" smtClean="0"/>
            </a:br>
            <a:endParaRPr lang="en-US" dirty="0" smtClean="0"/>
          </a:p>
          <a:p>
            <a:r>
              <a:rPr lang="en-US" dirty="0" smtClean="0"/>
              <a:t>5.  Thomson suggested that the atoms were not the smallest particles known to man since electrons could be emitted from them.</a:t>
            </a:r>
            <a:br>
              <a:rPr lang="en-US" dirty="0" smtClean="0"/>
            </a:br>
            <a:endParaRPr lang="en-US" dirty="0" smtClean="0"/>
          </a:p>
          <a:p>
            <a:r>
              <a:rPr lang="en-US" dirty="0" smtClean="0"/>
              <a:t>6.  Rutherford suggested the presence of a nucleus.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dirty="0" smtClean="0"/>
              <a:t>7.  Bohr suggested that electrons orbited the nucleus in energy shells.</a:t>
            </a:r>
            <a:br>
              <a:rPr lang="en-US" dirty="0" smtClean="0"/>
            </a:br>
            <a:endParaRPr lang="en-US" dirty="0" smtClean="0"/>
          </a:p>
          <a:p>
            <a:r>
              <a:rPr lang="en-US" dirty="0" smtClean="0"/>
              <a:t>8.  Chadwick suggested the presence of neutrons.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numCol="2">
            <a:noAutofit/>
          </a:bodyPr>
          <a:lstStyle/>
          <a:p>
            <a:r>
              <a:rPr lang="en-US" sz="2400" dirty="0" smtClean="0">
                <a:latin typeface="+mj-lt"/>
                <a:cs typeface="Times New Roman" panose="02020603050405020304" pitchFamily="18" charset="0"/>
              </a:rPr>
              <a:t>1.  In the ‘plum pudding’ model:</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What charge do electrons have?</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  What is the remainder of an atom composed of?</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c.  What force holds the electrons in place?</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endParaRPr lang="en-US" sz="2400" dirty="0" smtClean="0">
              <a:latin typeface="+mj-lt"/>
              <a:cs typeface="Times New Roman" panose="02020603050405020304" pitchFamily="18" charset="0"/>
            </a:endParaRPr>
          </a:p>
          <a:p>
            <a:endParaRPr lang="en-US" sz="2400" dirty="0" smtClean="0">
              <a:latin typeface="+mj-lt"/>
              <a:cs typeface="Times New Roman" panose="02020603050405020304" pitchFamily="18" charset="0"/>
            </a:endParaRPr>
          </a:p>
          <a:p>
            <a:endParaRPr lang="en-US" sz="2400" dirty="0" smtClean="0">
              <a:latin typeface="+mj-lt"/>
              <a:cs typeface="Times New Roman" panose="02020603050405020304" pitchFamily="18" charset="0"/>
            </a:endParaRPr>
          </a:p>
          <a:p>
            <a:r>
              <a:rPr lang="en-US" sz="2400" dirty="0" smtClean="0">
                <a:latin typeface="+mj-lt"/>
                <a:cs typeface="Times New Roman" panose="02020603050405020304" pitchFamily="18" charset="0"/>
              </a:rPr>
              <a:t>2.  During the Geiger-Marsden experiment:</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Why did most of the alpha particles pass through the gold foil without deflection?</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  Why were some of the alpha particles directed straight back?</a:t>
            </a:r>
            <a:endParaRPr lang="en-US" sz="2400" b="1" dirty="0" smtClean="0">
              <a:latin typeface="+mj-lt"/>
              <a:cs typeface="Times New Roman" panose="02020603050405020304" pitchFamily="18" charset="0"/>
            </a:endParaRPr>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COMPREHENSION</a:t>
            </a:r>
            <a:endParaRPr kumimoji="0" lang="en-US" sz="4400" b="0" i="0" u="none" strike="noStrike" kern="1200" cap="none" spc="0" normalizeH="0" baseline="0" noProof="0" dirty="0">
              <a:ln>
                <a:noFill/>
              </a:ln>
              <a:solidFill>
                <a:srgbClr val="00B0F0"/>
              </a:solidFill>
              <a:effectLst/>
              <a:uLnTx/>
              <a:uFillTx/>
              <a:latin typeface="+mj-lt"/>
              <a:ea typeface="+mj-ea"/>
              <a:cs typeface="+mj-cs"/>
            </a:endParaRPr>
          </a:p>
        </p:txBody>
      </p:sp>
    </p:spTree>
    <p:extLst>
      <p:ext uri="{BB962C8B-B14F-4D97-AF65-F5344CB8AC3E}">
        <p14:creationId xmlns="" xmlns:p14="http://schemas.microsoft.com/office/powerpoint/2010/main" val="667468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cs typeface="Times New Roman" panose="02020603050405020304" pitchFamily="18" charset="0"/>
              </a:rPr>
              <a:t>Electrons, the nucleus and the periodic table</a:t>
            </a:r>
            <a:endParaRPr lang="en-US" dirty="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457200"/>
            <a:ext cx="1200150" cy="121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724709"/>
            <a:ext cx="4133535" cy="25998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13989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000" dirty="0" smtClean="0">
                <a:latin typeface="+mj-lt"/>
                <a:cs typeface="Times New Roman" panose="02020603050405020304" pitchFamily="18" charset="0"/>
              </a:rPr>
              <a:t>Experiments have now shown that there are three types of different particles which makes up the atom.  They are:</a:t>
            </a:r>
            <a:br>
              <a:rPr lang="en-US" sz="2000" dirty="0" smtClean="0">
                <a:latin typeface="+mj-lt"/>
                <a:cs typeface="Times New Roman" panose="02020603050405020304" pitchFamily="18" charset="0"/>
              </a:rPr>
            </a:br>
            <a:r>
              <a:rPr lang="en-US" sz="2000" b="1" dirty="0" smtClean="0">
                <a:latin typeface="+mj-lt"/>
                <a:cs typeface="Times New Roman" panose="02020603050405020304" pitchFamily="18" charset="0"/>
              </a:rPr>
              <a:t>1.  ________________________________  </a:t>
            </a:r>
            <a:br>
              <a:rPr lang="en-US" sz="2000" b="1" dirty="0" smtClean="0">
                <a:latin typeface="+mj-lt"/>
                <a:cs typeface="Times New Roman" panose="02020603050405020304" pitchFamily="18" charset="0"/>
              </a:rPr>
            </a:br>
            <a:r>
              <a:rPr lang="en-US" sz="2000" b="1" dirty="0" smtClean="0">
                <a:latin typeface="+mj-lt"/>
                <a:cs typeface="Times New Roman" panose="02020603050405020304" pitchFamily="18" charset="0"/>
              </a:rPr>
              <a:t/>
            </a:r>
            <a:br>
              <a:rPr lang="en-US" sz="2000" b="1" dirty="0" smtClean="0">
                <a:latin typeface="+mj-lt"/>
                <a:cs typeface="Times New Roman" panose="02020603050405020304" pitchFamily="18" charset="0"/>
              </a:rPr>
            </a:br>
            <a:r>
              <a:rPr lang="en-US" sz="2000" b="1" dirty="0" smtClean="0">
                <a:latin typeface="+mj-lt"/>
                <a:cs typeface="Times New Roman" panose="02020603050405020304" pitchFamily="18" charset="0"/>
              </a:rPr>
              <a:t>2.  ________________________________</a:t>
            </a:r>
            <a:br>
              <a:rPr lang="en-US" sz="2000" b="1" dirty="0" smtClean="0">
                <a:latin typeface="+mj-lt"/>
                <a:cs typeface="Times New Roman" panose="02020603050405020304" pitchFamily="18" charset="0"/>
              </a:rPr>
            </a:br>
            <a:r>
              <a:rPr lang="en-US" sz="2000" b="1" dirty="0" smtClean="0">
                <a:latin typeface="+mj-lt"/>
                <a:cs typeface="Times New Roman" panose="02020603050405020304" pitchFamily="18" charset="0"/>
              </a:rPr>
              <a:t/>
            </a:r>
            <a:br>
              <a:rPr lang="en-US" sz="2000" b="1" dirty="0" smtClean="0">
                <a:latin typeface="+mj-lt"/>
                <a:cs typeface="Times New Roman" panose="02020603050405020304" pitchFamily="18" charset="0"/>
              </a:rPr>
            </a:br>
            <a:r>
              <a:rPr lang="en-US" sz="2000" b="1" dirty="0" smtClean="0">
                <a:latin typeface="+mj-lt"/>
                <a:cs typeface="Times New Roman" panose="02020603050405020304" pitchFamily="18" charset="0"/>
              </a:rPr>
              <a:t>3.  ________________________________</a:t>
            </a:r>
            <a:br>
              <a:rPr lang="en-US" sz="2000" b="1"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Neutral atoms have the same number of electrons and protons.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Protons and neutrons together in the nucleus are referred to as </a:t>
            </a:r>
            <a:r>
              <a:rPr lang="en-US" sz="2000" b="1" dirty="0" smtClean="0">
                <a:latin typeface="+mj-lt"/>
                <a:cs typeface="Times New Roman" panose="02020603050405020304" pitchFamily="18" charset="0"/>
              </a:rPr>
              <a:t>nucleons</a:t>
            </a:r>
            <a:r>
              <a:rPr lang="en-US" sz="2000" dirty="0" smtClean="0">
                <a:latin typeface="+mj-lt"/>
                <a:cs typeface="Times New Roman" panose="02020603050405020304" pitchFamily="18" charset="0"/>
              </a:rPr>
              <a:t>.</a:t>
            </a:r>
            <a:br>
              <a:rPr lang="en-US" sz="2000" dirty="0" smtClean="0">
                <a:latin typeface="+mj-lt"/>
                <a:cs typeface="Times New Roman" panose="02020603050405020304" pitchFamily="18" charset="0"/>
              </a:rPr>
            </a:br>
            <a:r>
              <a:rPr lang="en-US" sz="1200" dirty="0" smtClean="0">
                <a:latin typeface="+mj-lt"/>
                <a:cs typeface="Times New Roman" panose="02020603050405020304" pitchFamily="18" charset="0"/>
              </a:rPr>
              <a:t/>
            </a:r>
            <a:br>
              <a:rPr lang="en-US" sz="1200" dirty="0" smtClean="0">
                <a:latin typeface="+mj-lt"/>
                <a:cs typeface="Times New Roman" panose="02020603050405020304" pitchFamily="18" charset="0"/>
              </a:rPr>
            </a:br>
            <a:r>
              <a:rPr lang="en-US" sz="1200" dirty="0" smtClean="0">
                <a:latin typeface="+mj-lt"/>
                <a:cs typeface="Times New Roman" panose="02020603050405020304" pitchFamily="18" charset="0"/>
              </a:rPr>
              <a:t/>
            </a:r>
            <a:br>
              <a:rPr lang="en-US" sz="1200" dirty="0" smtClean="0">
                <a:latin typeface="+mj-lt"/>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endParaRPr lang="en-US" sz="1200" dirty="0" smtClean="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1395456225"/>
              </p:ext>
            </p:extLst>
          </p:nvPr>
        </p:nvGraphicFramePr>
        <p:xfrm>
          <a:off x="1295400" y="3962401"/>
          <a:ext cx="6477000" cy="2479142"/>
        </p:xfrm>
        <a:graphic>
          <a:graphicData uri="http://schemas.openxmlformats.org/drawingml/2006/table">
            <a:tbl>
              <a:tblPr firstRow="1" bandRow="1">
                <a:tableStyleId>{5C22544A-7EE6-4342-B048-85BDC9FD1C3A}</a:tableStyleId>
              </a:tblPr>
              <a:tblGrid>
                <a:gridCol w="1619250"/>
                <a:gridCol w="1619250"/>
                <a:gridCol w="1619250"/>
                <a:gridCol w="1619250"/>
              </a:tblGrid>
              <a:tr h="599337">
                <a:tc>
                  <a:txBody>
                    <a:bodyPr/>
                    <a:lstStyle/>
                    <a:p>
                      <a:pPr algn="ctr"/>
                      <a:r>
                        <a:rPr lang="en-US" sz="1800" dirty="0" smtClean="0">
                          <a:latin typeface="+mj-lt"/>
                          <a:cs typeface="Times New Roman" panose="02020603050405020304" pitchFamily="18" charset="0"/>
                        </a:rPr>
                        <a:t>Particle</a:t>
                      </a:r>
                      <a:endParaRPr lang="en-US" sz="1800" dirty="0">
                        <a:latin typeface="+mj-lt"/>
                        <a:cs typeface="Times New Roman" panose="02020603050405020304" pitchFamily="18" charset="0"/>
                      </a:endParaRPr>
                    </a:p>
                  </a:txBody>
                  <a:tcPr/>
                </a:tc>
                <a:tc>
                  <a:txBody>
                    <a:bodyPr/>
                    <a:lstStyle/>
                    <a:p>
                      <a:pPr algn="ctr"/>
                      <a:r>
                        <a:rPr lang="en-US" sz="1800" dirty="0" smtClean="0">
                          <a:latin typeface="+mj-lt"/>
                          <a:cs typeface="Times New Roman" panose="02020603050405020304" pitchFamily="18" charset="0"/>
                        </a:rPr>
                        <a:t>Location in the atom</a:t>
                      </a:r>
                      <a:endParaRPr lang="en-US" sz="1800" dirty="0">
                        <a:latin typeface="+mj-lt"/>
                        <a:cs typeface="Times New Roman" panose="02020603050405020304" pitchFamily="18" charset="0"/>
                      </a:endParaRPr>
                    </a:p>
                  </a:txBody>
                  <a:tcPr/>
                </a:tc>
                <a:tc>
                  <a:txBody>
                    <a:bodyPr/>
                    <a:lstStyle/>
                    <a:p>
                      <a:pPr algn="ctr"/>
                      <a:r>
                        <a:rPr lang="en-US" sz="1800" dirty="0" smtClean="0">
                          <a:latin typeface="+mj-lt"/>
                          <a:cs typeface="Times New Roman" panose="02020603050405020304" pitchFamily="18" charset="0"/>
                        </a:rPr>
                        <a:t>Mass</a:t>
                      </a:r>
                      <a:endParaRPr lang="en-US" sz="1800" dirty="0">
                        <a:latin typeface="+mj-lt"/>
                        <a:cs typeface="Times New Roman" panose="02020603050405020304" pitchFamily="18" charset="0"/>
                      </a:endParaRPr>
                    </a:p>
                  </a:txBody>
                  <a:tcPr/>
                </a:tc>
                <a:tc>
                  <a:txBody>
                    <a:bodyPr/>
                    <a:lstStyle/>
                    <a:p>
                      <a:pPr algn="ctr"/>
                      <a:r>
                        <a:rPr lang="en-US" sz="1800" dirty="0" smtClean="0">
                          <a:latin typeface="+mj-lt"/>
                          <a:cs typeface="Times New Roman" panose="02020603050405020304" pitchFamily="18" charset="0"/>
                        </a:rPr>
                        <a:t>Electric charge</a:t>
                      </a:r>
                      <a:endParaRPr lang="en-US" sz="1800" dirty="0">
                        <a:latin typeface="+mj-lt"/>
                        <a:cs typeface="Times New Roman" panose="02020603050405020304" pitchFamily="18" charset="0"/>
                      </a:endParaRPr>
                    </a:p>
                  </a:txBody>
                  <a:tcPr/>
                </a:tc>
              </a:tr>
              <a:tr h="599337">
                <a:tc>
                  <a:txBody>
                    <a:bodyPr/>
                    <a:lstStyle/>
                    <a:p>
                      <a:pPr algn="ctr"/>
                      <a:r>
                        <a:rPr lang="en-US" sz="1800" dirty="0" smtClean="0">
                          <a:latin typeface="+mj-lt"/>
                          <a:cs typeface="Times New Roman" panose="02020603050405020304" pitchFamily="18" charset="0"/>
                        </a:rPr>
                        <a:t>Proton</a:t>
                      </a:r>
                      <a:endParaRPr lang="en-US" sz="1800" dirty="0">
                        <a:latin typeface="+mj-lt"/>
                        <a:cs typeface="Times New Roman" panose="02020603050405020304" pitchFamily="18" charset="0"/>
                      </a:endParaRPr>
                    </a:p>
                  </a:txBody>
                  <a:tcPr/>
                </a:tc>
                <a:tc>
                  <a:txBody>
                    <a:bodyPr/>
                    <a:lstStyle/>
                    <a:p>
                      <a:pPr algn="ctr"/>
                      <a:endParaRPr lang="en-US" sz="1800" dirty="0">
                        <a:latin typeface="+mj-lt"/>
                        <a:cs typeface="Times New Roman" panose="02020603050405020304" pitchFamily="18" charset="0"/>
                      </a:endParaRPr>
                    </a:p>
                  </a:txBody>
                  <a:tcPr/>
                </a:tc>
                <a:tc>
                  <a:txBody>
                    <a:bodyPr/>
                    <a:lstStyle/>
                    <a:p>
                      <a:pPr algn="ctr"/>
                      <a:r>
                        <a:rPr lang="en-US" sz="1800" dirty="0" smtClean="0">
                          <a:latin typeface="+mj-lt"/>
                          <a:cs typeface="Times New Roman" panose="02020603050405020304" pitchFamily="18" charset="0"/>
                        </a:rPr>
                        <a:t>1.67 × 10</a:t>
                      </a:r>
                      <a:r>
                        <a:rPr lang="en-US" sz="1800" baseline="30000" dirty="0" smtClean="0">
                          <a:latin typeface="+mj-lt"/>
                          <a:cs typeface="Times New Roman" panose="02020603050405020304" pitchFamily="18" charset="0"/>
                        </a:rPr>
                        <a:t>-27</a:t>
                      </a:r>
                      <a:r>
                        <a:rPr lang="en-US" sz="1800" dirty="0" smtClean="0">
                          <a:latin typeface="+mj-lt"/>
                          <a:cs typeface="Times New Roman" panose="02020603050405020304" pitchFamily="18" charset="0"/>
                        </a:rPr>
                        <a:t> kg</a:t>
                      </a:r>
                      <a:endParaRPr lang="en-US" sz="1800" dirty="0">
                        <a:latin typeface="+mj-lt"/>
                        <a:cs typeface="Times New Roman" panose="02020603050405020304" pitchFamily="18" charset="0"/>
                      </a:endParaRPr>
                    </a:p>
                  </a:txBody>
                  <a:tcPr/>
                </a:tc>
                <a:tc>
                  <a:txBody>
                    <a:bodyPr/>
                    <a:lstStyle/>
                    <a:p>
                      <a:pPr algn="ctr"/>
                      <a:endParaRPr lang="en-US" sz="1800" dirty="0">
                        <a:latin typeface="+mj-lt"/>
                        <a:cs typeface="Times New Roman" panose="02020603050405020304" pitchFamily="18" charset="0"/>
                      </a:endParaRPr>
                    </a:p>
                  </a:txBody>
                  <a:tcPr/>
                </a:tc>
              </a:tr>
              <a:tr h="640388">
                <a:tc>
                  <a:txBody>
                    <a:bodyPr/>
                    <a:lstStyle/>
                    <a:p>
                      <a:pPr algn="ctr"/>
                      <a:r>
                        <a:rPr lang="en-US" sz="1800" dirty="0" smtClean="0">
                          <a:latin typeface="+mj-lt"/>
                          <a:cs typeface="Times New Roman" panose="02020603050405020304" pitchFamily="18" charset="0"/>
                        </a:rPr>
                        <a:t>Neutron</a:t>
                      </a:r>
                      <a:endParaRPr lang="en-US" sz="1800" dirty="0">
                        <a:latin typeface="+mj-lt"/>
                        <a:cs typeface="Times New Roman" panose="02020603050405020304" pitchFamily="18" charset="0"/>
                      </a:endParaRPr>
                    </a:p>
                  </a:txBody>
                  <a:tcPr/>
                </a:tc>
                <a:tc>
                  <a:txBody>
                    <a:bodyPr/>
                    <a:lstStyle/>
                    <a:p>
                      <a:pPr algn="ctr"/>
                      <a:endParaRPr lang="en-US" sz="1800" dirty="0">
                        <a:latin typeface="+mj-lt"/>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j-lt"/>
                          <a:cs typeface="Times New Roman" panose="02020603050405020304" pitchFamily="18" charset="0"/>
                        </a:rPr>
                        <a:t>1.67 × 10</a:t>
                      </a:r>
                      <a:r>
                        <a:rPr lang="en-US" sz="1800" baseline="30000" dirty="0" smtClean="0">
                          <a:latin typeface="+mj-lt"/>
                          <a:cs typeface="Times New Roman" panose="02020603050405020304" pitchFamily="18" charset="0"/>
                        </a:rPr>
                        <a:t>-27</a:t>
                      </a:r>
                      <a:r>
                        <a:rPr lang="en-US" sz="1800" dirty="0" smtClean="0">
                          <a:latin typeface="+mj-lt"/>
                          <a:cs typeface="Times New Roman" panose="02020603050405020304" pitchFamily="18" charset="0"/>
                        </a:rPr>
                        <a:t> kg</a:t>
                      </a:r>
                    </a:p>
                    <a:p>
                      <a:pPr algn="ctr"/>
                      <a:endParaRPr lang="en-US" sz="1800" dirty="0">
                        <a:latin typeface="+mj-lt"/>
                        <a:cs typeface="Times New Roman" panose="02020603050405020304" pitchFamily="18" charset="0"/>
                      </a:endParaRPr>
                    </a:p>
                  </a:txBody>
                  <a:tcPr/>
                </a:tc>
                <a:tc>
                  <a:txBody>
                    <a:bodyPr/>
                    <a:lstStyle/>
                    <a:p>
                      <a:pPr algn="ctr"/>
                      <a:r>
                        <a:rPr lang="en-US" sz="1800" dirty="0" smtClean="0">
                          <a:latin typeface="+mj-lt"/>
                          <a:cs typeface="Times New Roman" panose="02020603050405020304" pitchFamily="18" charset="0"/>
                        </a:rPr>
                        <a:t>0</a:t>
                      </a:r>
                      <a:endParaRPr lang="en-US" sz="1800" dirty="0">
                        <a:latin typeface="+mj-lt"/>
                        <a:cs typeface="Times New Roman" panose="02020603050405020304" pitchFamily="18" charset="0"/>
                      </a:endParaRPr>
                    </a:p>
                  </a:txBody>
                  <a:tcPr/>
                </a:tc>
              </a:tr>
              <a:tr h="599337">
                <a:tc>
                  <a:txBody>
                    <a:bodyPr/>
                    <a:lstStyle/>
                    <a:p>
                      <a:pPr algn="ctr"/>
                      <a:r>
                        <a:rPr lang="en-US" sz="1800" dirty="0" smtClean="0">
                          <a:latin typeface="+mj-lt"/>
                          <a:cs typeface="Times New Roman" panose="02020603050405020304" pitchFamily="18" charset="0"/>
                        </a:rPr>
                        <a:t>electron</a:t>
                      </a:r>
                      <a:endParaRPr lang="en-US" sz="1800" dirty="0">
                        <a:latin typeface="+mj-lt"/>
                        <a:cs typeface="Times New Roman" panose="02020603050405020304" pitchFamily="18" charset="0"/>
                      </a:endParaRPr>
                    </a:p>
                  </a:txBody>
                  <a:tcPr/>
                </a:tc>
                <a:tc>
                  <a:txBody>
                    <a:bodyPr/>
                    <a:lstStyle/>
                    <a:p>
                      <a:pPr algn="ctr"/>
                      <a:endParaRPr lang="en-US" sz="1800" dirty="0">
                        <a:latin typeface="+mj-lt"/>
                        <a:cs typeface="Times New Roman" panose="02020603050405020304" pitchFamily="18" charset="0"/>
                      </a:endParaRPr>
                    </a:p>
                  </a:txBody>
                  <a:tcPr/>
                </a:tc>
                <a:tc>
                  <a:txBody>
                    <a:bodyPr/>
                    <a:lstStyle/>
                    <a:p>
                      <a:pPr algn="ctr"/>
                      <a:r>
                        <a:rPr lang="en-US" sz="1800" dirty="0" smtClean="0">
                          <a:latin typeface="+mj-lt"/>
                          <a:cs typeface="Times New Roman" panose="02020603050405020304" pitchFamily="18" charset="0"/>
                        </a:rPr>
                        <a:t>9.11 × 10</a:t>
                      </a:r>
                      <a:r>
                        <a:rPr lang="en-US" sz="1800" baseline="30000" dirty="0" smtClean="0">
                          <a:latin typeface="+mj-lt"/>
                          <a:cs typeface="Times New Roman" panose="02020603050405020304" pitchFamily="18" charset="0"/>
                        </a:rPr>
                        <a:t>-31</a:t>
                      </a:r>
                      <a:r>
                        <a:rPr lang="en-US" sz="1800" dirty="0" smtClean="0">
                          <a:latin typeface="+mj-lt"/>
                          <a:cs typeface="Times New Roman" panose="02020603050405020304" pitchFamily="18" charset="0"/>
                        </a:rPr>
                        <a:t> kg </a:t>
                      </a:r>
                      <a:endParaRPr lang="en-US" sz="1800" dirty="0">
                        <a:latin typeface="+mj-lt"/>
                        <a:cs typeface="Times New Roman" panose="02020603050405020304" pitchFamily="18" charset="0"/>
                      </a:endParaRPr>
                    </a:p>
                  </a:txBody>
                  <a:tcPr/>
                </a:tc>
                <a:tc>
                  <a:txBody>
                    <a:bodyPr/>
                    <a:lstStyle/>
                    <a:p>
                      <a:pPr algn="ctr"/>
                      <a:endParaRPr lang="en-US" sz="1800" dirty="0">
                        <a:latin typeface="+mj-lt"/>
                        <a:cs typeface="Times New Roman" panose="02020603050405020304" pitchFamily="18" charset="0"/>
                      </a:endParaRPr>
                    </a:p>
                  </a:txBody>
                  <a:tcPr/>
                </a:tc>
              </a:tr>
            </a:tbl>
          </a:graphicData>
        </a:graphic>
      </p:graphicFrame>
    </p:spTree>
    <p:extLst>
      <p:ext uri="{BB962C8B-B14F-4D97-AF65-F5344CB8AC3E}">
        <p14:creationId xmlns="" xmlns:p14="http://schemas.microsoft.com/office/powerpoint/2010/main" val="4061123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Atom</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An </a:t>
            </a:r>
            <a:r>
              <a:rPr lang="en-US" b="1" dirty="0" smtClean="0">
                <a:solidFill>
                  <a:schemeClr val="accent6">
                    <a:lumMod val="75000"/>
                  </a:schemeClr>
                </a:solidFill>
              </a:rPr>
              <a:t>atom</a:t>
            </a:r>
            <a:r>
              <a:rPr lang="en-US" dirty="0" smtClean="0"/>
              <a:t> is composed of protons, neutrons and electrons.</a:t>
            </a:r>
          </a:p>
          <a:p>
            <a:endParaRPr lang="en-US" dirty="0" smtClean="0"/>
          </a:p>
          <a:p>
            <a:r>
              <a:rPr lang="en-US" dirty="0" smtClean="0"/>
              <a:t>Protons and neutrons can be located within the nucleus of an atom while the electrons can be found in energy shells or energy levels.</a:t>
            </a:r>
          </a:p>
          <a:p>
            <a:endParaRPr lang="en-US" dirty="0" smtClean="0"/>
          </a:p>
          <a:p>
            <a:r>
              <a:rPr lang="en-US" dirty="0" smtClean="0"/>
              <a:t>The mass of an atom is based on the mass of both protons and neutrons.  The mass of an electron is so small that it is considered negligible.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Electrons</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Today, our idea of matter revolves around the presence of atoms.</a:t>
            </a:r>
            <a:br>
              <a:rPr lang="en-US" dirty="0" smtClean="0"/>
            </a:br>
            <a:endParaRPr lang="en-US" dirty="0" smtClean="0"/>
          </a:p>
          <a:p>
            <a:r>
              <a:rPr lang="en-US" dirty="0" smtClean="0"/>
              <a:t>Owing to this, we define </a:t>
            </a:r>
            <a:r>
              <a:rPr lang="en-US" b="1" dirty="0" smtClean="0"/>
              <a:t>matter</a:t>
            </a:r>
            <a:r>
              <a:rPr lang="en-US" dirty="0" smtClean="0"/>
              <a:t> as being made up of </a:t>
            </a:r>
            <a:r>
              <a:rPr lang="en-US" b="1" dirty="0" smtClean="0"/>
              <a:t>atoms</a:t>
            </a:r>
            <a:r>
              <a:rPr lang="en-US" dirty="0" smtClean="0"/>
              <a:t>.</a:t>
            </a:r>
            <a:br>
              <a:rPr lang="en-US" dirty="0" smtClean="0"/>
            </a:br>
            <a:endParaRPr lang="en-US" dirty="0" smtClean="0"/>
          </a:p>
          <a:p>
            <a:pPr>
              <a:buNone/>
            </a:pPr>
            <a:endParaRPr lang="en-US" dirty="0"/>
          </a:p>
        </p:txBody>
      </p:sp>
      <p:pic>
        <p:nvPicPr>
          <p:cNvPr id="77826" name="Picture 2" descr="Image result for atom"/>
          <p:cNvPicPr>
            <a:picLocks noChangeAspect="1" noChangeArrowheads="1"/>
          </p:cNvPicPr>
          <p:nvPr/>
        </p:nvPicPr>
        <p:blipFill>
          <a:blip r:embed="rId2" cstate="print"/>
          <a:srcRect/>
          <a:stretch>
            <a:fillRect/>
          </a:stretch>
        </p:blipFill>
        <p:spPr bwMode="auto">
          <a:xfrm>
            <a:off x="2082480" y="3976687"/>
            <a:ext cx="4665154" cy="25003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Atom</a:t>
            </a:r>
            <a:endParaRPr lang="en-US" dirty="0"/>
          </a:p>
        </p:txBody>
      </p:sp>
      <p:sp>
        <p:nvSpPr>
          <p:cNvPr id="3" name="Content Placeholder 2"/>
          <p:cNvSpPr>
            <a:spLocks noGrp="1"/>
          </p:cNvSpPr>
          <p:nvPr>
            <p:ph idx="1"/>
          </p:nvPr>
        </p:nvSpPr>
        <p:spPr/>
        <p:txBody>
          <a:bodyPr/>
          <a:lstStyle/>
          <a:p>
            <a:r>
              <a:rPr lang="en-US" dirty="0" smtClean="0"/>
              <a:t>If you know of how the the Solar System is arranged then you can think of the Sun as being the nucleus and the planets orbiting it as the electrons.</a:t>
            </a:r>
            <a:br>
              <a:rPr lang="en-US" dirty="0" smtClean="0"/>
            </a:br>
            <a:endParaRPr lang="en-US" dirty="0" smtClean="0"/>
          </a:p>
        </p:txBody>
      </p:sp>
      <p:pic>
        <p:nvPicPr>
          <p:cNvPr id="1026" name="Picture 2" descr="Image result for solar system gif"/>
          <p:cNvPicPr>
            <a:picLocks noChangeAspect="1" noChangeArrowheads="1" noCrop="1"/>
          </p:cNvPicPr>
          <p:nvPr/>
        </p:nvPicPr>
        <p:blipFill>
          <a:blip r:embed="rId2" cstate="print"/>
          <a:srcRect/>
          <a:stretch>
            <a:fillRect/>
          </a:stretch>
        </p:blipFill>
        <p:spPr bwMode="auto">
          <a:xfrm>
            <a:off x="4724400" y="4057885"/>
            <a:ext cx="4419600" cy="2800115"/>
          </a:xfrm>
          <a:prstGeom prst="rect">
            <a:avLst/>
          </a:prstGeom>
          <a:noFill/>
        </p:spPr>
      </p:pic>
      <p:pic>
        <p:nvPicPr>
          <p:cNvPr id="1028" name="Picture 4" descr="Image result for gif of electrons atoms"/>
          <p:cNvPicPr>
            <a:picLocks noChangeAspect="1" noChangeArrowheads="1" noCrop="1"/>
          </p:cNvPicPr>
          <p:nvPr/>
        </p:nvPicPr>
        <p:blipFill>
          <a:blip r:embed="rId3" cstate="print"/>
          <a:srcRect/>
          <a:stretch>
            <a:fillRect/>
          </a:stretch>
        </p:blipFill>
        <p:spPr bwMode="auto">
          <a:xfrm>
            <a:off x="-1" y="4048961"/>
            <a:ext cx="4876801" cy="28090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sz="2400" dirty="0" smtClean="0">
                <a:latin typeface="+mj-lt"/>
                <a:cs typeface="Times New Roman" panose="02020603050405020304" pitchFamily="18" charset="0"/>
              </a:rPr>
              <a:t>Electrons can be located in the energy levels.  The first energy level holds a maximum of 2 electrons, the second holds 8 and the third holds 18.  This is as far as we will go at this level.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endParaRPr lang="en-US" sz="1200" b="1"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The Atom</a:t>
            </a:r>
            <a:endParaRPr lang="en-US" dirty="0"/>
          </a:p>
        </p:txBody>
      </p:sp>
      <p:graphicFrame>
        <p:nvGraphicFramePr>
          <p:cNvPr id="5" name="Table 4"/>
          <p:cNvGraphicFramePr>
            <a:graphicFrameLocks noGrp="1"/>
          </p:cNvGraphicFramePr>
          <p:nvPr/>
        </p:nvGraphicFramePr>
        <p:xfrm>
          <a:off x="1371600" y="3048000"/>
          <a:ext cx="6096000" cy="2926080"/>
        </p:xfrm>
        <a:graphic>
          <a:graphicData uri="http://schemas.openxmlformats.org/drawingml/2006/table">
            <a:tbl>
              <a:tblPr firstRow="1" bandRow="1">
                <a:tableStyleId>{F5AB1C69-6EDB-4FF4-983F-18BD219EF322}</a:tableStyleId>
              </a:tblPr>
              <a:tblGrid>
                <a:gridCol w="3048000"/>
                <a:gridCol w="3048000"/>
              </a:tblGrid>
              <a:tr h="370840">
                <a:tc>
                  <a:txBody>
                    <a:bodyPr/>
                    <a:lstStyle/>
                    <a:p>
                      <a:pPr algn="ctr"/>
                      <a:r>
                        <a:rPr lang="en-US" sz="2800" dirty="0" smtClean="0"/>
                        <a:t>Energy Level/Shells</a:t>
                      </a:r>
                      <a:endParaRPr lang="en-US" sz="2800" dirty="0"/>
                    </a:p>
                  </a:txBody>
                  <a:tcPr/>
                </a:tc>
                <a:tc>
                  <a:txBody>
                    <a:bodyPr/>
                    <a:lstStyle/>
                    <a:p>
                      <a:pPr algn="ctr"/>
                      <a:r>
                        <a:rPr lang="en-US" sz="2800" dirty="0" smtClean="0"/>
                        <a:t>Maximum amount of electrons energy level</a:t>
                      </a:r>
                      <a:r>
                        <a:rPr lang="en-US" sz="2800" baseline="0" dirty="0" smtClean="0"/>
                        <a:t> holds</a:t>
                      </a:r>
                      <a:endParaRPr lang="en-US" sz="2800" dirty="0"/>
                    </a:p>
                  </a:txBody>
                  <a:tcPr/>
                </a:tc>
              </a:tr>
              <a:tr h="370840">
                <a:tc>
                  <a:txBody>
                    <a:bodyPr/>
                    <a:lstStyle/>
                    <a:p>
                      <a:pPr algn="ctr"/>
                      <a:r>
                        <a:rPr lang="en-US" sz="2800" dirty="0" smtClean="0"/>
                        <a:t>1</a:t>
                      </a:r>
                      <a:endParaRPr lang="en-US" sz="2800" dirty="0"/>
                    </a:p>
                  </a:txBody>
                  <a:tcPr/>
                </a:tc>
                <a:tc>
                  <a:txBody>
                    <a:bodyPr/>
                    <a:lstStyle/>
                    <a:p>
                      <a:pPr algn="ctr"/>
                      <a:r>
                        <a:rPr lang="en-US" sz="2800" dirty="0" smtClean="0"/>
                        <a:t>2</a:t>
                      </a:r>
                      <a:endParaRPr lang="en-US" sz="2800" dirty="0"/>
                    </a:p>
                  </a:txBody>
                  <a:tcPr/>
                </a:tc>
              </a:tr>
              <a:tr h="370840">
                <a:tc>
                  <a:txBody>
                    <a:bodyPr/>
                    <a:lstStyle/>
                    <a:p>
                      <a:pPr algn="ctr"/>
                      <a:r>
                        <a:rPr lang="en-US" sz="2800" dirty="0" smtClean="0"/>
                        <a:t>2</a:t>
                      </a:r>
                      <a:endParaRPr lang="en-US" sz="2800" dirty="0"/>
                    </a:p>
                  </a:txBody>
                  <a:tcPr/>
                </a:tc>
                <a:tc>
                  <a:txBody>
                    <a:bodyPr/>
                    <a:lstStyle/>
                    <a:p>
                      <a:pPr algn="ctr"/>
                      <a:r>
                        <a:rPr lang="en-US" sz="2800" dirty="0" smtClean="0"/>
                        <a:t>8</a:t>
                      </a:r>
                      <a:endParaRPr lang="en-US" sz="2800" dirty="0"/>
                    </a:p>
                  </a:txBody>
                  <a:tcPr/>
                </a:tc>
              </a:tr>
              <a:tr h="370840">
                <a:tc>
                  <a:txBody>
                    <a:bodyPr/>
                    <a:lstStyle/>
                    <a:p>
                      <a:pPr algn="ctr"/>
                      <a:r>
                        <a:rPr lang="en-US" sz="2800" dirty="0" smtClean="0"/>
                        <a:t>3</a:t>
                      </a:r>
                      <a:endParaRPr lang="en-US" sz="2800" dirty="0"/>
                    </a:p>
                  </a:txBody>
                  <a:tcPr/>
                </a:tc>
                <a:tc>
                  <a:txBody>
                    <a:bodyPr/>
                    <a:lstStyle/>
                    <a:p>
                      <a:pPr algn="ctr"/>
                      <a:r>
                        <a:rPr lang="en-US" sz="2800" dirty="0" smtClean="0"/>
                        <a:t>18</a:t>
                      </a:r>
                      <a:endParaRPr lang="en-US" sz="2800" dirty="0"/>
                    </a:p>
                  </a:txBody>
                  <a:tcPr/>
                </a:tc>
              </a:tr>
            </a:tbl>
          </a:graphicData>
        </a:graphic>
      </p:graphicFrame>
    </p:spTree>
    <p:extLst>
      <p:ext uri="{BB962C8B-B14F-4D97-AF65-F5344CB8AC3E}">
        <p14:creationId xmlns="" xmlns:p14="http://schemas.microsoft.com/office/powerpoint/2010/main" val="1252950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sz="2400" dirty="0" smtClean="0">
                <a:latin typeface="+mj-lt"/>
                <a:cs typeface="Times New Roman" panose="02020603050405020304" pitchFamily="18" charset="0"/>
              </a:rPr>
              <a:t>For example carbon has 6 electrons therefore its electronic configuration would be:  2.4   such a configuration says that carbon is in Period two because it only has two numbers and is in Group four because the last number is a 4.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endParaRPr lang="en-US" sz="1200" b="1"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The Atom</a:t>
            </a:r>
            <a:endParaRPr lang="en-US" dirty="0"/>
          </a:p>
        </p:txBody>
      </p:sp>
    </p:spTree>
    <p:extLst>
      <p:ext uri="{BB962C8B-B14F-4D97-AF65-F5344CB8AC3E}">
        <p14:creationId xmlns="" xmlns:p14="http://schemas.microsoft.com/office/powerpoint/2010/main" val="1252950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sz="2400" dirty="0" smtClean="0">
                <a:latin typeface="+mj-lt"/>
                <a:cs typeface="Times New Roman" panose="02020603050405020304" pitchFamily="18" charset="0"/>
              </a:rPr>
              <a:t>Magnesium has an electron count of 12 and therefore has an electronic configuration of 2.8.2.  Its configuration says that magnesium is in Period three and Group two.</a:t>
            </a:r>
          </a:p>
          <a:p>
            <a:pPr>
              <a:buNone/>
            </a:pP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endParaRPr lang="en-US" sz="2400" b="1" dirty="0" smtClean="0">
              <a:latin typeface="+mj-lt"/>
              <a:cs typeface="Times New Roman" panose="02020603050405020304" pitchFamily="18" charset="0"/>
            </a:endParaRPr>
          </a:p>
          <a:p>
            <a:r>
              <a:rPr lang="en-US" sz="2400" dirty="0" smtClean="0">
                <a:latin typeface="+mj-lt"/>
                <a:cs typeface="Times New Roman" panose="02020603050405020304" pitchFamily="18" charset="0"/>
              </a:rPr>
              <a:t>Each atom is different.  They are depicted in the Periodic Table.</a:t>
            </a:r>
          </a:p>
          <a:p>
            <a:endParaRPr lang="en-US" sz="1200" b="1"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The Atom</a:t>
            </a:r>
            <a:endParaRPr lang="en-US" dirty="0"/>
          </a:p>
        </p:txBody>
      </p:sp>
    </p:spTree>
    <p:extLst>
      <p:ext uri="{BB962C8B-B14F-4D97-AF65-F5344CB8AC3E}">
        <p14:creationId xmlns="" xmlns:p14="http://schemas.microsoft.com/office/powerpoint/2010/main" val="1252950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sp>
        <p:nvSpPr>
          <p:cNvPr id="3" name="Content Placeholder 2"/>
          <p:cNvSpPr>
            <a:spLocks noGrp="1"/>
          </p:cNvSpPr>
          <p:nvPr>
            <p:ph idx="1"/>
          </p:nvPr>
        </p:nvSpPr>
        <p:spPr/>
        <p:txBody>
          <a:bodyPr/>
          <a:lstStyle/>
          <a:p>
            <a:endParaRPr lang="en-US"/>
          </a:p>
        </p:txBody>
      </p:sp>
      <p:pic>
        <p:nvPicPr>
          <p:cNvPr id="41986" name="Picture 2" descr="Image result for periodic table"/>
          <p:cNvPicPr>
            <a:picLocks noChangeAspect="1" noChangeArrowheads="1"/>
          </p:cNvPicPr>
          <p:nvPr/>
        </p:nvPicPr>
        <p:blipFill>
          <a:blip r:embed="rId2" cstate="print"/>
          <a:srcRect/>
          <a:stretch>
            <a:fillRect/>
          </a:stretch>
        </p:blipFill>
        <p:spPr bwMode="auto">
          <a:xfrm>
            <a:off x="0" y="-22225"/>
            <a:ext cx="9173633" cy="68802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All elements in their neutral state are represented within a </a:t>
            </a:r>
            <a:r>
              <a:rPr lang="en-US" b="1" dirty="0" smtClean="0">
                <a:solidFill>
                  <a:srgbClr val="F50BD9"/>
                </a:solidFill>
              </a:rPr>
              <a:t>Periodic Table</a:t>
            </a:r>
            <a:r>
              <a:rPr lang="en-US" dirty="0" smtClean="0"/>
              <a:t>.</a:t>
            </a:r>
            <a:br>
              <a:rPr lang="en-US" dirty="0" smtClean="0"/>
            </a:br>
            <a:endParaRPr lang="en-US" dirty="0" smtClean="0"/>
          </a:p>
          <a:p>
            <a:r>
              <a:rPr lang="en-US" dirty="0" smtClean="0"/>
              <a:t>They are categorized based on their </a:t>
            </a:r>
            <a:r>
              <a:rPr lang="en-US" b="1" dirty="0" smtClean="0">
                <a:solidFill>
                  <a:srgbClr val="00B050"/>
                </a:solidFill>
              </a:rPr>
              <a:t>Groups</a:t>
            </a:r>
            <a:r>
              <a:rPr lang="en-US" dirty="0" smtClean="0"/>
              <a:t> and </a:t>
            </a:r>
            <a:r>
              <a:rPr lang="en-US" b="1" dirty="0" smtClean="0">
                <a:solidFill>
                  <a:srgbClr val="FFC000"/>
                </a:solidFill>
              </a:rPr>
              <a:t>Periods</a:t>
            </a:r>
            <a:r>
              <a:rPr lang="en-US" dirty="0" smtClean="0"/>
              <a:t>.</a:t>
            </a:r>
            <a:br>
              <a:rPr lang="en-US" dirty="0" smtClean="0"/>
            </a:br>
            <a:endParaRPr lang="en-US" dirty="0" smtClean="0"/>
          </a:p>
          <a:p>
            <a:r>
              <a:rPr lang="en-US" dirty="0" smtClean="0"/>
              <a:t>Groups run </a:t>
            </a:r>
            <a:r>
              <a:rPr lang="en-US" b="1" dirty="0" smtClean="0"/>
              <a:t>vertically</a:t>
            </a:r>
            <a:r>
              <a:rPr lang="en-US" dirty="0" smtClean="0"/>
              <a:t> while Periods run </a:t>
            </a:r>
            <a:r>
              <a:rPr lang="en-US" b="1" dirty="0" smtClean="0"/>
              <a:t>horizontally</a:t>
            </a:r>
            <a:r>
              <a:rPr lang="en-US" dirty="0" smtClean="0"/>
              <a:t> within the Periodic Table.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Table</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r>
              <a:rPr lang="en-US" dirty="0" smtClean="0"/>
              <a:t>Groups indicate </a:t>
            </a:r>
            <a:r>
              <a:rPr lang="en-US" b="1" dirty="0" smtClean="0"/>
              <a:t>the number of valence electrons</a:t>
            </a:r>
            <a:r>
              <a:rPr lang="en-US" dirty="0" smtClean="0"/>
              <a:t> an atom has while Periods indicate </a:t>
            </a:r>
            <a:r>
              <a:rPr lang="en-US" b="1" dirty="0" smtClean="0"/>
              <a:t>how many energy levels</a:t>
            </a:r>
            <a:r>
              <a:rPr lang="en-US" dirty="0" smtClean="0"/>
              <a:t> an atom has.</a:t>
            </a:r>
            <a:br>
              <a:rPr lang="en-US" dirty="0" smtClean="0"/>
            </a:br>
            <a:r>
              <a:rPr lang="en-US" dirty="0" smtClean="0"/>
              <a:t/>
            </a:r>
            <a:br>
              <a:rPr lang="en-US" dirty="0" smtClean="0"/>
            </a:br>
            <a:r>
              <a:rPr lang="en-US" dirty="0" smtClean="0"/>
              <a:t>For example the sodium atom, </a:t>
            </a:r>
            <a:r>
              <a:rPr lang="en-US" b="1" dirty="0" smtClean="0"/>
              <a:t>Na</a:t>
            </a:r>
            <a:r>
              <a:rPr lang="en-US" dirty="0" smtClean="0"/>
              <a:t>, is in </a:t>
            </a:r>
            <a:r>
              <a:rPr lang="en-US" b="1" dirty="0" smtClean="0">
                <a:solidFill>
                  <a:srgbClr val="F50BD9"/>
                </a:solidFill>
              </a:rPr>
              <a:t>group 1 </a:t>
            </a:r>
            <a:r>
              <a:rPr lang="en-US" dirty="0" smtClean="0"/>
              <a:t>and </a:t>
            </a:r>
            <a:r>
              <a:rPr lang="en-US" b="1" dirty="0" smtClean="0">
                <a:solidFill>
                  <a:srgbClr val="0070C0"/>
                </a:solidFill>
              </a:rPr>
              <a:t>period 3</a:t>
            </a:r>
            <a:r>
              <a:rPr lang="en-US" dirty="0" smtClean="0"/>
              <a:t> therefore Na has </a:t>
            </a:r>
            <a:r>
              <a:rPr lang="en-US" b="1" dirty="0" smtClean="0">
                <a:solidFill>
                  <a:srgbClr val="F50BD9"/>
                </a:solidFill>
              </a:rPr>
              <a:t>1 valence electron</a:t>
            </a:r>
            <a:r>
              <a:rPr lang="en-US" dirty="0" smtClean="0"/>
              <a:t> and </a:t>
            </a:r>
            <a:r>
              <a:rPr lang="en-US" b="1" dirty="0" smtClean="0">
                <a:solidFill>
                  <a:srgbClr val="0070C0"/>
                </a:solidFill>
              </a:rPr>
              <a:t>3 energy levels</a:t>
            </a:r>
            <a:r>
              <a:rPr lang="en-US" dirty="0" smtClean="0"/>
              <a:t>.</a:t>
            </a:r>
            <a:br>
              <a:rPr lang="en-US" dirty="0" smtClean="0"/>
            </a:br>
            <a:endParaRPr lang="en-US" dirty="0" smtClean="0"/>
          </a:p>
          <a:p>
            <a:r>
              <a:rPr lang="en-US" dirty="0" smtClean="0"/>
              <a:t>Valence electrons are those electrons available for bonding.  In other words they make bonding between atoms possible.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105400"/>
          </a:xfrm>
        </p:spPr>
        <p:txBody>
          <a:bodyPr>
            <a:noAutofit/>
          </a:bodyPr>
          <a:lstStyle/>
          <a:p>
            <a:r>
              <a:rPr lang="en-US" sz="3600" dirty="0" smtClean="0">
                <a:latin typeface="+mj-lt"/>
                <a:cs typeface="Times New Roman" panose="02020603050405020304" pitchFamily="18" charset="0"/>
              </a:rPr>
              <a:t>The </a:t>
            </a:r>
            <a:r>
              <a:rPr lang="en-US" sz="3600" b="1" dirty="0" smtClean="0">
                <a:solidFill>
                  <a:srgbClr val="7030A0"/>
                </a:solidFill>
                <a:latin typeface="+mj-lt"/>
                <a:cs typeface="Times New Roman" panose="02020603050405020304" pitchFamily="18" charset="0"/>
              </a:rPr>
              <a:t>proton number</a:t>
            </a:r>
            <a:r>
              <a:rPr lang="en-US" sz="3600" dirty="0" smtClean="0">
                <a:latin typeface="+mj-lt"/>
                <a:cs typeface="Times New Roman" panose="02020603050405020304" pitchFamily="18" charset="0"/>
              </a:rPr>
              <a:t> may be referred to as the </a:t>
            </a:r>
            <a:r>
              <a:rPr lang="en-US" sz="3600" b="1" dirty="0" smtClean="0">
                <a:solidFill>
                  <a:schemeClr val="accent6">
                    <a:lumMod val="75000"/>
                  </a:schemeClr>
                </a:solidFill>
                <a:latin typeface="+mj-lt"/>
                <a:cs typeface="Times New Roman" panose="02020603050405020304" pitchFamily="18" charset="0"/>
              </a:rPr>
              <a:t>atomic number</a:t>
            </a:r>
            <a:r>
              <a:rPr lang="en-US" sz="3600" dirty="0" smtClean="0">
                <a:latin typeface="+mj-lt"/>
                <a:cs typeface="Times New Roman" panose="02020603050405020304" pitchFamily="18" charset="0"/>
              </a:rPr>
              <a:t> and is represented by the capital letter </a:t>
            </a:r>
            <a:r>
              <a:rPr lang="en-US" sz="3600" b="1" dirty="0" smtClean="0">
                <a:solidFill>
                  <a:srgbClr val="00B050"/>
                </a:solidFill>
                <a:latin typeface="+mj-lt"/>
                <a:cs typeface="Times New Roman" panose="02020603050405020304" pitchFamily="18" charset="0"/>
              </a:rPr>
              <a:t>Z</a:t>
            </a:r>
            <a:r>
              <a:rPr lang="en-US" sz="3600" dirty="0" smtClean="0">
                <a:latin typeface="+mj-lt"/>
                <a:cs typeface="Times New Roman" panose="02020603050405020304" pitchFamily="18" charset="0"/>
              </a:rPr>
              <a:t>.</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The total number of protons and neutrons (</a:t>
            </a:r>
            <a:r>
              <a:rPr lang="en-US" sz="3600" i="1" dirty="0" smtClean="0">
                <a:latin typeface="+mj-lt"/>
                <a:cs typeface="Times New Roman" panose="02020603050405020304" pitchFamily="18" charset="0"/>
              </a:rPr>
              <a:t>referred to as </a:t>
            </a:r>
            <a:r>
              <a:rPr lang="en-US" sz="3600" b="1" i="1" dirty="0" smtClean="0">
                <a:solidFill>
                  <a:srgbClr val="F50BD9"/>
                </a:solidFill>
                <a:latin typeface="+mj-lt"/>
                <a:cs typeface="Times New Roman" panose="02020603050405020304" pitchFamily="18" charset="0"/>
              </a:rPr>
              <a:t>nucleons</a:t>
            </a:r>
            <a:r>
              <a:rPr lang="en-US" sz="3600" dirty="0" smtClean="0">
                <a:latin typeface="+mj-lt"/>
                <a:cs typeface="Times New Roman" panose="02020603050405020304" pitchFamily="18" charset="0"/>
              </a:rPr>
              <a:t>) is equal to a neutral atom’s </a:t>
            </a:r>
            <a:r>
              <a:rPr lang="en-US" sz="3600" b="1" dirty="0" smtClean="0">
                <a:solidFill>
                  <a:srgbClr val="0070C0"/>
                </a:solidFill>
                <a:latin typeface="+mj-lt"/>
                <a:cs typeface="Times New Roman" panose="02020603050405020304" pitchFamily="18" charset="0"/>
              </a:rPr>
              <a:t>mass number</a:t>
            </a:r>
            <a:r>
              <a:rPr lang="en-US" sz="3600" dirty="0" smtClean="0">
                <a:latin typeface="+mj-lt"/>
                <a:cs typeface="Times New Roman" panose="02020603050405020304" pitchFamily="18" charset="0"/>
              </a:rPr>
              <a:t> and is often represented by the capital letter </a:t>
            </a:r>
            <a:r>
              <a:rPr lang="en-US" sz="3600" b="1" dirty="0" smtClean="0">
                <a:solidFill>
                  <a:srgbClr val="FFC000"/>
                </a:solidFill>
                <a:latin typeface="+mj-lt"/>
                <a:cs typeface="Times New Roman" panose="02020603050405020304" pitchFamily="18" charset="0"/>
              </a:rPr>
              <a:t>A</a:t>
            </a:r>
            <a:r>
              <a:rPr lang="en-US" sz="3600" dirty="0" smtClean="0">
                <a:latin typeface="+mj-lt"/>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NUCLEAR NOTATION</a:t>
            </a:r>
            <a:endParaRPr kumimoji="0" lang="en-US" sz="4400" b="0" i="0" u="none" strike="noStrike" kern="1200" cap="none" spc="0" normalizeH="0" baseline="0" noProof="0" dirty="0">
              <a:ln>
                <a:noFill/>
              </a:ln>
              <a:solidFill>
                <a:srgbClr val="00B0F0"/>
              </a:solidFill>
              <a:effectLst/>
              <a:uLnTx/>
              <a:uFillTx/>
              <a:latin typeface="+mj-lt"/>
              <a:ea typeface="+mj-ea"/>
              <a:cs typeface="+mj-cs"/>
            </a:endParaRPr>
          </a:p>
        </p:txBody>
      </p:sp>
    </p:spTree>
    <p:extLst>
      <p:ext uri="{BB962C8B-B14F-4D97-AF65-F5344CB8AC3E}">
        <p14:creationId xmlns="" xmlns:p14="http://schemas.microsoft.com/office/powerpoint/2010/main" val="4061123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105400"/>
          </a:xfrm>
        </p:spPr>
        <p:txBody>
          <a:bodyPr>
            <a:noAutofit/>
          </a:bodyPr>
          <a:lstStyle/>
          <a:p>
            <a:r>
              <a:rPr lang="en-US" sz="3600" dirty="0" smtClean="0">
                <a:latin typeface="+mj-lt"/>
                <a:cs typeface="Times New Roman" panose="02020603050405020304" pitchFamily="18" charset="0"/>
              </a:rPr>
              <a:t>The number of neutrons, the neutron number, is represented by the capital letter, </a:t>
            </a:r>
            <a:r>
              <a:rPr lang="en-US" sz="3600" b="1" dirty="0" smtClean="0">
                <a:solidFill>
                  <a:srgbClr val="FF0000"/>
                </a:solidFill>
                <a:latin typeface="+mj-lt"/>
                <a:cs typeface="Times New Roman" panose="02020603050405020304" pitchFamily="18" charset="0"/>
              </a:rPr>
              <a:t>N</a:t>
            </a:r>
            <a:r>
              <a:rPr lang="en-US" sz="3600" dirty="0" smtClean="0">
                <a:latin typeface="+mj-lt"/>
                <a:cs typeface="Times New Roman" panose="02020603050405020304" pitchFamily="18" charset="0"/>
              </a:rPr>
              <a:t>.</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Given above the atomic notation for any given symbol represented here as </a:t>
            </a:r>
            <a:r>
              <a:rPr lang="en-US" sz="3600" b="1" dirty="0" smtClean="0">
                <a:solidFill>
                  <a:srgbClr val="F50BD9"/>
                </a:solidFill>
                <a:latin typeface="+mj-lt"/>
                <a:cs typeface="Times New Roman" panose="02020603050405020304" pitchFamily="18" charset="0"/>
              </a:rPr>
              <a:t>X</a:t>
            </a:r>
            <a:r>
              <a:rPr lang="en-US" sz="3600" dirty="0" smtClean="0">
                <a:latin typeface="+mj-lt"/>
                <a:cs typeface="Times New Roman" panose="02020603050405020304" pitchFamily="18" charset="0"/>
              </a:rPr>
              <a:t> may be represented as:  </a:t>
            </a:r>
            <a:r>
              <a:rPr lang="en-US" sz="3600" b="1" baseline="30000" dirty="0" smtClean="0">
                <a:solidFill>
                  <a:srgbClr val="FFC000"/>
                </a:solidFill>
                <a:latin typeface="+mj-lt"/>
                <a:cs typeface="Times New Roman" panose="02020603050405020304" pitchFamily="18" charset="0"/>
              </a:rPr>
              <a:t>A</a:t>
            </a:r>
            <a:r>
              <a:rPr lang="en-US" sz="3600" b="1" baseline="-25000" dirty="0" smtClean="0">
                <a:solidFill>
                  <a:srgbClr val="00B050"/>
                </a:solidFill>
                <a:latin typeface="+mj-lt"/>
                <a:cs typeface="Times New Roman" panose="02020603050405020304" pitchFamily="18" charset="0"/>
              </a:rPr>
              <a:t>Z</a:t>
            </a:r>
            <a:r>
              <a:rPr lang="en-US" sz="3600" b="1" dirty="0" smtClean="0">
                <a:solidFill>
                  <a:srgbClr val="F50BD9"/>
                </a:solidFill>
                <a:latin typeface="+mj-lt"/>
                <a:cs typeface="Times New Roman" panose="02020603050405020304" pitchFamily="18" charset="0"/>
              </a:rPr>
              <a:t>X</a:t>
            </a:r>
            <a:r>
              <a:rPr lang="en-US" sz="3600" dirty="0" smtClean="0">
                <a:latin typeface="+mj-lt"/>
                <a:cs typeface="Times New Roman" panose="02020603050405020304" pitchFamily="18" charset="0"/>
              </a:rPr>
              <a:t>.</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The neutron may be determined by: </a:t>
            </a: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b="1" dirty="0" smtClean="0">
                <a:solidFill>
                  <a:srgbClr val="FF0000"/>
                </a:solidFill>
                <a:latin typeface="+mj-lt"/>
                <a:cs typeface="Times New Roman" panose="02020603050405020304" pitchFamily="18" charset="0"/>
              </a:rPr>
              <a:t># of neutrons</a:t>
            </a:r>
            <a:r>
              <a:rPr lang="en-US" sz="2400" dirty="0" smtClean="0">
                <a:latin typeface="+mj-lt"/>
                <a:cs typeface="Times New Roman" panose="02020603050405020304" pitchFamily="18" charset="0"/>
              </a:rPr>
              <a:t> = </a:t>
            </a:r>
            <a:r>
              <a:rPr lang="en-US" sz="2400" b="1" dirty="0" smtClean="0">
                <a:solidFill>
                  <a:srgbClr val="0070C0"/>
                </a:solidFill>
                <a:latin typeface="+mj-lt"/>
                <a:cs typeface="Times New Roman" panose="02020603050405020304" pitchFamily="18" charset="0"/>
              </a:rPr>
              <a:t>mass number</a:t>
            </a:r>
            <a:r>
              <a:rPr lang="en-US" sz="2400" dirty="0" smtClean="0">
                <a:latin typeface="+mj-lt"/>
                <a:cs typeface="Times New Roman" panose="02020603050405020304" pitchFamily="18" charset="0"/>
              </a:rPr>
              <a:t> – </a:t>
            </a:r>
            <a:r>
              <a:rPr lang="en-US" sz="2400" b="1" dirty="0" smtClean="0">
                <a:solidFill>
                  <a:schemeClr val="accent6">
                    <a:lumMod val="75000"/>
                  </a:schemeClr>
                </a:solidFill>
                <a:latin typeface="+mj-lt"/>
                <a:cs typeface="Times New Roman" panose="02020603050405020304" pitchFamily="18" charset="0"/>
              </a:rPr>
              <a:t>atomic number</a:t>
            </a:r>
            <a:r>
              <a:rPr lang="en-US" sz="2400" dirty="0" smtClean="0">
                <a:latin typeface="+mj-lt"/>
                <a:cs typeface="Times New Roman" panose="02020603050405020304" pitchFamily="18" charset="0"/>
              </a:rPr>
              <a:t>  where </a:t>
            </a:r>
            <a:r>
              <a:rPr lang="en-US" sz="2400" b="1" dirty="0" smtClean="0">
                <a:latin typeface="+mj-lt"/>
                <a:cs typeface="Times New Roman" panose="02020603050405020304" pitchFamily="18" charset="0"/>
              </a:rPr>
              <a:t>(N = A – Z)</a:t>
            </a:r>
            <a:endParaRPr lang="en-US" sz="2400" b="1" dirty="0">
              <a:latin typeface="+mj-lt"/>
              <a:cs typeface="Times New Roman" panose="02020603050405020304" pitchFamily="18" charset="0"/>
            </a:endParaRPr>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NUCLEAR NOTATION</a:t>
            </a:r>
            <a:endParaRPr kumimoji="0" lang="en-US" sz="4400" b="0" i="0" u="none" strike="noStrike" kern="1200" cap="none" spc="0" normalizeH="0" baseline="0" noProof="0" dirty="0">
              <a:ln>
                <a:noFill/>
              </a:ln>
              <a:solidFill>
                <a:srgbClr val="00B0F0"/>
              </a:solidFill>
              <a:effectLst/>
              <a:uLnTx/>
              <a:uFillTx/>
              <a:latin typeface="+mj-lt"/>
              <a:ea typeface="+mj-ea"/>
              <a:cs typeface="+mj-cs"/>
            </a:endParaRPr>
          </a:p>
        </p:txBody>
      </p:sp>
    </p:spTree>
    <p:extLst>
      <p:ext uri="{BB962C8B-B14F-4D97-AF65-F5344CB8AC3E}">
        <p14:creationId xmlns="" xmlns:p14="http://schemas.microsoft.com/office/powerpoint/2010/main" val="4061123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fontScale="92500"/>
          </a:bodyPr>
          <a:lstStyle/>
          <a:p>
            <a:r>
              <a:rPr lang="en-US" sz="3900" b="1" dirty="0" smtClean="0">
                <a:latin typeface="+mj-lt"/>
                <a:cs typeface="Times New Roman" panose="02020603050405020304" pitchFamily="18" charset="0"/>
              </a:rPr>
              <a:t>Write out the atomic notation for the following:</a:t>
            </a:r>
            <a:br>
              <a:rPr lang="en-US" sz="3900" b="1" dirty="0" smtClean="0">
                <a:latin typeface="+mj-lt"/>
                <a:cs typeface="Times New Roman" panose="02020603050405020304" pitchFamily="18" charset="0"/>
              </a:rPr>
            </a:br>
            <a:r>
              <a:rPr lang="en-US" sz="2400" b="1" dirty="0" smtClean="0">
                <a:latin typeface="+mj-lt"/>
                <a:cs typeface="Times New Roman" panose="02020603050405020304" pitchFamily="18" charset="0"/>
              </a:rPr>
              <a:t/>
            </a:r>
            <a:br>
              <a:rPr lang="en-US" sz="2400" b="1" dirty="0" smtClean="0">
                <a:latin typeface="+mj-lt"/>
                <a:cs typeface="Times New Roman" panose="02020603050405020304" pitchFamily="18" charset="0"/>
              </a:rPr>
            </a:br>
            <a:r>
              <a:rPr lang="en-US" sz="2400" dirty="0" smtClean="0">
                <a:latin typeface="+mj-lt"/>
                <a:cs typeface="Times New Roman" panose="02020603050405020304" pitchFamily="18" charset="0"/>
              </a:rPr>
              <a:t>a.  Magnesium which has an atomic number of 12 and a mass number of 24.</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  Boron which has an atomic number of 5 and a mass number of 10.</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c.  Iron which has an atomic number of 26 and a mass number of 56.</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3900" b="1" dirty="0" smtClean="0">
                <a:latin typeface="+mj-lt"/>
                <a:cs typeface="Times New Roman" panose="02020603050405020304" pitchFamily="18" charset="0"/>
              </a:rPr>
              <a:t>For the above, determine how many protons are present in each of the elements stated.</a:t>
            </a:r>
            <a:r>
              <a:rPr lang="en-US" sz="1200" dirty="0" smtClean="0">
                <a:latin typeface="+mj-lt"/>
                <a:cs typeface="Times New Roman" panose="02020603050405020304" pitchFamily="18" charset="0"/>
              </a:rPr>
              <a:t/>
            </a:r>
            <a:br>
              <a:rPr lang="en-US" sz="1200" dirty="0" smtClean="0">
                <a:latin typeface="+mj-lt"/>
                <a:cs typeface="Times New Roman" panose="02020603050405020304" pitchFamily="18" charset="0"/>
              </a:rPr>
            </a:br>
            <a:endParaRPr lang="en-US" sz="1200" dirty="0" smtClean="0">
              <a:latin typeface="+mj-lt"/>
              <a:cs typeface="Times New Roman" panose="02020603050405020304" pitchFamily="18" charset="0"/>
            </a:endParaRPr>
          </a:p>
        </p:txBody>
      </p:sp>
      <p:sp>
        <p:nvSpPr>
          <p:cNvPr id="4" name="Title 1"/>
          <p:cNvSpPr>
            <a:spLocks noGrp="1"/>
          </p:cNvSpPr>
          <p:nvPr>
            <p:ph type="title"/>
          </p:nvPr>
        </p:nvSpPr>
        <p:spPr>
          <a:xfrm>
            <a:off x="457200" y="76200"/>
            <a:ext cx="8229600" cy="1143000"/>
          </a:xfrm>
        </p:spPr>
        <p:txBody>
          <a:bodyPr>
            <a:normAutofit fontScale="90000"/>
          </a:bodyPr>
          <a:lstStyle/>
          <a:p>
            <a:r>
              <a:rPr lang="en-US" dirty="0" smtClean="0"/>
              <a:t>Periodic Table</a:t>
            </a:r>
            <a:br>
              <a:rPr lang="en-US" dirty="0" smtClean="0"/>
            </a:br>
            <a:r>
              <a:rPr lang="en-US" dirty="0" smtClean="0"/>
              <a:t>Comprehension</a:t>
            </a:r>
            <a:endParaRPr lang="en-US" dirty="0"/>
          </a:p>
        </p:txBody>
      </p:sp>
    </p:spTree>
    <p:extLst>
      <p:ext uri="{BB962C8B-B14F-4D97-AF65-F5344CB8AC3E}">
        <p14:creationId xmlns="" xmlns:p14="http://schemas.microsoft.com/office/powerpoint/2010/main" val="43585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Related image"/>
          <p:cNvPicPr>
            <a:picLocks noChangeAspect="1" noChangeArrowheads="1"/>
          </p:cNvPicPr>
          <p:nvPr/>
        </p:nvPicPr>
        <p:blipFill>
          <a:blip r:embed="rId2" cstate="print"/>
          <a:srcRect/>
          <a:stretch>
            <a:fillRect/>
          </a:stretch>
        </p:blipFill>
        <p:spPr bwMode="auto">
          <a:xfrm>
            <a:off x="5334000" y="685800"/>
            <a:ext cx="3810000" cy="3810000"/>
          </a:xfrm>
          <a:prstGeom prst="rect">
            <a:avLst/>
          </a:prstGeom>
          <a:noFill/>
        </p:spPr>
      </p:pic>
      <p:sp>
        <p:nvSpPr>
          <p:cNvPr id="2" name="Title 1"/>
          <p:cNvSpPr>
            <a:spLocks noGrp="1"/>
          </p:cNvSpPr>
          <p:nvPr>
            <p:ph type="title"/>
          </p:nvPr>
        </p:nvSpPr>
        <p:spPr/>
        <p:txBody>
          <a:bodyPr/>
          <a:lstStyle/>
          <a:p>
            <a:r>
              <a:rPr lang="en-US" dirty="0" smtClean="0"/>
              <a:t>Electrons</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10000"/>
          </a:bodyPr>
          <a:lstStyle/>
          <a:p>
            <a:r>
              <a:rPr lang="en-US" b="1" dirty="0" smtClean="0"/>
              <a:t>Atoms </a:t>
            </a:r>
            <a:r>
              <a:rPr lang="en-US" dirty="0" smtClean="0"/>
              <a:t>are tiny particles</a:t>
            </a:r>
            <a:br>
              <a:rPr lang="en-US" dirty="0" smtClean="0"/>
            </a:br>
            <a:r>
              <a:rPr lang="en-US" dirty="0" smtClean="0"/>
              <a:t>that can not be seen with</a:t>
            </a:r>
            <a:br>
              <a:rPr lang="en-US" dirty="0" smtClean="0"/>
            </a:br>
            <a:r>
              <a:rPr lang="en-US" dirty="0" smtClean="0"/>
              <a:t>the naked eye. To see</a:t>
            </a:r>
            <a:br>
              <a:rPr lang="en-US" dirty="0" smtClean="0"/>
            </a:br>
            <a:r>
              <a:rPr lang="en-US" dirty="0" smtClean="0"/>
              <a:t>them an electron</a:t>
            </a:r>
            <a:br>
              <a:rPr lang="en-US" dirty="0" smtClean="0"/>
            </a:br>
            <a:r>
              <a:rPr lang="en-US" dirty="0" smtClean="0"/>
              <a:t>microscope may be used.</a:t>
            </a:r>
            <a:br>
              <a:rPr lang="en-US" dirty="0" smtClean="0"/>
            </a:br>
            <a:r>
              <a:rPr lang="en-US" dirty="0" smtClean="0"/>
              <a:t>They are composed of </a:t>
            </a:r>
            <a:br>
              <a:rPr lang="en-US" dirty="0" smtClean="0"/>
            </a:br>
            <a:r>
              <a:rPr lang="en-US" b="1" dirty="0" smtClean="0"/>
              <a:t>electrons, protons</a:t>
            </a:r>
            <a:r>
              <a:rPr lang="en-US" dirty="0" smtClean="0"/>
              <a:t> and </a:t>
            </a:r>
            <a:r>
              <a:rPr lang="en-US" b="1" dirty="0" smtClean="0"/>
              <a:t>neutrons</a:t>
            </a:r>
            <a:r>
              <a:rPr lang="en-US" dirty="0" smtClean="0"/>
              <a:t>.</a:t>
            </a:r>
            <a:br>
              <a:rPr lang="en-US" dirty="0" smtClean="0"/>
            </a:br>
            <a:endParaRPr lang="en-US" dirty="0" smtClean="0"/>
          </a:p>
          <a:p>
            <a:r>
              <a:rPr lang="en-US" dirty="0" smtClean="0"/>
              <a:t>Our referral to the atom, its parts and its involvement in science may be credited to scientists such as </a:t>
            </a:r>
            <a:r>
              <a:rPr lang="en-US" b="1" dirty="0" smtClean="0"/>
              <a:t>Democritus, Thomson, Rutherford, Bohr and Chadwick</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sz="2400" dirty="0" smtClean="0">
                <a:latin typeface="+mj-lt"/>
                <a:cs typeface="Times New Roman" panose="02020603050405020304" pitchFamily="18" charset="0"/>
              </a:rPr>
              <a:t>Nuclei of a neutral element always have the same number of protons and so have the same </a:t>
            </a:r>
            <a:r>
              <a:rPr lang="en-US" sz="2400" b="1" dirty="0" smtClean="0">
                <a:solidFill>
                  <a:srgbClr val="FF0000"/>
                </a:solidFill>
                <a:latin typeface="+mj-lt"/>
                <a:cs typeface="Times New Roman" panose="02020603050405020304" pitchFamily="18" charset="0"/>
              </a:rPr>
              <a:t>atomic/proton number</a:t>
            </a:r>
            <a:r>
              <a:rPr lang="en-US" sz="2400" dirty="0" smtClean="0">
                <a:latin typeface="+mj-lt"/>
                <a:cs typeface="Times New Roman" panose="02020603050405020304" pitchFamily="18" charset="0"/>
              </a:rPr>
              <a:t>.</a:t>
            </a:r>
            <a:br>
              <a:rPr lang="en-US" sz="2400" dirty="0" smtClean="0">
                <a:latin typeface="+mj-lt"/>
                <a:cs typeface="Times New Roman" panose="02020603050405020304" pitchFamily="18" charset="0"/>
              </a:rPr>
            </a:br>
            <a:endParaRPr lang="en-US" sz="2400" dirty="0" smtClean="0">
              <a:latin typeface="+mj-lt"/>
              <a:cs typeface="Times New Roman" panose="02020603050405020304" pitchFamily="18" charset="0"/>
            </a:endParaRPr>
          </a:p>
          <a:p>
            <a:r>
              <a:rPr lang="en-US" sz="2400" dirty="0" smtClean="0">
                <a:latin typeface="+mj-lt"/>
                <a:cs typeface="Times New Roman" panose="02020603050405020304" pitchFamily="18" charset="0"/>
              </a:rPr>
              <a:t>Sometimes the nuclei may contain a different number of neutrons.  In this case atoms with the same proton number but different nucleon numbers are referred to as isotopes.  </a:t>
            </a:r>
            <a:br>
              <a:rPr lang="en-US" sz="2400" dirty="0" smtClean="0">
                <a:latin typeface="+mj-lt"/>
                <a:cs typeface="Times New Roman" panose="02020603050405020304" pitchFamily="18" charset="0"/>
              </a:rPr>
            </a:br>
            <a:endParaRPr lang="en-US" sz="2400" dirty="0" smtClean="0">
              <a:latin typeface="+mj-lt"/>
              <a:cs typeface="Times New Roman" panose="02020603050405020304" pitchFamily="18" charset="0"/>
            </a:endParaRPr>
          </a:p>
          <a:p>
            <a:r>
              <a:rPr lang="en-US" sz="2400" dirty="0" smtClean="0">
                <a:latin typeface="+mj-lt"/>
                <a:cs typeface="Times New Roman" panose="02020603050405020304" pitchFamily="18" charset="0"/>
              </a:rPr>
              <a:t>An example of isotopes of carbon are:  </a:t>
            </a:r>
            <a:r>
              <a:rPr lang="en-US" sz="2400" b="1" baseline="30000" dirty="0" smtClean="0">
                <a:solidFill>
                  <a:srgbClr val="FF0000"/>
                </a:solidFill>
                <a:latin typeface="+mj-lt"/>
                <a:cs typeface="Times New Roman" panose="02020603050405020304" pitchFamily="18" charset="0"/>
              </a:rPr>
              <a:t>12</a:t>
            </a:r>
            <a:r>
              <a:rPr lang="en-US" sz="2400" baseline="-25000" dirty="0" smtClean="0">
                <a:latin typeface="+mj-lt"/>
                <a:cs typeface="Times New Roman" panose="02020603050405020304" pitchFamily="18" charset="0"/>
              </a:rPr>
              <a:t>6</a:t>
            </a:r>
            <a:r>
              <a:rPr lang="en-US" sz="2400" dirty="0" smtClean="0">
                <a:latin typeface="+mj-lt"/>
                <a:cs typeface="Times New Roman" panose="02020603050405020304" pitchFamily="18" charset="0"/>
              </a:rPr>
              <a:t>C;  </a:t>
            </a:r>
            <a:r>
              <a:rPr lang="en-US" sz="2400" b="1" baseline="30000" dirty="0" smtClean="0">
                <a:solidFill>
                  <a:srgbClr val="0070C0"/>
                </a:solidFill>
                <a:latin typeface="+mj-lt"/>
                <a:cs typeface="Times New Roman" panose="02020603050405020304" pitchFamily="18" charset="0"/>
              </a:rPr>
              <a:t>13</a:t>
            </a:r>
            <a:r>
              <a:rPr lang="en-US" sz="2400" baseline="-25000" dirty="0" smtClean="0">
                <a:latin typeface="+mj-lt"/>
                <a:cs typeface="Times New Roman" panose="02020603050405020304" pitchFamily="18" charset="0"/>
              </a:rPr>
              <a:t>6</a:t>
            </a:r>
            <a:r>
              <a:rPr lang="en-US" sz="2400" dirty="0" smtClean="0">
                <a:latin typeface="+mj-lt"/>
                <a:cs typeface="Times New Roman" panose="02020603050405020304" pitchFamily="18" charset="0"/>
              </a:rPr>
              <a:t>C;  </a:t>
            </a:r>
            <a:r>
              <a:rPr lang="en-US" sz="2400" b="1" baseline="30000" dirty="0" smtClean="0">
                <a:solidFill>
                  <a:schemeClr val="accent6">
                    <a:lumMod val="75000"/>
                  </a:schemeClr>
                </a:solidFill>
                <a:latin typeface="+mj-lt"/>
                <a:cs typeface="Times New Roman" panose="02020603050405020304" pitchFamily="18" charset="0"/>
              </a:rPr>
              <a:t>14</a:t>
            </a:r>
            <a:r>
              <a:rPr lang="en-US" sz="2400" baseline="-25000" dirty="0" smtClean="0">
                <a:latin typeface="+mj-lt"/>
                <a:cs typeface="Times New Roman" panose="02020603050405020304" pitchFamily="18" charset="0"/>
              </a:rPr>
              <a:t>6</a:t>
            </a:r>
            <a:r>
              <a:rPr lang="en-US" sz="2400" dirty="0" smtClean="0">
                <a:latin typeface="+mj-lt"/>
                <a:cs typeface="Times New Roman" panose="02020603050405020304" pitchFamily="18" charset="0"/>
              </a:rPr>
              <a:t>C;   here the atomic/</a:t>
            </a:r>
            <a:r>
              <a:rPr lang="en-US" sz="2400" dirty="0" err="1" smtClean="0">
                <a:latin typeface="+mj-lt"/>
                <a:cs typeface="Times New Roman" panose="02020603050405020304" pitchFamily="18" charset="0"/>
              </a:rPr>
              <a:t>protonic</a:t>
            </a:r>
            <a:r>
              <a:rPr lang="en-US" sz="2400" dirty="0" smtClean="0">
                <a:latin typeface="+mj-lt"/>
                <a:cs typeface="Times New Roman" panose="02020603050405020304" pitchFamily="18" charset="0"/>
              </a:rPr>
              <a:t> numbers are the same however the neutron count is different.  </a:t>
            </a:r>
            <a:r>
              <a:rPr lang="en-US" sz="2400" b="1" dirty="0" smtClean="0">
                <a:latin typeface="+mj-lt"/>
                <a:cs typeface="Times New Roman" panose="02020603050405020304" pitchFamily="18" charset="0"/>
              </a:rPr>
              <a:t>Compute the amount of neutrons present in each isotope of carbon above.</a:t>
            </a:r>
            <a:r>
              <a:rPr lang="en-US" sz="2400" dirty="0" smtClean="0">
                <a:latin typeface="+mj-lt"/>
                <a:cs typeface="Times New Roman" panose="02020603050405020304" pitchFamily="18" charset="0"/>
              </a:rPr>
              <a:t> </a:t>
            </a:r>
            <a:br>
              <a:rPr lang="en-US" sz="2400" dirty="0" smtClean="0">
                <a:latin typeface="+mj-lt"/>
                <a:cs typeface="Times New Roman" panose="02020603050405020304" pitchFamily="18" charset="0"/>
              </a:rPr>
            </a:br>
            <a:endParaRPr lang="en-US" sz="2400" dirty="0">
              <a:latin typeface="+mj-lt"/>
              <a:cs typeface="Times New Roman" panose="02020603050405020304" pitchFamily="18" charset="0"/>
            </a:endParaRPr>
          </a:p>
        </p:txBody>
      </p:sp>
      <p:sp>
        <p:nvSpPr>
          <p:cNvPr id="4" name="Title 1"/>
          <p:cNvSpPr>
            <a:spLocks noGrp="1"/>
          </p:cNvSpPr>
          <p:nvPr>
            <p:ph type="title"/>
          </p:nvPr>
        </p:nvSpPr>
        <p:spPr>
          <a:xfrm>
            <a:off x="457200" y="76200"/>
            <a:ext cx="8229600" cy="1143000"/>
          </a:xfrm>
        </p:spPr>
        <p:txBody>
          <a:bodyPr>
            <a:normAutofit fontScale="90000"/>
          </a:bodyPr>
          <a:lstStyle/>
          <a:p>
            <a:r>
              <a:rPr lang="en-US" dirty="0" smtClean="0"/>
              <a:t>Periodic Table</a:t>
            </a:r>
            <a:br>
              <a:rPr lang="en-US" dirty="0" smtClean="0"/>
            </a:br>
            <a:r>
              <a:rPr lang="en-US" dirty="0" smtClean="0"/>
              <a:t>Isotopes</a:t>
            </a:r>
            <a:endParaRPr lang="en-US" dirty="0"/>
          </a:p>
        </p:txBody>
      </p:sp>
    </p:spTree>
    <p:extLst>
      <p:ext uri="{BB962C8B-B14F-4D97-AF65-F5344CB8AC3E}">
        <p14:creationId xmlns="" xmlns:p14="http://schemas.microsoft.com/office/powerpoint/2010/main" val="43585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dirty="0" smtClean="0">
                <a:latin typeface="+mj-lt"/>
                <a:cs typeface="Times New Roman" panose="02020603050405020304" pitchFamily="18" charset="0"/>
              </a:rPr>
              <a:t>As proton number identifies the name of the element it is often more convenient to write isotopes in a simpler format:  </a:t>
            </a:r>
            <a:r>
              <a:rPr lang="en-US" b="1" dirty="0" smtClean="0">
                <a:solidFill>
                  <a:srgbClr val="FF0000"/>
                </a:solidFill>
                <a:latin typeface="+mj-lt"/>
                <a:cs typeface="Times New Roman" panose="02020603050405020304" pitchFamily="18" charset="0"/>
              </a:rPr>
              <a:t>carbon-12</a:t>
            </a:r>
            <a:r>
              <a:rPr lang="en-US" dirty="0" smtClean="0">
                <a:latin typeface="+mj-lt"/>
                <a:cs typeface="Times New Roman" panose="02020603050405020304" pitchFamily="18" charset="0"/>
              </a:rPr>
              <a:t>, </a:t>
            </a:r>
            <a:r>
              <a:rPr lang="en-US" b="1" dirty="0" smtClean="0">
                <a:solidFill>
                  <a:srgbClr val="0070C0"/>
                </a:solidFill>
                <a:latin typeface="+mj-lt"/>
                <a:cs typeface="Times New Roman" panose="02020603050405020304" pitchFamily="18" charset="0"/>
              </a:rPr>
              <a:t>carbon-13</a:t>
            </a:r>
            <a:r>
              <a:rPr lang="en-US" dirty="0" smtClean="0">
                <a:latin typeface="+mj-lt"/>
                <a:cs typeface="Times New Roman" panose="02020603050405020304" pitchFamily="18" charset="0"/>
              </a:rPr>
              <a:t> or </a:t>
            </a:r>
            <a:r>
              <a:rPr lang="en-US" b="1" dirty="0" smtClean="0">
                <a:solidFill>
                  <a:srgbClr val="00B050"/>
                </a:solidFill>
                <a:latin typeface="+mj-lt"/>
                <a:cs typeface="Times New Roman" panose="02020603050405020304" pitchFamily="18" charset="0"/>
              </a:rPr>
              <a:t>carbon-14</a:t>
            </a:r>
            <a:r>
              <a:rPr lang="en-US" dirty="0" smtClean="0">
                <a:latin typeface="+mj-lt"/>
                <a:cs typeface="Times New Roman" panose="02020603050405020304" pitchFamily="18" charset="0"/>
              </a:rPr>
              <a:t>.</a:t>
            </a:r>
            <a:br>
              <a:rPr lang="en-US" dirty="0" smtClean="0">
                <a:latin typeface="+mj-lt"/>
                <a:cs typeface="Times New Roman" panose="02020603050405020304" pitchFamily="18" charset="0"/>
              </a:rPr>
            </a:br>
            <a:endParaRPr lang="en-US" dirty="0" smtClean="0">
              <a:latin typeface="+mj-lt"/>
              <a:cs typeface="Times New Roman" panose="02020603050405020304" pitchFamily="18" charset="0"/>
            </a:endParaRPr>
          </a:p>
          <a:p>
            <a:r>
              <a:rPr lang="en-US" dirty="0" smtClean="0">
                <a:latin typeface="+mj-lt"/>
                <a:cs typeface="Times New Roman" panose="02020603050405020304" pitchFamily="18" charset="0"/>
              </a:rPr>
              <a:t>Nuclei that share the same number of protons and neutrons are referred to as </a:t>
            </a:r>
            <a:r>
              <a:rPr lang="en-US" b="1" dirty="0" smtClean="0">
                <a:latin typeface="+mj-lt"/>
                <a:cs typeface="Times New Roman" panose="02020603050405020304" pitchFamily="18" charset="0"/>
              </a:rPr>
              <a:t>nuclides</a:t>
            </a:r>
            <a:r>
              <a:rPr lang="en-US" dirty="0" smtClean="0">
                <a:latin typeface="+mj-lt"/>
                <a:cs typeface="Times New Roman" panose="02020603050405020304" pitchFamily="18" charset="0"/>
              </a:rPr>
              <a:t>.  So carbon-12, 13 and 14 are nuclides of each other.</a:t>
            </a:r>
            <a:endParaRPr lang="en-US" dirty="0">
              <a:latin typeface="+mj-lt"/>
              <a:cs typeface="Times New Roman" panose="02020603050405020304" pitchFamily="18" charset="0"/>
            </a:endParaRPr>
          </a:p>
        </p:txBody>
      </p:sp>
      <p:sp>
        <p:nvSpPr>
          <p:cNvPr id="4" name="Title 1"/>
          <p:cNvSpPr>
            <a:spLocks noGrp="1"/>
          </p:cNvSpPr>
          <p:nvPr>
            <p:ph type="title"/>
          </p:nvPr>
        </p:nvSpPr>
        <p:spPr>
          <a:xfrm>
            <a:off x="457200" y="76200"/>
            <a:ext cx="8229600" cy="1143000"/>
          </a:xfrm>
        </p:spPr>
        <p:txBody>
          <a:bodyPr>
            <a:normAutofit fontScale="90000"/>
          </a:bodyPr>
          <a:lstStyle/>
          <a:p>
            <a:r>
              <a:rPr lang="en-US" dirty="0" smtClean="0"/>
              <a:t>Periodic Table</a:t>
            </a:r>
            <a:br>
              <a:rPr lang="en-US" dirty="0" smtClean="0"/>
            </a:br>
            <a:r>
              <a:rPr lang="en-US" dirty="0" smtClean="0"/>
              <a:t>Isotopes</a:t>
            </a:r>
            <a:endParaRPr lang="en-US" dirty="0"/>
          </a:p>
        </p:txBody>
      </p:sp>
    </p:spTree>
    <p:extLst>
      <p:ext uri="{BB962C8B-B14F-4D97-AF65-F5344CB8AC3E}">
        <p14:creationId xmlns="" xmlns:p14="http://schemas.microsoft.com/office/powerpoint/2010/main" val="43585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sz="2000" b="1" dirty="0" smtClean="0">
                <a:latin typeface="+mj-lt"/>
                <a:cs typeface="Times New Roman" panose="02020603050405020304" pitchFamily="18" charset="0"/>
              </a:rPr>
              <a:t>Questions:</a:t>
            </a:r>
            <a:br>
              <a:rPr lang="en-US" sz="2000" b="1" dirty="0" smtClean="0">
                <a:latin typeface="+mj-lt"/>
                <a:cs typeface="Times New Roman" panose="02020603050405020304" pitchFamily="18" charset="0"/>
              </a:rPr>
            </a:br>
            <a:r>
              <a:rPr lang="en-US" sz="2000" dirty="0" smtClean="0">
                <a:latin typeface="+mj-lt"/>
                <a:cs typeface="Times New Roman" panose="02020603050405020304" pitchFamily="18" charset="0"/>
              </a:rPr>
              <a:t>1.  Fluorine has a proton number of 9</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a.  How many electrons does a neutral fluorine atom have?</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b.  Sketch the arrangement of these electrons.</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c.  In what Group of the Periodic Table is fluorine placed?</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2.  Copy the following table</a:t>
            </a:r>
            <a:r>
              <a:rPr lang="en-US" sz="2000" b="1" dirty="0" smtClean="0">
                <a:latin typeface="+mj-lt"/>
                <a:cs typeface="Times New Roman" panose="02020603050405020304" pitchFamily="18" charset="0"/>
              </a:rPr>
              <a:t> </a:t>
            </a:r>
            <a:r>
              <a:rPr lang="en-US" sz="2000" dirty="0" smtClean="0">
                <a:latin typeface="+mj-lt"/>
                <a:cs typeface="Times New Roman" panose="02020603050405020304" pitchFamily="18" charset="0"/>
              </a:rPr>
              <a:t>then calculate and fill in the missing values.</a:t>
            </a:r>
            <a:br>
              <a:rPr lang="en-US" sz="2000" dirty="0" smtClean="0">
                <a:latin typeface="+mj-lt"/>
                <a:cs typeface="Times New Roman" panose="02020603050405020304" pitchFamily="18" charset="0"/>
              </a:rPr>
            </a:br>
            <a:r>
              <a:rPr lang="en-US" sz="1200" b="1" dirty="0" smtClean="0">
                <a:latin typeface="+mj-lt"/>
                <a:cs typeface="Times New Roman" panose="02020603050405020304" pitchFamily="18" charset="0"/>
              </a:rPr>
              <a:t/>
            </a:r>
            <a:br>
              <a:rPr lang="en-US" sz="1200" b="1" dirty="0" smtClean="0">
                <a:latin typeface="+mj-lt"/>
                <a:cs typeface="Times New Roman" panose="02020603050405020304" pitchFamily="18" charset="0"/>
              </a:rPr>
            </a:br>
            <a:endParaRPr lang="en-US" sz="1200" b="1" dirty="0">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1631636322"/>
              </p:ext>
            </p:extLst>
          </p:nvPr>
        </p:nvGraphicFramePr>
        <p:xfrm>
          <a:off x="457199" y="4419598"/>
          <a:ext cx="8001001" cy="2216548"/>
        </p:xfrm>
        <a:graphic>
          <a:graphicData uri="http://schemas.openxmlformats.org/drawingml/2006/table">
            <a:tbl>
              <a:tblPr firstRow="1" bandRow="1">
                <a:tableStyleId>{5C22544A-7EE6-4342-B048-85BDC9FD1C3A}</a:tableStyleId>
              </a:tblPr>
              <a:tblGrid>
                <a:gridCol w="400050"/>
                <a:gridCol w="1016794"/>
                <a:gridCol w="1416844"/>
                <a:gridCol w="1666875"/>
                <a:gridCol w="1666875"/>
                <a:gridCol w="1833563"/>
              </a:tblGrid>
              <a:tr h="447597">
                <a:tc>
                  <a:txBody>
                    <a:bodyPr/>
                    <a:lstStyle/>
                    <a:p>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Atom</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a:t>
                      </a:r>
                      <a:r>
                        <a:rPr lang="en-US" sz="1400" baseline="0" dirty="0" smtClean="0">
                          <a:latin typeface="+mj-lt"/>
                          <a:cs typeface="Times New Roman" panose="02020603050405020304" pitchFamily="18" charset="0"/>
                        </a:rPr>
                        <a:t> of protons, Z</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Nucleon</a:t>
                      </a:r>
                      <a:r>
                        <a:rPr lang="en-US" sz="1400" baseline="0" dirty="0" smtClean="0">
                          <a:latin typeface="+mj-lt"/>
                          <a:cs typeface="Times New Roman" panose="02020603050405020304" pitchFamily="18" charset="0"/>
                        </a:rPr>
                        <a:t> number, A</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Number of neutrons, N</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Number of electrons</a:t>
                      </a:r>
                      <a:endParaRPr lang="en-US" sz="1400" dirty="0">
                        <a:latin typeface="+mj-lt"/>
                        <a:cs typeface="Times New Roman" panose="02020603050405020304" pitchFamily="18" charset="0"/>
                      </a:endParaRPr>
                    </a:p>
                  </a:txBody>
                  <a:tcPr/>
                </a:tc>
              </a:tr>
              <a:tr h="424597">
                <a:tc>
                  <a:txBody>
                    <a:bodyPr/>
                    <a:lstStyle/>
                    <a:p>
                      <a:r>
                        <a:rPr lang="en-US" sz="1400" dirty="0" smtClean="0">
                          <a:latin typeface="+mj-lt"/>
                          <a:cs typeface="Times New Roman" panose="02020603050405020304" pitchFamily="18" charset="0"/>
                        </a:rPr>
                        <a:t>A</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Carbon</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6</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12</a:t>
                      </a:r>
                      <a:endParaRPr lang="en-US" sz="1400" dirty="0">
                        <a:latin typeface="+mj-lt"/>
                        <a:cs typeface="Times New Roman" panose="02020603050405020304" pitchFamily="18" charset="0"/>
                      </a:endParaRPr>
                    </a:p>
                  </a:txBody>
                  <a:tcPr/>
                </a:tc>
                <a:tc>
                  <a:txBody>
                    <a:bodyPr/>
                    <a:lstStyle/>
                    <a:p>
                      <a:pPr algn="ctr"/>
                      <a:endParaRPr lang="en-US" sz="1400">
                        <a:latin typeface="+mj-lt"/>
                        <a:cs typeface="Times New Roman" panose="02020603050405020304" pitchFamily="18" charset="0"/>
                      </a:endParaRPr>
                    </a:p>
                  </a:txBody>
                  <a:tcPr/>
                </a:tc>
                <a:tc>
                  <a:txBody>
                    <a:bodyPr/>
                    <a:lstStyle/>
                    <a:p>
                      <a:pPr algn="ctr"/>
                      <a:endParaRPr lang="en-US" sz="1400">
                        <a:latin typeface="+mj-lt"/>
                        <a:cs typeface="Times New Roman" panose="02020603050405020304" pitchFamily="18" charset="0"/>
                      </a:endParaRPr>
                    </a:p>
                  </a:txBody>
                  <a:tcPr/>
                </a:tc>
              </a:tr>
              <a:tr h="424597">
                <a:tc>
                  <a:txBody>
                    <a:bodyPr/>
                    <a:lstStyle/>
                    <a:p>
                      <a:r>
                        <a:rPr lang="en-US" sz="1400" dirty="0" smtClean="0">
                          <a:latin typeface="+mj-lt"/>
                          <a:cs typeface="Times New Roman" panose="02020603050405020304" pitchFamily="18" charset="0"/>
                        </a:rPr>
                        <a:t>B</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Sodium</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11</a:t>
                      </a:r>
                      <a:endParaRPr lang="en-US" sz="1400" dirty="0">
                        <a:latin typeface="+mj-lt"/>
                        <a:cs typeface="Times New Roman" panose="02020603050405020304" pitchFamily="18" charset="0"/>
                      </a:endParaRPr>
                    </a:p>
                  </a:txBody>
                  <a:tcPr/>
                </a:tc>
                <a:tc>
                  <a:txBody>
                    <a:bodyPr/>
                    <a:lstStyle/>
                    <a:p>
                      <a:pPr algn="ct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12</a:t>
                      </a:r>
                      <a:endParaRPr lang="en-US" sz="1400" dirty="0">
                        <a:latin typeface="+mj-lt"/>
                        <a:cs typeface="Times New Roman" panose="02020603050405020304" pitchFamily="18" charset="0"/>
                      </a:endParaRPr>
                    </a:p>
                  </a:txBody>
                  <a:tcPr/>
                </a:tc>
                <a:tc>
                  <a:txBody>
                    <a:bodyPr/>
                    <a:lstStyle/>
                    <a:p>
                      <a:pPr algn="ctr"/>
                      <a:endParaRPr lang="en-US" sz="1400">
                        <a:latin typeface="+mj-lt"/>
                        <a:cs typeface="Times New Roman" panose="02020603050405020304" pitchFamily="18" charset="0"/>
                      </a:endParaRPr>
                    </a:p>
                  </a:txBody>
                  <a:tcPr/>
                </a:tc>
              </a:tr>
              <a:tr h="424597">
                <a:tc>
                  <a:txBody>
                    <a:bodyPr/>
                    <a:lstStyle/>
                    <a:p>
                      <a:r>
                        <a:rPr lang="en-US" sz="1400" dirty="0" smtClean="0">
                          <a:latin typeface="+mj-lt"/>
                          <a:cs typeface="Times New Roman" panose="02020603050405020304" pitchFamily="18" charset="0"/>
                        </a:rPr>
                        <a:t>C</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Gold</a:t>
                      </a:r>
                      <a:endParaRPr lang="en-US" sz="1400" dirty="0">
                        <a:latin typeface="+mj-lt"/>
                        <a:cs typeface="Times New Roman" panose="02020603050405020304" pitchFamily="18" charset="0"/>
                      </a:endParaRPr>
                    </a:p>
                  </a:txBody>
                  <a:tcPr/>
                </a:tc>
                <a:tc>
                  <a:txBody>
                    <a:bodyPr/>
                    <a:lstStyle/>
                    <a:p>
                      <a:pPr algn="ct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197</a:t>
                      </a:r>
                      <a:endParaRPr lang="en-US" sz="1400" dirty="0">
                        <a:latin typeface="+mj-lt"/>
                        <a:cs typeface="Times New Roman" panose="02020603050405020304" pitchFamily="18" charset="0"/>
                      </a:endParaRPr>
                    </a:p>
                  </a:txBody>
                  <a:tcPr/>
                </a:tc>
                <a:tc>
                  <a:txBody>
                    <a:bodyPr/>
                    <a:lstStyle/>
                    <a:p>
                      <a:pPr algn="ct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79</a:t>
                      </a:r>
                      <a:endParaRPr lang="en-US" sz="1400" dirty="0">
                        <a:latin typeface="+mj-lt"/>
                        <a:cs typeface="Times New Roman" panose="02020603050405020304" pitchFamily="18" charset="0"/>
                      </a:endParaRPr>
                    </a:p>
                  </a:txBody>
                  <a:tcPr/>
                </a:tc>
              </a:tr>
              <a:tr h="424597">
                <a:tc>
                  <a:txBody>
                    <a:bodyPr/>
                    <a:lstStyle/>
                    <a:p>
                      <a:r>
                        <a:rPr lang="en-US" sz="1400" dirty="0" smtClean="0">
                          <a:latin typeface="+mj-lt"/>
                          <a:cs typeface="Times New Roman" panose="02020603050405020304" pitchFamily="18" charset="0"/>
                        </a:rPr>
                        <a:t>D</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Osmium</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76</a:t>
                      </a:r>
                      <a:endParaRPr lang="en-US" sz="1400" dirty="0">
                        <a:latin typeface="+mj-lt"/>
                        <a:cs typeface="Times New Roman" panose="02020603050405020304" pitchFamily="18" charset="0"/>
                      </a:endParaRPr>
                    </a:p>
                  </a:txBody>
                  <a:tcPr/>
                </a:tc>
                <a:tc>
                  <a:txBody>
                    <a:bodyPr/>
                    <a:lstStyle/>
                    <a:p>
                      <a:pPr algn="ct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114</a:t>
                      </a:r>
                      <a:endParaRPr lang="en-US" sz="1400" dirty="0">
                        <a:latin typeface="+mj-lt"/>
                        <a:cs typeface="Times New Roman" panose="02020603050405020304" pitchFamily="18" charset="0"/>
                      </a:endParaRPr>
                    </a:p>
                  </a:txBody>
                  <a:tcPr/>
                </a:tc>
                <a:tc>
                  <a:txBody>
                    <a:bodyPr/>
                    <a:lstStyle/>
                    <a:p>
                      <a:pPr algn="ctr"/>
                      <a:endParaRPr lang="en-US" sz="1400" dirty="0">
                        <a:latin typeface="+mj-lt"/>
                        <a:cs typeface="Times New Roman" panose="02020603050405020304" pitchFamily="18" charset="0"/>
                      </a:endParaRPr>
                    </a:p>
                  </a:txBody>
                  <a:tcPr/>
                </a:tc>
              </a:tr>
            </a:tbl>
          </a:graphicData>
        </a:graphic>
      </p:graphicFrame>
      <p:sp>
        <p:nvSpPr>
          <p:cNvPr id="5" name="Title 1"/>
          <p:cNvSpPr>
            <a:spLocks noGrp="1"/>
          </p:cNvSpPr>
          <p:nvPr>
            <p:ph type="title"/>
          </p:nvPr>
        </p:nvSpPr>
        <p:spPr>
          <a:xfrm>
            <a:off x="457200" y="76200"/>
            <a:ext cx="8229600" cy="1143000"/>
          </a:xfrm>
        </p:spPr>
        <p:txBody>
          <a:bodyPr>
            <a:normAutofit/>
          </a:bodyPr>
          <a:lstStyle/>
          <a:p>
            <a:r>
              <a:rPr lang="en-US" dirty="0" smtClean="0"/>
              <a:t>Comprehension</a:t>
            </a:r>
            <a:endParaRPr lang="en-US" dirty="0"/>
          </a:p>
        </p:txBody>
      </p:sp>
    </p:spTree>
    <p:extLst>
      <p:ext uri="{BB962C8B-B14F-4D97-AF65-F5344CB8AC3E}">
        <p14:creationId xmlns="" xmlns:p14="http://schemas.microsoft.com/office/powerpoint/2010/main" val="1252950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Radioactive emissions</a:t>
            </a:r>
            <a:endParaRPr lang="en-US"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228600"/>
            <a:ext cx="4572000" cy="1984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149" y="4191000"/>
            <a:ext cx="4193969" cy="198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3394"/>
          <a:stretch/>
        </p:blipFill>
        <p:spPr bwMode="auto">
          <a:xfrm>
            <a:off x="6019800" y="3233332"/>
            <a:ext cx="2895600" cy="22898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934200" y="5715000"/>
            <a:ext cx="1596912" cy="523220"/>
          </a:xfrm>
          <a:prstGeom prst="rect">
            <a:avLst/>
          </a:prstGeom>
          <a:noFill/>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Radioactivity in an </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electric field</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02414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Radioactive Elements</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10000"/>
          </a:bodyPr>
          <a:lstStyle/>
          <a:p>
            <a:r>
              <a:rPr lang="en-US" dirty="0" smtClean="0"/>
              <a:t>Some elements emit ionisation energy all the time and are referred to as radioactive elements.</a:t>
            </a:r>
          </a:p>
          <a:p>
            <a:endParaRPr lang="en-US" dirty="0" smtClean="0"/>
          </a:p>
          <a:p>
            <a:r>
              <a:rPr lang="en-US" b="1" dirty="0" smtClean="0"/>
              <a:t>Ionisation energy</a:t>
            </a:r>
            <a:r>
              <a:rPr lang="en-US" dirty="0" smtClean="0"/>
              <a:t> is the quantity of </a:t>
            </a:r>
            <a:r>
              <a:rPr lang="en-US" b="1" dirty="0" smtClean="0"/>
              <a:t>energy</a:t>
            </a:r>
            <a:r>
              <a:rPr lang="en-US" dirty="0" smtClean="0"/>
              <a:t> that an isolated, gaseous atom in the ground electronic state must absorb to discharge an electron, resulting in a cation (positive particle).  </a:t>
            </a:r>
            <a:br>
              <a:rPr lang="en-US" dirty="0" smtClean="0"/>
            </a:br>
            <a:r>
              <a:rPr lang="en-US" dirty="0" smtClean="0"/>
              <a:t/>
            </a:r>
            <a:br>
              <a:rPr lang="en-US" dirty="0" smtClean="0"/>
            </a:br>
            <a:r>
              <a:rPr lang="en-US" dirty="0" smtClean="0"/>
              <a:t>This </a:t>
            </a:r>
            <a:r>
              <a:rPr lang="en-US" b="1" dirty="0" smtClean="0"/>
              <a:t>energy</a:t>
            </a:r>
            <a:r>
              <a:rPr lang="en-US" dirty="0" smtClean="0"/>
              <a:t> is usually expressed in units of kJ/mol, or the amount of </a:t>
            </a:r>
            <a:r>
              <a:rPr lang="en-US" b="1" dirty="0" smtClean="0"/>
              <a:t>energy</a:t>
            </a:r>
            <a:r>
              <a:rPr lang="en-US" dirty="0" smtClean="0"/>
              <a:t> it takes for all the atoms in a mole to lose one electron each.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Radioactive Elements</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Radioactive elements are naturally found in the environment.  They emit background radiation.</a:t>
            </a:r>
            <a:br>
              <a:rPr lang="en-US" dirty="0" smtClean="0"/>
            </a:br>
            <a:endParaRPr lang="en-US" dirty="0" smtClean="0"/>
          </a:p>
          <a:p>
            <a:r>
              <a:rPr lang="en-US" dirty="0" smtClean="0"/>
              <a:t>Examples of radioactive elements are shown below:</a:t>
            </a:r>
            <a:br>
              <a:rPr lang="en-US" dirty="0" smtClean="0"/>
            </a:br>
            <a:endParaRPr lang="en-US" dirty="0"/>
          </a:p>
        </p:txBody>
      </p:sp>
      <p:sp>
        <p:nvSpPr>
          <p:cNvPr id="86018" name="AutoShape 2" descr="Image result for Urani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6020" name="AutoShape 4" descr="Image result for Urani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6022" name="Picture 6" descr="Image result for Uranium"/>
          <p:cNvPicPr>
            <a:picLocks noChangeAspect="1" noChangeArrowheads="1"/>
          </p:cNvPicPr>
          <p:nvPr/>
        </p:nvPicPr>
        <p:blipFill>
          <a:blip r:embed="rId2" cstate="print"/>
          <a:srcRect/>
          <a:stretch>
            <a:fillRect/>
          </a:stretch>
        </p:blipFill>
        <p:spPr bwMode="auto">
          <a:xfrm>
            <a:off x="609600" y="4465320"/>
            <a:ext cx="2438400" cy="2392680"/>
          </a:xfrm>
          <a:prstGeom prst="rect">
            <a:avLst/>
          </a:prstGeom>
          <a:noFill/>
        </p:spPr>
      </p:pic>
      <p:sp>
        <p:nvSpPr>
          <p:cNvPr id="7" name="TextBox 6"/>
          <p:cNvSpPr txBox="1"/>
          <p:nvPr/>
        </p:nvSpPr>
        <p:spPr>
          <a:xfrm>
            <a:off x="1371600" y="6488668"/>
            <a:ext cx="999056" cy="369332"/>
          </a:xfrm>
          <a:prstGeom prst="rect">
            <a:avLst/>
          </a:prstGeom>
          <a:noFill/>
        </p:spPr>
        <p:txBody>
          <a:bodyPr wrap="none" rtlCol="0">
            <a:spAutoFit/>
          </a:bodyPr>
          <a:lstStyle/>
          <a:p>
            <a:r>
              <a:rPr lang="en-US" dirty="0" smtClean="0"/>
              <a:t>Uranium</a:t>
            </a:r>
            <a:endParaRPr lang="en-US" dirty="0"/>
          </a:p>
        </p:txBody>
      </p:sp>
      <p:pic>
        <p:nvPicPr>
          <p:cNvPr id="86024" name="Picture 8" descr="Image result for Thorium"/>
          <p:cNvPicPr>
            <a:picLocks noChangeAspect="1" noChangeArrowheads="1"/>
          </p:cNvPicPr>
          <p:nvPr/>
        </p:nvPicPr>
        <p:blipFill>
          <a:blip r:embed="rId3" cstate="print"/>
          <a:srcRect/>
          <a:stretch>
            <a:fillRect/>
          </a:stretch>
        </p:blipFill>
        <p:spPr bwMode="auto">
          <a:xfrm>
            <a:off x="3581400" y="4648200"/>
            <a:ext cx="1905000" cy="1847851"/>
          </a:xfrm>
          <a:prstGeom prst="rect">
            <a:avLst/>
          </a:prstGeom>
          <a:noFill/>
        </p:spPr>
      </p:pic>
      <p:sp>
        <p:nvSpPr>
          <p:cNvPr id="9" name="TextBox 8"/>
          <p:cNvSpPr txBox="1"/>
          <p:nvPr/>
        </p:nvSpPr>
        <p:spPr>
          <a:xfrm>
            <a:off x="4114800" y="6488668"/>
            <a:ext cx="979755" cy="369332"/>
          </a:xfrm>
          <a:prstGeom prst="rect">
            <a:avLst/>
          </a:prstGeom>
          <a:noFill/>
        </p:spPr>
        <p:txBody>
          <a:bodyPr wrap="none" rtlCol="0">
            <a:spAutoFit/>
          </a:bodyPr>
          <a:lstStyle/>
          <a:p>
            <a:r>
              <a:rPr lang="en-US" dirty="0" smtClean="0"/>
              <a:t>Thorium</a:t>
            </a:r>
            <a:endParaRPr lang="en-US" dirty="0"/>
          </a:p>
        </p:txBody>
      </p:sp>
      <p:pic>
        <p:nvPicPr>
          <p:cNvPr id="86026" name="Picture 10" descr="Image result for Iridium"/>
          <p:cNvPicPr>
            <a:picLocks noChangeAspect="1" noChangeArrowheads="1"/>
          </p:cNvPicPr>
          <p:nvPr/>
        </p:nvPicPr>
        <p:blipFill>
          <a:blip r:embed="rId4" cstate="print"/>
          <a:srcRect/>
          <a:stretch>
            <a:fillRect/>
          </a:stretch>
        </p:blipFill>
        <p:spPr bwMode="auto">
          <a:xfrm>
            <a:off x="6019800" y="4267200"/>
            <a:ext cx="2590800" cy="2242529"/>
          </a:xfrm>
          <a:prstGeom prst="rect">
            <a:avLst/>
          </a:prstGeom>
          <a:noFill/>
        </p:spPr>
      </p:pic>
      <p:sp>
        <p:nvSpPr>
          <p:cNvPr id="11" name="TextBox 10"/>
          <p:cNvSpPr txBox="1"/>
          <p:nvPr/>
        </p:nvSpPr>
        <p:spPr>
          <a:xfrm>
            <a:off x="6934200" y="6488668"/>
            <a:ext cx="856325" cy="369332"/>
          </a:xfrm>
          <a:prstGeom prst="rect">
            <a:avLst/>
          </a:prstGeom>
          <a:noFill/>
        </p:spPr>
        <p:txBody>
          <a:bodyPr wrap="none" rtlCol="0">
            <a:spAutoFit/>
          </a:bodyPr>
          <a:lstStyle/>
          <a:p>
            <a:r>
              <a:rPr lang="en-US" dirty="0" smtClean="0"/>
              <a:t>Iridium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400" dirty="0" smtClean="0">
                <a:latin typeface="+mj-lt"/>
                <a:cs typeface="Times New Roman" panose="02020603050405020304" pitchFamily="18" charset="0"/>
              </a:rPr>
              <a:t>In 1896 Henri Becquerel noticed that, after leaving</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sample containing uranium in a drawer near</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some photographic film, the film became</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exposed.  He theorised that the uranium was</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producing ‘invisible rays’ which caused a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chemical reaction in the film.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Over the next few years Marie and Pierre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Curie investigated other minerals and</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isolated radium in sufficient amounts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to allow the study of its properties.</a:t>
            </a:r>
            <a:br>
              <a:rPr lang="en-US" sz="2400" dirty="0" smtClean="0">
                <a:latin typeface="+mj-lt"/>
                <a:cs typeface="Times New Roman" panose="02020603050405020304" pitchFamily="18" charset="0"/>
              </a:rPr>
            </a:br>
            <a:endParaRPr lang="en-US" sz="2400" dirty="0" smtClean="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The Pioneers of Radioactive Elements</a:t>
            </a:r>
            <a:endParaRPr lang="en-US" dirty="0"/>
          </a:p>
        </p:txBody>
      </p:sp>
      <p:sp>
        <p:nvSpPr>
          <p:cNvPr id="37890" name="AutoShape 2" descr="Image result for henri becquer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Image result for henri becquer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4" name="Picture 6" descr="Image result for henri becquerel"/>
          <p:cNvPicPr>
            <a:picLocks noChangeAspect="1" noChangeArrowheads="1"/>
          </p:cNvPicPr>
          <p:nvPr/>
        </p:nvPicPr>
        <p:blipFill>
          <a:blip r:embed="rId2" cstate="print"/>
          <a:srcRect/>
          <a:stretch>
            <a:fillRect/>
          </a:stretch>
        </p:blipFill>
        <p:spPr bwMode="auto">
          <a:xfrm>
            <a:off x="6858000" y="1295400"/>
            <a:ext cx="1676400" cy="2514600"/>
          </a:xfrm>
          <a:prstGeom prst="rect">
            <a:avLst/>
          </a:prstGeom>
          <a:noFill/>
        </p:spPr>
      </p:pic>
      <p:pic>
        <p:nvPicPr>
          <p:cNvPr id="37896" name="Picture 8" descr="Image result for marie and pierre curie"/>
          <p:cNvPicPr>
            <a:picLocks noChangeAspect="1" noChangeArrowheads="1"/>
          </p:cNvPicPr>
          <p:nvPr/>
        </p:nvPicPr>
        <p:blipFill>
          <a:blip r:embed="rId3" cstate="print"/>
          <a:srcRect/>
          <a:stretch>
            <a:fillRect/>
          </a:stretch>
        </p:blipFill>
        <p:spPr bwMode="auto">
          <a:xfrm>
            <a:off x="5943600" y="4273896"/>
            <a:ext cx="2895600" cy="2584104"/>
          </a:xfrm>
          <a:prstGeom prst="rect">
            <a:avLst/>
          </a:prstGeom>
          <a:noFill/>
        </p:spPr>
      </p:pic>
    </p:spTree>
    <p:extLst>
      <p:ext uri="{BB962C8B-B14F-4D97-AF65-F5344CB8AC3E}">
        <p14:creationId xmlns="" xmlns:p14="http://schemas.microsoft.com/office/powerpoint/2010/main" val="3017390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400" b="1" dirty="0" smtClean="0">
                <a:latin typeface="+mj-lt"/>
                <a:cs typeface="Times New Roman" panose="02020603050405020304" pitchFamily="18" charset="0"/>
              </a:rPr>
              <a:t>Background radiation</a:t>
            </a: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There is always small amounts of background radiation around us.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b="1" dirty="0" smtClean="0">
                <a:latin typeface="+mj-lt"/>
                <a:cs typeface="Times New Roman" panose="02020603050405020304" pitchFamily="18" charset="0"/>
              </a:rPr>
              <a:t>From where do you think?</a:t>
            </a:r>
            <a:endParaRPr lang="en-US" sz="2400" b="1"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The Pioneers of Radioactive Elements</a:t>
            </a:r>
            <a:endParaRPr lang="en-US" dirty="0"/>
          </a:p>
        </p:txBody>
      </p:sp>
    </p:spTree>
    <p:extLst>
      <p:ext uri="{BB962C8B-B14F-4D97-AF65-F5344CB8AC3E}">
        <p14:creationId xmlns="" xmlns:p14="http://schemas.microsoft.com/office/powerpoint/2010/main" val="3017390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400" b="1" dirty="0" smtClean="0">
                <a:latin typeface="+mj-lt"/>
                <a:cs typeface="Times New Roman" panose="02020603050405020304" pitchFamily="18" charset="0"/>
              </a:rPr>
              <a:t>Investigating nuclear radiation</a:t>
            </a:r>
            <a:br>
              <a:rPr lang="en-US" sz="2400" b="1" dirty="0" smtClean="0">
                <a:latin typeface="+mj-lt"/>
                <a:cs typeface="Times New Roman" panose="02020603050405020304" pitchFamily="18" charset="0"/>
              </a:rPr>
            </a:br>
            <a:r>
              <a:rPr lang="en-US" sz="2400" dirty="0" smtClean="0">
                <a:latin typeface="+mj-lt"/>
                <a:cs typeface="Times New Roman" panose="02020603050405020304" pitchFamily="18" charset="0"/>
              </a:rPr>
              <a:t>Three different types of nuclear radiation have been discovered:</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Alpha  (</a:t>
            </a:r>
            <a:r>
              <a:rPr lang="el-GR" sz="2400" b="1" dirty="0" smtClean="0">
                <a:solidFill>
                  <a:schemeClr val="accent6">
                    <a:lumMod val="75000"/>
                  </a:schemeClr>
                </a:solidFill>
                <a:latin typeface="+mj-lt"/>
                <a:cs typeface="Times New Roman" panose="02020603050405020304" pitchFamily="18" charset="0"/>
              </a:rPr>
              <a:t>α</a:t>
            </a:r>
            <a:r>
              <a:rPr lang="en-US" sz="2400" dirty="0" smtClean="0">
                <a:latin typeface="+mj-lt"/>
                <a:cs typeface="Times New Roman" panose="02020603050405020304" pitchFamily="18" charset="0"/>
              </a:rPr>
              <a:t>)	b.  Beta (</a:t>
            </a:r>
            <a:r>
              <a:rPr lang="el-GR" sz="2400" b="1" dirty="0" smtClean="0">
                <a:solidFill>
                  <a:srgbClr val="7030A0"/>
                </a:solidFill>
                <a:latin typeface="+mj-lt"/>
                <a:cs typeface="Times New Roman" panose="02020603050405020304" pitchFamily="18" charset="0"/>
              </a:rPr>
              <a:t>β</a:t>
            </a:r>
            <a:r>
              <a:rPr lang="en-US" sz="2400" dirty="0" smtClean="0">
                <a:latin typeface="+mj-lt"/>
                <a:cs typeface="Times New Roman" panose="02020603050405020304" pitchFamily="18" charset="0"/>
              </a:rPr>
              <a:t>)  	and	c.  Gamma  (</a:t>
            </a:r>
            <a:r>
              <a:rPr lang="el-GR" sz="2400" b="1" dirty="0">
                <a:solidFill>
                  <a:srgbClr val="00B050"/>
                </a:solidFill>
                <a:latin typeface="+mj-lt"/>
                <a:cs typeface="Times New Roman" panose="02020603050405020304" pitchFamily="18" charset="0"/>
                <a:sym typeface="Wingdings" panose="05000000000000000000" pitchFamily="2" charset="2"/>
              </a:rPr>
              <a:t>γ</a:t>
            </a:r>
            <a:r>
              <a:rPr lang="en-US" sz="2400" dirty="0" smtClean="0">
                <a:latin typeface="+mj-lt"/>
                <a:cs typeface="Times New Roman" panose="02020603050405020304" pitchFamily="18" charset="0"/>
              </a:rPr>
              <a:t>)</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Alpha particles are </a:t>
            </a:r>
            <a:r>
              <a:rPr lang="en-US" sz="2400" b="1" dirty="0" smtClean="0">
                <a:latin typeface="+mj-lt"/>
                <a:cs typeface="Times New Roman" panose="02020603050405020304" pitchFamily="18" charset="0"/>
              </a:rPr>
              <a:t>strongly positively</a:t>
            </a:r>
            <a:r>
              <a:rPr lang="en-US" sz="2400" dirty="0" smtClean="0">
                <a:latin typeface="+mj-lt"/>
                <a:cs typeface="Times New Roman" panose="02020603050405020304" pitchFamily="18" charset="0"/>
              </a:rPr>
              <a:t> charged.  They penetrate materials and are easily absorbed.</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Beta particles are </a:t>
            </a:r>
            <a:r>
              <a:rPr lang="en-US" sz="2400" b="1" dirty="0" smtClean="0">
                <a:latin typeface="+mj-lt"/>
                <a:cs typeface="Times New Roman" panose="02020603050405020304" pitchFamily="18" charset="0"/>
              </a:rPr>
              <a:t>negatively</a:t>
            </a:r>
            <a:r>
              <a:rPr lang="en-US" sz="2400" dirty="0" smtClean="0">
                <a:latin typeface="+mj-lt"/>
                <a:cs typeface="Times New Roman" panose="02020603050405020304" pitchFamily="18" charset="0"/>
              </a:rPr>
              <a:t> charged and penetrate material more than alpha particles but are absorbed less.</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Gamma rays have </a:t>
            </a:r>
            <a:r>
              <a:rPr lang="en-US" sz="2400" b="1" dirty="0" smtClean="0">
                <a:latin typeface="+mj-lt"/>
                <a:cs typeface="Times New Roman" panose="02020603050405020304" pitchFamily="18" charset="0"/>
              </a:rPr>
              <a:t>NO</a:t>
            </a:r>
            <a:r>
              <a:rPr lang="en-US" sz="2400" dirty="0" smtClean="0">
                <a:latin typeface="+mj-lt"/>
                <a:cs typeface="Times New Roman" panose="02020603050405020304" pitchFamily="18" charset="0"/>
              </a:rPr>
              <a:t> charge, penetrate materials the best and are the least absorbed of the three types of particles mentioned.</a:t>
            </a:r>
            <a:endParaRPr lang="en-US" sz="2400" b="1" dirty="0" smtClean="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Investigating Nuclear Radiation</a:t>
            </a:r>
            <a:endParaRPr lang="en-US" dirty="0"/>
          </a:p>
        </p:txBody>
      </p:sp>
    </p:spTree>
    <p:extLst>
      <p:ext uri="{BB962C8B-B14F-4D97-AF65-F5344CB8AC3E}">
        <p14:creationId xmlns="" xmlns:p14="http://schemas.microsoft.com/office/powerpoint/2010/main" val="3017390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a:bodyPr>
          <a:lstStyle/>
          <a:p>
            <a:r>
              <a:rPr lang="en-US" sz="2800" dirty="0" smtClean="0">
                <a:latin typeface="+mj-lt"/>
                <a:cs typeface="Times New Roman" panose="02020603050405020304" pitchFamily="18" charset="0"/>
              </a:rPr>
              <a:t>A Geiger counter can be used to detect  </a:t>
            </a:r>
            <a:r>
              <a:rPr lang="en-US" sz="2800" dirty="0" err="1" smtClean="0">
                <a:latin typeface="+mj-lt"/>
                <a:cs typeface="Times New Roman" panose="02020603050405020304" pitchFamily="18" charset="0"/>
              </a:rPr>
              <a:t>ionising</a:t>
            </a:r>
            <a:r>
              <a:rPr lang="en-US" sz="2800" dirty="0" smtClean="0">
                <a:latin typeface="+mj-lt"/>
                <a:cs typeface="Times New Roman" panose="02020603050405020304" pitchFamily="18" charset="0"/>
              </a:rPr>
              <a:t> radiation.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A radioactive particle passing through a Geiger-Muller tube produces an electrical pulse which is logged by a counter attached to the tube.  By placing different materials between the source and the Geiger counter, the penetrating power can be investigated.</a:t>
            </a:r>
            <a:br>
              <a:rPr lang="en-US" sz="2800" dirty="0" smtClean="0">
                <a:latin typeface="+mj-lt"/>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endParaRPr lang="en-US" sz="1200" b="1" dirty="0" smtClean="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75164" y="4800600"/>
            <a:ext cx="5063836" cy="18220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274638"/>
            <a:ext cx="8229600" cy="1143000"/>
          </a:xfrm>
        </p:spPr>
        <p:txBody>
          <a:bodyPr>
            <a:normAutofit fontScale="90000"/>
          </a:bodyPr>
          <a:lstStyle/>
          <a:p>
            <a:r>
              <a:rPr lang="en-US" dirty="0" smtClean="0"/>
              <a:t>Investigating Nuclear Radiation</a:t>
            </a:r>
            <a:br>
              <a:rPr lang="en-US" dirty="0" smtClean="0"/>
            </a:br>
            <a:r>
              <a:rPr lang="en-US" dirty="0" smtClean="0"/>
              <a:t>Geiger-Muller Tube</a:t>
            </a:r>
            <a:endParaRPr lang="en-US" dirty="0"/>
          </a:p>
        </p:txBody>
      </p:sp>
    </p:spTree>
    <p:extLst>
      <p:ext uri="{BB962C8B-B14F-4D97-AF65-F5344CB8AC3E}">
        <p14:creationId xmlns="" xmlns:p14="http://schemas.microsoft.com/office/powerpoint/2010/main" val="301739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4000" dirty="0" smtClean="0">
                <a:latin typeface="+mj-lt"/>
                <a:cs typeface="Times New Roman" panose="02020603050405020304" pitchFamily="18" charset="0"/>
              </a:rPr>
              <a:t>In about 400 BC the Greek philosopher, Democritus, suggested that matter consisted of small indivisible particles.</a:t>
            </a:r>
            <a:br>
              <a:rPr lang="en-US" sz="4000" dirty="0" smtClean="0">
                <a:latin typeface="+mj-lt"/>
                <a:cs typeface="Times New Roman" panose="02020603050405020304" pitchFamily="18" charset="0"/>
              </a:rPr>
            </a:br>
            <a:r>
              <a:rPr lang="en-US" sz="4000" dirty="0" smtClean="0">
                <a:latin typeface="+mj-lt"/>
                <a:cs typeface="Times New Roman" panose="02020603050405020304" pitchFamily="18" charset="0"/>
              </a:rPr>
              <a:t/>
            </a:r>
            <a:br>
              <a:rPr lang="en-US" sz="4000" dirty="0" smtClean="0">
                <a:latin typeface="+mj-lt"/>
                <a:cs typeface="Times New Roman" panose="02020603050405020304" pitchFamily="18" charset="0"/>
              </a:rPr>
            </a:br>
            <a:r>
              <a:rPr lang="en-US" sz="4000" dirty="0" smtClean="0">
                <a:latin typeface="+mj-lt"/>
                <a:cs typeface="Times New Roman" panose="02020603050405020304" pitchFamily="18" charset="0"/>
              </a:rPr>
              <a:t>He called these particles </a:t>
            </a:r>
            <a:br>
              <a:rPr lang="en-US" sz="4000" dirty="0" smtClean="0">
                <a:latin typeface="+mj-lt"/>
                <a:cs typeface="Times New Roman" panose="02020603050405020304" pitchFamily="18" charset="0"/>
              </a:rPr>
            </a:br>
            <a:r>
              <a:rPr lang="en-US" sz="4000" dirty="0" smtClean="0">
                <a:latin typeface="+mj-lt"/>
                <a:cs typeface="Times New Roman" panose="02020603050405020304" pitchFamily="18" charset="0"/>
              </a:rPr>
              <a:t>‘</a:t>
            </a:r>
            <a:r>
              <a:rPr lang="en-US" sz="4000" dirty="0" err="1" smtClean="0">
                <a:latin typeface="+mj-lt"/>
                <a:cs typeface="Times New Roman" panose="02020603050405020304" pitchFamily="18" charset="0"/>
              </a:rPr>
              <a:t>atomos</a:t>
            </a:r>
            <a:r>
              <a:rPr lang="en-US" sz="4000" dirty="0" smtClean="0">
                <a:latin typeface="+mj-lt"/>
                <a:cs typeface="Times New Roman" panose="02020603050405020304" pitchFamily="18" charset="0"/>
              </a:rPr>
              <a:t>’, from the Greek</a:t>
            </a:r>
            <a:br>
              <a:rPr lang="en-US" sz="4000" dirty="0" smtClean="0">
                <a:latin typeface="+mj-lt"/>
                <a:cs typeface="Times New Roman" panose="02020603050405020304" pitchFamily="18" charset="0"/>
              </a:rPr>
            </a:br>
            <a:r>
              <a:rPr lang="en-US" sz="4000" dirty="0" smtClean="0">
                <a:latin typeface="+mj-lt"/>
                <a:cs typeface="Times New Roman" panose="02020603050405020304" pitchFamily="18" charset="0"/>
              </a:rPr>
              <a:t>word for indivisible.</a:t>
            </a:r>
            <a:endParaRPr lang="en-US" sz="4000" dirty="0" smtClean="0">
              <a:latin typeface="+mj-lt"/>
            </a:endParaRPr>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The Greeks</a:t>
            </a:r>
            <a:endParaRPr kumimoji="0" lang="en-US" sz="4400" b="0" i="0" u="none" strike="noStrike" kern="1200" cap="none" spc="0" normalizeH="0" baseline="0" noProof="0" dirty="0">
              <a:ln>
                <a:noFill/>
              </a:ln>
              <a:solidFill>
                <a:srgbClr val="F50BD9"/>
              </a:solidFill>
              <a:effectLst/>
              <a:uLnTx/>
              <a:uFillTx/>
              <a:latin typeface="+mj-lt"/>
              <a:ea typeface="+mj-ea"/>
              <a:cs typeface="+mj-cs"/>
            </a:endParaRPr>
          </a:p>
        </p:txBody>
      </p:sp>
      <p:pic>
        <p:nvPicPr>
          <p:cNvPr id="61442" name="Picture 2" descr="Image result for democritus"/>
          <p:cNvPicPr>
            <a:picLocks noChangeAspect="1" noChangeArrowheads="1"/>
          </p:cNvPicPr>
          <p:nvPr/>
        </p:nvPicPr>
        <p:blipFill>
          <a:blip r:embed="rId2" cstate="print"/>
          <a:srcRect/>
          <a:stretch>
            <a:fillRect/>
          </a:stretch>
        </p:blipFill>
        <p:spPr bwMode="auto">
          <a:xfrm>
            <a:off x="6353175" y="3629025"/>
            <a:ext cx="2790825" cy="3228975"/>
          </a:xfrm>
          <a:prstGeom prst="rect">
            <a:avLst/>
          </a:prstGeom>
          <a:noFill/>
        </p:spPr>
      </p:pic>
    </p:spTree>
    <p:extLst>
      <p:ext uri="{BB962C8B-B14F-4D97-AF65-F5344CB8AC3E}">
        <p14:creationId xmlns="" xmlns:p14="http://schemas.microsoft.com/office/powerpoint/2010/main" val="1335798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a:bodyPr>
          <a:lstStyle/>
          <a:p>
            <a:r>
              <a:rPr lang="en-US" sz="2000" dirty="0" smtClean="0">
                <a:latin typeface="+mj-lt"/>
                <a:cs typeface="Times New Roman" panose="02020603050405020304" pitchFamily="18" charset="0"/>
              </a:rPr>
              <a:t>If a beam of radiation enters a magnetic</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field the alpha particles will be deflected</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and so will the beta particles but in</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opposite directions of each other gamma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radiation is un-deflected by magnetic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radiation.</a:t>
            </a:r>
            <a:br>
              <a:rPr lang="en-US" sz="2000" dirty="0" smtClean="0">
                <a:latin typeface="+mj-lt"/>
                <a:cs typeface="Times New Roman" panose="02020603050405020304" pitchFamily="18" charset="0"/>
              </a:rPr>
            </a:br>
            <a:r>
              <a:rPr lang="en-US" sz="1200" dirty="0" smtClean="0">
                <a:latin typeface="+mj-lt"/>
                <a:cs typeface="Times New Roman" panose="02020603050405020304" pitchFamily="18" charset="0"/>
              </a:rPr>
              <a:t/>
            </a:r>
            <a:br>
              <a:rPr lang="en-US" sz="1200" dirty="0" smtClean="0">
                <a:latin typeface="+mj-lt"/>
                <a:cs typeface="Times New Roman" panose="02020603050405020304" pitchFamily="18" charset="0"/>
              </a:rPr>
            </a:br>
            <a:endParaRPr lang="en-US" sz="1200" dirty="0" smtClean="0">
              <a:latin typeface="+mj-lt"/>
              <a:cs typeface="Times New Roman" panose="02020603050405020304" pitchFamily="18" charset="0"/>
            </a:endParaRPr>
          </a:p>
          <a:p>
            <a:r>
              <a:rPr lang="en-US" sz="2000" dirty="0" smtClean="0">
                <a:latin typeface="+mj-lt"/>
                <a:cs typeface="Times New Roman" panose="02020603050405020304" pitchFamily="18" charset="0"/>
              </a:rPr>
              <a:t>If a beam of radiation enters an electric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field the alpha particles will deflect</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to the negative metal plate beta particles</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will deflect to the positive metal plate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however, gamma radiation is</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unaffected they just pass straight through.</a:t>
            </a:r>
            <a:br>
              <a:rPr lang="en-US" sz="2000" dirty="0" smtClean="0">
                <a:latin typeface="+mj-lt"/>
                <a:cs typeface="Times New Roman" panose="02020603050405020304" pitchFamily="18" charset="0"/>
              </a:rPr>
            </a:br>
            <a:r>
              <a:rPr lang="en-US" sz="1200" dirty="0" smtClean="0">
                <a:latin typeface="+mj-lt"/>
                <a:cs typeface="Times New Roman" panose="02020603050405020304" pitchFamily="18" charset="0"/>
              </a:rPr>
              <a:t/>
            </a:r>
            <a:br>
              <a:rPr lang="en-US" sz="1200" dirty="0" smtClean="0">
                <a:latin typeface="+mj-lt"/>
                <a:cs typeface="Times New Roman" panose="02020603050405020304" pitchFamily="18" charset="0"/>
              </a:rPr>
            </a:br>
            <a:endParaRPr lang="en-US" sz="1200" dirty="0" smtClean="0">
              <a:latin typeface="+mj-lt"/>
              <a:cs typeface="Times New Roman" panose="02020603050405020304" pitchFamily="18" charset="0"/>
            </a:endParaRPr>
          </a:p>
          <a:p>
            <a:r>
              <a:rPr lang="en-US" sz="1200" b="1" dirty="0" smtClean="0">
                <a:latin typeface="+mj-lt"/>
                <a:cs typeface="Times New Roman" panose="02020603050405020304" pitchFamily="18" charset="0"/>
              </a:rPr>
              <a:t>The cloud chamber</a:t>
            </a:r>
            <a:br>
              <a:rPr lang="en-US" sz="1200" b="1" dirty="0" smtClean="0">
                <a:latin typeface="+mj-lt"/>
                <a:cs typeface="Times New Roman" panose="02020603050405020304" pitchFamily="18" charset="0"/>
              </a:rPr>
            </a:br>
            <a:r>
              <a:rPr lang="en-US" sz="1200" dirty="0" smtClean="0">
                <a:latin typeface="+mj-lt"/>
                <a:cs typeface="Times New Roman" panose="02020603050405020304" pitchFamily="18" charset="0"/>
              </a:rPr>
              <a:t>Even though we are unable to see alpha particles, beta particles or gamma rays, we can see the tracks they make when water droplets condense on ions formed in a cloud chamber.</a:t>
            </a:r>
          </a:p>
          <a:p>
            <a:endParaRPr lang="en-US" sz="1200"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Behaviour of Alpha, Beta and Gamma Particles</a:t>
            </a:r>
            <a:endParaRPr lang="en-US"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1648818"/>
            <a:ext cx="2898569" cy="1369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3394"/>
          <a:stretch/>
        </p:blipFill>
        <p:spPr bwMode="auto">
          <a:xfrm rot="5400000">
            <a:off x="5605096" y="3617030"/>
            <a:ext cx="2507733" cy="19831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69135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endParaRPr lang="en-US" sz="1200" dirty="0" smtClean="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1225037386"/>
              </p:ext>
            </p:extLst>
          </p:nvPr>
        </p:nvGraphicFramePr>
        <p:xfrm>
          <a:off x="838200" y="1447801"/>
          <a:ext cx="7772400" cy="5344643"/>
        </p:xfrm>
        <a:graphic>
          <a:graphicData uri="http://schemas.openxmlformats.org/drawingml/2006/table">
            <a:tbl>
              <a:tblPr firstRow="1" bandRow="1">
                <a:tableStyleId>{5C22544A-7EE6-4342-B048-85BDC9FD1C3A}</a:tableStyleId>
              </a:tblPr>
              <a:tblGrid>
                <a:gridCol w="1943100"/>
                <a:gridCol w="1943100"/>
                <a:gridCol w="1943100"/>
                <a:gridCol w="1943100"/>
              </a:tblGrid>
              <a:tr h="576248">
                <a:tc>
                  <a:txBody>
                    <a:bodyPr/>
                    <a:lstStyle/>
                    <a:p>
                      <a:pPr algn="ct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Alpha</a:t>
                      </a:r>
                      <a:r>
                        <a:rPr lang="en-US" sz="1400" baseline="0" dirty="0" smtClean="0">
                          <a:latin typeface="+mj-lt"/>
                          <a:cs typeface="Times New Roman" panose="02020603050405020304" pitchFamily="18" charset="0"/>
                        </a:rPr>
                        <a:t> particles</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Beta particles</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Gamma rays</a:t>
                      </a:r>
                      <a:endParaRPr lang="en-US" sz="1400" dirty="0">
                        <a:latin typeface="+mj-lt"/>
                        <a:cs typeface="Times New Roman" panose="02020603050405020304" pitchFamily="18" charset="0"/>
                      </a:endParaRPr>
                    </a:p>
                  </a:txBody>
                  <a:tcPr/>
                </a:tc>
              </a:tr>
              <a:tr h="576248">
                <a:tc>
                  <a:txBody>
                    <a:bodyPr/>
                    <a:lstStyle/>
                    <a:p>
                      <a:pPr algn="ctr"/>
                      <a:r>
                        <a:rPr lang="en-US" sz="1400" b="1" dirty="0" smtClean="0">
                          <a:latin typeface="+mj-lt"/>
                          <a:cs typeface="Times New Roman" panose="02020603050405020304" pitchFamily="18" charset="0"/>
                        </a:rPr>
                        <a:t>Symbol</a:t>
                      </a:r>
                      <a:endParaRPr lang="en-US" sz="1400" b="1" dirty="0">
                        <a:latin typeface="+mj-lt"/>
                        <a:cs typeface="Times New Roman" panose="02020603050405020304" pitchFamily="18" charset="0"/>
                      </a:endParaRPr>
                    </a:p>
                  </a:txBody>
                  <a:tcPr/>
                </a:tc>
                <a:tc>
                  <a:txBody>
                    <a:bodyPr/>
                    <a:lstStyle/>
                    <a:p>
                      <a:pPr algn="ctr"/>
                      <a:r>
                        <a:rPr lang="el-GR" sz="1400" dirty="0" smtClean="0">
                          <a:latin typeface="+mj-lt"/>
                          <a:cs typeface="Times New Roman" panose="02020603050405020304" pitchFamily="18" charset="0"/>
                        </a:rPr>
                        <a:t>α</a:t>
                      </a:r>
                      <a:endParaRPr lang="en-US" sz="1400" dirty="0">
                        <a:latin typeface="+mj-lt"/>
                        <a:cs typeface="Times New Roman" panose="02020603050405020304" pitchFamily="18" charset="0"/>
                      </a:endParaRPr>
                    </a:p>
                  </a:txBody>
                  <a:tcPr/>
                </a:tc>
                <a:tc>
                  <a:txBody>
                    <a:bodyPr/>
                    <a:lstStyle/>
                    <a:p>
                      <a:pPr algn="ctr"/>
                      <a:r>
                        <a:rPr lang="el-GR" sz="1400" dirty="0" smtClean="0">
                          <a:latin typeface="+mj-lt"/>
                          <a:cs typeface="Times New Roman" panose="02020603050405020304" pitchFamily="18" charset="0"/>
                        </a:rPr>
                        <a:t>β</a:t>
                      </a:r>
                      <a:endParaRPr lang="en-US" sz="1400" dirty="0">
                        <a:latin typeface="+mj-lt"/>
                        <a:cs typeface="Times New Roman" panose="02020603050405020304" pitchFamily="18" charset="0"/>
                      </a:endParaRPr>
                    </a:p>
                  </a:txBody>
                  <a:tcPr/>
                </a:tc>
                <a:tc>
                  <a:txBody>
                    <a:bodyPr/>
                    <a:lstStyle/>
                    <a:p>
                      <a:pPr algn="ctr"/>
                      <a:r>
                        <a:rPr lang="el-GR" sz="1400" dirty="0" smtClean="0">
                          <a:latin typeface="+mj-lt"/>
                          <a:cs typeface="Times New Roman" panose="02020603050405020304" pitchFamily="18" charset="0"/>
                          <a:sym typeface="Wingdings" panose="05000000000000000000" pitchFamily="2" charset="2"/>
                        </a:rPr>
                        <a:t>γ</a:t>
                      </a:r>
                      <a:endParaRPr lang="en-US" sz="1400" dirty="0">
                        <a:latin typeface="+mj-lt"/>
                        <a:cs typeface="Times New Roman" panose="02020603050405020304" pitchFamily="18" charset="0"/>
                      </a:endParaRPr>
                    </a:p>
                  </a:txBody>
                  <a:tcPr/>
                </a:tc>
              </a:tr>
              <a:tr h="913576">
                <a:tc>
                  <a:txBody>
                    <a:bodyPr/>
                    <a:lstStyle/>
                    <a:p>
                      <a:pPr algn="ctr"/>
                      <a:r>
                        <a:rPr lang="en-US" sz="1400" dirty="0" smtClean="0">
                          <a:latin typeface="+mj-lt"/>
                          <a:cs typeface="Times New Roman" panose="02020603050405020304" pitchFamily="18" charset="0"/>
                        </a:rPr>
                        <a:t>Nature</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A particle</a:t>
                      </a:r>
                      <a:r>
                        <a:rPr lang="en-US" sz="1400" baseline="0" dirty="0" smtClean="0">
                          <a:latin typeface="+mj-lt"/>
                          <a:cs typeface="Times New Roman" panose="02020603050405020304" pitchFamily="18" charset="0"/>
                        </a:rPr>
                        <a:t> consisting of 2 protons and 2 neutrons ejected from the nucleus</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A fast moving electron ejected from the nucleus</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Electromagnetic radiation emitted</a:t>
                      </a:r>
                      <a:r>
                        <a:rPr lang="en-US" sz="1400" baseline="0" dirty="0" smtClean="0">
                          <a:latin typeface="+mj-lt"/>
                          <a:cs typeface="Times New Roman" panose="02020603050405020304" pitchFamily="18" charset="0"/>
                        </a:rPr>
                        <a:t> by the nucleus.  A high energy photon</a:t>
                      </a:r>
                      <a:endParaRPr lang="en-US" sz="1400" dirty="0">
                        <a:latin typeface="+mj-lt"/>
                        <a:cs typeface="Times New Roman" panose="02020603050405020304" pitchFamily="18" charset="0"/>
                      </a:endParaRPr>
                    </a:p>
                  </a:txBody>
                  <a:tcPr/>
                </a:tc>
              </a:tr>
              <a:tr h="576248">
                <a:tc>
                  <a:txBody>
                    <a:bodyPr/>
                    <a:lstStyle/>
                    <a:p>
                      <a:pPr algn="ctr"/>
                      <a:r>
                        <a:rPr lang="en-US" sz="1400" dirty="0" smtClean="0">
                          <a:latin typeface="+mj-lt"/>
                          <a:cs typeface="Times New Roman" panose="02020603050405020304" pitchFamily="18" charset="0"/>
                        </a:rPr>
                        <a:t>Electric charge</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+2 e (charge of 2 electrons)</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- 1e (charge of one electron)</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None</a:t>
                      </a:r>
                      <a:endParaRPr lang="en-US" sz="1400" dirty="0">
                        <a:latin typeface="+mj-lt"/>
                        <a:cs typeface="Times New Roman" panose="02020603050405020304" pitchFamily="18" charset="0"/>
                      </a:endParaRPr>
                    </a:p>
                  </a:txBody>
                  <a:tcPr/>
                </a:tc>
              </a:tr>
              <a:tr h="994619">
                <a:tc>
                  <a:txBody>
                    <a:bodyPr/>
                    <a:lstStyle/>
                    <a:p>
                      <a:pPr algn="ctr"/>
                      <a:r>
                        <a:rPr lang="en-US" sz="1400" dirty="0" smtClean="0">
                          <a:latin typeface="+mj-lt"/>
                          <a:cs typeface="Times New Roman" panose="02020603050405020304" pitchFamily="18" charset="0"/>
                        </a:rPr>
                        <a:t>Penetrating</a:t>
                      </a:r>
                      <a:r>
                        <a:rPr lang="en-US" sz="1400" baseline="0" dirty="0" smtClean="0">
                          <a:latin typeface="+mj-lt"/>
                          <a:cs typeface="Times New Roman" panose="02020603050405020304" pitchFamily="18" charset="0"/>
                        </a:rPr>
                        <a:t> power</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Can travel only a few </a:t>
                      </a:r>
                      <a:r>
                        <a:rPr lang="en-US" sz="1400" dirty="0" err="1" smtClean="0">
                          <a:latin typeface="+mj-lt"/>
                          <a:cs typeface="Times New Roman" panose="02020603050405020304" pitchFamily="18" charset="0"/>
                        </a:rPr>
                        <a:t>centimetres</a:t>
                      </a:r>
                      <a:r>
                        <a:rPr lang="en-US" sz="1400" baseline="0" dirty="0" smtClean="0">
                          <a:latin typeface="+mj-lt"/>
                          <a:cs typeface="Times New Roman" panose="02020603050405020304" pitchFamily="18" charset="0"/>
                        </a:rPr>
                        <a:t> in air.  Blocked by paper or skin.</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Can travel a few metres in air.  Blocked by metal foil.</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Can travel long distance in air.</a:t>
                      </a:r>
                      <a:r>
                        <a:rPr lang="en-US" sz="1400" baseline="0" dirty="0" smtClean="0">
                          <a:latin typeface="+mj-lt"/>
                          <a:cs typeface="Times New Roman" panose="02020603050405020304" pitchFamily="18" charset="0"/>
                        </a:rPr>
                        <a:t>  Intensity reduced by thick metal plating such as lead.</a:t>
                      </a:r>
                      <a:endParaRPr lang="en-US" sz="1400" dirty="0">
                        <a:latin typeface="+mj-lt"/>
                        <a:cs typeface="Times New Roman" panose="02020603050405020304" pitchFamily="18" charset="0"/>
                      </a:endParaRPr>
                    </a:p>
                  </a:txBody>
                  <a:tcPr/>
                </a:tc>
              </a:tr>
              <a:tr h="707285">
                <a:tc>
                  <a:txBody>
                    <a:bodyPr/>
                    <a:lstStyle/>
                    <a:p>
                      <a:pPr algn="ctr"/>
                      <a:r>
                        <a:rPr lang="en-US" sz="1400" dirty="0" err="1" smtClean="0">
                          <a:latin typeface="+mj-lt"/>
                          <a:cs typeface="Times New Roman" panose="02020603050405020304" pitchFamily="18" charset="0"/>
                        </a:rPr>
                        <a:t>Ionising</a:t>
                      </a:r>
                      <a:r>
                        <a:rPr lang="en-US" sz="1400" baseline="0" dirty="0" smtClean="0">
                          <a:latin typeface="+mj-lt"/>
                          <a:cs typeface="Times New Roman" panose="02020603050405020304" pitchFamily="18" charset="0"/>
                        </a:rPr>
                        <a:t> power</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Strongly </a:t>
                      </a:r>
                      <a:r>
                        <a:rPr lang="en-US" sz="1400" dirty="0" err="1" smtClean="0">
                          <a:latin typeface="+mj-lt"/>
                          <a:cs typeface="Times New Roman" panose="02020603050405020304" pitchFamily="18" charset="0"/>
                        </a:rPr>
                        <a:t>ionising</a:t>
                      </a:r>
                      <a:r>
                        <a:rPr lang="en-US" sz="1400" dirty="0" smtClean="0">
                          <a:latin typeface="+mj-lt"/>
                          <a:cs typeface="Times New Roman" panose="02020603050405020304" pitchFamily="18" charset="0"/>
                        </a:rPr>
                        <a:t> as it is massive</a:t>
                      </a:r>
                      <a:r>
                        <a:rPr lang="en-US" sz="1400" baseline="0" dirty="0" smtClean="0">
                          <a:latin typeface="+mj-lt"/>
                          <a:cs typeface="Times New Roman" panose="02020603050405020304" pitchFamily="18" charset="0"/>
                        </a:rPr>
                        <a:t> and highly charged</a:t>
                      </a:r>
                      <a:endParaRPr lang="en-US" sz="1400" dirty="0">
                        <a:latin typeface="+mj-lt"/>
                        <a:cs typeface="Times New Roman" panose="02020603050405020304" pitchFamily="18" charset="0"/>
                      </a:endParaRPr>
                    </a:p>
                  </a:txBody>
                  <a:tcPr/>
                </a:tc>
                <a:tc>
                  <a:txBody>
                    <a:bodyPr/>
                    <a:lstStyle/>
                    <a:p>
                      <a:pPr algn="ctr"/>
                      <a:r>
                        <a:rPr lang="en-US" sz="1400" dirty="0" err="1" smtClean="0">
                          <a:latin typeface="+mj-lt"/>
                          <a:cs typeface="Times New Roman" panose="02020603050405020304" pitchFamily="18" charset="0"/>
                        </a:rPr>
                        <a:t>Ionising</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Some</a:t>
                      </a:r>
                      <a:r>
                        <a:rPr lang="en-US" sz="1400" baseline="0" dirty="0" smtClean="0">
                          <a:latin typeface="+mj-lt"/>
                          <a:cs typeface="Times New Roman" panose="02020603050405020304" pitchFamily="18" charset="0"/>
                        </a:rPr>
                        <a:t> ionisation</a:t>
                      </a:r>
                      <a:endParaRPr lang="en-US" sz="1400" dirty="0">
                        <a:latin typeface="+mj-lt"/>
                        <a:cs typeface="Times New Roman" panose="02020603050405020304" pitchFamily="18" charset="0"/>
                      </a:endParaRPr>
                    </a:p>
                  </a:txBody>
                  <a:tcPr/>
                </a:tc>
              </a:tr>
              <a:tr h="913576">
                <a:tc>
                  <a:txBody>
                    <a:bodyPr/>
                    <a:lstStyle/>
                    <a:p>
                      <a:pPr algn="ctr"/>
                      <a:r>
                        <a:rPr lang="en-US" sz="1400" dirty="0" smtClean="0">
                          <a:latin typeface="+mj-lt"/>
                          <a:cs typeface="Times New Roman" panose="02020603050405020304" pitchFamily="18" charset="0"/>
                        </a:rPr>
                        <a:t>Effect of magnetic and electric fields</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Deflects the alpha particle</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Deflects the beta particle in the opposite</a:t>
                      </a:r>
                      <a:r>
                        <a:rPr lang="en-US" sz="1400" baseline="0" dirty="0" smtClean="0">
                          <a:latin typeface="+mj-lt"/>
                          <a:cs typeface="Times New Roman" panose="02020603050405020304" pitchFamily="18" charset="0"/>
                        </a:rPr>
                        <a:t> direction to an alpha particle</a:t>
                      </a:r>
                      <a:endParaRPr lang="en-US" sz="1400" dirty="0">
                        <a:latin typeface="+mj-lt"/>
                        <a:cs typeface="Times New Roman" panose="02020603050405020304" pitchFamily="18" charset="0"/>
                      </a:endParaRPr>
                    </a:p>
                  </a:txBody>
                  <a:tcPr/>
                </a:tc>
                <a:tc>
                  <a:txBody>
                    <a:bodyPr/>
                    <a:lstStyle/>
                    <a:p>
                      <a:pPr algn="ctr"/>
                      <a:r>
                        <a:rPr lang="en-US" sz="1400" dirty="0" smtClean="0">
                          <a:latin typeface="+mj-lt"/>
                          <a:cs typeface="Times New Roman" panose="02020603050405020304" pitchFamily="18" charset="0"/>
                        </a:rPr>
                        <a:t>No effect</a:t>
                      </a:r>
                      <a:endParaRPr lang="en-US" sz="1400" dirty="0">
                        <a:latin typeface="+mj-lt"/>
                        <a:cs typeface="Times New Roman" panose="02020603050405020304" pitchFamily="18" charset="0"/>
                      </a:endParaRPr>
                    </a:p>
                  </a:txBody>
                  <a:tcPr/>
                </a:tc>
              </a:tr>
            </a:tbl>
          </a:graphicData>
        </a:graphic>
      </p:graphicFrame>
      <p:sp>
        <p:nvSpPr>
          <p:cNvPr id="4" name="Title 1"/>
          <p:cNvSpPr>
            <a:spLocks noGrp="1"/>
          </p:cNvSpPr>
          <p:nvPr>
            <p:ph type="title"/>
          </p:nvPr>
        </p:nvSpPr>
        <p:spPr>
          <a:xfrm>
            <a:off x="457200" y="274638"/>
            <a:ext cx="8229600" cy="1143000"/>
          </a:xfrm>
        </p:spPr>
        <p:txBody>
          <a:bodyPr>
            <a:normAutofit fontScale="90000"/>
          </a:bodyPr>
          <a:lstStyle/>
          <a:p>
            <a:r>
              <a:rPr lang="en-US" dirty="0" smtClean="0"/>
              <a:t>Properties of Alpha, Beta and Gamma Radiation</a:t>
            </a:r>
            <a:endParaRPr lang="en-US" dirty="0"/>
          </a:p>
        </p:txBody>
      </p:sp>
    </p:spTree>
    <p:extLst>
      <p:ext uri="{BB962C8B-B14F-4D97-AF65-F5344CB8AC3E}">
        <p14:creationId xmlns="" xmlns:p14="http://schemas.microsoft.com/office/powerpoint/2010/main" val="1769135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sz="2400" b="1" dirty="0" smtClean="0">
                <a:latin typeface="+mj-lt"/>
                <a:cs typeface="Times New Roman" panose="02020603050405020304" pitchFamily="18" charset="0"/>
              </a:rPr>
              <a:t>Questions:</a:t>
            </a:r>
            <a:br>
              <a:rPr lang="en-US" sz="2400" b="1" dirty="0" smtClean="0">
                <a:latin typeface="+mj-lt"/>
                <a:cs typeface="Times New Roman" panose="02020603050405020304" pitchFamily="18" charset="0"/>
              </a:rPr>
            </a:br>
            <a:r>
              <a:rPr lang="en-US" sz="2400" dirty="0" smtClean="0">
                <a:latin typeface="+mj-lt"/>
                <a:cs typeface="Times New Roman" panose="02020603050405020304" pitchFamily="18" charset="0"/>
              </a:rPr>
              <a:t>1.  Why would these careers possibly lead to you having a higher than average annual dose of radiation?</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Radiographer in a hospital</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  Airline pilot</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c.  Miner</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2.  What type(s) of nuclear radiation:</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Can penetrate your skin?</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  Causes the most ionisation?</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c.  Are deflected by a magnetic field?</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d.  Can travel the farthest in air?</a:t>
            </a:r>
            <a:endParaRPr lang="en-US" sz="2400"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Comprehension</a:t>
            </a:r>
            <a:endParaRPr lang="en-US" dirty="0"/>
          </a:p>
        </p:txBody>
      </p:sp>
    </p:spTree>
    <p:extLst>
      <p:ext uri="{BB962C8B-B14F-4D97-AF65-F5344CB8AC3E}">
        <p14:creationId xmlns="" xmlns:p14="http://schemas.microsoft.com/office/powerpoint/2010/main" val="1489272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Nuclear decays and reactions</a:t>
            </a:r>
            <a:endParaRPr lang="en-U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4171" b="6409"/>
          <a:stretch/>
        </p:blipFill>
        <p:spPr bwMode="auto">
          <a:xfrm>
            <a:off x="0" y="-16824"/>
            <a:ext cx="3797135" cy="23325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3000" y="3240254"/>
            <a:ext cx="3666267" cy="3236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19207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000" dirty="0" smtClean="0">
                <a:latin typeface="+mj-lt"/>
                <a:cs typeface="Times New Roman" panose="02020603050405020304" pitchFamily="18" charset="0"/>
              </a:rPr>
              <a:t>Many nuclides are stable.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This simply means that the nucleus has the correct balance of protons and neutrons and does not break apart.</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However, some nuclides have too many neutrons or too many protons and this makes them unstable causing the nucleus to decay (break apart) over time.  For example, carbon – 12 is a stable nuclide but carbon – 14 is NOT.  Carbon – 14 nuclei will decay over time changing into nitrogen – 14 nuclei.</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When a decay occurs it can be described in these simple terms:</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b="1" dirty="0" smtClean="0">
                <a:solidFill>
                  <a:srgbClr val="FF0000"/>
                </a:solidFill>
                <a:latin typeface="+mj-lt"/>
                <a:cs typeface="Times New Roman" panose="02020603050405020304" pitchFamily="18" charset="0"/>
              </a:rPr>
              <a:t>parent nucleus</a:t>
            </a:r>
            <a:r>
              <a:rPr lang="en-US" sz="2000" b="1" dirty="0" smtClean="0">
                <a:latin typeface="+mj-lt"/>
                <a:cs typeface="Times New Roman" panose="02020603050405020304" pitchFamily="18" charset="0"/>
              </a:rPr>
              <a:t>  </a:t>
            </a:r>
            <a:r>
              <a:rPr lang="en-US" sz="2000" b="1" dirty="0" smtClean="0">
                <a:latin typeface="+mj-lt"/>
                <a:cs typeface="Times New Roman" panose="02020603050405020304" pitchFamily="18" charset="0"/>
                <a:sym typeface="Wingdings" panose="05000000000000000000" pitchFamily="2" charset="2"/>
              </a:rPr>
              <a:t>  </a:t>
            </a:r>
            <a:r>
              <a:rPr lang="en-US" sz="2000" b="1" dirty="0" smtClean="0">
                <a:solidFill>
                  <a:srgbClr val="0070C0"/>
                </a:solidFill>
                <a:latin typeface="+mj-lt"/>
                <a:cs typeface="Times New Roman" panose="02020603050405020304" pitchFamily="18" charset="0"/>
                <a:sym typeface="Wingdings" panose="05000000000000000000" pitchFamily="2" charset="2"/>
              </a:rPr>
              <a:t>daughter nucleus</a:t>
            </a:r>
            <a:r>
              <a:rPr lang="en-US" sz="2000" b="1" dirty="0" smtClean="0">
                <a:latin typeface="+mj-lt"/>
                <a:cs typeface="Times New Roman" panose="02020603050405020304" pitchFamily="18" charset="0"/>
                <a:sym typeface="Wingdings" panose="05000000000000000000" pitchFamily="2" charset="2"/>
              </a:rPr>
              <a:t>  + </a:t>
            </a:r>
            <a:r>
              <a:rPr lang="en-US" sz="2000" b="1" dirty="0" smtClean="0">
                <a:solidFill>
                  <a:srgbClr val="00B050"/>
                </a:solidFill>
                <a:latin typeface="+mj-lt"/>
                <a:cs typeface="Times New Roman" panose="02020603050405020304" pitchFamily="18" charset="0"/>
                <a:sym typeface="Wingdings" panose="05000000000000000000" pitchFamily="2" charset="2"/>
              </a:rPr>
              <a:t>alpha, beta OR gamma radiation</a:t>
            </a:r>
            <a:endParaRPr lang="en-US" sz="1200" dirty="0" smtClean="0">
              <a:solidFill>
                <a:srgbClr val="00B050"/>
              </a:solidFill>
              <a:latin typeface="+mj-lt"/>
              <a:cs typeface="Times New Roman" panose="02020603050405020304" pitchFamily="18" charset="0"/>
              <a:sym typeface="Wingdings" panose="05000000000000000000" pitchFamily="2" charset="2"/>
            </a:endParaRPr>
          </a:p>
        </p:txBody>
      </p:sp>
      <p:sp>
        <p:nvSpPr>
          <p:cNvPr id="4" name="Title 1"/>
          <p:cNvSpPr>
            <a:spLocks noGrp="1"/>
          </p:cNvSpPr>
          <p:nvPr>
            <p:ph type="title"/>
          </p:nvPr>
        </p:nvSpPr>
        <p:spPr>
          <a:xfrm>
            <a:off x="457200" y="274638"/>
            <a:ext cx="8229600" cy="1143000"/>
          </a:xfrm>
        </p:spPr>
        <p:txBody>
          <a:bodyPr/>
          <a:lstStyle/>
          <a:p>
            <a:r>
              <a:rPr lang="en-US" dirty="0" smtClean="0"/>
              <a:t>Nuclides</a:t>
            </a:r>
            <a:endParaRPr lang="en-US" dirty="0"/>
          </a:p>
        </p:txBody>
      </p:sp>
    </p:spTree>
    <p:extLst>
      <p:ext uri="{BB962C8B-B14F-4D97-AF65-F5344CB8AC3E}">
        <p14:creationId xmlns="" xmlns:p14="http://schemas.microsoft.com/office/powerpoint/2010/main" val="3231841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normAutofit fontScale="92500" lnSpcReduction="10000"/>
          </a:bodyPr>
          <a:lstStyle/>
          <a:p>
            <a:r>
              <a:rPr lang="en-US" sz="2800" dirty="0" smtClean="0">
                <a:latin typeface="+mj-lt"/>
                <a:cs typeface="Times New Roman" panose="02020603050405020304" pitchFamily="18" charset="0"/>
                <a:sym typeface="Wingdings" panose="05000000000000000000" pitchFamily="2" charset="2"/>
              </a:rPr>
              <a:t>The general form of an alpha decay equation is:</a:t>
            </a:r>
            <a:r>
              <a:rPr lang="en-US" sz="2800" baseline="30000" dirty="0" smtClean="0">
                <a:latin typeface="+mj-lt"/>
                <a:cs typeface="Times New Roman" panose="02020603050405020304" pitchFamily="18" charset="0"/>
                <a:sym typeface="Wingdings" panose="05000000000000000000" pitchFamily="2" charset="2"/>
              </a:rPr>
              <a:t> </a:t>
            </a:r>
            <a:r>
              <a:rPr lang="en-US" sz="2800" dirty="0" smtClean="0">
                <a:latin typeface="+mj-lt"/>
                <a:cs typeface="Times New Roman" panose="02020603050405020304" pitchFamily="18" charset="0"/>
                <a:sym typeface="Wingdings" panose="05000000000000000000" pitchFamily="2" charset="2"/>
              </a:rPr>
              <a:t>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t>
            </a:r>
            <a:r>
              <a:rPr lang="en-US" sz="2800" baseline="30000" dirty="0" smtClean="0">
                <a:solidFill>
                  <a:srgbClr val="00B050"/>
                </a:solidFill>
                <a:latin typeface="+mj-lt"/>
                <a:cs typeface="Times New Roman" panose="02020603050405020304" pitchFamily="18" charset="0"/>
                <a:sym typeface="Wingdings" panose="05000000000000000000" pitchFamily="2" charset="2"/>
              </a:rPr>
              <a:t>A</a:t>
            </a:r>
            <a:r>
              <a:rPr lang="en-US" sz="2800" baseline="-25000" dirty="0" smtClean="0">
                <a:solidFill>
                  <a:srgbClr val="00B050"/>
                </a:solidFill>
                <a:latin typeface="+mj-lt"/>
                <a:cs typeface="Times New Roman" panose="02020603050405020304" pitchFamily="18" charset="0"/>
                <a:sym typeface="Wingdings" panose="05000000000000000000" pitchFamily="2" charset="2"/>
              </a:rPr>
              <a:t>Z</a:t>
            </a:r>
            <a:r>
              <a:rPr lang="en-US" sz="2800" dirty="0" smtClean="0">
                <a:solidFill>
                  <a:srgbClr val="00B050"/>
                </a:solidFill>
                <a:latin typeface="+mj-lt"/>
                <a:cs typeface="Times New Roman" panose="02020603050405020304" pitchFamily="18" charset="0"/>
                <a:sym typeface="Wingdings" panose="05000000000000000000" pitchFamily="2" charset="2"/>
              </a:rPr>
              <a:t>X    </a:t>
            </a:r>
            <a:r>
              <a:rPr lang="en-US" sz="2800" baseline="30000" dirty="0" smtClean="0">
                <a:solidFill>
                  <a:srgbClr val="00B050"/>
                </a:solidFill>
                <a:latin typeface="+mj-lt"/>
                <a:cs typeface="Times New Roman" panose="02020603050405020304" pitchFamily="18" charset="0"/>
                <a:sym typeface="Wingdings" panose="05000000000000000000" pitchFamily="2" charset="2"/>
              </a:rPr>
              <a:t>4</a:t>
            </a:r>
            <a:r>
              <a:rPr lang="en-US" sz="2800" baseline="-25000" dirty="0" smtClean="0">
                <a:solidFill>
                  <a:srgbClr val="00B050"/>
                </a:solidFill>
                <a:latin typeface="+mj-lt"/>
                <a:cs typeface="Times New Roman" panose="02020603050405020304" pitchFamily="18" charset="0"/>
                <a:sym typeface="Wingdings" panose="05000000000000000000" pitchFamily="2" charset="2"/>
              </a:rPr>
              <a:t>2</a:t>
            </a:r>
            <a:r>
              <a:rPr lang="en-US" sz="2800" dirty="0" smtClean="0">
                <a:solidFill>
                  <a:srgbClr val="00B050"/>
                </a:solidFill>
                <a:latin typeface="+mj-lt"/>
                <a:cs typeface="Times New Roman" panose="02020603050405020304" pitchFamily="18" charset="0"/>
                <a:sym typeface="Wingdings" panose="05000000000000000000" pitchFamily="2" charset="2"/>
              </a:rPr>
              <a:t> </a:t>
            </a:r>
            <a:r>
              <a:rPr lang="el-GR" sz="2800" dirty="0" smtClean="0">
                <a:solidFill>
                  <a:srgbClr val="00B050"/>
                </a:solidFill>
                <a:latin typeface="+mj-lt"/>
                <a:cs typeface="Times New Roman" panose="02020603050405020304" pitchFamily="18" charset="0"/>
                <a:sym typeface="Wingdings" panose="05000000000000000000" pitchFamily="2" charset="2"/>
              </a:rPr>
              <a:t>α</a:t>
            </a:r>
            <a:r>
              <a:rPr lang="en-US" sz="2800" dirty="0" smtClean="0">
                <a:solidFill>
                  <a:srgbClr val="00B050"/>
                </a:solidFill>
                <a:latin typeface="+mj-lt"/>
                <a:cs typeface="Times New Roman" panose="02020603050405020304" pitchFamily="18" charset="0"/>
                <a:sym typeface="Wingdings" panose="05000000000000000000" pitchFamily="2" charset="2"/>
              </a:rPr>
              <a:t>  +  </a:t>
            </a:r>
            <a:r>
              <a:rPr lang="en-US" sz="2800" baseline="30000" dirty="0" smtClean="0">
                <a:solidFill>
                  <a:schemeClr val="accent6">
                    <a:lumMod val="75000"/>
                  </a:schemeClr>
                </a:solidFill>
                <a:latin typeface="+mj-lt"/>
                <a:cs typeface="Times New Roman" panose="02020603050405020304" pitchFamily="18" charset="0"/>
                <a:sym typeface="Wingdings" panose="05000000000000000000" pitchFamily="2" charset="2"/>
              </a:rPr>
              <a:t>A-4</a:t>
            </a:r>
            <a:r>
              <a:rPr lang="en-US" sz="2800" baseline="-25000" dirty="0" smtClean="0">
                <a:solidFill>
                  <a:srgbClr val="00B050"/>
                </a:solidFill>
                <a:latin typeface="+mj-lt"/>
                <a:cs typeface="Times New Roman" panose="02020603050405020304" pitchFamily="18" charset="0"/>
                <a:sym typeface="Wingdings" panose="05000000000000000000" pitchFamily="2" charset="2"/>
              </a:rPr>
              <a:t> </a:t>
            </a:r>
            <a:r>
              <a:rPr lang="en-US" sz="2800" baseline="-25000" dirty="0" smtClean="0">
                <a:solidFill>
                  <a:srgbClr val="F50BD9"/>
                </a:solidFill>
                <a:latin typeface="+mj-lt"/>
                <a:cs typeface="Times New Roman" panose="02020603050405020304" pitchFamily="18" charset="0"/>
                <a:sym typeface="Wingdings" panose="05000000000000000000" pitchFamily="2" charset="2"/>
              </a:rPr>
              <a:t>Z-2</a:t>
            </a:r>
            <a:r>
              <a:rPr lang="en-US" sz="2800" dirty="0" smtClean="0">
                <a:solidFill>
                  <a:srgbClr val="00B050"/>
                </a:solidFill>
                <a:latin typeface="+mj-lt"/>
                <a:cs typeface="Times New Roman" panose="02020603050405020304" pitchFamily="18" charset="0"/>
                <a:sym typeface="Wingdings" panose="05000000000000000000" pitchFamily="2" charset="2"/>
              </a:rPr>
              <a:t>Y  </a:t>
            </a:r>
            <a:r>
              <a:rPr lang="en-US" sz="2800" dirty="0" smtClean="0">
                <a:latin typeface="+mj-lt"/>
                <a:cs typeface="Times New Roman" panose="02020603050405020304" pitchFamily="18" charset="0"/>
                <a:sym typeface="Wingdings" panose="05000000000000000000" pitchFamily="2" charset="2"/>
              </a:rPr>
              <a:t>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where X and Y are any particular atom at the time.</a:t>
            </a:r>
            <a:br>
              <a:rPr lang="en-US" sz="2800" dirty="0" smtClean="0">
                <a:latin typeface="+mj-lt"/>
                <a:cs typeface="Times New Roman" panose="02020603050405020304" pitchFamily="18" charset="0"/>
                <a:sym typeface="Wingdings" panose="05000000000000000000" pitchFamily="2" charset="2"/>
              </a:rPr>
            </a:br>
            <a:endParaRPr lang="en-US" sz="2800" dirty="0" smtClean="0">
              <a:latin typeface="+mj-lt"/>
              <a:cs typeface="Times New Roman" panose="02020603050405020304" pitchFamily="18" charset="0"/>
              <a:sym typeface="Wingdings" panose="05000000000000000000" pitchFamily="2" charset="2"/>
            </a:endParaRPr>
          </a:p>
          <a:p>
            <a:r>
              <a:rPr lang="en-US" sz="2800" dirty="0" smtClean="0">
                <a:latin typeface="+mj-lt"/>
                <a:cs typeface="Times New Roman" panose="02020603050405020304" pitchFamily="18" charset="0"/>
                <a:sym typeface="Wingdings" panose="05000000000000000000" pitchFamily="2" charset="2"/>
              </a:rPr>
              <a:t>During alpha decay an unstable parent nucleus releases 2 protons and 2 neutrons bound together forming an alpha particle.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The alpha particle is ejected from the parent nucleus leaving a daughter nucleus with less mass.  As two protons have left the nucleus the resulting daughter is a different element than the parent.</a:t>
            </a:r>
          </a:p>
        </p:txBody>
      </p:sp>
      <p:sp>
        <p:nvSpPr>
          <p:cNvPr id="4" name="Title 1"/>
          <p:cNvSpPr>
            <a:spLocks noGrp="1"/>
          </p:cNvSpPr>
          <p:nvPr>
            <p:ph type="title"/>
          </p:nvPr>
        </p:nvSpPr>
        <p:spPr>
          <a:xfrm>
            <a:off x="457200" y="274638"/>
            <a:ext cx="8229600" cy="1143000"/>
          </a:xfrm>
        </p:spPr>
        <p:txBody>
          <a:bodyPr/>
          <a:lstStyle/>
          <a:p>
            <a:r>
              <a:rPr lang="en-US" dirty="0" smtClean="0"/>
              <a:t>Alpha Decay</a:t>
            </a:r>
            <a:endParaRPr lang="en-US" dirty="0"/>
          </a:p>
        </p:txBody>
      </p:sp>
    </p:spTree>
    <p:extLst>
      <p:ext uri="{BB962C8B-B14F-4D97-AF65-F5344CB8AC3E}">
        <p14:creationId xmlns="" xmlns:p14="http://schemas.microsoft.com/office/powerpoint/2010/main" val="3231841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latin typeface="+mj-lt"/>
                <a:cs typeface="Times New Roman" panose="02020603050405020304" pitchFamily="18" charset="0"/>
                <a:sym typeface="Wingdings" panose="05000000000000000000" pitchFamily="2" charset="2"/>
              </a:rPr>
              <a:t>The general form of a beta decay equation is: </a:t>
            </a:r>
            <a:br>
              <a:rPr lang="en-US" dirty="0" smtClean="0">
                <a:latin typeface="+mj-lt"/>
                <a:cs typeface="Times New Roman" panose="02020603050405020304" pitchFamily="18" charset="0"/>
                <a:sym typeface="Wingdings" panose="05000000000000000000" pitchFamily="2" charset="2"/>
              </a:rPr>
            </a:br>
            <a:r>
              <a:rPr lang="en-US" dirty="0" smtClean="0">
                <a:latin typeface="+mj-lt"/>
                <a:cs typeface="Times New Roman" panose="02020603050405020304" pitchFamily="18" charset="0"/>
                <a:sym typeface="Wingdings" panose="05000000000000000000" pitchFamily="2" charset="2"/>
              </a:rPr>
              <a:t/>
            </a:r>
            <a:br>
              <a:rPr lang="en-US" dirty="0" smtClean="0">
                <a:latin typeface="+mj-lt"/>
                <a:cs typeface="Times New Roman" panose="02020603050405020304" pitchFamily="18" charset="0"/>
                <a:sym typeface="Wingdings" panose="05000000000000000000" pitchFamily="2" charset="2"/>
              </a:rPr>
            </a:br>
            <a:r>
              <a:rPr lang="en-US" dirty="0" smtClean="0">
                <a:solidFill>
                  <a:srgbClr val="00B050"/>
                </a:solidFill>
                <a:latin typeface="+mj-lt"/>
                <a:cs typeface="Times New Roman" panose="02020603050405020304" pitchFamily="18" charset="0"/>
                <a:sym typeface="Wingdings" panose="05000000000000000000" pitchFamily="2" charset="2"/>
              </a:rPr>
              <a:t>		       </a:t>
            </a:r>
            <a:r>
              <a:rPr lang="en-US" baseline="30000" dirty="0" smtClean="0">
                <a:solidFill>
                  <a:srgbClr val="00B050"/>
                </a:solidFill>
                <a:latin typeface="+mj-lt"/>
                <a:cs typeface="Times New Roman" panose="02020603050405020304" pitchFamily="18" charset="0"/>
                <a:sym typeface="Wingdings" panose="05000000000000000000" pitchFamily="2" charset="2"/>
              </a:rPr>
              <a:t>A</a:t>
            </a:r>
            <a:r>
              <a:rPr lang="en-US" baseline="-25000" dirty="0" smtClean="0">
                <a:solidFill>
                  <a:srgbClr val="00B050"/>
                </a:solidFill>
                <a:latin typeface="+mj-lt"/>
                <a:cs typeface="Times New Roman" panose="02020603050405020304" pitchFamily="18" charset="0"/>
                <a:sym typeface="Wingdings" panose="05000000000000000000" pitchFamily="2" charset="2"/>
              </a:rPr>
              <a:t>Z</a:t>
            </a:r>
            <a:r>
              <a:rPr lang="en-US" dirty="0" smtClean="0">
                <a:solidFill>
                  <a:srgbClr val="00B050"/>
                </a:solidFill>
                <a:latin typeface="+mj-lt"/>
                <a:cs typeface="Times New Roman" panose="02020603050405020304" pitchFamily="18" charset="0"/>
                <a:sym typeface="Wingdings" panose="05000000000000000000" pitchFamily="2" charset="2"/>
              </a:rPr>
              <a:t>X  </a:t>
            </a:r>
            <a:r>
              <a:rPr lang="en-US" dirty="0">
                <a:solidFill>
                  <a:srgbClr val="00B050"/>
                </a:solidFill>
                <a:latin typeface="+mj-lt"/>
                <a:cs typeface="Times New Roman" panose="02020603050405020304" pitchFamily="18" charset="0"/>
                <a:sym typeface="Wingdings" panose="05000000000000000000" pitchFamily="2" charset="2"/>
              </a:rPr>
              <a:t>  </a:t>
            </a:r>
            <a:r>
              <a:rPr lang="en-US" baseline="30000" dirty="0" smtClean="0">
                <a:solidFill>
                  <a:srgbClr val="00B050"/>
                </a:solidFill>
                <a:latin typeface="+mj-lt"/>
                <a:cs typeface="Times New Roman" panose="02020603050405020304" pitchFamily="18" charset="0"/>
                <a:sym typeface="Wingdings" panose="05000000000000000000" pitchFamily="2" charset="2"/>
              </a:rPr>
              <a:t>0</a:t>
            </a:r>
            <a:r>
              <a:rPr lang="en-US" baseline="-25000" dirty="0" smtClean="0">
                <a:solidFill>
                  <a:srgbClr val="00B050"/>
                </a:solidFill>
                <a:latin typeface="+mj-lt"/>
                <a:cs typeface="Times New Roman" panose="02020603050405020304" pitchFamily="18" charset="0"/>
                <a:sym typeface="Wingdings" panose="05000000000000000000" pitchFamily="2" charset="2"/>
              </a:rPr>
              <a:t>-1</a:t>
            </a:r>
            <a:r>
              <a:rPr lang="en-US" dirty="0" smtClean="0">
                <a:solidFill>
                  <a:srgbClr val="00B050"/>
                </a:solidFill>
                <a:latin typeface="+mj-lt"/>
                <a:cs typeface="Times New Roman" panose="02020603050405020304" pitchFamily="18" charset="0"/>
                <a:sym typeface="Wingdings" panose="05000000000000000000" pitchFamily="2" charset="2"/>
              </a:rPr>
              <a:t> </a:t>
            </a:r>
            <a:r>
              <a:rPr lang="el-GR" dirty="0" smtClean="0">
                <a:solidFill>
                  <a:srgbClr val="00B050"/>
                </a:solidFill>
                <a:latin typeface="+mj-lt"/>
                <a:cs typeface="Times New Roman" panose="02020603050405020304" pitchFamily="18" charset="0"/>
                <a:sym typeface="Wingdings" panose="05000000000000000000" pitchFamily="2" charset="2"/>
              </a:rPr>
              <a:t>β</a:t>
            </a:r>
            <a:r>
              <a:rPr lang="en-US" dirty="0" smtClean="0">
                <a:solidFill>
                  <a:srgbClr val="00B050"/>
                </a:solidFill>
                <a:latin typeface="+mj-lt"/>
                <a:cs typeface="Times New Roman" panose="02020603050405020304" pitchFamily="18" charset="0"/>
                <a:sym typeface="Wingdings" panose="05000000000000000000" pitchFamily="2" charset="2"/>
              </a:rPr>
              <a:t>  </a:t>
            </a:r>
            <a:r>
              <a:rPr lang="en-US" dirty="0">
                <a:solidFill>
                  <a:srgbClr val="00B050"/>
                </a:solidFill>
                <a:latin typeface="+mj-lt"/>
                <a:cs typeface="Times New Roman" panose="02020603050405020304" pitchFamily="18" charset="0"/>
                <a:sym typeface="Wingdings" panose="05000000000000000000" pitchFamily="2" charset="2"/>
              </a:rPr>
              <a:t>+  </a:t>
            </a:r>
            <a:r>
              <a:rPr lang="en-US" baseline="30000" dirty="0" smtClean="0">
                <a:solidFill>
                  <a:schemeClr val="accent6">
                    <a:lumMod val="75000"/>
                  </a:schemeClr>
                </a:solidFill>
                <a:latin typeface="+mj-lt"/>
                <a:cs typeface="Times New Roman" panose="02020603050405020304" pitchFamily="18" charset="0"/>
                <a:sym typeface="Wingdings" panose="05000000000000000000" pitchFamily="2" charset="2"/>
              </a:rPr>
              <a:t>A</a:t>
            </a:r>
            <a:r>
              <a:rPr lang="en-US" baseline="-25000" dirty="0" smtClean="0">
                <a:solidFill>
                  <a:srgbClr val="F50BD9"/>
                </a:solidFill>
                <a:latin typeface="+mj-lt"/>
                <a:cs typeface="Times New Roman" panose="02020603050405020304" pitchFamily="18" charset="0"/>
                <a:sym typeface="Wingdings" panose="05000000000000000000" pitchFamily="2" charset="2"/>
              </a:rPr>
              <a:t> Z+1</a:t>
            </a:r>
            <a:r>
              <a:rPr lang="en-US" dirty="0" smtClean="0">
                <a:solidFill>
                  <a:srgbClr val="00B050"/>
                </a:solidFill>
                <a:latin typeface="+mj-lt"/>
                <a:cs typeface="Times New Roman" panose="02020603050405020304" pitchFamily="18" charset="0"/>
                <a:sym typeface="Wingdings" panose="05000000000000000000" pitchFamily="2" charset="2"/>
              </a:rPr>
              <a:t>Y</a:t>
            </a:r>
            <a:br>
              <a:rPr lang="en-US" dirty="0" smtClean="0">
                <a:solidFill>
                  <a:srgbClr val="00B050"/>
                </a:solidFill>
                <a:latin typeface="+mj-lt"/>
                <a:cs typeface="Times New Roman" panose="02020603050405020304" pitchFamily="18" charset="0"/>
                <a:sym typeface="Wingdings" panose="05000000000000000000" pitchFamily="2" charset="2"/>
              </a:rPr>
            </a:br>
            <a:endParaRPr lang="en-US" dirty="0" smtClean="0">
              <a:solidFill>
                <a:srgbClr val="00B050"/>
              </a:solidFill>
              <a:latin typeface="+mj-lt"/>
              <a:cs typeface="Times New Roman" panose="02020603050405020304" pitchFamily="18" charset="0"/>
              <a:sym typeface="Wingdings" panose="05000000000000000000" pitchFamily="2" charset="2"/>
            </a:endParaRPr>
          </a:p>
          <a:p>
            <a:r>
              <a:rPr lang="en-US" dirty="0" smtClean="0">
                <a:latin typeface="+mj-lt"/>
                <a:cs typeface="Times New Roman" panose="02020603050405020304" pitchFamily="18" charset="0"/>
                <a:sym typeface="Wingdings" panose="05000000000000000000" pitchFamily="2" charset="2"/>
              </a:rPr>
              <a:t>A beta particle is a fast moving electron produced when a neutron converts to a proton inside the nucleus.  </a:t>
            </a:r>
            <a:br>
              <a:rPr lang="en-US" dirty="0" smtClean="0">
                <a:latin typeface="+mj-lt"/>
                <a:cs typeface="Times New Roman" panose="02020603050405020304" pitchFamily="18" charset="0"/>
                <a:sym typeface="Wingdings" panose="05000000000000000000" pitchFamily="2" charset="2"/>
              </a:rPr>
            </a:br>
            <a:r>
              <a:rPr lang="en-US" dirty="0" smtClean="0">
                <a:latin typeface="+mj-lt"/>
                <a:cs typeface="Times New Roman" panose="02020603050405020304" pitchFamily="18" charset="0"/>
                <a:sym typeface="Wingdings" panose="05000000000000000000" pitchFamily="2" charset="2"/>
              </a:rPr>
              <a:t/>
            </a:r>
            <a:br>
              <a:rPr lang="en-US" dirty="0" smtClean="0">
                <a:latin typeface="+mj-lt"/>
                <a:cs typeface="Times New Roman" panose="02020603050405020304" pitchFamily="18" charset="0"/>
                <a:sym typeface="Wingdings" panose="05000000000000000000" pitchFamily="2" charset="2"/>
              </a:rPr>
            </a:br>
            <a:r>
              <a:rPr lang="en-US" dirty="0" smtClean="0">
                <a:latin typeface="+mj-lt"/>
                <a:cs typeface="Times New Roman" panose="02020603050405020304" pitchFamily="18" charset="0"/>
                <a:sym typeface="Wingdings" panose="05000000000000000000" pitchFamily="2" charset="2"/>
              </a:rPr>
              <a:t>The electron was not originally present.  </a:t>
            </a:r>
            <a:br>
              <a:rPr lang="en-US" dirty="0" smtClean="0">
                <a:latin typeface="+mj-lt"/>
                <a:cs typeface="Times New Roman" panose="02020603050405020304" pitchFamily="18" charset="0"/>
                <a:sym typeface="Wingdings" panose="05000000000000000000" pitchFamily="2" charset="2"/>
              </a:rPr>
            </a:br>
            <a:r>
              <a:rPr lang="en-US" dirty="0" smtClean="0">
                <a:latin typeface="+mj-lt"/>
                <a:cs typeface="Times New Roman" panose="02020603050405020304" pitchFamily="18" charset="0"/>
                <a:sym typeface="Wingdings" panose="05000000000000000000" pitchFamily="2" charset="2"/>
              </a:rPr>
              <a:t/>
            </a:r>
            <a:br>
              <a:rPr lang="en-US" dirty="0" smtClean="0">
                <a:latin typeface="+mj-lt"/>
                <a:cs typeface="Times New Roman" panose="02020603050405020304" pitchFamily="18" charset="0"/>
                <a:sym typeface="Wingdings" panose="05000000000000000000" pitchFamily="2" charset="2"/>
              </a:rPr>
            </a:br>
            <a:r>
              <a:rPr lang="en-US" dirty="0" smtClean="0">
                <a:latin typeface="+mj-lt"/>
                <a:cs typeface="Times New Roman" panose="02020603050405020304" pitchFamily="18" charset="0"/>
                <a:sym typeface="Wingdings" panose="05000000000000000000" pitchFamily="2" charset="2"/>
              </a:rPr>
              <a:t>After decay there is an additional proton in the nucleus and so the daughter nuclide is a different element from the parent.</a:t>
            </a:r>
          </a:p>
        </p:txBody>
      </p:sp>
      <p:sp>
        <p:nvSpPr>
          <p:cNvPr id="4" name="Title 1"/>
          <p:cNvSpPr>
            <a:spLocks noGrp="1"/>
          </p:cNvSpPr>
          <p:nvPr>
            <p:ph type="title"/>
          </p:nvPr>
        </p:nvSpPr>
        <p:spPr>
          <a:xfrm>
            <a:off x="457200" y="274638"/>
            <a:ext cx="8229600" cy="1143000"/>
          </a:xfrm>
        </p:spPr>
        <p:txBody>
          <a:bodyPr/>
          <a:lstStyle/>
          <a:p>
            <a:r>
              <a:rPr lang="en-US" dirty="0" smtClean="0"/>
              <a:t>Beta Decay</a:t>
            </a:r>
            <a:endParaRPr lang="en-US" dirty="0"/>
          </a:p>
        </p:txBody>
      </p:sp>
    </p:spTree>
    <p:extLst>
      <p:ext uri="{BB962C8B-B14F-4D97-AF65-F5344CB8AC3E}">
        <p14:creationId xmlns="" xmlns:p14="http://schemas.microsoft.com/office/powerpoint/2010/main" val="3231841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lnSpcReduction="10000"/>
          </a:bodyPr>
          <a:lstStyle/>
          <a:p>
            <a:r>
              <a:rPr lang="en-US" sz="2800" dirty="0" smtClean="0">
                <a:latin typeface="+mj-lt"/>
                <a:cs typeface="Times New Roman" panose="02020603050405020304" pitchFamily="18" charset="0"/>
                <a:sym typeface="Wingdings" panose="05000000000000000000" pitchFamily="2" charset="2"/>
              </a:rPr>
              <a:t>The </a:t>
            </a:r>
            <a:r>
              <a:rPr lang="en-US" sz="2800" dirty="0">
                <a:latin typeface="+mj-lt"/>
                <a:cs typeface="Times New Roman" panose="02020603050405020304" pitchFamily="18" charset="0"/>
                <a:sym typeface="Wingdings" panose="05000000000000000000" pitchFamily="2" charset="2"/>
              </a:rPr>
              <a:t>general form of a </a:t>
            </a:r>
            <a:r>
              <a:rPr lang="en-US" sz="2800" dirty="0" smtClean="0">
                <a:latin typeface="+mj-lt"/>
                <a:cs typeface="Times New Roman" panose="02020603050405020304" pitchFamily="18" charset="0"/>
                <a:sym typeface="Wingdings" panose="05000000000000000000" pitchFamily="2" charset="2"/>
              </a:rPr>
              <a:t>gamma </a:t>
            </a:r>
            <a:r>
              <a:rPr lang="en-US" sz="2800" dirty="0">
                <a:latin typeface="+mj-lt"/>
                <a:cs typeface="Times New Roman" panose="02020603050405020304" pitchFamily="18" charset="0"/>
                <a:sym typeface="Wingdings" panose="05000000000000000000" pitchFamily="2" charset="2"/>
              </a:rPr>
              <a:t>decay equation is: </a:t>
            </a: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t>
            </a:r>
            <a:r>
              <a:rPr lang="en-US" sz="2800" baseline="30000" dirty="0" smtClean="0">
                <a:solidFill>
                  <a:srgbClr val="00B050"/>
                </a:solidFill>
                <a:latin typeface="+mj-lt"/>
                <a:cs typeface="Times New Roman" panose="02020603050405020304" pitchFamily="18" charset="0"/>
                <a:sym typeface="Wingdings" panose="05000000000000000000" pitchFamily="2" charset="2"/>
              </a:rPr>
              <a:t>A</a:t>
            </a:r>
            <a:r>
              <a:rPr lang="en-US" sz="2800" baseline="-25000" dirty="0" smtClean="0">
                <a:solidFill>
                  <a:srgbClr val="00B050"/>
                </a:solidFill>
                <a:latin typeface="+mj-lt"/>
                <a:cs typeface="Times New Roman" panose="02020603050405020304" pitchFamily="18" charset="0"/>
                <a:sym typeface="Wingdings" panose="05000000000000000000" pitchFamily="2" charset="2"/>
              </a:rPr>
              <a:t>Z</a:t>
            </a:r>
            <a:r>
              <a:rPr lang="en-US" sz="2800" dirty="0" smtClean="0">
                <a:solidFill>
                  <a:srgbClr val="00B050"/>
                </a:solidFill>
                <a:latin typeface="+mj-lt"/>
                <a:cs typeface="Times New Roman" panose="02020603050405020304" pitchFamily="18" charset="0"/>
                <a:sym typeface="Wingdings" panose="05000000000000000000" pitchFamily="2" charset="2"/>
              </a:rPr>
              <a:t>X  </a:t>
            </a:r>
            <a:r>
              <a:rPr lang="en-US" sz="2800" dirty="0">
                <a:solidFill>
                  <a:srgbClr val="00B050"/>
                </a:solidFill>
                <a:latin typeface="+mj-lt"/>
                <a:cs typeface="Times New Roman" panose="02020603050405020304" pitchFamily="18" charset="0"/>
                <a:sym typeface="Wingdings" panose="05000000000000000000" pitchFamily="2" charset="2"/>
              </a:rPr>
              <a:t>  </a:t>
            </a:r>
            <a:r>
              <a:rPr lang="en-US" sz="2800" baseline="30000" dirty="0" smtClean="0">
                <a:solidFill>
                  <a:srgbClr val="00B050"/>
                </a:solidFill>
                <a:latin typeface="+mj-lt"/>
                <a:cs typeface="Times New Roman" panose="02020603050405020304" pitchFamily="18" charset="0"/>
                <a:sym typeface="Wingdings" panose="05000000000000000000" pitchFamily="2" charset="2"/>
              </a:rPr>
              <a:t>0</a:t>
            </a:r>
            <a:r>
              <a:rPr lang="en-US" sz="2800" baseline="-25000" dirty="0" smtClean="0">
                <a:solidFill>
                  <a:srgbClr val="00B050"/>
                </a:solidFill>
                <a:latin typeface="+mj-lt"/>
                <a:cs typeface="Times New Roman" panose="02020603050405020304" pitchFamily="18" charset="0"/>
                <a:sym typeface="Wingdings" panose="05000000000000000000" pitchFamily="2" charset="2"/>
              </a:rPr>
              <a:t>0</a:t>
            </a:r>
            <a:r>
              <a:rPr lang="en-US" sz="2800" dirty="0" smtClean="0">
                <a:solidFill>
                  <a:srgbClr val="00B050"/>
                </a:solidFill>
                <a:latin typeface="+mj-lt"/>
                <a:cs typeface="Times New Roman" panose="02020603050405020304" pitchFamily="18" charset="0"/>
                <a:sym typeface="Wingdings" panose="05000000000000000000" pitchFamily="2" charset="2"/>
              </a:rPr>
              <a:t> </a:t>
            </a:r>
            <a:r>
              <a:rPr lang="el-GR" sz="2800" dirty="0" smtClean="0">
                <a:solidFill>
                  <a:srgbClr val="00B050"/>
                </a:solidFill>
                <a:latin typeface="+mj-lt"/>
                <a:cs typeface="Times New Roman" panose="02020603050405020304" pitchFamily="18" charset="0"/>
                <a:sym typeface="Wingdings" panose="05000000000000000000" pitchFamily="2" charset="2"/>
              </a:rPr>
              <a:t>γ</a:t>
            </a:r>
            <a:r>
              <a:rPr lang="en-US" sz="2800" dirty="0" smtClean="0">
                <a:solidFill>
                  <a:srgbClr val="00B050"/>
                </a:solidFill>
                <a:latin typeface="+mj-lt"/>
                <a:cs typeface="Times New Roman" panose="02020603050405020304" pitchFamily="18" charset="0"/>
                <a:sym typeface="Wingdings" panose="05000000000000000000" pitchFamily="2" charset="2"/>
              </a:rPr>
              <a:t>  </a:t>
            </a:r>
            <a:r>
              <a:rPr lang="en-US" sz="2800" dirty="0">
                <a:solidFill>
                  <a:srgbClr val="00B050"/>
                </a:solidFill>
                <a:latin typeface="+mj-lt"/>
                <a:cs typeface="Times New Roman" panose="02020603050405020304" pitchFamily="18" charset="0"/>
                <a:sym typeface="Wingdings" panose="05000000000000000000" pitchFamily="2" charset="2"/>
              </a:rPr>
              <a:t>+  </a:t>
            </a:r>
            <a:r>
              <a:rPr lang="en-US" sz="2800" baseline="30000" dirty="0">
                <a:solidFill>
                  <a:srgbClr val="00B050"/>
                </a:solidFill>
                <a:latin typeface="+mj-lt"/>
                <a:cs typeface="Times New Roman" panose="02020603050405020304" pitchFamily="18" charset="0"/>
                <a:sym typeface="Wingdings" panose="05000000000000000000" pitchFamily="2" charset="2"/>
              </a:rPr>
              <a:t>A</a:t>
            </a:r>
            <a:r>
              <a:rPr lang="en-US" sz="2800" baseline="-25000" dirty="0">
                <a:solidFill>
                  <a:srgbClr val="00B050"/>
                </a:solidFill>
                <a:latin typeface="+mj-lt"/>
                <a:cs typeface="Times New Roman" panose="02020603050405020304" pitchFamily="18" charset="0"/>
                <a:sym typeface="Wingdings" panose="05000000000000000000" pitchFamily="2" charset="2"/>
              </a:rPr>
              <a:t> </a:t>
            </a:r>
            <a:r>
              <a:rPr lang="en-US" sz="2800" baseline="-25000" dirty="0" smtClean="0">
                <a:solidFill>
                  <a:srgbClr val="00B050"/>
                </a:solidFill>
                <a:latin typeface="+mj-lt"/>
                <a:cs typeface="Times New Roman" panose="02020603050405020304" pitchFamily="18" charset="0"/>
                <a:sym typeface="Wingdings" panose="05000000000000000000" pitchFamily="2" charset="2"/>
              </a:rPr>
              <a:t>Z</a:t>
            </a:r>
            <a:r>
              <a:rPr lang="en-US" sz="2800" dirty="0" smtClean="0">
                <a:solidFill>
                  <a:srgbClr val="00B050"/>
                </a:solidFill>
                <a:latin typeface="+mj-lt"/>
                <a:cs typeface="Times New Roman" panose="02020603050405020304" pitchFamily="18" charset="0"/>
                <a:sym typeface="Wingdings" panose="05000000000000000000" pitchFamily="2" charset="2"/>
              </a:rPr>
              <a:t>X</a:t>
            </a:r>
            <a:br>
              <a:rPr lang="en-US" sz="2800" dirty="0" smtClean="0">
                <a:solidFill>
                  <a:srgbClr val="00B050"/>
                </a:solidFill>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An alpha or beta decay may leave the daughter nucleus with some excess energy.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The nucleus is said to be in an excited state.  This energy may be released by a gamma decay.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Gamma decay does not cause any change in the number of protons or neutrons in the nucleus and so the product of the decay is the same element as the parent nuclide.</a:t>
            </a:r>
            <a:endParaRPr lang="en-US" sz="2800"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Gamma Decay</a:t>
            </a:r>
            <a:endParaRPr lang="en-US" dirty="0"/>
          </a:p>
        </p:txBody>
      </p:sp>
    </p:spTree>
    <p:extLst>
      <p:ext uri="{BB962C8B-B14F-4D97-AF65-F5344CB8AC3E}">
        <p14:creationId xmlns="" xmlns:p14="http://schemas.microsoft.com/office/powerpoint/2010/main" val="3231841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sz="2800" dirty="0" smtClean="0">
                <a:latin typeface="+mj-lt"/>
                <a:cs typeface="Times New Roman" panose="02020603050405020304" pitchFamily="18" charset="0"/>
              </a:rPr>
              <a:t>Large nuclei can split into two smaller nuclei, releasing energy.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This process is usually caused by hitting the nucleus with a neutron in induced fission.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The neutron is absorbed and then the nucleus becomes so unstable that it splits up.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During fission several neutrons are released alongside the two new nuclei.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In nuclear reactors these neutrons are used to cause further fissions and form a chain reaction.</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t>
            </a:r>
            <a:r>
              <a:rPr lang="en-US" sz="2800" baseline="30000" dirty="0" smtClean="0">
                <a:solidFill>
                  <a:srgbClr val="F50BD9"/>
                </a:solidFill>
                <a:latin typeface="+mj-lt"/>
                <a:cs typeface="Times New Roman" panose="02020603050405020304" pitchFamily="18" charset="0"/>
              </a:rPr>
              <a:t>235</a:t>
            </a:r>
            <a:r>
              <a:rPr lang="en-US" sz="2800" baseline="-25000" dirty="0" smtClean="0">
                <a:solidFill>
                  <a:srgbClr val="F50BD9"/>
                </a:solidFill>
                <a:latin typeface="+mj-lt"/>
                <a:cs typeface="Times New Roman" panose="02020603050405020304" pitchFamily="18" charset="0"/>
              </a:rPr>
              <a:t>92</a:t>
            </a:r>
            <a:r>
              <a:rPr lang="en-US" sz="2800" dirty="0" smtClean="0">
                <a:solidFill>
                  <a:srgbClr val="F50BD9"/>
                </a:solidFill>
                <a:latin typeface="+mj-lt"/>
                <a:cs typeface="Times New Roman" panose="02020603050405020304" pitchFamily="18" charset="0"/>
              </a:rPr>
              <a:t>U  +  </a:t>
            </a:r>
            <a:r>
              <a:rPr lang="en-US" sz="2800" baseline="30000" dirty="0" smtClean="0">
                <a:solidFill>
                  <a:srgbClr val="F50BD9"/>
                </a:solidFill>
                <a:latin typeface="+mj-lt"/>
                <a:cs typeface="Times New Roman" panose="02020603050405020304" pitchFamily="18" charset="0"/>
              </a:rPr>
              <a:t>1</a:t>
            </a:r>
            <a:r>
              <a:rPr lang="en-US" sz="2800" baseline="-25000" dirty="0" smtClean="0">
                <a:solidFill>
                  <a:srgbClr val="F50BD9"/>
                </a:solidFill>
                <a:latin typeface="+mj-lt"/>
                <a:cs typeface="Times New Roman" panose="02020603050405020304" pitchFamily="18" charset="0"/>
              </a:rPr>
              <a:t>0</a:t>
            </a:r>
            <a:r>
              <a:rPr lang="en-US" sz="2800" dirty="0" smtClean="0">
                <a:solidFill>
                  <a:srgbClr val="F50BD9"/>
                </a:solidFill>
                <a:latin typeface="+mj-lt"/>
                <a:cs typeface="Times New Roman" panose="02020603050405020304" pitchFamily="18" charset="0"/>
              </a:rPr>
              <a:t>n  </a:t>
            </a:r>
            <a:r>
              <a:rPr lang="en-US" sz="2800" dirty="0" smtClean="0">
                <a:solidFill>
                  <a:srgbClr val="F50BD9"/>
                </a:solidFill>
                <a:latin typeface="+mj-lt"/>
                <a:cs typeface="Times New Roman" panose="02020603050405020304" pitchFamily="18" charset="0"/>
                <a:sym typeface="Wingdings" panose="05000000000000000000" pitchFamily="2" charset="2"/>
              </a:rPr>
              <a:t>  </a:t>
            </a:r>
            <a:r>
              <a:rPr lang="en-US" sz="2800" baseline="30000" dirty="0" smtClean="0">
                <a:solidFill>
                  <a:srgbClr val="F50BD9"/>
                </a:solidFill>
                <a:latin typeface="+mj-lt"/>
                <a:cs typeface="Times New Roman" panose="02020603050405020304" pitchFamily="18" charset="0"/>
                <a:sym typeface="Wingdings" panose="05000000000000000000" pitchFamily="2" charset="2"/>
              </a:rPr>
              <a:t>141</a:t>
            </a:r>
            <a:r>
              <a:rPr lang="en-US" sz="2800" baseline="-25000" dirty="0" smtClean="0">
                <a:solidFill>
                  <a:srgbClr val="F50BD9"/>
                </a:solidFill>
                <a:latin typeface="+mj-lt"/>
                <a:cs typeface="Times New Roman" panose="02020603050405020304" pitchFamily="18" charset="0"/>
                <a:sym typeface="Wingdings" panose="05000000000000000000" pitchFamily="2" charset="2"/>
              </a:rPr>
              <a:t>56</a:t>
            </a:r>
            <a:r>
              <a:rPr lang="en-US" sz="2800" dirty="0" smtClean="0">
                <a:solidFill>
                  <a:srgbClr val="F50BD9"/>
                </a:solidFill>
                <a:latin typeface="+mj-lt"/>
                <a:cs typeface="Times New Roman" panose="02020603050405020304" pitchFamily="18" charset="0"/>
                <a:sym typeface="Wingdings" panose="05000000000000000000" pitchFamily="2" charset="2"/>
              </a:rPr>
              <a:t>Ba  +  </a:t>
            </a:r>
            <a:r>
              <a:rPr lang="en-US" sz="2800" baseline="30000" dirty="0" smtClean="0">
                <a:solidFill>
                  <a:srgbClr val="F50BD9"/>
                </a:solidFill>
                <a:latin typeface="+mj-lt"/>
                <a:cs typeface="Times New Roman" panose="02020603050405020304" pitchFamily="18" charset="0"/>
                <a:sym typeface="Wingdings" panose="05000000000000000000" pitchFamily="2" charset="2"/>
              </a:rPr>
              <a:t>92</a:t>
            </a:r>
            <a:r>
              <a:rPr lang="en-US" sz="2800" baseline="-25000" dirty="0" smtClean="0">
                <a:solidFill>
                  <a:srgbClr val="F50BD9"/>
                </a:solidFill>
                <a:latin typeface="+mj-lt"/>
                <a:cs typeface="Times New Roman" panose="02020603050405020304" pitchFamily="18" charset="0"/>
                <a:sym typeface="Wingdings" panose="05000000000000000000" pitchFamily="2" charset="2"/>
              </a:rPr>
              <a:t>36</a:t>
            </a:r>
            <a:r>
              <a:rPr lang="en-US" sz="2800" dirty="0" smtClean="0">
                <a:solidFill>
                  <a:srgbClr val="F50BD9"/>
                </a:solidFill>
                <a:latin typeface="+mj-lt"/>
                <a:cs typeface="Times New Roman" panose="02020603050405020304" pitchFamily="18" charset="0"/>
                <a:sym typeface="Wingdings" panose="05000000000000000000" pitchFamily="2" charset="2"/>
              </a:rPr>
              <a:t>Kr  +  3</a:t>
            </a:r>
            <a:r>
              <a:rPr lang="en-US" sz="2800" baseline="30000" dirty="0" smtClean="0">
                <a:solidFill>
                  <a:srgbClr val="F50BD9"/>
                </a:solidFill>
                <a:latin typeface="+mj-lt"/>
                <a:cs typeface="Times New Roman" panose="02020603050405020304" pitchFamily="18" charset="0"/>
                <a:sym typeface="Wingdings" panose="05000000000000000000" pitchFamily="2" charset="2"/>
              </a:rPr>
              <a:t>1</a:t>
            </a:r>
            <a:r>
              <a:rPr lang="en-US" sz="2800" baseline="-25000" dirty="0" smtClean="0">
                <a:solidFill>
                  <a:srgbClr val="F50BD9"/>
                </a:solidFill>
                <a:latin typeface="+mj-lt"/>
                <a:cs typeface="Times New Roman" panose="02020603050405020304" pitchFamily="18" charset="0"/>
                <a:sym typeface="Wingdings" panose="05000000000000000000" pitchFamily="2" charset="2"/>
              </a:rPr>
              <a:t>0</a:t>
            </a:r>
            <a:r>
              <a:rPr lang="en-US" sz="2800" dirty="0" smtClean="0">
                <a:solidFill>
                  <a:srgbClr val="F50BD9"/>
                </a:solidFill>
                <a:latin typeface="+mj-lt"/>
                <a:cs typeface="Times New Roman" panose="02020603050405020304" pitchFamily="18" charset="0"/>
                <a:sym typeface="Wingdings" panose="05000000000000000000" pitchFamily="2" charset="2"/>
              </a:rPr>
              <a:t>n</a:t>
            </a:r>
          </a:p>
          <a:p>
            <a:endParaRPr lang="en-US" sz="1200" b="1"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itle 1"/>
          <p:cNvSpPr>
            <a:spLocks noGrp="1"/>
          </p:cNvSpPr>
          <p:nvPr>
            <p:ph type="title"/>
          </p:nvPr>
        </p:nvSpPr>
        <p:spPr>
          <a:xfrm>
            <a:off x="457200" y="274638"/>
            <a:ext cx="8229600" cy="1143000"/>
          </a:xfrm>
        </p:spPr>
        <p:txBody>
          <a:bodyPr/>
          <a:lstStyle/>
          <a:p>
            <a:r>
              <a:rPr lang="en-US" dirty="0" smtClean="0"/>
              <a:t>Nuclear Fission</a:t>
            </a:r>
            <a:endParaRPr lang="en-US" dirty="0"/>
          </a:p>
        </p:txBody>
      </p:sp>
    </p:spTree>
    <p:extLst>
      <p:ext uri="{BB962C8B-B14F-4D97-AF65-F5344CB8AC3E}">
        <p14:creationId xmlns="" xmlns:p14="http://schemas.microsoft.com/office/powerpoint/2010/main" val="4259862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400" dirty="0" smtClean="0">
                <a:latin typeface="+mj-lt"/>
                <a:cs typeface="Times New Roman" panose="02020603050405020304" pitchFamily="18" charset="0"/>
                <a:sym typeface="Wingdings" panose="05000000000000000000" pitchFamily="2" charset="2"/>
              </a:rPr>
              <a:t>Stars produce their energy using the process of nuclear fusion.  </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In this process small nuclei are merged together to form larger ones.  </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The Sun produces all of its energy by nuclear fusion processes, mostly fusing isotopes of hydrogen to form helium isotopes.  </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An example of a fusion reaction is shown below.</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
            </a:r>
            <a:br>
              <a:rPr lang="en-US" sz="2400" dirty="0" smtClean="0">
                <a:latin typeface="+mj-lt"/>
                <a:cs typeface="Times New Roman" panose="02020603050405020304" pitchFamily="18" charset="0"/>
                <a:sym typeface="Wingdings" panose="05000000000000000000" pitchFamily="2" charset="2"/>
              </a:rPr>
            </a:br>
            <a:r>
              <a:rPr lang="en-US" sz="2400" dirty="0" smtClean="0">
                <a:latin typeface="+mj-lt"/>
                <a:cs typeface="Times New Roman" panose="02020603050405020304" pitchFamily="18" charset="0"/>
                <a:sym typeface="Wingdings" panose="05000000000000000000" pitchFamily="2" charset="2"/>
              </a:rPr>
              <a:t>		           </a:t>
            </a:r>
            <a:r>
              <a:rPr lang="en-US" sz="2400" baseline="30000" dirty="0" smtClean="0">
                <a:solidFill>
                  <a:schemeClr val="accent6">
                    <a:lumMod val="75000"/>
                  </a:schemeClr>
                </a:solidFill>
                <a:latin typeface="+mj-lt"/>
                <a:cs typeface="Times New Roman" panose="02020603050405020304" pitchFamily="18" charset="0"/>
                <a:sym typeface="Wingdings" panose="05000000000000000000" pitchFamily="2" charset="2"/>
              </a:rPr>
              <a:t>2</a:t>
            </a:r>
            <a:r>
              <a:rPr lang="en-US" sz="2400" baseline="-25000" dirty="0" smtClean="0">
                <a:solidFill>
                  <a:schemeClr val="accent6">
                    <a:lumMod val="75000"/>
                  </a:schemeClr>
                </a:solidFill>
                <a:latin typeface="+mj-lt"/>
                <a:cs typeface="Times New Roman" panose="02020603050405020304" pitchFamily="18" charset="0"/>
                <a:sym typeface="Wingdings" panose="05000000000000000000" pitchFamily="2" charset="2"/>
              </a:rPr>
              <a:t>1</a:t>
            </a:r>
            <a:r>
              <a:rPr lang="en-US" sz="2400" dirty="0" smtClean="0">
                <a:solidFill>
                  <a:schemeClr val="accent6">
                    <a:lumMod val="75000"/>
                  </a:schemeClr>
                </a:solidFill>
                <a:latin typeface="+mj-lt"/>
                <a:cs typeface="Times New Roman" panose="02020603050405020304" pitchFamily="18" charset="0"/>
                <a:sym typeface="Wingdings" panose="05000000000000000000" pitchFamily="2" charset="2"/>
              </a:rPr>
              <a:t>H  +  </a:t>
            </a:r>
            <a:r>
              <a:rPr lang="en-US" sz="2400" baseline="30000" dirty="0" smtClean="0">
                <a:solidFill>
                  <a:schemeClr val="accent6">
                    <a:lumMod val="75000"/>
                  </a:schemeClr>
                </a:solidFill>
                <a:latin typeface="+mj-lt"/>
                <a:cs typeface="Times New Roman" panose="02020603050405020304" pitchFamily="18" charset="0"/>
                <a:sym typeface="Wingdings" panose="05000000000000000000" pitchFamily="2" charset="2"/>
              </a:rPr>
              <a:t>1</a:t>
            </a:r>
            <a:r>
              <a:rPr lang="en-US" sz="2400" baseline="-25000" dirty="0" smtClean="0">
                <a:solidFill>
                  <a:schemeClr val="accent6">
                    <a:lumMod val="75000"/>
                  </a:schemeClr>
                </a:solidFill>
                <a:latin typeface="+mj-lt"/>
                <a:cs typeface="Times New Roman" panose="02020603050405020304" pitchFamily="18" charset="0"/>
                <a:sym typeface="Wingdings" panose="05000000000000000000" pitchFamily="2" charset="2"/>
              </a:rPr>
              <a:t>1</a:t>
            </a:r>
            <a:r>
              <a:rPr lang="en-US" sz="2400" dirty="0" smtClean="0">
                <a:solidFill>
                  <a:schemeClr val="accent6">
                    <a:lumMod val="75000"/>
                  </a:schemeClr>
                </a:solidFill>
                <a:latin typeface="+mj-lt"/>
                <a:cs typeface="Times New Roman" panose="02020603050405020304" pitchFamily="18" charset="0"/>
                <a:sym typeface="Wingdings" panose="05000000000000000000" pitchFamily="2" charset="2"/>
              </a:rPr>
              <a:t>H    </a:t>
            </a:r>
            <a:r>
              <a:rPr lang="en-US" sz="2400" baseline="30000" dirty="0" smtClean="0">
                <a:solidFill>
                  <a:schemeClr val="accent6">
                    <a:lumMod val="75000"/>
                  </a:schemeClr>
                </a:solidFill>
                <a:latin typeface="+mj-lt"/>
                <a:cs typeface="Times New Roman" panose="02020603050405020304" pitchFamily="18" charset="0"/>
                <a:sym typeface="Wingdings" panose="05000000000000000000" pitchFamily="2" charset="2"/>
              </a:rPr>
              <a:t>3</a:t>
            </a:r>
            <a:r>
              <a:rPr lang="en-US" sz="2400" baseline="-25000" dirty="0" smtClean="0">
                <a:solidFill>
                  <a:schemeClr val="accent6">
                    <a:lumMod val="75000"/>
                  </a:schemeClr>
                </a:solidFill>
                <a:latin typeface="+mj-lt"/>
                <a:cs typeface="Times New Roman" panose="02020603050405020304" pitchFamily="18" charset="0"/>
                <a:sym typeface="Wingdings" panose="05000000000000000000" pitchFamily="2" charset="2"/>
              </a:rPr>
              <a:t>2</a:t>
            </a:r>
            <a:r>
              <a:rPr lang="en-US" sz="2400" dirty="0" smtClean="0">
                <a:solidFill>
                  <a:schemeClr val="accent6">
                    <a:lumMod val="75000"/>
                  </a:schemeClr>
                </a:solidFill>
                <a:latin typeface="+mj-lt"/>
                <a:cs typeface="Times New Roman" panose="02020603050405020304" pitchFamily="18" charset="0"/>
                <a:sym typeface="Wingdings" panose="05000000000000000000" pitchFamily="2" charset="2"/>
              </a:rPr>
              <a:t>He  +  </a:t>
            </a:r>
            <a:r>
              <a:rPr lang="el-GR" sz="2400" dirty="0" smtClean="0">
                <a:solidFill>
                  <a:schemeClr val="accent6">
                    <a:lumMod val="75000"/>
                  </a:schemeClr>
                </a:solidFill>
                <a:latin typeface="+mj-lt"/>
                <a:cs typeface="Times New Roman" panose="02020603050405020304" pitchFamily="18" charset="0"/>
                <a:sym typeface="Wingdings" panose="05000000000000000000" pitchFamily="2" charset="2"/>
              </a:rPr>
              <a:t>γ</a:t>
            </a:r>
            <a:endParaRPr lang="en-US" sz="2400" dirty="0" smtClean="0">
              <a:solidFill>
                <a:schemeClr val="accent6">
                  <a:lumMod val="75000"/>
                </a:schemeClr>
              </a:solidFill>
              <a:latin typeface="+mj-lt"/>
              <a:cs typeface="Times New Roman" panose="02020603050405020304" pitchFamily="18" charset="0"/>
              <a:sym typeface="Wingdings" panose="05000000000000000000" pitchFamily="2" charset="2"/>
            </a:endParaRPr>
          </a:p>
          <a:p>
            <a:endParaRPr lang="en-US" sz="1200" dirty="0">
              <a:latin typeface="Times New Roman" panose="02020603050405020304" pitchFamily="18" charset="0"/>
              <a:cs typeface="Times New Roman" panose="02020603050405020304" pitchFamily="18" charset="0"/>
              <a:sym typeface="Wingdings" panose="05000000000000000000" pitchFamily="2" charset="2"/>
            </a:endParaRPr>
          </a:p>
          <a:p>
            <a:endParaRPr lang="en-US" sz="1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Nuclear Fusion</a:t>
            </a:r>
            <a:endParaRPr lang="en-US" dirty="0"/>
          </a:p>
        </p:txBody>
      </p:sp>
      <p:pic>
        <p:nvPicPr>
          <p:cNvPr id="5" name="Picture 4" descr="Scan0101.jpg"/>
          <p:cNvPicPr>
            <a:picLocks noChangeAspect="1"/>
          </p:cNvPicPr>
          <p:nvPr/>
        </p:nvPicPr>
        <p:blipFill>
          <a:blip r:embed="rId2" cstate="print"/>
          <a:srcRect l="73333" t="37176" r="6536" b="48889"/>
          <a:stretch>
            <a:fillRect/>
          </a:stretch>
        </p:blipFill>
        <p:spPr>
          <a:xfrm>
            <a:off x="6477000" y="4038600"/>
            <a:ext cx="2514600" cy="2252663"/>
          </a:xfrm>
          <a:prstGeom prst="rect">
            <a:avLst/>
          </a:prstGeom>
        </p:spPr>
      </p:pic>
    </p:spTree>
    <p:extLst>
      <p:ext uri="{BB962C8B-B14F-4D97-AF65-F5344CB8AC3E}">
        <p14:creationId xmlns="" xmlns:p14="http://schemas.microsoft.com/office/powerpoint/2010/main" val="4259862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600"/>
            <a:ext cx="2592556"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1295400"/>
            <a:ext cx="9144000" cy="5562600"/>
          </a:xfrm>
        </p:spPr>
        <p:txBody>
          <a:bodyPr>
            <a:normAutofit/>
          </a:bodyPr>
          <a:lstStyle/>
          <a:p>
            <a:endParaRPr lang="en-US" sz="2800" dirty="0" smtClean="0">
              <a:latin typeface="Times New Roman" panose="02020603050405020304" pitchFamily="18" charset="0"/>
              <a:cs typeface="Times New Roman" panose="02020603050405020304" pitchFamily="18" charset="0"/>
            </a:endParaRPr>
          </a:p>
          <a:p>
            <a:r>
              <a:rPr lang="en-US" sz="3600" dirty="0" smtClean="0">
                <a:latin typeface="+mj-lt"/>
                <a:cs typeface="Times New Roman" panose="02020603050405020304" pitchFamily="18" charset="0"/>
              </a:rPr>
              <a:t>In 1897 Thomson discovered that </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heating metal could release small</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particles (electrons).</a:t>
            </a:r>
            <a:br>
              <a:rPr lang="en-US" sz="3600" dirty="0" smtClean="0">
                <a:latin typeface="+mj-lt"/>
                <a:cs typeface="Times New Roman" panose="02020603050405020304" pitchFamily="18" charset="0"/>
              </a:rPr>
            </a:br>
            <a:endParaRPr lang="en-US" sz="3600" dirty="0" smtClean="0">
              <a:latin typeface="+mj-lt"/>
              <a:cs typeface="Times New Roman" panose="02020603050405020304" pitchFamily="18" charset="0"/>
            </a:endParaRPr>
          </a:p>
          <a:p>
            <a:r>
              <a:rPr lang="en-US" sz="3600" dirty="0" smtClean="0">
                <a:latin typeface="+mj-lt"/>
                <a:cs typeface="Times New Roman" panose="02020603050405020304" pitchFamily="18" charset="0"/>
              </a:rPr>
              <a:t>He proposed that the electrons were released from inside the atoms and therefore the atom was not the smallest possible particle.</a:t>
            </a:r>
            <a:endParaRPr lang="en-US" sz="1600" dirty="0" smtClean="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J. J. Thomson</a:t>
            </a:r>
            <a:br>
              <a:rPr lang="en-US" sz="4400" dirty="0" smtClean="0">
                <a:latin typeface="+mj-lt"/>
                <a:ea typeface="+mj-ea"/>
                <a:cs typeface="+mj-cs"/>
              </a:rPr>
            </a:br>
            <a:r>
              <a:rPr lang="en-US" sz="4400" dirty="0" smtClean="0">
                <a:solidFill>
                  <a:srgbClr val="F50BD9"/>
                </a:solidFill>
                <a:latin typeface="+mj-lt"/>
                <a:ea typeface="+mj-ea"/>
                <a:cs typeface="+mj-cs"/>
              </a:rPr>
              <a:t>Plum Pudding Model</a:t>
            </a:r>
            <a:endParaRPr kumimoji="0" lang="en-US" sz="4400" b="0" i="0" u="none" strike="noStrike" kern="1200" cap="none" spc="0" normalizeH="0" baseline="0" noProof="0" dirty="0">
              <a:ln>
                <a:noFill/>
              </a:ln>
              <a:solidFill>
                <a:srgbClr val="F50BD9"/>
              </a:solidFill>
              <a:effectLst/>
              <a:uLnTx/>
              <a:uFillTx/>
              <a:latin typeface="+mj-lt"/>
              <a:ea typeface="+mj-ea"/>
              <a:cs typeface="+mj-cs"/>
            </a:endParaRPr>
          </a:p>
        </p:txBody>
      </p:sp>
      <p:pic>
        <p:nvPicPr>
          <p:cNvPr id="60418" name="Picture 2" descr="Image result for j. j thomson"/>
          <p:cNvPicPr>
            <a:picLocks noChangeAspect="1" noChangeArrowheads="1"/>
          </p:cNvPicPr>
          <p:nvPr/>
        </p:nvPicPr>
        <p:blipFill>
          <a:blip r:embed="rId3" cstate="print"/>
          <a:srcRect/>
          <a:stretch>
            <a:fillRect/>
          </a:stretch>
        </p:blipFill>
        <p:spPr bwMode="auto">
          <a:xfrm>
            <a:off x="6858000" y="1438275"/>
            <a:ext cx="1905000" cy="2600325"/>
          </a:xfrm>
          <a:prstGeom prst="rect">
            <a:avLst/>
          </a:prstGeom>
          <a:noFill/>
        </p:spPr>
      </p:pic>
    </p:spTree>
    <p:extLst>
      <p:ext uri="{BB962C8B-B14F-4D97-AF65-F5344CB8AC3E}">
        <p14:creationId xmlns="" xmlns:p14="http://schemas.microsoft.com/office/powerpoint/2010/main" val="1335798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sz="2800" dirty="0" smtClean="0">
                <a:latin typeface="+mj-lt"/>
                <a:cs typeface="Times New Roman" panose="02020603050405020304" pitchFamily="18" charset="0"/>
                <a:sym typeface="Wingdings" panose="05000000000000000000" pitchFamily="2" charset="2"/>
              </a:rPr>
              <a:t>1.  Write complete decay equations for the following.</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a.  The alpha decay of americium-241 (</a:t>
            </a:r>
            <a:r>
              <a:rPr lang="en-US" sz="2800" baseline="30000" dirty="0" smtClean="0">
                <a:latin typeface="+mj-lt"/>
                <a:cs typeface="Times New Roman" panose="02020603050405020304" pitchFamily="18" charset="0"/>
                <a:sym typeface="Wingdings" panose="05000000000000000000" pitchFamily="2" charset="2"/>
              </a:rPr>
              <a:t>241</a:t>
            </a:r>
            <a:r>
              <a:rPr lang="en-US" sz="2800" baseline="-25000" dirty="0" smtClean="0">
                <a:latin typeface="+mj-lt"/>
                <a:cs typeface="Times New Roman" panose="02020603050405020304" pitchFamily="18" charset="0"/>
                <a:sym typeface="Wingdings" panose="05000000000000000000" pitchFamily="2" charset="2"/>
              </a:rPr>
              <a:t>95</a:t>
            </a:r>
            <a:r>
              <a:rPr lang="en-US" sz="2800" dirty="0" smtClean="0">
                <a:latin typeface="+mj-lt"/>
                <a:cs typeface="Times New Roman" panose="02020603050405020304" pitchFamily="18" charset="0"/>
                <a:sym typeface="Wingdings" panose="05000000000000000000" pitchFamily="2" charset="2"/>
              </a:rPr>
              <a:t>Am) into an isotope of neptunium (Np).</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b.  The beta decay of caesium-137 (</a:t>
            </a:r>
            <a:r>
              <a:rPr lang="en-US" sz="2800" baseline="30000" dirty="0" smtClean="0">
                <a:latin typeface="+mj-lt"/>
                <a:cs typeface="Times New Roman" panose="02020603050405020304" pitchFamily="18" charset="0"/>
                <a:sym typeface="Wingdings" panose="05000000000000000000" pitchFamily="2" charset="2"/>
              </a:rPr>
              <a:t>137</a:t>
            </a:r>
            <a:r>
              <a:rPr lang="en-US" sz="2800" baseline="-25000" dirty="0" smtClean="0">
                <a:latin typeface="+mj-lt"/>
                <a:cs typeface="Times New Roman" panose="02020603050405020304" pitchFamily="18" charset="0"/>
                <a:sym typeface="Wingdings" panose="05000000000000000000" pitchFamily="2" charset="2"/>
              </a:rPr>
              <a:t>55</a:t>
            </a:r>
            <a:r>
              <a:rPr lang="en-US" sz="2800" dirty="0" smtClean="0">
                <a:latin typeface="+mj-lt"/>
                <a:cs typeface="Times New Roman" panose="02020603050405020304" pitchFamily="18" charset="0"/>
                <a:sym typeface="Wingdings" panose="05000000000000000000" pitchFamily="2" charset="2"/>
              </a:rPr>
              <a:t>Cs) into an isotope of barium.</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
            </a:r>
            <a:br>
              <a:rPr lang="en-US" sz="2800" dirty="0" smtClean="0">
                <a:latin typeface="+mj-lt"/>
                <a:cs typeface="Times New Roman" panose="02020603050405020304" pitchFamily="18" charset="0"/>
                <a:sym typeface="Wingdings" panose="05000000000000000000" pitchFamily="2" charset="2"/>
              </a:rPr>
            </a:br>
            <a:r>
              <a:rPr lang="en-US" sz="2800" dirty="0" smtClean="0">
                <a:latin typeface="+mj-lt"/>
                <a:cs typeface="Times New Roman" panose="02020603050405020304" pitchFamily="18" charset="0"/>
                <a:sym typeface="Wingdings" panose="05000000000000000000" pitchFamily="2" charset="2"/>
              </a:rPr>
              <a:t>c. </a:t>
            </a:r>
            <a:r>
              <a:rPr lang="en-US" sz="2800" dirty="0" smtClean="0">
                <a:latin typeface="+mj-lt"/>
                <a:cs typeface="Times New Roman" panose="02020603050405020304" pitchFamily="18" charset="0"/>
              </a:rPr>
              <a:t>What is the decay equation for alpha decay of polonium-210 into an isotope of lead, </a:t>
            </a:r>
            <a:r>
              <a:rPr lang="en-US" sz="2800" baseline="30000" dirty="0" smtClean="0">
                <a:latin typeface="+mj-lt"/>
                <a:cs typeface="Times New Roman" panose="02020603050405020304" pitchFamily="18" charset="0"/>
              </a:rPr>
              <a:t>206</a:t>
            </a:r>
            <a:r>
              <a:rPr lang="en-US" sz="2800" baseline="-25000" dirty="0" smtClean="0">
                <a:latin typeface="+mj-lt"/>
                <a:cs typeface="Times New Roman" panose="02020603050405020304" pitchFamily="18" charset="0"/>
              </a:rPr>
              <a:t>82</a:t>
            </a:r>
            <a:r>
              <a:rPr lang="en-US" sz="2800" dirty="0" smtClean="0">
                <a:latin typeface="+mj-lt"/>
                <a:cs typeface="Times New Roman" panose="02020603050405020304" pitchFamily="18" charset="0"/>
              </a:rPr>
              <a:t>Pb?</a:t>
            </a:r>
          </a:p>
          <a:p>
            <a:endParaRPr lang="en-US" sz="2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Comprehension</a:t>
            </a:r>
            <a:endParaRPr lang="en-US" dirty="0"/>
          </a:p>
        </p:txBody>
      </p:sp>
    </p:spTree>
    <p:extLst>
      <p:ext uri="{BB962C8B-B14F-4D97-AF65-F5344CB8AC3E}">
        <p14:creationId xmlns="" xmlns:p14="http://schemas.microsoft.com/office/powerpoint/2010/main" val="4259862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cs typeface="Times New Roman" panose="02020603050405020304" pitchFamily="18" charset="0"/>
              </a:rPr>
              <a:t>Applications of radioisotopes</a:t>
            </a:r>
            <a:endParaRPr lang="en-US" dirty="0">
              <a:cs typeface="Times New Roman" panose="02020603050405020304" pitchFamily="18" charset="0"/>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76200"/>
            <a:ext cx="3581400" cy="21916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7400" y="3657600"/>
            <a:ext cx="2971800" cy="2985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400" y="4548144"/>
            <a:ext cx="5105400" cy="20945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15000" y="304800"/>
            <a:ext cx="29432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852156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sz="2800" dirty="0" smtClean="0">
                <a:latin typeface="+mj-lt"/>
                <a:cs typeface="Times New Roman" panose="02020603050405020304" pitchFamily="18" charset="0"/>
              </a:rPr>
              <a:t>Radioactive decay is a random process because a very large number of identical nuclei are involved.  </a:t>
            </a:r>
            <a:br>
              <a:rPr lang="en-US" sz="2800" dirty="0" smtClean="0">
                <a:latin typeface="+mj-lt"/>
                <a:cs typeface="Times New Roman" panose="02020603050405020304" pitchFamily="18" charset="0"/>
              </a:rPr>
            </a:br>
            <a:endParaRPr lang="en-US" sz="2800" dirty="0" smtClean="0">
              <a:latin typeface="+mj-lt"/>
              <a:cs typeface="Times New Roman" panose="02020603050405020304" pitchFamily="18" charset="0"/>
            </a:endParaRPr>
          </a:p>
          <a:p>
            <a:r>
              <a:rPr lang="en-US" sz="2800" dirty="0" smtClean="0">
                <a:latin typeface="+mj-lt"/>
                <a:cs typeface="Times New Roman" panose="02020603050405020304" pitchFamily="18" charset="0"/>
              </a:rPr>
              <a:t>For an effective model of the decay process all of the particles involved need to be identical so that they each have exactly the same chance of decaying.</a:t>
            </a:r>
            <a:br>
              <a:rPr lang="en-US" sz="2800" dirty="0" smtClean="0">
                <a:latin typeface="+mj-lt"/>
                <a:cs typeface="Times New Roman" panose="02020603050405020304" pitchFamily="18" charset="0"/>
              </a:rPr>
            </a:br>
            <a:endParaRPr lang="en-US" sz="2800" dirty="0" smtClean="0">
              <a:latin typeface="+mj-lt"/>
              <a:cs typeface="Times New Roman" panose="02020603050405020304" pitchFamily="18" charset="0"/>
            </a:endParaRPr>
          </a:p>
          <a:p>
            <a:r>
              <a:rPr lang="en-US" sz="2800" dirty="0" smtClean="0">
                <a:latin typeface="+mj-lt"/>
                <a:cs typeface="Times New Roman" panose="02020603050405020304" pitchFamily="18" charset="0"/>
              </a:rPr>
              <a:t>Although radioactive materials are potentially very dangerous they are also very useful in fields from medicine to archaeology.</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endParaRPr lang="en-US" sz="1200"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Radioactive Decay</a:t>
            </a:r>
            <a:endParaRPr lang="en-US" dirty="0"/>
          </a:p>
        </p:txBody>
      </p:sp>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normAutofit fontScale="85000" lnSpcReduction="20000"/>
          </a:bodyPr>
          <a:lstStyle/>
          <a:p>
            <a:r>
              <a:rPr lang="en-US" sz="2400" dirty="0" smtClean="0">
                <a:latin typeface="+mj-lt"/>
                <a:cs typeface="Times New Roman" panose="02020603050405020304" pitchFamily="18" charset="0"/>
              </a:rPr>
              <a:t>Compounds containing radioisotopes can be used as tracers inside of patients.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They are injected into the body and move through  the blood stream, gathering in target organs.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The tracers emit gamma radiation which are detected outside of the body with a gamma camera.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computer produces images from the information and problems such as blockages in blood vessels can be identified.</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Techecium-99m (Tc-99m) is the most common tracer used in diagnostic medicine.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This isotope decays by releasing gamma radiation which is easily detectable by gamma cameras.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Tc-99m also has a short half-life and therefore does not stay in the patient for a long time.</a:t>
            </a:r>
            <a:br>
              <a:rPr lang="en-US" sz="2400" dirty="0" smtClean="0">
                <a:latin typeface="+mj-lt"/>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Medical Uses of Radioisotopes</a:t>
            </a:r>
            <a:br>
              <a:rPr lang="en-US" dirty="0" smtClean="0"/>
            </a:br>
            <a:r>
              <a:rPr lang="en-US" dirty="0" smtClean="0"/>
              <a:t>Medical Tracers</a:t>
            </a:r>
            <a:endParaRPr lang="en-US" dirty="0"/>
          </a:p>
        </p:txBody>
      </p:sp>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latin typeface="+mj-lt"/>
                <a:cs typeface="Times New Roman" panose="02020603050405020304" pitchFamily="18" charset="0"/>
              </a:rPr>
              <a:t>Radioactive emission can be highly </a:t>
            </a:r>
            <a:r>
              <a:rPr lang="en-US" dirty="0" err="1" smtClean="0">
                <a:latin typeface="+mj-lt"/>
                <a:cs typeface="Times New Roman" panose="02020603050405020304" pitchFamily="18" charset="0"/>
              </a:rPr>
              <a:t>ionising</a:t>
            </a:r>
            <a:r>
              <a:rPr lang="en-US" dirty="0" smtClean="0">
                <a:latin typeface="+mj-lt"/>
                <a:cs typeface="Times New Roman" panose="02020603050405020304" pitchFamily="18" charset="0"/>
              </a:rPr>
              <a:t> and can cause cancers.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However, cancer cells are more susceptible to damage from gamma rays than normal cells and so can be destroyed by the gamma radiation.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During radiotherapy a high intensity beam of gamma radiation is directed at a </a:t>
            </a:r>
            <a:r>
              <a:rPr lang="en-US" dirty="0" err="1" smtClean="0">
                <a:latin typeface="+mj-lt"/>
                <a:cs typeface="Times New Roman" panose="02020603050405020304" pitchFamily="18" charset="0"/>
              </a:rPr>
              <a:t>tumour</a:t>
            </a:r>
            <a:r>
              <a:rPr lang="en-US" dirty="0" smtClean="0">
                <a:latin typeface="+mj-lt"/>
                <a:cs typeface="Times New Roman" panose="02020603050405020304" pitchFamily="18" charset="0"/>
              </a:rPr>
              <a:t>.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The cancer cells receive a high dose of the radiation and, hopefully, die off.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The gamma ray may be produced by cobalt-60. </a:t>
            </a:r>
            <a:br>
              <a:rPr lang="en-US" dirty="0" smtClean="0">
                <a:latin typeface="+mj-lt"/>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Medical Uses of Radioisotopes</a:t>
            </a:r>
            <a:br>
              <a:rPr lang="en-US" dirty="0" smtClean="0"/>
            </a:br>
            <a:r>
              <a:rPr lang="en-US" dirty="0" smtClean="0"/>
              <a:t>Radiotherapy</a:t>
            </a:r>
            <a:endParaRPr lang="en-US" dirty="0"/>
          </a:p>
        </p:txBody>
      </p:sp>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latin typeface="+mj-lt"/>
                <a:cs typeface="Times New Roman" panose="02020603050405020304" pitchFamily="18" charset="0"/>
              </a:rPr>
              <a:t>All organisms contain carbon atoms absorbed from the atmosphere during its lifetime.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Most of the carbon absorbed is carbon-12 which is a stable isotope but a small proportion is carbon-14 which is a beta emitter.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When carbon-14 decays it forms a stable isotope known as nitrogen-14.</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t>
            </a:r>
            <a:r>
              <a:rPr lang="en-US" baseline="30000" dirty="0" smtClean="0">
                <a:solidFill>
                  <a:srgbClr val="7030A0"/>
                </a:solidFill>
                <a:latin typeface="+mj-lt"/>
                <a:cs typeface="Times New Roman" panose="02020603050405020304" pitchFamily="18" charset="0"/>
              </a:rPr>
              <a:t>14</a:t>
            </a:r>
            <a:r>
              <a:rPr lang="en-US" baseline="-25000" dirty="0" smtClean="0">
                <a:solidFill>
                  <a:srgbClr val="7030A0"/>
                </a:solidFill>
                <a:latin typeface="+mj-lt"/>
                <a:cs typeface="Times New Roman" panose="02020603050405020304" pitchFamily="18" charset="0"/>
              </a:rPr>
              <a:t>6</a:t>
            </a:r>
            <a:r>
              <a:rPr lang="en-US" dirty="0" smtClean="0">
                <a:solidFill>
                  <a:srgbClr val="7030A0"/>
                </a:solidFill>
                <a:latin typeface="+mj-lt"/>
                <a:cs typeface="Times New Roman" panose="02020603050405020304" pitchFamily="18" charset="0"/>
              </a:rPr>
              <a:t>C  </a:t>
            </a:r>
            <a:r>
              <a:rPr lang="en-US" dirty="0" smtClean="0">
                <a:solidFill>
                  <a:srgbClr val="7030A0"/>
                </a:solidFill>
                <a:latin typeface="+mj-lt"/>
                <a:cs typeface="Times New Roman" panose="02020603050405020304" pitchFamily="18" charset="0"/>
                <a:sym typeface="Wingdings" panose="05000000000000000000" pitchFamily="2" charset="2"/>
              </a:rPr>
              <a:t> </a:t>
            </a:r>
            <a:r>
              <a:rPr lang="en-US" baseline="30000" dirty="0" smtClean="0">
                <a:solidFill>
                  <a:srgbClr val="7030A0"/>
                </a:solidFill>
                <a:latin typeface="+mj-lt"/>
                <a:cs typeface="Times New Roman" panose="02020603050405020304" pitchFamily="18" charset="0"/>
                <a:sym typeface="Wingdings" panose="05000000000000000000" pitchFamily="2" charset="2"/>
              </a:rPr>
              <a:t> 14</a:t>
            </a:r>
            <a:r>
              <a:rPr lang="en-US" baseline="-25000" dirty="0" smtClean="0">
                <a:solidFill>
                  <a:srgbClr val="7030A0"/>
                </a:solidFill>
                <a:latin typeface="+mj-lt"/>
                <a:cs typeface="Times New Roman" panose="02020603050405020304" pitchFamily="18" charset="0"/>
                <a:sym typeface="Wingdings" panose="05000000000000000000" pitchFamily="2" charset="2"/>
              </a:rPr>
              <a:t>7</a:t>
            </a:r>
            <a:r>
              <a:rPr lang="en-US" dirty="0" smtClean="0">
                <a:solidFill>
                  <a:srgbClr val="7030A0"/>
                </a:solidFill>
                <a:latin typeface="+mj-lt"/>
                <a:cs typeface="Times New Roman" panose="02020603050405020304" pitchFamily="18" charset="0"/>
                <a:sym typeface="Wingdings" panose="05000000000000000000" pitchFamily="2" charset="2"/>
              </a:rPr>
              <a:t>N  +  </a:t>
            </a:r>
            <a:r>
              <a:rPr lang="en-US" baseline="30000" dirty="0" smtClean="0">
                <a:solidFill>
                  <a:srgbClr val="7030A0"/>
                </a:solidFill>
                <a:latin typeface="+mj-lt"/>
                <a:cs typeface="Times New Roman" panose="02020603050405020304" pitchFamily="18" charset="0"/>
                <a:sym typeface="Wingdings" panose="05000000000000000000" pitchFamily="2" charset="2"/>
              </a:rPr>
              <a:t>0</a:t>
            </a:r>
            <a:r>
              <a:rPr lang="en-US" baseline="-25000" dirty="0" smtClean="0">
                <a:solidFill>
                  <a:srgbClr val="7030A0"/>
                </a:solidFill>
                <a:latin typeface="+mj-lt"/>
                <a:cs typeface="Times New Roman" panose="02020603050405020304" pitchFamily="18" charset="0"/>
                <a:sym typeface="Wingdings" panose="05000000000000000000" pitchFamily="2" charset="2"/>
              </a:rPr>
              <a:t>-1</a:t>
            </a:r>
            <a:r>
              <a:rPr lang="el-GR" dirty="0" smtClean="0">
                <a:solidFill>
                  <a:srgbClr val="7030A0"/>
                </a:solidFill>
                <a:latin typeface="+mj-lt"/>
                <a:cs typeface="Times New Roman" panose="02020603050405020304" pitchFamily="18" charset="0"/>
                <a:sym typeface="Wingdings" panose="05000000000000000000" pitchFamily="2" charset="2"/>
              </a:rPr>
              <a:t>β</a:t>
            </a:r>
            <a:r>
              <a:rPr lang="en-US" dirty="0" smtClean="0">
                <a:solidFill>
                  <a:srgbClr val="7030A0"/>
                </a:solidFill>
                <a:latin typeface="+mj-lt"/>
                <a:cs typeface="Times New Roman" panose="02020603050405020304" pitchFamily="18" charset="0"/>
                <a:sym typeface="Wingdings" panose="05000000000000000000" pitchFamily="2" charset="2"/>
              </a:rPr>
              <a:t/>
            </a:r>
            <a:br>
              <a:rPr lang="en-US" dirty="0" smtClean="0">
                <a:solidFill>
                  <a:srgbClr val="7030A0"/>
                </a:solidFill>
                <a:latin typeface="+mj-lt"/>
                <a:cs typeface="Times New Roman" panose="02020603050405020304" pitchFamily="18" charset="0"/>
                <a:sym typeface="Wingdings" panose="05000000000000000000" pitchFamily="2" charset="2"/>
              </a:rPr>
            </a:br>
            <a:r>
              <a:rPr lang="en-US" sz="1200" dirty="0" smtClean="0">
                <a:latin typeface="Times New Roman" panose="02020603050405020304" pitchFamily="18" charset="0"/>
                <a:cs typeface="Times New Roman" panose="02020603050405020304" pitchFamily="18" charset="0"/>
                <a:sym typeface="Wingdings" panose="05000000000000000000" pitchFamily="2" charset="2"/>
              </a:rPr>
              <a:t/>
            </a:r>
            <a:br>
              <a:rPr lang="en-US" sz="1200" dirty="0" smtClean="0">
                <a:latin typeface="Times New Roman" panose="02020603050405020304" pitchFamily="18" charset="0"/>
                <a:cs typeface="Times New Roman" panose="02020603050405020304" pitchFamily="18" charset="0"/>
                <a:sym typeface="Wingdings" panose="05000000000000000000" pitchFamily="2" charset="2"/>
              </a:rPr>
            </a:br>
            <a:endParaRPr lang="en-US" sz="1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Industrial and Civilian Applications</a:t>
            </a:r>
            <a:br>
              <a:rPr lang="en-US" dirty="0" smtClean="0"/>
            </a:br>
            <a:r>
              <a:rPr lang="en-US" dirty="0" smtClean="0"/>
              <a:t>Radio carbon dating</a:t>
            </a:r>
            <a:endParaRPr lang="en-US" dirty="0"/>
          </a:p>
        </p:txBody>
      </p:sp>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sz="1800" dirty="0" smtClean="0">
                <a:latin typeface="+mj-lt"/>
                <a:cs typeface="Times New Roman" panose="02020603050405020304" pitchFamily="18" charset="0"/>
                <a:sym typeface="Wingdings" panose="05000000000000000000" pitchFamily="2" charset="2"/>
              </a:rPr>
              <a:t>The proportions of carbon-12 and carbon-14 in the atmosphere are constant, as new carbon-14 is produced by interaction with cosmic rays, at the same rate, carbon-14 decays.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This means that all living organisms maintain a constant ratio of carbon-14 to carbon-12.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Once the organism dies it no longer takes in new carbon.  The carbon-12 nuclei are stable but the carbon-14 nuclei continue to decay and so the ratio of carbon-14 to carbon -12 decreases over time.</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Scientists can measure the ratio of the two isotopes by measuring the activity of a sample of carbon taken from biological remains.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This ratio can then be used to find out how long ago the organism died.</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
            </a:r>
            <a:br>
              <a:rPr lang="en-US" sz="1800" dirty="0" smtClean="0">
                <a:latin typeface="+mj-lt"/>
                <a:cs typeface="Times New Roman" panose="02020603050405020304" pitchFamily="18" charset="0"/>
                <a:sym typeface="Wingdings" panose="05000000000000000000" pitchFamily="2" charset="2"/>
              </a:rPr>
            </a:br>
            <a:r>
              <a:rPr lang="en-US" sz="1800" dirty="0" smtClean="0">
                <a:latin typeface="+mj-lt"/>
                <a:cs typeface="Times New Roman" panose="02020603050405020304" pitchFamily="18" charset="0"/>
                <a:sym typeface="Wingdings" panose="05000000000000000000" pitchFamily="2" charset="2"/>
              </a:rPr>
              <a:t>Carbon-14 has a half-life of 5700 years and so the remains of an organism which died 5700 years ago would have half as much carbon-14 as an organism that died today.</a:t>
            </a:r>
            <a:endParaRPr lang="en-US" sz="1800"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Industrial and Civilian Applications</a:t>
            </a:r>
            <a:br>
              <a:rPr lang="en-US" dirty="0" smtClean="0"/>
            </a:br>
            <a:r>
              <a:rPr lang="en-US" dirty="0" smtClean="0"/>
              <a:t>Radio carbon dating</a:t>
            </a:r>
            <a:endParaRPr lang="en-US" dirty="0"/>
          </a:p>
        </p:txBody>
      </p:sp>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r>
              <a:rPr lang="en-US" sz="2400" dirty="0" smtClean="0">
                <a:latin typeface="+mj-lt"/>
                <a:cs typeface="Times New Roman" panose="02020603050405020304" pitchFamily="18" charset="0"/>
              </a:rPr>
              <a:t>The half –life of a radioisotope is the time taken for the mass (or activity) of a given sample of it to decay to half of its value.</a:t>
            </a:r>
          </a:p>
          <a:p>
            <a:endParaRPr lang="en-US" sz="2400" dirty="0" smtClean="0">
              <a:latin typeface="+mj-lt"/>
              <a:cs typeface="Times New Roman" panose="02020603050405020304" pitchFamily="18" charset="0"/>
            </a:endParaRPr>
          </a:p>
          <a:p>
            <a:r>
              <a:rPr lang="en-US" sz="2400" dirty="0" smtClean="0">
                <a:latin typeface="+mj-lt"/>
                <a:cs typeface="Times New Roman" panose="02020603050405020304" pitchFamily="18" charset="0"/>
              </a:rPr>
              <a:t>The half-life of a radioactive material is NOT affected by conditions external to the nucleus this includes:</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1.  Physical conditions such as temperature and pressure</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2.  Chemical conditions such as whether or not the isotope is in its pure state or chemically combined with some other element in the compound.</a:t>
            </a:r>
          </a:p>
          <a:p>
            <a:endParaRPr lang="en-US" sz="2400" dirty="0" smtClean="0">
              <a:latin typeface="+mj-lt"/>
              <a:cs typeface="Times New Roman" panose="02020603050405020304" pitchFamily="18" charset="0"/>
            </a:endParaRPr>
          </a:p>
          <a:p>
            <a:r>
              <a:rPr lang="en-US" sz="2400" dirty="0" smtClean="0">
                <a:latin typeface="+mj-lt"/>
                <a:cs typeface="Times New Roman" panose="02020603050405020304" pitchFamily="18" charset="0"/>
              </a:rPr>
              <a:t>Radioactive decay is exponential with time.</a:t>
            </a:r>
            <a:endParaRPr lang="en-US" sz="2400"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t>Half-Life</a:t>
            </a:r>
            <a:endParaRPr lang="en-US" dirty="0"/>
          </a:p>
        </p:txBody>
      </p:sp>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endParaRPr lang="en-US" sz="1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Half-Life</a:t>
            </a:r>
            <a:br>
              <a:rPr lang="en-US" dirty="0" smtClean="0"/>
            </a:br>
            <a:r>
              <a:rPr lang="en-US" dirty="0" smtClean="0"/>
              <a:t>Decay Curve</a:t>
            </a:r>
            <a:endParaRPr lang="en-US" dirty="0"/>
          </a:p>
        </p:txBody>
      </p:sp>
      <p:pic>
        <p:nvPicPr>
          <p:cNvPr id="2050" name="Picture 2" descr="Image result for decay curve"/>
          <p:cNvPicPr>
            <a:picLocks noChangeAspect="1" noChangeArrowheads="1"/>
          </p:cNvPicPr>
          <p:nvPr/>
        </p:nvPicPr>
        <p:blipFill>
          <a:blip r:embed="rId3" cstate="print"/>
          <a:srcRect/>
          <a:stretch>
            <a:fillRect/>
          </a:stretch>
        </p:blipFill>
        <p:spPr bwMode="auto">
          <a:xfrm>
            <a:off x="1066800" y="1676400"/>
            <a:ext cx="6898473" cy="5105400"/>
          </a:xfrm>
          <a:prstGeom prst="rect">
            <a:avLst/>
          </a:prstGeom>
          <a:noFill/>
        </p:spPr>
      </p:pic>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a:bodyPr>
          <a:lstStyle/>
          <a:p>
            <a:endParaRPr lang="en-US" sz="1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Half-Life</a:t>
            </a:r>
            <a:br>
              <a:rPr lang="en-US" dirty="0" smtClean="0"/>
            </a:br>
            <a:r>
              <a:rPr lang="en-US" dirty="0" smtClean="0"/>
              <a:t>Decay Curve</a:t>
            </a:r>
            <a:endParaRPr lang="en-US" dirty="0"/>
          </a:p>
        </p:txBody>
      </p:sp>
      <p:pic>
        <p:nvPicPr>
          <p:cNvPr id="69634" name="Picture 2" descr="Related image"/>
          <p:cNvPicPr>
            <a:picLocks noChangeAspect="1" noChangeArrowheads="1"/>
          </p:cNvPicPr>
          <p:nvPr/>
        </p:nvPicPr>
        <p:blipFill>
          <a:blip r:embed="rId3" cstate="print"/>
          <a:srcRect/>
          <a:stretch>
            <a:fillRect/>
          </a:stretch>
        </p:blipFill>
        <p:spPr bwMode="auto">
          <a:xfrm>
            <a:off x="609600" y="1524000"/>
            <a:ext cx="7175331" cy="5065732"/>
          </a:xfrm>
          <a:prstGeom prst="rect">
            <a:avLst/>
          </a:prstGeom>
          <a:noFill/>
        </p:spPr>
      </p:pic>
    </p:spTree>
    <p:extLst>
      <p:ext uri="{BB962C8B-B14F-4D97-AF65-F5344CB8AC3E}">
        <p14:creationId xmlns="" xmlns:p14="http://schemas.microsoft.com/office/powerpoint/2010/main" val="3870846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2057400" cy="13908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1295400"/>
            <a:ext cx="9144000" cy="5562600"/>
          </a:xfrm>
        </p:spPr>
        <p:txBody>
          <a:bodyPr>
            <a:normAutofit lnSpcReduction="10000"/>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mj-lt"/>
                <a:cs typeface="Times New Roman" panose="02020603050405020304" pitchFamily="18" charset="0"/>
              </a:rPr>
              <a:t>Thomson also realised that electrons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were charged particles since they</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could be deflected by magnetic and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electric fields.  He then proposed a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model where electrons in an atom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were trapped inside a positively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charged ‘sponge’.  </a:t>
            </a:r>
            <a:br>
              <a:rPr lang="en-US" sz="2800" dirty="0" smtClean="0">
                <a:latin typeface="+mj-lt"/>
                <a:cs typeface="Times New Roman" panose="02020603050405020304" pitchFamily="18" charset="0"/>
              </a:rPr>
            </a:br>
            <a:r>
              <a:rPr lang="en-US" sz="2800" b="1" dirty="0" smtClean="0">
                <a:latin typeface="+mj-lt"/>
                <a:cs typeface="Times New Roman" panose="02020603050405020304" pitchFamily="18" charset="0"/>
              </a:rPr>
              <a:t/>
            </a:r>
            <a:br>
              <a:rPr lang="en-US" sz="2800" b="1" dirty="0" smtClean="0">
                <a:latin typeface="+mj-lt"/>
                <a:cs typeface="Times New Roman" panose="02020603050405020304" pitchFamily="18" charset="0"/>
              </a:rPr>
            </a:br>
            <a:r>
              <a:rPr lang="en-US" sz="2800" b="1" dirty="0" smtClean="0">
                <a:latin typeface="+mj-lt"/>
                <a:cs typeface="Times New Roman" panose="02020603050405020304" pitchFamily="18" charset="0"/>
              </a:rPr>
              <a:t>This was known as the</a:t>
            </a:r>
            <a:br>
              <a:rPr lang="en-US" sz="2800" b="1" dirty="0" smtClean="0">
                <a:latin typeface="+mj-lt"/>
                <a:cs typeface="Times New Roman" panose="02020603050405020304" pitchFamily="18" charset="0"/>
              </a:rPr>
            </a:br>
            <a:r>
              <a:rPr lang="en-US" sz="2800" b="1" dirty="0" smtClean="0">
                <a:latin typeface="+mj-lt"/>
                <a:cs typeface="Times New Roman" panose="02020603050405020304" pitchFamily="18" charset="0"/>
              </a:rPr>
              <a:t/>
            </a:r>
            <a:br>
              <a:rPr lang="en-US" sz="2800" b="1" dirty="0" smtClean="0">
                <a:latin typeface="+mj-lt"/>
                <a:cs typeface="Times New Roman" panose="02020603050405020304" pitchFamily="18" charset="0"/>
              </a:rPr>
            </a:br>
            <a:r>
              <a:rPr lang="en-US" sz="2800" b="1" dirty="0" smtClean="0">
                <a:latin typeface="+mj-lt"/>
                <a:cs typeface="Times New Roman" panose="02020603050405020304" pitchFamily="18" charset="0"/>
              </a:rPr>
              <a:t>…………………….. model of the atom.</a:t>
            </a:r>
            <a:br>
              <a:rPr lang="en-US" sz="2800" b="1" dirty="0" smtClean="0">
                <a:latin typeface="+mj-lt"/>
                <a:cs typeface="Times New Roman" panose="02020603050405020304" pitchFamily="18" charset="0"/>
              </a:rPr>
            </a:br>
            <a:r>
              <a:rPr lang="en-US" sz="1200" b="1" dirty="0" smtClean="0">
                <a:latin typeface="+mj-lt"/>
                <a:cs typeface="Times New Roman" panose="02020603050405020304" pitchFamily="18" charset="0"/>
              </a:rPr>
              <a:t/>
            </a:r>
            <a:br>
              <a:rPr lang="en-US" sz="1200" b="1" dirty="0" smtClean="0">
                <a:latin typeface="+mj-lt"/>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dirty="0" smtClean="0"/>
              <a:t/>
            </a:r>
            <a:br>
              <a:rPr lang="en-US" sz="1200" dirty="0" smtClean="0"/>
            </a:br>
            <a:endParaRPr lang="en-US" sz="1200" dirty="0" smtClean="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J. J. Thomson</a:t>
            </a:r>
            <a:br>
              <a:rPr lang="en-US" sz="4400" dirty="0" smtClean="0">
                <a:latin typeface="+mj-lt"/>
                <a:ea typeface="+mj-ea"/>
                <a:cs typeface="+mj-cs"/>
              </a:rPr>
            </a:br>
            <a:r>
              <a:rPr lang="en-US" sz="4400" dirty="0" smtClean="0">
                <a:solidFill>
                  <a:srgbClr val="F50BD9"/>
                </a:solidFill>
                <a:latin typeface="+mj-lt"/>
                <a:ea typeface="+mj-ea"/>
                <a:cs typeface="+mj-cs"/>
              </a:rPr>
              <a:t>Plum Pudding Model</a:t>
            </a:r>
            <a:endParaRPr kumimoji="0" lang="en-US" sz="4400" b="0" i="0" u="none" strike="noStrike" kern="1200" cap="none" spc="0" normalizeH="0" baseline="0" noProof="0" dirty="0">
              <a:ln>
                <a:noFill/>
              </a:ln>
              <a:solidFill>
                <a:srgbClr val="F50BD9"/>
              </a:solidFill>
              <a:effectLst/>
              <a:uLnTx/>
              <a:uFillTx/>
              <a:latin typeface="+mj-lt"/>
              <a:ea typeface="+mj-ea"/>
              <a:cs typeface="+mj-cs"/>
            </a:endParaRPr>
          </a:p>
        </p:txBody>
      </p:sp>
      <p:pic>
        <p:nvPicPr>
          <p:cNvPr id="60418" name="Picture 2" descr="Image result for j. j thomson"/>
          <p:cNvPicPr>
            <a:picLocks noChangeAspect="1" noChangeArrowheads="1"/>
          </p:cNvPicPr>
          <p:nvPr/>
        </p:nvPicPr>
        <p:blipFill>
          <a:blip r:embed="rId3" cstate="print"/>
          <a:srcRect/>
          <a:stretch>
            <a:fillRect/>
          </a:stretch>
        </p:blipFill>
        <p:spPr bwMode="auto">
          <a:xfrm>
            <a:off x="6019800" y="1523999"/>
            <a:ext cx="2902858" cy="3962401"/>
          </a:xfrm>
          <a:prstGeom prst="rect">
            <a:avLst/>
          </a:prstGeom>
          <a:noFill/>
        </p:spPr>
      </p:pic>
    </p:spTree>
    <p:extLst>
      <p:ext uri="{BB962C8B-B14F-4D97-AF65-F5344CB8AC3E}">
        <p14:creationId xmlns="" xmlns:p14="http://schemas.microsoft.com/office/powerpoint/2010/main" val="13357980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Autofit/>
          </a:bodyPr>
          <a:lstStyle/>
          <a:p>
            <a:r>
              <a:rPr lang="en-US" sz="2800" dirty="0" smtClean="0">
                <a:latin typeface="+mj-lt"/>
                <a:cs typeface="Times New Roman" panose="02020603050405020304" pitchFamily="18" charset="0"/>
              </a:rPr>
              <a:t>1.  Why would an alpha particle emitter not be suitable for use as a medical tracer?</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endParaRPr lang="en-US" sz="2800"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Comprehension</a:t>
            </a:r>
            <a:endParaRPr lang="en-US" dirty="0"/>
          </a:p>
        </p:txBody>
      </p:sp>
    </p:spTree>
    <p:extLst>
      <p:ext uri="{BB962C8B-B14F-4D97-AF65-F5344CB8AC3E}">
        <p14:creationId xmlns="" xmlns:p14="http://schemas.microsoft.com/office/powerpoint/2010/main" val="21501737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Autofit/>
          </a:bodyPr>
          <a:lstStyle/>
          <a:p>
            <a:r>
              <a:rPr lang="en-US" sz="2800" dirty="0" smtClean="0">
                <a:latin typeface="+mj-lt"/>
                <a:cs typeface="Times New Roman" panose="02020603050405020304" pitchFamily="18" charset="0"/>
              </a:rPr>
              <a:t>2.  A sample of wood taken from an arrow is found by radiocarbon dating to have an activity 1/8 of that for a modern piece of the same type of wood.  Estimate the age of the arrow.</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endParaRPr lang="en-US" sz="2800"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Comprehension</a:t>
            </a:r>
            <a:endParaRPr lang="en-US" dirty="0"/>
          </a:p>
        </p:txBody>
      </p:sp>
    </p:spTree>
    <p:extLst>
      <p:ext uri="{BB962C8B-B14F-4D97-AF65-F5344CB8AC3E}">
        <p14:creationId xmlns="" xmlns:p14="http://schemas.microsoft.com/office/powerpoint/2010/main" val="21501737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Autofit/>
          </a:bodyPr>
          <a:lstStyle/>
          <a:p>
            <a:r>
              <a:rPr lang="en-US" sz="2800" dirty="0" smtClean="0">
                <a:latin typeface="+mj-lt"/>
                <a:cs typeface="Times New Roman" panose="02020603050405020304" pitchFamily="18" charset="0"/>
              </a:rPr>
              <a:t>3.  An ancient piece of cotton cloth is found to have an activity, due to carbon-14 decay, ¼ of that of a modern cotton sample.  Estimate the age of the ancient piece of cloth.</a:t>
            </a:r>
            <a:br>
              <a:rPr lang="en-US" sz="2800" dirty="0" smtClean="0">
                <a:latin typeface="+mj-lt"/>
                <a:cs typeface="Times New Roman" panose="02020603050405020304" pitchFamily="18" charset="0"/>
              </a:rPr>
            </a:br>
            <a:endParaRPr lang="en-US" sz="2800" dirty="0">
              <a:latin typeface="+mj-lt"/>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Comprehension</a:t>
            </a:r>
            <a:endParaRPr lang="en-US" dirty="0"/>
          </a:p>
        </p:txBody>
      </p:sp>
    </p:spTree>
    <p:extLst>
      <p:ext uri="{BB962C8B-B14F-4D97-AF65-F5344CB8AC3E}">
        <p14:creationId xmlns="" xmlns:p14="http://schemas.microsoft.com/office/powerpoint/2010/main" val="2150173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6775"/>
            <a:ext cx="7772400" cy="1470025"/>
          </a:xfrm>
        </p:spPr>
        <p:txBody>
          <a:bodyPr/>
          <a:lstStyle/>
          <a:p>
            <a:r>
              <a:rPr lang="en-US" dirty="0" smtClean="0">
                <a:cs typeface="Times New Roman" panose="02020603050405020304" pitchFamily="18" charset="0"/>
              </a:rPr>
              <a:t>The release of nuclear energy</a:t>
            </a:r>
            <a:endParaRPr lang="en-US" dirty="0">
              <a:cs typeface="Times New Roman" panose="02020603050405020304" pitchFamily="18" charset="0"/>
            </a:endParaRPr>
          </a:p>
        </p:txBody>
      </p:sp>
      <p:pic>
        <p:nvPicPr>
          <p:cNvPr id="717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39721" y="-396"/>
            <a:ext cx="6804279" cy="38103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799934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normAutofit lnSpcReduction="10000"/>
          </a:bodyPr>
          <a:lstStyle/>
          <a:p>
            <a:r>
              <a:rPr lang="en-US" dirty="0" smtClean="0">
                <a:latin typeface="+mj-lt"/>
                <a:cs typeface="Times New Roman" panose="02020603050405020304" pitchFamily="18" charset="0"/>
              </a:rPr>
              <a:t>What is the law of conservation of energy?</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endParaRPr lang="en-US" dirty="0" smtClean="0">
              <a:latin typeface="+mj-lt"/>
              <a:cs typeface="Times New Roman" panose="02020603050405020304" pitchFamily="18" charset="0"/>
            </a:endParaRPr>
          </a:p>
          <a:p>
            <a:r>
              <a:rPr lang="en-US" dirty="0" smtClean="0">
                <a:latin typeface="+mj-lt"/>
                <a:cs typeface="Times New Roman" panose="02020603050405020304" pitchFamily="18" charset="0"/>
              </a:rPr>
              <a:t>Albert Einstein realised that mass was equivalent to energy and this relationship was given by his famous equation: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_______________________________</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(N.B.  Mass must be in kg and c in m/s)</a:t>
            </a:r>
            <a:br>
              <a:rPr lang="en-US" dirty="0" smtClean="0">
                <a:latin typeface="+mj-lt"/>
                <a:cs typeface="Times New Roman" panose="02020603050405020304" pitchFamily="18" charset="0"/>
              </a:rPr>
            </a:br>
            <a:endParaRPr lang="en-US" dirty="0" smtClean="0">
              <a:latin typeface="+mj-lt"/>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Conservation of Energy</a:t>
            </a:r>
            <a:endParaRPr lang="en-US" dirty="0"/>
          </a:p>
        </p:txBody>
      </p:sp>
    </p:spTree>
    <p:extLst>
      <p:ext uri="{BB962C8B-B14F-4D97-AF65-F5344CB8AC3E}">
        <p14:creationId xmlns="" xmlns:p14="http://schemas.microsoft.com/office/powerpoint/2010/main" val="17626134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dirty="0" smtClean="0">
                <a:latin typeface="+mj-lt"/>
                <a:cs typeface="Times New Roman" panose="02020603050405020304" pitchFamily="18" charset="0"/>
              </a:rPr>
              <a:t>Whenever there is a change in energy there is an associated change in mass. </a:t>
            </a:r>
          </a:p>
          <a:p>
            <a:endParaRPr lang="en-US" dirty="0" smtClean="0">
              <a:latin typeface="+mj-lt"/>
              <a:cs typeface="Times New Roman" panose="02020603050405020304" pitchFamily="18" charset="0"/>
            </a:endParaRPr>
          </a:p>
          <a:p>
            <a:r>
              <a:rPr lang="en-US" dirty="0" smtClean="0">
                <a:latin typeface="+mj-lt"/>
                <a:cs typeface="Times New Roman" panose="02020603050405020304" pitchFamily="18" charset="0"/>
              </a:rPr>
              <a:t>This also means that mass can be transformed into energy.</a:t>
            </a:r>
            <a:endParaRPr lang="en-US" sz="1200" b="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Converting Mass to Energy</a:t>
            </a:r>
            <a:endParaRPr lang="en-US" dirty="0"/>
          </a:p>
        </p:txBody>
      </p:sp>
    </p:spTree>
    <p:extLst>
      <p:ext uri="{BB962C8B-B14F-4D97-AF65-F5344CB8AC3E}">
        <p14:creationId xmlns="" xmlns:p14="http://schemas.microsoft.com/office/powerpoint/2010/main" val="17626134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n0101.jpg"/>
          <p:cNvPicPr>
            <a:picLocks noChangeAspect="1"/>
          </p:cNvPicPr>
          <p:nvPr/>
        </p:nvPicPr>
        <p:blipFill>
          <a:blip r:embed="rId2" cstate="print"/>
          <a:srcRect l="19804" t="32979" r="34183" b="48936"/>
          <a:stretch>
            <a:fillRect/>
          </a:stretch>
        </p:blipFill>
        <p:spPr>
          <a:xfrm>
            <a:off x="2209800" y="4495800"/>
            <a:ext cx="4446494" cy="2362200"/>
          </a:xfrm>
          <a:prstGeom prst="rect">
            <a:avLst/>
          </a:prstGeom>
        </p:spPr>
      </p:pic>
      <p:sp>
        <p:nvSpPr>
          <p:cNvPr id="3" name="Content Placeholder 2"/>
          <p:cNvSpPr>
            <a:spLocks noGrp="1"/>
          </p:cNvSpPr>
          <p:nvPr>
            <p:ph idx="1"/>
          </p:nvPr>
        </p:nvSpPr>
        <p:spPr>
          <a:xfrm>
            <a:off x="0" y="1600200"/>
            <a:ext cx="9144000" cy="5257800"/>
          </a:xfrm>
        </p:spPr>
        <p:txBody>
          <a:bodyPr>
            <a:normAutofit/>
          </a:bodyPr>
          <a:lstStyle/>
          <a:p>
            <a:r>
              <a:rPr lang="en-US" dirty="0" smtClean="0">
                <a:latin typeface="+mj-lt"/>
                <a:cs typeface="Times New Roman" panose="02020603050405020304" pitchFamily="18" charset="0"/>
              </a:rPr>
              <a:t>In nuclear fission (splitting) a large nucleus is split into two small nuclei.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The mass of these smaller nuclei is less than the original nucleus and this mass change leads to a large release of energy.</a:t>
            </a:r>
            <a:br>
              <a:rPr lang="en-US" dirty="0" smtClean="0">
                <a:latin typeface="+mj-lt"/>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Converting Mass to Energy</a:t>
            </a:r>
            <a:endParaRPr lang="en-US" dirty="0"/>
          </a:p>
        </p:txBody>
      </p:sp>
    </p:spTree>
    <p:extLst>
      <p:ext uri="{BB962C8B-B14F-4D97-AF65-F5344CB8AC3E}">
        <p14:creationId xmlns="" xmlns:p14="http://schemas.microsoft.com/office/powerpoint/2010/main" val="17626134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r>
              <a:rPr lang="en-US" sz="2000" b="1" dirty="0" smtClean="0">
                <a:latin typeface="+mj-lt"/>
                <a:cs typeface="Times New Roman" panose="02020603050405020304" pitchFamily="18" charset="0"/>
              </a:rPr>
              <a:t>How much energy is released during the nuclear fission shown in this equation?</a:t>
            </a: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r>
            <a:br>
              <a:rPr lang="en-US" sz="2000" dirty="0" smtClean="0">
                <a:latin typeface="+mj-lt"/>
                <a:cs typeface="Times New Roman" panose="02020603050405020304" pitchFamily="18" charset="0"/>
              </a:rPr>
            </a:br>
            <a:r>
              <a:rPr lang="en-US" sz="2000" dirty="0" smtClean="0">
                <a:latin typeface="+mj-lt"/>
                <a:cs typeface="Times New Roman" panose="02020603050405020304" pitchFamily="18" charset="0"/>
              </a:rPr>
              <a:t>                          </a:t>
            </a:r>
            <a:r>
              <a:rPr lang="en-US" sz="2000" baseline="30000" dirty="0" smtClean="0">
                <a:latin typeface="+mj-lt"/>
                <a:cs typeface="Times New Roman" panose="02020603050405020304" pitchFamily="18" charset="0"/>
              </a:rPr>
              <a:t>235</a:t>
            </a:r>
            <a:r>
              <a:rPr lang="en-US" sz="2000" baseline="-25000" dirty="0" smtClean="0">
                <a:latin typeface="+mj-lt"/>
                <a:cs typeface="Times New Roman" panose="02020603050405020304" pitchFamily="18" charset="0"/>
              </a:rPr>
              <a:t>92</a:t>
            </a:r>
            <a:r>
              <a:rPr lang="en-US" sz="2000" dirty="0" smtClean="0">
                <a:latin typeface="+mj-lt"/>
                <a:cs typeface="Times New Roman" panose="02020603050405020304" pitchFamily="18" charset="0"/>
              </a:rPr>
              <a:t>U  + </a:t>
            </a:r>
            <a:r>
              <a:rPr lang="en-US" sz="2000" baseline="30000" dirty="0" smtClean="0">
                <a:latin typeface="+mj-lt"/>
                <a:cs typeface="Times New Roman" panose="02020603050405020304" pitchFamily="18" charset="0"/>
              </a:rPr>
              <a:t> 1</a:t>
            </a:r>
            <a:r>
              <a:rPr lang="en-US" sz="2000" baseline="-25000" dirty="0" smtClean="0">
                <a:latin typeface="+mj-lt"/>
                <a:cs typeface="Times New Roman" panose="02020603050405020304" pitchFamily="18" charset="0"/>
              </a:rPr>
              <a:t>0</a:t>
            </a:r>
            <a:r>
              <a:rPr lang="en-US" sz="2000" dirty="0" smtClean="0">
                <a:latin typeface="+mj-lt"/>
                <a:cs typeface="Times New Roman" panose="02020603050405020304" pitchFamily="18" charset="0"/>
              </a:rPr>
              <a:t>n  </a:t>
            </a:r>
            <a:r>
              <a:rPr lang="en-US" sz="2000" dirty="0" smtClean="0">
                <a:latin typeface="+mj-lt"/>
                <a:cs typeface="Times New Roman" panose="02020603050405020304" pitchFamily="18" charset="0"/>
                <a:sym typeface="Wingdings" panose="05000000000000000000" pitchFamily="2" charset="2"/>
              </a:rPr>
              <a:t>  </a:t>
            </a:r>
            <a:r>
              <a:rPr lang="en-US" sz="2000" baseline="30000" dirty="0" smtClean="0">
                <a:latin typeface="+mj-lt"/>
                <a:cs typeface="Times New Roman" panose="02020603050405020304" pitchFamily="18" charset="0"/>
                <a:sym typeface="Wingdings" panose="05000000000000000000" pitchFamily="2" charset="2"/>
              </a:rPr>
              <a:t>144</a:t>
            </a:r>
            <a:r>
              <a:rPr lang="en-US" sz="2000" baseline="-25000" dirty="0" smtClean="0">
                <a:latin typeface="+mj-lt"/>
                <a:cs typeface="Times New Roman" panose="02020603050405020304" pitchFamily="18" charset="0"/>
                <a:sym typeface="Wingdings" panose="05000000000000000000" pitchFamily="2" charset="2"/>
              </a:rPr>
              <a:t>56</a:t>
            </a:r>
            <a:r>
              <a:rPr lang="en-US" sz="2000" dirty="0" smtClean="0">
                <a:latin typeface="+mj-lt"/>
                <a:cs typeface="Times New Roman" panose="02020603050405020304" pitchFamily="18" charset="0"/>
                <a:sym typeface="Wingdings" panose="05000000000000000000" pitchFamily="2" charset="2"/>
              </a:rPr>
              <a:t>Ba  +  </a:t>
            </a:r>
            <a:r>
              <a:rPr lang="en-US" sz="2000" baseline="30000" dirty="0" smtClean="0">
                <a:latin typeface="+mj-lt"/>
                <a:cs typeface="Times New Roman" panose="02020603050405020304" pitchFamily="18" charset="0"/>
                <a:sym typeface="Wingdings" panose="05000000000000000000" pitchFamily="2" charset="2"/>
              </a:rPr>
              <a:t>90</a:t>
            </a:r>
            <a:r>
              <a:rPr lang="en-US" sz="2000" baseline="-25000" dirty="0" smtClean="0">
                <a:latin typeface="+mj-lt"/>
                <a:cs typeface="Times New Roman" panose="02020603050405020304" pitchFamily="18" charset="0"/>
                <a:sym typeface="Wingdings" panose="05000000000000000000" pitchFamily="2" charset="2"/>
              </a:rPr>
              <a:t>36</a:t>
            </a:r>
            <a:r>
              <a:rPr lang="en-US" sz="2000" dirty="0" smtClean="0">
                <a:latin typeface="+mj-lt"/>
                <a:cs typeface="Times New Roman" panose="02020603050405020304" pitchFamily="18" charset="0"/>
                <a:sym typeface="Wingdings" panose="05000000000000000000" pitchFamily="2" charset="2"/>
              </a:rPr>
              <a:t>Kr  +  2</a:t>
            </a:r>
            <a:r>
              <a:rPr lang="en-US" sz="2000" baseline="30000" dirty="0" smtClean="0">
                <a:latin typeface="+mj-lt"/>
                <a:cs typeface="Times New Roman" panose="02020603050405020304" pitchFamily="18" charset="0"/>
                <a:sym typeface="Wingdings" panose="05000000000000000000" pitchFamily="2" charset="2"/>
              </a:rPr>
              <a:t>1</a:t>
            </a:r>
            <a:r>
              <a:rPr lang="en-US" sz="2000" baseline="-25000" dirty="0" smtClean="0">
                <a:latin typeface="+mj-lt"/>
                <a:cs typeface="Times New Roman" panose="02020603050405020304" pitchFamily="18" charset="0"/>
                <a:sym typeface="Wingdings" panose="05000000000000000000" pitchFamily="2" charset="2"/>
              </a:rPr>
              <a:t>0</a:t>
            </a:r>
            <a:r>
              <a:rPr lang="en-US" sz="2000" dirty="0" smtClean="0">
                <a:latin typeface="+mj-lt"/>
                <a:cs typeface="Times New Roman" panose="02020603050405020304" pitchFamily="18" charset="0"/>
                <a:sym typeface="Wingdings" panose="05000000000000000000" pitchFamily="2" charset="2"/>
              </a:rPr>
              <a:t>n</a:t>
            </a:r>
            <a:br>
              <a:rPr lang="en-US" sz="2000" dirty="0" smtClean="0">
                <a:latin typeface="+mj-lt"/>
                <a:cs typeface="Times New Roman" panose="02020603050405020304" pitchFamily="18" charset="0"/>
                <a:sym typeface="Wingdings" panose="05000000000000000000" pitchFamily="2" charset="2"/>
              </a:rPr>
            </a:br>
            <a:r>
              <a:rPr lang="en-US" sz="2000" dirty="0" smtClean="0">
                <a:latin typeface="+mj-lt"/>
                <a:cs typeface="Times New Roman" panose="02020603050405020304" pitchFamily="18" charset="0"/>
                <a:sym typeface="Wingdings" panose="05000000000000000000" pitchFamily="2" charset="2"/>
              </a:rPr>
              <a:t/>
            </a:r>
            <a:br>
              <a:rPr lang="en-US" sz="2000" dirty="0" smtClean="0">
                <a:latin typeface="+mj-lt"/>
                <a:cs typeface="Times New Roman" panose="02020603050405020304" pitchFamily="18" charset="0"/>
                <a:sym typeface="Wingdings" panose="05000000000000000000" pitchFamily="2" charset="2"/>
              </a:rPr>
            </a:br>
            <a:r>
              <a:rPr lang="en-US" sz="1600" dirty="0" smtClean="0">
                <a:latin typeface="+mj-lt"/>
                <a:cs typeface="Times New Roman" panose="02020603050405020304" pitchFamily="18" charset="0"/>
                <a:sym typeface="Wingdings" panose="05000000000000000000" pitchFamily="2" charset="2"/>
              </a:rPr>
              <a:t>mass of uranium-235 = 3.902996 × 10</a:t>
            </a:r>
            <a:r>
              <a:rPr lang="en-US" sz="1600" baseline="30000" dirty="0" smtClean="0">
                <a:latin typeface="+mj-lt"/>
                <a:cs typeface="Times New Roman" panose="02020603050405020304" pitchFamily="18" charset="0"/>
                <a:sym typeface="Wingdings" panose="05000000000000000000" pitchFamily="2" charset="2"/>
              </a:rPr>
              <a:t>-25</a:t>
            </a:r>
            <a:r>
              <a:rPr lang="en-US" sz="1600" dirty="0" smtClean="0">
                <a:latin typeface="+mj-lt"/>
                <a:cs typeface="Times New Roman" panose="02020603050405020304" pitchFamily="18" charset="0"/>
                <a:sym typeface="Wingdings" panose="05000000000000000000" pitchFamily="2" charset="2"/>
              </a:rPr>
              <a:t>kg                mass of barium-144 = 2.389897 </a:t>
            </a:r>
            <a:r>
              <a:rPr lang="en-US" sz="1600" dirty="0">
                <a:latin typeface="+mj-lt"/>
                <a:cs typeface="Times New Roman" panose="02020603050405020304" pitchFamily="18" charset="0"/>
                <a:sym typeface="Wingdings" panose="05000000000000000000" pitchFamily="2" charset="2"/>
              </a:rPr>
              <a:t>×</a:t>
            </a:r>
            <a:r>
              <a:rPr lang="en-US" sz="1600" dirty="0" smtClean="0">
                <a:latin typeface="+mj-lt"/>
                <a:cs typeface="Times New Roman" panose="02020603050405020304" pitchFamily="18" charset="0"/>
                <a:sym typeface="Wingdings" panose="05000000000000000000" pitchFamily="2" charset="2"/>
              </a:rPr>
              <a:t> 10</a:t>
            </a:r>
            <a:r>
              <a:rPr lang="en-US" sz="1600" baseline="30000" dirty="0" smtClean="0">
                <a:latin typeface="+mj-lt"/>
                <a:cs typeface="Times New Roman" panose="02020603050405020304" pitchFamily="18" charset="0"/>
                <a:sym typeface="Wingdings" panose="05000000000000000000" pitchFamily="2" charset="2"/>
              </a:rPr>
              <a:t>-25</a:t>
            </a:r>
            <a:r>
              <a:rPr lang="en-US" sz="1600" dirty="0" smtClean="0">
                <a:latin typeface="+mj-lt"/>
                <a:cs typeface="Times New Roman" panose="02020603050405020304" pitchFamily="18" charset="0"/>
                <a:sym typeface="Wingdings" panose="05000000000000000000" pitchFamily="2" charset="2"/>
              </a:rPr>
              <a:t>kg</a:t>
            </a:r>
            <a:br>
              <a:rPr lang="en-US" sz="1600" dirty="0" smtClean="0">
                <a:latin typeface="+mj-lt"/>
                <a:cs typeface="Times New Roman" panose="02020603050405020304" pitchFamily="18" charset="0"/>
                <a:sym typeface="Wingdings" panose="05000000000000000000" pitchFamily="2" charset="2"/>
              </a:rPr>
            </a:br>
            <a:r>
              <a:rPr lang="en-US" sz="1600" dirty="0" smtClean="0">
                <a:latin typeface="+mj-lt"/>
                <a:cs typeface="Times New Roman" panose="02020603050405020304" pitchFamily="18" charset="0"/>
                <a:sym typeface="Wingdings" panose="05000000000000000000" pitchFamily="2" charset="2"/>
              </a:rPr>
              <a:t/>
            </a:r>
            <a:br>
              <a:rPr lang="en-US" sz="1600" dirty="0" smtClean="0">
                <a:latin typeface="+mj-lt"/>
                <a:cs typeface="Times New Roman" panose="02020603050405020304" pitchFamily="18" charset="0"/>
                <a:sym typeface="Wingdings" panose="05000000000000000000" pitchFamily="2" charset="2"/>
              </a:rPr>
            </a:br>
            <a:r>
              <a:rPr lang="en-US" sz="1600" dirty="0" smtClean="0">
                <a:latin typeface="+mj-lt"/>
                <a:cs typeface="Times New Roman" panose="02020603050405020304" pitchFamily="18" charset="0"/>
                <a:sym typeface="Wingdings" panose="05000000000000000000" pitchFamily="2" charset="2"/>
              </a:rPr>
              <a:t>mass of kryton-90 = 1.493157 × 10</a:t>
            </a:r>
            <a:r>
              <a:rPr lang="en-US" sz="1600" baseline="30000" dirty="0" smtClean="0">
                <a:latin typeface="+mj-lt"/>
                <a:cs typeface="Times New Roman" panose="02020603050405020304" pitchFamily="18" charset="0"/>
                <a:sym typeface="Wingdings" panose="05000000000000000000" pitchFamily="2" charset="2"/>
              </a:rPr>
              <a:t>-25</a:t>
            </a:r>
            <a:r>
              <a:rPr lang="en-US" sz="1600" dirty="0" smtClean="0">
                <a:latin typeface="+mj-lt"/>
                <a:cs typeface="Times New Roman" panose="02020603050405020304" pitchFamily="18" charset="0"/>
                <a:sym typeface="Wingdings" panose="05000000000000000000" pitchFamily="2" charset="2"/>
              </a:rPr>
              <a:t>kg		mass of a neutron = 1.674927 </a:t>
            </a:r>
            <a:r>
              <a:rPr lang="en-US" sz="1600" dirty="0">
                <a:latin typeface="+mj-lt"/>
                <a:cs typeface="Times New Roman" panose="02020603050405020304" pitchFamily="18" charset="0"/>
                <a:sym typeface="Wingdings" panose="05000000000000000000" pitchFamily="2" charset="2"/>
              </a:rPr>
              <a:t>×</a:t>
            </a:r>
            <a:r>
              <a:rPr lang="en-US" sz="1600" dirty="0" smtClean="0">
                <a:latin typeface="+mj-lt"/>
                <a:cs typeface="Times New Roman" panose="02020603050405020304" pitchFamily="18" charset="0"/>
                <a:sym typeface="Wingdings" panose="05000000000000000000" pitchFamily="2" charset="2"/>
              </a:rPr>
              <a:t> 10</a:t>
            </a:r>
            <a:r>
              <a:rPr lang="en-US" sz="1600" baseline="30000" dirty="0" smtClean="0">
                <a:latin typeface="+mj-lt"/>
                <a:cs typeface="Times New Roman" panose="02020603050405020304" pitchFamily="18" charset="0"/>
                <a:sym typeface="Wingdings" panose="05000000000000000000" pitchFamily="2" charset="2"/>
              </a:rPr>
              <a:t>-27</a:t>
            </a:r>
            <a:r>
              <a:rPr lang="en-US" sz="1600" dirty="0" smtClean="0">
                <a:latin typeface="+mj-lt"/>
                <a:cs typeface="Times New Roman" panose="02020603050405020304" pitchFamily="18" charset="0"/>
                <a:sym typeface="Wingdings" panose="05000000000000000000" pitchFamily="2" charset="2"/>
              </a:rPr>
              <a:t>kg</a:t>
            </a:r>
            <a:r>
              <a:rPr lang="en-US" sz="1600" b="1" dirty="0" smtClean="0">
                <a:latin typeface="+mj-lt"/>
                <a:cs typeface="Times New Roman" panose="02020603050405020304" pitchFamily="18" charset="0"/>
              </a:rPr>
              <a:t/>
            </a:r>
            <a:br>
              <a:rPr lang="en-US" sz="1600" b="1" dirty="0" smtClean="0">
                <a:latin typeface="+mj-lt"/>
                <a:cs typeface="Times New Roman" panose="02020603050405020304" pitchFamily="18" charset="0"/>
              </a:rPr>
            </a:br>
            <a:r>
              <a:rPr lang="en-US" sz="2000" b="1" dirty="0" smtClean="0">
                <a:latin typeface="+mj-lt"/>
                <a:cs typeface="Times New Roman" panose="02020603050405020304" pitchFamily="18" charset="0"/>
              </a:rPr>
              <a:t/>
            </a:r>
            <a:br>
              <a:rPr lang="en-US" sz="2000" b="1" dirty="0" smtClean="0">
                <a:latin typeface="+mj-lt"/>
                <a:cs typeface="Times New Roman" panose="02020603050405020304" pitchFamily="18" charset="0"/>
              </a:rPr>
            </a:br>
            <a:r>
              <a:rPr lang="en-US" sz="2000" b="1" dirty="0" smtClean="0">
                <a:latin typeface="+mj-lt"/>
                <a:cs typeface="Times New Roman" panose="02020603050405020304" pitchFamily="18" charset="0"/>
              </a:rPr>
              <a:t/>
            </a:r>
            <a:br>
              <a:rPr lang="en-US" sz="2000" b="1" dirty="0" smtClean="0">
                <a:latin typeface="+mj-lt"/>
                <a:cs typeface="Times New Roman" panose="02020603050405020304" pitchFamily="18" charset="0"/>
              </a:rPr>
            </a:br>
            <a:r>
              <a:rPr lang="en-US" sz="2000" b="1" dirty="0" smtClean="0">
                <a:latin typeface="+mj-lt"/>
                <a:cs typeface="Times New Roman" panose="02020603050405020304" pitchFamily="18" charset="0"/>
              </a:rPr>
              <a:t>use </a:t>
            </a:r>
            <a:r>
              <a:rPr lang="el-GR" sz="2000" b="1" dirty="0" smtClean="0">
                <a:latin typeface="+mj-lt"/>
                <a:cs typeface="Times New Roman" panose="02020603050405020304" pitchFamily="18" charset="0"/>
              </a:rPr>
              <a:t>Δ</a:t>
            </a:r>
            <a:r>
              <a:rPr lang="en-US" sz="2000" b="1" dirty="0" smtClean="0">
                <a:latin typeface="+mj-lt"/>
                <a:cs typeface="Times New Roman" panose="02020603050405020304" pitchFamily="18" charset="0"/>
              </a:rPr>
              <a:t>E = </a:t>
            </a:r>
            <a:r>
              <a:rPr lang="el-GR" sz="2000" b="1" dirty="0" smtClean="0">
                <a:latin typeface="+mj-lt"/>
                <a:cs typeface="Times New Roman" panose="02020603050405020304" pitchFamily="18" charset="0"/>
              </a:rPr>
              <a:t>Δ</a:t>
            </a:r>
            <a:r>
              <a:rPr lang="en-US" sz="2000" b="1" dirty="0" smtClean="0">
                <a:latin typeface="+mj-lt"/>
                <a:cs typeface="Times New Roman" panose="02020603050405020304" pitchFamily="18" charset="0"/>
              </a:rPr>
              <a:t>mc</a:t>
            </a:r>
            <a:r>
              <a:rPr lang="en-US" sz="2000" b="1" baseline="30000" dirty="0" smtClean="0">
                <a:latin typeface="+mj-lt"/>
                <a:cs typeface="Times New Roman" panose="02020603050405020304" pitchFamily="18" charset="0"/>
              </a:rPr>
              <a:t>2</a:t>
            </a:r>
          </a:p>
          <a:p>
            <a:endParaRPr lang="en-US" sz="1200" b="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Converting Mass to Energy</a:t>
            </a:r>
            <a:endParaRPr lang="en-US" dirty="0"/>
          </a:p>
        </p:txBody>
      </p:sp>
    </p:spTree>
    <p:extLst>
      <p:ext uri="{BB962C8B-B14F-4D97-AF65-F5344CB8AC3E}">
        <p14:creationId xmlns="" xmlns:p14="http://schemas.microsoft.com/office/powerpoint/2010/main" val="1762613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5105400"/>
          </a:xfrm>
        </p:spPr>
        <p:txBody>
          <a:bodyPr>
            <a:normAutofit/>
          </a:bodyPr>
          <a:lstStyle/>
          <a:p>
            <a:r>
              <a:rPr lang="en-US" sz="2800" dirty="0" smtClean="0">
                <a:latin typeface="+mj-lt"/>
                <a:cs typeface="Times New Roman" panose="02020603050405020304" pitchFamily="18" charset="0"/>
              </a:rPr>
              <a:t>Nuclear fission power stations use the thermal energy released to heat water into steam which drives turbines.  These are then used to drive generators which produce electricity.</a:t>
            </a:r>
            <a:br>
              <a:rPr lang="en-US" sz="2800" dirty="0" smtClean="0">
                <a:latin typeface="+mj-lt"/>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Nuclear Fission </a:t>
            </a:r>
            <a:endParaRPr lang="en-US" dirty="0"/>
          </a:p>
        </p:txBody>
      </p:sp>
      <p:pic>
        <p:nvPicPr>
          <p:cNvPr id="10302" name="Picture 62" descr="Image result for nuclear fission power plants"/>
          <p:cNvPicPr>
            <a:picLocks noChangeAspect="1" noChangeArrowheads="1"/>
          </p:cNvPicPr>
          <p:nvPr/>
        </p:nvPicPr>
        <p:blipFill>
          <a:blip r:embed="rId3" cstate="print"/>
          <a:srcRect/>
          <a:stretch>
            <a:fillRect/>
          </a:stretch>
        </p:blipFill>
        <p:spPr bwMode="auto">
          <a:xfrm>
            <a:off x="1390975" y="3505200"/>
            <a:ext cx="6457625" cy="3048000"/>
          </a:xfrm>
          <a:prstGeom prst="rect">
            <a:avLst/>
          </a:prstGeom>
          <a:noFill/>
        </p:spPr>
      </p:pic>
    </p:spTree>
    <p:extLst>
      <p:ext uri="{BB962C8B-B14F-4D97-AF65-F5344CB8AC3E}">
        <p14:creationId xmlns="" xmlns:p14="http://schemas.microsoft.com/office/powerpoint/2010/main" val="41915799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9144000" cy="5105400"/>
          </a:xfrm>
        </p:spPr>
        <p:txBody>
          <a:bodyPr>
            <a:normAutofit/>
          </a:bodyPr>
          <a:lstStyle/>
          <a:p>
            <a:r>
              <a:rPr lang="en-US" sz="2800" dirty="0" smtClean="0">
                <a:latin typeface="+mj-lt"/>
                <a:cs typeface="Times New Roman" panose="02020603050405020304" pitchFamily="18" charset="0"/>
              </a:rPr>
              <a:t>Induced fission is caused  by a neutron colliding with a large nucleus.  During this process several other neutrons are released and these can be used to split other nuclei, releasing more energy and yet more neutrons.  This process is called a chain reaction.</a:t>
            </a:r>
            <a:br>
              <a:rPr lang="en-US" sz="2800" dirty="0" smtClean="0">
                <a:latin typeface="+mj-lt"/>
                <a:cs typeface="Times New Roman" panose="02020603050405020304" pitchFamily="18" charset="0"/>
              </a:rPr>
            </a:br>
            <a:r>
              <a:rPr lang="en-US" sz="2800" dirty="0" smtClean="0">
                <a:latin typeface="+mj-lt"/>
                <a:cs typeface="Times New Roman" panose="02020603050405020304" pitchFamily="18" charset="0"/>
              </a:rPr>
              <a:t/>
            </a:r>
            <a:br>
              <a:rPr lang="en-US" sz="2800" dirty="0" smtClean="0">
                <a:latin typeface="+mj-lt"/>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a:bodyPr>
          <a:lstStyle/>
          <a:p>
            <a:r>
              <a:rPr lang="en-US" dirty="0" smtClean="0"/>
              <a:t>Nuclear Fission </a:t>
            </a:r>
            <a:endParaRPr lang="en-US" dirty="0"/>
          </a:p>
        </p:txBody>
      </p:sp>
      <p:pic>
        <p:nvPicPr>
          <p:cNvPr id="5" name="Picture 4" descr="Scan0202.jpg"/>
          <p:cNvPicPr>
            <a:picLocks noChangeAspect="1"/>
          </p:cNvPicPr>
          <p:nvPr/>
        </p:nvPicPr>
        <p:blipFill>
          <a:blip r:embed="rId3" cstate="print"/>
          <a:srcRect l="70131" t="34671" r="5830" b="53201"/>
          <a:stretch>
            <a:fillRect/>
          </a:stretch>
        </p:blipFill>
        <p:spPr>
          <a:xfrm rot="21387264">
            <a:off x="2436881" y="3896825"/>
            <a:ext cx="4385679" cy="2863175"/>
          </a:xfrm>
          <a:prstGeom prst="rect">
            <a:avLst/>
          </a:prstGeom>
          <a:scene3d>
            <a:camera prst="orthographicFront">
              <a:rot lat="0" lon="0" rev="0"/>
            </a:camera>
            <a:lightRig rig="threePt" dir="t"/>
          </a:scene3d>
        </p:spPr>
      </p:pic>
      <p:sp>
        <p:nvSpPr>
          <p:cNvPr id="6" name="TextBox 5"/>
          <p:cNvSpPr txBox="1"/>
          <p:nvPr/>
        </p:nvSpPr>
        <p:spPr>
          <a:xfrm>
            <a:off x="152400" y="6096000"/>
            <a:ext cx="3993016" cy="646331"/>
          </a:xfrm>
          <a:prstGeom prst="rect">
            <a:avLst/>
          </a:prstGeom>
          <a:noFill/>
        </p:spPr>
        <p:txBody>
          <a:bodyPr wrap="none" rtlCol="0">
            <a:spAutoFit/>
          </a:bodyPr>
          <a:lstStyle/>
          <a:p>
            <a:r>
              <a:rPr lang="en-US" dirty="0" smtClean="0">
                <a:cs typeface="Times New Roman" panose="02020603050405020304" pitchFamily="18" charset="0"/>
              </a:rPr>
              <a:t> </a:t>
            </a:r>
            <a:r>
              <a:rPr lang="en-US" baseline="30000" dirty="0" smtClean="0">
                <a:cs typeface="Times New Roman" panose="02020603050405020304" pitchFamily="18" charset="0"/>
              </a:rPr>
              <a:t>235</a:t>
            </a:r>
            <a:r>
              <a:rPr lang="en-US" baseline="-25000" dirty="0" smtClean="0">
                <a:cs typeface="Times New Roman" panose="02020603050405020304" pitchFamily="18" charset="0"/>
              </a:rPr>
              <a:t>92</a:t>
            </a:r>
            <a:r>
              <a:rPr lang="en-US" dirty="0" smtClean="0">
                <a:cs typeface="Times New Roman" panose="02020603050405020304" pitchFamily="18" charset="0"/>
              </a:rPr>
              <a:t>U  + </a:t>
            </a:r>
            <a:r>
              <a:rPr lang="en-US" baseline="30000" dirty="0" smtClean="0">
                <a:cs typeface="Times New Roman" panose="02020603050405020304" pitchFamily="18" charset="0"/>
              </a:rPr>
              <a:t> 1</a:t>
            </a:r>
            <a:r>
              <a:rPr lang="en-US" baseline="-25000" dirty="0" smtClean="0">
                <a:cs typeface="Times New Roman" panose="02020603050405020304" pitchFamily="18" charset="0"/>
              </a:rPr>
              <a:t>0</a:t>
            </a:r>
            <a:r>
              <a:rPr lang="en-US" dirty="0" smtClean="0">
                <a:cs typeface="Times New Roman" panose="02020603050405020304" pitchFamily="18" charset="0"/>
              </a:rPr>
              <a:t>n  </a:t>
            </a:r>
            <a:r>
              <a:rPr lang="en-US" dirty="0" smtClean="0">
                <a:cs typeface="Times New Roman" panose="02020603050405020304" pitchFamily="18" charset="0"/>
                <a:sym typeface="Wingdings" panose="05000000000000000000" pitchFamily="2" charset="2"/>
              </a:rPr>
              <a:t>  </a:t>
            </a:r>
            <a:r>
              <a:rPr lang="en-US" baseline="30000" dirty="0" smtClean="0">
                <a:cs typeface="Times New Roman" panose="02020603050405020304" pitchFamily="18" charset="0"/>
                <a:sym typeface="Wingdings" panose="05000000000000000000" pitchFamily="2" charset="2"/>
              </a:rPr>
              <a:t>144</a:t>
            </a:r>
            <a:r>
              <a:rPr lang="en-US" baseline="-25000" dirty="0" smtClean="0">
                <a:cs typeface="Times New Roman" panose="02020603050405020304" pitchFamily="18" charset="0"/>
                <a:sym typeface="Wingdings" panose="05000000000000000000" pitchFamily="2" charset="2"/>
              </a:rPr>
              <a:t>56</a:t>
            </a:r>
            <a:r>
              <a:rPr lang="en-US" dirty="0" smtClean="0">
                <a:cs typeface="Times New Roman" panose="02020603050405020304" pitchFamily="18" charset="0"/>
                <a:sym typeface="Wingdings" panose="05000000000000000000" pitchFamily="2" charset="2"/>
              </a:rPr>
              <a:t>Ba  +  </a:t>
            </a:r>
            <a:r>
              <a:rPr lang="en-US" baseline="30000" dirty="0" smtClean="0">
                <a:cs typeface="Times New Roman" panose="02020603050405020304" pitchFamily="18" charset="0"/>
                <a:sym typeface="Wingdings" panose="05000000000000000000" pitchFamily="2" charset="2"/>
              </a:rPr>
              <a:t>90</a:t>
            </a:r>
            <a:r>
              <a:rPr lang="en-US" baseline="-25000" dirty="0" smtClean="0">
                <a:cs typeface="Times New Roman" panose="02020603050405020304" pitchFamily="18" charset="0"/>
                <a:sym typeface="Wingdings" panose="05000000000000000000" pitchFamily="2" charset="2"/>
              </a:rPr>
              <a:t>36</a:t>
            </a:r>
            <a:r>
              <a:rPr lang="en-US" dirty="0" smtClean="0">
                <a:cs typeface="Times New Roman" panose="02020603050405020304" pitchFamily="18" charset="0"/>
                <a:sym typeface="Wingdings" panose="05000000000000000000" pitchFamily="2" charset="2"/>
              </a:rPr>
              <a:t>Kr  +  2</a:t>
            </a:r>
            <a:r>
              <a:rPr lang="en-US" baseline="30000" dirty="0" smtClean="0">
                <a:cs typeface="Times New Roman" panose="02020603050405020304" pitchFamily="18" charset="0"/>
                <a:sym typeface="Wingdings" panose="05000000000000000000" pitchFamily="2" charset="2"/>
              </a:rPr>
              <a:t>1</a:t>
            </a:r>
            <a:r>
              <a:rPr lang="en-US" baseline="-25000" dirty="0" smtClean="0">
                <a:cs typeface="Times New Roman" panose="02020603050405020304" pitchFamily="18" charset="0"/>
                <a:sym typeface="Wingdings" panose="05000000000000000000" pitchFamily="2" charset="2"/>
              </a:rPr>
              <a:t>0</a:t>
            </a:r>
            <a:r>
              <a:rPr lang="en-US" dirty="0" smtClean="0">
                <a:cs typeface="Times New Roman" panose="02020603050405020304" pitchFamily="18" charset="0"/>
                <a:sym typeface="Wingdings" panose="05000000000000000000" pitchFamily="2" charset="2"/>
              </a:rPr>
              <a:t>n</a:t>
            </a:r>
            <a:br>
              <a:rPr lang="en-US" dirty="0" smtClean="0">
                <a:cs typeface="Times New Roman" panose="02020603050405020304" pitchFamily="18" charset="0"/>
                <a:sym typeface="Wingdings" panose="05000000000000000000" pitchFamily="2" charset="2"/>
              </a:rPr>
            </a:br>
            <a:endParaRPr lang="en-US" dirty="0"/>
          </a:p>
        </p:txBody>
      </p:sp>
    </p:spTree>
    <p:extLst>
      <p:ext uri="{BB962C8B-B14F-4D97-AF65-F5344CB8AC3E}">
        <p14:creationId xmlns="" xmlns:p14="http://schemas.microsoft.com/office/powerpoint/2010/main" val="4191579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lnSpcReduction="10000"/>
          </a:bodyPr>
          <a:lstStyle/>
          <a:p>
            <a:r>
              <a:rPr lang="en-US" sz="3600" dirty="0" smtClean="0">
                <a:latin typeface="+mj-lt"/>
                <a:cs typeface="Times New Roman" panose="02020603050405020304" pitchFamily="18" charset="0"/>
              </a:rPr>
              <a:t>In 1911 Ernest Rutherford proposed that most of the atom is empty space and that it contains a nucleus of very concentrated positive charge.</a:t>
            </a:r>
            <a:br>
              <a:rPr lang="en-US" sz="3600" dirty="0" smtClean="0">
                <a:latin typeface="+mj-lt"/>
                <a:cs typeface="Times New Roman" panose="02020603050405020304" pitchFamily="18" charset="0"/>
              </a:rPr>
            </a:br>
            <a:endParaRPr lang="en-US" sz="3600" dirty="0" smtClean="0">
              <a:latin typeface="+mj-lt"/>
              <a:cs typeface="Times New Roman" panose="02020603050405020304" pitchFamily="18" charset="0"/>
            </a:endParaRPr>
          </a:p>
          <a:p>
            <a:r>
              <a:rPr lang="en-US" sz="3600" dirty="0" smtClean="0">
                <a:latin typeface="+mj-lt"/>
                <a:cs typeface="Times New Roman" panose="02020603050405020304" pitchFamily="18" charset="0"/>
              </a:rPr>
              <a:t>He suggested that small negatively</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charged particles exist in a </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surrounding ‘electron cloud’, </a:t>
            </a:r>
            <a:br>
              <a:rPr lang="en-US" sz="3600" dirty="0" smtClean="0">
                <a:latin typeface="+mj-lt"/>
                <a:cs typeface="Times New Roman" panose="02020603050405020304" pitchFamily="18" charset="0"/>
              </a:rPr>
            </a:br>
            <a:r>
              <a:rPr lang="en-US" sz="3600" dirty="0" smtClean="0">
                <a:latin typeface="+mj-lt"/>
                <a:cs typeface="Times New Roman" panose="02020603050405020304" pitchFamily="18" charset="0"/>
              </a:rPr>
              <a:t>making the net charge zero.</a:t>
            </a:r>
            <a:br>
              <a:rPr lang="en-US" sz="3600" dirty="0" smtClean="0">
                <a:latin typeface="+mj-lt"/>
                <a:cs typeface="Times New Roman" panose="02020603050405020304" pitchFamily="18" charset="0"/>
              </a:rPr>
            </a:br>
            <a:r>
              <a:rPr lang="en-US" sz="1200" dirty="0" smtClean="0"/>
              <a:t/>
            </a:r>
            <a:br>
              <a:rPr lang="en-US" sz="1200" dirty="0" smtClean="0"/>
            </a:br>
            <a:endParaRPr lang="en-US" sz="1200" dirty="0" smtClean="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Rutherford</a:t>
            </a:r>
            <a:br>
              <a:rPr lang="en-US" sz="4400" dirty="0" smtClean="0">
                <a:latin typeface="+mj-lt"/>
                <a:ea typeface="+mj-ea"/>
                <a:cs typeface="+mj-cs"/>
              </a:rPr>
            </a:br>
            <a:r>
              <a:rPr lang="en-US" sz="4400" dirty="0" smtClean="0">
                <a:solidFill>
                  <a:srgbClr val="FFC000"/>
                </a:solidFill>
                <a:latin typeface="+mj-lt"/>
                <a:ea typeface="+mj-ea"/>
                <a:cs typeface="+mj-cs"/>
              </a:rPr>
              <a:t>Nucleus</a:t>
            </a:r>
            <a:endParaRPr kumimoji="0" lang="en-US" sz="4400" b="0" i="0" u="none" strike="noStrike" kern="1200" cap="none" spc="0" normalizeH="0" baseline="0" noProof="0" dirty="0">
              <a:ln>
                <a:noFill/>
              </a:ln>
              <a:solidFill>
                <a:srgbClr val="FFC000"/>
              </a:solidFill>
              <a:effectLst/>
              <a:uLnTx/>
              <a:uFillTx/>
              <a:latin typeface="+mj-lt"/>
              <a:ea typeface="+mj-ea"/>
              <a:cs typeface="+mj-cs"/>
            </a:endParaRPr>
          </a:p>
        </p:txBody>
      </p:sp>
      <p:pic>
        <p:nvPicPr>
          <p:cNvPr id="59396" name="Picture 4" descr="Image result for rutherford"/>
          <p:cNvPicPr>
            <a:picLocks noChangeAspect="1" noChangeArrowheads="1"/>
          </p:cNvPicPr>
          <p:nvPr/>
        </p:nvPicPr>
        <p:blipFill>
          <a:blip r:embed="rId2" cstate="print"/>
          <a:srcRect/>
          <a:stretch>
            <a:fillRect/>
          </a:stretch>
        </p:blipFill>
        <p:spPr bwMode="auto">
          <a:xfrm>
            <a:off x="7054713" y="3962400"/>
            <a:ext cx="2089287" cy="2895600"/>
          </a:xfrm>
          <a:prstGeom prst="rect">
            <a:avLst/>
          </a:prstGeom>
          <a:noFill/>
        </p:spPr>
      </p:pic>
    </p:spTree>
    <p:extLst>
      <p:ext uri="{BB962C8B-B14F-4D97-AF65-F5344CB8AC3E}">
        <p14:creationId xmlns="" xmlns:p14="http://schemas.microsoft.com/office/powerpoint/2010/main" val="13357980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b="1" dirty="0" smtClean="0">
                <a:latin typeface="+mj-lt"/>
                <a:cs typeface="Times New Roman" panose="02020603050405020304" pitchFamily="18" charset="0"/>
              </a:rPr>
              <a:t>How much energy would be released if 1 gram of matter were completely converted into energy?</a:t>
            </a:r>
            <a:r>
              <a:rPr lang="en-US" sz="1800" b="1" dirty="0" smtClean="0">
                <a:latin typeface="+mj-lt"/>
                <a:cs typeface="Times New Roman" panose="02020603050405020304" pitchFamily="18" charset="0"/>
              </a:rPr>
              <a:t>                         </a:t>
            </a:r>
            <a:endParaRPr lang="en-US" sz="1200" b="1" dirty="0">
              <a:latin typeface="+mj-lt"/>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915799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r>
              <a:rPr lang="en-US" sz="1800" b="1" dirty="0" smtClean="0">
                <a:latin typeface="Times New Roman" panose="02020603050405020304" pitchFamily="18" charset="0"/>
                <a:cs typeface="Times New Roman" panose="02020603050405020304" pitchFamily="18" charset="0"/>
              </a:rPr>
              <a:t>                   </a:t>
            </a:r>
            <a:r>
              <a:rPr lang="en-US" sz="1800" b="1" dirty="0" smtClean="0">
                <a:latin typeface="+mj-lt"/>
                <a:cs typeface="Times New Roman" panose="02020603050405020304" pitchFamily="18" charset="0"/>
              </a:rPr>
              <a:t>   </a:t>
            </a:r>
            <a:r>
              <a:rPr lang="en-US" sz="3600" b="1" dirty="0" smtClean="0">
                <a:latin typeface="+mj-lt"/>
                <a:cs typeface="Times New Roman" panose="02020603050405020304" pitchFamily="18" charset="0"/>
              </a:rPr>
              <a:t>Arguments for and against the use of nuclear power</a:t>
            </a:r>
            <a:endParaRPr lang="en-US" sz="1800" b="1" dirty="0" smtClean="0">
              <a:latin typeface="+mj-lt"/>
              <a:cs typeface="Times New Roman" panose="02020603050405020304" pitchFamily="18" charset="0"/>
            </a:endParaRPr>
          </a:p>
          <a:p>
            <a:endParaRPr lang="en-US" sz="1200" b="1" dirty="0">
              <a:latin typeface="+mj-lt"/>
              <a:cs typeface="Times New Roman" panose="02020603050405020304" pitchFamily="18" charset="0"/>
            </a:endParaRPr>
          </a:p>
          <a:p>
            <a:endParaRPr lang="en-US" sz="1200" b="1" dirty="0" smtClean="0">
              <a:latin typeface="+mj-lt"/>
              <a:cs typeface="Times New Roman" panose="02020603050405020304" pitchFamily="18" charset="0"/>
            </a:endParaRPr>
          </a:p>
          <a:p>
            <a:endParaRPr lang="en-US" sz="1200" b="1" dirty="0">
              <a:latin typeface="+mj-lt"/>
              <a:cs typeface="Times New Roman" panose="02020603050405020304" pitchFamily="18" charset="0"/>
            </a:endParaRPr>
          </a:p>
          <a:p>
            <a:endParaRPr lang="en-US" sz="1200" b="1" dirty="0" smtClean="0">
              <a:latin typeface="+mj-lt"/>
              <a:cs typeface="Times New Roman" panose="02020603050405020304" pitchFamily="18" charset="0"/>
            </a:endParaRPr>
          </a:p>
          <a:p>
            <a:endParaRPr lang="en-US" sz="1200" b="1" dirty="0">
              <a:latin typeface="+mj-lt"/>
              <a:cs typeface="Times New Roman" panose="02020603050405020304" pitchFamily="18" charset="0"/>
            </a:endParaRPr>
          </a:p>
          <a:p>
            <a:endParaRPr lang="en-US" sz="1200" b="1" dirty="0" smtClean="0">
              <a:latin typeface="+mj-lt"/>
              <a:cs typeface="Times New Roman" panose="02020603050405020304" pitchFamily="18" charset="0"/>
            </a:endParaRPr>
          </a:p>
          <a:p>
            <a:endParaRPr lang="en-US" sz="1200" b="1" dirty="0">
              <a:latin typeface="+mj-lt"/>
              <a:cs typeface="Times New Roman" panose="02020603050405020304" pitchFamily="18" charset="0"/>
            </a:endParaRPr>
          </a:p>
          <a:p>
            <a:endParaRPr lang="en-US" sz="1200" b="1" dirty="0" smtClean="0">
              <a:latin typeface="+mj-lt"/>
              <a:cs typeface="Times New Roman" panose="02020603050405020304" pitchFamily="18" charset="0"/>
            </a:endParaRPr>
          </a:p>
          <a:p>
            <a:endParaRPr lang="en-US" sz="1200" b="1" dirty="0">
              <a:latin typeface="+mj-lt"/>
              <a:cs typeface="Times New Roman" panose="02020603050405020304" pitchFamily="18" charset="0"/>
            </a:endParaRPr>
          </a:p>
          <a:p>
            <a:endParaRPr lang="en-US" sz="1200" b="1" dirty="0" smtClean="0">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1130787811"/>
              </p:ext>
            </p:extLst>
          </p:nvPr>
        </p:nvGraphicFramePr>
        <p:xfrm>
          <a:off x="533400" y="1371600"/>
          <a:ext cx="8229600" cy="4594388"/>
        </p:xfrm>
        <a:graphic>
          <a:graphicData uri="http://schemas.openxmlformats.org/drawingml/2006/table">
            <a:tbl>
              <a:tblPr firstRow="1" bandRow="1">
                <a:tableStyleId>{5C22544A-7EE6-4342-B048-85BDC9FD1C3A}</a:tableStyleId>
              </a:tblPr>
              <a:tblGrid>
                <a:gridCol w="4114800"/>
                <a:gridCol w="4114800"/>
              </a:tblGrid>
              <a:tr h="571028">
                <a:tc>
                  <a:txBody>
                    <a:bodyPr/>
                    <a:lstStyle/>
                    <a:p>
                      <a:pPr algn="ctr"/>
                      <a:r>
                        <a:rPr lang="en-US" sz="2400" dirty="0" smtClean="0">
                          <a:latin typeface="+mj-lt"/>
                          <a:cs typeface="Times New Roman" panose="02020603050405020304" pitchFamily="18" charset="0"/>
                        </a:rPr>
                        <a:t>For</a:t>
                      </a:r>
                      <a:endParaRPr lang="en-US" sz="2400" dirty="0">
                        <a:latin typeface="+mj-lt"/>
                        <a:cs typeface="Times New Roman" panose="02020603050405020304" pitchFamily="18" charset="0"/>
                      </a:endParaRPr>
                    </a:p>
                  </a:txBody>
                  <a:tcPr/>
                </a:tc>
                <a:tc>
                  <a:txBody>
                    <a:bodyPr/>
                    <a:lstStyle/>
                    <a:p>
                      <a:pPr algn="ctr"/>
                      <a:r>
                        <a:rPr lang="en-US" sz="2400" dirty="0" smtClean="0">
                          <a:latin typeface="+mj-lt"/>
                          <a:cs typeface="Times New Roman" panose="02020603050405020304" pitchFamily="18" charset="0"/>
                        </a:rPr>
                        <a:t>Against</a:t>
                      </a:r>
                      <a:endParaRPr lang="en-US" sz="2400" dirty="0">
                        <a:latin typeface="+mj-lt"/>
                        <a:cs typeface="Times New Roman" panose="02020603050405020304" pitchFamily="18" charset="0"/>
                      </a:endParaRPr>
                    </a:p>
                  </a:txBody>
                  <a:tcPr/>
                </a:tc>
              </a:tr>
              <a:tr h="1126412">
                <a:tc>
                  <a:txBody>
                    <a:bodyPr/>
                    <a:lstStyle/>
                    <a:p>
                      <a:pPr algn="ctr"/>
                      <a:r>
                        <a:rPr lang="en-US" sz="2400" dirty="0" smtClean="0">
                          <a:latin typeface="+mj-lt"/>
                          <a:cs typeface="Times New Roman" panose="02020603050405020304" pitchFamily="18" charset="0"/>
                        </a:rPr>
                        <a:t>Running costs are low</a:t>
                      </a:r>
                      <a:endParaRPr lang="en-US" sz="2400" dirty="0">
                        <a:latin typeface="+mj-lt"/>
                        <a:cs typeface="Times New Roman" panose="02020603050405020304" pitchFamily="18" charset="0"/>
                      </a:endParaRPr>
                    </a:p>
                  </a:txBody>
                  <a:tcPr/>
                </a:tc>
                <a:tc>
                  <a:txBody>
                    <a:bodyPr/>
                    <a:lstStyle/>
                    <a:p>
                      <a:pPr algn="ctr"/>
                      <a:r>
                        <a:rPr lang="en-US" sz="2400" dirty="0" smtClean="0">
                          <a:latin typeface="+mj-lt"/>
                          <a:cs typeface="Times New Roman" panose="02020603050405020304" pitchFamily="18" charset="0"/>
                        </a:rPr>
                        <a:t>Commissioning (building) and decommission (dismantling) costs are high</a:t>
                      </a:r>
                      <a:endParaRPr lang="en-US" sz="2400" dirty="0">
                        <a:latin typeface="+mj-lt"/>
                        <a:cs typeface="Times New Roman" panose="02020603050405020304" pitchFamily="18" charset="0"/>
                      </a:endParaRPr>
                    </a:p>
                  </a:txBody>
                  <a:tcPr/>
                </a:tc>
              </a:tr>
              <a:tr h="797874">
                <a:tc>
                  <a:txBody>
                    <a:bodyPr/>
                    <a:lstStyle/>
                    <a:p>
                      <a:pPr algn="ctr"/>
                      <a:r>
                        <a:rPr lang="en-US" sz="2400" dirty="0" smtClean="0">
                          <a:latin typeface="+mj-lt"/>
                          <a:cs typeface="Times New Roman" panose="02020603050405020304" pitchFamily="18" charset="0"/>
                        </a:rPr>
                        <a:t>Only a small amount of waste produced</a:t>
                      </a:r>
                      <a:endParaRPr lang="en-US" sz="2400" dirty="0">
                        <a:latin typeface="+mj-lt"/>
                        <a:cs typeface="Times New Roman" panose="02020603050405020304" pitchFamily="18" charset="0"/>
                      </a:endParaRPr>
                    </a:p>
                  </a:txBody>
                  <a:tcPr/>
                </a:tc>
                <a:tc>
                  <a:txBody>
                    <a:bodyPr/>
                    <a:lstStyle/>
                    <a:p>
                      <a:pPr algn="ctr"/>
                      <a:r>
                        <a:rPr lang="en-US" sz="2400" dirty="0" smtClean="0">
                          <a:latin typeface="+mj-lt"/>
                          <a:cs typeface="Times New Roman" panose="02020603050405020304" pitchFamily="18" charset="0"/>
                        </a:rPr>
                        <a:t>Nuclear waste contains radioactive isotopes</a:t>
                      </a:r>
                      <a:endParaRPr lang="en-US" sz="2400" dirty="0">
                        <a:latin typeface="+mj-lt"/>
                        <a:cs typeface="Times New Roman" panose="02020603050405020304" pitchFamily="18" charset="0"/>
                      </a:endParaRPr>
                    </a:p>
                  </a:txBody>
                  <a:tcPr/>
                </a:tc>
              </a:tr>
              <a:tr h="797874">
                <a:tc>
                  <a:txBody>
                    <a:bodyPr/>
                    <a:lstStyle/>
                    <a:p>
                      <a:pPr algn="ctr"/>
                      <a:r>
                        <a:rPr lang="en-US" sz="2400" dirty="0" smtClean="0">
                          <a:latin typeface="+mj-lt"/>
                          <a:cs typeface="Times New Roman" panose="02020603050405020304" pitchFamily="18" charset="0"/>
                        </a:rPr>
                        <a:t>Large supplies of nuclear fuel available</a:t>
                      </a:r>
                      <a:endParaRPr lang="en-US" sz="2400" dirty="0">
                        <a:latin typeface="+mj-lt"/>
                        <a:cs typeface="Times New Roman" panose="02020603050405020304" pitchFamily="18" charset="0"/>
                      </a:endParaRPr>
                    </a:p>
                  </a:txBody>
                  <a:tcPr/>
                </a:tc>
                <a:tc>
                  <a:txBody>
                    <a:bodyPr/>
                    <a:lstStyle/>
                    <a:p>
                      <a:pPr algn="ctr"/>
                      <a:r>
                        <a:rPr lang="en-US" sz="2400" dirty="0" smtClean="0">
                          <a:latin typeface="+mj-lt"/>
                          <a:cs typeface="Times New Roman" panose="02020603050405020304" pitchFamily="18" charset="0"/>
                        </a:rPr>
                        <a:t>Waste products can be used in nuclear weapons</a:t>
                      </a:r>
                      <a:endParaRPr lang="en-US" sz="2400" dirty="0">
                        <a:latin typeface="+mj-lt"/>
                        <a:cs typeface="Times New Roman" panose="02020603050405020304" pitchFamily="18" charset="0"/>
                      </a:endParaRPr>
                    </a:p>
                  </a:txBody>
                  <a:tcPr/>
                </a:tc>
              </a:tr>
              <a:tr h="1126412">
                <a:tc>
                  <a:txBody>
                    <a:bodyPr/>
                    <a:lstStyle/>
                    <a:p>
                      <a:pPr algn="ctr"/>
                      <a:r>
                        <a:rPr lang="en-US" sz="2400" dirty="0" smtClean="0">
                          <a:latin typeface="+mj-lt"/>
                          <a:cs typeface="Times New Roman" panose="02020603050405020304" pitchFamily="18" charset="0"/>
                        </a:rPr>
                        <a:t>No carbon dioxide is produced so no contribution to global warming</a:t>
                      </a:r>
                      <a:endParaRPr lang="en-US" sz="2400" dirty="0">
                        <a:latin typeface="+mj-lt"/>
                        <a:cs typeface="Times New Roman" panose="02020603050405020304" pitchFamily="18" charset="0"/>
                      </a:endParaRPr>
                    </a:p>
                  </a:txBody>
                  <a:tcPr/>
                </a:tc>
                <a:tc>
                  <a:txBody>
                    <a:bodyPr/>
                    <a:lstStyle/>
                    <a:p>
                      <a:pPr algn="ctr"/>
                      <a:r>
                        <a:rPr lang="en-US" sz="2400" dirty="0" smtClean="0">
                          <a:latin typeface="+mj-lt"/>
                          <a:cs typeface="Times New Roman" panose="02020603050405020304" pitchFamily="18" charset="0"/>
                        </a:rPr>
                        <a:t>Accidents such as occurred in Chernobyl and Fukushima can contaminate large areas</a:t>
                      </a:r>
                      <a:endParaRPr lang="en-US" sz="2400" dirty="0">
                        <a:latin typeface="+mj-lt"/>
                        <a:cs typeface="Times New Roman" panose="02020603050405020304" pitchFamily="18" charset="0"/>
                      </a:endParaRPr>
                    </a:p>
                  </a:txBody>
                  <a:tcPr/>
                </a:tc>
              </a:tr>
            </a:tbl>
          </a:graphicData>
        </a:graphic>
      </p:graphicFrame>
    </p:spTree>
    <p:extLst>
      <p:ext uri="{BB962C8B-B14F-4D97-AF65-F5344CB8AC3E}">
        <p14:creationId xmlns="" xmlns:p14="http://schemas.microsoft.com/office/powerpoint/2010/main" val="4191579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sz="1200" b="1" dirty="0">
              <a:latin typeface="Times New Roman" panose="02020603050405020304" pitchFamily="18" charset="0"/>
              <a:cs typeface="Times New Roman" panose="02020603050405020304" pitchFamily="18" charset="0"/>
            </a:endParaRPr>
          </a:p>
          <a:p>
            <a:r>
              <a:rPr lang="en-US" b="1" dirty="0" smtClean="0">
                <a:latin typeface="+mj-lt"/>
                <a:cs typeface="Times New Roman" panose="02020603050405020304" pitchFamily="18" charset="0"/>
              </a:rPr>
              <a:t>Nuclear fusion in stars</a:t>
            </a:r>
            <a:br>
              <a:rPr lang="en-US" b="1" dirty="0" smtClean="0">
                <a:latin typeface="+mj-lt"/>
                <a:cs typeface="Times New Roman" panose="02020603050405020304" pitchFamily="18" charset="0"/>
              </a:rPr>
            </a:br>
            <a:r>
              <a:rPr lang="en-US" dirty="0" smtClean="0">
                <a:latin typeface="+mj-lt"/>
                <a:cs typeface="Times New Roman" panose="02020603050405020304" pitchFamily="18" charset="0"/>
              </a:rPr>
              <a:t>Nuclear energy is also released when very small nuclei combine to form larger ones.  This process occurs in the cores of stars and is only possible at very high temperatures and pressures, which have not yet been reproduced sustainably.</a:t>
            </a:r>
            <a:r>
              <a:rPr lang="en-US" b="1" dirty="0" smtClean="0">
                <a:latin typeface="+mj-lt"/>
                <a:cs typeface="Times New Roman" panose="02020603050405020304" pitchFamily="18" charset="0"/>
              </a:rPr>
              <a:t/>
            </a:r>
            <a:br>
              <a:rPr lang="en-US" b="1" dirty="0" smtClean="0">
                <a:latin typeface="+mj-lt"/>
                <a:cs typeface="Times New Roman" panose="02020603050405020304" pitchFamily="18" charset="0"/>
              </a:rPr>
            </a:br>
            <a:endParaRPr lang="en-US" b="1" dirty="0">
              <a:latin typeface="+mj-lt"/>
              <a:cs typeface="Times New Roman" panose="02020603050405020304" pitchFamily="18" charset="0"/>
            </a:endParaRPr>
          </a:p>
        </p:txBody>
      </p:sp>
      <p:pic>
        <p:nvPicPr>
          <p:cNvPr id="4" name="Picture 3" descr="Scan0101.jpg"/>
          <p:cNvPicPr>
            <a:picLocks noChangeAspect="1"/>
          </p:cNvPicPr>
          <p:nvPr/>
        </p:nvPicPr>
        <p:blipFill>
          <a:blip r:embed="rId2" cstate="print"/>
          <a:srcRect l="73333" t="37176" r="6536" b="48889"/>
          <a:stretch>
            <a:fillRect/>
          </a:stretch>
        </p:blipFill>
        <p:spPr>
          <a:xfrm>
            <a:off x="2438400" y="3429000"/>
            <a:ext cx="3657600" cy="3276600"/>
          </a:xfrm>
          <a:prstGeom prst="rect">
            <a:avLst/>
          </a:prstGeom>
        </p:spPr>
      </p:pic>
    </p:spTree>
    <p:extLst>
      <p:ext uri="{BB962C8B-B14F-4D97-AF65-F5344CB8AC3E}">
        <p14:creationId xmlns="" xmlns:p14="http://schemas.microsoft.com/office/powerpoint/2010/main" val="41915799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b="1" dirty="0" smtClean="0">
                <a:latin typeface="+mj-lt"/>
                <a:cs typeface="Times New Roman" panose="02020603050405020304" pitchFamily="18" charset="0"/>
              </a:rPr>
              <a:t>Questions:</a:t>
            </a:r>
            <a:br>
              <a:rPr lang="en-US" b="1" dirty="0" smtClean="0">
                <a:latin typeface="+mj-lt"/>
                <a:cs typeface="Times New Roman" panose="02020603050405020304" pitchFamily="18" charset="0"/>
              </a:rPr>
            </a:br>
            <a:r>
              <a:rPr lang="en-US" dirty="0" smtClean="0">
                <a:latin typeface="+mj-lt"/>
                <a:cs typeface="Times New Roman" panose="02020603050405020304" pitchFamily="18" charset="0"/>
              </a:rPr>
              <a:t>1.  What is a nuclear chain reaction?</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2.  A sugar cube has a mass of 12g.  How much energy is equivalent of this mass?</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3.  Research the advantages and disadvantages of nuclear energy.  Write a report arguing for or against construction of a power station on your island.</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
            </a:r>
            <a:br>
              <a:rPr lang="en-US" dirty="0" smtClean="0">
                <a:latin typeface="+mj-lt"/>
                <a:cs typeface="Times New Roman" panose="02020603050405020304" pitchFamily="18" charset="0"/>
              </a:rPr>
            </a:br>
            <a:r>
              <a:rPr lang="en-US" dirty="0" smtClean="0">
                <a:latin typeface="+mj-lt"/>
                <a:cs typeface="Times New Roman" panose="02020603050405020304" pitchFamily="18" charset="0"/>
              </a:rPr>
              <a:t>4.  Find out what went wrong in Chernobyl and Fukushima and how long it will take to clear up the contaminated land.</a:t>
            </a:r>
            <a:endParaRPr lang="en-US" dirty="0">
              <a:latin typeface="+mj-lt"/>
              <a:cs typeface="Times New Roman" panose="02020603050405020304" pitchFamily="18" charset="0"/>
            </a:endParaRPr>
          </a:p>
        </p:txBody>
      </p:sp>
    </p:spTree>
    <p:extLst>
      <p:ext uri="{BB962C8B-B14F-4D97-AF65-F5344CB8AC3E}">
        <p14:creationId xmlns="" xmlns:p14="http://schemas.microsoft.com/office/powerpoint/2010/main" val="291557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dirty="0" smtClean="0">
                <a:latin typeface="+mj-lt"/>
                <a:cs typeface="Times New Roman" panose="02020603050405020304" pitchFamily="18" charset="0"/>
              </a:rPr>
              <a:t>A few years later Ernest Rutherford asked two of his research students, </a:t>
            </a:r>
            <a:r>
              <a:rPr lang="en-US" b="1" dirty="0" smtClean="0">
                <a:solidFill>
                  <a:srgbClr val="7030A0"/>
                </a:solidFill>
                <a:latin typeface="+mj-lt"/>
                <a:cs typeface="Times New Roman" panose="02020603050405020304" pitchFamily="18" charset="0"/>
              </a:rPr>
              <a:t>Hans Geiger</a:t>
            </a:r>
            <a:r>
              <a:rPr lang="en-US" dirty="0" smtClean="0">
                <a:latin typeface="+mj-lt"/>
                <a:cs typeface="Times New Roman" panose="02020603050405020304" pitchFamily="18" charset="0"/>
              </a:rPr>
              <a:t> and </a:t>
            </a:r>
            <a:r>
              <a:rPr lang="en-US" b="1" dirty="0" smtClean="0">
                <a:solidFill>
                  <a:srgbClr val="F50BD9"/>
                </a:solidFill>
                <a:latin typeface="+mj-lt"/>
                <a:cs typeface="Times New Roman" panose="02020603050405020304" pitchFamily="18" charset="0"/>
              </a:rPr>
              <a:t>Ernest Marsden</a:t>
            </a:r>
            <a:r>
              <a:rPr lang="en-US" dirty="0" smtClean="0">
                <a:latin typeface="+mj-lt"/>
                <a:cs typeface="Times New Roman" panose="02020603050405020304" pitchFamily="18" charset="0"/>
              </a:rPr>
              <a:t>, to investigate the structure of an atom, using a beam of alpha particles.</a:t>
            </a:r>
            <a:br>
              <a:rPr lang="en-US" dirty="0" smtClean="0">
                <a:latin typeface="+mj-lt"/>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1200" dirty="0" smtClean="0"/>
              <a:t/>
            </a:r>
            <a:br>
              <a:rPr lang="en-US" sz="1200" dirty="0" smtClean="0"/>
            </a:br>
            <a:endParaRPr lang="en-US" sz="1200" dirty="0" smtClean="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Rutherford</a:t>
            </a:r>
            <a:br>
              <a:rPr lang="en-US" sz="4400" dirty="0" smtClean="0">
                <a:latin typeface="+mj-lt"/>
                <a:ea typeface="+mj-ea"/>
                <a:cs typeface="+mj-cs"/>
              </a:rPr>
            </a:br>
            <a:r>
              <a:rPr lang="en-US" sz="4400" dirty="0" smtClean="0">
                <a:solidFill>
                  <a:srgbClr val="FFC000"/>
                </a:solidFill>
                <a:latin typeface="+mj-lt"/>
                <a:ea typeface="+mj-ea"/>
                <a:cs typeface="+mj-cs"/>
              </a:rPr>
              <a:t>Nucleus</a:t>
            </a:r>
            <a:endParaRPr kumimoji="0" lang="en-US" sz="4400" b="0" i="0" u="none" strike="noStrike" kern="1200" cap="none" spc="0" normalizeH="0" baseline="0" noProof="0" dirty="0">
              <a:ln>
                <a:noFill/>
              </a:ln>
              <a:solidFill>
                <a:srgbClr val="FFC000"/>
              </a:solidFill>
              <a:effectLst/>
              <a:uLnTx/>
              <a:uFillTx/>
              <a:latin typeface="+mj-lt"/>
              <a:ea typeface="+mj-ea"/>
              <a:cs typeface="+mj-cs"/>
            </a:endParaRPr>
          </a:p>
        </p:txBody>
      </p:sp>
      <p:pic>
        <p:nvPicPr>
          <p:cNvPr id="6" name="Picture 5" descr="Physics of the Atom.jpg"/>
          <p:cNvPicPr>
            <a:picLocks noChangeAspect="1"/>
          </p:cNvPicPr>
          <p:nvPr/>
        </p:nvPicPr>
        <p:blipFill>
          <a:blip r:embed="rId2" cstate="print"/>
          <a:srcRect l="37059" t="7738" r="2549" b="74444"/>
          <a:stretch>
            <a:fillRect/>
          </a:stretch>
        </p:blipFill>
        <p:spPr>
          <a:xfrm rot="10800000">
            <a:off x="381000" y="3581399"/>
            <a:ext cx="8382000" cy="3200400"/>
          </a:xfrm>
          <a:prstGeom prst="rect">
            <a:avLst/>
          </a:prstGeom>
          <a:scene3d>
            <a:camera prst="orthographicFront">
              <a:rot lat="0" lon="0" rev="60000"/>
            </a:camera>
            <a:lightRig rig="threePt" dir="t"/>
          </a:scene3d>
        </p:spPr>
      </p:pic>
    </p:spTree>
    <p:extLst>
      <p:ext uri="{BB962C8B-B14F-4D97-AF65-F5344CB8AC3E}">
        <p14:creationId xmlns="" xmlns:p14="http://schemas.microsoft.com/office/powerpoint/2010/main" val="133579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sz="2400" dirty="0" smtClean="0">
                <a:latin typeface="+mj-lt"/>
                <a:cs typeface="Times New Roman" panose="02020603050405020304" pitchFamily="18" charset="0"/>
              </a:rPr>
              <a:t>When the alpha particles were fired at a thin gold foil they found that:</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a.  Most of the alpha particles passed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straight through the foil with a very</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small deflection</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  Some of the alpha particles were</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deflected through large angles</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c.  And some of the alpha particles</a:t>
            </a:r>
            <a:br>
              <a:rPr lang="en-US" sz="2400" dirty="0" smtClean="0">
                <a:latin typeface="+mj-lt"/>
                <a:cs typeface="Times New Roman" panose="02020603050405020304" pitchFamily="18" charset="0"/>
              </a:rPr>
            </a:br>
            <a:r>
              <a:rPr lang="en-US" sz="2400" dirty="0" smtClean="0">
                <a:latin typeface="+mj-lt"/>
                <a:cs typeface="Times New Roman" panose="02020603050405020304" pitchFamily="18" charset="0"/>
              </a:rPr>
              <a:t>bounced straight back.</a:t>
            </a:r>
            <a:br>
              <a:rPr lang="en-US" sz="2400" dirty="0" smtClean="0">
                <a:latin typeface="+mj-lt"/>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
            </a:r>
            <a:br>
              <a:rPr lang="en-US" sz="1200" dirty="0" smtClean="0">
                <a:latin typeface="Times New Roman" panose="02020603050405020304" pitchFamily="18" charset="0"/>
                <a:cs typeface="Times New Roman" panose="02020603050405020304" pitchFamily="18" charset="0"/>
              </a:rPr>
            </a:br>
            <a:r>
              <a:rPr lang="en-US" sz="1200" dirty="0" smtClean="0"/>
              <a:t/>
            </a:r>
            <a:br>
              <a:rPr lang="en-US" sz="1200" dirty="0" smtClean="0"/>
            </a:br>
            <a:endParaRPr lang="en-US" sz="1200" dirty="0" smtClean="0"/>
          </a:p>
        </p:txBody>
      </p:sp>
      <p:sp>
        <p:nvSpPr>
          <p:cNvPr id="4" name="Title 1"/>
          <p:cNvSpPr txBox="1">
            <a:spLocks/>
          </p:cNvSpPr>
          <p:nvPr/>
        </p:nvSpPr>
        <p:spPr>
          <a:xfrm>
            <a:off x="685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Rutherford</a:t>
            </a:r>
            <a:br>
              <a:rPr lang="en-US" sz="4400" dirty="0" smtClean="0">
                <a:latin typeface="+mj-lt"/>
                <a:ea typeface="+mj-ea"/>
                <a:cs typeface="+mj-cs"/>
              </a:rPr>
            </a:br>
            <a:r>
              <a:rPr lang="en-US" sz="4400" dirty="0" smtClean="0">
                <a:solidFill>
                  <a:srgbClr val="FFC000"/>
                </a:solidFill>
                <a:latin typeface="+mj-lt"/>
                <a:ea typeface="+mj-ea"/>
                <a:cs typeface="+mj-cs"/>
              </a:rPr>
              <a:t>Nucleus</a:t>
            </a:r>
            <a:endParaRPr kumimoji="0" lang="en-US" sz="4400" b="0" i="0" u="none" strike="noStrike" kern="1200" cap="none" spc="0" normalizeH="0" baseline="0" noProof="0" dirty="0">
              <a:ln>
                <a:noFill/>
              </a:ln>
              <a:solidFill>
                <a:srgbClr val="FFC000"/>
              </a:solidFill>
              <a:effectLst/>
              <a:uLnTx/>
              <a:uFillTx/>
              <a:latin typeface="+mj-lt"/>
              <a:ea typeface="+mj-ea"/>
              <a:cs typeface="+mj-cs"/>
            </a:endParaRP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2172929"/>
            <a:ext cx="3740697" cy="39992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3579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9825</TotalTime>
  <Words>1580</Words>
  <Application>Microsoft Office PowerPoint</Application>
  <PresentationFormat>On-screen Show (4:3)</PresentationFormat>
  <Paragraphs>277</Paragraphs>
  <Slides>73</Slides>
  <Notes>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Electrons</vt:lpstr>
      <vt:lpstr>Electrons</vt:lpstr>
      <vt:lpstr>Electrons</vt:lpstr>
      <vt:lpstr>Slide 4</vt:lpstr>
      <vt:lpstr>Slide 5</vt:lpstr>
      <vt:lpstr>Slide 6</vt:lpstr>
      <vt:lpstr>Slide 7</vt:lpstr>
      <vt:lpstr>Slide 8</vt:lpstr>
      <vt:lpstr>Slide 9</vt:lpstr>
      <vt:lpstr>Slide 10</vt:lpstr>
      <vt:lpstr>Slide 11</vt:lpstr>
      <vt:lpstr>Slide 12</vt:lpstr>
      <vt:lpstr>Recap</vt:lpstr>
      <vt:lpstr>Recap</vt:lpstr>
      <vt:lpstr>Recap</vt:lpstr>
      <vt:lpstr>Slide 16</vt:lpstr>
      <vt:lpstr>Electrons, the nucleus and the periodic table</vt:lpstr>
      <vt:lpstr>Slide 18</vt:lpstr>
      <vt:lpstr>The Atom</vt:lpstr>
      <vt:lpstr>The Atom</vt:lpstr>
      <vt:lpstr>The Atom</vt:lpstr>
      <vt:lpstr>The Atom</vt:lpstr>
      <vt:lpstr>The Atom</vt:lpstr>
      <vt:lpstr>Periodic Table</vt:lpstr>
      <vt:lpstr>Periodic Table</vt:lpstr>
      <vt:lpstr>Periodic Table</vt:lpstr>
      <vt:lpstr>Slide 27</vt:lpstr>
      <vt:lpstr>Slide 28</vt:lpstr>
      <vt:lpstr>Periodic Table Comprehension</vt:lpstr>
      <vt:lpstr>Periodic Table Isotopes</vt:lpstr>
      <vt:lpstr>Periodic Table Isotopes</vt:lpstr>
      <vt:lpstr>Comprehension</vt:lpstr>
      <vt:lpstr>Radioactive emissions</vt:lpstr>
      <vt:lpstr>Radioactive Elements</vt:lpstr>
      <vt:lpstr>Radioactive Elements</vt:lpstr>
      <vt:lpstr>The Pioneers of Radioactive Elements</vt:lpstr>
      <vt:lpstr>The Pioneers of Radioactive Elements</vt:lpstr>
      <vt:lpstr>Investigating Nuclear Radiation</vt:lpstr>
      <vt:lpstr>Investigating Nuclear Radiation Geiger-Muller Tube</vt:lpstr>
      <vt:lpstr>Behaviour of Alpha, Beta and Gamma Particles</vt:lpstr>
      <vt:lpstr>Properties of Alpha, Beta and Gamma Radiation</vt:lpstr>
      <vt:lpstr>Comprehension</vt:lpstr>
      <vt:lpstr>Nuclear decays and reactions</vt:lpstr>
      <vt:lpstr>Nuclides</vt:lpstr>
      <vt:lpstr>Alpha Decay</vt:lpstr>
      <vt:lpstr>Beta Decay</vt:lpstr>
      <vt:lpstr>Gamma Decay</vt:lpstr>
      <vt:lpstr>Nuclear Fission</vt:lpstr>
      <vt:lpstr>Nuclear Fusion</vt:lpstr>
      <vt:lpstr>Comprehension</vt:lpstr>
      <vt:lpstr>Applications of radioisotopes</vt:lpstr>
      <vt:lpstr>Radioactive Decay</vt:lpstr>
      <vt:lpstr>Medical Uses of Radioisotopes Medical Tracers</vt:lpstr>
      <vt:lpstr>Medical Uses of Radioisotopes Radiotherapy</vt:lpstr>
      <vt:lpstr>Industrial and Civilian Applications Radio carbon dating</vt:lpstr>
      <vt:lpstr>Industrial and Civilian Applications Radio carbon dating</vt:lpstr>
      <vt:lpstr>Half-Life</vt:lpstr>
      <vt:lpstr>Half-Life Decay Curve</vt:lpstr>
      <vt:lpstr>Half-Life Decay Curve</vt:lpstr>
      <vt:lpstr>Comprehension</vt:lpstr>
      <vt:lpstr>Comprehension</vt:lpstr>
      <vt:lpstr>Comprehension</vt:lpstr>
      <vt:lpstr>The release of nuclear energy</vt:lpstr>
      <vt:lpstr>Conservation of Energy</vt:lpstr>
      <vt:lpstr>Converting Mass to Energy</vt:lpstr>
      <vt:lpstr>Converting Mass to Energy</vt:lpstr>
      <vt:lpstr>Converting Mass to Energy</vt:lpstr>
      <vt:lpstr>Nuclear Fission </vt:lpstr>
      <vt:lpstr>Nuclear Fission </vt:lpstr>
      <vt:lpstr>Slide 70</vt:lpstr>
      <vt:lpstr>Slide 71</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Electrons</dc:title>
  <dc:creator>Samantha Blondel</dc:creator>
  <cp:lastModifiedBy>Samantha</cp:lastModifiedBy>
  <cp:revision>74</cp:revision>
  <dcterms:created xsi:type="dcterms:W3CDTF">2012-02-01T02:06:50Z</dcterms:created>
  <dcterms:modified xsi:type="dcterms:W3CDTF">2019-10-07T18:14:48Z</dcterms:modified>
</cp:coreProperties>
</file>