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6" r:id="rId6"/>
    <p:sldId id="269" r:id="rId7"/>
    <p:sldId id="271" r:id="rId8"/>
    <p:sldId id="258" r:id="rId9"/>
    <p:sldId id="272" r:id="rId10"/>
    <p:sldId id="270" r:id="rId11"/>
    <p:sldId id="273" r:id="rId12"/>
    <p:sldId id="259" r:id="rId13"/>
    <p:sldId id="275" r:id="rId14"/>
    <p:sldId id="290" r:id="rId15"/>
    <p:sldId id="276" r:id="rId16"/>
    <p:sldId id="274" r:id="rId17"/>
    <p:sldId id="260" r:id="rId18"/>
    <p:sldId id="277" r:id="rId19"/>
    <p:sldId id="278" r:id="rId20"/>
    <p:sldId id="261" r:id="rId21"/>
    <p:sldId id="279" r:id="rId22"/>
    <p:sldId id="280" r:id="rId23"/>
    <p:sldId id="281" r:id="rId24"/>
    <p:sldId id="262" r:id="rId25"/>
    <p:sldId id="282" r:id="rId26"/>
    <p:sldId id="284" r:id="rId27"/>
    <p:sldId id="283" r:id="rId28"/>
    <p:sldId id="263" r:id="rId29"/>
    <p:sldId id="285" r:id="rId30"/>
    <p:sldId id="294" r:id="rId31"/>
    <p:sldId id="291" r:id="rId32"/>
    <p:sldId id="287" r:id="rId33"/>
    <p:sldId id="286" r:id="rId34"/>
    <p:sldId id="292" r:id="rId35"/>
    <p:sldId id="288" r:id="rId36"/>
    <p:sldId id="264" r:id="rId37"/>
    <p:sldId id="289" r:id="rId38"/>
    <p:sldId id="293" r:id="rId39"/>
    <p:sldId id="265" r:id="rId40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0066"/>
    <a:srgbClr val="F37B7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2184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4EC2-A9D8-4386-AA5A-020CC205AC6D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EDF2-3EA8-4526-B652-C93F1B7B2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4EC2-A9D8-4386-AA5A-020CC205AC6D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EDF2-3EA8-4526-B652-C93F1B7B2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4EC2-A9D8-4386-AA5A-020CC205AC6D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EDF2-3EA8-4526-B652-C93F1B7B2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4EC2-A9D8-4386-AA5A-020CC205AC6D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EDF2-3EA8-4526-B652-C93F1B7B2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4EC2-A9D8-4386-AA5A-020CC205AC6D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EDF2-3EA8-4526-B652-C93F1B7B2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4EC2-A9D8-4386-AA5A-020CC205AC6D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EDF2-3EA8-4526-B652-C93F1B7B2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4EC2-A9D8-4386-AA5A-020CC205AC6D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EDF2-3EA8-4526-B652-C93F1B7B2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4EC2-A9D8-4386-AA5A-020CC205AC6D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EDF2-3EA8-4526-B652-C93F1B7B2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4EC2-A9D8-4386-AA5A-020CC205AC6D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EDF2-3EA8-4526-B652-C93F1B7B2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4EC2-A9D8-4386-AA5A-020CC205AC6D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EDF2-3EA8-4526-B652-C93F1B7B2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4EC2-A9D8-4386-AA5A-020CC205AC6D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EDF2-3EA8-4526-B652-C93F1B7B2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C4EC2-A9D8-4386-AA5A-020CC205AC6D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EDF2-3EA8-4526-B652-C93F1B7B2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y-AM" dirty="0" smtClean="0"/>
              <a:t>16.  pH, </a:t>
            </a:r>
            <a:r>
              <a:rPr lang="en-US" dirty="0" smtClean="0"/>
              <a:t>A</a:t>
            </a:r>
            <a:r>
              <a:rPr lang="hy-AM" dirty="0" smtClean="0"/>
              <a:t>cids, </a:t>
            </a:r>
            <a:r>
              <a:rPr lang="en-US" dirty="0" smtClean="0"/>
              <a:t>B</a:t>
            </a:r>
            <a:r>
              <a:rPr lang="hy-AM" dirty="0" smtClean="0"/>
              <a:t>ases and </a:t>
            </a:r>
            <a:r>
              <a:rPr lang="en-US" dirty="0" smtClean="0"/>
              <a:t>S</a:t>
            </a:r>
            <a:r>
              <a:rPr lang="hy-AM" dirty="0" smtClean="0"/>
              <a:t>alts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KBYG - Final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6109" y="0"/>
            <a:ext cx="1767891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/>
          </a:bodyPr>
          <a:lstStyle/>
          <a:p>
            <a:r>
              <a:rPr lang="hy-AM" sz="3600" dirty="0" smtClean="0">
                <a:sym typeface="Wingdings" pitchFamily="2" charset="2"/>
              </a:rPr>
              <a:t>1.  Aqueous solutions of acids conduct electric currents</a:t>
            </a:r>
            <a:br>
              <a:rPr lang="hy-AM" sz="3600" dirty="0" smtClean="0">
                <a:sym typeface="Wingdings" pitchFamily="2" charset="2"/>
              </a:rPr>
            </a:br>
            <a:r>
              <a:rPr lang="en-US" sz="3600" dirty="0" smtClean="0">
                <a:sym typeface="Wingdings" pitchFamily="2" charset="2"/>
              </a:rPr>
              <a:t/>
            </a:r>
            <a:br>
              <a:rPr lang="en-US" sz="3600" dirty="0" smtClean="0">
                <a:sym typeface="Wingdings" pitchFamily="2" charset="2"/>
              </a:rPr>
            </a:br>
            <a:r>
              <a:rPr lang="hy-AM" sz="3600" dirty="0" smtClean="0">
                <a:sym typeface="Wingdings" pitchFamily="2" charset="2"/>
              </a:rPr>
              <a:t>2.  Acids have sour tastes </a:t>
            </a:r>
            <a:r>
              <a:rPr lang="hy-AM" sz="3600" b="1" dirty="0" smtClean="0">
                <a:sym typeface="Wingdings" pitchFamily="2" charset="2"/>
              </a:rPr>
              <a:t>(BEWARE!)</a:t>
            </a:r>
            <a:br>
              <a:rPr lang="hy-AM" sz="3600" b="1" dirty="0" smtClean="0">
                <a:sym typeface="Wingdings" pitchFamily="2" charset="2"/>
              </a:rPr>
            </a:br>
            <a:r>
              <a:rPr lang="en-US" sz="3600" b="1" dirty="0" smtClean="0">
                <a:sym typeface="Wingdings" pitchFamily="2" charset="2"/>
              </a:rPr>
              <a:t/>
            </a:r>
            <a:br>
              <a:rPr lang="en-US" sz="3600" b="1" dirty="0" smtClean="0">
                <a:sym typeface="Wingdings" pitchFamily="2" charset="2"/>
              </a:rPr>
            </a:br>
            <a:r>
              <a:rPr lang="hy-AM" sz="3600" dirty="0" smtClean="0">
                <a:sym typeface="Wingdings" pitchFamily="2" charset="2"/>
              </a:rPr>
              <a:t>3.  All acids have </a:t>
            </a:r>
            <a:r>
              <a:rPr lang="hy-AM" sz="3600" b="1" dirty="0" smtClean="0">
                <a:sym typeface="Wingdings" pitchFamily="2" charset="2"/>
              </a:rPr>
              <a:t>hydrogen</a:t>
            </a:r>
            <a:r>
              <a:rPr lang="hy-AM" sz="3600" dirty="0" smtClean="0">
                <a:sym typeface="Wingdings" pitchFamily="2" charset="2"/>
              </a:rPr>
              <a:t> in their formulae.  However,</a:t>
            </a:r>
            <a:r>
              <a:rPr lang="hy-AM" sz="3600" b="1" dirty="0" smtClean="0">
                <a:sym typeface="Wingdings" pitchFamily="2" charset="2"/>
              </a:rPr>
              <a:t> </a:t>
            </a:r>
            <a:r>
              <a:rPr lang="en-US" sz="3600" b="1" dirty="0" smtClean="0">
                <a:sym typeface="Wingdings" pitchFamily="2" charset="2"/>
              </a:rPr>
              <a:t>NOT</a:t>
            </a:r>
            <a:r>
              <a:rPr lang="hy-AM" sz="3600" dirty="0" smtClean="0">
                <a:sym typeface="Wingdings" pitchFamily="2" charset="2"/>
              </a:rPr>
              <a:t> all hydrogen</a:t>
            </a:r>
            <a:r>
              <a:rPr lang="en-US" sz="3600" dirty="0" smtClean="0">
                <a:sym typeface="Wingdings" pitchFamily="2" charset="2"/>
              </a:rPr>
              <a:t>-</a:t>
            </a:r>
            <a:r>
              <a:rPr lang="hy-AM" sz="3600" dirty="0" smtClean="0">
                <a:sym typeface="Wingdings" pitchFamily="2" charset="2"/>
              </a:rPr>
              <a:t>containing compounds are acids.</a:t>
            </a:r>
          </a:p>
          <a:p>
            <a:pPr>
              <a:buNone/>
            </a:pPr>
            <a:r>
              <a:rPr lang="hy-AM" sz="1200" dirty="0" smtClean="0">
                <a:sym typeface="Wingdings" pitchFamily="2" charset="2"/>
              </a:rPr>
              <a:t>	  </a:t>
            </a:r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Acids have the Following Properties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/>
          </a:bodyPr>
          <a:lstStyle/>
          <a:p>
            <a:r>
              <a:rPr lang="hy-AM" sz="2800" dirty="0" smtClean="0">
                <a:sym typeface="Wingdings" pitchFamily="2" charset="2"/>
              </a:rPr>
              <a:t>Pure </a:t>
            </a:r>
            <a:r>
              <a:rPr lang="hy-AM" sz="2800" b="1" dirty="0" smtClean="0">
                <a:sym typeface="Wingdings" pitchFamily="2" charset="2"/>
              </a:rPr>
              <a:t>anhydrous</a:t>
            </a:r>
            <a:r>
              <a:rPr lang="hy-AM" sz="2800" dirty="0" smtClean="0">
                <a:sym typeface="Wingdings" pitchFamily="2" charset="2"/>
              </a:rPr>
              <a:t> acids may be</a:t>
            </a:r>
            <a:r>
              <a:rPr lang="en-US" sz="2800" dirty="0" smtClean="0">
                <a:sym typeface="Wingdings" pitchFamily="2" charset="2"/>
              </a:rPr>
              <a:t>:</a:t>
            </a:r>
            <a:br>
              <a:rPr lang="en-US" sz="2800" dirty="0" smtClean="0">
                <a:sym typeface="Wingdings" pitchFamily="2" charset="2"/>
              </a:rPr>
            </a:br>
            <a:r>
              <a:rPr lang="en-US" sz="2800" dirty="0" smtClean="0">
                <a:sym typeface="Wingdings" pitchFamily="2" charset="2"/>
              </a:rPr>
              <a:t/>
            </a:r>
            <a:br>
              <a:rPr lang="en-US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>1.  solids e.g. </a:t>
            </a:r>
            <a:r>
              <a:rPr lang="en-US" sz="2800" dirty="0" smtClean="0">
                <a:sym typeface="Wingdings" pitchFamily="2" charset="2"/>
              </a:rPr>
              <a:t>C</a:t>
            </a:r>
            <a:r>
              <a:rPr lang="hy-AM" sz="2800" dirty="0" smtClean="0">
                <a:sym typeface="Wingdings" pitchFamily="2" charset="2"/>
              </a:rPr>
              <a:t>itric acid and ascorbic acid (vitamin C),</a:t>
            </a:r>
            <a:br>
              <a:rPr lang="hy-AM" sz="2800" dirty="0" smtClean="0">
                <a:sym typeface="Wingdings" pitchFamily="2" charset="2"/>
              </a:rPr>
            </a:br>
            <a:r>
              <a:rPr lang="en-US" sz="2800" dirty="0" smtClean="0">
                <a:sym typeface="Wingdings" pitchFamily="2" charset="2"/>
              </a:rPr>
              <a:t/>
            </a:r>
            <a:br>
              <a:rPr lang="en-US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>2.  liquids e.g. </a:t>
            </a:r>
            <a:r>
              <a:rPr lang="en-US" sz="2800" dirty="0" smtClean="0">
                <a:sym typeface="Wingdings" pitchFamily="2" charset="2"/>
              </a:rPr>
              <a:t>N</a:t>
            </a:r>
            <a:r>
              <a:rPr lang="hy-AM" sz="2800" dirty="0" smtClean="0">
                <a:sym typeface="Wingdings" pitchFamily="2" charset="2"/>
              </a:rPr>
              <a:t>itric acid and phosphoric acid</a:t>
            </a:r>
            <a:br>
              <a:rPr lang="hy-AM" sz="2800" dirty="0" smtClean="0">
                <a:sym typeface="Wingdings" pitchFamily="2" charset="2"/>
              </a:rPr>
            </a:br>
            <a:r>
              <a:rPr lang="en-US" sz="2800" dirty="0" smtClean="0">
                <a:sym typeface="Wingdings" pitchFamily="2" charset="2"/>
              </a:rPr>
              <a:t/>
            </a:r>
            <a:br>
              <a:rPr lang="en-US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>3.  gases (which dissolve in water to form acids) e.g. SO</a:t>
            </a:r>
            <a:r>
              <a:rPr lang="hy-AM" sz="2800" baseline="-25000" dirty="0" smtClean="0">
                <a:sym typeface="Wingdings" pitchFamily="2" charset="2"/>
              </a:rPr>
              <a:t>2</a:t>
            </a:r>
            <a:r>
              <a:rPr lang="hy-AM" sz="2800" dirty="0" smtClean="0">
                <a:sym typeface="Wingdings" pitchFamily="2" charset="2"/>
              </a:rPr>
              <a:t> (sulphuric acid) and NO</a:t>
            </a:r>
            <a:r>
              <a:rPr lang="hy-AM" sz="2800" baseline="-25000" dirty="0" smtClean="0">
                <a:sym typeface="Wingdings" pitchFamily="2" charset="2"/>
              </a:rPr>
              <a:t>2</a:t>
            </a:r>
            <a:r>
              <a:rPr lang="hy-AM" sz="2800" dirty="0" smtClean="0">
                <a:sym typeface="Wingdings" pitchFamily="2" charset="2"/>
              </a:rPr>
              <a:t> (nitric acid and nitrous acid).</a:t>
            </a:r>
            <a:br>
              <a:rPr lang="hy-AM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/>
            </a:r>
            <a:br>
              <a:rPr lang="hy-AM" sz="2800" dirty="0" smtClean="0">
                <a:sym typeface="Wingdings" pitchFamily="2" charset="2"/>
              </a:rPr>
            </a:br>
            <a:r>
              <a:rPr lang="hy-AM" sz="2800" b="1" dirty="0" smtClean="0">
                <a:sym typeface="Wingdings" pitchFamily="2" charset="2"/>
              </a:rPr>
              <a:t>What does the word anhydrous suggest/mean?                   		</a:t>
            </a:r>
            <a:r>
              <a:rPr lang="hy-AM" sz="1200" dirty="0" smtClean="0">
                <a:sym typeface="Wingdings" pitchFamily="2" charset="2"/>
              </a:rPr>
              <a:t>	  </a:t>
            </a:r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Acids have the Following Properties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410200"/>
          </a:xfrm>
        </p:spPr>
        <p:txBody>
          <a:bodyPr>
            <a:normAutofit/>
          </a:bodyPr>
          <a:lstStyle/>
          <a:p>
            <a:r>
              <a:rPr lang="hy-AM" sz="1800" dirty="0" smtClean="0"/>
              <a:t>a.  Anhydrous ethanoic acid does not give a colour reaction with litmus or other indicators.  Ethanoic acid only behaves like an acid when dissolved in water.</a:t>
            </a:r>
            <a:br>
              <a:rPr lang="hy-AM" sz="1800" dirty="0" smtClean="0"/>
            </a:br>
            <a:r>
              <a:rPr lang="hy-AM" sz="1800" dirty="0" smtClean="0"/>
              <a:t/>
            </a:r>
            <a:br>
              <a:rPr lang="hy-AM" sz="1800" dirty="0" smtClean="0"/>
            </a:br>
            <a:r>
              <a:rPr lang="hy-AM" sz="1800" dirty="0" smtClean="0"/>
              <a:t>b.  Hydrogen chloride does not show acidic properties when it is dissolved in a non-aqueous solvent such as methylbenzene, but does when dissolved in water.</a:t>
            </a:r>
          </a:p>
          <a:p>
            <a:endParaRPr lang="hy-AM" sz="1800" dirty="0"/>
          </a:p>
          <a:p>
            <a:r>
              <a:rPr lang="hy-AM" sz="1800" dirty="0" smtClean="0"/>
              <a:t>All acids liberate hydrogen ions when they are dissolved in water.</a:t>
            </a:r>
            <a:br>
              <a:rPr lang="hy-AM" sz="1800" dirty="0" smtClean="0"/>
            </a:br>
            <a:r>
              <a:rPr lang="hy-AM" sz="1800" dirty="0" smtClean="0"/>
              <a:t/>
            </a:r>
            <a:br>
              <a:rPr lang="hy-AM" sz="1800" dirty="0" smtClean="0"/>
            </a:br>
            <a:r>
              <a:rPr lang="hy-AM" sz="1800" dirty="0" smtClean="0"/>
              <a:t>The freed hydrogen ions are responsible for the observed behaviour of acids.</a:t>
            </a:r>
            <a:br>
              <a:rPr lang="hy-AM" sz="1800" dirty="0" smtClean="0"/>
            </a:br>
            <a:r>
              <a:rPr lang="hy-AM" sz="1800" dirty="0" smtClean="0"/>
              <a:t/>
            </a:r>
            <a:br>
              <a:rPr lang="hy-AM" sz="1800" dirty="0" smtClean="0"/>
            </a:br>
            <a:r>
              <a:rPr lang="hy-AM" sz="1800" dirty="0" smtClean="0"/>
              <a:t>When acids come in contact with water, chemical changes take place.</a:t>
            </a:r>
            <a:br>
              <a:rPr lang="hy-AM" sz="1800" dirty="0" smtClean="0"/>
            </a:br>
            <a:endParaRPr lang="hy-AM" sz="1800" dirty="0" smtClean="0"/>
          </a:p>
          <a:p>
            <a:r>
              <a:rPr lang="hy-AM" sz="1800" dirty="0" smtClean="0"/>
              <a:t>Acids may be grouped in different ways:</a:t>
            </a:r>
            <a:br>
              <a:rPr lang="hy-AM" sz="1800" dirty="0" smtClean="0"/>
            </a:br>
            <a:r>
              <a:rPr lang="hy-AM" sz="1800" dirty="0" smtClean="0"/>
              <a:t/>
            </a:r>
            <a:br>
              <a:rPr lang="hy-AM" sz="1800" dirty="0" smtClean="0"/>
            </a:br>
            <a:r>
              <a:rPr lang="hy-AM" sz="1800" b="1" dirty="0" smtClean="0"/>
              <a:t>as mineral acids or organic acids</a:t>
            </a:r>
            <a:br>
              <a:rPr lang="hy-AM" sz="1800" b="1" dirty="0" smtClean="0"/>
            </a:br>
            <a:r>
              <a:rPr lang="hy-AM" sz="1800" b="1" dirty="0" smtClean="0"/>
              <a:t>as strong acids or weak acids</a:t>
            </a:r>
            <a:br>
              <a:rPr lang="hy-AM" sz="1800" b="1" dirty="0" smtClean="0"/>
            </a:br>
            <a:r>
              <a:rPr lang="hy-AM" sz="1800" b="1" dirty="0" smtClean="0"/>
              <a:t>as monobasic, dibasic or tribasic</a:t>
            </a:r>
            <a:r>
              <a:rPr lang="hy-AM" sz="1200" b="1" dirty="0" smtClean="0"/>
              <a:t/>
            </a:r>
            <a:br>
              <a:rPr lang="hy-AM" sz="1200" b="1" dirty="0" smtClean="0"/>
            </a:br>
            <a:endParaRPr lang="hy-AM" sz="1200" b="1" dirty="0" smtClean="0"/>
          </a:p>
          <a:p>
            <a:endParaRPr lang="en-US" sz="1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Important Things to Note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638800"/>
          </a:xfrm>
        </p:spPr>
        <p:txBody>
          <a:bodyPr>
            <a:noAutofit/>
          </a:bodyPr>
          <a:lstStyle/>
          <a:p>
            <a:r>
              <a:rPr lang="hy-AM" sz="3600" b="1" dirty="0" smtClean="0"/>
              <a:t>Mineral Acids</a:t>
            </a:r>
            <a:r>
              <a:rPr lang="hy-AM" sz="3600" dirty="0" smtClean="0"/>
              <a:t> are acids that were originally obtained from minerals:  HCl, HNO</a:t>
            </a:r>
            <a:r>
              <a:rPr lang="hy-AM" sz="3600" baseline="-25000" dirty="0" smtClean="0"/>
              <a:t>3</a:t>
            </a:r>
            <a:r>
              <a:rPr lang="hy-AM" sz="3600" dirty="0" smtClean="0"/>
              <a:t>, H</a:t>
            </a:r>
            <a:r>
              <a:rPr lang="hy-AM" sz="3600" baseline="-25000" dirty="0" smtClean="0"/>
              <a:t>2</a:t>
            </a:r>
            <a:r>
              <a:rPr lang="hy-AM" sz="3600" dirty="0" smtClean="0"/>
              <a:t>SO</a:t>
            </a:r>
            <a:r>
              <a:rPr lang="hy-AM" sz="3600" baseline="-25000" dirty="0" smtClean="0"/>
              <a:t>4</a:t>
            </a:r>
            <a:r>
              <a:rPr lang="hy-AM" sz="3600" dirty="0" smtClean="0"/>
              <a:t> and H</a:t>
            </a:r>
            <a:r>
              <a:rPr lang="hy-AM" sz="3600" baseline="-25000" dirty="0" smtClean="0"/>
              <a:t>3</a:t>
            </a:r>
            <a:r>
              <a:rPr lang="hy-AM" sz="3600" dirty="0" smtClean="0"/>
              <a:t>PO</a:t>
            </a:r>
            <a:r>
              <a:rPr lang="hy-AM" sz="3600" baseline="-25000" dirty="0" smtClean="0"/>
              <a:t>4  </a:t>
            </a:r>
            <a:r>
              <a:rPr lang="hy-AM" sz="3600" dirty="0" smtClean="0"/>
              <a:t/>
            </a:r>
            <a:br>
              <a:rPr lang="hy-AM" sz="3600" dirty="0" smtClean="0"/>
            </a:br>
            <a:endParaRPr lang="en-US" sz="3600" dirty="0" smtClean="0"/>
          </a:p>
          <a:p>
            <a:r>
              <a:rPr lang="hy-AM" sz="3600" b="1" dirty="0" smtClean="0"/>
              <a:t>Organic Acids</a:t>
            </a:r>
            <a:r>
              <a:rPr lang="hy-AM" sz="3600" dirty="0" smtClean="0"/>
              <a:t> are acids that were originally from plant and animal material:  CH</a:t>
            </a:r>
            <a:r>
              <a:rPr lang="hy-AM" sz="3600" baseline="-25000" dirty="0" smtClean="0"/>
              <a:t>3</a:t>
            </a:r>
            <a:r>
              <a:rPr lang="hy-AM" sz="3600" dirty="0" smtClean="0"/>
              <a:t>COOH (vinegar), C</a:t>
            </a:r>
            <a:r>
              <a:rPr lang="hy-AM" sz="3600" baseline="-25000" dirty="0" smtClean="0"/>
              <a:t>4</a:t>
            </a:r>
            <a:r>
              <a:rPr lang="hy-AM" sz="3600" dirty="0" smtClean="0"/>
              <a:t>H</a:t>
            </a:r>
            <a:r>
              <a:rPr lang="hy-AM" sz="3600" baseline="-25000" dirty="0" smtClean="0"/>
              <a:t>6</a:t>
            </a:r>
            <a:r>
              <a:rPr lang="hy-AM" sz="3600" dirty="0" smtClean="0"/>
              <a:t>O</a:t>
            </a:r>
            <a:r>
              <a:rPr lang="hy-AM" sz="3600" baseline="-25000" dirty="0" smtClean="0"/>
              <a:t>6</a:t>
            </a:r>
            <a:r>
              <a:rPr lang="hy-AM" sz="3600" dirty="0" smtClean="0"/>
              <a:t> (tartaric acid found in grapes) and C</a:t>
            </a:r>
            <a:r>
              <a:rPr lang="hy-AM" sz="3600" baseline="-25000" dirty="0" smtClean="0"/>
              <a:t>6</a:t>
            </a:r>
            <a:r>
              <a:rPr lang="hy-AM" sz="3600" dirty="0" smtClean="0"/>
              <a:t>H</a:t>
            </a:r>
            <a:r>
              <a:rPr lang="hy-AM" sz="3600" baseline="-25000" dirty="0" smtClean="0"/>
              <a:t>8</a:t>
            </a:r>
            <a:r>
              <a:rPr lang="hy-AM" sz="3600" dirty="0" smtClean="0"/>
              <a:t>O</a:t>
            </a:r>
            <a:r>
              <a:rPr lang="hy-AM" sz="3600" baseline="-25000" dirty="0" smtClean="0"/>
              <a:t>6</a:t>
            </a:r>
            <a:r>
              <a:rPr lang="hy-AM" sz="3600" dirty="0" smtClean="0"/>
              <a:t> (citric acid found in citrus fruits).</a:t>
            </a:r>
            <a:br>
              <a:rPr lang="hy-AM" sz="3600" dirty="0" smtClean="0"/>
            </a:br>
            <a:endParaRPr lang="en-US" sz="36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Important Things to Note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638800"/>
          </a:xfrm>
        </p:spPr>
        <p:txBody>
          <a:bodyPr>
            <a:normAutofit/>
          </a:bodyPr>
          <a:lstStyle/>
          <a:p>
            <a:r>
              <a:rPr lang="hy-AM" sz="3600" b="1" dirty="0" smtClean="0"/>
              <a:t>Strong acids</a:t>
            </a:r>
            <a:r>
              <a:rPr lang="hy-AM" sz="3600" dirty="0" smtClean="0"/>
              <a:t> are those acids which are completely ionised in aqueous solutions.  T</a:t>
            </a:r>
            <a:r>
              <a:rPr lang="en-US" sz="3600" dirty="0" smtClean="0"/>
              <a:t>h</a:t>
            </a:r>
            <a:r>
              <a:rPr lang="hy-AM" sz="3600" dirty="0" smtClean="0"/>
              <a:t>eir aqueous solutions conduct electricity well:  HCl, H</a:t>
            </a:r>
            <a:r>
              <a:rPr lang="hy-AM" sz="3600" baseline="-25000" dirty="0" smtClean="0"/>
              <a:t>2</a:t>
            </a:r>
            <a:r>
              <a:rPr lang="hy-AM" sz="3600" dirty="0" smtClean="0"/>
              <a:t>SO</a:t>
            </a:r>
            <a:r>
              <a:rPr lang="hy-AM" sz="3600" baseline="-25000" dirty="0" smtClean="0"/>
              <a:t>4</a:t>
            </a:r>
            <a:r>
              <a:rPr lang="hy-AM" sz="3600" dirty="0" smtClean="0"/>
              <a:t> and HNO</a:t>
            </a:r>
            <a:r>
              <a:rPr lang="hy-AM" sz="3600" baseline="-25000" dirty="0" smtClean="0"/>
              <a:t>3</a:t>
            </a:r>
            <a:r>
              <a:rPr lang="en-US" sz="3600" baseline="-25000" dirty="0" smtClean="0"/>
              <a:t/>
            </a:r>
            <a:br>
              <a:rPr lang="en-US" sz="3600" baseline="-25000" dirty="0" smtClean="0"/>
            </a:br>
            <a:r>
              <a:rPr lang="en-US" sz="3600" baseline="-25000" dirty="0" smtClean="0"/>
              <a:t/>
            </a:r>
            <a:br>
              <a:rPr lang="en-US" sz="3600" baseline="-25000" dirty="0" smtClean="0"/>
            </a:br>
            <a:r>
              <a:rPr lang="en-US" sz="3600" b="1" dirty="0" smtClean="0">
                <a:solidFill>
                  <a:srgbClr val="FF0066"/>
                </a:solidFill>
              </a:rPr>
              <a:t>For example::</a:t>
            </a:r>
            <a:r>
              <a:rPr lang="en-US" sz="3600" dirty="0" smtClean="0"/>
              <a:t>  </a:t>
            </a:r>
            <a:br>
              <a:rPr lang="en-US" sz="3600" dirty="0" smtClean="0"/>
            </a:br>
            <a:r>
              <a:rPr lang="en-US" sz="1800" b="1" dirty="0" smtClean="0">
                <a:solidFill>
                  <a:srgbClr val="7030A0"/>
                </a:solidFill>
              </a:rPr>
              <a:t>ionisation of hydrochloric acid</a:t>
            </a:r>
            <a:r>
              <a:rPr lang="en-US" sz="3600" b="1" dirty="0" smtClean="0">
                <a:solidFill>
                  <a:srgbClr val="7030A0"/>
                </a:solidFill>
              </a:rPr>
              <a:t/>
            </a:r>
            <a:br>
              <a:rPr lang="en-US" sz="3600" b="1" dirty="0" smtClean="0">
                <a:solidFill>
                  <a:srgbClr val="7030A0"/>
                </a:solidFill>
              </a:rPr>
            </a:br>
            <a:r>
              <a:rPr lang="en-US" sz="3600" b="1" dirty="0" err="1" smtClean="0"/>
              <a:t>HCl</a:t>
            </a:r>
            <a:r>
              <a:rPr lang="en-US" sz="3600" b="1" baseline="-25000" dirty="0" smtClean="0"/>
              <a:t>(</a:t>
            </a:r>
            <a:r>
              <a:rPr lang="en-US" sz="3600" b="1" baseline="-25000" dirty="0" err="1" smtClean="0"/>
              <a:t>aq</a:t>
            </a:r>
            <a:r>
              <a:rPr lang="en-US" sz="3600" b="1" baseline="-25000" dirty="0" smtClean="0"/>
              <a:t>)</a:t>
            </a:r>
            <a:r>
              <a:rPr lang="en-US" sz="3600" b="1" dirty="0" smtClean="0"/>
              <a:t>  </a:t>
            </a:r>
            <a:r>
              <a:rPr lang="en-US" sz="3600" b="1" dirty="0" smtClean="0">
                <a:sym typeface="Wingdings" pitchFamily="2" charset="2"/>
              </a:rPr>
              <a:t>  H</a:t>
            </a:r>
            <a:r>
              <a:rPr lang="en-US" sz="3600" b="1" baseline="30000" dirty="0" smtClean="0">
                <a:sym typeface="Wingdings" pitchFamily="2" charset="2"/>
              </a:rPr>
              <a:t>+</a:t>
            </a:r>
            <a:r>
              <a:rPr lang="en-US" sz="3600" b="1" baseline="-25000" dirty="0" smtClean="0">
                <a:sym typeface="Wingdings" pitchFamily="2" charset="2"/>
              </a:rPr>
              <a:t>(</a:t>
            </a:r>
            <a:r>
              <a:rPr lang="en-US" sz="3600" b="1" baseline="-25000" dirty="0" err="1" smtClean="0">
                <a:sym typeface="Wingdings" pitchFamily="2" charset="2"/>
              </a:rPr>
              <a:t>aq</a:t>
            </a:r>
            <a:r>
              <a:rPr lang="en-US" sz="3600" b="1" baseline="-25000" dirty="0" smtClean="0">
                <a:sym typeface="Wingdings" pitchFamily="2" charset="2"/>
              </a:rPr>
              <a:t>)</a:t>
            </a:r>
            <a:r>
              <a:rPr lang="en-US" sz="3600" b="1" dirty="0" smtClean="0">
                <a:sym typeface="Wingdings" pitchFamily="2" charset="2"/>
              </a:rPr>
              <a:t> +  </a:t>
            </a:r>
            <a:r>
              <a:rPr lang="en-US" sz="3600" b="1" dirty="0" err="1" smtClean="0">
                <a:sym typeface="Wingdings" pitchFamily="2" charset="2"/>
              </a:rPr>
              <a:t>Cl</a:t>
            </a:r>
            <a:r>
              <a:rPr lang="en-US" sz="3600" b="1" baseline="30000" dirty="0" smtClean="0">
                <a:sym typeface="Wingdings" pitchFamily="2" charset="2"/>
              </a:rPr>
              <a:t>-</a:t>
            </a:r>
            <a:r>
              <a:rPr lang="en-US" sz="3600" b="1" baseline="-25000" dirty="0" smtClean="0">
                <a:sym typeface="Wingdings" pitchFamily="2" charset="2"/>
              </a:rPr>
              <a:t>(</a:t>
            </a:r>
            <a:r>
              <a:rPr lang="en-US" sz="3600" b="1" baseline="-25000" dirty="0" err="1" smtClean="0">
                <a:sym typeface="Wingdings" pitchFamily="2" charset="2"/>
              </a:rPr>
              <a:t>aq</a:t>
            </a:r>
            <a:r>
              <a:rPr lang="en-US" sz="3600" b="1" baseline="-25000" dirty="0" smtClean="0">
                <a:sym typeface="Wingdings" pitchFamily="2" charset="2"/>
              </a:rPr>
              <a:t>)</a:t>
            </a:r>
            <a:br>
              <a:rPr lang="en-US" sz="3600" b="1" baseline="-25000" dirty="0" smtClean="0">
                <a:sym typeface="Wingdings" pitchFamily="2" charset="2"/>
              </a:rPr>
            </a:br>
            <a:r>
              <a:rPr lang="hy-AM" sz="3600" b="1" dirty="0" smtClean="0"/>
              <a:t/>
            </a:r>
            <a:br>
              <a:rPr lang="hy-AM" sz="3600" b="1" dirty="0" smtClean="0"/>
            </a:br>
            <a:r>
              <a:rPr lang="en-US" sz="1800" b="1" dirty="0" smtClean="0">
                <a:solidFill>
                  <a:srgbClr val="7030A0"/>
                </a:solidFill>
              </a:rPr>
              <a:t>ionisation of </a:t>
            </a:r>
            <a:r>
              <a:rPr lang="en-US" sz="1800" b="1" dirty="0" err="1" smtClean="0">
                <a:solidFill>
                  <a:srgbClr val="7030A0"/>
                </a:solidFill>
              </a:rPr>
              <a:t>sulphuric</a:t>
            </a:r>
            <a:r>
              <a:rPr lang="en-US" sz="1800" b="1" dirty="0" smtClean="0">
                <a:solidFill>
                  <a:srgbClr val="7030A0"/>
                </a:solidFill>
              </a:rPr>
              <a:t> acid</a:t>
            </a:r>
            <a:r>
              <a:rPr lang="en-US" sz="3600" b="1" dirty="0" smtClean="0">
                <a:solidFill>
                  <a:srgbClr val="7030A0"/>
                </a:solidFill>
              </a:rPr>
              <a:t/>
            </a:r>
            <a:br>
              <a:rPr lang="en-US" sz="3600" b="1" dirty="0" smtClean="0">
                <a:solidFill>
                  <a:srgbClr val="7030A0"/>
                </a:solidFill>
              </a:rPr>
            </a:br>
            <a:r>
              <a:rPr lang="en-US" sz="3600" b="1" dirty="0" smtClean="0"/>
              <a:t>H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SO</a:t>
            </a:r>
            <a:r>
              <a:rPr lang="en-US" sz="3600" b="1" baseline="-25000" dirty="0" smtClean="0"/>
              <a:t>4(</a:t>
            </a:r>
            <a:r>
              <a:rPr lang="en-US" sz="3600" b="1" baseline="-25000" dirty="0" err="1" smtClean="0"/>
              <a:t>aq</a:t>
            </a:r>
            <a:r>
              <a:rPr lang="en-US" sz="3600" b="1" baseline="-25000" dirty="0" smtClean="0"/>
              <a:t>)</a:t>
            </a:r>
            <a:r>
              <a:rPr lang="en-US" sz="3600" b="1" dirty="0" smtClean="0"/>
              <a:t>  </a:t>
            </a:r>
            <a:r>
              <a:rPr lang="en-US" sz="3600" b="1" dirty="0" smtClean="0">
                <a:sym typeface="Wingdings" pitchFamily="2" charset="2"/>
              </a:rPr>
              <a:t>  2H</a:t>
            </a:r>
            <a:r>
              <a:rPr lang="en-US" sz="3600" b="1" baseline="30000" dirty="0" smtClean="0">
                <a:sym typeface="Wingdings" pitchFamily="2" charset="2"/>
              </a:rPr>
              <a:t>+</a:t>
            </a:r>
            <a:r>
              <a:rPr lang="en-US" sz="3600" b="1" baseline="-25000" dirty="0" smtClean="0">
                <a:sym typeface="Wingdings" pitchFamily="2" charset="2"/>
              </a:rPr>
              <a:t>(</a:t>
            </a:r>
            <a:r>
              <a:rPr lang="en-US" sz="3600" b="1" baseline="-25000" dirty="0" err="1" smtClean="0">
                <a:sym typeface="Wingdings" pitchFamily="2" charset="2"/>
              </a:rPr>
              <a:t>aq</a:t>
            </a:r>
            <a:r>
              <a:rPr lang="en-US" sz="3600" b="1" baseline="-25000" dirty="0" smtClean="0">
                <a:sym typeface="Wingdings" pitchFamily="2" charset="2"/>
              </a:rPr>
              <a:t>)</a:t>
            </a:r>
            <a:r>
              <a:rPr lang="en-US" sz="3600" b="1" dirty="0" smtClean="0">
                <a:sym typeface="Wingdings" pitchFamily="2" charset="2"/>
              </a:rPr>
              <a:t>  +  SO</a:t>
            </a:r>
            <a:r>
              <a:rPr lang="en-US" sz="3600" b="1" baseline="-25000" dirty="0" smtClean="0">
                <a:sym typeface="Wingdings" pitchFamily="2" charset="2"/>
              </a:rPr>
              <a:t>4</a:t>
            </a:r>
            <a:r>
              <a:rPr lang="en-US" sz="3600" b="1" baseline="30000" dirty="0" smtClean="0">
                <a:sym typeface="Wingdings" pitchFamily="2" charset="2"/>
              </a:rPr>
              <a:t>2-</a:t>
            </a:r>
            <a:r>
              <a:rPr lang="en-US" sz="3600" b="1" baseline="-25000" dirty="0" smtClean="0">
                <a:sym typeface="Wingdings" pitchFamily="2" charset="2"/>
              </a:rPr>
              <a:t>(</a:t>
            </a:r>
            <a:r>
              <a:rPr lang="en-US" sz="3600" b="1" baseline="-25000" dirty="0" err="1" smtClean="0">
                <a:sym typeface="Wingdings" pitchFamily="2" charset="2"/>
              </a:rPr>
              <a:t>aq</a:t>
            </a:r>
            <a:r>
              <a:rPr lang="en-US" sz="3600" b="1" baseline="-25000" dirty="0" smtClean="0">
                <a:sym typeface="Wingdings" pitchFamily="2" charset="2"/>
              </a:rPr>
              <a:t>)</a:t>
            </a:r>
            <a:endParaRPr lang="en-US" sz="36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Important Things to Note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638800"/>
          </a:xfrm>
        </p:spPr>
        <p:txBody>
          <a:bodyPr>
            <a:normAutofit/>
          </a:bodyPr>
          <a:lstStyle/>
          <a:p>
            <a:r>
              <a:rPr lang="hy-AM" sz="2800" dirty="0" smtClean="0"/>
              <a:t>Weak acids are those acids which are only partially ionised in aqueous solutions.  T</a:t>
            </a:r>
            <a:r>
              <a:rPr lang="en-US" sz="2800" dirty="0" smtClean="0"/>
              <a:t>h</a:t>
            </a:r>
            <a:r>
              <a:rPr lang="hy-AM" sz="2800" dirty="0" smtClean="0"/>
              <a:t>eir aqueous solutions conduct electricity to a small extent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Examples of weak acids include</a:t>
            </a:r>
            <a:r>
              <a:rPr lang="hy-AM" sz="2800" dirty="0" smtClean="0"/>
              <a:t> ethanoic acid</a:t>
            </a:r>
            <a:r>
              <a:rPr lang="en-US" sz="2800" dirty="0" smtClean="0"/>
              <a:t> (CH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COOH) which can be found in vinegar</a:t>
            </a:r>
            <a:r>
              <a:rPr lang="hy-AM" sz="2800" dirty="0" smtClean="0"/>
              <a:t>, lactic acid (C</a:t>
            </a:r>
            <a:r>
              <a:rPr lang="hy-AM" sz="2800" baseline="-25000" dirty="0" smtClean="0"/>
              <a:t>3</a:t>
            </a:r>
            <a:r>
              <a:rPr lang="hy-AM" sz="2800" dirty="0" smtClean="0"/>
              <a:t>H</a:t>
            </a:r>
            <a:r>
              <a:rPr lang="hy-AM" sz="2800" baseline="-25000" dirty="0" smtClean="0"/>
              <a:t>6</a:t>
            </a:r>
            <a:r>
              <a:rPr lang="hy-AM" sz="2800" dirty="0" smtClean="0"/>
              <a:t>O</a:t>
            </a:r>
            <a:r>
              <a:rPr lang="hy-AM" sz="2800" baseline="-25000" dirty="0" smtClean="0"/>
              <a:t>3</a:t>
            </a:r>
            <a:r>
              <a:rPr lang="hy-AM" sz="2800" dirty="0" smtClean="0"/>
              <a:t>) </a:t>
            </a:r>
            <a:r>
              <a:rPr lang="en-US" sz="2800" dirty="0" smtClean="0"/>
              <a:t> which is present </a:t>
            </a:r>
            <a:r>
              <a:rPr lang="hy-AM" sz="2800" dirty="0" smtClean="0"/>
              <a:t>in sour milk and ethanedioic acid (C</a:t>
            </a:r>
            <a:r>
              <a:rPr lang="hy-AM" sz="2800" baseline="-25000" dirty="0" smtClean="0"/>
              <a:t>2</a:t>
            </a:r>
            <a:r>
              <a:rPr lang="hy-AM" sz="2800" dirty="0" smtClean="0"/>
              <a:t>H</a:t>
            </a:r>
            <a:r>
              <a:rPr lang="hy-AM" sz="2800" baseline="-25000" dirty="0" smtClean="0"/>
              <a:t>2</a:t>
            </a:r>
            <a:r>
              <a:rPr lang="hy-AM" sz="2800" dirty="0" smtClean="0"/>
              <a:t>O</a:t>
            </a:r>
            <a:r>
              <a:rPr lang="hy-AM" sz="2800" baseline="-25000" dirty="0" smtClean="0"/>
              <a:t>4</a:t>
            </a:r>
            <a:r>
              <a:rPr lang="hy-AM" sz="2800" dirty="0" smtClean="0"/>
              <a:t>)</a:t>
            </a:r>
            <a:r>
              <a:rPr lang="en-US" sz="2800" dirty="0" smtClean="0"/>
              <a:t> which is also known as oxalic acid that is present in chocolate.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>
                <a:solidFill>
                  <a:srgbClr val="FF0066"/>
                </a:solidFill>
              </a:rPr>
              <a:t>For example::</a:t>
            </a:r>
            <a:r>
              <a:rPr lang="en-US" sz="2800" b="1" dirty="0" smtClean="0"/>
              <a:t>  CH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COOH</a:t>
            </a:r>
            <a:r>
              <a:rPr lang="en-US" sz="2800" b="1" baseline="-25000" dirty="0" smtClean="0"/>
              <a:t>(</a:t>
            </a:r>
            <a:r>
              <a:rPr lang="en-US" sz="2800" b="1" baseline="-25000" dirty="0" err="1" smtClean="0"/>
              <a:t>aq</a:t>
            </a:r>
            <a:r>
              <a:rPr lang="en-US" sz="2800" b="1" baseline="-25000" dirty="0" smtClean="0"/>
              <a:t>)</a:t>
            </a:r>
            <a:r>
              <a:rPr lang="en-US" sz="2800" b="1" dirty="0" smtClean="0"/>
              <a:t>          CH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COO</a:t>
            </a:r>
            <a:r>
              <a:rPr lang="en-US" sz="2800" b="1" baseline="30000" dirty="0" smtClean="0"/>
              <a:t>-</a:t>
            </a:r>
            <a:r>
              <a:rPr lang="en-US" sz="2800" b="1" baseline="-25000" dirty="0" smtClean="0"/>
              <a:t>(</a:t>
            </a:r>
            <a:r>
              <a:rPr lang="en-US" sz="2800" b="1" baseline="-25000" dirty="0" err="1" smtClean="0"/>
              <a:t>aq</a:t>
            </a:r>
            <a:r>
              <a:rPr lang="en-US" sz="2800" b="1" baseline="-25000" dirty="0" smtClean="0"/>
              <a:t>)</a:t>
            </a:r>
            <a:r>
              <a:rPr lang="en-US" sz="2800" b="1" dirty="0" smtClean="0"/>
              <a:t>  +  H</a:t>
            </a:r>
            <a:r>
              <a:rPr lang="en-US" sz="2800" b="1" baseline="30000" dirty="0" smtClean="0"/>
              <a:t>+</a:t>
            </a:r>
            <a:r>
              <a:rPr lang="en-US" sz="2800" b="1" baseline="-25000" dirty="0" smtClean="0"/>
              <a:t>(</a:t>
            </a:r>
            <a:r>
              <a:rPr lang="en-US" sz="2800" b="1" baseline="-25000" dirty="0" err="1" smtClean="0"/>
              <a:t>aq</a:t>
            </a:r>
            <a:r>
              <a:rPr lang="en-US" sz="2800" b="1" baseline="-25000" dirty="0" smtClean="0"/>
              <a:t>)</a:t>
            </a:r>
            <a:r>
              <a:rPr lang="hy-AM" sz="2800" b="1" dirty="0" smtClean="0"/>
              <a:t/>
            </a:r>
            <a:br>
              <a:rPr lang="hy-AM" sz="2800" b="1" dirty="0" smtClean="0"/>
            </a:br>
            <a:r>
              <a:rPr lang="hy-AM" sz="1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y-AM" sz="1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Important Things to Note</a:t>
            </a:r>
            <a:endParaRPr lang="en-US" dirty="0"/>
          </a:p>
        </p:txBody>
      </p:sp>
      <p:pic>
        <p:nvPicPr>
          <p:cNvPr id="26626" name="Picture 2" descr="Image result for equilibrium arrow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5486400"/>
            <a:ext cx="533400" cy="53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638800"/>
          </a:xfrm>
        </p:spPr>
        <p:txBody>
          <a:bodyPr>
            <a:normAutofit/>
          </a:bodyPr>
          <a:lstStyle/>
          <a:p>
            <a:r>
              <a:rPr lang="hy-AM" sz="2800" dirty="0" smtClean="0"/>
              <a:t>Monobasic acids are those acids which yield one free H</a:t>
            </a:r>
            <a:r>
              <a:rPr lang="hy-AM" sz="2800" baseline="30000" dirty="0" smtClean="0"/>
              <a:t>+</a:t>
            </a:r>
            <a:r>
              <a:rPr lang="hy-AM" sz="2800" dirty="0" smtClean="0"/>
              <a:t> ion for each molecule of acid in aqueous solution</a:t>
            </a:r>
            <a:r>
              <a:rPr lang="en-US" sz="2800" dirty="0" smtClean="0"/>
              <a:t>.</a:t>
            </a:r>
            <a:r>
              <a:rPr lang="hy-AM" sz="2800" dirty="0" smtClean="0"/>
              <a:t>  HCl, HNO</a:t>
            </a:r>
            <a:r>
              <a:rPr lang="hy-AM" sz="2800" baseline="-25000" dirty="0" smtClean="0"/>
              <a:t>3</a:t>
            </a:r>
            <a:r>
              <a:rPr lang="hy-AM" sz="2800" dirty="0" smtClean="0"/>
              <a:t> and CH</a:t>
            </a:r>
            <a:r>
              <a:rPr lang="hy-AM" sz="2800" baseline="-25000" dirty="0" smtClean="0"/>
              <a:t>3</a:t>
            </a:r>
            <a:r>
              <a:rPr lang="hy-AM" sz="2800" dirty="0" smtClean="0"/>
              <a:t>COOH</a:t>
            </a:r>
            <a:r>
              <a:rPr lang="en-US" sz="2800" dirty="0" smtClean="0"/>
              <a:t> are examples of monobasic acids.</a:t>
            </a:r>
            <a:r>
              <a:rPr lang="hy-AM" sz="2800" dirty="0" smtClean="0"/>
              <a:t/>
            </a:r>
            <a:br>
              <a:rPr lang="hy-AM" sz="2800" dirty="0" smtClean="0"/>
            </a:br>
            <a:r>
              <a:rPr lang="hy-AM" sz="2800" dirty="0" smtClean="0"/>
              <a:t/>
            </a:r>
            <a:br>
              <a:rPr lang="hy-AM" sz="2800" dirty="0" smtClean="0"/>
            </a:br>
            <a:r>
              <a:rPr lang="en-US" sz="2800" b="1" dirty="0" smtClean="0"/>
              <a:t>W</a:t>
            </a:r>
            <a:r>
              <a:rPr lang="hy-AM" sz="2800" b="1" dirty="0" smtClean="0"/>
              <a:t>hat do you think are dibasic and tribasic acid and can you give examples of each? </a:t>
            </a:r>
            <a:br>
              <a:rPr lang="hy-AM" sz="2800" b="1" dirty="0" smtClean="0"/>
            </a:br>
            <a:r>
              <a:rPr lang="hy-AM" sz="2800" b="1" dirty="0" smtClean="0"/>
              <a:t/>
            </a:r>
            <a:br>
              <a:rPr lang="hy-AM" sz="2800" b="1" dirty="0" smtClean="0"/>
            </a:br>
            <a:r>
              <a:rPr lang="hy-AM" sz="2800" b="1" dirty="0" smtClean="0"/>
              <a:t>What is the meaning of the saying, “ionisation of an acid”? </a:t>
            </a:r>
          </a:p>
          <a:p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Important Things to Note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lnSpcReduction="10000"/>
          </a:bodyPr>
          <a:lstStyle/>
          <a:p>
            <a:r>
              <a:rPr lang="hy-AM" sz="2400" b="1" dirty="0" smtClean="0">
                <a:solidFill>
                  <a:srgbClr val="7030A0"/>
                </a:solidFill>
              </a:rPr>
              <a:t>A.</a:t>
            </a:r>
            <a:r>
              <a:rPr lang="hy-AM" sz="2400" dirty="0" smtClean="0"/>
              <a:t>  </a:t>
            </a:r>
            <a:r>
              <a:rPr lang="hy-AM" sz="2400" b="1" dirty="0" smtClean="0"/>
              <a:t>STRONG</a:t>
            </a:r>
            <a:r>
              <a:rPr lang="hy-AM" sz="2400" dirty="0" smtClean="0"/>
              <a:t> and </a:t>
            </a:r>
            <a:r>
              <a:rPr lang="hy-AM" sz="2400" b="1" dirty="0" smtClean="0"/>
              <a:t>WEAK</a:t>
            </a:r>
            <a:r>
              <a:rPr lang="hy-AM" sz="2400" dirty="0" smtClean="0"/>
              <a:t> do </a:t>
            </a:r>
            <a:r>
              <a:rPr lang="hy-AM" sz="2400" b="1" dirty="0" smtClean="0"/>
              <a:t>NOT</a:t>
            </a:r>
            <a:r>
              <a:rPr lang="hy-AM" sz="2400" dirty="0" smtClean="0"/>
              <a:t> mean </a:t>
            </a:r>
            <a:r>
              <a:rPr lang="hy-AM" sz="2400" b="1" dirty="0" smtClean="0"/>
              <a:t>CONCENTRATED </a:t>
            </a:r>
            <a:r>
              <a:rPr lang="hy-AM" sz="2400" dirty="0" smtClean="0"/>
              <a:t>or </a:t>
            </a:r>
            <a:r>
              <a:rPr lang="hy-AM" sz="2400" b="1" dirty="0" smtClean="0"/>
              <a:t>DILUTE</a:t>
            </a:r>
            <a:r>
              <a:rPr lang="hy-AM" sz="2400" dirty="0" smtClean="0"/>
              <a:t>.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y-AM" sz="2400" dirty="0" smtClean="0"/>
              <a:t>Do </a:t>
            </a:r>
            <a:r>
              <a:rPr lang="hy-AM" sz="2400" b="1" dirty="0" smtClean="0"/>
              <a:t>NOT</a:t>
            </a:r>
            <a:r>
              <a:rPr lang="hy-AM" sz="2400" dirty="0" smtClean="0"/>
              <a:t> confuse the two!</a:t>
            </a:r>
            <a:br>
              <a:rPr lang="hy-AM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7030A0"/>
                </a:solidFill>
              </a:rPr>
              <a:t>B</a:t>
            </a:r>
            <a:r>
              <a:rPr lang="hy-AM" sz="2400" b="1" dirty="0" smtClean="0">
                <a:solidFill>
                  <a:srgbClr val="7030A0"/>
                </a:solidFill>
              </a:rPr>
              <a:t>.</a:t>
            </a:r>
            <a:r>
              <a:rPr lang="hy-AM" sz="2400" dirty="0" smtClean="0"/>
              <a:t>  Do </a:t>
            </a:r>
            <a:r>
              <a:rPr lang="hy-AM" sz="2400" b="1" dirty="0" smtClean="0"/>
              <a:t>NOT</a:t>
            </a:r>
            <a:r>
              <a:rPr lang="hy-AM" sz="2400" dirty="0" smtClean="0"/>
              <a:t> confuse the terms </a:t>
            </a:r>
            <a:r>
              <a:rPr lang="hy-AM" sz="2400" b="1" dirty="0" smtClean="0"/>
              <a:t>S</a:t>
            </a:r>
            <a:r>
              <a:rPr lang="en-US" sz="2400" b="1" dirty="0" smtClean="0"/>
              <a:t>T</a:t>
            </a:r>
            <a:r>
              <a:rPr lang="hy-AM" sz="2400" b="1" dirty="0" smtClean="0"/>
              <a:t>RONG</a:t>
            </a:r>
            <a:r>
              <a:rPr lang="hy-AM" sz="2400" dirty="0" smtClean="0"/>
              <a:t> and </a:t>
            </a:r>
            <a:r>
              <a:rPr lang="hy-AM" sz="2400" b="1" dirty="0" smtClean="0"/>
              <a:t>WEAK</a:t>
            </a:r>
            <a:r>
              <a:rPr lang="hy-AM" sz="2400" dirty="0" smtClean="0"/>
              <a:t> with </a:t>
            </a:r>
            <a:r>
              <a:rPr lang="hy-AM" sz="2400" b="1" dirty="0" smtClean="0"/>
              <a:t>REACTIVE</a:t>
            </a:r>
            <a:r>
              <a:rPr lang="hy-AM" sz="2400" dirty="0" smtClean="0"/>
              <a:t> and </a:t>
            </a:r>
            <a:r>
              <a:rPr lang="hy-AM" sz="2400" b="1" dirty="0" smtClean="0"/>
              <a:t>UNREACTIVE</a:t>
            </a:r>
            <a:r>
              <a:rPr lang="hy-AM" sz="2400" dirty="0" smtClean="0"/>
              <a:t>!</a:t>
            </a:r>
            <a:br>
              <a:rPr lang="hy-AM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7030A0"/>
                </a:solidFill>
              </a:rPr>
              <a:t>C</a:t>
            </a:r>
            <a:r>
              <a:rPr lang="hy-AM" sz="2400" b="1" dirty="0" smtClean="0">
                <a:solidFill>
                  <a:srgbClr val="7030A0"/>
                </a:solidFill>
              </a:rPr>
              <a:t>.</a:t>
            </a:r>
            <a:r>
              <a:rPr lang="hy-AM" sz="2400" dirty="0" smtClean="0"/>
              <a:t>  The </a:t>
            </a:r>
            <a:r>
              <a:rPr lang="hy-AM" sz="2400" b="1" dirty="0" smtClean="0"/>
              <a:t>STRENGTH</a:t>
            </a:r>
            <a:r>
              <a:rPr lang="hy-AM" sz="2400" dirty="0" smtClean="0"/>
              <a:t> of an acid depends on its ability to provide free hydrogen ions in aqueous solutions!</a:t>
            </a:r>
          </a:p>
          <a:p>
            <a:endParaRPr lang="hy-AM" sz="2400" dirty="0"/>
          </a:p>
          <a:p>
            <a:r>
              <a:rPr lang="hy-AM" sz="2400" b="1" dirty="0" smtClean="0">
                <a:solidFill>
                  <a:srgbClr val="FF0066"/>
                </a:solidFill>
              </a:rPr>
              <a:t>Why do you think HCl is a strong acid?  Express this using an equation.</a:t>
            </a:r>
            <a:r>
              <a:rPr lang="en-US" sz="2400" b="1" dirty="0" smtClean="0">
                <a:solidFill>
                  <a:srgbClr val="FF0066"/>
                </a:solidFill>
              </a:rPr>
              <a:t>     </a:t>
            </a:r>
            <a:r>
              <a:rPr lang="en-US" sz="2400" b="1" dirty="0" err="1" smtClean="0">
                <a:solidFill>
                  <a:srgbClr val="FF0066"/>
                </a:solidFill>
              </a:rPr>
              <a:t>HCl</a:t>
            </a:r>
            <a:r>
              <a:rPr lang="en-US" sz="2400" b="1" baseline="-25000" dirty="0" smtClean="0">
                <a:solidFill>
                  <a:srgbClr val="FF0066"/>
                </a:solidFill>
              </a:rPr>
              <a:t>(</a:t>
            </a:r>
            <a:r>
              <a:rPr lang="en-US" sz="2400" b="1" baseline="-25000" dirty="0" err="1" smtClean="0">
                <a:solidFill>
                  <a:srgbClr val="FF0066"/>
                </a:solidFill>
              </a:rPr>
              <a:t>aq</a:t>
            </a:r>
            <a:r>
              <a:rPr lang="en-US" sz="2400" b="1" baseline="-25000" dirty="0" smtClean="0">
                <a:solidFill>
                  <a:srgbClr val="FF0066"/>
                </a:solidFill>
              </a:rPr>
              <a:t>)</a:t>
            </a:r>
            <a:r>
              <a:rPr lang="en-US" sz="2400" b="1" dirty="0" smtClean="0">
                <a:solidFill>
                  <a:srgbClr val="FF0066"/>
                </a:solidFill>
              </a:rPr>
              <a:t>  </a:t>
            </a:r>
            <a:r>
              <a:rPr lang="en-US" sz="2400" b="1" dirty="0" smtClean="0">
                <a:solidFill>
                  <a:srgbClr val="FF0066"/>
                </a:solidFill>
                <a:sym typeface="Wingdings" pitchFamily="2" charset="2"/>
              </a:rPr>
              <a:t>  H</a:t>
            </a:r>
            <a:r>
              <a:rPr lang="en-US" sz="2400" b="1" baseline="30000" dirty="0" smtClean="0">
                <a:solidFill>
                  <a:srgbClr val="FF0066"/>
                </a:solidFill>
                <a:sym typeface="Wingdings" pitchFamily="2" charset="2"/>
              </a:rPr>
              <a:t>+</a:t>
            </a:r>
            <a:r>
              <a:rPr lang="en-US" sz="2400" b="1" baseline="-25000" dirty="0" smtClean="0">
                <a:solidFill>
                  <a:srgbClr val="FF0066"/>
                </a:solidFill>
                <a:sym typeface="Wingdings" pitchFamily="2" charset="2"/>
              </a:rPr>
              <a:t>(</a:t>
            </a:r>
            <a:r>
              <a:rPr lang="en-US" sz="2400" b="1" baseline="-25000" dirty="0" err="1" smtClean="0">
                <a:solidFill>
                  <a:srgbClr val="FF0066"/>
                </a:solidFill>
                <a:sym typeface="Wingdings" pitchFamily="2" charset="2"/>
              </a:rPr>
              <a:t>aq</a:t>
            </a:r>
            <a:r>
              <a:rPr lang="en-US" sz="2400" b="1" baseline="-25000" dirty="0" smtClean="0">
                <a:solidFill>
                  <a:srgbClr val="FF0066"/>
                </a:solidFill>
                <a:sym typeface="Wingdings" pitchFamily="2" charset="2"/>
              </a:rPr>
              <a:t>) </a:t>
            </a:r>
            <a:r>
              <a:rPr lang="en-US" sz="2400" b="1" dirty="0" smtClean="0">
                <a:solidFill>
                  <a:srgbClr val="FF0066"/>
                </a:solidFill>
                <a:sym typeface="Wingdings" pitchFamily="2" charset="2"/>
              </a:rPr>
              <a:t>+  </a:t>
            </a:r>
            <a:r>
              <a:rPr lang="en-US" sz="2400" b="1" dirty="0" err="1" smtClean="0">
                <a:solidFill>
                  <a:srgbClr val="FF0066"/>
                </a:solidFill>
                <a:sym typeface="Wingdings" pitchFamily="2" charset="2"/>
              </a:rPr>
              <a:t>Cl</a:t>
            </a:r>
            <a:r>
              <a:rPr lang="en-US" sz="2400" b="1" baseline="30000" dirty="0" smtClean="0">
                <a:solidFill>
                  <a:srgbClr val="FF0066"/>
                </a:solidFill>
                <a:sym typeface="Wingdings" pitchFamily="2" charset="2"/>
              </a:rPr>
              <a:t>-</a:t>
            </a:r>
            <a:r>
              <a:rPr lang="en-US" sz="2400" b="1" baseline="-25000" dirty="0" smtClean="0">
                <a:solidFill>
                  <a:srgbClr val="FF0066"/>
                </a:solidFill>
                <a:sym typeface="Wingdings" pitchFamily="2" charset="2"/>
              </a:rPr>
              <a:t>(</a:t>
            </a:r>
            <a:r>
              <a:rPr lang="en-US" sz="2400" b="1" baseline="-25000" dirty="0" err="1" smtClean="0">
                <a:solidFill>
                  <a:srgbClr val="FF0066"/>
                </a:solidFill>
                <a:sym typeface="Wingdings" pitchFamily="2" charset="2"/>
              </a:rPr>
              <a:t>aq</a:t>
            </a:r>
            <a:r>
              <a:rPr lang="en-US" sz="2400" b="1" baseline="-25000" dirty="0" smtClean="0">
                <a:solidFill>
                  <a:srgbClr val="FF0066"/>
                </a:solidFill>
                <a:sym typeface="Wingdings" pitchFamily="2" charset="2"/>
              </a:rPr>
              <a:t>)</a:t>
            </a:r>
            <a:r>
              <a:rPr lang="hy-AM" sz="2400" b="1" dirty="0" smtClean="0">
                <a:solidFill>
                  <a:srgbClr val="FF0066"/>
                </a:solidFill>
              </a:rPr>
              <a:t/>
            </a:r>
            <a:br>
              <a:rPr lang="hy-AM" sz="2400" b="1" dirty="0" smtClean="0">
                <a:solidFill>
                  <a:srgbClr val="FF0066"/>
                </a:solidFill>
              </a:rPr>
            </a:br>
            <a:endParaRPr lang="en-US" sz="2400" b="1" dirty="0" smtClean="0"/>
          </a:p>
          <a:p>
            <a:r>
              <a:rPr lang="hy-AM" sz="2400" b="1" dirty="0" smtClean="0">
                <a:solidFill>
                  <a:srgbClr val="00B050"/>
                </a:solidFill>
              </a:rPr>
              <a:t>Why do you think ethanoic acid, CH</a:t>
            </a:r>
            <a:r>
              <a:rPr lang="hy-AM" sz="2400" b="1" baseline="-25000" dirty="0" smtClean="0">
                <a:solidFill>
                  <a:srgbClr val="00B050"/>
                </a:solidFill>
              </a:rPr>
              <a:t>3</a:t>
            </a:r>
            <a:r>
              <a:rPr lang="hy-AM" sz="2400" b="1" dirty="0" smtClean="0">
                <a:solidFill>
                  <a:srgbClr val="00B050"/>
                </a:solidFill>
              </a:rPr>
              <a:t>COOH is a weak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hy-AM" sz="2400" b="1" dirty="0" smtClean="0">
                <a:solidFill>
                  <a:srgbClr val="00B050"/>
                </a:solidFill>
              </a:rPr>
              <a:t>acid?  Express this using an equation.</a:t>
            </a:r>
            <a:r>
              <a:rPr lang="en-US" sz="2400" b="1" dirty="0" smtClean="0">
                <a:solidFill>
                  <a:srgbClr val="00B050"/>
                </a:solidFill>
              </a:rPr>
              <a:t>   CH</a:t>
            </a:r>
            <a:r>
              <a:rPr lang="en-US" sz="24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2400" b="1" dirty="0" smtClean="0">
                <a:solidFill>
                  <a:srgbClr val="00B050"/>
                </a:solidFill>
              </a:rPr>
              <a:t>COOH</a:t>
            </a:r>
            <a:r>
              <a:rPr lang="en-US" sz="2400" b="1" baseline="-25000" dirty="0" smtClean="0">
                <a:solidFill>
                  <a:srgbClr val="00B050"/>
                </a:solidFill>
              </a:rPr>
              <a:t>(</a:t>
            </a:r>
            <a:r>
              <a:rPr lang="en-US" sz="2400" b="1" baseline="-25000" dirty="0" err="1" smtClean="0">
                <a:solidFill>
                  <a:srgbClr val="00B050"/>
                </a:solidFill>
              </a:rPr>
              <a:t>aq</a:t>
            </a:r>
            <a:r>
              <a:rPr lang="en-US" sz="2400" b="1" baseline="-25000" dirty="0" smtClean="0">
                <a:solidFill>
                  <a:srgbClr val="00B050"/>
                </a:solidFill>
              </a:rPr>
              <a:t>)</a:t>
            </a:r>
            <a:r>
              <a:rPr lang="en-US" sz="2400" b="1" dirty="0" smtClean="0">
                <a:solidFill>
                  <a:srgbClr val="00B050"/>
                </a:solidFill>
              </a:rPr>
              <a:t>           CH</a:t>
            </a:r>
            <a:r>
              <a:rPr lang="en-US" sz="24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2400" b="1" dirty="0" smtClean="0">
                <a:solidFill>
                  <a:srgbClr val="00B050"/>
                </a:solidFill>
              </a:rPr>
              <a:t>COO</a:t>
            </a:r>
            <a:r>
              <a:rPr lang="en-US" sz="24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2400" b="1" baseline="-25000" dirty="0" smtClean="0">
                <a:solidFill>
                  <a:srgbClr val="00B050"/>
                </a:solidFill>
              </a:rPr>
              <a:t>(</a:t>
            </a:r>
            <a:r>
              <a:rPr lang="en-US" sz="2400" b="1" baseline="-25000" dirty="0" err="1" smtClean="0">
                <a:solidFill>
                  <a:srgbClr val="00B050"/>
                </a:solidFill>
              </a:rPr>
              <a:t>aq</a:t>
            </a:r>
            <a:r>
              <a:rPr lang="en-US" sz="2400" b="1" baseline="-25000" dirty="0" smtClean="0">
                <a:solidFill>
                  <a:srgbClr val="00B050"/>
                </a:solidFill>
              </a:rPr>
              <a:t>)</a:t>
            </a:r>
            <a:r>
              <a:rPr lang="en-US" sz="2400" b="1" dirty="0" smtClean="0">
                <a:solidFill>
                  <a:srgbClr val="00B050"/>
                </a:solidFill>
              </a:rPr>
              <a:t>  +  H</a:t>
            </a:r>
            <a:r>
              <a:rPr lang="en-US" sz="2400" b="1" baseline="30000" dirty="0" smtClean="0">
                <a:solidFill>
                  <a:srgbClr val="00B050"/>
                </a:solidFill>
              </a:rPr>
              <a:t>+</a:t>
            </a:r>
            <a:r>
              <a:rPr lang="en-US" sz="2400" b="1" baseline="-25000" dirty="0" smtClean="0">
                <a:solidFill>
                  <a:srgbClr val="00B050"/>
                </a:solidFill>
              </a:rPr>
              <a:t>(</a:t>
            </a:r>
            <a:r>
              <a:rPr lang="en-US" sz="2400" b="1" baseline="-25000" dirty="0" err="1" smtClean="0">
                <a:solidFill>
                  <a:srgbClr val="00B050"/>
                </a:solidFill>
              </a:rPr>
              <a:t>aq</a:t>
            </a:r>
            <a:r>
              <a:rPr lang="en-US" sz="2400" b="1" baseline="-25000" dirty="0" smtClean="0">
                <a:solidFill>
                  <a:srgbClr val="00B050"/>
                </a:solidFill>
              </a:rPr>
              <a:t>)</a:t>
            </a:r>
            <a:r>
              <a:rPr lang="en-US" sz="2400" b="1" dirty="0" smtClean="0">
                <a:solidFill>
                  <a:srgbClr val="00B050"/>
                </a:solidFill>
              </a:rPr>
              <a:t>  </a:t>
            </a:r>
            <a:endParaRPr lang="hy-AM" sz="2400" b="1" dirty="0" smtClean="0">
              <a:solidFill>
                <a:srgbClr val="00B050"/>
              </a:solidFill>
            </a:endParaRPr>
          </a:p>
          <a:p>
            <a:endParaRPr lang="hy-AM" sz="1200" b="1" dirty="0"/>
          </a:p>
          <a:p>
            <a:endParaRPr lang="hy-AM" sz="1200" b="1" dirty="0" smtClean="0"/>
          </a:p>
          <a:p>
            <a:endParaRPr lang="hy-AM" sz="12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hy-AM" sz="1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y-AM" sz="12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12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Important Things to Note</a:t>
            </a:r>
            <a:endParaRPr lang="en-US" dirty="0"/>
          </a:p>
        </p:txBody>
      </p:sp>
      <p:pic>
        <p:nvPicPr>
          <p:cNvPr id="5" name="Picture 2" descr="Image result for equilibrium arrow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5867400"/>
            <a:ext cx="533400" cy="53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</a:t>
            </a:r>
            <a:r>
              <a:rPr lang="hy-AM" sz="2800" dirty="0" smtClean="0"/>
              <a:t>ater molecules may become part of the crystal structure of salts when these are formed by crystallization from aqueous solutions.  Such water is known as water of crystallization.</a:t>
            </a:r>
            <a:br>
              <a:rPr lang="hy-AM" sz="2800" dirty="0" smtClean="0"/>
            </a:br>
            <a:endParaRPr lang="en-US" sz="2800" dirty="0" smtClean="0"/>
          </a:p>
          <a:p>
            <a:r>
              <a:rPr lang="hy-AM" sz="2800" dirty="0" smtClean="0"/>
              <a:t>The water of crystallization should be included as part of the formula of the salt.  The dot in the middle of the formula, just before the H</a:t>
            </a:r>
            <a:r>
              <a:rPr lang="hy-AM" sz="2800" baseline="-25000" dirty="0" smtClean="0"/>
              <a:t>2</a:t>
            </a:r>
            <a:r>
              <a:rPr lang="hy-AM" sz="2800" dirty="0" smtClean="0"/>
              <a:t>O, indicates water of crystallization.</a:t>
            </a:r>
            <a:br>
              <a:rPr lang="hy-AM" sz="2800" dirty="0" smtClean="0"/>
            </a:br>
            <a:endParaRPr lang="en-US" sz="2800" dirty="0" smtClean="0"/>
          </a:p>
          <a:p>
            <a:r>
              <a:rPr lang="hy-AM" sz="2800" b="1" dirty="0" smtClean="0"/>
              <a:t>Salts with water of crystallization are also known as _________ salts.</a:t>
            </a:r>
            <a:r>
              <a:rPr lang="hy-AM" sz="2000" b="1" dirty="0" smtClean="0"/>
              <a:t/>
            </a:r>
            <a:br>
              <a:rPr lang="hy-AM" sz="2000" b="1" dirty="0" smtClean="0"/>
            </a:br>
            <a:endParaRPr lang="en-US" sz="2000" b="1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Water of Crystallization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Autofit/>
          </a:bodyPr>
          <a:lstStyle/>
          <a:p>
            <a:r>
              <a:rPr lang="hy-AM" sz="3600" dirty="0" smtClean="0"/>
              <a:t>Examples of salts with water of crystallization are::</a:t>
            </a:r>
            <a:br>
              <a:rPr lang="hy-AM" sz="3600" dirty="0" smtClean="0"/>
            </a:br>
            <a:r>
              <a:rPr lang="hy-AM" sz="3600" dirty="0" smtClean="0"/>
              <a:t/>
            </a:r>
            <a:br>
              <a:rPr lang="hy-AM" sz="3600" dirty="0" smtClean="0"/>
            </a:br>
            <a:r>
              <a:rPr lang="hy-AM" sz="3600" dirty="0" smtClean="0"/>
              <a:t>CuSO</a:t>
            </a:r>
            <a:r>
              <a:rPr lang="hy-AM" sz="3600" baseline="-25000" dirty="0" smtClean="0"/>
              <a:t>4</a:t>
            </a:r>
            <a:r>
              <a:rPr lang="hy-AM" sz="3600" dirty="0" smtClean="0"/>
              <a:t>.5H</a:t>
            </a:r>
            <a:r>
              <a:rPr lang="hy-AM" sz="3600" baseline="-25000" dirty="0" smtClean="0"/>
              <a:t>2</a:t>
            </a:r>
            <a:r>
              <a:rPr lang="hy-AM" sz="3600" dirty="0" smtClean="0"/>
              <a:t>O  - copper(II) sulphate-5-water</a:t>
            </a:r>
            <a:br>
              <a:rPr lang="hy-AM" sz="3600" dirty="0" smtClean="0"/>
            </a:br>
            <a:r>
              <a:rPr lang="hy-AM" sz="3600" dirty="0" smtClean="0"/>
              <a:t/>
            </a:r>
            <a:br>
              <a:rPr lang="hy-AM" sz="3600" dirty="0" smtClean="0"/>
            </a:br>
            <a:r>
              <a:rPr lang="hy-AM" sz="3600" dirty="0" smtClean="0"/>
              <a:t>CaCl</a:t>
            </a:r>
            <a:r>
              <a:rPr lang="hy-AM" sz="3600" baseline="-25000" dirty="0" smtClean="0"/>
              <a:t>2</a:t>
            </a:r>
            <a:r>
              <a:rPr lang="hy-AM" sz="3600" dirty="0" smtClean="0"/>
              <a:t>.6H</a:t>
            </a:r>
            <a:r>
              <a:rPr lang="hy-AM" sz="3600" baseline="-25000" dirty="0" smtClean="0"/>
              <a:t>2</a:t>
            </a:r>
            <a:r>
              <a:rPr lang="hy-AM" sz="3600" dirty="0" smtClean="0"/>
              <a:t>O  -  calcium chloride-6-water</a:t>
            </a:r>
            <a:br>
              <a:rPr lang="hy-AM" sz="3600" dirty="0" smtClean="0"/>
            </a:br>
            <a:r>
              <a:rPr lang="hy-AM" sz="3600" dirty="0" smtClean="0"/>
              <a:t/>
            </a:r>
            <a:br>
              <a:rPr lang="hy-AM" sz="3600" dirty="0" smtClean="0"/>
            </a:br>
            <a:r>
              <a:rPr lang="hy-AM" sz="3600" b="1" dirty="0" smtClean="0"/>
              <a:t>What do you think is the name of this next compound?  FeSO</a:t>
            </a:r>
            <a:r>
              <a:rPr lang="hy-AM" sz="3600" b="1" baseline="-25000" dirty="0" smtClean="0"/>
              <a:t>4</a:t>
            </a:r>
            <a:r>
              <a:rPr lang="hy-AM" sz="3600" b="1" dirty="0" smtClean="0"/>
              <a:t>.7H</a:t>
            </a:r>
            <a:r>
              <a:rPr lang="hy-AM" sz="3600" b="1" baseline="-25000" dirty="0" smtClean="0"/>
              <a:t>2</a:t>
            </a:r>
            <a:r>
              <a:rPr lang="hy-AM" sz="3600" b="1" dirty="0" smtClean="0"/>
              <a:t>O</a:t>
            </a:r>
            <a:r>
              <a:rPr lang="en-US" sz="3600" b="1" dirty="0" smtClean="0"/>
              <a:t>?  </a:t>
            </a:r>
            <a:r>
              <a:rPr lang="hy-AM" sz="3600" b="1" dirty="0" smtClean="0"/>
              <a:t>_</a:t>
            </a:r>
            <a:r>
              <a:rPr lang="en-US" sz="3600" b="1" dirty="0" smtClean="0"/>
              <a:t>______</a:t>
            </a:r>
            <a:r>
              <a:rPr lang="hy-AM" sz="3600" b="1" dirty="0" smtClean="0"/>
              <a:t>______</a:t>
            </a:r>
            <a:endParaRPr lang="en-US" sz="36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Water of Crystallization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pH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257800"/>
          </a:xfrm>
        </p:spPr>
        <p:txBody>
          <a:bodyPr>
            <a:normAutofit/>
          </a:bodyPr>
          <a:lstStyle/>
          <a:p>
            <a:r>
              <a:rPr lang="hy-AM" dirty="0" smtClean="0"/>
              <a:t>The pH scale is a number scale which indicates whether a solution is alkaline, acidic or neutral.</a:t>
            </a:r>
            <a:endParaRPr lang="en-US" dirty="0" smtClean="0"/>
          </a:p>
          <a:p>
            <a:endParaRPr lang="en-US" sz="2000" dirty="0" smtClean="0"/>
          </a:p>
        </p:txBody>
      </p:sp>
      <p:pic>
        <p:nvPicPr>
          <p:cNvPr id="11266" name="Picture 2" descr="Image result for pH sc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561590"/>
            <a:ext cx="6553200" cy="4286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92500" lnSpcReduction="10000"/>
          </a:bodyPr>
          <a:lstStyle/>
          <a:p>
            <a:r>
              <a:rPr lang="hy-AM" sz="2400" dirty="0" smtClean="0"/>
              <a:t>Bases are the </a:t>
            </a:r>
            <a:r>
              <a:rPr lang="hy-AM" sz="2400" b="1" dirty="0" smtClean="0"/>
              <a:t>hydroxides</a:t>
            </a:r>
            <a:r>
              <a:rPr lang="hy-AM" sz="2400" dirty="0" smtClean="0"/>
              <a:t> and </a:t>
            </a:r>
            <a:r>
              <a:rPr lang="hy-AM" sz="2400" b="1" dirty="0" smtClean="0"/>
              <a:t>oxides</a:t>
            </a:r>
            <a:r>
              <a:rPr lang="hy-AM" sz="2400" dirty="0" smtClean="0"/>
              <a:t> of metals.</a:t>
            </a:r>
            <a:br>
              <a:rPr lang="hy-AM" sz="2400" dirty="0" smtClean="0"/>
            </a:br>
            <a:r>
              <a:rPr lang="hy-AM" sz="2400" dirty="0" smtClean="0"/>
              <a:t/>
            </a:r>
            <a:br>
              <a:rPr lang="hy-AM" sz="2400" dirty="0" smtClean="0"/>
            </a:br>
            <a:r>
              <a:rPr lang="hy-AM" sz="2400" dirty="0" smtClean="0"/>
              <a:t>However, a base may be defined as any substance which reacts with acids to form </a:t>
            </a:r>
            <a:r>
              <a:rPr lang="hy-AM" sz="2400" b="1" dirty="0" smtClean="0"/>
              <a:t>salts</a:t>
            </a:r>
            <a:r>
              <a:rPr lang="hy-AM" sz="2400" dirty="0" smtClean="0"/>
              <a:t> and </a:t>
            </a:r>
            <a:r>
              <a:rPr lang="hy-AM" sz="2400" b="1" dirty="0" smtClean="0"/>
              <a:t>water</a:t>
            </a:r>
            <a:r>
              <a:rPr lang="hy-AM" sz="2400" dirty="0" smtClean="0"/>
              <a:t> only</a:t>
            </a:r>
            <a:r>
              <a:rPr lang="en-US" sz="2400" dirty="0" smtClean="0"/>
              <a:t>. 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 following are examples of bases reacting with various acids.</a:t>
            </a:r>
            <a:br>
              <a:rPr lang="en-US" sz="2400" dirty="0" smtClean="0"/>
            </a:br>
            <a:r>
              <a:rPr lang="en-US" sz="2400" dirty="0" smtClean="0"/>
              <a:t>                 </a:t>
            </a:r>
            <a:br>
              <a:rPr lang="en-US" sz="2400" dirty="0" smtClean="0"/>
            </a:br>
            <a:r>
              <a:rPr lang="en-US" sz="2400" dirty="0" smtClean="0"/>
              <a:t>	  </a:t>
            </a:r>
            <a:r>
              <a:rPr lang="en-US" sz="2400" b="1" dirty="0" smtClean="0"/>
              <a:t>Metal oxide or a metal hydroxide + acid </a:t>
            </a:r>
            <a:r>
              <a:rPr lang="en-US" sz="2400" b="1" dirty="0" smtClean="0">
                <a:sym typeface="Wingdings" pitchFamily="2" charset="2"/>
              </a:rPr>
              <a:t>  salt  +  water</a:t>
            </a:r>
            <a:r>
              <a:rPr lang="hy-AM" sz="2400" b="1" dirty="0" smtClean="0"/>
              <a:t/>
            </a:r>
            <a:br>
              <a:rPr lang="hy-AM" sz="2400" b="1" dirty="0" smtClean="0"/>
            </a:br>
            <a:r>
              <a:rPr lang="hy-AM" sz="2400" dirty="0" smtClean="0"/>
              <a:t/>
            </a:r>
            <a:br>
              <a:rPr lang="hy-AM" sz="2400" dirty="0" smtClean="0"/>
            </a:br>
            <a:r>
              <a:rPr lang="hy-AM" sz="2400" b="1" dirty="0" smtClean="0"/>
              <a:t>MgO</a:t>
            </a:r>
            <a:r>
              <a:rPr lang="hy-AM" sz="2400" b="1" baseline="-25000" dirty="0" smtClean="0"/>
              <a:t>(s)</a:t>
            </a:r>
            <a:r>
              <a:rPr lang="hy-AM" sz="2400" b="1" dirty="0" smtClean="0"/>
              <a:t>  +  2HCl</a:t>
            </a:r>
            <a:r>
              <a:rPr lang="hy-AM" sz="2400" b="1" baseline="-25000" dirty="0" smtClean="0"/>
              <a:t>(aq)</a:t>
            </a:r>
            <a:r>
              <a:rPr lang="hy-AM" sz="2400" b="1" dirty="0" smtClean="0"/>
              <a:t>  </a:t>
            </a:r>
            <a:r>
              <a:rPr lang="hy-AM" sz="2400" b="1" dirty="0" smtClean="0">
                <a:sym typeface="Wingdings" pitchFamily="2" charset="2"/>
              </a:rPr>
              <a:t></a:t>
            </a:r>
            <a:r>
              <a:rPr lang="en-US" sz="2400" b="1" dirty="0" smtClean="0">
                <a:sym typeface="Wingdings" pitchFamily="2" charset="2"/>
              </a:rPr>
              <a:t>  MgCl</a:t>
            </a:r>
            <a:r>
              <a:rPr lang="en-US" sz="2400" b="1" baseline="-25000" dirty="0" smtClean="0">
                <a:sym typeface="Wingdings" pitchFamily="2" charset="2"/>
              </a:rPr>
              <a:t>2(</a:t>
            </a:r>
            <a:r>
              <a:rPr lang="en-US" sz="2400" b="1" baseline="-25000" dirty="0" err="1" smtClean="0">
                <a:sym typeface="Wingdings" pitchFamily="2" charset="2"/>
              </a:rPr>
              <a:t>aq</a:t>
            </a:r>
            <a:r>
              <a:rPr lang="en-US" sz="2400" b="1" baseline="-25000" dirty="0" smtClean="0">
                <a:sym typeface="Wingdings" pitchFamily="2" charset="2"/>
              </a:rPr>
              <a:t>)</a:t>
            </a:r>
            <a:r>
              <a:rPr lang="en-US" sz="2400" b="1" dirty="0" smtClean="0">
                <a:sym typeface="Wingdings" pitchFamily="2" charset="2"/>
              </a:rPr>
              <a:t> + H</a:t>
            </a:r>
            <a:r>
              <a:rPr lang="en-US" sz="2400" b="1" baseline="-25000" dirty="0" smtClean="0">
                <a:sym typeface="Wingdings" pitchFamily="2" charset="2"/>
              </a:rPr>
              <a:t>2</a:t>
            </a:r>
            <a:r>
              <a:rPr lang="en-US" sz="2400" b="1" dirty="0" smtClean="0">
                <a:sym typeface="Wingdings" pitchFamily="2" charset="2"/>
              </a:rPr>
              <a:t>O</a:t>
            </a:r>
            <a:r>
              <a:rPr lang="en-US" sz="2400" b="1" baseline="-25000" dirty="0" smtClean="0">
                <a:sym typeface="Wingdings" pitchFamily="2" charset="2"/>
              </a:rPr>
              <a:t>(l)</a:t>
            </a:r>
            <a:r>
              <a:rPr lang="en-US" sz="2400" b="1" dirty="0" smtClean="0">
                <a:sym typeface="Wingdings" pitchFamily="2" charset="2"/>
              </a:rPr>
              <a:t>  </a:t>
            </a: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>NaOH</a:t>
            </a:r>
            <a:r>
              <a:rPr lang="hy-AM" sz="2400" b="1" baseline="-25000" dirty="0" smtClean="0">
                <a:sym typeface="Wingdings" pitchFamily="2" charset="2"/>
              </a:rPr>
              <a:t>(aq)</a:t>
            </a:r>
            <a:r>
              <a:rPr lang="hy-AM" sz="2400" b="1" dirty="0" smtClean="0">
                <a:sym typeface="Wingdings" pitchFamily="2" charset="2"/>
              </a:rPr>
              <a:t>  +  HNO</a:t>
            </a:r>
            <a:r>
              <a:rPr lang="hy-AM" sz="2400" b="1" baseline="-25000" dirty="0" smtClean="0">
                <a:sym typeface="Wingdings" pitchFamily="2" charset="2"/>
              </a:rPr>
              <a:t>3(aq)</a:t>
            </a:r>
            <a:r>
              <a:rPr lang="hy-AM" sz="2400" b="1" dirty="0" smtClean="0">
                <a:sym typeface="Wingdings" pitchFamily="2" charset="2"/>
              </a:rPr>
              <a:t>  </a:t>
            </a:r>
            <a:r>
              <a:rPr lang="en-US" sz="2400" b="1" dirty="0" smtClean="0">
                <a:sym typeface="Wingdings" pitchFamily="2" charset="2"/>
              </a:rPr>
              <a:t>  NaNO</a:t>
            </a:r>
            <a:r>
              <a:rPr lang="en-US" sz="2400" b="1" baseline="-25000" dirty="0" smtClean="0">
                <a:sym typeface="Wingdings" pitchFamily="2" charset="2"/>
              </a:rPr>
              <a:t>3(</a:t>
            </a:r>
            <a:r>
              <a:rPr lang="en-US" sz="2400" b="1" baseline="-25000" dirty="0" err="1" smtClean="0">
                <a:sym typeface="Wingdings" pitchFamily="2" charset="2"/>
              </a:rPr>
              <a:t>aq</a:t>
            </a:r>
            <a:r>
              <a:rPr lang="en-US" sz="2400" b="1" baseline="-25000" dirty="0" smtClean="0">
                <a:sym typeface="Wingdings" pitchFamily="2" charset="2"/>
              </a:rPr>
              <a:t>)</a:t>
            </a:r>
            <a:r>
              <a:rPr lang="en-US" sz="2400" b="1" dirty="0" smtClean="0">
                <a:sym typeface="Wingdings" pitchFamily="2" charset="2"/>
              </a:rPr>
              <a:t>  +  H</a:t>
            </a:r>
            <a:r>
              <a:rPr lang="en-US" sz="2400" b="1" baseline="-25000" dirty="0" smtClean="0">
                <a:sym typeface="Wingdings" pitchFamily="2" charset="2"/>
              </a:rPr>
              <a:t>2</a:t>
            </a:r>
            <a:r>
              <a:rPr lang="en-US" sz="2400" b="1" dirty="0" smtClean="0">
                <a:sym typeface="Wingdings" pitchFamily="2" charset="2"/>
              </a:rPr>
              <a:t>O</a:t>
            </a:r>
            <a:r>
              <a:rPr lang="en-US" sz="2400" b="1" baseline="-25000" dirty="0" smtClean="0">
                <a:sym typeface="Wingdings" pitchFamily="2" charset="2"/>
              </a:rPr>
              <a:t>(l)</a:t>
            </a: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>2KOH</a:t>
            </a:r>
            <a:r>
              <a:rPr lang="hy-AM" sz="2400" b="1" baseline="-25000" dirty="0" smtClean="0">
                <a:sym typeface="Wingdings" pitchFamily="2" charset="2"/>
              </a:rPr>
              <a:t>(aq) </a:t>
            </a:r>
            <a:r>
              <a:rPr lang="hy-AM" sz="2400" b="1" dirty="0" smtClean="0">
                <a:sym typeface="Wingdings" pitchFamily="2" charset="2"/>
              </a:rPr>
              <a:t> +  H</a:t>
            </a:r>
            <a:r>
              <a:rPr lang="hy-AM" sz="2400" b="1" baseline="-25000" dirty="0" smtClean="0">
                <a:sym typeface="Wingdings" pitchFamily="2" charset="2"/>
              </a:rPr>
              <a:t>2</a:t>
            </a:r>
            <a:r>
              <a:rPr lang="hy-AM" sz="2400" b="1" dirty="0" smtClean="0">
                <a:sym typeface="Wingdings" pitchFamily="2" charset="2"/>
              </a:rPr>
              <a:t>SO</a:t>
            </a:r>
            <a:r>
              <a:rPr lang="hy-AM" sz="2400" b="1" baseline="-25000" dirty="0" smtClean="0">
                <a:sym typeface="Wingdings" pitchFamily="2" charset="2"/>
              </a:rPr>
              <a:t>4(aq)</a:t>
            </a:r>
            <a:r>
              <a:rPr lang="hy-AM" sz="2400" b="1" dirty="0" smtClean="0">
                <a:sym typeface="Wingdings" pitchFamily="2" charset="2"/>
              </a:rPr>
              <a:t>  </a:t>
            </a:r>
            <a:r>
              <a:rPr lang="en-US" sz="2400" b="1" dirty="0" smtClean="0">
                <a:sym typeface="Wingdings" pitchFamily="2" charset="2"/>
              </a:rPr>
              <a:t>  K</a:t>
            </a:r>
            <a:r>
              <a:rPr lang="en-US" sz="2400" b="1" baseline="-25000" dirty="0" smtClean="0">
                <a:sym typeface="Wingdings" pitchFamily="2" charset="2"/>
              </a:rPr>
              <a:t>2</a:t>
            </a:r>
            <a:r>
              <a:rPr lang="en-US" sz="2400" b="1" dirty="0" smtClean="0">
                <a:sym typeface="Wingdings" pitchFamily="2" charset="2"/>
              </a:rPr>
              <a:t>SO</a:t>
            </a:r>
            <a:r>
              <a:rPr lang="en-US" sz="2400" b="1" baseline="-25000" dirty="0" smtClean="0">
                <a:sym typeface="Wingdings" pitchFamily="2" charset="2"/>
              </a:rPr>
              <a:t>4(</a:t>
            </a:r>
            <a:r>
              <a:rPr lang="en-US" sz="2400" b="1" baseline="-25000" dirty="0" err="1" smtClean="0">
                <a:sym typeface="Wingdings" pitchFamily="2" charset="2"/>
              </a:rPr>
              <a:t>aq</a:t>
            </a:r>
            <a:r>
              <a:rPr lang="en-US" sz="2400" b="1" baseline="-25000" dirty="0" smtClean="0">
                <a:sym typeface="Wingdings" pitchFamily="2" charset="2"/>
              </a:rPr>
              <a:t>)  </a:t>
            </a:r>
            <a:r>
              <a:rPr lang="en-US" sz="2400" b="1" dirty="0" smtClean="0">
                <a:sym typeface="Wingdings" pitchFamily="2" charset="2"/>
              </a:rPr>
              <a:t>+  H</a:t>
            </a:r>
            <a:r>
              <a:rPr lang="en-US" sz="2400" b="1" baseline="-25000" dirty="0" smtClean="0">
                <a:sym typeface="Wingdings" pitchFamily="2" charset="2"/>
              </a:rPr>
              <a:t>2</a:t>
            </a:r>
            <a:r>
              <a:rPr lang="en-US" sz="2400" b="1" dirty="0" smtClean="0">
                <a:sym typeface="Wingdings" pitchFamily="2" charset="2"/>
              </a:rPr>
              <a:t>O</a:t>
            </a:r>
            <a:r>
              <a:rPr lang="en-US" sz="2400" b="1" baseline="-25000" dirty="0" smtClean="0">
                <a:sym typeface="Wingdings" pitchFamily="2" charset="2"/>
              </a:rPr>
              <a:t>(l)</a:t>
            </a: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>NH</a:t>
            </a:r>
            <a:r>
              <a:rPr lang="hy-AM" sz="2400" b="1" baseline="-25000" dirty="0" smtClean="0">
                <a:sym typeface="Wingdings" pitchFamily="2" charset="2"/>
              </a:rPr>
              <a:t>3</a:t>
            </a:r>
            <a:r>
              <a:rPr lang="hy-AM" sz="2400" b="1" dirty="0" smtClean="0">
                <a:sym typeface="Wingdings" pitchFamily="2" charset="2"/>
              </a:rPr>
              <a:t>.H</a:t>
            </a:r>
            <a:r>
              <a:rPr lang="hy-AM" sz="2400" b="1" baseline="-25000" dirty="0" smtClean="0">
                <a:sym typeface="Wingdings" pitchFamily="2" charset="2"/>
              </a:rPr>
              <a:t>2</a:t>
            </a:r>
            <a:r>
              <a:rPr lang="hy-AM" sz="2400" b="1" dirty="0" smtClean="0">
                <a:sym typeface="Wingdings" pitchFamily="2" charset="2"/>
              </a:rPr>
              <a:t>O  +  HCl</a:t>
            </a:r>
            <a:r>
              <a:rPr lang="hy-AM" sz="2400" b="1" baseline="-25000" dirty="0" smtClean="0">
                <a:sym typeface="Wingdings" pitchFamily="2" charset="2"/>
              </a:rPr>
              <a:t>(aq)</a:t>
            </a:r>
            <a:r>
              <a:rPr lang="hy-AM" sz="2400" b="1" dirty="0" smtClean="0">
                <a:sym typeface="Wingdings" pitchFamily="2" charset="2"/>
              </a:rPr>
              <a:t>  </a:t>
            </a:r>
            <a:r>
              <a:rPr lang="en-US" sz="2400" b="1" dirty="0" smtClean="0">
                <a:sym typeface="Wingdings" pitchFamily="2" charset="2"/>
              </a:rPr>
              <a:t>  NH</a:t>
            </a:r>
            <a:r>
              <a:rPr lang="en-US" sz="2400" b="1" baseline="-25000" dirty="0" smtClean="0">
                <a:sym typeface="Wingdings" pitchFamily="2" charset="2"/>
              </a:rPr>
              <a:t>4</a:t>
            </a:r>
            <a:r>
              <a:rPr lang="en-US" sz="2400" b="1" dirty="0" smtClean="0">
                <a:sym typeface="Wingdings" pitchFamily="2" charset="2"/>
              </a:rPr>
              <a:t>Cl</a:t>
            </a:r>
            <a:r>
              <a:rPr lang="en-US" sz="2400" b="1" baseline="-25000" dirty="0" smtClean="0">
                <a:sym typeface="Wingdings" pitchFamily="2" charset="2"/>
              </a:rPr>
              <a:t>(</a:t>
            </a:r>
            <a:r>
              <a:rPr lang="en-US" sz="2400" b="1" baseline="-25000" dirty="0" err="1" smtClean="0">
                <a:sym typeface="Wingdings" pitchFamily="2" charset="2"/>
              </a:rPr>
              <a:t>aq</a:t>
            </a:r>
            <a:r>
              <a:rPr lang="en-US" sz="2400" b="1" baseline="-25000" dirty="0" smtClean="0">
                <a:sym typeface="Wingdings" pitchFamily="2" charset="2"/>
              </a:rPr>
              <a:t>)  </a:t>
            </a:r>
            <a:r>
              <a:rPr lang="en-US" sz="2400" b="1" dirty="0" smtClean="0">
                <a:sym typeface="Wingdings" pitchFamily="2" charset="2"/>
              </a:rPr>
              <a:t>+  H</a:t>
            </a:r>
            <a:r>
              <a:rPr lang="en-US" sz="2400" b="1" baseline="-25000" dirty="0" smtClean="0">
                <a:sym typeface="Wingdings" pitchFamily="2" charset="2"/>
              </a:rPr>
              <a:t>2</a:t>
            </a:r>
            <a:r>
              <a:rPr lang="en-US" sz="2400" b="1" dirty="0" smtClean="0">
                <a:sym typeface="Wingdings" pitchFamily="2" charset="2"/>
              </a:rPr>
              <a:t>O</a:t>
            </a:r>
            <a:r>
              <a:rPr lang="en-US" sz="2400" b="1" baseline="-25000" dirty="0" smtClean="0">
                <a:sym typeface="Wingdings" pitchFamily="2" charset="2"/>
              </a:rPr>
              <a:t>(l)</a:t>
            </a:r>
            <a:endParaRPr lang="hy-AM" sz="2400" b="1" baseline="-25000" dirty="0" smtClean="0">
              <a:sym typeface="Wingdings" pitchFamily="2" charset="2"/>
            </a:endParaRPr>
          </a:p>
          <a:p>
            <a:endParaRPr lang="hy-AM" sz="1800" dirty="0" smtClean="0">
              <a:sym typeface="Wingdings" pitchFamily="2" charset="2"/>
            </a:endParaRPr>
          </a:p>
          <a:p>
            <a:endParaRPr lang="hy-AM" sz="1200" dirty="0">
              <a:sym typeface="Wingdings" pitchFamily="2" charset="2"/>
            </a:endParaRPr>
          </a:p>
          <a:p>
            <a:endParaRPr lang="hy-AM" sz="1200" dirty="0">
              <a:sym typeface="Wingdings" pitchFamily="2" charset="2"/>
            </a:endParaRPr>
          </a:p>
          <a:p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Bases/Alkalis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lnSpcReduction="10000"/>
          </a:bodyPr>
          <a:lstStyle/>
          <a:p>
            <a:r>
              <a:rPr lang="hy-AM" sz="2400" dirty="0" smtClean="0">
                <a:sym typeface="Wingdings" pitchFamily="2" charset="2"/>
              </a:rPr>
              <a:t>Some bases are soluble in water (e.g. KOH, NaOH and Na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O), while others are not (e.g. Cu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O, Fe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3</a:t>
            </a:r>
            <a:r>
              <a:rPr lang="hy-AM" sz="2400" dirty="0" smtClean="0">
                <a:sym typeface="Wingdings" pitchFamily="2" charset="2"/>
              </a:rPr>
              <a:t> and Cu(OH)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). </a:t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Soluble bases are commonly known as alkalis.  These bases dissolve in water to produce </a:t>
            </a:r>
            <a:r>
              <a:rPr lang="en-US" sz="2400" dirty="0" smtClean="0">
                <a:sym typeface="Wingdings" pitchFamily="2" charset="2"/>
              </a:rPr>
              <a:t>the </a:t>
            </a:r>
            <a:r>
              <a:rPr lang="hy-AM" sz="2400" dirty="0" smtClean="0">
                <a:sym typeface="Wingdings" pitchFamily="2" charset="2"/>
              </a:rPr>
              <a:t>hydroxyl ion </a:t>
            </a:r>
            <a:r>
              <a:rPr lang="en-US" sz="2400" dirty="0" smtClean="0">
                <a:sym typeface="Wingdings" pitchFamily="2" charset="2"/>
              </a:rPr>
              <a:t>:</a:t>
            </a:r>
            <a:r>
              <a:rPr lang="hy-AM" sz="2400" dirty="0" smtClean="0">
                <a:sym typeface="Wingdings" pitchFamily="2" charset="2"/>
              </a:rPr>
              <a:t> OH</a:t>
            </a:r>
            <a:r>
              <a:rPr lang="hy-AM" sz="2400" baseline="30000" dirty="0" smtClean="0">
                <a:sym typeface="Wingdings" pitchFamily="2" charset="2"/>
              </a:rPr>
              <a:t>-</a:t>
            </a:r>
            <a:r>
              <a:rPr lang="hy-AM" sz="2400" dirty="0" smtClean="0">
                <a:sym typeface="Wingdings" pitchFamily="2" charset="2"/>
              </a:rPr>
              <a:t>.  These solutions have a pH greater than</a:t>
            </a:r>
            <a:r>
              <a:rPr lang="en-US" sz="2400" dirty="0" smtClean="0">
                <a:sym typeface="Wingdings" pitchFamily="2" charset="2"/>
              </a:rPr>
              <a:t> seven.</a:t>
            </a: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endParaRPr lang="hy-AM" sz="2400" dirty="0" smtClean="0">
              <a:sym typeface="Wingdings" pitchFamily="2" charset="2"/>
            </a:endParaRPr>
          </a:p>
          <a:p>
            <a:r>
              <a:rPr lang="hy-AM" sz="2400" dirty="0" smtClean="0">
                <a:sym typeface="Wingdings" pitchFamily="2" charset="2"/>
              </a:rPr>
              <a:t>Alkalis are</a:t>
            </a:r>
            <a:r>
              <a:rPr lang="en-US" sz="2400" dirty="0" smtClean="0">
                <a:sym typeface="Wingdings" pitchFamily="2" charset="2"/>
              </a:rPr>
              <a:t>:</a:t>
            </a:r>
            <a:br>
              <a:rPr lang="en-US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a.  </a:t>
            </a:r>
            <a:r>
              <a:rPr lang="en-US" sz="2400" dirty="0" smtClean="0">
                <a:sym typeface="Wingdings" pitchFamily="2" charset="2"/>
              </a:rPr>
              <a:t>S</a:t>
            </a:r>
            <a:r>
              <a:rPr lang="hy-AM" sz="2400" dirty="0" smtClean="0">
                <a:sym typeface="Wingdings" pitchFamily="2" charset="2"/>
              </a:rPr>
              <a:t>lippery to touch.  Strong alkali can damage skin.  The soapy feel of alkali results from the conversion of oils on the skin to soap</a:t>
            </a:r>
            <a:br>
              <a:rPr lang="hy-AM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b.  Conductors of electricity in aqueous solutions</a:t>
            </a:r>
            <a:br>
              <a:rPr lang="hy-AM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c.  Neutralized by acids to form salt and water</a:t>
            </a:r>
            <a:br>
              <a:rPr lang="hy-AM" sz="2400" dirty="0" smtClean="0">
                <a:sym typeface="Wingdings" pitchFamily="2" charset="2"/>
              </a:rPr>
            </a:br>
            <a:endParaRPr lang="hy-AM" sz="2400" dirty="0" smtClean="0">
              <a:sym typeface="Wingdings" pitchFamily="2" charset="2"/>
            </a:endParaRPr>
          </a:p>
          <a:p>
            <a:endParaRPr lang="hy-AM" sz="1200" dirty="0">
              <a:sym typeface="Wingdings" pitchFamily="2" charset="2"/>
            </a:endParaRPr>
          </a:p>
          <a:p>
            <a:endParaRPr lang="hy-AM" sz="1200" dirty="0">
              <a:sym typeface="Wingdings" pitchFamily="2" charset="2"/>
            </a:endParaRPr>
          </a:p>
          <a:p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Bases/Alkalis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r>
              <a:rPr lang="hy-AM" dirty="0" smtClean="0">
                <a:sym typeface="Wingdings" pitchFamily="2" charset="2"/>
              </a:rPr>
              <a:t>Alkalis give characteristic colours with indicators, e.g. </a:t>
            </a:r>
            <a:r>
              <a:rPr lang="en-US" dirty="0" smtClean="0">
                <a:sym typeface="Wingdings" pitchFamily="2" charset="2"/>
              </a:rPr>
              <a:t>T</a:t>
            </a:r>
            <a:r>
              <a:rPr lang="hy-AM" dirty="0" smtClean="0">
                <a:sym typeface="Wingdings" pitchFamily="2" charset="2"/>
              </a:rPr>
              <a:t>hey turn red litmus ___________ and phenolphthalein from colourless to ____________.</a:t>
            </a:r>
            <a:br>
              <a:rPr lang="hy-AM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r>
              <a:rPr lang="hy-AM" dirty="0" smtClean="0">
                <a:sym typeface="Wingdings" pitchFamily="2" charset="2"/>
              </a:rPr>
              <a:t>Alkalis may be </a:t>
            </a:r>
            <a:r>
              <a:rPr lang="hy-AM" b="1" dirty="0" smtClean="0">
                <a:sym typeface="Wingdings" pitchFamily="2" charset="2"/>
              </a:rPr>
              <a:t>strong</a:t>
            </a:r>
            <a:r>
              <a:rPr lang="hy-AM" dirty="0" smtClean="0">
                <a:sym typeface="Wingdings" pitchFamily="2" charset="2"/>
              </a:rPr>
              <a:t> or </a:t>
            </a:r>
            <a:r>
              <a:rPr lang="hy-AM" b="1" dirty="0" smtClean="0">
                <a:sym typeface="Wingdings" pitchFamily="2" charset="2"/>
              </a:rPr>
              <a:t>weak</a:t>
            </a:r>
            <a:r>
              <a:rPr lang="hy-AM" dirty="0" smtClean="0">
                <a:sym typeface="Wingdings" pitchFamily="2" charset="2"/>
              </a:rPr>
              <a:t>.  Strong alkalis __________ completely in aqueous solutions. 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hy-AM" dirty="0" smtClean="0">
                <a:sym typeface="Wingdings" pitchFamily="2" charset="2"/>
              </a:rPr>
              <a:t/>
            </a:r>
            <a:br>
              <a:rPr lang="hy-AM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           </a:t>
            </a:r>
            <a:r>
              <a:rPr lang="hy-AM" dirty="0" smtClean="0">
                <a:sym typeface="Wingdings" pitchFamily="2" charset="2"/>
              </a:rPr>
              <a:t>NaOH</a:t>
            </a:r>
            <a:r>
              <a:rPr lang="hy-AM" baseline="-25000" dirty="0" smtClean="0">
                <a:sym typeface="Wingdings" pitchFamily="2" charset="2"/>
              </a:rPr>
              <a:t>(s)</a:t>
            </a:r>
            <a:r>
              <a:rPr lang="hy-AM" dirty="0" smtClean="0">
                <a:sym typeface="Wingdings" pitchFamily="2" charset="2"/>
              </a:rPr>
              <a:t>     Na</a:t>
            </a:r>
            <a:r>
              <a:rPr lang="hy-AM" baseline="30000" dirty="0" smtClean="0">
                <a:sym typeface="Wingdings" pitchFamily="2" charset="2"/>
              </a:rPr>
              <a:t>+</a:t>
            </a:r>
            <a:r>
              <a:rPr lang="hy-AM" baseline="-25000" dirty="0" smtClean="0">
                <a:sym typeface="Wingdings" pitchFamily="2" charset="2"/>
              </a:rPr>
              <a:t>(aq)</a:t>
            </a:r>
            <a:r>
              <a:rPr lang="hy-AM" dirty="0" smtClean="0">
                <a:sym typeface="Wingdings" pitchFamily="2" charset="2"/>
              </a:rPr>
              <a:t>  +  </a:t>
            </a:r>
            <a:r>
              <a:rPr lang="en-US" dirty="0" smtClean="0">
                <a:sym typeface="Wingdings" pitchFamily="2" charset="2"/>
              </a:rPr>
              <a:t>OH</a:t>
            </a:r>
            <a:r>
              <a:rPr lang="en-US" baseline="30000" dirty="0" smtClean="0">
                <a:sym typeface="Wingdings" pitchFamily="2" charset="2"/>
              </a:rPr>
              <a:t>-</a:t>
            </a:r>
            <a:r>
              <a:rPr lang="hy-AM" baseline="-25000" dirty="0" smtClean="0">
                <a:sym typeface="Wingdings" pitchFamily="2" charset="2"/>
              </a:rPr>
              <a:t>(aq)</a:t>
            </a:r>
            <a:r>
              <a:rPr lang="hy-AM" dirty="0" smtClean="0">
                <a:sym typeface="Wingdings" pitchFamily="2" charset="2"/>
              </a:rPr>
              <a:t/>
            </a:r>
            <a:br>
              <a:rPr lang="hy-AM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endParaRPr lang="hy-AM" sz="1200" dirty="0">
              <a:sym typeface="Wingdings" pitchFamily="2" charset="2"/>
            </a:endParaRPr>
          </a:p>
          <a:p>
            <a:endParaRPr lang="hy-AM" sz="1200" dirty="0">
              <a:sym typeface="Wingdings" pitchFamily="2" charset="2"/>
            </a:endParaRPr>
          </a:p>
          <a:p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Bases/Alkalis</a:t>
            </a:r>
            <a:br>
              <a:rPr lang="en-US" dirty="0" smtClean="0"/>
            </a:br>
            <a:r>
              <a:rPr lang="en-US" b="1" dirty="0" smtClean="0"/>
              <a:t>STRONG ALKALIS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r>
              <a:rPr lang="hy-AM" sz="2600" dirty="0" smtClean="0">
                <a:sym typeface="Wingdings" pitchFamily="2" charset="2"/>
              </a:rPr>
              <a:t>Weak alkalis partially ________________ in aqueous solutions.</a:t>
            </a:r>
          </a:p>
          <a:p>
            <a:endParaRPr lang="hy-AM" sz="2600" dirty="0">
              <a:sym typeface="Wingdings" pitchFamily="2" charset="2"/>
            </a:endParaRPr>
          </a:p>
          <a:p>
            <a:r>
              <a:rPr lang="hy-AM" sz="2600" b="1" dirty="0" smtClean="0">
                <a:sym typeface="Wingdings" pitchFamily="2" charset="2"/>
              </a:rPr>
              <a:t>Ammonia</a:t>
            </a:r>
            <a:r>
              <a:rPr lang="en-US" sz="2600" b="1" dirty="0" smtClean="0">
                <a:sym typeface="Wingdings" pitchFamily="2" charset="2"/>
              </a:rPr>
              <a:t>, NH</a:t>
            </a:r>
            <a:r>
              <a:rPr lang="en-US" sz="2600" b="1" baseline="-25000" dirty="0" smtClean="0">
                <a:sym typeface="Wingdings" pitchFamily="2" charset="2"/>
              </a:rPr>
              <a:t>3</a:t>
            </a:r>
            <a:r>
              <a:rPr lang="en-US" sz="2600" dirty="0" smtClean="0">
                <a:sym typeface="Wingdings" pitchFamily="2" charset="2"/>
              </a:rPr>
              <a:t>,</a:t>
            </a:r>
            <a:r>
              <a:rPr lang="hy-AM" sz="2600" dirty="0" smtClean="0">
                <a:sym typeface="Wingdings" pitchFamily="2" charset="2"/>
              </a:rPr>
              <a:t> is an example of a</a:t>
            </a:r>
            <a:r>
              <a:rPr lang="en-US" sz="2600" dirty="0" smtClean="0">
                <a:sym typeface="Wingdings" pitchFamily="2" charset="2"/>
              </a:rPr>
              <a:t> </a:t>
            </a:r>
            <a:r>
              <a:rPr lang="en-US" sz="2600" b="1" dirty="0" smtClean="0">
                <a:sym typeface="Wingdings" pitchFamily="2" charset="2"/>
              </a:rPr>
              <a:t>weak</a:t>
            </a:r>
            <a:r>
              <a:rPr lang="hy-AM" sz="2600" b="1" dirty="0" smtClean="0">
                <a:sym typeface="Wingdings" pitchFamily="2" charset="2"/>
              </a:rPr>
              <a:t> base</a:t>
            </a:r>
            <a:r>
              <a:rPr lang="hy-AM" sz="2600" dirty="0" smtClean="0">
                <a:sym typeface="Wingdings" pitchFamily="2" charset="2"/>
              </a:rPr>
              <a:t>.  It turns red litmus blue.  Ammonia is less dense than air and is readily soluble in water.  </a:t>
            </a:r>
            <a:r>
              <a:rPr lang="en-US" sz="2600" dirty="0" smtClean="0">
                <a:sym typeface="Wingdings" pitchFamily="2" charset="2"/>
              </a:rPr>
              <a:t/>
            </a:r>
            <a:br>
              <a:rPr lang="en-US" sz="2600" dirty="0" smtClean="0">
                <a:sym typeface="Wingdings" pitchFamily="2" charset="2"/>
              </a:rPr>
            </a:br>
            <a:r>
              <a:rPr lang="en-US" sz="2600" dirty="0" smtClean="0">
                <a:sym typeface="Wingdings" pitchFamily="2" charset="2"/>
              </a:rPr>
              <a:t/>
            </a:r>
            <a:br>
              <a:rPr lang="en-US" sz="2600" dirty="0" smtClean="0">
                <a:sym typeface="Wingdings" pitchFamily="2" charset="2"/>
              </a:rPr>
            </a:br>
            <a:r>
              <a:rPr lang="hy-AM" sz="2600" dirty="0" smtClean="0">
                <a:sym typeface="Wingdings" pitchFamily="2" charset="2"/>
              </a:rPr>
              <a:t>Ammonia is readily identifiable by its _____________, by its reaction on litmus and by the fact that it forms dense white fumes with HCl.</a:t>
            </a:r>
            <a:r>
              <a:rPr lang="en-US" sz="2600" dirty="0" smtClean="0">
                <a:sym typeface="Wingdings" pitchFamily="2" charset="2"/>
              </a:rPr>
              <a:t/>
            </a:r>
            <a:br>
              <a:rPr lang="en-US" sz="2600" dirty="0" smtClean="0">
                <a:sym typeface="Wingdings" pitchFamily="2" charset="2"/>
              </a:rPr>
            </a:br>
            <a:r>
              <a:rPr lang="en-US" sz="2600" dirty="0" smtClean="0">
                <a:sym typeface="Wingdings" pitchFamily="2" charset="2"/>
              </a:rPr>
              <a:t/>
            </a:r>
            <a:br>
              <a:rPr lang="en-US" sz="2600" dirty="0" smtClean="0">
                <a:sym typeface="Wingdings" pitchFamily="2" charset="2"/>
              </a:rPr>
            </a:br>
            <a:r>
              <a:rPr lang="en-US" sz="2600" dirty="0" smtClean="0">
                <a:sym typeface="Wingdings" pitchFamily="2" charset="2"/>
              </a:rPr>
              <a:t>                                NH</a:t>
            </a:r>
            <a:r>
              <a:rPr lang="en-US" sz="2600" baseline="-25000" dirty="0" smtClean="0">
                <a:sym typeface="Wingdings" pitchFamily="2" charset="2"/>
              </a:rPr>
              <a:t>3(g)</a:t>
            </a:r>
            <a:r>
              <a:rPr lang="en-US" sz="2600" dirty="0" smtClean="0">
                <a:sym typeface="Wingdings" pitchFamily="2" charset="2"/>
              </a:rPr>
              <a:t>  +  </a:t>
            </a:r>
            <a:r>
              <a:rPr lang="en-US" sz="2600" dirty="0" err="1" smtClean="0">
                <a:sym typeface="Wingdings" pitchFamily="2" charset="2"/>
              </a:rPr>
              <a:t>HCl</a:t>
            </a:r>
            <a:r>
              <a:rPr lang="en-US" sz="2600" baseline="-25000" dirty="0" smtClean="0">
                <a:sym typeface="Wingdings" pitchFamily="2" charset="2"/>
              </a:rPr>
              <a:t>(g)</a:t>
            </a:r>
            <a:r>
              <a:rPr lang="en-US" sz="2600" dirty="0" smtClean="0">
                <a:sym typeface="Wingdings" pitchFamily="2" charset="2"/>
              </a:rPr>
              <a:t>    NH</a:t>
            </a:r>
            <a:r>
              <a:rPr lang="en-US" sz="2600" baseline="-25000" dirty="0" smtClean="0">
                <a:sym typeface="Wingdings" pitchFamily="2" charset="2"/>
              </a:rPr>
              <a:t>4</a:t>
            </a:r>
            <a:r>
              <a:rPr lang="en-US" sz="2600" dirty="0" smtClean="0">
                <a:sym typeface="Wingdings" pitchFamily="2" charset="2"/>
              </a:rPr>
              <a:t>Cl</a:t>
            </a:r>
            <a:r>
              <a:rPr lang="en-US" sz="2600" baseline="-25000" dirty="0" smtClean="0">
                <a:sym typeface="Wingdings" pitchFamily="2" charset="2"/>
              </a:rPr>
              <a:t>(s)</a:t>
            </a:r>
            <a:endParaRPr lang="hy-AM" sz="2600" baseline="-25000" dirty="0" smtClean="0">
              <a:sym typeface="Wingdings" pitchFamily="2" charset="2"/>
            </a:endParaRPr>
          </a:p>
          <a:p>
            <a:endParaRPr lang="hy-AM" sz="1200" dirty="0">
              <a:sym typeface="Wingdings" pitchFamily="2" charset="2"/>
            </a:endParaRPr>
          </a:p>
          <a:p>
            <a:endParaRPr lang="hy-AM" sz="1200" dirty="0">
              <a:sym typeface="Wingdings" pitchFamily="2" charset="2"/>
            </a:endParaRPr>
          </a:p>
          <a:p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Bases/Alkalis</a:t>
            </a:r>
            <a:br>
              <a:rPr lang="en-US" dirty="0" smtClean="0"/>
            </a:br>
            <a:r>
              <a:rPr lang="en-US" dirty="0" smtClean="0"/>
              <a:t>WEAK ALKALIS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562600"/>
          </a:xfrm>
        </p:spPr>
        <p:txBody>
          <a:bodyPr>
            <a:normAutofit/>
          </a:bodyPr>
          <a:lstStyle/>
          <a:p>
            <a:r>
              <a:rPr lang="hy-AM" sz="2800" dirty="0" smtClean="0"/>
              <a:t>Ammonia is prepared by heating an intimate mixture of an ammonium salt (e.g. </a:t>
            </a:r>
            <a:r>
              <a:rPr lang="en-US" sz="2800" dirty="0" smtClean="0"/>
              <a:t>A</a:t>
            </a:r>
            <a:r>
              <a:rPr lang="hy-AM" sz="2800" dirty="0" smtClean="0"/>
              <a:t>mmonium sulphate</a:t>
            </a:r>
            <a:r>
              <a:rPr lang="en-US" sz="2800" dirty="0" smtClean="0"/>
              <a:t>, (NH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)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4</a:t>
            </a:r>
            <a:r>
              <a:rPr lang="hy-AM" sz="2800" dirty="0" smtClean="0"/>
              <a:t>) and a base such as Ca</a:t>
            </a:r>
            <a:r>
              <a:rPr lang="en-US" sz="2800" dirty="0" smtClean="0"/>
              <a:t>(</a:t>
            </a:r>
            <a:r>
              <a:rPr lang="hy-AM" sz="2800" dirty="0" smtClean="0"/>
              <a:t>OH</a:t>
            </a:r>
            <a:r>
              <a:rPr lang="en-US" sz="2800" dirty="0" smtClean="0"/>
              <a:t>)</a:t>
            </a:r>
            <a:r>
              <a:rPr lang="en-US" sz="2800" baseline="-25000" dirty="0" smtClean="0"/>
              <a:t>2</a:t>
            </a:r>
            <a:r>
              <a:rPr lang="hy-AM" sz="2800" dirty="0" smtClean="0"/>
              <a:t>.</a:t>
            </a:r>
            <a:br>
              <a:rPr lang="hy-AM" sz="2800" dirty="0" smtClean="0"/>
            </a:br>
            <a:r>
              <a:rPr lang="hy-AM" sz="2800" dirty="0" smtClean="0"/>
              <a:t/>
            </a:r>
            <a:br>
              <a:rPr lang="hy-AM" sz="2800" dirty="0" smtClean="0"/>
            </a:br>
            <a:r>
              <a:rPr lang="en-US" sz="2800" dirty="0" smtClean="0"/>
              <a:t>(</a:t>
            </a:r>
            <a:r>
              <a:rPr lang="hy-AM" sz="2800" dirty="0" smtClean="0"/>
              <a:t>NH</a:t>
            </a:r>
            <a:r>
              <a:rPr lang="hy-AM" sz="2800" baseline="-25000" dirty="0" smtClean="0"/>
              <a:t>4</a:t>
            </a:r>
            <a:r>
              <a:rPr lang="hy-AM" sz="2800" dirty="0" smtClean="0"/>
              <a:t>)</a:t>
            </a:r>
            <a:r>
              <a:rPr lang="hy-AM" sz="2800" baseline="-25000" dirty="0" smtClean="0"/>
              <a:t>2</a:t>
            </a:r>
            <a:r>
              <a:rPr lang="hy-AM" sz="2800" dirty="0" smtClean="0"/>
              <a:t>SO</a:t>
            </a:r>
            <a:r>
              <a:rPr lang="hy-AM" sz="2800" baseline="-25000" dirty="0" smtClean="0"/>
              <a:t>4(s)</a:t>
            </a:r>
            <a:r>
              <a:rPr lang="hy-AM" sz="2800" dirty="0" smtClean="0"/>
              <a:t>  +  Ca(OH)</a:t>
            </a:r>
            <a:r>
              <a:rPr lang="hy-AM" sz="2800" baseline="-25000" dirty="0" smtClean="0"/>
              <a:t>2(s)</a:t>
            </a:r>
            <a:r>
              <a:rPr lang="hy-AM" sz="2800" dirty="0" smtClean="0"/>
              <a:t>  </a:t>
            </a:r>
            <a:r>
              <a:rPr lang="hy-AM" sz="2800" dirty="0" smtClean="0">
                <a:sym typeface="Wingdings" pitchFamily="2" charset="2"/>
              </a:rPr>
              <a:t>  2NH</a:t>
            </a:r>
            <a:r>
              <a:rPr lang="hy-AM" sz="2800" baseline="-25000" dirty="0" smtClean="0">
                <a:sym typeface="Wingdings" pitchFamily="2" charset="2"/>
              </a:rPr>
              <a:t>3(g)</a:t>
            </a:r>
            <a:r>
              <a:rPr lang="hy-AM" sz="2800" dirty="0" smtClean="0">
                <a:sym typeface="Wingdings" pitchFamily="2" charset="2"/>
              </a:rPr>
              <a:t>  +  2H</a:t>
            </a:r>
            <a:r>
              <a:rPr lang="hy-AM" sz="2800" baseline="-25000" dirty="0" smtClean="0">
                <a:sym typeface="Wingdings" pitchFamily="2" charset="2"/>
              </a:rPr>
              <a:t>2</a:t>
            </a:r>
            <a:r>
              <a:rPr lang="hy-AM" sz="2800" dirty="0" smtClean="0">
                <a:sym typeface="Wingdings" pitchFamily="2" charset="2"/>
              </a:rPr>
              <a:t>O(l)  +  CaSO</a:t>
            </a:r>
            <a:r>
              <a:rPr lang="hy-AM" sz="2800" baseline="-25000" dirty="0" smtClean="0">
                <a:sym typeface="Wingdings" pitchFamily="2" charset="2"/>
              </a:rPr>
              <a:t>4(s)</a:t>
            </a:r>
            <a:r>
              <a:rPr lang="hy-AM" sz="2800" dirty="0" smtClean="0">
                <a:sym typeface="Wingdings" pitchFamily="2" charset="2"/>
              </a:rPr>
              <a:t/>
            </a:r>
            <a:br>
              <a:rPr lang="hy-AM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/>
            </a:r>
            <a:br>
              <a:rPr lang="hy-AM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>The gas is dried by passing it through a tower of quicklime (CaO) and collected by downward displacement of air.</a:t>
            </a:r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Preparation of Ammonia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92500" lnSpcReduction="10000"/>
          </a:bodyPr>
          <a:lstStyle/>
          <a:p>
            <a:r>
              <a:rPr lang="hy-AM" sz="2800" dirty="0" smtClean="0">
                <a:sym typeface="Wingdings" pitchFamily="2" charset="2"/>
              </a:rPr>
              <a:t>An oxide is a compound formed between oxygen and ONE other element.</a:t>
            </a:r>
            <a:br>
              <a:rPr lang="hy-AM" sz="2800" dirty="0" smtClean="0">
                <a:sym typeface="Wingdings" pitchFamily="2" charset="2"/>
              </a:rPr>
            </a:br>
            <a:endParaRPr lang="en-US" sz="2800" dirty="0" smtClean="0">
              <a:sym typeface="Wingdings" pitchFamily="2" charset="2"/>
            </a:endParaRPr>
          </a:p>
          <a:p>
            <a:r>
              <a:rPr lang="hy-AM" sz="2800" dirty="0" smtClean="0">
                <a:sym typeface="Wingdings" pitchFamily="2" charset="2"/>
              </a:rPr>
              <a:t>The acid/base properties of oxides allow oxides to be put into the following groups::</a:t>
            </a:r>
            <a:br>
              <a:rPr lang="hy-AM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/>
            </a:r>
            <a:br>
              <a:rPr lang="hy-AM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>a.  </a:t>
            </a:r>
            <a:r>
              <a:rPr lang="en-US" sz="2800" dirty="0" smtClean="0">
                <a:sym typeface="Wingdings" pitchFamily="2" charset="2"/>
              </a:rPr>
              <a:t>A</a:t>
            </a:r>
            <a:r>
              <a:rPr lang="hy-AM" sz="2800" dirty="0" smtClean="0">
                <a:sym typeface="Wingdings" pitchFamily="2" charset="2"/>
              </a:rPr>
              <a:t>cidic oxides</a:t>
            </a:r>
            <a:r>
              <a:rPr lang="en-US" sz="2800" dirty="0" smtClean="0">
                <a:sym typeface="Wingdings" pitchFamily="2" charset="2"/>
              </a:rPr>
              <a:t/>
            </a:r>
            <a:br>
              <a:rPr lang="en-US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/>
            </a:r>
            <a:br>
              <a:rPr lang="hy-AM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>b.  </a:t>
            </a:r>
            <a:r>
              <a:rPr lang="en-US" sz="2800" dirty="0" smtClean="0">
                <a:sym typeface="Wingdings" pitchFamily="2" charset="2"/>
              </a:rPr>
              <a:t>B</a:t>
            </a:r>
            <a:r>
              <a:rPr lang="hy-AM" sz="2800" dirty="0" smtClean="0">
                <a:sym typeface="Wingdings" pitchFamily="2" charset="2"/>
              </a:rPr>
              <a:t>asic oxides</a:t>
            </a:r>
            <a:r>
              <a:rPr lang="en-US" sz="2800" dirty="0" smtClean="0">
                <a:sym typeface="Wingdings" pitchFamily="2" charset="2"/>
              </a:rPr>
              <a:t/>
            </a:r>
            <a:br>
              <a:rPr lang="en-US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/>
            </a:r>
            <a:br>
              <a:rPr lang="hy-AM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>c.  </a:t>
            </a:r>
            <a:r>
              <a:rPr lang="en-US" sz="2800" dirty="0" smtClean="0">
                <a:sym typeface="Wingdings" pitchFamily="2" charset="2"/>
              </a:rPr>
              <a:t>A</a:t>
            </a:r>
            <a:r>
              <a:rPr lang="hy-AM" sz="2800" dirty="0" smtClean="0">
                <a:sym typeface="Wingdings" pitchFamily="2" charset="2"/>
              </a:rPr>
              <a:t>mphoteric oxides</a:t>
            </a:r>
            <a:r>
              <a:rPr lang="en-US" sz="2800" dirty="0" smtClean="0">
                <a:sym typeface="Wingdings" pitchFamily="2" charset="2"/>
              </a:rPr>
              <a:t/>
            </a:r>
            <a:br>
              <a:rPr lang="en-US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/>
            </a:r>
            <a:br>
              <a:rPr lang="hy-AM" sz="2800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>d.  </a:t>
            </a:r>
            <a:r>
              <a:rPr lang="en-US" sz="2800" dirty="0" smtClean="0">
                <a:sym typeface="Wingdings" pitchFamily="2" charset="2"/>
              </a:rPr>
              <a:t>N</a:t>
            </a:r>
            <a:r>
              <a:rPr lang="hy-AM" sz="2800" dirty="0" smtClean="0">
                <a:sym typeface="Wingdings" pitchFamily="2" charset="2"/>
              </a:rPr>
              <a:t>eutral oxides</a:t>
            </a:r>
            <a:br>
              <a:rPr lang="hy-AM" sz="2800" dirty="0" smtClean="0">
                <a:sym typeface="Wingdings" pitchFamily="2" charset="2"/>
              </a:rPr>
            </a:br>
            <a:endParaRPr lang="hy-AM" sz="2800" dirty="0" smtClean="0">
              <a:sym typeface="Wingdings" pitchFamily="2" charset="2"/>
            </a:endParaRPr>
          </a:p>
          <a:p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are Oxides?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92500"/>
          </a:bodyPr>
          <a:lstStyle/>
          <a:p>
            <a:r>
              <a:rPr lang="hy-AM" sz="2400" b="1" dirty="0" smtClean="0">
                <a:sym typeface="Wingdings" pitchFamily="2" charset="2"/>
              </a:rPr>
              <a:t>Acidic oxides</a:t>
            </a:r>
            <a:r>
              <a:rPr lang="hy-AM" sz="2400" dirty="0" smtClean="0">
                <a:sym typeface="Wingdings" pitchFamily="2" charset="2"/>
              </a:rPr>
              <a:t> are the oxides of non-metals in their higher oxidation states.  </a:t>
            </a:r>
            <a:endParaRPr lang="en-US" sz="2400" dirty="0" smtClean="0">
              <a:sym typeface="Wingdings" pitchFamily="2" charset="2"/>
            </a:endParaRPr>
          </a:p>
          <a:p>
            <a:endParaRPr lang="en-US" sz="2400" dirty="0" smtClean="0">
              <a:sym typeface="Wingdings" pitchFamily="2" charset="2"/>
            </a:endParaRPr>
          </a:p>
          <a:p>
            <a:r>
              <a:rPr lang="hy-AM" sz="2400" b="1" dirty="0" smtClean="0">
                <a:solidFill>
                  <a:srgbClr val="660033"/>
                </a:solidFill>
                <a:sym typeface="Wingdings" pitchFamily="2" charset="2"/>
              </a:rPr>
              <a:t>Acidic oxides dissolve in water to form acids</a:t>
            </a:r>
            <a:r>
              <a:rPr lang="hy-AM" sz="2400" dirty="0" smtClean="0">
                <a:sym typeface="Wingdings" pitchFamily="2" charset="2"/>
              </a:rPr>
              <a:t> and are therefore often referred to as </a:t>
            </a:r>
            <a:r>
              <a:rPr lang="hy-AM" sz="2400" b="1" dirty="0" smtClean="0">
                <a:sym typeface="Wingdings" pitchFamily="2" charset="2"/>
              </a:rPr>
              <a:t>acid anhydrides</a:t>
            </a:r>
            <a:r>
              <a:rPr lang="hy-AM" sz="2400" dirty="0" smtClean="0">
                <a:sym typeface="Wingdings" pitchFamily="2" charset="2"/>
              </a:rPr>
              <a:t>.</a:t>
            </a:r>
            <a:r>
              <a:rPr lang="en-US" sz="2400" dirty="0" smtClean="0">
                <a:sym typeface="Wingdings" pitchFamily="2" charset="2"/>
              </a:rPr>
              <a:t>  Below are examples of acidic oxides.</a:t>
            </a: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SO</a:t>
            </a:r>
            <a:r>
              <a:rPr lang="hy-AM" sz="2400" baseline="-25000" dirty="0" smtClean="0">
                <a:sym typeface="Wingdings" pitchFamily="2" charset="2"/>
              </a:rPr>
              <a:t>2(g)</a:t>
            </a:r>
            <a:r>
              <a:rPr lang="hy-AM" sz="2400" dirty="0" smtClean="0">
                <a:sym typeface="Wingdings" pitchFamily="2" charset="2"/>
              </a:rPr>
              <a:t>  + 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(l)</a:t>
            </a:r>
            <a:r>
              <a:rPr lang="hy-AM" sz="2400" dirty="0" smtClean="0">
                <a:sym typeface="Wingdings" pitchFamily="2" charset="2"/>
              </a:rPr>
              <a:t>   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SO</a:t>
            </a:r>
            <a:r>
              <a:rPr lang="hy-AM" sz="2400" baseline="-25000" dirty="0" smtClean="0">
                <a:sym typeface="Wingdings" pitchFamily="2" charset="2"/>
              </a:rPr>
              <a:t>3</a:t>
            </a:r>
            <a:r>
              <a:rPr lang="hy-AM" sz="2400" dirty="0" smtClean="0">
                <a:sym typeface="Wingdings" pitchFamily="2" charset="2"/>
              </a:rPr>
              <a:t>(aq)  sulphurous acid</a:t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SO</a:t>
            </a:r>
            <a:r>
              <a:rPr lang="hy-AM" sz="2400" baseline="-25000" dirty="0" smtClean="0">
                <a:sym typeface="Wingdings" pitchFamily="2" charset="2"/>
              </a:rPr>
              <a:t>3</a:t>
            </a:r>
            <a:r>
              <a:rPr lang="hy-AM" sz="2400" dirty="0" smtClean="0">
                <a:sym typeface="Wingdings" pitchFamily="2" charset="2"/>
              </a:rPr>
              <a:t>(g)  + 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(l)</a:t>
            </a:r>
            <a:r>
              <a:rPr lang="hy-AM" sz="2400" dirty="0" smtClean="0">
                <a:sym typeface="Wingdings" pitchFamily="2" charset="2"/>
              </a:rPr>
              <a:t>   </a:t>
            </a:r>
            <a:r>
              <a:rPr lang="en-US" sz="2400" dirty="0" smtClean="0">
                <a:sym typeface="Wingdings" pitchFamily="2" charset="2"/>
              </a:rPr>
              <a:t>H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SO</a:t>
            </a:r>
            <a:r>
              <a:rPr lang="en-US" sz="2400" baseline="-25000" dirty="0" smtClean="0">
                <a:sym typeface="Wingdings" pitchFamily="2" charset="2"/>
              </a:rPr>
              <a:t>4</a:t>
            </a:r>
            <a:r>
              <a:rPr lang="en-US" sz="2400" dirty="0" smtClean="0">
                <a:sym typeface="Wingdings" pitchFamily="2" charset="2"/>
              </a:rPr>
              <a:t>  </a:t>
            </a:r>
            <a:r>
              <a:rPr lang="en-US" sz="2400" dirty="0" err="1" smtClean="0">
                <a:sym typeface="Wingdings" pitchFamily="2" charset="2"/>
              </a:rPr>
              <a:t>sulphuric</a:t>
            </a:r>
            <a:r>
              <a:rPr lang="en-US" sz="2400" dirty="0" smtClean="0">
                <a:sym typeface="Wingdings" pitchFamily="2" charset="2"/>
              </a:rPr>
              <a:t> acid</a:t>
            </a:r>
            <a:r>
              <a:rPr lang="hy-AM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CO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(g)  + 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(l)</a:t>
            </a:r>
            <a:r>
              <a:rPr lang="hy-AM" sz="2400" dirty="0" smtClean="0">
                <a:sym typeface="Wingdings" pitchFamily="2" charset="2"/>
              </a:rPr>
              <a:t>    </a:t>
            </a:r>
            <a:r>
              <a:rPr lang="en-US" sz="2400" dirty="0" smtClean="0">
                <a:sym typeface="Wingdings" pitchFamily="2" charset="2"/>
              </a:rPr>
              <a:t>H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CO</a:t>
            </a:r>
            <a:r>
              <a:rPr lang="en-US" sz="2400" baseline="-25000" dirty="0" smtClean="0">
                <a:sym typeface="Wingdings" pitchFamily="2" charset="2"/>
              </a:rPr>
              <a:t>3</a:t>
            </a:r>
            <a:r>
              <a:rPr lang="hy-AM" sz="2400" dirty="0" smtClean="0">
                <a:sym typeface="Wingdings" pitchFamily="2" charset="2"/>
              </a:rPr>
              <a:t> carbonic acid</a:t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N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5</a:t>
            </a:r>
            <a:r>
              <a:rPr lang="hy-AM" sz="2400" dirty="0" smtClean="0">
                <a:sym typeface="Wingdings" pitchFamily="2" charset="2"/>
              </a:rPr>
              <a:t>(g) +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(l)</a:t>
            </a:r>
            <a:r>
              <a:rPr lang="hy-AM" sz="2400" dirty="0" smtClean="0">
                <a:sym typeface="Wingdings" pitchFamily="2" charset="2"/>
              </a:rPr>
              <a:t>   </a:t>
            </a:r>
            <a:r>
              <a:rPr lang="en-US" sz="2400" dirty="0" smtClean="0">
                <a:sym typeface="Wingdings" pitchFamily="2" charset="2"/>
              </a:rPr>
              <a:t>2HNO</a:t>
            </a:r>
            <a:r>
              <a:rPr lang="en-US" sz="2400" baseline="-25000" dirty="0" smtClean="0">
                <a:sym typeface="Wingdings" pitchFamily="2" charset="2"/>
              </a:rPr>
              <a:t>3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hy-AM" sz="2400" dirty="0" smtClean="0">
                <a:sym typeface="Wingdings" pitchFamily="2" charset="2"/>
              </a:rPr>
              <a:t>nitric acid</a:t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2NO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(g) +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(l)</a:t>
            </a:r>
            <a:r>
              <a:rPr lang="hy-AM" sz="2400" dirty="0" smtClean="0">
                <a:sym typeface="Wingdings" pitchFamily="2" charset="2"/>
              </a:rPr>
              <a:t>   HNO</a:t>
            </a:r>
            <a:r>
              <a:rPr lang="hy-AM" sz="2400" baseline="-25000" dirty="0" smtClean="0">
                <a:sym typeface="Wingdings" pitchFamily="2" charset="2"/>
              </a:rPr>
              <a:t>2(aq)</a:t>
            </a:r>
            <a:r>
              <a:rPr lang="hy-AM" sz="2400" dirty="0" smtClean="0">
                <a:sym typeface="Wingdings" pitchFamily="2" charset="2"/>
              </a:rPr>
              <a:t>  +  HNO</a:t>
            </a:r>
            <a:r>
              <a:rPr lang="hy-AM" sz="2400" baseline="-25000" dirty="0" smtClean="0">
                <a:sym typeface="Wingdings" pitchFamily="2" charset="2"/>
              </a:rPr>
              <a:t>3(aq)</a:t>
            </a:r>
            <a:r>
              <a:rPr lang="hy-AM" sz="2400" dirty="0" smtClean="0">
                <a:sym typeface="Wingdings" pitchFamily="2" charset="2"/>
              </a:rPr>
              <a:t>  nitrous acid and nitric acid respectively</a:t>
            </a:r>
          </a:p>
          <a:p>
            <a:endParaRPr lang="hy-AM" sz="12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  <a:p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Acidic </a:t>
            </a:r>
            <a:r>
              <a:rPr lang="en-US" dirty="0" smtClean="0"/>
              <a:t>Oxides</a:t>
            </a:r>
            <a:br>
              <a:rPr lang="en-US" dirty="0" smtClean="0"/>
            </a:br>
            <a:r>
              <a:rPr lang="en-US" dirty="0" smtClean="0"/>
              <a:t>(Formation of Acids)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r>
              <a:rPr lang="hy-AM" sz="2400" b="1" dirty="0" smtClean="0">
                <a:sym typeface="Wingdings" pitchFamily="2" charset="2"/>
              </a:rPr>
              <a:t>Basic oxides</a:t>
            </a:r>
            <a:r>
              <a:rPr lang="hy-AM" sz="2400" dirty="0" smtClean="0">
                <a:sym typeface="Wingdings" pitchFamily="2" charset="2"/>
              </a:rPr>
              <a:t> are oxides that are formed by most </a:t>
            </a:r>
            <a:r>
              <a:rPr lang="hy-AM" sz="2400" b="1" dirty="0" smtClean="0">
                <a:sym typeface="Wingdings" pitchFamily="2" charset="2"/>
              </a:rPr>
              <a:t>metals</a:t>
            </a:r>
            <a:r>
              <a:rPr lang="hy-AM" sz="2400" dirty="0" smtClean="0">
                <a:sym typeface="Wingdings" pitchFamily="2" charset="2"/>
              </a:rPr>
              <a:t>.  </a:t>
            </a:r>
            <a:endParaRPr lang="en-US" sz="2400" dirty="0" smtClean="0">
              <a:sym typeface="Wingdings" pitchFamily="2" charset="2"/>
            </a:endParaRPr>
          </a:p>
          <a:p>
            <a:endParaRPr lang="en-US" sz="2400" dirty="0" smtClean="0">
              <a:sym typeface="Wingdings" pitchFamily="2" charset="2"/>
            </a:endParaRPr>
          </a:p>
          <a:p>
            <a:r>
              <a:rPr lang="hy-AM" sz="2400" dirty="0" smtClean="0">
                <a:sym typeface="Wingdings" pitchFamily="2" charset="2"/>
              </a:rPr>
              <a:t>Basic oxides react with acids to give a </a:t>
            </a:r>
            <a:r>
              <a:rPr lang="hy-AM" sz="2400" b="1" dirty="0" smtClean="0">
                <a:solidFill>
                  <a:srgbClr val="660033"/>
                </a:solidFill>
                <a:sym typeface="Wingdings" pitchFamily="2" charset="2"/>
              </a:rPr>
              <a:t>salt and water ONLY</a:t>
            </a:r>
            <a:r>
              <a:rPr lang="hy-AM" sz="2400" dirty="0" smtClean="0">
                <a:sym typeface="Wingdings" pitchFamily="2" charset="2"/>
              </a:rPr>
              <a:t>.  Try completing these equations::</a:t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CuO</a:t>
            </a:r>
            <a:r>
              <a:rPr lang="hy-AM" sz="2400" baseline="-25000" dirty="0" smtClean="0">
                <a:sym typeface="Wingdings" pitchFamily="2" charset="2"/>
              </a:rPr>
              <a:t>(s)</a:t>
            </a:r>
            <a:r>
              <a:rPr lang="hy-AM" sz="2400" dirty="0" smtClean="0">
                <a:sym typeface="Wingdings" pitchFamily="2" charset="2"/>
              </a:rPr>
              <a:t>  + 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SO</a:t>
            </a:r>
            <a:r>
              <a:rPr lang="hy-AM" sz="2400" baseline="-25000" dirty="0" smtClean="0">
                <a:sym typeface="Wingdings" pitchFamily="2" charset="2"/>
              </a:rPr>
              <a:t>4(aq)</a:t>
            </a:r>
            <a:r>
              <a:rPr lang="hy-AM" sz="2400" dirty="0" smtClean="0">
                <a:sym typeface="Wingdings" pitchFamily="2" charset="2"/>
              </a:rPr>
              <a:t>    _______________  +  _________________</a:t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MgO</a:t>
            </a:r>
            <a:r>
              <a:rPr lang="hy-AM" sz="2400" baseline="-25000" dirty="0" smtClean="0">
                <a:sym typeface="Wingdings" pitchFamily="2" charset="2"/>
              </a:rPr>
              <a:t>(s)</a:t>
            </a:r>
            <a:r>
              <a:rPr lang="hy-AM" sz="2400" dirty="0" smtClean="0">
                <a:sym typeface="Wingdings" pitchFamily="2" charset="2"/>
              </a:rPr>
              <a:t>  +  2HCl</a:t>
            </a:r>
            <a:r>
              <a:rPr lang="hy-AM" sz="2400" baseline="-25000" dirty="0" smtClean="0">
                <a:sym typeface="Wingdings" pitchFamily="2" charset="2"/>
              </a:rPr>
              <a:t>(aq)</a:t>
            </a:r>
            <a:r>
              <a:rPr lang="hy-AM" sz="2400" dirty="0" smtClean="0">
                <a:sym typeface="Wingdings" pitchFamily="2" charset="2"/>
              </a:rPr>
              <a:t>    _______________  +  __________________</a:t>
            </a:r>
            <a:br>
              <a:rPr lang="hy-AM" sz="2400" dirty="0" smtClean="0">
                <a:sym typeface="Wingdings" pitchFamily="2" charset="2"/>
              </a:rPr>
            </a:br>
            <a:endParaRPr lang="en-US" sz="2400" dirty="0" smtClean="0">
              <a:sym typeface="Wingdings" pitchFamily="2" charset="2"/>
            </a:endParaRPr>
          </a:p>
          <a:p>
            <a:r>
              <a:rPr lang="hy-AM" sz="2400" dirty="0" smtClean="0">
                <a:sym typeface="Wingdings" pitchFamily="2" charset="2"/>
              </a:rPr>
              <a:t>Soluble basic oxides include those of Na, K and other Group 1 elements.  </a:t>
            </a:r>
            <a:r>
              <a:rPr lang="hy-AM" sz="2400" b="1" dirty="0" smtClean="0">
                <a:solidFill>
                  <a:srgbClr val="660033"/>
                </a:solidFill>
                <a:sym typeface="Wingdings" pitchFamily="2" charset="2"/>
              </a:rPr>
              <a:t>These dissolve in water and are therefore alkalis</a:t>
            </a:r>
            <a:r>
              <a:rPr lang="hy-AM" sz="2400" dirty="0" smtClean="0">
                <a:sym typeface="Wingdings" pitchFamily="2" charset="2"/>
              </a:rPr>
              <a:t>.</a:t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Na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(s)</a:t>
            </a:r>
            <a:r>
              <a:rPr lang="hy-AM" sz="2400" dirty="0" smtClean="0">
                <a:sym typeface="Wingdings" pitchFamily="2" charset="2"/>
              </a:rPr>
              <a:t>  + 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(l)</a:t>
            </a:r>
            <a:r>
              <a:rPr lang="hy-AM" sz="2400" dirty="0" smtClean="0">
                <a:sym typeface="Wingdings" pitchFamily="2" charset="2"/>
              </a:rPr>
              <a:t>    2NaOH</a:t>
            </a:r>
            <a:r>
              <a:rPr lang="hy-AM" sz="2400" baseline="-25000" dirty="0" smtClean="0">
                <a:sym typeface="Wingdings" pitchFamily="2" charset="2"/>
              </a:rPr>
              <a:t>(aq)</a:t>
            </a:r>
          </a:p>
          <a:p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</a:t>
            </a:r>
            <a:r>
              <a:rPr lang="en-US" dirty="0" smtClean="0"/>
              <a:t>Oxides</a:t>
            </a:r>
            <a:br>
              <a:rPr lang="en-US" dirty="0" smtClean="0"/>
            </a:br>
            <a:r>
              <a:rPr lang="en-US" dirty="0" smtClean="0"/>
              <a:t>(Formation of Salts)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rgbClr val="660033"/>
                </a:solidFill>
              </a:rPr>
              <a:t>Amphoteric</a:t>
            </a:r>
            <a:r>
              <a:rPr lang="en-US" sz="2400" b="1" dirty="0" smtClean="0">
                <a:solidFill>
                  <a:srgbClr val="660033"/>
                </a:solidFill>
              </a:rPr>
              <a:t> oxides can react with both acids and bases.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hy-AM" sz="2400" dirty="0" smtClean="0"/>
              <a:t>They are formed by some metals, including </a:t>
            </a:r>
            <a:r>
              <a:rPr lang="hy-AM" sz="2400" b="1" dirty="0" smtClean="0">
                <a:solidFill>
                  <a:srgbClr val="660033"/>
                </a:solidFill>
              </a:rPr>
              <a:t>lead, aluminum and zinc</a:t>
            </a:r>
            <a:r>
              <a:rPr lang="hy-AM" sz="2400" dirty="0" smtClean="0"/>
              <a:t>. 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hy-AM" sz="2400" dirty="0" smtClean="0"/>
              <a:t>The following are some examples:</a:t>
            </a:r>
            <a:br>
              <a:rPr lang="hy-AM" sz="2400" dirty="0" smtClean="0"/>
            </a:br>
            <a:r>
              <a:rPr lang="hy-AM" sz="2400" dirty="0" smtClean="0"/>
              <a:t/>
            </a:r>
            <a:br>
              <a:rPr lang="hy-AM" sz="2400" dirty="0" smtClean="0"/>
            </a:br>
            <a:r>
              <a:rPr lang="hy-AM" sz="2400" dirty="0" smtClean="0"/>
              <a:t>PbO</a:t>
            </a:r>
            <a:r>
              <a:rPr lang="hy-AM" sz="2400" baseline="-25000" dirty="0" smtClean="0"/>
              <a:t>(s)</a:t>
            </a:r>
            <a:r>
              <a:rPr lang="hy-AM" sz="2400" dirty="0" smtClean="0"/>
              <a:t>  +  2HNO</a:t>
            </a:r>
            <a:r>
              <a:rPr lang="hy-AM" sz="2400" baseline="-25000" dirty="0" smtClean="0"/>
              <a:t>3(aq)</a:t>
            </a:r>
            <a:r>
              <a:rPr lang="hy-AM" sz="2400" dirty="0" smtClean="0"/>
              <a:t>  </a:t>
            </a:r>
            <a:r>
              <a:rPr lang="hy-AM" sz="2400" dirty="0" smtClean="0">
                <a:sym typeface="Wingdings" pitchFamily="2" charset="2"/>
              </a:rPr>
              <a:t>  Pb(NO</a:t>
            </a:r>
            <a:r>
              <a:rPr lang="hy-AM" sz="2400" baseline="-25000" dirty="0" smtClean="0">
                <a:sym typeface="Wingdings" pitchFamily="2" charset="2"/>
              </a:rPr>
              <a:t>3</a:t>
            </a:r>
            <a:r>
              <a:rPr lang="hy-AM" sz="2400" dirty="0" smtClean="0">
                <a:sym typeface="Wingdings" pitchFamily="2" charset="2"/>
              </a:rPr>
              <a:t>)</a:t>
            </a:r>
            <a:r>
              <a:rPr lang="hy-AM" sz="2400" baseline="-25000" dirty="0" smtClean="0">
                <a:sym typeface="Wingdings" pitchFamily="2" charset="2"/>
              </a:rPr>
              <a:t>2(aq)</a:t>
            </a:r>
            <a:r>
              <a:rPr lang="hy-AM" sz="2400" dirty="0" smtClean="0">
                <a:sym typeface="Wingdings" pitchFamily="2" charset="2"/>
              </a:rPr>
              <a:t>  + 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(l)</a:t>
            </a: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PbO</a:t>
            </a:r>
            <a:r>
              <a:rPr lang="hy-AM" sz="2400" baseline="-25000" dirty="0" smtClean="0">
                <a:sym typeface="Wingdings" pitchFamily="2" charset="2"/>
              </a:rPr>
              <a:t>(s)</a:t>
            </a:r>
            <a:r>
              <a:rPr lang="hy-AM" sz="2400" dirty="0" smtClean="0">
                <a:sym typeface="Wingdings" pitchFamily="2" charset="2"/>
              </a:rPr>
              <a:t>  +  2NaOH</a:t>
            </a:r>
            <a:r>
              <a:rPr lang="hy-AM" sz="2400" baseline="-25000" dirty="0" smtClean="0">
                <a:sym typeface="Wingdings" pitchFamily="2" charset="2"/>
              </a:rPr>
              <a:t>(aq)</a:t>
            </a:r>
            <a:r>
              <a:rPr lang="hy-AM" sz="2400" dirty="0" smtClean="0">
                <a:sym typeface="Wingdings" pitchFamily="2" charset="2"/>
              </a:rPr>
              <a:t>    Na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PbO</a:t>
            </a:r>
            <a:r>
              <a:rPr lang="hy-AM" sz="2400" baseline="-25000" dirty="0" smtClean="0">
                <a:sym typeface="Wingdings" pitchFamily="2" charset="2"/>
              </a:rPr>
              <a:t>2(aq)</a:t>
            </a:r>
            <a:r>
              <a:rPr lang="hy-AM" sz="2400" dirty="0" smtClean="0">
                <a:sym typeface="Wingdings" pitchFamily="2" charset="2"/>
              </a:rPr>
              <a:t>  + 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(l)</a:t>
            </a:r>
            <a:r>
              <a:rPr lang="hy-AM" sz="2400" dirty="0" smtClean="0">
                <a:sym typeface="Wingdings" pitchFamily="2" charset="2"/>
              </a:rPr>
              <a:t>    </a:t>
            </a:r>
            <a:r>
              <a:rPr lang="hy-AM" sz="1400" dirty="0" smtClean="0">
                <a:sym typeface="Wingdings" pitchFamily="2" charset="2"/>
              </a:rPr>
              <a:t>the product is sodium plumbate</a:t>
            </a: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ZnO</a:t>
            </a:r>
            <a:r>
              <a:rPr lang="hy-AM" sz="2400" baseline="-25000" dirty="0" smtClean="0">
                <a:sym typeface="Wingdings" pitchFamily="2" charset="2"/>
              </a:rPr>
              <a:t>(s)</a:t>
            </a:r>
            <a:r>
              <a:rPr lang="hy-AM" sz="2400" dirty="0" smtClean="0">
                <a:sym typeface="Wingdings" pitchFamily="2" charset="2"/>
              </a:rPr>
              <a:t>  + 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SO</a:t>
            </a:r>
            <a:r>
              <a:rPr lang="hy-AM" sz="2400" baseline="-25000" dirty="0" smtClean="0">
                <a:sym typeface="Wingdings" pitchFamily="2" charset="2"/>
              </a:rPr>
              <a:t>4(aq)</a:t>
            </a:r>
            <a:r>
              <a:rPr lang="hy-AM" sz="2400" dirty="0" smtClean="0">
                <a:sym typeface="Wingdings" pitchFamily="2" charset="2"/>
              </a:rPr>
              <a:t>    ZnSO</a:t>
            </a:r>
            <a:r>
              <a:rPr lang="hy-AM" sz="2400" baseline="-25000" dirty="0" smtClean="0">
                <a:sym typeface="Wingdings" pitchFamily="2" charset="2"/>
              </a:rPr>
              <a:t>4(aq)</a:t>
            </a:r>
            <a:r>
              <a:rPr lang="hy-AM" sz="2400" dirty="0" smtClean="0">
                <a:sym typeface="Wingdings" pitchFamily="2" charset="2"/>
              </a:rPr>
              <a:t>  + 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(l)</a:t>
            </a:r>
            <a:br>
              <a:rPr lang="hy-AM" sz="2400" baseline="-250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ZnO</a:t>
            </a:r>
            <a:r>
              <a:rPr lang="hy-AM" sz="2400" baseline="-25000" dirty="0" smtClean="0">
                <a:sym typeface="Wingdings" pitchFamily="2" charset="2"/>
              </a:rPr>
              <a:t>(s)</a:t>
            </a:r>
            <a:r>
              <a:rPr lang="hy-AM" sz="2400" dirty="0" smtClean="0">
                <a:sym typeface="Wingdings" pitchFamily="2" charset="2"/>
              </a:rPr>
              <a:t>  +  2NaOH</a:t>
            </a:r>
            <a:r>
              <a:rPr lang="hy-AM" sz="2400" baseline="-25000" dirty="0" smtClean="0">
                <a:sym typeface="Wingdings" pitchFamily="2" charset="2"/>
              </a:rPr>
              <a:t>(aq)</a:t>
            </a:r>
            <a:r>
              <a:rPr lang="hy-AM" sz="2400" dirty="0" smtClean="0">
                <a:sym typeface="Wingdings" pitchFamily="2" charset="2"/>
              </a:rPr>
              <a:t>   Na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ZnO</a:t>
            </a:r>
            <a:r>
              <a:rPr lang="hy-AM" sz="2400" baseline="-25000" dirty="0" smtClean="0">
                <a:sym typeface="Wingdings" pitchFamily="2" charset="2"/>
              </a:rPr>
              <a:t>2(aq)</a:t>
            </a:r>
            <a:r>
              <a:rPr lang="hy-AM" sz="2400" dirty="0" smtClean="0">
                <a:sym typeface="Wingdings" pitchFamily="2" charset="2"/>
              </a:rPr>
              <a:t> + 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(l)</a:t>
            </a:r>
            <a:r>
              <a:rPr lang="hy-AM" sz="2400" dirty="0" smtClean="0">
                <a:sym typeface="Wingdings" pitchFamily="2" charset="2"/>
              </a:rPr>
              <a:t>  </a:t>
            </a:r>
            <a:r>
              <a:rPr lang="hy-AM" sz="1400" dirty="0" smtClean="0">
                <a:sym typeface="Wingdings" pitchFamily="2" charset="2"/>
              </a:rPr>
              <a:t>the product is sodium zincate</a:t>
            </a:r>
          </a:p>
          <a:p>
            <a:endParaRPr lang="hy-AM" sz="12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Amphoteric</a:t>
            </a:r>
            <a:r>
              <a:rPr lang="en-US" dirty="0" smtClean="0"/>
              <a:t> Oxides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endParaRPr lang="hy-AM" sz="12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  <a:p>
            <a:r>
              <a:rPr lang="hy-AM" sz="4000" b="1" u="sng" dirty="0" smtClean="0">
                <a:sym typeface="Wingdings" pitchFamily="2" charset="2"/>
              </a:rPr>
              <a:t>Neutral oxides</a:t>
            </a:r>
            <a:r>
              <a:rPr lang="hy-AM" sz="4000" dirty="0" smtClean="0">
                <a:sym typeface="Wingdings" pitchFamily="2" charset="2"/>
              </a:rPr>
              <a:t> are formed by certain non-metals in low oxidation states and include CO, NO and N</a:t>
            </a:r>
            <a:r>
              <a:rPr lang="hy-AM" sz="4000" baseline="-25000" dirty="0" smtClean="0">
                <a:sym typeface="Wingdings" pitchFamily="2" charset="2"/>
              </a:rPr>
              <a:t>2</a:t>
            </a:r>
            <a:r>
              <a:rPr lang="hy-AM" sz="4000" dirty="0" smtClean="0">
                <a:sym typeface="Wingdings" pitchFamily="2" charset="2"/>
              </a:rPr>
              <a:t>O.  </a:t>
            </a:r>
            <a:endParaRPr lang="en-US" sz="4000" dirty="0" smtClean="0">
              <a:sym typeface="Wingdings" pitchFamily="2" charset="2"/>
            </a:endParaRPr>
          </a:p>
          <a:p>
            <a:endParaRPr lang="en-US" sz="4000" dirty="0" smtClean="0">
              <a:sym typeface="Wingdings" pitchFamily="2" charset="2"/>
            </a:endParaRPr>
          </a:p>
          <a:p>
            <a:r>
              <a:rPr lang="hy-AM" sz="4000" dirty="0" smtClean="0">
                <a:sym typeface="Wingdings" pitchFamily="2" charset="2"/>
              </a:rPr>
              <a:t>These oxides react with </a:t>
            </a:r>
            <a:r>
              <a:rPr lang="hy-AM" sz="4000" b="1" dirty="0" smtClean="0">
                <a:solidFill>
                  <a:srgbClr val="660033"/>
                </a:solidFill>
                <a:sym typeface="Wingdings" pitchFamily="2" charset="2"/>
              </a:rPr>
              <a:t>NEITHER</a:t>
            </a:r>
            <a:r>
              <a:rPr lang="hy-AM" sz="4000" dirty="0" smtClean="0">
                <a:sym typeface="Wingdings" pitchFamily="2" charset="2"/>
              </a:rPr>
              <a:t> acid NOR bases.</a:t>
            </a:r>
          </a:p>
          <a:p>
            <a:pPr>
              <a:buNone/>
            </a:pPr>
            <a:endParaRPr lang="hy-AM" sz="12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Neutral Oxides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pH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50292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hy-AM" sz="2400" dirty="0" smtClean="0"/>
              <a:t>Acidic solutions have a pH of less than 7</a:t>
            </a:r>
            <a:br>
              <a:rPr lang="hy-AM" sz="2400" dirty="0" smtClean="0"/>
            </a:br>
            <a:endParaRPr lang="en-US" sz="2400" dirty="0" smtClean="0"/>
          </a:p>
          <a:p>
            <a:r>
              <a:rPr lang="hy-AM" sz="2400" dirty="0" smtClean="0"/>
              <a:t>Neutral solutions have a pH of 7</a:t>
            </a:r>
            <a:br>
              <a:rPr lang="hy-AM" sz="2400" dirty="0" smtClean="0"/>
            </a:br>
            <a:endParaRPr lang="en-US" sz="2400" dirty="0" smtClean="0"/>
          </a:p>
          <a:p>
            <a:r>
              <a:rPr lang="hy-AM" sz="2400" dirty="0" smtClean="0"/>
              <a:t>Alkaline (basic) solutions have a pH of</a:t>
            </a:r>
            <a:r>
              <a:rPr lang="en-US" sz="2400" dirty="0" smtClean="0"/>
              <a:t> more than</a:t>
            </a:r>
            <a:r>
              <a:rPr lang="hy-AM" sz="2400" dirty="0" smtClean="0"/>
              <a:t> 7</a:t>
            </a:r>
          </a:p>
          <a:p>
            <a:endParaRPr lang="hy-AM" sz="2400" dirty="0"/>
          </a:p>
          <a:p>
            <a:r>
              <a:rPr lang="en-US" sz="2400" b="1" dirty="0" smtClean="0"/>
              <a:t>H</a:t>
            </a:r>
            <a:r>
              <a:rPr lang="hy-AM" sz="2400" b="1" dirty="0" smtClean="0"/>
              <a:t>ow do you think the pH of a solution may be decreased?</a:t>
            </a:r>
            <a:r>
              <a:rPr lang="en-US" sz="2400" b="1" dirty="0" smtClean="0"/>
              <a:t>  </a:t>
            </a:r>
            <a:r>
              <a:rPr lang="hy-AM" sz="2400" b="1" dirty="0" smtClean="0"/>
              <a:t>_____</a:t>
            </a:r>
            <a:br>
              <a:rPr lang="hy-AM" sz="2400" b="1" dirty="0" smtClean="0"/>
            </a:br>
            <a:endParaRPr lang="hy-AM" sz="2400" b="1" dirty="0" smtClean="0"/>
          </a:p>
          <a:p>
            <a:r>
              <a:rPr lang="hy-AM" sz="2400" b="1" dirty="0" smtClean="0"/>
              <a:t>How do you think the pH of a solution may be increased?</a:t>
            </a:r>
            <a:r>
              <a:rPr lang="en-US" sz="2400" b="1" dirty="0" smtClean="0"/>
              <a:t>   _</a:t>
            </a:r>
            <a:r>
              <a:rPr lang="hy-AM" sz="2400" b="1" dirty="0" smtClean="0"/>
              <a:t>____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Image result for sal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495800"/>
            <a:ext cx="2743200" cy="2743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Salt has been used for </a:t>
            </a:r>
            <a:r>
              <a:rPr lang="en-US" dirty="0" err="1" smtClean="0"/>
              <a:t>flavouring</a:t>
            </a:r>
            <a:r>
              <a:rPr lang="en-US" dirty="0" smtClean="0"/>
              <a:t> and preserving food.  It has also been used in tanning, dyeing and bleaching, and in the production of pottery, soap, and chlorine.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Today, it is widely used in the chemical industry.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Solubility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525963"/>
          </a:xfrm>
        </p:spPr>
        <p:txBody>
          <a:bodyPr/>
          <a:lstStyle/>
          <a:p>
            <a:r>
              <a:rPr lang="en-US" sz="2000" dirty="0" smtClean="0"/>
              <a:t>Some salts are </a:t>
            </a:r>
            <a:r>
              <a:rPr lang="en-US" sz="2000" b="1" dirty="0" smtClean="0"/>
              <a:t>soluble</a:t>
            </a:r>
            <a:r>
              <a:rPr lang="en-US" sz="2000" dirty="0" smtClean="0"/>
              <a:t> while some are </a:t>
            </a:r>
            <a:r>
              <a:rPr lang="en-US" sz="2000" b="1" dirty="0" smtClean="0"/>
              <a:t>insoluble</a:t>
            </a:r>
            <a:r>
              <a:rPr lang="en-US" sz="2000" dirty="0" smtClean="0"/>
              <a:t> and some are </a:t>
            </a:r>
            <a:r>
              <a:rPr lang="en-US" sz="2000" b="1" dirty="0" smtClean="0"/>
              <a:t>sparingly soluble</a:t>
            </a:r>
            <a:r>
              <a:rPr lang="en-US" sz="2000" dirty="0" smtClean="0"/>
              <a:t>.  Soluble salts dissolve completely in water while insoluble salts do NOT dissolve at all in water.  Sparingly soluble salts partially dissolve in water and might require a bit of heat or more solvent to get it to dissolve in water.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Here is a table that will help you determine which salts would need to be obtained via separation methods involving </a:t>
            </a:r>
            <a:r>
              <a:rPr lang="en-US" sz="2000" b="1" dirty="0" smtClean="0"/>
              <a:t>evaporation</a:t>
            </a:r>
            <a:r>
              <a:rPr lang="en-US" sz="2000" dirty="0" smtClean="0"/>
              <a:t> or </a:t>
            </a:r>
            <a:r>
              <a:rPr lang="en-US" sz="2000" b="1" dirty="0" smtClean="0"/>
              <a:t>precipitation.  Soluble salts may be obtained via evaporation while insoluble salts may be obtained via precipitation.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3886200"/>
          <a:ext cx="8763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/>
                <a:gridCol w="4381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r>
                        <a:rPr lang="en-US" b="0" baseline="300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, K</a:t>
                      </a:r>
                      <a:r>
                        <a:rPr lang="en-US" b="0" baseline="300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and NH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b="0" baseline="300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salts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All soluble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Nitrates (NO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b="0" baseline="30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All soluble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Ethanoates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(CH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COO</a:t>
                      </a:r>
                      <a:r>
                        <a:rPr lang="en-US" b="0" baseline="30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All soluble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Chlorides (</a:t>
                      </a:r>
                      <a:r>
                        <a:rPr lang="en-US" dirty="0" err="1" smtClean="0"/>
                        <a:t>Cl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dirty="0" smtClean="0"/>
                        <a:t>), bromide (Br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dirty="0" smtClean="0"/>
                        <a:t>), iodides (I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rgbClr val="F37B7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soluble </a:t>
                      </a:r>
                      <a:r>
                        <a:rPr lang="en-US" b="1" dirty="0" smtClean="0"/>
                        <a:t>EXCEPT</a:t>
                      </a:r>
                      <a:r>
                        <a:rPr lang="en-US" dirty="0" smtClean="0"/>
                        <a:t> for Pb</a:t>
                      </a:r>
                      <a:r>
                        <a:rPr lang="en-US" baseline="30000" dirty="0" smtClean="0"/>
                        <a:t>2+</a:t>
                      </a:r>
                      <a:r>
                        <a:rPr lang="en-US" dirty="0" smtClean="0"/>
                        <a:t> and Ag</a:t>
                      </a:r>
                      <a:r>
                        <a:rPr lang="en-US" baseline="30000" dirty="0" smtClean="0"/>
                        <a:t>+</a:t>
                      </a:r>
                      <a:endParaRPr lang="en-US" baseline="30000" dirty="0"/>
                    </a:p>
                  </a:txBody>
                  <a:tcPr>
                    <a:solidFill>
                      <a:srgbClr val="F37B7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Sulfates (SO</a:t>
                      </a:r>
                      <a:r>
                        <a:rPr lang="en-US" baseline="-25000" dirty="0" smtClean="0"/>
                        <a:t>4</a:t>
                      </a:r>
                      <a:r>
                        <a:rPr lang="en-US" baseline="30000" dirty="0" smtClean="0"/>
                        <a:t>2-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rgbClr val="F37B7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soluble </a:t>
                      </a:r>
                      <a:r>
                        <a:rPr lang="en-US" b="1" dirty="0" smtClean="0"/>
                        <a:t>EXCEPT </a:t>
                      </a:r>
                      <a:r>
                        <a:rPr lang="en-US" dirty="0" smtClean="0"/>
                        <a:t>for Pb</a:t>
                      </a:r>
                      <a:r>
                        <a:rPr lang="en-US" baseline="30000" dirty="0" smtClean="0"/>
                        <a:t>2+</a:t>
                      </a:r>
                      <a:r>
                        <a:rPr lang="en-US" dirty="0" smtClean="0"/>
                        <a:t>, Ba</a:t>
                      </a:r>
                      <a:r>
                        <a:rPr lang="en-US" baseline="30000" dirty="0" smtClean="0"/>
                        <a:t>2+</a:t>
                      </a:r>
                      <a:r>
                        <a:rPr lang="en-US" dirty="0" smtClean="0"/>
                        <a:t> and Ca</a:t>
                      </a:r>
                      <a:r>
                        <a:rPr lang="en-US" baseline="30000" dirty="0" smtClean="0"/>
                        <a:t>2+</a:t>
                      </a:r>
                      <a:endParaRPr lang="en-US" baseline="30000" dirty="0"/>
                    </a:p>
                  </a:txBody>
                  <a:tcPr>
                    <a:solidFill>
                      <a:srgbClr val="F37B7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Carbonates (CO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baseline="30000" dirty="0" smtClean="0"/>
                        <a:t>2-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insoluble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EXCEPT</a:t>
                      </a:r>
                      <a:r>
                        <a:rPr lang="en-US" baseline="0" dirty="0" smtClean="0"/>
                        <a:t> for Na</a:t>
                      </a:r>
                      <a:r>
                        <a:rPr lang="en-US" baseline="30000" dirty="0" smtClean="0"/>
                        <a:t>+</a:t>
                      </a:r>
                      <a:r>
                        <a:rPr lang="en-US" baseline="0" dirty="0" smtClean="0"/>
                        <a:t>, K</a:t>
                      </a:r>
                      <a:r>
                        <a:rPr lang="en-US" baseline="30000" dirty="0" smtClean="0"/>
                        <a:t>+</a:t>
                      </a:r>
                      <a:r>
                        <a:rPr lang="en-US" baseline="0" dirty="0" smtClean="0"/>
                        <a:t> and NH</a:t>
                      </a:r>
                      <a:r>
                        <a:rPr lang="en-US" baseline="-25000" dirty="0" smtClean="0"/>
                        <a:t>4</a:t>
                      </a:r>
                      <a:r>
                        <a:rPr lang="en-US" baseline="30000" dirty="0" smtClean="0"/>
                        <a:t>+</a:t>
                      </a:r>
                      <a:endParaRPr lang="en-US" baseline="30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Hydroxides (OH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insoluble </a:t>
                      </a:r>
                      <a:r>
                        <a:rPr lang="en-US" b="1" dirty="0" smtClean="0"/>
                        <a:t>EXCEPT</a:t>
                      </a:r>
                      <a:r>
                        <a:rPr lang="en-US" dirty="0" smtClean="0"/>
                        <a:t> for </a:t>
                      </a:r>
                      <a:r>
                        <a:rPr lang="en-US" baseline="0" dirty="0" smtClean="0"/>
                        <a:t>Na</a:t>
                      </a:r>
                      <a:r>
                        <a:rPr lang="en-US" baseline="30000" dirty="0" smtClean="0"/>
                        <a:t>+</a:t>
                      </a:r>
                      <a:r>
                        <a:rPr lang="en-US" baseline="0" dirty="0" smtClean="0"/>
                        <a:t>, K</a:t>
                      </a:r>
                      <a:r>
                        <a:rPr lang="en-US" baseline="30000" dirty="0" smtClean="0"/>
                        <a:t>+</a:t>
                      </a:r>
                      <a:r>
                        <a:rPr lang="en-US" baseline="0" dirty="0" smtClean="0"/>
                        <a:t> and NH</a:t>
                      </a:r>
                      <a:r>
                        <a:rPr lang="en-US" baseline="-25000" dirty="0" smtClean="0"/>
                        <a:t>4</a:t>
                      </a:r>
                      <a:r>
                        <a:rPr lang="en-US" baseline="30000" dirty="0" smtClean="0"/>
                        <a:t>+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r>
              <a:rPr lang="hy-AM" sz="2000" dirty="0" smtClean="0">
                <a:sym typeface="Wingdings" pitchFamily="2" charset="2"/>
              </a:rPr>
              <a:t>Salts are formed when </a:t>
            </a:r>
            <a:r>
              <a:rPr lang="hy-AM" sz="2000" b="1" dirty="0" smtClean="0">
                <a:sym typeface="Wingdings" pitchFamily="2" charset="2"/>
              </a:rPr>
              <a:t>metal ions</a:t>
            </a:r>
            <a:r>
              <a:rPr lang="hy-AM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OR</a:t>
            </a:r>
            <a:r>
              <a:rPr lang="hy-AM" sz="2000" dirty="0" smtClean="0">
                <a:sym typeface="Wingdings" pitchFamily="2" charset="2"/>
              </a:rPr>
              <a:t> </a:t>
            </a:r>
            <a:r>
              <a:rPr lang="hy-AM" sz="2000" b="1" dirty="0" smtClean="0">
                <a:sym typeface="Wingdings" pitchFamily="2" charset="2"/>
              </a:rPr>
              <a:t>ammonium ions</a:t>
            </a:r>
            <a:r>
              <a:rPr lang="hy-AM" sz="2000" dirty="0" smtClean="0">
                <a:sym typeface="Wingdings" pitchFamily="2" charset="2"/>
              </a:rPr>
              <a:t> take the place of the replaceable hydrogen(s) of an acid</a:t>
            </a:r>
            <a:r>
              <a:rPr lang="hy-AM" sz="2000" dirty="0" smtClean="0">
                <a:sym typeface="Wingdings" pitchFamily="2" charset="2"/>
              </a:rPr>
              <a:t>.</a:t>
            </a:r>
            <a:r>
              <a:rPr lang="en-US" sz="2000" dirty="0" smtClean="0">
                <a:sym typeface="Wingdings" pitchFamily="2" charset="2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sym typeface="Wingdings" pitchFamily="2" charset="2"/>
              </a:rPr>
              <a:t>Na</a:t>
            </a:r>
            <a:r>
              <a:rPr lang="en-US" sz="2000" dirty="0" err="1" smtClean="0">
                <a:sym typeface="Wingdings" pitchFamily="2" charset="2"/>
              </a:rPr>
              <a:t>OH</a:t>
            </a:r>
            <a:r>
              <a:rPr lang="en-US" sz="2000" baseline="-25000" dirty="0" smtClean="0">
                <a:sym typeface="Wingdings" pitchFamily="2" charset="2"/>
              </a:rPr>
              <a:t>(</a:t>
            </a:r>
            <a:r>
              <a:rPr lang="en-US" sz="2000" baseline="-25000" dirty="0" err="1" smtClean="0">
                <a:sym typeface="Wingdings" pitchFamily="2" charset="2"/>
              </a:rPr>
              <a:t>aq</a:t>
            </a:r>
            <a:r>
              <a:rPr lang="en-US" sz="2000" baseline="-25000" dirty="0" smtClean="0">
                <a:sym typeface="Wingdings" pitchFamily="2" charset="2"/>
              </a:rPr>
              <a:t>)</a:t>
            </a:r>
            <a:r>
              <a:rPr lang="en-US" sz="2000" dirty="0" smtClean="0">
                <a:sym typeface="Wingdings" pitchFamily="2" charset="2"/>
              </a:rPr>
              <a:t>  +  </a:t>
            </a:r>
            <a:r>
              <a:rPr lang="en-US" sz="2000" dirty="0" err="1" smtClean="0">
                <a:sym typeface="Wingdings" pitchFamily="2" charset="2"/>
              </a:rPr>
              <a:t>H</a:t>
            </a:r>
            <a:r>
              <a:rPr lang="en-US" sz="2000" b="1" dirty="0" err="1" smtClean="0">
                <a:solidFill>
                  <a:srgbClr val="FF0000"/>
                </a:solidFill>
                <a:sym typeface="Wingdings" pitchFamily="2" charset="2"/>
              </a:rPr>
              <a:t>Cl</a:t>
            </a:r>
            <a:r>
              <a:rPr lang="en-US" sz="2000" baseline="-25000" dirty="0" smtClean="0">
                <a:sym typeface="Wingdings" pitchFamily="2" charset="2"/>
              </a:rPr>
              <a:t>(</a:t>
            </a:r>
            <a:r>
              <a:rPr lang="en-US" sz="2000" baseline="-25000" dirty="0" err="1" smtClean="0">
                <a:sym typeface="Wingdings" pitchFamily="2" charset="2"/>
              </a:rPr>
              <a:t>aq</a:t>
            </a:r>
            <a:r>
              <a:rPr lang="en-US" sz="2000" baseline="-25000" dirty="0" smtClean="0">
                <a:sym typeface="Wingdings" pitchFamily="2" charset="2"/>
              </a:rPr>
              <a:t>)</a:t>
            </a:r>
            <a:r>
              <a:rPr lang="en-US" sz="2000" dirty="0" smtClean="0">
                <a:sym typeface="Wingdings" pitchFamily="2" charset="2"/>
              </a:rPr>
              <a:t>    </a:t>
            </a:r>
            <a:r>
              <a:rPr lang="en-US" sz="2000" b="1" dirty="0" err="1" smtClean="0">
                <a:solidFill>
                  <a:srgbClr val="FF0000"/>
                </a:solidFill>
                <a:sym typeface="Wingdings" pitchFamily="2" charset="2"/>
              </a:rPr>
              <a:t>NaCl</a:t>
            </a:r>
            <a:r>
              <a:rPr lang="en-US" sz="2000" baseline="-25000" dirty="0" smtClean="0">
                <a:sym typeface="Wingdings" pitchFamily="2" charset="2"/>
              </a:rPr>
              <a:t>(</a:t>
            </a:r>
            <a:r>
              <a:rPr lang="en-US" sz="2000" baseline="-25000" dirty="0" err="1" smtClean="0">
                <a:sym typeface="Wingdings" pitchFamily="2" charset="2"/>
              </a:rPr>
              <a:t>aq</a:t>
            </a:r>
            <a:r>
              <a:rPr lang="en-US" sz="2000" baseline="-25000" dirty="0" smtClean="0">
                <a:sym typeface="Wingdings" pitchFamily="2" charset="2"/>
              </a:rPr>
              <a:t>)</a:t>
            </a:r>
            <a:r>
              <a:rPr lang="en-US" sz="2000" dirty="0" smtClean="0">
                <a:sym typeface="Wingdings" pitchFamily="2" charset="2"/>
              </a:rPr>
              <a:t>  +  H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O</a:t>
            </a:r>
            <a:r>
              <a:rPr lang="en-US" sz="2000" baseline="-25000" dirty="0" smtClean="0">
                <a:sym typeface="Wingdings" pitchFamily="2" charset="2"/>
              </a:rPr>
              <a:t>(l)</a:t>
            </a:r>
            <a:r>
              <a:rPr lang="hy-AM" sz="2000" dirty="0" smtClean="0">
                <a:sym typeface="Wingdings" pitchFamily="2" charset="2"/>
              </a:rPr>
              <a:t/>
            </a:r>
            <a:br>
              <a:rPr lang="hy-AM" sz="2000" dirty="0" smtClean="0">
                <a:sym typeface="Wingdings" pitchFamily="2" charset="2"/>
              </a:rPr>
            </a:br>
            <a:endParaRPr lang="en-US" sz="2000" dirty="0" smtClean="0">
              <a:sym typeface="Wingdings" pitchFamily="2" charset="2"/>
            </a:endParaRPr>
          </a:p>
          <a:p>
            <a:r>
              <a:rPr lang="hy-AM" sz="2000" dirty="0" smtClean="0">
                <a:sym typeface="Wingdings" pitchFamily="2" charset="2"/>
              </a:rPr>
              <a:t>A </a:t>
            </a:r>
            <a:r>
              <a:rPr lang="hy-AM" sz="2000" b="1" dirty="0" smtClean="0">
                <a:sym typeface="Wingdings" pitchFamily="2" charset="2"/>
              </a:rPr>
              <a:t>normal salt</a:t>
            </a:r>
            <a:r>
              <a:rPr lang="hy-AM" sz="2000" dirty="0" smtClean="0">
                <a:sym typeface="Wingdings" pitchFamily="2" charset="2"/>
              </a:rPr>
              <a:t> is formed if all the replaceable hydrogen of the acid is removed.  For example::</a:t>
            </a:r>
            <a:br>
              <a:rPr lang="hy-AM" sz="2000" dirty="0" smtClean="0">
                <a:sym typeface="Wingdings" pitchFamily="2" charset="2"/>
              </a:rPr>
            </a:br>
            <a:r>
              <a:rPr lang="hy-AM" sz="2000" dirty="0" smtClean="0">
                <a:sym typeface="Wingdings" pitchFamily="2" charset="2"/>
              </a:rPr>
              <a:t/>
            </a:r>
            <a:br>
              <a:rPr lang="hy-AM" sz="2000" dirty="0" smtClean="0">
                <a:sym typeface="Wingdings" pitchFamily="2" charset="2"/>
              </a:rPr>
            </a:br>
            <a:r>
              <a:rPr lang="hy-AM" sz="2000" dirty="0" smtClean="0">
                <a:sym typeface="Wingdings" pitchFamily="2" charset="2"/>
              </a:rPr>
              <a:t>2NaOH(aq)  +  H</a:t>
            </a:r>
            <a:r>
              <a:rPr lang="hy-AM" sz="2000" baseline="-25000" dirty="0" smtClean="0">
                <a:sym typeface="Wingdings" pitchFamily="2" charset="2"/>
              </a:rPr>
              <a:t>2</a:t>
            </a:r>
            <a:r>
              <a:rPr lang="hy-AM" sz="2000" dirty="0" smtClean="0">
                <a:sym typeface="Wingdings" pitchFamily="2" charset="2"/>
              </a:rPr>
              <a:t>SO</a:t>
            </a:r>
            <a:r>
              <a:rPr lang="hy-AM" sz="2000" baseline="-25000" dirty="0" smtClean="0">
                <a:sym typeface="Wingdings" pitchFamily="2" charset="2"/>
              </a:rPr>
              <a:t>4(aq)</a:t>
            </a:r>
            <a:r>
              <a:rPr lang="hy-AM" sz="2000" dirty="0" smtClean="0">
                <a:sym typeface="Wingdings" pitchFamily="2" charset="2"/>
              </a:rPr>
              <a:t>    Na</a:t>
            </a:r>
            <a:r>
              <a:rPr lang="hy-AM" sz="2000" baseline="-25000" dirty="0" smtClean="0">
                <a:sym typeface="Wingdings" pitchFamily="2" charset="2"/>
              </a:rPr>
              <a:t>2</a:t>
            </a:r>
            <a:r>
              <a:rPr lang="hy-AM" sz="2000" dirty="0" smtClean="0">
                <a:sym typeface="Wingdings" pitchFamily="2" charset="2"/>
              </a:rPr>
              <a:t>SO</a:t>
            </a:r>
            <a:r>
              <a:rPr lang="hy-AM" sz="2000" baseline="-25000" dirty="0" smtClean="0">
                <a:sym typeface="Wingdings" pitchFamily="2" charset="2"/>
              </a:rPr>
              <a:t>4(aq)</a:t>
            </a:r>
            <a:r>
              <a:rPr lang="hy-AM" sz="2000" dirty="0" smtClean="0">
                <a:sym typeface="Wingdings" pitchFamily="2" charset="2"/>
              </a:rPr>
              <a:t>  +  2H</a:t>
            </a:r>
            <a:r>
              <a:rPr lang="hy-AM" sz="2000" baseline="-25000" dirty="0" smtClean="0">
                <a:sym typeface="Wingdings" pitchFamily="2" charset="2"/>
              </a:rPr>
              <a:t>2</a:t>
            </a:r>
            <a:r>
              <a:rPr lang="hy-AM" sz="2000" dirty="0" smtClean="0">
                <a:sym typeface="Wingdings" pitchFamily="2" charset="2"/>
              </a:rPr>
              <a:t>O</a:t>
            </a:r>
            <a:r>
              <a:rPr lang="hy-AM" sz="2000" baseline="-25000" dirty="0" smtClean="0">
                <a:sym typeface="Wingdings" pitchFamily="2" charset="2"/>
              </a:rPr>
              <a:t>(l)</a:t>
            </a:r>
            <a:br>
              <a:rPr lang="hy-AM" sz="2000" baseline="-25000" dirty="0" smtClean="0">
                <a:sym typeface="Wingdings" pitchFamily="2" charset="2"/>
              </a:rPr>
            </a:br>
            <a:r>
              <a:rPr lang="hy-AM" sz="2000" dirty="0" smtClean="0">
                <a:sym typeface="Wingdings" pitchFamily="2" charset="2"/>
              </a:rPr>
              <a:t/>
            </a:r>
            <a:br>
              <a:rPr lang="hy-AM" sz="2000" dirty="0" smtClean="0">
                <a:sym typeface="Wingdings" pitchFamily="2" charset="2"/>
              </a:rPr>
            </a:br>
            <a:r>
              <a:rPr lang="hy-AM" sz="2000" dirty="0" smtClean="0">
                <a:sym typeface="Wingdings" pitchFamily="2" charset="2"/>
              </a:rPr>
              <a:t>What products then are produced when 3KOH</a:t>
            </a:r>
            <a:r>
              <a:rPr lang="hy-AM" sz="2000" baseline="-25000" dirty="0" smtClean="0">
                <a:sym typeface="Wingdings" pitchFamily="2" charset="2"/>
              </a:rPr>
              <a:t>(aq) </a:t>
            </a:r>
            <a:r>
              <a:rPr lang="hy-AM" sz="2000" dirty="0" smtClean="0">
                <a:sym typeface="Wingdings" pitchFamily="2" charset="2"/>
              </a:rPr>
              <a:t> +  H</a:t>
            </a:r>
            <a:r>
              <a:rPr lang="hy-AM" sz="2000" baseline="-25000" dirty="0" smtClean="0">
                <a:sym typeface="Wingdings" pitchFamily="2" charset="2"/>
              </a:rPr>
              <a:t>3</a:t>
            </a:r>
            <a:r>
              <a:rPr lang="hy-AM" sz="2000" dirty="0" smtClean="0">
                <a:sym typeface="Wingdings" pitchFamily="2" charset="2"/>
              </a:rPr>
              <a:t>PO</a:t>
            </a:r>
            <a:r>
              <a:rPr lang="hy-AM" sz="2000" baseline="-25000" dirty="0" smtClean="0">
                <a:sym typeface="Wingdings" pitchFamily="2" charset="2"/>
              </a:rPr>
              <a:t>4(aq)</a:t>
            </a:r>
            <a:r>
              <a:rPr lang="hy-AM" sz="2000" dirty="0" smtClean="0">
                <a:sym typeface="Wingdings" pitchFamily="2" charset="2"/>
              </a:rPr>
              <a:t>  _____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hy-AM" sz="2000" dirty="0" smtClean="0">
                <a:sym typeface="Wingdings" pitchFamily="2" charset="2"/>
              </a:rPr>
              <a:t>+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hy-AM" sz="2000" dirty="0" smtClean="0">
                <a:sym typeface="Wingdings" pitchFamily="2" charset="2"/>
              </a:rPr>
              <a:t>_____  </a:t>
            </a:r>
            <a:br>
              <a:rPr lang="hy-AM" sz="2000" dirty="0" smtClean="0">
                <a:sym typeface="Wingdings" pitchFamily="2" charset="2"/>
              </a:rPr>
            </a:br>
            <a:endParaRPr lang="en-US" sz="2000" dirty="0" smtClean="0">
              <a:sym typeface="Wingdings" pitchFamily="2" charset="2"/>
            </a:endParaRPr>
          </a:p>
          <a:p>
            <a:r>
              <a:rPr lang="hy-AM" sz="2000" dirty="0" smtClean="0">
                <a:sym typeface="Wingdings" pitchFamily="2" charset="2"/>
              </a:rPr>
              <a:t>An </a:t>
            </a:r>
            <a:r>
              <a:rPr lang="hy-AM" sz="2000" b="1" dirty="0" smtClean="0">
                <a:sym typeface="Wingdings" pitchFamily="2" charset="2"/>
              </a:rPr>
              <a:t>acid</a:t>
            </a:r>
            <a:r>
              <a:rPr lang="en-US" sz="2000" b="1" dirty="0" smtClean="0">
                <a:sym typeface="Wingdings" pitchFamily="2" charset="2"/>
              </a:rPr>
              <a:t> salt</a:t>
            </a:r>
            <a:r>
              <a:rPr lang="hy-AM" sz="2000" dirty="0" smtClean="0">
                <a:sym typeface="Wingdings" pitchFamily="2" charset="2"/>
              </a:rPr>
              <a:t> is formed only if part of the replaceable hydrogen is removed.  For example::</a:t>
            </a:r>
            <a:br>
              <a:rPr lang="hy-AM" sz="2000" dirty="0" smtClean="0">
                <a:sym typeface="Wingdings" pitchFamily="2" charset="2"/>
              </a:rPr>
            </a:br>
            <a:r>
              <a:rPr lang="hy-AM" sz="2000" dirty="0" smtClean="0">
                <a:sym typeface="Wingdings" pitchFamily="2" charset="2"/>
              </a:rPr>
              <a:t/>
            </a:r>
            <a:br>
              <a:rPr lang="hy-AM" sz="2000" dirty="0" smtClean="0">
                <a:sym typeface="Wingdings" pitchFamily="2" charset="2"/>
              </a:rPr>
            </a:br>
            <a:r>
              <a:rPr lang="hy-AM" sz="2000" dirty="0" smtClean="0">
                <a:sym typeface="Wingdings" pitchFamily="2" charset="2"/>
              </a:rPr>
              <a:t>NaOH</a:t>
            </a:r>
            <a:r>
              <a:rPr lang="hy-AM" sz="2000" baseline="-25000" dirty="0" smtClean="0">
                <a:sym typeface="Wingdings" pitchFamily="2" charset="2"/>
              </a:rPr>
              <a:t>(aq)</a:t>
            </a:r>
            <a:r>
              <a:rPr lang="hy-AM" sz="2000" dirty="0" smtClean="0">
                <a:sym typeface="Wingdings" pitchFamily="2" charset="2"/>
              </a:rPr>
              <a:t>  +  H</a:t>
            </a:r>
            <a:r>
              <a:rPr lang="hy-AM" sz="2000" baseline="-25000" dirty="0" smtClean="0">
                <a:sym typeface="Wingdings" pitchFamily="2" charset="2"/>
              </a:rPr>
              <a:t>2</a:t>
            </a:r>
            <a:r>
              <a:rPr lang="hy-AM" sz="2000" dirty="0" smtClean="0">
                <a:sym typeface="Wingdings" pitchFamily="2" charset="2"/>
              </a:rPr>
              <a:t>SO</a:t>
            </a:r>
            <a:r>
              <a:rPr lang="hy-AM" sz="2000" baseline="-25000" dirty="0" smtClean="0">
                <a:sym typeface="Wingdings" pitchFamily="2" charset="2"/>
              </a:rPr>
              <a:t>4(aq)</a:t>
            </a:r>
            <a:r>
              <a:rPr lang="hy-AM" sz="2000" dirty="0" smtClean="0">
                <a:sym typeface="Wingdings" pitchFamily="2" charset="2"/>
              </a:rPr>
              <a:t>    NaHSO</a:t>
            </a:r>
            <a:r>
              <a:rPr lang="hy-AM" sz="2000" baseline="-25000" dirty="0" smtClean="0">
                <a:sym typeface="Wingdings" pitchFamily="2" charset="2"/>
              </a:rPr>
              <a:t>4(aq)</a:t>
            </a:r>
            <a:r>
              <a:rPr lang="hy-AM" sz="2000" dirty="0" smtClean="0">
                <a:sym typeface="Wingdings" pitchFamily="2" charset="2"/>
              </a:rPr>
              <a:t>  +  H</a:t>
            </a:r>
            <a:r>
              <a:rPr lang="hy-AM" sz="2000" baseline="-25000" dirty="0" smtClean="0">
                <a:sym typeface="Wingdings" pitchFamily="2" charset="2"/>
              </a:rPr>
              <a:t>2</a:t>
            </a:r>
            <a:r>
              <a:rPr lang="hy-AM" sz="2000" dirty="0" smtClean="0">
                <a:sym typeface="Wingdings" pitchFamily="2" charset="2"/>
              </a:rPr>
              <a:t>O</a:t>
            </a:r>
            <a:r>
              <a:rPr lang="hy-AM" sz="2000" baseline="-25000" dirty="0" smtClean="0">
                <a:sym typeface="Wingdings" pitchFamily="2" charset="2"/>
              </a:rPr>
              <a:t>(l)</a:t>
            </a:r>
          </a:p>
          <a:p>
            <a:endParaRPr lang="hy-AM" sz="1200" dirty="0">
              <a:sym typeface="Wingdings" pitchFamily="2" charset="2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Formation of Salts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53200" y="2115979"/>
            <a:ext cx="3674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salt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000495" y="2133600"/>
            <a:ext cx="9525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m</a:t>
            </a:r>
            <a:r>
              <a:rPr lang="en-US" sz="900" dirty="0" smtClean="0"/>
              <a:t>etal hydroxide</a:t>
            </a:r>
            <a:endParaRPr lang="en-US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2131368"/>
            <a:ext cx="3754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acid</a:t>
            </a:r>
            <a:endParaRPr lang="en-US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7620024" y="2133600"/>
            <a:ext cx="4571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water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10000"/>
          </a:bodyPr>
          <a:lstStyle/>
          <a:p>
            <a:r>
              <a:rPr lang="hy-AM" dirty="0" smtClean="0">
                <a:sym typeface="Wingdings" pitchFamily="2" charset="2"/>
              </a:rPr>
              <a:t>The method used to prepare a salt depends on whether the salt is </a:t>
            </a:r>
            <a:r>
              <a:rPr lang="hy-AM" b="1" dirty="0" smtClean="0">
                <a:sym typeface="Wingdings" pitchFamily="2" charset="2"/>
              </a:rPr>
              <a:t>soluble</a:t>
            </a:r>
            <a:r>
              <a:rPr lang="hy-AM" dirty="0" smtClean="0">
                <a:sym typeface="Wingdings" pitchFamily="2" charset="2"/>
              </a:rPr>
              <a:t> or </a:t>
            </a:r>
            <a:r>
              <a:rPr lang="hy-AM" b="1" dirty="0" smtClean="0">
                <a:sym typeface="Wingdings" pitchFamily="2" charset="2"/>
              </a:rPr>
              <a:t>not</a:t>
            </a:r>
            <a:r>
              <a:rPr lang="hy-AM" dirty="0" smtClean="0">
                <a:sym typeface="Wingdings" pitchFamily="2" charset="2"/>
              </a:rPr>
              <a:t>.</a:t>
            </a:r>
            <a:r>
              <a:rPr lang="en-US" dirty="0" smtClean="0">
                <a:sym typeface="Wingdings" pitchFamily="2" charset="2"/>
              </a:rPr>
              <a:t> 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b="1" dirty="0" smtClean="0">
                <a:sym typeface="Wingdings" pitchFamily="2" charset="2"/>
              </a:rPr>
              <a:t>Soluble</a:t>
            </a:r>
            <a:r>
              <a:rPr lang="en-US" dirty="0" smtClean="0">
                <a:sym typeface="Wingdings" pitchFamily="2" charset="2"/>
              </a:rPr>
              <a:t> in this context means having the ability to </a:t>
            </a:r>
            <a:r>
              <a:rPr lang="en-US" b="1" dirty="0" smtClean="0">
                <a:sym typeface="Wingdings" pitchFamily="2" charset="2"/>
              </a:rPr>
              <a:t>dissolve</a:t>
            </a:r>
            <a:r>
              <a:rPr lang="en-US" dirty="0" smtClean="0">
                <a:sym typeface="Wingdings" pitchFamily="2" charset="2"/>
              </a:rPr>
              <a:t> in water while </a:t>
            </a:r>
            <a:r>
              <a:rPr lang="en-US" b="1" dirty="0" smtClean="0">
                <a:sym typeface="Wingdings" pitchFamily="2" charset="2"/>
              </a:rPr>
              <a:t>insoluble</a:t>
            </a:r>
            <a:r>
              <a:rPr lang="en-US" dirty="0" smtClean="0">
                <a:sym typeface="Wingdings" pitchFamily="2" charset="2"/>
              </a:rPr>
              <a:t> refers to </a:t>
            </a:r>
            <a:r>
              <a:rPr lang="en-US" b="1" dirty="0" smtClean="0">
                <a:sym typeface="Wingdings" pitchFamily="2" charset="2"/>
              </a:rPr>
              <a:t>NOT</a:t>
            </a:r>
            <a:r>
              <a:rPr lang="en-US" dirty="0" smtClean="0">
                <a:sym typeface="Wingdings" pitchFamily="2" charset="2"/>
              </a:rPr>
              <a:t> being able to dissolve in water.</a:t>
            </a:r>
            <a:r>
              <a:rPr lang="hy-AM" dirty="0" smtClean="0">
                <a:sym typeface="Wingdings" pitchFamily="2" charset="2"/>
              </a:rPr>
              <a:t/>
            </a:r>
            <a:br>
              <a:rPr lang="hy-AM" dirty="0" smtClean="0">
                <a:sym typeface="Wingdings" pitchFamily="2" charset="2"/>
              </a:rPr>
            </a:br>
            <a:r>
              <a:rPr lang="hy-AM" dirty="0" smtClean="0">
                <a:sym typeface="Wingdings" pitchFamily="2" charset="2"/>
              </a:rPr>
              <a:t/>
            </a:r>
            <a:br>
              <a:rPr lang="hy-AM" dirty="0" smtClean="0">
                <a:sym typeface="Wingdings" pitchFamily="2" charset="2"/>
              </a:rPr>
            </a:br>
            <a:r>
              <a:rPr lang="hy-AM" b="1" dirty="0" smtClean="0">
                <a:sym typeface="Wingdings" pitchFamily="2" charset="2"/>
              </a:rPr>
              <a:t>SOLUBLE SALTS</a:t>
            </a:r>
            <a:r>
              <a:rPr lang="hy-AM" dirty="0" smtClean="0">
                <a:sym typeface="Wingdings" pitchFamily="2" charset="2"/>
              </a:rPr>
              <a:t> can be prepared by</a:t>
            </a:r>
            <a:br>
              <a:rPr lang="hy-AM" dirty="0" smtClean="0">
                <a:sym typeface="Wingdings" pitchFamily="2" charset="2"/>
              </a:rPr>
            </a:br>
            <a:r>
              <a:rPr lang="hy-AM" dirty="0" smtClean="0">
                <a:sym typeface="Wingdings" pitchFamily="2" charset="2"/>
              </a:rPr>
              <a:t/>
            </a:r>
            <a:br>
              <a:rPr lang="hy-AM" dirty="0" smtClean="0">
                <a:sym typeface="Wingdings" pitchFamily="2" charset="2"/>
              </a:rPr>
            </a:br>
            <a:r>
              <a:rPr lang="hy-AM" dirty="0" smtClean="0">
                <a:sym typeface="Wingdings" pitchFamily="2" charset="2"/>
              </a:rPr>
              <a:t>a.  </a:t>
            </a:r>
            <a:r>
              <a:rPr lang="en-US" dirty="0" smtClean="0">
                <a:sym typeface="Wingdings" pitchFamily="2" charset="2"/>
              </a:rPr>
              <a:t>t</a:t>
            </a:r>
            <a:r>
              <a:rPr lang="hy-AM" dirty="0" smtClean="0">
                <a:sym typeface="Wingdings" pitchFamily="2" charset="2"/>
              </a:rPr>
              <a:t>he action of </a:t>
            </a:r>
            <a:r>
              <a:rPr lang="hy-AM" b="1" dirty="0" smtClean="0">
                <a:solidFill>
                  <a:srgbClr val="660033"/>
                </a:solidFill>
                <a:sym typeface="Wingdings" pitchFamily="2" charset="2"/>
              </a:rPr>
              <a:t>acids on alkalis</a:t>
            </a:r>
            <a:r>
              <a:rPr lang="hy-AM" dirty="0" smtClean="0">
                <a:sym typeface="Wingdings" pitchFamily="2" charset="2"/>
              </a:rPr>
              <a:t>::  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hy-AM" dirty="0" smtClean="0">
                <a:sym typeface="Wingdings" pitchFamily="2" charset="2"/>
              </a:rPr>
              <a:t>NaOH</a:t>
            </a:r>
            <a:r>
              <a:rPr lang="hy-AM" baseline="-25000" dirty="0" smtClean="0">
                <a:sym typeface="Wingdings" pitchFamily="2" charset="2"/>
              </a:rPr>
              <a:t>(aq</a:t>
            </a:r>
            <a:r>
              <a:rPr lang="hy-AM" baseline="-25000" dirty="0" smtClean="0">
                <a:sym typeface="Wingdings" pitchFamily="2" charset="2"/>
              </a:rPr>
              <a:t>)</a:t>
            </a:r>
            <a:r>
              <a:rPr lang="hy-AM" dirty="0" smtClean="0">
                <a:sym typeface="Wingdings" pitchFamily="2" charset="2"/>
              </a:rPr>
              <a:t>  +  HNO</a:t>
            </a:r>
            <a:r>
              <a:rPr lang="hy-AM" baseline="-25000" dirty="0" smtClean="0">
                <a:sym typeface="Wingdings" pitchFamily="2" charset="2"/>
              </a:rPr>
              <a:t>3(aq)</a:t>
            </a:r>
            <a:r>
              <a:rPr lang="hy-AM" dirty="0" smtClean="0">
                <a:sym typeface="Wingdings" pitchFamily="2" charset="2"/>
              </a:rPr>
              <a:t>    NaNO</a:t>
            </a:r>
            <a:r>
              <a:rPr lang="hy-AM" baseline="-25000" dirty="0" smtClean="0">
                <a:sym typeface="Wingdings" pitchFamily="2" charset="2"/>
              </a:rPr>
              <a:t>3(aq)</a:t>
            </a:r>
            <a:r>
              <a:rPr lang="hy-AM" dirty="0" smtClean="0">
                <a:sym typeface="Wingdings" pitchFamily="2" charset="2"/>
              </a:rPr>
              <a:t>  +  H</a:t>
            </a:r>
            <a:r>
              <a:rPr lang="hy-AM" baseline="-25000" dirty="0" smtClean="0">
                <a:sym typeface="Wingdings" pitchFamily="2" charset="2"/>
              </a:rPr>
              <a:t>2</a:t>
            </a:r>
            <a:r>
              <a:rPr lang="hy-AM" dirty="0" smtClean="0">
                <a:sym typeface="Wingdings" pitchFamily="2" charset="2"/>
              </a:rPr>
              <a:t>O</a:t>
            </a:r>
            <a:r>
              <a:rPr lang="hy-AM" baseline="-25000" dirty="0" smtClean="0">
                <a:sym typeface="Wingdings" pitchFamily="2" charset="2"/>
              </a:rPr>
              <a:t>(l)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b="1" dirty="0" smtClean="0">
                <a:sym typeface="Wingdings" pitchFamily="2" charset="2"/>
              </a:rPr>
              <a:t>and by</a:t>
            </a:r>
            <a:r>
              <a:rPr lang="en-US" dirty="0" smtClean="0">
                <a:sym typeface="Wingdings" pitchFamily="2" charset="2"/>
              </a:rPr>
              <a:t>  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Formation of Salts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hy-AM" sz="2000" dirty="0" smtClean="0">
                <a:sym typeface="Wingdings" pitchFamily="2" charset="2"/>
              </a:rPr>
              <a:t>b</a:t>
            </a:r>
            <a:r>
              <a:rPr lang="hy-AM" sz="2000" dirty="0" smtClean="0">
                <a:sym typeface="Wingdings" pitchFamily="2" charset="2"/>
              </a:rPr>
              <a:t>.  </a:t>
            </a:r>
            <a:r>
              <a:rPr lang="en-US" sz="2000" dirty="0" smtClean="0">
                <a:sym typeface="Wingdings" pitchFamily="2" charset="2"/>
              </a:rPr>
              <a:t>t</a:t>
            </a:r>
            <a:r>
              <a:rPr lang="hy-AM" sz="2000" dirty="0" smtClean="0">
                <a:sym typeface="Wingdings" pitchFamily="2" charset="2"/>
              </a:rPr>
              <a:t>he action of </a:t>
            </a:r>
            <a:r>
              <a:rPr lang="hy-AM" sz="2000" b="1" dirty="0" smtClean="0">
                <a:solidFill>
                  <a:srgbClr val="660033"/>
                </a:solidFill>
                <a:sym typeface="Wingdings" pitchFamily="2" charset="2"/>
              </a:rPr>
              <a:t>acids </a:t>
            </a:r>
            <a:r>
              <a:rPr lang="en-US" sz="2000" b="1" dirty="0" smtClean="0">
                <a:solidFill>
                  <a:srgbClr val="660033"/>
                </a:solidFill>
                <a:sym typeface="Wingdings" pitchFamily="2" charset="2"/>
              </a:rPr>
              <a:t>mixed with</a:t>
            </a:r>
            <a:r>
              <a:rPr lang="hy-AM" sz="2000" b="1" dirty="0" smtClean="0">
                <a:solidFill>
                  <a:srgbClr val="660033"/>
                </a:solidFill>
                <a:sym typeface="Wingdings" pitchFamily="2" charset="2"/>
              </a:rPr>
              <a:t> excess metal, metal oxide, metal carbonate or hydrogencarbonate</a:t>
            </a:r>
            <a:r>
              <a:rPr lang="hy-AM" sz="2000" dirty="0" smtClean="0">
                <a:sym typeface="Wingdings" pitchFamily="2" charset="2"/>
              </a:rPr>
              <a:t>:  </a:t>
            </a:r>
            <a:r>
              <a:rPr lang="hy-AM" sz="2000" dirty="0" smtClean="0">
                <a:sym typeface="Wingdings" pitchFamily="2" charset="2"/>
              </a:rPr>
              <a:t>Try completing the following::</a:t>
            </a:r>
            <a:br>
              <a:rPr lang="hy-AM" sz="2000" dirty="0" smtClean="0">
                <a:sym typeface="Wingdings" pitchFamily="2" charset="2"/>
              </a:rPr>
            </a:br>
            <a:r>
              <a:rPr lang="hy-AM" sz="2000" dirty="0" smtClean="0">
                <a:sym typeface="Wingdings" pitchFamily="2" charset="2"/>
              </a:rPr>
              <a:t/>
            </a:r>
            <a:br>
              <a:rPr lang="hy-AM" sz="2000" dirty="0" smtClean="0">
                <a:sym typeface="Wingdings" pitchFamily="2" charset="2"/>
              </a:rPr>
            </a:br>
            <a:r>
              <a:rPr lang="hy-AM" sz="2000" b="1" dirty="0" smtClean="0">
                <a:sym typeface="Wingdings" pitchFamily="2" charset="2"/>
              </a:rPr>
              <a:t>(I)  </a:t>
            </a:r>
            <a:r>
              <a:rPr lang="en-US" sz="2000" b="1" dirty="0" smtClean="0">
                <a:sym typeface="Wingdings" pitchFamily="2" charset="2"/>
              </a:rPr>
              <a:t>  </a:t>
            </a:r>
            <a:r>
              <a:rPr lang="hy-AM" sz="2000" b="1" dirty="0" smtClean="0">
                <a:sym typeface="Wingdings" pitchFamily="2" charset="2"/>
              </a:rPr>
              <a:t>Zn</a:t>
            </a:r>
            <a:r>
              <a:rPr lang="hy-AM" sz="2000" b="1" baseline="-25000" dirty="0" smtClean="0">
                <a:sym typeface="Wingdings" pitchFamily="2" charset="2"/>
              </a:rPr>
              <a:t>(s</a:t>
            </a:r>
            <a:r>
              <a:rPr lang="hy-AM" sz="2000" b="1" baseline="-25000" dirty="0" smtClean="0">
                <a:sym typeface="Wingdings" pitchFamily="2" charset="2"/>
              </a:rPr>
              <a:t>)</a:t>
            </a:r>
            <a:r>
              <a:rPr lang="hy-AM" sz="2000" b="1" dirty="0" smtClean="0">
                <a:sym typeface="Wingdings" pitchFamily="2" charset="2"/>
              </a:rPr>
              <a:t>  +  H</a:t>
            </a:r>
            <a:r>
              <a:rPr lang="hy-AM" sz="2000" b="1" baseline="-25000" dirty="0" smtClean="0">
                <a:sym typeface="Wingdings" pitchFamily="2" charset="2"/>
              </a:rPr>
              <a:t>2</a:t>
            </a:r>
            <a:r>
              <a:rPr lang="hy-AM" sz="2000" b="1" dirty="0" smtClean="0">
                <a:sym typeface="Wingdings" pitchFamily="2" charset="2"/>
              </a:rPr>
              <a:t>SO</a:t>
            </a:r>
            <a:r>
              <a:rPr lang="hy-AM" sz="2000" b="1" baseline="-25000" dirty="0" smtClean="0">
                <a:sym typeface="Wingdings" pitchFamily="2" charset="2"/>
              </a:rPr>
              <a:t>4(aq)</a:t>
            </a:r>
            <a:r>
              <a:rPr lang="hy-AM" sz="2000" b="1" dirty="0" smtClean="0">
                <a:sym typeface="Wingdings" pitchFamily="2" charset="2"/>
              </a:rPr>
              <a:t> </a:t>
            </a:r>
            <a:r>
              <a:rPr lang="hy-AM" sz="2000" dirty="0" smtClean="0">
                <a:sym typeface="Wingdings" pitchFamily="2" charset="2"/>
              </a:rPr>
              <a:t></a:t>
            </a:r>
            <a:r>
              <a:rPr lang="hy-AM" sz="2000" b="1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……………………………………………………………………………….</a:t>
            </a:r>
            <a:r>
              <a:rPr lang="hy-AM" sz="2000" b="1" dirty="0" smtClean="0">
                <a:sym typeface="Wingdings" pitchFamily="2" charset="2"/>
              </a:rPr>
              <a:t/>
            </a:r>
            <a:br>
              <a:rPr lang="hy-AM" sz="2000" b="1" dirty="0" smtClean="0">
                <a:sym typeface="Wingdings" pitchFamily="2" charset="2"/>
              </a:rPr>
            </a:br>
            <a:r>
              <a:rPr lang="hy-AM" sz="2000" b="1" dirty="0" smtClean="0">
                <a:sym typeface="Wingdings" pitchFamily="2" charset="2"/>
              </a:rPr>
              <a:t> </a:t>
            </a:r>
            <a:br>
              <a:rPr lang="hy-AM" sz="2000" b="1" dirty="0" smtClean="0">
                <a:sym typeface="Wingdings" pitchFamily="2" charset="2"/>
              </a:rPr>
            </a:br>
            <a:r>
              <a:rPr lang="hy-AM" sz="2000" b="1" dirty="0" smtClean="0">
                <a:sym typeface="Wingdings" pitchFamily="2" charset="2"/>
              </a:rPr>
              <a:t>(II) </a:t>
            </a:r>
            <a:r>
              <a:rPr lang="en-US" sz="2000" b="1" dirty="0" smtClean="0">
                <a:sym typeface="Wingdings" pitchFamily="2" charset="2"/>
              </a:rPr>
              <a:t>  </a:t>
            </a:r>
            <a:r>
              <a:rPr lang="hy-AM" sz="2000" b="1" dirty="0" smtClean="0">
                <a:sym typeface="Wingdings" pitchFamily="2" charset="2"/>
              </a:rPr>
              <a:t>PbO</a:t>
            </a:r>
            <a:r>
              <a:rPr lang="hy-AM" sz="2000" b="1" baseline="-25000" dirty="0" smtClean="0">
                <a:sym typeface="Wingdings" pitchFamily="2" charset="2"/>
              </a:rPr>
              <a:t>(s</a:t>
            </a:r>
            <a:r>
              <a:rPr lang="hy-AM" sz="2000" b="1" baseline="-25000" dirty="0" smtClean="0">
                <a:sym typeface="Wingdings" pitchFamily="2" charset="2"/>
              </a:rPr>
              <a:t>)</a:t>
            </a:r>
            <a:r>
              <a:rPr lang="hy-AM" sz="2000" b="1" dirty="0" smtClean="0">
                <a:sym typeface="Wingdings" pitchFamily="2" charset="2"/>
              </a:rPr>
              <a:t>  +  2HNO</a:t>
            </a:r>
            <a:r>
              <a:rPr lang="hy-AM" sz="2000" b="1" baseline="-25000" dirty="0" smtClean="0">
                <a:sym typeface="Wingdings" pitchFamily="2" charset="2"/>
              </a:rPr>
              <a:t>3(aq)</a:t>
            </a:r>
            <a:r>
              <a:rPr lang="hy-AM" sz="2000" b="1" dirty="0" smtClean="0">
                <a:sym typeface="Wingdings" pitchFamily="2" charset="2"/>
              </a:rPr>
              <a:t>  </a:t>
            </a:r>
            <a:r>
              <a:rPr lang="hy-AM" sz="2000" dirty="0" smtClean="0">
                <a:sym typeface="Wingdings" pitchFamily="2" charset="2"/>
              </a:rPr>
              <a:t></a:t>
            </a:r>
            <a:r>
              <a:rPr lang="en-US" sz="2000" dirty="0" smtClean="0">
                <a:sym typeface="Wingdings" pitchFamily="2" charset="2"/>
              </a:rPr>
              <a:t>…………………………………………………………………………..</a:t>
            </a:r>
            <a:r>
              <a:rPr lang="hy-AM" sz="2000" b="1" dirty="0" smtClean="0">
                <a:sym typeface="Wingdings" pitchFamily="2" charset="2"/>
              </a:rPr>
              <a:t/>
            </a:r>
            <a:br>
              <a:rPr lang="hy-AM" sz="2000" b="1" dirty="0" smtClean="0">
                <a:sym typeface="Wingdings" pitchFamily="2" charset="2"/>
              </a:rPr>
            </a:br>
            <a:r>
              <a:rPr lang="hy-AM" sz="2000" b="1" dirty="0" smtClean="0">
                <a:sym typeface="Wingdings" pitchFamily="2" charset="2"/>
              </a:rPr>
              <a:t/>
            </a:r>
            <a:br>
              <a:rPr lang="hy-AM" sz="2000" b="1" dirty="0" smtClean="0">
                <a:sym typeface="Wingdings" pitchFamily="2" charset="2"/>
              </a:rPr>
            </a:br>
            <a:r>
              <a:rPr lang="hy-AM" sz="2000" b="1" dirty="0" smtClean="0">
                <a:sym typeface="Wingdings" pitchFamily="2" charset="2"/>
              </a:rPr>
              <a:t>(III</a:t>
            </a:r>
            <a:r>
              <a:rPr lang="hy-AM" sz="2000" b="1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C</a:t>
            </a:r>
            <a:r>
              <a:rPr lang="hy-AM" sz="2000" b="1" dirty="0" smtClean="0">
                <a:sym typeface="Wingdings" pitchFamily="2" charset="2"/>
              </a:rPr>
              <a:t>aCO</a:t>
            </a:r>
            <a:r>
              <a:rPr lang="hy-AM" sz="2000" b="1" baseline="-25000" dirty="0" smtClean="0">
                <a:sym typeface="Wingdings" pitchFamily="2" charset="2"/>
              </a:rPr>
              <a:t>3(s</a:t>
            </a:r>
            <a:r>
              <a:rPr lang="hy-AM" sz="2000" b="1" baseline="-25000" dirty="0" smtClean="0">
                <a:sym typeface="Wingdings" pitchFamily="2" charset="2"/>
              </a:rPr>
              <a:t>)</a:t>
            </a:r>
            <a:r>
              <a:rPr lang="hy-AM" sz="2000" b="1" dirty="0" smtClean="0">
                <a:sym typeface="Wingdings" pitchFamily="2" charset="2"/>
              </a:rPr>
              <a:t>  +  2HCl</a:t>
            </a:r>
            <a:r>
              <a:rPr lang="hy-AM" sz="2000" b="1" baseline="-25000" dirty="0" smtClean="0">
                <a:sym typeface="Wingdings" pitchFamily="2" charset="2"/>
              </a:rPr>
              <a:t>(aq)</a:t>
            </a:r>
            <a:r>
              <a:rPr lang="hy-AM" sz="2000" b="1" dirty="0" smtClean="0">
                <a:sym typeface="Wingdings" pitchFamily="2" charset="2"/>
              </a:rPr>
              <a:t>  </a:t>
            </a:r>
            <a:r>
              <a:rPr lang="hy-AM" sz="2000" dirty="0" smtClean="0">
                <a:sym typeface="Wingdings" pitchFamily="2" charset="2"/>
              </a:rPr>
              <a:t></a:t>
            </a:r>
            <a:r>
              <a:rPr lang="en-US" sz="2000" dirty="0" smtClean="0">
                <a:sym typeface="Wingdings" pitchFamily="2" charset="2"/>
              </a:rPr>
              <a:t>  ………………………………………………………………………….</a:t>
            </a:r>
            <a:r>
              <a:rPr lang="hy-AM" sz="2000" b="1" dirty="0" smtClean="0">
                <a:sym typeface="Wingdings" pitchFamily="2" charset="2"/>
              </a:rPr>
              <a:t/>
            </a:r>
            <a:br>
              <a:rPr lang="hy-AM" sz="2000" b="1" dirty="0" smtClean="0">
                <a:sym typeface="Wingdings" pitchFamily="2" charset="2"/>
              </a:rPr>
            </a:br>
            <a:r>
              <a:rPr lang="hy-AM" sz="2000" b="1" dirty="0" smtClean="0">
                <a:sym typeface="Wingdings" pitchFamily="2" charset="2"/>
              </a:rPr>
              <a:t/>
            </a:r>
            <a:br>
              <a:rPr lang="hy-AM" sz="2000" b="1" dirty="0" smtClean="0">
                <a:sym typeface="Wingdings" pitchFamily="2" charset="2"/>
              </a:rPr>
            </a:br>
            <a:r>
              <a:rPr lang="hy-AM" sz="2000" b="1" dirty="0" smtClean="0">
                <a:sym typeface="Wingdings" pitchFamily="2" charset="2"/>
              </a:rPr>
              <a:t>(IV</a:t>
            </a:r>
            <a:r>
              <a:rPr lang="hy-AM" sz="2000" b="1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r>
              <a:rPr lang="hy-AM" sz="2000" b="1" dirty="0" smtClean="0">
                <a:sym typeface="Wingdings" pitchFamily="2" charset="2"/>
              </a:rPr>
              <a:t>2NaHCO</a:t>
            </a:r>
            <a:r>
              <a:rPr lang="hy-AM" sz="2000" b="1" baseline="-25000" dirty="0" smtClean="0">
                <a:sym typeface="Wingdings" pitchFamily="2" charset="2"/>
              </a:rPr>
              <a:t>3(s</a:t>
            </a:r>
            <a:r>
              <a:rPr lang="hy-AM" sz="2000" b="1" baseline="-25000" dirty="0" smtClean="0">
                <a:sym typeface="Wingdings" pitchFamily="2" charset="2"/>
              </a:rPr>
              <a:t>)</a:t>
            </a:r>
            <a:r>
              <a:rPr lang="hy-AM" sz="2000" b="1" dirty="0" smtClean="0">
                <a:sym typeface="Wingdings" pitchFamily="2" charset="2"/>
              </a:rPr>
              <a:t>  +  H</a:t>
            </a:r>
            <a:r>
              <a:rPr lang="hy-AM" sz="2000" b="1" baseline="-25000" dirty="0" smtClean="0">
                <a:sym typeface="Wingdings" pitchFamily="2" charset="2"/>
              </a:rPr>
              <a:t>2</a:t>
            </a:r>
            <a:r>
              <a:rPr lang="hy-AM" sz="2000" b="1" dirty="0" smtClean="0">
                <a:sym typeface="Wingdings" pitchFamily="2" charset="2"/>
              </a:rPr>
              <a:t>SO</a:t>
            </a:r>
            <a:r>
              <a:rPr lang="hy-AM" sz="2000" b="1" baseline="-25000" dirty="0" smtClean="0">
                <a:sym typeface="Wingdings" pitchFamily="2" charset="2"/>
              </a:rPr>
              <a:t>4(aq)</a:t>
            </a:r>
            <a:r>
              <a:rPr lang="hy-AM" sz="2000" b="1" dirty="0" smtClean="0">
                <a:sym typeface="Wingdings" pitchFamily="2" charset="2"/>
              </a:rPr>
              <a:t>  </a:t>
            </a:r>
            <a:r>
              <a:rPr lang="hy-AM" sz="2000" dirty="0" smtClean="0">
                <a:sym typeface="Wingdings" pitchFamily="2" charset="2"/>
              </a:rPr>
              <a:t></a:t>
            </a:r>
            <a:r>
              <a:rPr lang="en-US" sz="2000" b="1" dirty="0" smtClean="0">
                <a:sym typeface="Wingdings" pitchFamily="2" charset="2"/>
              </a:rPr>
              <a:t>  </a:t>
            </a:r>
            <a:r>
              <a:rPr lang="en-US" sz="2000" dirty="0" smtClean="0">
                <a:sym typeface="Wingdings" pitchFamily="2" charset="2"/>
              </a:rPr>
              <a:t>…………………………………………………………………..</a:t>
            </a:r>
            <a:r>
              <a:rPr lang="hy-AM" sz="2000" b="1" dirty="0" smtClean="0">
                <a:sym typeface="Wingdings" pitchFamily="2" charset="2"/>
              </a:rPr>
              <a:t/>
            </a:r>
            <a:br>
              <a:rPr lang="hy-AM" sz="2000" b="1" dirty="0" smtClean="0">
                <a:sym typeface="Wingdings" pitchFamily="2" charset="2"/>
              </a:rPr>
            </a:br>
            <a:r>
              <a:rPr lang="hy-AM" sz="2000" dirty="0" smtClean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/>
            </a:r>
            <a:br>
              <a:rPr lang="hy-AM" sz="2000" dirty="0" smtClean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</a:br>
            <a:r>
              <a:rPr lang="en-US" sz="2000" b="1" dirty="0" smtClean="0">
                <a:solidFill>
                  <a:srgbClr val="660033"/>
                </a:solidFill>
                <a:sym typeface="Wingdings" pitchFamily="2" charset="2"/>
              </a:rPr>
              <a:t>Let’s recall that:</a:t>
            </a:r>
            <a: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  <a:t/>
            </a:r>
            <a:b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</a:br>
            <a: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  <a:t>metal + acid   </a:t>
            </a:r>
            <a:r>
              <a:rPr lang="en-US" sz="2000" b="1" dirty="0" smtClean="0">
                <a:solidFill>
                  <a:srgbClr val="660033"/>
                </a:solidFill>
                <a:sym typeface="Wingdings" pitchFamily="2" charset="2"/>
              </a:rPr>
              <a:t>salt + hydrogen gas</a:t>
            </a:r>
            <a: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  <a:t/>
            </a:r>
            <a:b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</a:br>
            <a: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  <a:t>metal oxide + acid    </a:t>
            </a:r>
            <a:r>
              <a:rPr lang="en-US" sz="2000" b="1" dirty="0" smtClean="0">
                <a:solidFill>
                  <a:srgbClr val="660033"/>
                </a:solidFill>
                <a:sym typeface="Wingdings" pitchFamily="2" charset="2"/>
              </a:rPr>
              <a:t>salt + water</a:t>
            </a:r>
            <a: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  <a:t/>
            </a:r>
            <a:b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</a:br>
            <a: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  <a:t>metal hydroxide + acid    </a:t>
            </a:r>
            <a:r>
              <a:rPr lang="en-US" sz="2000" b="1" dirty="0" smtClean="0">
                <a:solidFill>
                  <a:srgbClr val="660033"/>
                </a:solidFill>
                <a:sym typeface="Wingdings" pitchFamily="2" charset="2"/>
              </a:rPr>
              <a:t>salt + water</a:t>
            </a:r>
            <a: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  <a:t/>
            </a:r>
            <a:b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</a:br>
            <a: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  <a:t>metal carbonate + acid    </a:t>
            </a:r>
            <a:r>
              <a:rPr lang="en-US" sz="2000" b="1" dirty="0" smtClean="0">
                <a:solidFill>
                  <a:srgbClr val="660033"/>
                </a:solidFill>
                <a:sym typeface="Wingdings" pitchFamily="2" charset="2"/>
              </a:rPr>
              <a:t>salt + water + carbon dioxide</a:t>
            </a:r>
            <a: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  <a:t/>
            </a:r>
            <a:b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</a:br>
            <a: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  <a:t>metal </a:t>
            </a:r>
            <a:r>
              <a:rPr lang="en-US" sz="2000" b="1" dirty="0" err="1" smtClean="0">
                <a:solidFill>
                  <a:srgbClr val="FF0066"/>
                </a:solidFill>
                <a:sym typeface="Wingdings" pitchFamily="2" charset="2"/>
              </a:rPr>
              <a:t>hydrogencarbonate</a:t>
            </a:r>
            <a: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  <a:t> + acid    </a:t>
            </a:r>
            <a:r>
              <a:rPr lang="en-US" sz="2000" b="1" dirty="0" smtClean="0">
                <a:solidFill>
                  <a:srgbClr val="660033"/>
                </a:solidFill>
                <a:sym typeface="Wingdings" pitchFamily="2" charset="2"/>
              </a:rPr>
              <a:t>salt + water + carbon dioxide</a:t>
            </a:r>
            <a:endParaRPr lang="en-US" sz="2000" b="1" dirty="0">
              <a:solidFill>
                <a:srgbClr val="660033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Formation </a:t>
            </a:r>
            <a:r>
              <a:rPr lang="en-US" dirty="0" smtClean="0"/>
              <a:t>of Salts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r>
              <a:rPr lang="hy-AM" sz="2400" dirty="0" smtClean="0"/>
              <a:t>It is common practice whenever a solid and an acid are used in such preparations to use excess of the solid.  </a:t>
            </a:r>
            <a:r>
              <a:rPr lang="hy-AM" sz="2400" b="1" dirty="0" smtClean="0"/>
              <a:t>What does this practice ensure?  </a:t>
            </a:r>
            <a:endParaRPr lang="en-US" sz="2400" b="1" dirty="0" smtClean="0"/>
          </a:p>
          <a:p>
            <a:endParaRPr lang="en-US" sz="2400" b="1" dirty="0" smtClean="0"/>
          </a:p>
          <a:p>
            <a:r>
              <a:rPr lang="hy-AM" sz="2400" dirty="0" smtClean="0"/>
              <a:t>Under these conditions the acid is the limiting reagent.  On completion of the reaction, excess (unreacted) solid is removed by filtration.</a:t>
            </a:r>
            <a:br>
              <a:rPr lang="hy-AM" sz="2400" dirty="0" smtClean="0"/>
            </a:br>
            <a:endParaRPr lang="en-US" sz="2400" dirty="0" smtClean="0"/>
          </a:p>
          <a:p>
            <a:r>
              <a:rPr lang="hy-AM" sz="2400" dirty="0" smtClean="0"/>
              <a:t>A sample of the salt can then be obtained from the filtrate by carrying out the following steps::</a:t>
            </a:r>
            <a:br>
              <a:rPr lang="hy-AM" sz="2400" dirty="0" smtClean="0"/>
            </a:br>
            <a:r>
              <a:rPr lang="hy-AM" sz="2400" dirty="0" smtClean="0"/>
              <a:t>a.  Concentrate the filtrate by gentle evaporation (use a water bath)</a:t>
            </a:r>
            <a:br>
              <a:rPr lang="hy-AM" sz="2400" dirty="0" smtClean="0"/>
            </a:br>
            <a:r>
              <a:rPr lang="hy-AM" sz="2400" dirty="0" smtClean="0"/>
              <a:t>b.  Cool the concentrate, testing for crystal formation.  Slow cooling leads to the formation of big crystals.</a:t>
            </a:r>
            <a:br>
              <a:rPr lang="hy-AM" sz="2400" dirty="0" smtClean="0"/>
            </a:br>
            <a:r>
              <a:rPr lang="hy-AM" sz="2400" dirty="0" smtClean="0"/>
              <a:t>c.  Filter the crystal</a:t>
            </a:r>
            <a:br>
              <a:rPr lang="hy-AM" sz="2400" dirty="0" smtClean="0"/>
            </a:br>
            <a:r>
              <a:rPr lang="hy-AM" sz="2400" dirty="0" smtClean="0"/>
              <a:t>d.  Carefully wash and dry the crystals</a:t>
            </a:r>
          </a:p>
          <a:p>
            <a:endParaRPr lang="hy-AM" sz="1200" dirty="0">
              <a:solidFill>
                <a:schemeClr val="tx2">
                  <a:lumMod val="50000"/>
                </a:schemeClr>
              </a:solidFill>
            </a:endParaRPr>
          </a:p>
          <a:p>
            <a:endParaRPr lang="hy-AM" sz="1200" dirty="0">
              <a:sym typeface="Wingdings" pitchFamily="2" charset="2"/>
            </a:endParaRPr>
          </a:p>
          <a:p>
            <a:endParaRPr lang="hy-AM" sz="1200" dirty="0" smtClean="0">
              <a:sym typeface="Wingdings" pitchFamily="2" charset="2"/>
            </a:endParaRPr>
          </a:p>
          <a:p>
            <a:endParaRPr lang="hy-AM" sz="1200" dirty="0" smtClean="0"/>
          </a:p>
          <a:p>
            <a:pPr>
              <a:buNone/>
            </a:pPr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Formation of Salts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r>
              <a:rPr lang="hy-AM" sz="2000" b="1" dirty="0" smtClean="0"/>
              <a:t>Insoluble salts can be prepared by direct combination eg.</a:t>
            </a:r>
            <a:br>
              <a:rPr lang="hy-AM" sz="2000" b="1" dirty="0" smtClean="0"/>
            </a:br>
            <a:r>
              <a:rPr lang="hy-AM" sz="2000" b="1" dirty="0" smtClean="0"/>
              <a:t/>
            </a:r>
            <a:br>
              <a:rPr lang="hy-AM" sz="2000" b="1" dirty="0" smtClean="0"/>
            </a:br>
            <a:r>
              <a:rPr lang="hy-AM" sz="2000" b="1" dirty="0" smtClean="0"/>
              <a:t>Fe</a:t>
            </a:r>
            <a:r>
              <a:rPr lang="hy-AM" sz="2000" b="1" baseline="-25000" dirty="0" smtClean="0"/>
              <a:t>(s)</a:t>
            </a:r>
            <a:r>
              <a:rPr lang="hy-AM" sz="2000" b="1" dirty="0" smtClean="0"/>
              <a:t>  +  S</a:t>
            </a:r>
            <a:r>
              <a:rPr lang="hy-AM" sz="2000" b="1" baseline="-25000" dirty="0" smtClean="0"/>
              <a:t>(s)</a:t>
            </a:r>
            <a:r>
              <a:rPr lang="hy-AM" sz="2000" b="1" dirty="0" smtClean="0"/>
              <a:t>  </a:t>
            </a:r>
            <a:r>
              <a:rPr lang="hy-AM" sz="2000" b="1" dirty="0" smtClean="0">
                <a:sym typeface="Wingdings" pitchFamily="2" charset="2"/>
              </a:rPr>
              <a:t>  ______________</a:t>
            </a:r>
            <a:r>
              <a:rPr lang="hy-AM" sz="2000" b="1" baseline="-25000" dirty="0" smtClean="0">
                <a:sym typeface="Wingdings" pitchFamily="2" charset="2"/>
              </a:rPr>
              <a:t>(s)</a:t>
            </a:r>
            <a:r>
              <a:rPr lang="hy-AM" sz="2000" b="1" dirty="0" smtClean="0">
                <a:sym typeface="Wingdings" pitchFamily="2" charset="2"/>
              </a:rPr>
              <a:t/>
            </a:r>
            <a:br>
              <a:rPr lang="hy-AM" sz="2000" b="1" dirty="0" smtClean="0">
                <a:sym typeface="Wingdings" pitchFamily="2" charset="2"/>
              </a:rPr>
            </a:br>
            <a:r>
              <a:rPr lang="hy-AM" sz="2000" b="1" dirty="0" smtClean="0">
                <a:sym typeface="Wingdings" pitchFamily="2" charset="2"/>
              </a:rPr>
              <a:t/>
            </a:r>
            <a:br>
              <a:rPr lang="hy-AM" sz="2000" b="1" dirty="0" smtClean="0">
                <a:sym typeface="Wingdings" pitchFamily="2" charset="2"/>
              </a:rPr>
            </a:br>
            <a:r>
              <a:rPr lang="hy-AM" sz="2000" b="1" dirty="0" smtClean="0">
                <a:sym typeface="Wingdings" pitchFamily="2" charset="2"/>
              </a:rPr>
              <a:t>2Fe</a:t>
            </a:r>
            <a:r>
              <a:rPr lang="hy-AM" sz="2000" b="1" baseline="-25000" dirty="0" smtClean="0">
                <a:sym typeface="Wingdings" pitchFamily="2" charset="2"/>
              </a:rPr>
              <a:t>(s)</a:t>
            </a:r>
            <a:r>
              <a:rPr lang="hy-AM" sz="2000" b="1" dirty="0" smtClean="0">
                <a:sym typeface="Wingdings" pitchFamily="2" charset="2"/>
              </a:rPr>
              <a:t> + 3Cl</a:t>
            </a:r>
            <a:r>
              <a:rPr lang="hy-AM" sz="2000" b="1" baseline="-25000" dirty="0" smtClean="0">
                <a:sym typeface="Wingdings" pitchFamily="2" charset="2"/>
              </a:rPr>
              <a:t>2(g)</a:t>
            </a:r>
            <a:r>
              <a:rPr lang="hy-AM" sz="2000" b="1" dirty="0" smtClean="0">
                <a:sym typeface="Wingdings" pitchFamily="2" charset="2"/>
              </a:rPr>
              <a:t>    ________________</a:t>
            </a:r>
            <a:r>
              <a:rPr lang="hy-AM" sz="2000" b="1" baseline="-25000" dirty="0" smtClean="0">
                <a:sym typeface="Wingdings" pitchFamily="2" charset="2"/>
              </a:rPr>
              <a:t>(s)</a:t>
            </a:r>
            <a:r>
              <a:rPr lang="hy-AM" sz="2000" b="1" dirty="0" smtClean="0">
                <a:sym typeface="Wingdings" pitchFamily="2" charset="2"/>
              </a:rPr>
              <a:t/>
            </a:r>
            <a:br>
              <a:rPr lang="hy-AM" sz="2000" b="1" dirty="0" smtClean="0">
                <a:sym typeface="Wingdings" pitchFamily="2" charset="2"/>
              </a:rPr>
            </a:br>
            <a:r>
              <a:rPr lang="hy-AM" sz="2000" b="1" dirty="0" smtClean="0">
                <a:sym typeface="Wingdings" pitchFamily="2" charset="2"/>
              </a:rPr>
              <a:t/>
            </a:r>
            <a:br>
              <a:rPr lang="hy-AM" sz="2000" b="1" dirty="0" smtClean="0">
                <a:sym typeface="Wingdings" pitchFamily="2" charset="2"/>
              </a:rPr>
            </a:br>
            <a:r>
              <a:rPr lang="hy-AM" sz="2000" b="1" dirty="0" smtClean="0">
                <a:sym typeface="Wingdings" pitchFamily="2" charset="2"/>
              </a:rPr>
              <a:t>or by precipitation.</a:t>
            </a:r>
            <a:br>
              <a:rPr lang="hy-AM" sz="2000" b="1" dirty="0" smtClean="0">
                <a:sym typeface="Wingdings" pitchFamily="2" charset="2"/>
              </a:rPr>
            </a:br>
            <a:endParaRPr lang="en-US" sz="2000" b="1" dirty="0" smtClean="0">
              <a:sym typeface="Wingdings" pitchFamily="2" charset="2"/>
            </a:endParaRPr>
          </a:p>
          <a:p>
            <a:r>
              <a:rPr lang="hy-AM" sz="2000" dirty="0" smtClean="0">
                <a:sym typeface="Wingdings" pitchFamily="2" charset="2"/>
              </a:rPr>
              <a:t>A precipitate sometimes forms when two solutions of soluble salts are mixed.  The soluble salts, between them, provide the ions needed to make the insoluble salt.  The procedure is as follows::</a:t>
            </a:r>
            <a:br>
              <a:rPr lang="hy-AM" sz="2000" dirty="0" smtClean="0">
                <a:sym typeface="Wingdings" pitchFamily="2" charset="2"/>
              </a:rPr>
            </a:br>
            <a:r>
              <a:rPr lang="hy-AM" sz="2000" dirty="0" smtClean="0">
                <a:sym typeface="Wingdings" pitchFamily="2" charset="2"/>
              </a:rPr>
              <a:t/>
            </a:r>
            <a:br>
              <a:rPr lang="hy-AM" sz="2000" dirty="0" smtClean="0">
                <a:sym typeface="Wingdings" pitchFamily="2" charset="2"/>
              </a:rPr>
            </a:br>
            <a:r>
              <a:rPr lang="hy-AM" sz="2000" dirty="0" smtClean="0">
                <a:sym typeface="Wingdings" pitchFamily="2" charset="2"/>
              </a:rPr>
              <a:t>a.  The aqueous solutions are mixed</a:t>
            </a:r>
            <a:br>
              <a:rPr lang="hy-AM" sz="2000" dirty="0" smtClean="0">
                <a:sym typeface="Wingdings" pitchFamily="2" charset="2"/>
              </a:rPr>
            </a:br>
            <a:r>
              <a:rPr lang="hy-AM" sz="2000" dirty="0" smtClean="0">
                <a:sym typeface="Wingdings" pitchFamily="2" charset="2"/>
              </a:rPr>
              <a:t>b.  The mixture is then warmed, if necessary, and filtered</a:t>
            </a:r>
            <a:br>
              <a:rPr lang="hy-AM" sz="2000" dirty="0" smtClean="0">
                <a:sym typeface="Wingdings" pitchFamily="2" charset="2"/>
              </a:rPr>
            </a:br>
            <a:r>
              <a:rPr lang="hy-AM" sz="2000" dirty="0" smtClean="0">
                <a:sym typeface="Wingdings" pitchFamily="2" charset="2"/>
              </a:rPr>
              <a:t>c.  The residue is washed and dried</a:t>
            </a:r>
            <a:br>
              <a:rPr lang="hy-AM" sz="2000" dirty="0" smtClean="0">
                <a:sym typeface="Wingdings" pitchFamily="2" charset="2"/>
              </a:rPr>
            </a:br>
            <a:r>
              <a:rPr lang="hy-AM" sz="2000" dirty="0" smtClean="0">
                <a:sym typeface="Wingdings" pitchFamily="2" charset="2"/>
              </a:rPr>
              <a:t/>
            </a:r>
            <a:br>
              <a:rPr lang="hy-AM" sz="2000" dirty="0" smtClean="0">
                <a:sym typeface="Wingdings" pitchFamily="2" charset="2"/>
              </a:rPr>
            </a:br>
            <a:r>
              <a:rPr lang="hy-AM" sz="2000" dirty="0" smtClean="0">
                <a:sym typeface="Wingdings" pitchFamily="2" charset="2"/>
              </a:rPr>
              <a:t>example::  Ba(NO</a:t>
            </a:r>
            <a:r>
              <a:rPr lang="hy-AM" sz="2000" baseline="-25000" dirty="0" smtClean="0">
                <a:sym typeface="Wingdings" pitchFamily="2" charset="2"/>
              </a:rPr>
              <a:t>3</a:t>
            </a:r>
            <a:r>
              <a:rPr lang="hy-AM" sz="2000" dirty="0" smtClean="0">
                <a:sym typeface="Wingdings" pitchFamily="2" charset="2"/>
              </a:rPr>
              <a:t>)</a:t>
            </a:r>
            <a:r>
              <a:rPr lang="hy-AM" sz="2000" baseline="-25000" dirty="0" smtClean="0">
                <a:sym typeface="Wingdings" pitchFamily="2" charset="2"/>
              </a:rPr>
              <a:t>2(aq)</a:t>
            </a:r>
            <a:r>
              <a:rPr lang="hy-AM" sz="2000" dirty="0" smtClean="0">
                <a:sym typeface="Wingdings" pitchFamily="2" charset="2"/>
              </a:rPr>
              <a:t>  +  K</a:t>
            </a:r>
            <a:r>
              <a:rPr lang="hy-AM" sz="2000" baseline="-25000" dirty="0" smtClean="0">
                <a:sym typeface="Wingdings" pitchFamily="2" charset="2"/>
              </a:rPr>
              <a:t>2</a:t>
            </a:r>
            <a:r>
              <a:rPr lang="hy-AM" sz="2000" dirty="0" smtClean="0">
                <a:sym typeface="Wingdings" pitchFamily="2" charset="2"/>
              </a:rPr>
              <a:t>SO</a:t>
            </a:r>
            <a:r>
              <a:rPr lang="hy-AM" sz="2000" baseline="-25000" dirty="0" smtClean="0">
                <a:sym typeface="Wingdings" pitchFamily="2" charset="2"/>
              </a:rPr>
              <a:t>4(aq)</a:t>
            </a:r>
            <a:r>
              <a:rPr lang="hy-AM" sz="2000" dirty="0" smtClean="0">
                <a:sym typeface="Wingdings" pitchFamily="2" charset="2"/>
              </a:rPr>
              <a:t>    BaSO</a:t>
            </a:r>
            <a:r>
              <a:rPr lang="hy-AM" sz="2000" baseline="-25000" dirty="0" smtClean="0">
                <a:sym typeface="Wingdings" pitchFamily="2" charset="2"/>
              </a:rPr>
              <a:t>4(s)</a:t>
            </a:r>
            <a:r>
              <a:rPr lang="hy-AM" sz="2000" dirty="0" smtClean="0">
                <a:sym typeface="Wingdings" pitchFamily="2" charset="2"/>
              </a:rPr>
              <a:t>  +  2KNO</a:t>
            </a:r>
            <a:r>
              <a:rPr lang="hy-AM" sz="2000" baseline="-25000" dirty="0" smtClean="0">
                <a:sym typeface="Wingdings" pitchFamily="2" charset="2"/>
              </a:rPr>
              <a:t>3(aq)</a:t>
            </a:r>
            <a:endParaRPr lang="hy-AM" sz="2000" dirty="0">
              <a:sym typeface="Wingdings" pitchFamily="2" charset="2"/>
            </a:endParaRPr>
          </a:p>
          <a:p>
            <a:endParaRPr lang="hy-AM" sz="1200" dirty="0" smtClean="0">
              <a:sym typeface="Wingdings" pitchFamily="2" charset="2"/>
            </a:endParaRPr>
          </a:p>
          <a:p>
            <a:endParaRPr lang="hy-AM" sz="1200" dirty="0" smtClean="0"/>
          </a:p>
          <a:p>
            <a:pPr>
              <a:buNone/>
            </a:pPr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Formation of Salts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r>
              <a:rPr lang="hy-AM" sz="2800" dirty="0" smtClean="0">
                <a:sym typeface="Wingdings" pitchFamily="2" charset="2"/>
              </a:rPr>
              <a:t>Addition of salts to water can alter the pH of the original solvent.  For example NaCl added to water has a pH of 7 whereas (NH</a:t>
            </a:r>
            <a:r>
              <a:rPr lang="hy-AM" sz="2800" baseline="-25000" dirty="0" smtClean="0">
                <a:sym typeface="Wingdings" pitchFamily="2" charset="2"/>
              </a:rPr>
              <a:t>4</a:t>
            </a:r>
            <a:r>
              <a:rPr lang="hy-AM" sz="2800" dirty="0" smtClean="0">
                <a:sym typeface="Wingdings" pitchFamily="2" charset="2"/>
              </a:rPr>
              <a:t>)</a:t>
            </a:r>
            <a:r>
              <a:rPr lang="hy-AM" sz="2800" baseline="-25000" dirty="0" smtClean="0">
                <a:sym typeface="Wingdings" pitchFamily="2" charset="2"/>
              </a:rPr>
              <a:t>2</a:t>
            </a:r>
            <a:r>
              <a:rPr lang="hy-AM" sz="2800" dirty="0" smtClean="0">
                <a:sym typeface="Wingdings" pitchFamily="2" charset="2"/>
              </a:rPr>
              <a:t>SO</a:t>
            </a:r>
            <a:r>
              <a:rPr lang="hy-AM" sz="2800" baseline="-25000" dirty="0" smtClean="0">
                <a:sym typeface="Wingdings" pitchFamily="2" charset="2"/>
              </a:rPr>
              <a:t>4</a:t>
            </a:r>
            <a:r>
              <a:rPr lang="hy-AM" sz="2800" dirty="0" smtClean="0">
                <a:sym typeface="Wingdings" pitchFamily="2" charset="2"/>
              </a:rPr>
              <a:t> dissolves in water to give a solution of pH 5.5 which is quite acidic.  </a:t>
            </a:r>
            <a:br>
              <a:rPr lang="hy-AM" sz="2800" dirty="0" smtClean="0">
                <a:sym typeface="Wingdings" pitchFamily="2" charset="2"/>
              </a:rPr>
            </a:br>
            <a:endParaRPr lang="en-US" sz="2800" dirty="0" smtClean="0">
              <a:sym typeface="Wingdings" pitchFamily="2" charset="2"/>
            </a:endParaRPr>
          </a:p>
          <a:p>
            <a:r>
              <a:rPr lang="hy-AM" sz="2800" dirty="0" smtClean="0">
                <a:sym typeface="Wingdings" pitchFamily="2" charset="2"/>
              </a:rPr>
              <a:t>When soils have been repeatedly treated with ammonium fertilizers farmers call such soils </a:t>
            </a:r>
            <a:r>
              <a:rPr lang="hy-AM" sz="2800" b="1" dirty="0" smtClean="0">
                <a:sym typeface="Wingdings" pitchFamily="2" charset="2"/>
              </a:rPr>
              <a:t>‘</a:t>
            </a:r>
            <a:r>
              <a:rPr lang="hy-AM" sz="2800" b="1" u="sng" dirty="0" smtClean="0">
                <a:sym typeface="Wingdings" pitchFamily="2" charset="2"/>
              </a:rPr>
              <a:t>sour soils</a:t>
            </a:r>
            <a:r>
              <a:rPr lang="hy-AM" sz="2800" b="1" dirty="0" smtClean="0">
                <a:sym typeface="Wingdings" pitchFamily="2" charset="2"/>
              </a:rPr>
              <a:t>’</a:t>
            </a:r>
            <a:r>
              <a:rPr lang="hy-AM" sz="2800" dirty="0" smtClean="0">
                <a:sym typeface="Wingdings" pitchFamily="2" charset="2"/>
              </a:rPr>
              <a:t>.  </a:t>
            </a:r>
            <a:r>
              <a:rPr lang="hy-AM" sz="2800" b="1" dirty="0" smtClean="0">
                <a:sym typeface="Wingdings" pitchFamily="2" charset="2"/>
              </a:rPr>
              <a:t>Can you suggest a reason for this name?</a:t>
            </a:r>
            <a:r>
              <a:rPr lang="en-US" sz="2800" b="1" dirty="0" smtClean="0">
                <a:sym typeface="Wingdings" pitchFamily="2" charset="2"/>
              </a:rPr>
              <a:t>  </a:t>
            </a:r>
            <a:r>
              <a:rPr lang="hy-AM" sz="2800" b="1" dirty="0" smtClean="0">
                <a:sym typeface="Wingdings" pitchFamily="2" charset="2"/>
              </a:rPr>
              <a:t>_____________</a:t>
            </a:r>
            <a:br>
              <a:rPr lang="hy-AM" sz="2800" b="1" dirty="0" smtClean="0">
                <a:sym typeface="Wingdings" pitchFamily="2" charset="2"/>
              </a:rPr>
            </a:br>
            <a:endParaRPr lang="en-US" sz="2800" b="1" dirty="0" smtClean="0">
              <a:sym typeface="Wingdings" pitchFamily="2" charset="2"/>
            </a:endParaRPr>
          </a:p>
          <a:p>
            <a:r>
              <a:rPr lang="hy-AM" sz="2800" dirty="0" smtClean="0">
                <a:sym typeface="Wingdings" pitchFamily="2" charset="2"/>
              </a:rPr>
              <a:t>Sour soils can be made neutral by treating them with lime (CaO).</a:t>
            </a:r>
          </a:p>
          <a:p>
            <a:endParaRPr lang="hy-AM" sz="1200" dirty="0">
              <a:sym typeface="Wingdings" pitchFamily="2" charset="2"/>
            </a:endParaRPr>
          </a:p>
          <a:p>
            <a:endParaRPr lang="hy-AM" sz="1200" dirty="0" smtClean="0">
              <a:sym typeface="Wingdings" pitchFamily="2" charset="2"/>
            </a:endParaRPr>
          </a:p>
          <a:p>
            <a:endParaRPr lang="hy-AM" sz="1200" dirty="0" smtClean="0"/>
          </a:p>
          <a:p>
            <a:pPr>
              <a:buNone/>
            </a:pPr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Formation of Salts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2128900"/>
              </p:ext>
            </p:extLst>
          </p:nvPr>
        </p:nvGraphicFramePr>
        <p:xfrm>
          <a:off x="685803" y="685800"/>
          <a:ext cx="784859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228"/>
                <a:gridCol w="1121228"/>
                <a:gridCol w="1121228"/>
                <a:gridCol w="1121228"/>
                <a:gridCol w="1121228"/>
                <a:gridCol w="1121228"/>
                <a:gridCol w="1121228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y-AM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nitrate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y-AM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chloride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y-AM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sulphate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y-AM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ethanoate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y-AM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carbonate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y-AM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hydroxide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ammonium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Ammonium nitrate 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Ammonium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Ammonium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Ammonium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Ammonium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Ammonium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potassium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Potassium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Potassium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Potassium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Potassium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Potassium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Potassium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sodium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barium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Barium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Barium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Barium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Barium ethanoate</a:t>
                      </a:r>
                    </a:p>
                    <a:p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Barium 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Barium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calcium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magnesium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Magnesium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Magnesium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Magnesium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Magnesium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Magnesium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Magnesium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aluminum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Aluminum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Aluminum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Aluminum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Aluminum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Aluminum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Aluminum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zinc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Zinc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Zinc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Zinc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Zinc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Zinc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Zinc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iron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Iron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Iron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Iron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Iron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Iron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Iron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lead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copper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Copper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Copper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Copper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Copper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Copper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Copper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b="1" dirty="0" smtClean="0"/>
                        <a:t>silver</a:t>
                      </a:r>
                      <a:endParaRPr lang="en-US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Silver nitrate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Silver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chloride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Silver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sulphate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Silver ethanoate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Silver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carbonate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Silver hydroxide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1006850"/>
              </p:ext>
            </p:extLst>
          </p:nvPr>
        </p:nvGraphicFramePr>
        <p:xfrm>
          <a:off x="2057400" y="5791200"/>
          <a:ext cx="6096000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hy-AM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oluble</a:t>
                      </a:r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</a:t>
                      </a:r>
                      <a:r>
                        <a:rPr lang="en-US" sz="10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aqueous (</a:t>
                      </a:r>
                      <a:r>
                        <a:rPr lang="en-US" sz="10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aq</a:t>
                      </a:r>
                      <a:r>
                        <a:rPr lang="en-US" sz="10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hy-AM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nsoluble</a:t>
                      </a:r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 solid (s)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y-AM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anose="02020603050405020304" pitchFamily="18" charset="0"/>
                        </a:rPr>
                        <a:t>lmost insoluble/slightly soluble</a:t>
                      </a:r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</a:t>
                      </a:r>
                      <a:r>
                        <a:rPr lang="en-US" sz="10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solid (s)  can easily re-dissolve in solvent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Extended Solubility Rules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381000"/>
          <a:ext cx="7848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885"/>
                <a:gridCol w="5951855"/>
                <a:gridCol w="7848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Common Name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Description/Comments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pH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</a:t>
                      </a:r>
                      <a:r>
                        <a:rPr lang="hy-AM" sz="1000" dirty="0" smtClean="0"/>
                        <a:t>ye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0.1 mol/dm3</a:t>
                      </a:r>
                      <a:r>
                        <a:rPr lang="hy-AM" sz="1000" baseline="0" dirty="0" smtClean="0"/>
                        <a:t> NaOH, removes grease and stubborn dirt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13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</a:t>
                      </a:r>
                      <a:r>
                        <a:rPr lang="hy-AM" sz="1000" dirty="0" smtClean="0"/>
                        <a:t>ousehold</a:t>
                      </a:r>
                      <a:r>
                        <a:rPr lang="hy-AM" sz="1000" baseline="0" dirty="0" smtClean="0"/>
                        <a:t> ammonia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</a:t>
                      </a:r>
                      <a:r>
                        <a:rPr lang="hy-AM" sz="1000" dirty="0" smtClean="0"/>
                        <a:t>ffectively,</a:t>
                      </a:r>
                      <a:r>
                        <a:rPr lang="hy-AM" sz="1000" baseline="0" dirty="0" smtClean="0"/>
                        <a:t> a dilute solution of ammonia; used in cleaning glass panes, counter tops etc.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11 – 12 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</a:t>
                      </a:r>
                      <a:r>
                        <a:rPr lang="hy-AM" sz="1000" dirty="0" smtClean="0"/>
                        <a:t>ime water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</a:t>
                      </a:r>
                      <a:r>
                        <a:rPr lang="hy-AM" sz="1000" dirty="0" smtClean="0"/>
                        <a:t> saturated solution of Ca</a:t>
                      </a:r>
                      <a:r>
                        <a:rPr lang="en-US" sz="1000" dirty="0" smtClean="0"/>
                        <a:t>(</a:t>
                      </a:r>
                      <a:r>
                        <a:rPr lang="hy-AM" sz="1000" dirty="0" smtClean="0"/>
                        <a:t>OH</a:t>
                      </a:r>
                      <a:r>
                        <a:rPr lang="en-US" sz="1000" dirty="0" smtClean="0"/>
                        <a:t>)</a:t>
                      </a:r>
                      <a:r>
                        <a:rPr lang="en-US" sz="1000" baseline="-25000" dirty="0" smtClean="0"/>
                        <a:t>2</a:t>
                      </a:r>
                      <a:r>
                        <a:rPr lang="hy-AM" sz="1000" dirty="0" smtClean="0"/>
                        <a:t> used to detect</a:t>
                      </a:r>
                      <a:r>
                        <a:rPr lang="hy-AM" sz="1000" baseline="0" dirty="0" smtClean="0"/>
                        <a:t> the presence of CO</a:t>
                      </a:r>
                      <a:r>
                        <a:rPr lang="hy-AM" sz="1000" baseline="-25000" dirty="0" smtClean="0"/>
                        <a:t>2</a:t>
                      </a:r>
                      <a:endParaRPr lang="en-US" sz="1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10.6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</a:t>
                      </a:r>
                      <a:r>
                        <a:rPr lang="hy-AM" sz="1000" dirty="0" smtClean="0"/>
                        <a:t>orax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</a:t>
                      </a:r>
                      <a:r>
                        <a:rPr lang="hy-AM" sz="1000" dirty="0" smtClean="0"/>
                        <a:t> compound</a:t>
                      </a:r>
                      <a:r>
                        <a:rPr lang="hy-AM" sz="1000" baseline="0" dirty="0" smtClean="0"/>
                        <a:t> of boron used to remove wine and tea stains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9.3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</a:t>
                      </a:r>
                      <a:r>
                        <a:rPr lang="hy-AM" sz="1000" dirty="0" smtClean="0"/>
                        <a:t>aking soda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r>
                        <a:rPr lang="hy-AM" sz="1000" dirty="0" smtClean="0"/>
                        <a:t>odium hydrogencarbonate, used as a raising agent in baking etc.;  it reduces the acidity of citrus fruits; also used in stain removal and in cleaning jewellery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8.5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V</a:t>
                      </a:r>
                      <a:r>
                        <a:rPr lang="hy-AM" sz="1000" dirty="0" smtClean="0"/>
                        <a:t>inegar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</a:t>
                      </a:r>
                      <a:r>
                        <a:rPr lang="hy-AM" sz="1000" dirty="0" smtClean="0"/>
                        <a:t> dilute solution of ethanoic acid used in preserving pickling foods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</a:t>
                      </a:r>
                      <a:r>
                        <a:rPr lang="hy-AM" sz="1000" dirty="0" smtClean="0"/>
                        <a:t>emon</a:t>
                      </a:r>
                      <a:r>
                        <a:rPr lang="hy-AM" sz="1000" baseline="0" dirty="0" smtClean="0"/>
                        <a:t> juice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</a:t>
                      </a:r>
                      <a:r>
                        <a:rPr lang="hy-AM" sz="1000" dirty="0" smtClean="0"/>
                        <a:t>ontains citric acid,</a:t>
                      </a:r>
                      <a:r>
                        <a:rPr lang="hy-AM" sz="1000" baseline="0" dirty="0" smtClean="0"/>
                        <a:t> a widely distributed plant (organic) acid, used in foods to provide a tart taste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G</a:t>
                      </a:r>
                      <a:r>
                        <a:rPr lang="hy-AM" sz="1000" dirty="0" smtClean="0"/>
                        <a:t>astric fluid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</a:t>
                      </a:r>
                      <a:r>
                        <a:rPr lang="hy-AM" sz="1000" dirty="0" smtClean="0"/>
                        <a:t>ontains hydrochloric acid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1.3 – 1.5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24200" y="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y-AM" u="sng" dirty="0" smtClean="0">
                <a:solidFill>
                  <a:schemeClr val="tx2">
                    <a:lumMod val="50000"/>
                  </a:schemeClr>
                </a:solidFill>
              </a:rPr>
              <a:t>The pH of some common fluids</a:t>
            </a:r>
            <a:endParaRPr lang="en-US" u="sng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4157676"/>
          <a:ext cx="81534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221995"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Salt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Colour and other characteristics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Uses</a:t>
                      </a:r>
                      <a:endParaRPr lang="en-US" sz="1000" dirty="0"/>
                    </a:p>
                  </a:txBody>
                  <a:tcPr/>
                </a:tc>
              </a:tr>
              <a:tr h="2219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</a:t>
                      </a:r>
                      <a:r>
                        <a:rPr lang="hy-AM" sz="1000" dirty="0" smtClean="0"/>
                        <a:t>mmonium chloride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</a:t>
                      </a:r>
                      <a:r>
                        <a:rPr lang="hy-AM" sz="1000" dirty="0" smtClean="0"/>
                        <a:t>hite crystals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</a:t>
                      </a:r>
                      <a:r>
                        <a:rPr lang="hy-AM" sz="1000" dirty="0" smtClean="0"/>
                        <a:t>ry cells (batteries), fertilizers</a:t>
                      </a:r>
                      <a:endParaRPr lang="en-US" sz="1000" dirty="0"/>
                    </a:p>
                  </a:txBody>
                  <a:tcPr/>
                </a:tc>
              </a:tr>
              <a:tr h="2219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</a:t>
                      </a:r>
                      <a:r>
                        <a:rPr lang="hy-AM" sz="1000" dirty="0" smtClean="0"/>
                        <a:t>mmonium</a:t>
                      </a:r>
                      <a:r>
                        <a:rPr lang="hy-AM" sz="1000" baseline="0" dirty="0" smtClean="0"/>
                        <a:t> sulphate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</a:t>
                      </a:r>
                      <a:r>
                        <a:rPr lang="hy-AM" sz="1000" dirty="0" smtClean="0"/>
                        <a:t>hite</a:t>
                      </a:r>
                      <a:r>
                        <a:rPr lang="hy-AM" sz="1000" baseline="0" dirty="0" smtClean="0"/>
                        <a:t> crystals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</a:t>
                      </a:r>
                      <a:r>
                        <a:rPr lang="hy-AM" sz="1000" dirty="0" smtClean="0"/>
                        <a:t>ertilizers</a:t>
                      </a:r>
                      <a:endParaRPr lang="en-US" sz="1000" dirty="0"/>
                    </a:p>
                  </a:txBody>
                  <a:tcPr/>
                </a:tc>
              </a:tr>
              <a:tr h="35783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</a:t>
                      </a:r>
                      <a:r>
                        <a:rPr lang="hy-AM" sz="1000" dirty="0" smtClean="0"/>
                        <a:t>alcium carbonate </a:t>
                      </a:r>
                      <a:br>
                        <a:rPr lang="hy-AM" sz="1000" dirty="0" smtClean="0"/>
                      </a:br>
                      <a:r>
                        <a:rPr lang="hy-AM" sz="1000" dirty="0" smtClean="0"/>
                        <a:t>(marble, limestone)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</a:t>
                      </a:r>
                      <a:r>
                        <a:rPr lang="hy-AM" sz="1000" dirty="0" smtClean="0"/>
                        <a:t>hite</a:t>
                      </a:r>
                      <a:r>
                        <a:rPr lang="hy-AM" sz="1000" baseline="0" dirty="0" smtClean="0"/>
                        <a:t> but can be coloured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</a:t>
                      </a:r>
                      <a:r>
                        <a:rPr lang="hy-AM" sz="1000" dirty="0" smtClean="0"/>
                        <a:t>ecorative stones, manufacture of cement and lime</a:t>
                      </a:r>
                      <a:endParaRPr lang="en-US" sz="1000" dirty="0"/>
                    </a:p>
                  </a:txBody>
                  <a:tcPr/>
                </a:tc>
              </a:tr>
              <a:tr h="357836"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Calcium</a:t>
                      </a:r>
                      <a:r>
                        <a:rPr lang="hy-AM" sz="1000" baseline="0" dirty="0" smtClean="0"/>
                        <a:t> sulphate</a:t>
                      </a:r>
                      <a:br>
                        <a:rPr lang="hy-AM" sz="1000" baseline="0" dirty="0" smtClean="0"/>
                      </a:br>
                      <a:r>
                        <a:rPr lang="hy-AM" sz="1000" baseline="0" dirty="0" smtClean="0"/>
                        <a:t>(plaster of paris, gypsum)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</a:t>
                      </a:r>
                      <a:r>
                        <a:rPr lang="hy-AM" sz="1000" dirty="0" smtClean="0"/>
                        <a:t>hite crystals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</a:t>
                      </a:r>
                      <a:r>
                        <a:rPr lang="hy-AM" sz="1000" dirty="0" smtClean="0"/>
                        <a:t>lastering walls; making casts,</a:t>
                      </a:r>
                      <a:r>
                        <a:rPr lang="hy-AM" sz="1000" baseline="0" dirty="0" smtClean="0"/>
                        <a:t> etc</a:t>
                      </a:r>
                      <a:endParaRPr lang="en-US" sz="1000" dirty="0"/>
                    </a:p>
                  </a:txBody>
                  <a:tcPr/>
                </a:tc>
              </a:tr>
              <a:tr h="357836"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Magnesium sulphate</a:t>
                      </a:r>
                      <a:br>
                        <a:rPr lang="hy-AM" sz="1000" dirty="0" smtClean="0"/>
                      </a:br>
                      <a:r>
                        <a:rPr lang="hy-AM" sz="1000" dirty="0" smtClean="0"/>
                        <a:t>(Epsom</a:t>
                      </a:r>
                      <a:r>
                        <a:rPr lang="hy-AM" sz="1000" baseline="0" dirty="0" smtClean="0"/>
                        <a:t> salts)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</a:t>
                      </a:r>
                      <a:r>
                        <a:rPr lang="hy-AM" sz="1000" dirty="0" smtClean="0"/>
                        <a:t>hite crystals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</a:t>
                      </a:r>
                      <a:r>
                        <a:rPr lang="hy-AM" sz="1000" dirty="0" smtClean="0"/>
                        <a:t>urgative</a:t>
                      </a:r>
                      <a:endParaRPr lang="en-US" sz="1000" dirty="0"/>
                    </a:p>
                  </a:txBody>
                  <a:tcPr/>
                </a:tc>
              </a:tr>
              <a:tr h="221995"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Copper(II) sulphate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</a:t>
                      </a:r>
                      <a:r>
                        <a:rPr lang="hy-AM" sz="1000" dirty="0" smtClean="0"/>
                        <a:t>lue</a:t>
                      </a:r>
                      <a:r>
                        <a:rPr lang="hy-AM" sz="1000" baseline="0" dirty="0" smtClean="0"/>
                        <a:t> crystals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</a:t>
                      </a:r>
                      <a:r>
                        <a:rPr lang="hy-AM" sz="1000" dirty="0" smtClean="0"/>
                        <a:t>ungicides</a:t>
                      </a:r>
                      <a:endParaRPr lang="en-US" sz="1000" dirty="0"/>
                    </a:p>
                  </a:txBody>
                  <a:tcPr/>
                </a:tc>
              </a:tr>
              <a:tr h="357836"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Sodium</a:t>
                      </a:r>
                      <a:r>
                        <a:rPr lang="hy-AM" sz="1000" baseline="0" dirty="0" smtClean="0"/>
                        <a:t> carbonate</a:t>
                      </a:r>
                      <a:br>
                        <a:rPr lang="hy-AM" sz="1000" baseline="0" dirty="0" smtClean="0"/>
                      </a:br>
                      <a:r>
                        <a:rPr lang="hy-AM" sz="1000" baseline="0" dirty="0" smtClean="0"/>
                        <a:t>(washing soda)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</a:t>
                      </a:r>
                      <a:r>
                        <a:rPr lang="hy-AM" sz="1000" dirty="0" smtClean="0"/>
                        <a:t>hite crystals or powder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</a:t>
                      </a:r>
                      <a:r>
                        <a:rPr lang="hy-AM" sz="1000" dirty="0" smtClean="0"/>
                        <a:t>n cleaning, in laundry as a softener, in the manufacture of glass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29000" y="3810000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u="sng" dirty="0" smtClean="0">
                <a:solidFill>
                  <a:schemeClr val="tx2">
                    <a:lumMod val="50000"/>
                  </a:schemeClr>
                </a:solidFill>
              </a:rPr>
              <a:t>Salts used in everyday life</a:t>
            </a:r>
            <a:endParaRPr lang="en-US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can be used to measure pH?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/>
          </a:bodyPr>
          <a:lstStyle/>
          <a:p>
            <a:endParaRPr lang="hy-AM" sz="12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y-AM" dirty="0" smtClean="0"/>
              <a:t>The pH meter measures the pH of a solution precisely.</a:t>
            </a:r>
          </a:p>
          <a:p>
            <a:endParaRPr lang="hy-AM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hy-AM" sz="1200" dirty="0"/>
          </a:p>
          <a:p>
            <a:endParaRPr lang="hy-AM" sz="1200" dirty="0" smtClean="0"/>
          </a:p>
          <a:p>
            <a:endParaRPr lang="hy-AM" sz="1200" dirty="0"/>
          </a:p>
          <a:p>
            <a:endParaRPr lang="hy-AM" sz="1200" dirty="0" smtClean="0"/>
          </a:p>
          <a:p>
            <a:endParaRPr lang="hy-AM" sz="1200" dirty="0"/>
          </a:p>
          <a:p>
            <a:endParaRPr lang="en-US" sz="1200" dirty="0"/>
          </a:p>
        </p:txBody>
      </p:sp>
      <p:pic>
        <p:nvPicPr>
          <p:cNvPr id="25602" name="Picture 2" descr="Image result for pH me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8194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Indicators are used to determine when there has been a change in pH based on colour change.</a:t>
            </a:r>
            <a:endParaRPr lang="hy-AM" dirty="0"/>
          </a:p>
          <a:p>
            <a:endParaRPr lang="en-US" dirty="0" smtClean="0"/>
          </a:p>
          <a:p>
            <a:r>
              <a:rPr lang="hy-AM" dirty="0" smtClean="0"/>
              <a:t>Most general indicator papers or indicator solutions can only be used to determine whether a solution is acidic, alkaline or neutral.</a:t>
            </a:r>
            <a:br>
              <a:rPr lang="hy-AM" dirty="0" smtClean="0"/>
            </a:br>
            <a:endParaRPr lang="en-US" dirty="0" smtClean="0"/>
          </a:p>
          <a:p>
            <a:r>
              <a:rPr lang="hy-AM" dirty="0" smtClean="0"/>
              <a:t>Indicators are dyes which are one colour in an acidic solution and another colour in an alkaline solution.</a:t>
            </a:r>
            <a:endParaRPr lang="en-US" dirty="0" smtClean="0"/>
          </a:p>
          <a:p>
            <a:endParaRPr lang="en-US" dirty="0" smtClean="0"/>
          </a:p>
          <a:p>
            <a:r>
              <a:rPr lang="hy-AM" dirty="0" smtClean="0"/>
              <a:t>Full range, or universal, indicators are mixtures of indicators.  They are more useful than single indicators because they give approximate pH values of solutions being tested. </a:t>
            </a:r>
            <a:endParaRPr lang="hy-AM" sz="1200" dirty="0" smtClean="0"/>
          </a:p>
          <a:p>
            <a:endParaRPr lang="hy-AM" sz="1200" dirty="0"/>
          </a:p>
          <a:p>
            <a:endParaRPr lang="hy-AM" sz="1200" dirty="0" smtClean="0"/>
          </a:p>
          <a:p>
            <a:endParaRPr lang="hy-AM" sz="1200" dirty="0"/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hy-AM" dirty="0" smtClean="0"/>
              <a:t>The table below shows the colour changes of some common indicators</a:t>
            </a:r>
            <a:br>
              <a:rPr lang="hy-AM" dirty="0" smtClean="0"/>
            </a:br>
            <a:r>
              <a:rPr lang="hy-AM" sz="1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y-AM" sz="1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hy-AM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y-AM" sz="1200" dirty="0"/>
          </a:p>
          <a:p>
            <a:endParaRPr lang="hy-AM" sz="1200" dirty="0" smtClean="0"/>
          </a:p>
          <a:p>
            <a:endParaRPr lang="hy-AM" sz="1200" dirty="0"/>
          </a:p>
          <a:p>
            <a:endParaRPr lang="hy-AM" sz="1200" dirty="0" smtClean="0"/>
          </a:p>
          <a:p>
            <a:endParaRPr lang="hy-AM" sz="1200" dirty="0"/>
          </a:p>
          <a:p>
            <a:endParaRPr lang="en-US" sz="1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281306"/>
          <a:ext cx="8382000" cy="2281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635374">
                <a:tc>
                  <a:txBody>
                    <a:bodyPr/>
                    <a:lstStyle/>
                    <a:p>
                      <a:pPr algn="ctr"/>
                      <a:r>
                        <a:rPr lang="hy-AM" sz="1600" dirty="0" smtClean="0"/>
                        <a:t>Indicator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600" dirty="0" smtClean="0"/>
                        <a:t>Litmus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600" dirty="0" smtClean="0"/>
                        <a:t>Methyl</a:t>
                      </a:r>
                      <a:r>
                        <a:rPr lang="hy-AM" sz="1600" baseline="0" dirty="0" smtClean="0"/>
                        <a:t> Orange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600" dirty="0" smtClean="0"/>
                        <a:t>Screened Methyl Orange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600" dirty="0" smtClean="0"/>
                        <a:t>Phenolphthalein</a:t>
                      </a:r>
                      <a:endParaRPr lang="en-US" sz="1600" dirty="0"/>
                    </a:p>
                  </a:txBody>
                  <a:tcPr/>
                </a:tc>
              </a:tr>
              <a:tr h="36811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/>
                      </a:r>
                      <a:br>
                        <a:rPr lang="en-US" sz="1600" b="1" dirty="0" smtClean="0"/>
                      </a:br>
                      <a:r>
                        <a:rPr lang="hy-AM" sz="1600" b="1" dirty="0" smtClean="0"/>
                        <a:t>Colour with acid</a:t>
                      </a:r>
                      <a:r>
                        <a:rPr lang="en-US" sz="1600" b="1" dirty="0" smtClean="0"/>
                        <a:t/>
                      </a:r>
                      <a:br>
                        <a:rPr lang="en-US" sz="1600" b="1" dirty="0" smtClean="0"/>
                      </a:b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/>
                      </a:r>
                      <a:br>
                        <a:rPr lang="en-US" sz="1600" b="1" dirty="0" smtClean="0">
                          <a:solidFill>
                            <a:srgbClr val="C00000"/>
                          </a:solidFill>
                        </a:rPr>
                      </a:br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r>
                        <a:rPr lang="hy-AM" sz="1600" b="1" dirty="0" smtClean="0">
                          <a:solidFill>
                            <a:srgbClr val="C00000"/>
                          </a:solidFill>
                        </a:rPr>
                        <a:t>ed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/>
                      </a:r>
                      <a:br>
                        <a:rPr lang="en-US" sz="1600" b="1" dirty="0" smtClean="0">
                          <a:solidFill>
                            <a:srgbClr val="C00000"/>
                          </a:solidFill>
                        </a:rPr>
                      </a:br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r>
                        <a:rPr lang="hy-AM" sz="1600" b="1" dirty="0" smtClean="0">
                          <a:solidFill>
                            <a:srgbClr val="C00000"/>
                          </a:solidFill>
                        </a:rPr>
                        <a:t>ed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sz="1600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hy-AM" sz="1600" b="1" dirty="0" smtClean="0">
                          <a:solidFill>
                            <a:srgbClr val="FF0000"/>
                          </a:solidFill>
                        </a:rPr>
                        <a:t>ight red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/>
                      </a:r>
                      <a:br>
                        <a:rPr lang="en-US" sz="1600" b="1" dirty="0" smtClean="0"/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r>
                        <a:rPr lang="hy-AM" sz="1600" b="1" dirty="0" smtClean="0">
                          <a:solidFill>
                            <a:schemeClr val="bg1"/>
                          </a:solidFill>
                        </a:rPr>
                        <a:t>olourless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6811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/>
                      </a:r>
                      <a:br>
                        <a:rPr lang="en-US" sz="1600" b="1" dirty="0" smtClean="0"/>
                      </a:br>
                      <a:r>
                        <a:rPr lang="hy-AM" sz="1600" b="1" dirty="0" smtClean="0"/>
                        <a:t>Colour with base</a:t>
                      </a:r>
                      <a:r>
                        <a:rPr lang="en-US" sz="1600" b="1" dirty="0" smtClean="0"/>
                        <a:t/>
                      </a:r>
                      <a:br>
                        <a:rPr lang="en-US" sz="1600" b="1" dirty="0" smtClean="0"/>
                      </a:b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2060"/>
                          </a:solidFill>
                        </a:rPr>
                        <a:t/>
                      </a:r>
                      <a:br>
                        <a:rPr lang="en-US" sz="1600" b="1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hy-AM" sz="1600" b="1" dirty="0" smtClean="0">
                          <a:solidFill>
                            <a:srgbClr val="002060"/>
                          </a:solidFill>
                        </a:rPr>
                        <a:t>Blue</a:t>
                      </a:r>
                      <a:endParaRPr lang="en-US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C000"/>
                          </a:solidFill>
                        </a:rPr>
                        <a:t/>
                      </a:r>
                      <a:br>
                        <a:rPr lang="en-US" sz="1600" b="1" dirty="0" smtClean="0">
                          <a:solidFill>
                            <a:srgbClr val="FFC000"/>
                          </a:solidFill>
                        </a:rPr>
                      </a:br>
                      <a:r>
                        <a:rPr lang="hy-AM" sz="1600" b="1" dirty="0" smtClean="0">
                          <a:solidFill>
                            <a:srgbClr val="FFC000"/>
                          </a:solidFill>
                        </a:rPr>
                        <a:t>Yellow</a:t>
                      </a:r>
                      <a:endParaRPr lang="en-US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/>
                      </a:r>
                      <a:br>
                        <a:rPr lang="en-US" sz="1600" b="1" dirty="0" smtClean="0">
                          <a:solidFill>
                            <a:srgbClr val="00B050"/>
                          </a:solidFill>
                        </a:rPr>
                      </a:br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G</a:t>
                      </a:r>
                      <a:r>
                        <a:rPr lang="hy-AM" sz="1600" b="1" dirty="0" smtClean="0">
                          <a:solidFill>
                            <a:srgbClr val="00B050"/>
                          </a:solidFill>
                        </a:rPr>
                        <a:t>reen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66"/>
                          </a:solidFill>
                        </a:rPr>
                        <a:t/>
                      </a:r>
                      <a:br>
                        <a:rPr lang="en-US" sz="1600" b="1" dirty="0" smtClean="0">
                          <a:solidFill>
                            <a:srgbClr val="FF0066"/>
                          </a:solidFill>
                        </a:rPr>
                      </a:br>
                      <a:r>
                        <a:rPr lang="en-US" sz="1600" b="1" dirty="0" smtClean="0">
                          <a:solidFill>
                            <a:srgbClr val="FF0066"/>
                          </a:solidFill>
                        </a:rPr>
                        <a:t>P</a:t>
                      </a:r>
                      <a:r>
                        <a:rPr lang="hy-AM" sz="1600" b="1" dirty="0" smtClean="0">
                          <a:solidFill>
                            <a:srgbClr val="FF0066"/>
                          </a:solidFill>
                        </a:rPr>
                        <a:t>ink</a:t>
                      </a:r>
                      <a:endParaRPr lang="en-US" sz="1600" b="1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/>
          </a:bodyPr>
          <a:lstStyle/>
          <a:p>
            <a:r>
              <a:rPr lang="hy-AM" sz="2800" dirty="0" smtClean="0"/>
              <a:t>1.  They give particular colours with indicators, the exact colour depending on the pH of the acid</a:t>
            </a:r>
            <a:br>
              <a:rPr lang="hy-AM" sz="2800" dirty="0" smtClean="0"/>
            </a:br>
            <a:endParaRPr lang="en-US" sz="2800" dirty="0" smtClean="0"/>
          </a:p>
          <a:p>
            <a:r>
              <a:rPr lang="hy-AM" sz="2800" dirty="0" smtClean="0"/>
              <a:t>2.  With active metals (e.g.  </a:t>
            </a:r>
            <a:r>
              <a:rPr lang="en-US" sz="2800" dirty="0" smtClean="0"/>
              <a:t>M</a:t>
            </a:r>
            <a:r>
              <a:rPr lang="hy-AM" sz="2800" dirty="0" smtClean="0"/>
              <a:t>agnesium and zinc)  acids react to </a:t>
            </a:r>
            <a:r>
              <a:rPr lang="en-US" sz="2800" dirty="0" smtClean="0"/>
              <a:t>produce a salt and </a:t>
            </a:r>
            <a:r>
              <a:rPr lang="hy-AM" sz="2800" dirty="0" smtClean="0"/>
              <a:t>hydrogen gas</a:t>
            </a:r>
            <a:r>
              <a:rPr lang="en-US" sz="2800" dirty="0" smtClean="0"/>
              <a:t>.</a:t>
            </a:r>
            <a:r>
              <a:rPr lang="hy-AM" sz="2800" dirty="0" smtClean="0"/>
              <a:t/>
            </a:r>
            <a:br>
              <a:rPr lang="hy-AM" sz="2800" dirty="0" smtClean="0"/>
            </a:br>
            <a:r>
              <a:rPr lang="hy-AM" sz="2800" dirty="0" smtClean="0"/>
              <a:t/>
            </a:r>
            <a:br>
              <a:rPr lang="hy-AM" sz="2800" dirty="0" smtClean="0"/>
            </a:br>
            <a:r>
              <a:rPr lang="hy-AM" sz="2800" dirty="0" smtClean="0"/>
              <a:t>	</a:t>
            </a:r>
            <a:r>
              <a:rPr lang="en-US" sz="2800" dirty="0" smtClean="0"/>
              <a:t>                   </a:t>
            </a:r>
            <a:r>
              <a:rPr lang="hy-AM" sz="2800" b="1" dirty="0" smtClean="0"/>
              <a:t>metal  +  acid  </a:t>
            </a:r>
            <a:r>
              <a:rPr lang="hy-AM" sz="2800" b="1" dirty="0" smtClean="0">
                <a:sym typeface="Wingdings" pitchFamily="2" charset="2"/>
              </a:rPr>
              <a:t>  salt  +  hydrogen</a:t>
            </a:r>
            <a:r>
              <a:rPr lang="en-US" sz="2800" b="1" dirty="0" smtClean="0">
                <a:sym typeface="Wingdings" pitchFamily="2" charset="2"/>
              </a:rPr>
              <a:t> gas</a:t>
            </a:r>
            <a:r>
              <a:rPr lang="hy-AM" sz="2800" b="1" dirty="0" smtClean="0">
                <a:sym typeface="Wingdings" pitchFamily="2" charset="2"/>
              </a:rPr>
              <a:t/>
            </a:r>
            <a:br>
              <a:rPr lang="hy-AM" sz="2800" b="1" dirty="0" smtClean="0">
                <a:sym typeface="Wingdings" pitchFamily="2" charset="2"/>
              </a:rPr>
            </a:br>
            <a:r>
              <a:rPr lang="hy-AM" sz="2800" dirty="0" smtClean="0">
                <a:sym typeface="Wingdings" pitchFamily="2" charset="2"/>
              </a:rPr>
              <a:t/>
            </a:r>
            <a:br>
              <a:rPr lang="hy-AM" sz="2800" dirty="0" smtClean="0">
                <a:sym typeface="Wingdings" pitchFamily="2" charset="2"/>
              </a:rPr>
            </a:br>
            <a:r>
              <a:rPr lang="en-US" sz="2800" b="1" dirty="0" smtClean="0">
                <a:solidFill>
                  <a:srgbClr val="FF0066"/>
                </a:solidFill>
                <a:sym typeface="Wingdings" pitchFamily="2" charset="2"/>
              </a:rPr>
              <a:t>For example</a:t>
            </a:r>
            <a:r>
              <a:rPr lang="hy-AM" sz="2800" b="1" dirty="0" smtClean="0">
                <a:solidFill>
                  <a:srgbClr val="FF0066"/>
                </a:solidFill>
                <a:sym typeface="Wingdings" pitchFamily="2" charset="2"/>
              </a:rPr>
              <a:t>::</a:t>
            </a:r>
            <a:r>
              <a:rPr lang="hy-AM" sz="2800" dirty="0" smtClean="0">
                <a:sym typeface="Wingdings" pitchFamily="2" charset="2"/>
              </a:rPr>
              <a:t>   Zn</a:t>
            </a:r>
            <a:r>
              <a:rPr lang="hy-AM" sz="2800" baseline="-25000" dirty="0" smtClean="0">
                <a:sym typeface="Wingdings" pitchFamily="2" charset="2"/>
              </a:rPr>
              <a:t>(s)</a:t>
            </a:r>
            <a:r>
              <a:rPr lang="hy-AM" sz="2800" dirty="0" smtClean="0">
                <a:sym typeface="Wingdings" pitchFamily="2" charset="2"/>
              </a:rPr>
              <a:t>  +  </a:t>
            </a:r>
            <a:r>
              <a:rPr lang="en-US" sz="2800" dirty="0" smtClean="0">
                <a:sym typeface="Wingdings" pitchFamily="2" charset="2"/>
              </a:rPr>
              <a:t>2</a:t>
            </a:r>
            <a:r>
              <a:rPr lang="hy-AM" sz="2800" dirty="0" smtClean="0">
                <a:sym typeface="Wingdings" pitchFamily="2" charset="2"/>
              </a:rPr>
              <a:t>H</a:t>
            </a:r>
            <a:r>
              <a:rPr lang="en-US" sz="2800" dirty="0" err="1" smtClean="0">
                <a:sym typeface="Wingdings" pitchFamily="2" charset="2"/>
              </a:rPr>
              <a:t>Cl</a:t>
            </a:r>
            <a:r>
              <a:rPr lang="hy-AM" sz="2800" baseline="-25000" dirty="0" smtClean="0">
                <a:sym typeface="Wingdings" pitchFamily="2" charset="2"/>
              </a:rPr>
              <a:t>(aq)</a:t>
            </a:r>
            <a:r>
              <a:rPr lang="hy-AM" sz="2800" dirty="0" smtClean="0">
                <a:sym typeface="Wingdings" pitchFamily="2" charset="2"/>
              </a:rPr>
              <a:t>  </a:t>
            </a:r>
            <a:r>
              <a:rPr lang="en-US" sz="2800" dirty="0" smtClean="0">
                <a:sym typeface="Wingdings" pitchFamily="2" charset="2"/>
              </a:rPr>
              <a:t> ZnCl</a:t>
            </a:r>
            <a:r>
              <a:rPr lang="en-US" sz="2800" baseline="-25000" dirty="0" smtClean="0">
                <a:sym typeface="Wingdings" pitchFamily="2" charset="2"/>
              </a:rPr>
              <a:t>2(</a:t>
            </a:r>
            <a:r>
              <a:rPr lang="en-US" sz="2800" baseline="-25000" dirty="0" err="1" smtClean="0">
                <a:sym typeface="Wingdings" pitchFamily="2" charset="2"/>
              </a:rPr>
              <a:t>aq</a:t>
            </a:r>
            <a:r>
              <a:rPr lang="en-US" sz="2800" baseline="-25000" dirty="0" smtClean="0">
                <a:sym typeface="Wingdings" pitchFamily="2" charset="2"/>
              </a:rPr>
              <a:t>)</a:t>
            </a:r>
            <a:r>
              <a:rPr lang="en-US" sz="2800" dirty="0" smtClean="0">
                <a:sym typeface="Wingdings" pitchFamily="2" charset="2"/>
              </a:rPr>
              <a:t>  +  H</a:t>
            </a:r>
            <a:r>
              <a:rPr lang="en-US" sz="2800" baseline="-25000" dirty="0" smtClean="0">
                <a:sym typeface="Wingdings" pitchFamily="2" charset="2"/>
              </a:rPr>
              <a:t>2(g)</a:t>
            </a:r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Characteristics of Acids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/>
          </a:bodyPr>
          <a:lstStyle/>
          <a:p>
            <a:r>
              <a:rPr lang="hy-AM" sz="2400" dirty="0" smtClean="0">
                <a:sym typeface="Wingdings" pitchFamily="2" charset="2"/>
              </a:rPr>
              <a:t>3.  Acids react with metal oxides (and hydroxides) to form a salt and water only</a:t>
            </a:r>
            <a:r>
              <a:rPr lang="en-US" sz="2400" dirty="0" smtClean="0">
                <a:sym typeface="Wingdings" pitchFamily="2" charset="2"/>
              </a:rPr>
              <a:t>.</a:t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>                         </a:t>
            </a:r>
            <a:r>
              <a:rPr lang="en-US" sz="2400" b="1" dirty="0" smtClean="0">
                <a:sym typeface="Wingdings" pitchFamily="2" charset="2"/>
              </a:rPr>
              <a:t>metal oxide  +  acid    salt  +  water</a:t>
            </a:r>
            <a:br>
              <a:rPr lang="en-US" sz="2400" b="1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b="1" dirty="0" smtClean="0">
                <a:solidFill>
                  <a:srgbClr val="FF0066"/>
                </a:solidFill>
                <a:sym typeface="Wingdings" pitchFamily="2" charset="2"/>
              </a:rPr>
              <a:t>For example</a:t>
            </a:r>
            <a:r>
              <a:rPr lang="hy-AM" sz="2400" b="1" dirty="0" smtClean="0">
                <a:solidFill>
                  <a:srgbClr val="FF0066"/>
                </a:solidFill>
                <a:sym typeface="Wingdings" pitchFamily="2" charset="2"/>
              </a:rPr>
              <a:t>::</a:t>
            </a:r>
            <a:r>
              <a:rPr lang="en-US" sz="2400" dirty="0" smtClean="0">
                <a:sym typeface="Wingdings" pitchFamily="2" charset="2"/>
              </a:rPr>
              <a:t> Mg</a:t>
            </a:r>
            <a:r>
              <a:rPr lang="hy-AM" sz="2400" dirty="0" smtClean="0">
                <a:sym typeface="Wingdings" pitchFamily="2" charset="2"/>
              </a:rPr>
              <a:t>O</a:t>
            </a:r>
            <a:r>
              <a:rPr lang="hy-AM" sz="2400" baseline="-25000" dirty="0" smtClean="0">
                <a:sym typeface="Wingdings" pitchFamily="2" charset="2"/>
              </a:rPr>
              <a:t>(s)</a:t>
            </a:r>
            <a:r>
              <a:rPr lang="hy-AM" sz="2400" dirty="0" smtClean="0">
                <a:sym typeface="Wingdings" pitchFamily="2" charset="2"/>
              </a:rPr>
              <a:t> +  H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SO</a:t>
            </a:r>
            <a:r>
              <a:rPr lang="hy-AM" sz="2400" baseline="-25000" dirty="0" smtClean="0">
                <a:sym typeface="Wingdings" pitchFamily="2" charset="2"/>
              </a:rPr>
              <a:t>4(aq)</a:t>
            </a:r>
            <a:r>
              <a:rPr lang="hy-AM" sz="2400" dirty="0" smtClean="0">
                <a:sym typeface="Wingdings" pitchFamily="2" charset="2"/>
              </a:rPr>
              <a:t>  </a:t>
            </a:r>
            <a:r>
              <a:rPr lang="en-US" sz="2400" dirty="0" smtClean="0">
                <a:sym typeface="Wingdings" pitchFamily="2" charset="2"/>
              </a:rPr>
              <a:t> MgSO</a:t>
            </a:r>
            <a:r>
              <a:rPr lang="en-US" sz="2400" baseline="-25000" dirty="0" smtClean="0">
                <a:sym typeface="Wingdings" pitchFamily="2" charset="2"/>
              </a:rPr>
              <a:t>4(</a:t>
            </a:r>
            <a:r>
              <a:rPr lang="en-US" sz="2400" baseline="-25000" dirty="0" err="1" smtClean="0">
                <a:sym typeface="Wingdings" pitchFamily="2" charset="2"/>
              </a:rPr>
              <a:t>aq</a:t>
            </a:r>
            <a:r>
              <a:rPr lang="en-US" sz="2400" baseline="-25000" dirty="0" smtClean="0">
                <a:sym typeface="Wingdings" pitchFamily="2" charset="2"/>
              </a:rPr>
              <a:t>)</a:t>
            </a:r>
            <a:r>
              <a:rPr lang="en-US" sz="2400" dirty="0" smtClean="0">
                <a:sym typeface="Wingdings" pitchFamily="2" charset="2"/>
              </a:rPr>
              <a:t>  +  H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O</a:t>
            </a:r>
            <a:r>
              <a:rPr lang="en-US" sz="2400" baseline="-25000" dirty="0" smtClean="0">
                <a:sym typeface="Wingdings" pitchFamily="2" charset="2"/>
              </a:rPr>
              <a:t>(l)</a:t>
            </a: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>      </a:t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>                     </a:t>
            </a:r>
            <a:r>
              <a:rPr lang="en-US" sz="2400" b="1" dirty="0" smtClean="0">
                <a:sym typeface="Wingdings" pitchFamily="2" charset="2"/>
              </a:rPr>
              <a:t>metal hydroxide  +  acid    salt  +  water</a:t>
            </a:r>
            <a:br>
              <a:rPr lang="en-US" sz="2400" b="1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1800" b="1" dirty="0" smtClean="0">
                <a:solidFill>
                  <a:srgbClr val="FF0066"/>
                </a:solidFill>
                <a:sym typeface="Wingdings" pitchFamily="2" charset="2"/>
              </a:rPr>
              <a:t>For example</a:t>
            </a:r>
            <a:r>
              <a:rPr lang="en-US" sz="2400" b="1" dirty="0" smtClean="0">
                <a:solidFill>
                  <a:srgbClr val="FF0066"/>
                </a:solidFill>
                <a:sym typeface="Wingdings" pitchFamily="2" charset="2"/>
              </a:rPr>
              <a:t>::</a:t>
            </a:r>
            <a:r>
              <a:rPr lang="en-US" sz="2400" dirty="0" smtClean="0">
                <a:sym typeface="Wingdings" pitchFamily="2" charset="2"/>
              </a:rPr>
              <a:t> Mg(OH)</a:t>
            </a:r>
            <a:r>
              <a:rPr lang="en-US" sz="2400" baseline="-25000" dirty="0" smtClean="0">
                <a:sym typeface="Wingdings" pitchFamily="2" charset="2"/>
              </a:rPr>
              <a:t>2(</a:t>
            </a:r>
            <a:r>
              <a:rPr lang="en-US" sz="2400" baseline="-25000" dirty="0" err="1" smtClean="0">
                <a:sym typeface="Wingdings" pitchFamily="2" charset="2"/>
              </a:rPr>
              <a:t>aq</a:t>
            </a:r>
            <a:r>
              <a:rPr lang="en-US" sz="2400" baseline="-25000" dirty="0" smtClean="0">
                <a:sym typeface="Wingdings" pitchFamily="2" charset="2"/>
              </a:rPr>
              <a:t>)</a:t>
            </a:r>
            <a:r>
              <a:rPr lang="en-US" sz="2400" dirty="0" smtClean="0">
                <a:sym typeface="Wingdings" pitchFamily="2" charset="2"/>
              </a:rPr>
              <a:t>  +  H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SO</a:t>
            </a:r>
            <a:r>
              <a:rPr lang="en-US" sz="2400" baseline="-25000" dirty="0" smtClean="0">
                <a:sym typeface="Wingdings" pitchFamily="2" charset="2"/>
              </a:rPr>
              <a:t>4(</a:t>
            </a:r>
            <a:r>
              <a:rPr lang="en-US" sz="2400" baseline="-25000" dirty="0" err="1" smtClean="0">
                <a:sym typeface="Wingdings" pitchFamily="2" charset="2"/>
              </a:rPr>
              <a:t>aq</a:t>
            </a:r>
            <a:r>
              <a:rPr lang="en-US" sz="2400" baseline="-25000" dirty="0" smtClean="0">
                <a:sym typeface="Wingdings" pitchFamily="2" charset="2"/>
              </a:rPr>
              <a:t>) </a:t>
            </a:r>
            <a:r>
              <a:rPr lang="en-US" sz="2400" dirty="0" smtClean="0">
                <a:sym typeface="Wingdings" pitchFamily="2" charset="2"/>
              </a:rPr>
              <a:t>   MgSO</a:t>
            </a:r>
            <a:r>
              <a:rPr lang="en-US" sz="2400" baseline="-25000" dirty="0" smtClean="0">
                <a:sym typeface="Wingdings" pitchFamily="2" charset="2"/>
              </a:rPr>
              <a:t>4(</a:t>
            </a:r>
            <a:r>
              <a:rPr lang="en-US" sz="2400" baseline="-25000" dirty="0" err="1" smtClean="0">
                <a:sym typeface="Wingdings" pitchFamily="2" charset="2"/>
              </a:rPr>
              <a:t>aq</a:t>
            </a:r>
            <a:r>
              <a:rPr lang="en-US" sz="2400" baseline="-25000" dirty="0" smtClean="0">
                <a:sym typeface="Wingdings" pitchFamily="2" charset="2"/>
              </a:rPr>
              <a:t>)</a:t>
            </a:r>
            <a:r>
              <a:rPr lang="en-US" sz="2400" dirty="0" smtClean="0">
                <a:sym typeface="Wingdings" pitchFamily="2" charset="2"/>
              </a:rPr>
              <a:t>  +  2H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O</a:t>
            </a:r>
            <a:r>
              <a:rPr lang="en-US" sz="2400" baseline="-25000" dirty="0" smtClean="0">
                <a:sym typeface="Wingdings" pitchFamily="2" charset="2"/>
              </a:rPr>
              <a:t>(l)</a:t>
            </a: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1200" dirty="0" smtClean="0">
                <a:sym typeface="Wingdings" pitchFamily="2" charset="2"/>
              </a:rPr>
              <a:t/>
            </a:r>
            <a:br>
              <a:rPr lang="hy-AM" sz="1200" dirty="0" smtClean="0">
                <a:sym typeface="Wingdings" pitchFamily="2" charset="2"/>
              </a:rPr>
            </a:br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Characteristics of Acids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/>
          </a:bodyPr>
          <a:lstStyle/>
          <a:p>
            <a:r>
              <a:rPr lang="hy-AM" sz="2400" dirty="0" smtClean="0">
                <a:sym typeface="Wingdings" pitchFamily="2" charset="2"/>
              </a:rPr>
              <a:t>4.  Acids react with carbonates and hydrogencarbonates to yield salt, water and carbon dioxide</a:t>
            </a:r>
            <a:r>
              <a:rPr lang="en-US" sz="2400" dirty="0" smtClean="0">
                <a:sym typeface="Wingdings" pitchFamily="2" charset="2"/>
              </a:rPr>
              <a:t>.</a:t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b="1" dirty="0" smtClean="0">
                <a:sym typeface="Wingdings" pitchFamily="2" charset="2"/>
              </a:rPr>
              <a:t>   metal carbonate  + acid    salt  +  carbon dioxide  +  water</a:t>
            </a:r>
            <a:br>
              <a:rPr lang="en-US" sz="2400" b="1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b="1" dirty="0" smtClean="0">
                <a:solidFill>
                  <a:srgbClr val="FF0066"/>
                </a:solidFill>
                <a:sym typeface="Wingdings" pitchFamily="2" charset="2"/>
              </a:rPr>
              <a:t>For example</a:t>
            </a:r>
            <a:r>
              <a:rPr lang="hy-AM" sz="2400" b="1" dirty="0" smtClean="0">
                <a:solidFill>
                  <a:srgbClr val="FF0066"/>
                </a:solidFill>
                <a:sym typeface="Wingdings" pitchFamily="2" charset="2"/>
              </a:rPr>
              <a:t>::</a:t>
            </a:r>
            <a:r>
              <a:rPr lang="en-US" sz="2400" b="1" dirty="0" smtClean="0">
                <a:solidFill>
                  <a:srgbClr val="FF0066"/>
                </a:solidFill>
                <a:sym typeface="Wingdings" pitchFamily="2" charset="2"/>
              </a:rPr>
              <a:t> </a:t>
            </a:r>
            <a:br>
              <a:rPr lang="en-US" sz="2400" b="1" dirty="0" smtClean="0">
                <a:solidFill>
                  <a:srgbClr val="FF0066"/>
                </a:solidFill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>      </a:t>
            </a:r>
            <a:r>
              <a:rPr lang="hy-AM" sz="2400" dirty="0" smtClean="0">
                <a:sym typeface="Wingdings" pitchFamily="2" charset="2"/>
              </a:rPr>
              <a:t>Na</a:t>
            </a:r>
            <a:r>
              <a:rPr lang="hy-AM" sz="2400" baseline="-25000" dirty="0" smtClean="0">
                <a:sym typeface="Wingdings" pitchFamily="2" charset="2"/>
              </a:rPr>
              <a:t>2</a:t>
            </a:r>
            <a:r>
              <a:rPr lang="hy-AM" sz="2400" dirty="0" smtClean="0">
                <a:sym typeface="Wingdings" pitchFamily="2" charset="2"/>
              </a:rPr>
              <a:t>CO</a:t>
            </a:r>
            <a:r>
              <a:rPr lang="hy-AM" sz="2400" baseline="-25000" dirty="0" smtClean="0">
                <a:sym typeface="Wingdings" pitchFamily="2" charset="2"/>
              </a:rPr>
              <a:t>3(s or aq)</a:t>
            </a:r>
            <a:r>
              <a:rPr lang="hy-AM" sz="2400" dirty="0" smtClean="0">
                <a:sym typeface="Wingdings" pitchFamily="2" charset="2"/>
              </a:rPr>
              <a:t>  +  2H</a:t>
            </a:r>
            <a:r>
              <a:rPr lang="en-US" sz="2400" dirty="0" smtClean="0">
                <a:sym typeface="Wingdings" pitchFamily="2" charset="2"/>
              </a:rPr>
              <a:t>NO</a:t>
            </a:r>
            <a:r>
              <a:rPr lang="en-US" sz="2400" baseline="-25000" dirty="0" smtClean="0">
                <a:sym typeface="Wingdings" pitchFamily="2" charset="2"/>
              </a:rPr>
              <a:t>3</a:t>
            </a:r>
            <a:r>
              <a:rPr lang="hy-AM" sz="2400" baseline="-25000" dirty="0" smtClean="0">
                <a:sym typeface="Wingdings" pitchFamily="2" charset="2"/>
              </a:rPr>
              <a:t>(aq)</a:t>
            </a:r>
            <a:r>
              <a:rPr lang="hy-AM" sz="2400" dirty="0" smtClean="0">
                <a:sym typeface="Wingdings" pitchFamily="2" charset="2"/>
              </a:rPr>
              <a:t>  </a:t>
            </a:r>
            <a:r>
              <a:rPr lang="en-US" sz="2400" dirty="0" smtClean="0">
                <a:sym typeface="Wingdings" pitchFamily="2" charset="2"/>
              </a:rPr>
              <a:t>  2NaNO</a:t>
            </a:r>
            <a:r>
              <a:rPr lang="en-US" sz="2400" baseline="-25000" dirty="0" smtClean="0">
                <a:sym typeface="Wingdings" pitchFamily="2" charset="2"/>
              </a:rPr>
              <a:t>3(</a:t>
            </a:r>
            <a:r>
              <a:rPr lang="en-US" sz="2400" baseline="-25000" dirty="0" err="1" smtClean="0">
                <a:sym typeface="Wingdings" pitchFamily="2" charset="2"/>
              </a:rPr>
              <a:t>aq</a:t>
            </a:r>
            <a:r>
              <a:rPr lang="en-US" sz="2400" baseline="-25000" dirty="0" smtClean="0">
                <a:sym typeface="Wingdings" pitchFamily="2" charset="2"/>
              </a:rPr>
              <a:t>)</a:t>
            </a:r>
            <a:r>
              <a:rPr lang="en-US" sz="2400" dirty="0" smtClean="0">
                <a:sym typeface="Wingdings" pitchFamily="2" charset="2"/>
              </a:rPr>
              <a:t> +  CO</a:t>
            </a:r>
            <a:r>
              <a:rPr lang="en-US" sz="2400" baseline="-25000" dirty="0" smtClean="0">
                <a:sym typeface="Wingdings" pitchFamily="2" charset="2"/>
              </a:rPr>
              <a:t>2(g)</a:t>
            </a:r>
            <a:r>
              <a:rPr lang="en-US" sz="2400" dirty="0" smtClean="0">
                <a:sym typeface="Wingdings" pitchFamily="2" charset="2"/>
              </a:rPr>
              <a:t> +  H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O</a:t>
            </a:r>
            <a:r>
              <a:rPr lang="en-US" sz="2400" baseline="-25000" dirty="0" smtClean="0">
                <a:sym typeface="Wingdings" pitchFamily="2" charset="2"/>
              </a:rPr>
              <a:t>(l)</a:t>
            </a: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>                                                 </a:t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metal </a:t>
            </a:r>
            <a:r>
              <a:rPr lang="en-US" sz="2000" b="1" dirty="0" err="1" smtClean="0">
                <a:sym typeface="Wingdings" pitchFamily="2" charset="2"/>
              </a:rPr>
              <a:t>hydrogencarbonate</a:t>
            </a:r>
            <a:r>
              <a:rPr lang="en-US" sz="2000" b="1" dirty="0" smtClean="0">
                <a:sym typeface="Wingdings" pitchFamily="2" charset="2"/>
              </a:rPr>
              <a:t>  </a:t>
            </a:r>
            <a:r>
              <a:rPr lang="en-US" sz="2400" b="1" dirty="0" smtClean="0">
                <a:sym typeface="Wingdings" pitchFamily="2" charset="2"/>
              </a:rPr>
              <a:t>+  acid    salt  +  carbon dioxide  +  water</a:t>
            </a: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en-US" sz="2400" b="1" dirty="0" smtClean="0">
                <a:solidFill>
                  <a:srgbClr val="FF0066"/>
                </a:solidFill>
                <a:sym typeface="Wingdings" pitchFamily="2" charset="2"/>
              </a:rPr>
              <a:t>For example::</a:t>
            </a:r>
            <a:r>
              <a:rPr lang="en-US" sz="2400" dirty="0" smtClean="0">
                <a:sym typeface="Wingdings" pitchFamily="2" charset="2"/>
              </a:rPr>
              <a:t> </a:t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>            </a:t>
            </a:r>
            <a:r>
              <a:rPr lang="hy-AM" sz="2400" dirty="0" smtClean="0">
                <a:sym typeface="Wingdings" pitchFamily="2" charset="2"/>
              </a:rPr>
              <a:t>NaHCO</a:t>
            </a:r>
            <a:r>
              <a:rPr lang="hy-AM" sz="2400" baseline="-25000" dirty="0" smtClean="0">
                <a:sym typeface="Wingdings" pitchFamily="2" charset="2"/>
              </a:rPr>
              <a:t>3(aq)</a:t>
            </a:r>
            <a:r>
              <a:rPr lang="hy-AM" sz="2400" dirty="0" smtClean="0">
                <a:sym typeface="Wingdings" pitchFamily="2" charset="2"/>
              </a:rPr>
              <a:t>  +  HNO</a:t>
            </a:r>
            <a:r>
              <a:rPr lang="hy-AM" sz="2400" baseline="-25000" dirty="0" smtClean="0">
                <a:sym typeface="Wingdings" pitchFamily="2" charset="2"/>
              </a:rPr>
              <a:t>3(aq)</a:t>
            </a:r>
            <a:r>
              <a:rPr lang="hy-AM" sz="2400" dirty="0" smtClean="0">
                <a:sym typeface="Wingdings" pitchFamily="2" charset="2"/>
              </a:rPr>
              <a:t>     </a:t>
            </a:r>
            <a:r>
              <a:rPr lang="en-US" sz="2400" dirty="0" smtClean="0">
                <a:sym typeface="Wingdings" pitchFamily="2" charset="2"/>
              </a:rPr>
              <a:t>  NaNO</a:t>
            </a:r>
            <a:r>
              <a:rPr lang="en-US" sz="2400" baseline="-25000" dirty="0" smtClean="0">
                <a:sym typeface="Wingdings" pitchFamily="2" charset="2"/>
              </a:rPr>
              <a:t>3(</a:t>
            </a:r>
            <a:r>
              <a:rPr lang="en-US" sz="2400" baseline="-25000" dirty="0" err="1" smtClean="0">
                <a:sym typeface="Wingdings" pitchFamily="2" charset="2"/>
              </a:rPr>
              <a:t>aq</a:t>
            </a:r>
            <a:r>
              <a:rPr lang="en-US" sz="2400" baseline="-25000" dirty="0" smtClean="0">
                <a:sym typeface="Wingdings" pitchFamily="2" charset="2"/>
              </a:rPr>
              <a:t>)</a:t>
            </a:r>
            <a:r>
              <a:rPr lang="en-US" sz="2400" dirty="0" smtClean="0">
                <a:sym typeface="Wingdings" pitchFamily="2" charset="2"/>
              </a:rPr>
              <a:t> +  CO</a:t>
            </a:r>
            <a:r>
              <a:rPr lang="en-US" sz="2400" baseline="-25000" dirty="0" smtClean="0">
                <a:sym typeface="Wingdings" pitchFamily="2" charset="2"/>
              </a:rPr>
              <a:t>2(g)</a:t>
            </a:r>
            <a:r>
              <a:rPr lang="en-US" sz="2400" dirty="0" smtClean="0">
                <a:sym typeface="Wingdings" pitchFamily="2" charset="2"/>
              </a:rPr>
              <a:t>  +  H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O</a:t>
            </a:r>
            <a:r>
              <a:rPr lang="en-US" sz="2400" baseline="-25000" dirty="0" smtClean="0">
                <a:sym typeface="Wingdings" pitchFamily="2" charset="2"/>
              </a:rPr>
              <a:t>(l)</a:t>
            </a:r>
            <a:r>
              <a:rPr lang="hy-AM" sz="2400" dirty="0" smtClean="0">
                <a:sym typeface="Wingdings" pitchFamily="2" charset="2"/>
              </a:rPr>
              <a:t>  </a:t>
            </a:r>
          </a:p>
          <a:p>
            <a:pPr>
              <a:buNone/>
            </a:pPr>
            <a:r>
              <a:rPr lang="hy-AM" sz="1200" dirty="0" smtClean="0">
                <a:sym typeface="Wingdings" pitchFamily="2" charset="2"/>
              </a:rPr>
              <a:t>	  </a:t>
            </a:r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Characteristics of Acids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9395</TotalTime>
  <Words>1539</Words>
  <Application>Microsoft Office PowerPoint</Application>
  <PresentationFormat>On-screen Show (4:3)</PresentationFormat>
  <Paragraphs>328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16.  pH, Acids, Bases and Salts</vt:lpstr>
      <vt:lpstr>The pH Scale</vt:lpstr>
      <vt:lpstr>The pH Scale</vt:lpstr>
      <vt:lpstr>What can be used to measure pH?</vt:lpstr>
      <vt:lpstr>Indicators</vt:lpstr>
      <vt:lpstr>Indicators</vt:lpstr>
      <vt:lpstr>Characteristics of Acids</vt:lpstr>
      <vt:lpstr>Characteristics of Acids</vt:lpstr>
      <vt:lpstr>Characteristics of Acids</vt:lpstr>
      <vt:lpstr>Acids have the Following Properties</vt:lpstr>
      <vt:lpstr>Acids have the Following Properties</vt:lpstr>
      <vt:lpstr>Important Things to Note</vt:lpstr>
      <vt:lpstr>Important Things to Note</vt:lpstr>
      <vt:lpstr>Important Things to Note</vt:lpstr>
      <vt:lpstr>Important Things to Note</vt:lpstr>
      <vt:lpstr>Important Things to Note</vt:lpstr>
      <vt:lpstr>Important Things to Note</vt:lpstr>
      <vt:lpstr>Water of Crystallization</vt:lpstr>
      <vt:lpstr>Water of Crystallization</vt:lpstr>
      <vt:lpstr>Bases/Alkalis</vt:lpstr>
      <vt:lpstr>Bases/Alkalis</vt:lpstr>
      <vt:lpstr>Bases/Alkalis STRONG ALKALIS</vt:lpstr>
      <vt:lpstr>Bases/Alkalis WEAK ALKALIS</vt:lpstr>
      <vt:lpstr>Preparation of Ammonia</vt:lpstr>
      <vt:lpstr>What are Oxides?</vt:lpstr>
      <vt:lpstr>Acidic Oxides (Formation of Acids)</vt:lpstr>
      <vt:lpstr>Basic Oxides (Formation of Salts)</vt:lpstr>
      <vt:lpstr>Amphoteric Oxides</vt:lpstr>
      <vt:lpstr>Neutral Oxides</vt:lpstr>
      <vt:lpstr>Salts</vt:lpstr>
      <vt:lpstr>Solubility Rules</vt:lpstr>
      <vt:lpstr>Formation of Salts</vt:lpstr>
      <vt:lpstr>Formation of Salts</vt:lpstr>
      <vt:lpstr>Formation of Salts</vt:lpstr>
      <vt:lpstr>Formation of Salts</vt:lpstr>
      <vt:lpstr>Formation of Salts</vt:lpstr>
      <vt:lpstr>Formation of Salts</vt:lpstr>
      <vt:lpstr>Slide 38</vt:lpstr>
      <vt:lpstr>Slide 39</vt:lpstr>
    </vt:vector>
  </TitlesOfParts>
  <Company>Pink Panta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16.  pH, acids, bases and salts</dc:title>
  <dc:creator>Pink Panta</dc:creator>
  <cp:lastModifiedBy>Samantha</cp:lastModifiedBy>
  <cp:revision>22</cp:revision>
  <dcterms:created xsi:type="dcterms:W3CDTF">2011-05-19T00:10:30Z</dcterms:created>
  <dcterms:modified xsi:type="dcterms:W3CDTF">2021-02-07T17:11:26Z</dcterms:modified>
</cp:coreProperties>
</file>