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8" r:id="rId4"/>
    <p:sldId id="280" r:id="rId5"/>
    <p:sldId id="281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47B78-F834-45BE-8ABA-D783BAFD9A6A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46E1-2911-49BC-9ECE-9CF256A2B0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Sound waves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379893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Image result for nightingale singing n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2110571" cy="3124200"/>
          </a:xfrm>
          <a:prstGeom prst="rect">
            <a:avLst/>
          </a:prstGeom>
          <a:noFill/>
        </p:spPr>
      </p:pic>
      <p:pic>
        <p:nvPicPr>
          <p:cNvPr id="21508" name="Picture 4" descr="Image result for cat purring carto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0"/>
            <a:ext cx="4762500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63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&amp; LOUDNESS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greater amplitude wave gives a </a:t>
            </a:r>
            <a:r>
              <a:rPr lang="en-US" b="1" dirty="0" smtClean="0"/>
              <a:t>higher/louder</a:t>
            </a:r>
            <a:r>
              <a:rPr lang="en-US" dirty="0" smtClean="0"/>
              <a:t> volume</a:t>
            </a:r>
            <a:endParaRPr lang="en-US" dirty="0"/>
          </a:p>
        </p:txBody>
      </p:sp>
      <p:pic>
        <p:nvPicPr>
          <p:cNvPr id="7373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13429"/>
          <a:stretch>
            <a:fillRect/>
          </a:stretch>
        </p:blipFill>
        <p:spPr bwMode="auto">
          <a:xfrm>
            <a:off x="2819400" y="2842089"/>
            <a:ext cx="3810000" cy="3863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Image result for human 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695" y="2895600"/>
            <a:ext cx="4699506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 and Infrasound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Frequencies below 20 Hz is referred to as </a:t>
            </a:r>
            <a:r>
              <a:rPr lang="en-US" b="1" dirty="0" smtClean="0">
                <a:solidFill>
                  <a:srgbClr val="FF0066"/>
                </a:solidFill>
              </a:rPr>
              <a:t>infrasound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human audible range for hearing is between 20 Hz to 20, 000 Hz.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Frequencies above</a:t>
            </a:r>
            <a:br>
              <a:rPr lang="en-US" dirty="0" smtClean="0"/>
            </a:br>
            <a:r>
              <a:rPr lang="en-US" dirty="0" smtClean="0"/>
              <a:t>20, 000 Hz is </a:t>
            </a:r>
            <a:br>
              <a:rPr lang="en-US" dirty="0" smtClean="0"/>
            </a:br>
            <a:r>
              <a:rPr lang="en-US" dirty="0" smtClean="0"/>
              <a:t>referred to as</a:t>
            </a:r>
            <a:br>
              <a:rPr lang="en-US" dirty="0" smtClean="0"/>
            </a:br>
            <a:r>
              <a:rPr lang="en-US" b="1" dirty="0" smtClean="0">
                <a:solidFill>
                  <a:srgbClr val="009900"/>
                </a:solidFill>
              </a:rPr>
              <a:t>ultrasound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 one gets older the</a:t>
            </a:r>
            <a:br>
              <a:rPr lang="en-US" dirty="0" smtClean="0"/>
            </a:br>
            <a:r>
              <a:rPr lang="en-US" dirty="0" smtClean="0"/>
              <a:t>upper limit gradually</a:t>
            </a:r>
            <a:br>
              <a:rPr lang="en-US" dirty="0" smtClean="0"/>
            </a:br>
            <a:r>
              <a:rPr lang="en-US" dirty="0" smtClean="0"/>
              <a:t>reduces to about 16, 000 Hz.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1.  Medicine</a:t>
            </a:r>
            <a:br>
              <a:rPr lang="en-US" sz="3500" b="1" dirty="0" smtClean="0"/>
            </a:br>
            <a:r>
              <a:rPr lang="en-US" sz="3500" dirty="0" smtClean="0"/>
              <a:t>Also known as diagnostic imaging ultrasound is used to view babies inside of the womb.  It is also used to examine internal organs.  </a:t>
            </a:r>
            <a:br>
              <a:rPr lang="en-US" sz="3500" dirty="0" smtClean="0"/>
            </a:br>
            <a:endParaRPr lang="en-US" sz="3500" dirty="0" smtClean="0"/>
          </a:p>
          <a:p>
            <a:r>
              <a:rPr lang="en-US" sz="3500" b="1" dirty="0" smtClean="0"/>
              <a:t>2.  Communication</a:t>
            </a:r>
            <a:br>
              <a:rPr lang="en-US" sz="3500" b="1" dirty="0" smtClean="0"/>
            </a:br>
            <a:r>
              <a:rPr lang="en-US" sz="3500" dirty="0" smtClean="0"/>
              <a:t>Animals such as dolphins use</a:t>
            </a:r>
            <a:br>
              <a:rPr lang="en-US" sz="3500" dirty="0" smtClean="0"/>
            </a:br>
            <a:r>
              <a:rPr lang="en-US" sz="3500" dirty="0" smtClean="0"/>
              <a:t>ultrasound to communicate </a:t>
            </a:r>
            <a:br>
              <a:rPr lang="en-US" sz="3500" dirty="0" smtClean="0"/>
            </a:br>
            <a:r>
              <a:rPr lang="en-US" sz="3500" dirty="0" smtClean="0"/>
              <a:t>with each other.</a:t>
            </a:r>
            <a:endParaRPr lang="en-US" sz="12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Uses of Ultrasound</a:t>
            </a:r>
            <a:endParaRPr lang="en-US" dirty="0"/>
          </a:p>
        </p:txBody>
      </p:sp>
      <p:pic>
        <p:nvPicPr>
          <p:cNvPr id="18434" name="Picture 2" descr="Image result for ultras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101" y="838200"/>
            <a:ext cx="2903899" cy="1222057"/>
          </a:xfrm>
          <a:prstGeom prst="rect">
            <a:avLst/>
          </a:prstGeom>
          <a:noFill/>
        </p:spPr>
      </p:pic>
      <p:sp>
        <p:nvSpPr>
          <p:cNvPr id="18436" name="AutoShape 4" descr="Image result for dolph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Image result for dolph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453" y="4572000"/>
            <a:ext cx="3170547" cy="2103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7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3.  Measuring distance</a:t>
            </a:r>
            <a:br>
              <a:rPr lang="en-US" sz="2400" b="1" dirty="0" smtClean="0"/>
            </a:br>
            <a:r>
              <a:rPr lang="en-US" sz="2400" b="1" dirty="0" smtClean="0"/>
              <a:t>a.  </a:t>
            </a:r>
            <a:r>
              <a:rPr lang="en-US" sz="2400" dirty="0" smtClean="0"/>
              <a:t>Bats are nocturnal and blind.  To judge how far they have to fly they emit ultrasound which reflects/echoes off of objects to assess their distance from it.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Uses of Ultrasound</a:t>
            </a:r>
            <a:endParaRPr lang="en-US" dirty="0"/>
          </a:p>
        </p:txBody>
      </p:sp>
      <p:pic>
        <p:nvPicPr>
          <p:cNvPr id="78850" name="Picture 2" descr="Image result for bats and ultras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69997"/>
            <a:ext cx="4800600" cy="3226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7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3.  Measuring distance</a:t>
            </a:r>
            <a:br>
              <a:rPr lang="en-US" sz="2400" b="1" dirty="0" smtClean="0"/>
            </a:br>
            <a:r>
              <a:rPr lang="en-US" sz="2400" b="1" dirty="0" smtClean="0"/>
              <a:t>b.  </a:t>
            </a:r>
            <a:r>
              <a:rPr lang="en-US" sz="2400" i="1" dirty="0" smtClean="0"/>
              <a:t>Depth sounding</a:t>
            </a:r>
            <a:r>
              <a:rPr lang="en-US" sz="2400" dirty="0" smtClean="0"/>
              <a:t> is the use of </a:t>
            </a:r>
            <a:br>
              <a:rPr lang="en-US" sz="2400" dirty="0" smtClean="0"/>
            </a:br>
            <a:r>
              <a:rPr lang="en-US" sz="2400" dirty="0" smtClean="0"/>
              <a:t>ultrasound by boat operators</a:t>
            </a:r>
            <a:br>
              <a:rPr lang="en-US" sz="2400" dirty="0" smtClean="0"/>
            </a:br>
            <a:r>
              <a:rPr lang="en-US" sz="2400" dirty="0" smtClean="0"/>
              <a:t>to determine the depth of an</a:t>
            </a:r>
            <a:br>
              <a:rPr lang="en-US" sz="2400" dirty="0" smtClean="0"/>
            </a:br>
            <a:r>
              <a:rPr lang="en-US" sz="2400" dirty="0" smtClean="0"/>
              <a:t>ocean floor based on the time</a:t>
            </a:r>
            <a:br>
              <a:rPr lang="en-US" sz="2400" dirty="0" smtClean="0"/>
            </a:br>
            <a:r>
              <a:rPr lang="en-US" sz="2400" dirty="0" smtClean="0"/>
              <a:t>it takes the ultrasound to reflect.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Since the sound wave travels</a:t>
            </a:r>
            <a:br>
              <a:rPr lang="en-US" sz="2400" dirty="0" smtClean="0"/>
            </a:br>
            <a:r>
              <a:rPr lang="en-US" sz="2400" dirty="0" smtClean="0"/>
              <a:t>twice then to find the distance</a:t>
            </a:r>
            <a:br>
              <a:rPr lang="en-US" sz="2400" dirty="0" smtClean="0"/>
            </a:br>
            <a:r>
              <a:rPr lang="en-US" sz="2400" dirty="0" smtClean="0"/>
              <a:t>of the bat from its prey or the</a:t>
            </a:r>
            <a:br>
              <a:rPr lang="en-US" sz="2400" dirty="0" smtClean="0"/>
            </a:br>
            <a:r>
              <a:rPr lang="en-US" sz="2400" dirty="0" smtClean="0"/>
              <a:t>boat from the ocean floor the</a:t>
            </a:r>
            <a:br>
              <a:rPr lang="en-US" sz="2400" dirty="0" smtClean="0"/>
            </a:br>
            <a:r>
              <a:rPr lang="en-US" sz="2400" dirty="0" smtClean="0"/>
              <a:t>following equation may is used: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</a:t>
            </a:r>
            <a:r>
              <a:rPr lang="en-US" sz="2400" b="1" dirty="0" smtClean="0"/>
              <a:t>s = 2d/t</a:t>
            </a:r>
            <a:endParaRPr lang="en-US" sz="1200" b="1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Uses of Ultrasound</a:t>
            </a:r>
            <a:endParaRPr lang="en-US" dirty="0"/>
          </a:p>
        </p:txBody>
      </p:sp>
      <p:pic>
        <p:nvPicPr>
          <p:cNvPr id="7885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10000" cy="30676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4600" y="5867400"/>
            <a:ext cx="3883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Where:</a:t>
            </a:r>
            <a:br>
              <a:rPr lang="en-US" sz="1400" i="1" dirty="0" smtClean="0"/>
            </a:br>
            <a:r>
              <a:rPr lang="en-US" sz="1400" b="1" i="1" dirty="0" smtClean="0"/>
              <a:t>s</a:t>
            </a:r>
            <a:r>
              <a:rPr lang="en-US" sz="1400" i="1" dirty="0" smtClean="0"/>
              <a:t> means speed of sound in meters per second </a:t>
            </a:r>
            <a:r>
              <a:rPr lang="en-US" sz="1400" b="1" i="1" dirty="0" smtClean="0"/>
              <a:t>(m/s)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b="1" i="1" dirty="0" smtClean="0"/>
              <a:t>d </a:t>
            </a:r>
            <a:r>
              <a:rPr lang="en-US" sz="1400" i="1" dirty="0" smtClean="0"/>
              <a:t>means distance in metres </a:t>
            </a:r>
            <a:r>
              <a:rPr lang="en-US" sz="1400" b="1" i="1" dirty="0" smtClean="0"/>
              <a:t>(m)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b="1" i="1" dirty="0" smtClean="0"/>
              <a:t>t </a:t>
            </a:r>
            <a:r>
              <a:rPr lang="en-US" sz="1400" i="1" dirty="0" smtClean="0"/>
              <a:t>means time in seconds </a:t>
            </a:r>
            <a:r>
              <a:rPr lang="en-US" sz="1400" b="1" i="1" dirty="0" smtClean="0"/>
              <a:t>(s)</a:t>
            </a:r>
            <a:endParaRPr lang="en-US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3177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Sound waves are reflected well from hard, flat surfaces such as walls or cliffs and obey the same laws of reflection as light.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 are the laws of reflection of light?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u="sng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Reflections and Echoes</a:t>
            </a:r>
            <a:endParaRPr lang="en-US" dirty="0"/>
          </a:p>
        </p:txBody>
      </p:sp>
      <p:pic>
        <p:nvPicPr>
          <p:cNvPr id="7680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09693"/>
            <a:ext cx="8229600" cy="2448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7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Reflected sound forms an echo.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a reflecting surface is nearer than 15 m, the echo joins up with the original sounds which makes the sound seem prolonged.  This is called reverberation.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 is often done to</a:t>
            </a:r>
            <a:br>
              <a:rPr lang="en-US" b="1" dirty="0" smtClean="0"/>
            </a:br>
            <a:r>
              <a:rPr lang="en-US" b="1" dirty="0" smtClean="0"/>
              <a:t>lessen reverberation</a:t>
            </a:r>
            <a:br>
              <a:rPr lang="en-US" b="1" dirty="0" smtClean="0"/>
            </a:br>
            <a:r>
              <a:rPr lang="en-US" b="1" dirty="0" smtClean="0"/>
              <a:t>in concert halls or </a:t>
            </a:r>
            <a:br>
              <a:rPr lang="en-US" b="1" dirty="0" smtClean="0"/>
            </a:br>
            <a:r>
              <a:rPr lang="en-US" b="1" dirty="0" smtClean="0"/>
              <a:t>movie theatres?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u="sng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Reflections and Echoes</a:t>
            </a:r>
            <a:endParaRPr lang="en-US" dirty="0"/>
          </a:p>
        </p:txBody>
      </p:sp>
      <p:pic>
        <p:nvPicPr>
          <p:cNvPr id="80898" name="Picture 2" descr="Image result for movie thea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343400"/>
            <a:ext cx="3720042" cy="223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70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air the speed of sound is about 330 m/s at 0 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speed of sound increases at higher temperatures.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In steel the speed of sound is 6000 m/s.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Speed of Sound</a:t>
            </a:r>
            <a:endParaRPr lang="en-US" dirty="0"/>
          </a:p>
        </p:txBody>
      </p:sp>
      <p:pic>
        <p:nvPicPr>
          <p:cNvPr id="17410" name="Picture 2" descr="Image result for sound travelling faster in hotter temper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787" y="3886200"/>
            <a:ext cx="4970813" cy="2725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Image result for dru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3352800" cy="3352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dirty="0" smtClean="0"/>
              <a:t>Musical notes</a:t>
            </a:r>
            <a:endParaRPr lang="en-US" dirty="0"/>
          </a:p>
        </p:txBody>
      </p:sp>
      <p:pic>
        <p:nvPicPr>
          <p:cNvPr id="11266" name="Picture 2" descr="Image result for pi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7960" y="3250082"/>
            <a:ext cx="2946040" cy="3607918"/>
          </a:xfrm>
          <a:prstGeom prst="rect">
            <a:avLst/>
          </a:prstGeom>
          <a:noFill/>
        </p:spPr>
      </p:pic>
      <p:pic>
        <p:nvPicPr>
          <p:cNvPr id="11268" name="Picture 4" descr="Image result for gui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78345">
            <a:off x="2400403" y="2031884"/>
            <a:ext cx="2971800" cy="4864975"/>
          </a:xfrm>
          <a:prstGeom prst="rect">
            <a:avLst/>
          </a:prstGeom>
          <a:noFill/>
        </p:spPr>
      </p:pic>
      <p:pic>
        <p:nvPicPr>
          <p:cNvPr id="11270" name="Picture 6" descr="Image result for flu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657600"/>
            <a:ext cx="1905000" cy="2801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67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What is noise caused by?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dirty="0" smtClean="0"/>
              <a:t>Musical notes are made up of three properties:</a:t>
            </a:r>
            <a:br>
              <a:rPr lang="en-US" sz="4800" dirty="0" smtClean="0"/>
            </a:br>
            <a:r>
              <a:rPr lang="en-US" sz="4800" dirty="0" smtClean="0">
                <a:solidFill>
                  <a:srgbClr val="00B0F0"/>
                </a:solidFill>
              </a:rPr>
              <a:t>1.  pitch</a:t>
            </a:r>
            <a:br>
              <a:rPr lang="en-US" sz="4800" dirty="0" smtClean="0">
                <a:solidFill>
                  <a:srgbClr val="00B0F0"/>
                </a:solidFill>
              </a:rPr>
            </a:br>
            <a:r>
              <a:rPr lang="en-US" sz="4800" dirty="0" smtClean="0">
                <a:solidFill>
                  <a:srgbClr val="FF0066"/>
                </a:solidFill>
              </a:rPr>
              <a:t>2.  loudness</a:t>
            </a:r>
            <a:br>
              <a:rPr lang="en-US" sz="4800" dirty="0" smtClean="0">
                <a:solidFill>
                  <a:srgbClr val="FF0066"/>
                </a:solidFill>
              </a:rPr>
            </a:br>
            <a:r>
              <a:rPr lang="en-US" sz="4800" dirty="0" smtClean="0">
                <a:solidFill>
                  <a:srgbClr val="009900"/>
                </a:solidFill>
              </a:rPr>
              <a:t>3.  quality</a:t>
            </a:r>
            <a:br>
              <a:rPr lang="en-US" sz="4800" dirty="0" smtClean="0">
                <a:solidFill>
                  <a:srgbClr val="009900"/>
                </a:solidFill>
              </a:rPr>
            </a:br>
            <a:endParaRPr lang="en-US" sz="4800" dirty="0" smtClean="0">
              <a:solidFill>
                <a:srgbClr val="009900"/>
              </a:solidFill>
            </a:endParaRPr>
          </a:p>
          <a:p>
            <a:endParaRPr lang="en-US" sz="1200" b="1" u="sng" dirty="0"/>
          </a:p>
        </p:txBody>
      </p:sp>
    </p:spTree>
    <p:extLst>
      <p:ext uri="{BB962C8B-B14F-4D97-AF65-F5344CB8AC3E}">
        <p14:creationId xmlns="" xmlns:p14="http://schemas.microsoft.com/office/powerpoint/2010/main" val="5213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Sound intensity or loudness is determined by the amount of energy that sound waves carry.</a:t>
            </a:r>
          </a:p>
          <a:p>
            <a:endParaRPr lang="en-US" dirty="0"/>
          </a:p>
          <a:p>
            <a:r>
              <a:rPr lang="en-US" dirty="0" smtClean="0"/>
              <a:t>A loud sound has a high sound intensity.</a:t>
            </a:r>
          </a:p>
          <a:p>
            <a:endParaRPr lang="en-US" dirty="0"/>
          </a:p>
          <a:p>
            <a:r>
              <a:rPr lang="en-US" dirty="0" smtClean="0"/>
              <a:t>The unit of sound intensity is decibels (dB).</a:t>
            </a:r>
          </a:p>
          <a:p>
            <a:endParaRPr lang="en-US" dirty="0"/>
          </a:p>
          <a:p>
            <a:r>
              <a:rPr lang="en-US" dirty="0" smtClean="0"/>
              <a:t>The safe sound intensity for the human ear is 85 dB.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Pitch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The pitch of a note depends on the </a:t>
            </a:r>
            <a:r>
              <a:rPr lang="en-US" b="1" dirty="0" smtClean="0"/>
              <a:t>frequency</a:t>
            </a:r>
            <a:r>
              <a:rPr lang="en-US" dirty="0" smtClean="0"/>
              <a:t> of the source of sound.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high-pitched note has a high frequency and a  _________________ wavelength.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frequency of middle C is 262 vibration per second or 262 Hz and that of upper C is 524 Hz.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Notes are an </a:t>
            </a:r>
            <a:r>
              <a:rPr lang="en-US" b="1" dirty="0" smtClean="0"/>
              <a:t>octave</a:t>
            </a:r>
            <a:r>
              <a:rPr lang="en-US" dirty="0" smtClean="0"/>
              <a:t> apart if the frequency of one is twice that of the other.</a:t>
            </a:r>
          </a:p>
          <a:p>
            <a:endParaRPr lang="en-US" sz="1200" b="1" u="sng" dirty="0"/>
          </a:p>
        </p:txBody>
      </p:sp>
    </p:spTree>
    <p:extLst>
      <p:ext uri="{BB962C8B-B14F-4D97-AF65-F5344CB8AC3E}">
        <p14:creationId xmlns="" xmlns:p14="http://schemas.microsoft.com/office/powerpoint/2010/main" val="5213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66"/>
                </a:solidFill>
              </a:rPr>
              <a:t>Loudness</a:t>
            </a:r>
            <a:br>
              <a:rPr lang="en-US" sz="4000" b="1" u="sng" dirty="0" smtClean="0">
                <a:solidFill>
                  <a:srgbClr val="FF0066"/>
                </a:solidFill>
              </a:rPr>
            </a:br>
            <a:r>
              <a:rPr lang="en-US" sz="4000" b="1" u="sng" dirty="0" smtClean="0">
                <a:solidFill>
                  <a:srgbClr val="FF0066"/>
                </a:solidFill>
              </a:rPr>
              <a:t/>
            </a:r>
            <a:br>
              <a:rPr lang="en-US" sz="4000" b="1" u="sng" dirty="0" smtClean="0">
                <a:solidFill>
                  <a:srgbClr val="FF0066"/>
                </a:solidFill>
              </a:rPr>
            </a:br>
            <a:r>
              <a:rPr lang="en-US" sz="4000" dirty="0" smtClean="0"/>
              <a:t>A note is louder when more sound energy enters our ears per second than before and is caused by the source vibrating with a larger </a:t>
            </a:r>
            <a:r>
              <a:rPr lang="en-US" sz="4000" b="1" dirty="0" smtClean="0"/>
              <a:t>amplitude</a:t>
            </a:r>
            <a:r>
              <a:rPr lang="en-US" sz="4000" dirty="0" smtClean="0"/>
              <a:t>.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What does the word </a:t>
            </a:r>
            <a:r>
              <a:rPr lang="en-US" sz="4000" b="1" i="1" dirty="0" smtClean="0"/>
              <a:t>source</a:t>
            </a:r>
            <a:r>
              <a:rPr lang="en-US" sz="4000" b="1" dirty="0" smtClean="0"/>
              <a:t> mean here?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5213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009900"/>
                </a:solidFill>
              </a:rPr>
              <a:t>Quality</a:t>
            </a:r>
            <a:br>
              <a:rPr lang="en-US" sz="2800" b="1" u="sng" dirty="0" smtClean="0">
                <a:solidFill>
                  <a:srgbClr val="009900"/>
                </a:solidFill>
              </a:rPr>
            </a:br>
            <a:r>
              <a:rPr lang="en-US" sz="2800" b="1" dirty="0" smtClean="0"/>
              <a:t>Does the same note on different instruments sound the same or different?  Explain your answer.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The difference in sound arises because no instruments, except a tuning fork and a signal generator, emits a pure note, meaning of one frequency.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Notes consist of a main or fundamental frequency mixed with others, called overtones, which are usually weaker and have frequencies that are exact multiples of the fundamental.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Overtones of 262 Hz are 524 Hz, 786 Hz and so on.</a:t>
            </a:r>
            <a:r>
              <a:rPr lang="en-US" sz="2800" b="1" dirty="0" smtClean="0"/>
              <a:t>  What would be the next overtone?</a:t>
            </a:r>
          </a:p>
        </p:txBody>
      </p:sp>
    </p:spTree>
    <p:extLst>
      <p:ext uri="{BB962C8B-B14F-4D97-AF65-F5344CB8AC3E}">
        <p14:creationId xmlns="" xmlns:p14="http://schemas.microsoft.com/office/powerpoint/2010/main" val="5213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The waveform of a note played near a microphone connected to an oscilloscope can be displayed on the screen.</a:t>
            </a:r>
            <a:r>
              <a:rPr lang="en-US" sz="4000" b="1" dirty="0" smtClean="0"/>
              <a:t>  What is an oscilloscope?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>Notes produced by different devices can have the same frequency (pitch) but will have different quality (timbre).</a:t>
            </a:r>
            <a:br>
              <a:rPr lang="en-US" sz="4000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 smtClean="0"/>
          </a:p>
        </p:txBody>
      </p:sp>
      <p:pic>
        <p:nvPicPr>
          <p:cNvPr id="9220" name="Picture 4" descr="Image result for oscillo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51290"/>
            <a:ext cx="4048125" cy="3057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09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numCol="2">
            <a:normAutofit/>
          </a:bodyPr>
          <a:lstStyle/>
          <a:p>
            <a:r>
              <a:rPr lang="en-US" sz="2800" b="1" dirty="0" smtClean="0"/>
              <a:t>CLASSWORK </a:t>
            </a:r>
            <a:r>
              <a:rPr lang="en-US" sz="2800" b="1" dirty="0" smtClean="0">
                <a:sym typeface="Wingdings" pitchFamily="2" charset="2"/>
              </a:rPr>
              <a:t>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/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1.  On what does: 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a.  the loudness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b.  the pitch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of a sound depend on?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/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2.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a.  Draw the waveform of 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(i)  a loud, low-pitched note and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(ii)  a soft, high-pitched note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/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/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b.  If the speed of sound is 340 m/s, what is the wavelength of a note of frequency 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dirty="0" err="1" smtClean="0">
                <a:sym typeface="Wingdings" pitchFamily="2" charset="2"/>
              </a:rPr>
              <a:t>i</a:t>
            </a:r>
            <a:r>
              <a:rPr lang="en-US" sz="2800" b="1" dirty="0" smtClean="0">
                <a:sym typeface="Wingdings" pitchFamily="2" charset="2"/>
              </a:rPr>
              <a:t>)  340 Hz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(ii) 170 Hz</a:t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/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/>
            </a:r>
            <a:br>
              <a:rPr lang="en-US" sz="2800" b="1" dirty="0" smtClean="0">
                <a:sym typeface="Wingdings" pitchFamily="2" charset="2"/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For </a:t>
            </a:r>
            <a:r>
              <a:rPr lang="en-US" sz="2800" b="1" dirty="0">
                <a:solidFill>
                  <a:srgbClr val="FF0000"/>
                </a:solidFill>
              </a:rPr>
              <a:t>homework look up waveforms for the note produced by at</a:t>
            </a:r>
            <a:r>
              <a:rPr lang="en-US" sz="2800" b="1" dirty="0" smtClean="0">
                <a:solidFill>
                  <a:srgbClr val="FF0000"/>
                </a:solidFill>
              </a:rPr>
              <a:t>: 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1.  tuning fork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2.  piano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3.  violin</a:t>
            </a:r>
            <a:r>
              <a:rPr lang="en-US" sz="1200" b="1" dirty="0">
                <a:solidFill>
                  <a:srgbClr val="FF0000"/>
                </a:solidFill>
              </a:rPr>
              <a:t/>
            </a:r>
            <a:br>
              <a:rPr lang="en-US" sz="1200" b="1" dirty="0">
                <a:solidFill>
                  <a:srgbClr val="FF0000"/>
                </a:solidFill>
              </a:rPr>
            </a:br>
            <a:r>
              <a:rPr lang="en-US" sz="1200" b="1" dirty="0" smtClean="0">
                <a:sym typeface="Wingdings" pitchFamily="2" charset="2"/>
              </a:rPr>
              <a:t/>
            </a:r>
            <a:br>
              <a:rPr lang="en-US" sz="1200" b="1" dirty="0" smtClean="0">
                <a:sym typeface="Wingdings" pitchFamily="2" charset="2"/>
              </a:rPr>
            </a:b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18509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rock star spongeb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807" y="4191000"/>
            <a:ext cx="2964193" cy="22268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dirty="0" smtClean="0"/>
              <a:t>Sound cannot travel/propagate through a vacuum like light can.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Sound waves can only travel  through a material medium such as </a:t>
            </a:r>
            <a:r>
              <a:rPr lang="en-US" dirty="0" smtClean="0"/>
              <a:t>air.  Hence sound requires matter in order to travel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Sound waves</a:t>
            </a:r>
            <a:r>
              <a:rPr lang="en-US" dirty="0" smtClean="0"/>
              <a:t> </a:t>
            </a:r>
            <a:r>
              <a:rPr lang="en-US" dirty="0" smtClean="0"/>
              <a:t>are produced </a:t>
            </a: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mechanical vibrations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b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Production and Propagation of Sound Waves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93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b="50745"/>
          <a:stretch>
            <a:fillRect/>
          </a:stretch>
        </p:blipFill>
        <p:spPr bwMode="auto">
          <a:xfrm>
            <a:off x="2209800" y="2667000"/>
            <a:ext cx="5105400" cy="15402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transverse</a:t>
            </a:r>
            <a:r>
              <a:rPr lang="en-US" dirty="0" smtClean="0"/>
              <a:t> wave has vibrations </a:t>
            </a:r>
            <a:r>
              <a:rPr lang="en-US" b="1" dirty="0" smtClean="0">
                <a:solidFill>
                  <a:srgbClr val="FF0066"/>
                </a:solidFill>
              </a:rPr>
              <a:t>perpendicular</a:t>
            </a:r>
            <a:r>
              <a:rPr lang="en-US" dirty="0" smtClean="0"/>
              <a:t> to its direction of propagation.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u="sng" dirty="0" smtClean="0"/>
              <a:t>longitudinal</a:t>
            </a:r>
            <a:r>
              <a:rPr lang="en-US" dirty="0" smtClean="0"/>
              <a:t> wave is one that has vibrations </a:t>
            </a:r>
            <a:r>
              <a:rPr lang="en-US" b="1" dirty="0" smtClean="0">
                <a:solidFill>
                  <a:srgbClr val="FF0066"/>
                </a:solidFill>
              </a:rPr>
              <a:t>parallel</a:t>
            </a:r>
            <a:r>
              <a:rPr lang="en-US" dirty="0" smtClean="0"/>
              <a:t> to its direction of propagation.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/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t="51462"/>
          <a:stretch>
            <a:fillRect/>
          </a:stretch>
        </p:blipFill>
        <p:spPr bwMode="auto">
          <a:xfrm>
            <a:off x="2209800" y="5181600"/>
            <a:ext cx="5257800" cy="156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a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Image result for waves phys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36" y="2286000"/>
            <a:ext cx="8529382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linky"/>
          <p:cNvPicPr>
            <a:picLocks noChangeAspect="1" noChangeArrowheads="1"/>
          </p:cNvPicPr>
          <p:nvPr/>
        </p:nvPicPr>
        <p:blipFill>
          <a:blip r:embed="rId2" cstate="print"/>
          <a:srcRect t="26229" b="16394"/>
          <a:stretch>
            <a:fillRect/>
          </a:stretch>
        </p:blipFill>
        <p:spPr bwMode="auto">
          <a:xfrm>
            <a:off x="4495800" y="3810000"/>
            <a:ext cx="4648200" cy="2667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4100" dirty="0" smtClean="0"/>
              <a:t>Sound travels as a wave referred to as </a:t>
            </a:r>
            <a:r>
              <a:rPr lang="en-US" sz="4100" b="1" dirty="0" smtClean="0"/>
              <a:t>progressive longitudinal</a:t>
            </a:r>
            <a:r>
              <a:rPr lang="en-US" sz="4100" dirty="0" smtClean="0"/>
              <a:t>.</a:t>
            </a:r>
          </a:p>
          <a:p>
            <a:endParaRPr lang="en-US" sz="4100" dirty="0" smtClean="0"/>
          </a:p>
          <a:p>
            <a:r>
              <a:rPr lang="en-US" sz="4100" dirty="0" smtClean="0"/>
              <a:t>Sound gives interference and diffraction effects and is often believed to be a form of energy because of that.</a:t>
            </a:r>
            <a:br>
              <a:rPr lang="en-US" sz="4100" dirty="0" smtClean="0"/>
            </a:br>
            <a:endParaRPr lang="en-US" sz="4100" dirty="0" smtClean="0"/>
          </a:p>
          <a:p>
            <a:r>
              <a:rPr lang="en-US" sz="4100" dirty="0" smtClean="0"/>
              <a:t>A longitudinal wave can </a:t>
            </a:r>
            <a:br>
              <a:rPr lang="en-US" sz="4100" dirty="0" smtClean="0"/>
            </a:br>
            <a:r>
              <a:rPr lang="en-US" sz="4100" dirty="0" smtClean="0"/>
              <a:t>be sent along a spring. </a:t>
            </a:r>
            <a:br>
              <a:rPr lang="en-US" sz="4100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Waves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93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a spring is pushed in a back and forth motion compressions, C, </a:t>
            </a:r>
            <a:r>
              <a:rPr lang="en-US" sz="2800" b="1" dirty="0" smtClean="0"/>
              <a:t>where the coils are closer together</a:t>
            </a:r>
            <a:r>
              <a:rPr lang="en-US" sz="2800" dirty="0" smtClean="0"/>
              <a:t>, and rarefactions, R, </a:t>
            </a:r>
            <a:r>
              <a:rPr lang="en-US" sz="2800" b="1" dirty="0" smtClean="0"/>
              <a:t>where the coils are farther apart</a:t>
            </a:r>
            <a:r>
              <a:rPr lang="en-US" sz="2800" dirty="0" smtClean="0"/>
              <a:t>, travel along the spring.  This is demonstrated below.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Waves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57575"/>
            <a:ext cx="6096000" cy="301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93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3000" dirty="0" smtClean="0"/>
              <a:t>In a longitudinal wave the particles of the transmitting medium vibrate </a:t>
            </a:r>
            <a:r>
              <a:rPr lang="en-US" sz="3000" b="1" dirty="0" smtClean="0">
                <a:solidFill>
                  <a:srgbClr val="0070C0"/>
                </a:solidFill>
              </a:rPr>
              <a:t>to</a:t>
            </a:r>
            <a:r>
              <a:rPr lang="en-US" sz="3000" dirty="0" smtClean="0"/>
              <a:t> and </a:t>
            </a:r>
            <a:r>
              <a:rPr lang="en-US" sz="3000" b="1" dirty="0" smtClean="0">
                <a:solidFill>
                  <a:srgbClr val="0070C0"/>
                </a:solidFill>
              </a:rPr>
              <a:t>fro</a:t>
            </a:r>
            <a:r>
              <a:rPr lang="en-US" sz="3000" dirty="0" smtClean="0"/>
              <a:t> along the same line as that in which the wave is travelling, not at right angles to it as in a transverse wave.</a:t>
            </a:r>
            <a:r>
              <a:rPr lang="en-US" sz="3000" b="1" dirty="0" smtClean="0"/>
              <a:t>  What is a transverse wave?</a:t>
            </a:r>
            <a:endParaRPr lang="en-US" sz="3000" b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Longitudinal Waves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733800"/>
            <a:ext cx="4114799" cy="29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93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&amp; LOUDNESS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wave of </a:t>
            </a:r>
            <a:r>
              <a:rPr lang="en-US" b="1" dirty="0" smtClean="0">
                <a:solidFill>
                  <a:srgbClr val="0070C0"/>
                </a:solidFill>
              </a:rPr>
              <a:t>greater frequency</a:t>
            </a:r>
            <a:r>
              <a:rPr lang="en-US" dirty="0" smtClean="0"/>
              <a:t> </a:t>
            </a:r>
            <a:r>
              <a:rPr lang="en-US" dirty="0" smtClean="0"/>
              <a:t>produces </a:t>
            </a:r>
            <a:r>
              <a:rPr lang="en-US" dirty="0" smtClean="0"/>
              <a:t>a sound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higher pitch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Frequency </a:t>
            </a:r>
            <a:r>
              <a:rPr lang="en-US" b="1" dirty="0" smtClean="0"/>
              <a:t>is the number</a:t>
            </a:r>
            <a:br>
              <a:rPr lang="en-US" b="1" dirty="0" smtClean="0"/>
            </a:br>
            <a:r>
              <a:rPr lang="en-US" b="1" dirty="0" smtClean="0"/>
              <a:t>of vibrations occurring in </a:t>
            </a:r>
            <a:br>
              <a:rPr lang="en-US" b="1" dirty="0" smtClean="0"/>
            </a:br>
            <a:r>
              <a:rPr lang="en-US" b="1" dirty="0" smtClean="0"/>
              <a:t>one second.  The unit of</a:t>
            </a:r>
            <a:br>
              <a:rPr lang="en-US" b="1" dirty="0" smtClean="0"/>
            </a:br>
            <a:r>
              <a:rPr lang="en-US" b="1" dirty="0" smtClean="0"/>
              <a:t>frequency is per second</a:t>
            </a:r>
            <a:br>
              <a:rPr lang="en-US" b="1" dirty="0" smtClean="0"/>
            </a:br>
            <a:r>
              <a:rPr lang="en-US" b="1" dirty="0" smtClean="0"/>
              <a:t>1/s or Hertz</a:t>
            </a:r>
            <a:br>
              <a:rPr lang="en-US" b="1" dirty="0" smtClean="0"/>
            </a:br>
            <a:r>
              <a:rPr lang="en-US" b="1" dirty="0" smtClean="0"/>
              <a:t>(Hz)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/>
              <a:t>What type of sound </a:t>
            </a:r>
            <a:br>
              <a:rPr lang="en-US" b="1" dirty="0" smtClean="0"/>
            </a:br>
            <a:r>
              <a:rPr lang="en-US" b="1" dirty="0" smtClean="0"/>
              <a:t>would a low frequency</a:t>
            </a:r>
            <a:br>
              <a:rPr lang="en-US" b="1" dirty="0" smtClean="0"/>
            </a:br>
            <a:r>
              <a:rPr lang="en-US" b="1" dirty="0" smtClean="0"/>
              <a:t>produce?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2706" name="Picture 2" descr="Image result for soprano cartoon si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828800" cy="2012272"/>
          </a:xfrm>
          <a:prstGeom prst="rect">
            <a:avLst/>
          </a:prstGeom>
          <a:noFill/>
        </p:spPr>
      </p:pic>
      <p:pic>
        <p:nvPicPr>
          <p:cNvPr id="72708" name="Picture 4" descr="Image result for high frequency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2743200"/>
            <a:ext cx="333708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378</Words>
  <Application>Microsoft Office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Sound waves</vt:lpstr>
      <vt:lpstr>Sound</vt:lpstr>
      <vt:lpstr>Production and Propagation of Sound Waves</vt:lpstr>
      <vt:lpstr>Types of Waves</vt:lpstr>
      <vt:lpstr>Parts of a Wave</vt:lpstr>
      <vt:lpstr>Longitudinal Waves</vt:lpstr>
      <vt:lpstr>Longitudinal Waves</vt:lpstr>
      <vt:lpstr>Longitudinal Waves</vt:lpstr>
      <vt:lpstr>Pitch &amp; LOUDNESS</vt:lpstr>
      <vt:lpstr>Pitch &amp; LOUDNESS</vt:lpstr>
      <vt:lpstr>Ultrasound and Infrasound</vt:lpstr>
      <vt:lpstr>Uses of Ultrasound</vt:lpstr>
      <vt:lpstr>Uses of Ultrasound</vt:lpstr>
      <vt:lpstr>Uses of Ultrasound</vt:lpstr>
      <vt:lpstr>Reflections and Echoes</vt:lpstr>
      <vt:lpstr>Reflections and Echoes</vt:lpstr>
      <vt:lpstr>Speed of Sound</vt:lpstr>
      <vt:lpstr>Musical notes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</dc:creator>
  <cp:lastModifiedBy>Samantha</cp:lastModifiedBy>
  <cp:revision>2</cp:revision>
  <dcterms:created xsi:type="dcterms:W3CDTF">2019-05-16T16:33:29Z</dcterms:created>
  <dcterms:modified xsi:type="dcterms:W3CDTF">2019-05-16T16:57:02Z</dcterms:modified>
</cp:coreProperties>
</file>