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95"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8" r:id="rId20"/>
    <p:sldId id="273" r:id="rId21"/>
    <p:sldId id="274" r:id="rId22"/>
    <p:sldId id="275" r:id="rId23"/>
    <p:sldId id="276" r:id="rId24"/>
    <p:sldId id="277"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9" r:id="rId40"/>
    <p:sldId id="293" r:id="rId41"/>
    <p:sldId id="294" r:id="rId42"/>
    <p:sldId id="297" r:id="rId43"/>
    <p:sldId id="296" r:id="rId44"/>
    <p:sldId id="29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8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4295F20-A8AF-4A64-B3CC-35DAB96E44D0}"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95F20-A8AF-4A64-B3CC-35DAB96E44D0}"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95F20-A8AF-4A64-B3CC-35DAB96E44D0}"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295F20-A8AF-4A64-B3CC-35DAB96E44D0}"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4295F20-A8AF-4A64-B3CC-35DAB96E44D0}"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4295F20-A8AF-4A64-B3CC-35DAB96E44D0}"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4295F20-A8AF-4A64-B3CC-35DAB96E44D0}" type="datetimeFigureOut">
              <a:rPr lang="en-US" smtClean="0"/>
              <a:pPr/>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295F20-A8AF-4A64-B3CC-35DAB96E44D0}"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295F20-A8AF-4A64-B3CC-35DAB96E44D0}" type="datetimeFigureOut">
              <a:rPr lang="en-US" smtClean="0"/>
              <a:pPr/>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5F20-A8AF-4A64-B3CC-35DAB96E44D0}"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4295F20-A8AF-4A64-B3CC-35DAB96E44D0}"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6EF939-0485-4CEE-B9B6-C4684FE022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95F20-A8AF-4A64-B3CC-35DAB96E44D0}" type="datetimeFigureOut">
              <a:rPr lang="en-US" smtClean="0"/>
              <a:pPr/>
              <a:t>9/24/2018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EF939-0485-4CEE-B9B6-C4684FE022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Related image"/>
          <p:cNvPicPr>
            <a:picLocks noChangeAspect="1" noChangeArrowheads="1"/>
          </p:cNvPicPr>
          <p:nvPr/>
        </p:nvPicPr>
        <p:blipFill>
          <a:blip r:embed="rId2" cstate="print"/>
          <a:srcRect/>
          <a:stretch>
            <a:fillRect/>
          </a:stretch>
        </p:blipFill>
        <p:spPr bwMode="auto">
          <a:xfrm>
            <a:off x="0" y="0"/>
            <a:ext cx="5924550" cy="3333750"/>
          </a:xfrm>
          <a:prstGeom prst="rect">
            <a:avLst/>
          </a:prstGeom>
          <a:noFill/>
        </p:spPr>
      </p:pic>
      <p:sp>
        <p:nvSpPr>
          <p:cNvPr id="2" name="Title 1"/>
          <p:cNvSpPr>
            <a:spLocks noGrp="1"/>
          </p:cNvSpPr>
          <p:nvPr>
            <p:ph type="ctrTitle"/>
          </p:nvPr>
        </p:nvSpPr>
        <p:spPr>
          <a:xfrm>
            <a:off x="685800" y="2797175"/>
            <a:ext cx="7772400" cy="1470025"/>
          </a:xfrm>
        </p:spPr>
        <p:txBody>
          <a:bodyPr/>
          <a:lstStyle/>
          <a:p>
            <a:r>
              <a:rPr lang="en-US" dirty="0" smtClean="0"/>
              <a:t>How is Energy Transferred</a:t>
            </a:r>
            <a:endParaRPr lang="en-US" dirty="0"/>
          </a:p>
        </p:txBody>
      </p:sp>
      <p:pic>
        <p:nvPicPr>
          <p:cNvPr id="39940" name="Picture 4" descr="Image result for fire"/>
          <p:cNvPicPr>
            <a:picLocks noChangeAspect="1" noChangeArrowheads="1"/>
          </p:cNvPicPr>
          <p:nvPr/>
        </p:nvPicPr>
        <p:blipFill>
          <a:blip r:embed="rId3" cstate="print"/>
          <a:srcRect/>
          <a:stretch>
            <a:fillRect/>
          </a:stretch>
        </p:blipFill>
        <p:spPr bwMode="auto">
          <a:xfrm>
            <a:off x="5791200" y="0"/>
            <a:ext cx="3352800" cy="3352800"/>
          </a:xfrm>
          <a:prstGeom prst="rect">
            <a:avLst/>
          </a:prstGeom>
          <a:noFill/>
        </p:spPr>
      </p:pic>
      <p:pic>
        <p:nvPicPr>
          <p:cNvPr id="39944" name="Picture 8" descr="Image result for convection currents"/>
          <p:cNvPicPr>
            <a:picLocks noChangeAspect="1" noChangeArrowheads="1"/>
          </p:cNvPicPr>
          <p:nvPr/>
        </p:nvPicPr>
        <p:blipFill>
          <a:blip r:embed="rId4" cstate="print"/>
          <a:srcRect/>
          <a:stretch>
            <a:fillRect/>
          </a:stretch>
        </p:blipFill>
        <p:spPr bwMode="auto">
          <a:xfrm>
            <a:off x="0" y="3921325"/>
            <a:ext cx="6477000" cy="2936675"/>
          </a:xfrm>
          <a:prstGeom prst="rect">
            <a:avLst/>
          </a:prstGeom>
          <a:noFill/>
        </p:spPr>
      </p:pic>
      <p:pic>
        <p:nvPicPr>
          <p:cNvPr id="39946" name="Picture 10" descr="Image result for conduction via a metal"/>
          <p:cNvPicPr>
            <a:picLocks noChangeAspect="1" noChangeArrowheads="1"/>
          </p:cNvPicPr>
          <p:nvPr/>
        </p:nvPicPr>
        <p:blipFill>
          <a:blip r:embed="rId5" cstate="print"/>
          <a:srcRect l="15799" t="25764" r="20035" b="25347"/>
          <a:stretch>
            <a:fillRect/>
          </a:stretch>
        </p:blipFill>
        <p:spPr bwMode="auto">
          <a:xfrm>
            <a:off x="6210300" y="4800600"/>
            <a:ext cx="2933700" cy="16764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Transfer in Fluids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When heat energy is transferred by hot particles moving from a warmer to a cooler place it is referred to as </a:t>
            </a:r>
            <a:r>
              <a:rPr lang="en-US" b="1" dirty="0" smtClean="0"/>
              <a:t>convection</a:t>
            </a:r>
            <a:r>
              <a:rPr lang="en-US" dirty="0" smtClean="0"/>
              <a:t>.</a:t>
            </a:r>
            <a:br>
              <a:rPr lang="en-US" dirty="0" smtClean="0"/>
            </a:br>
            <a:endParaRPr lang="en-US" dirty="0" smtClean="0"/>
          </a:p>
          <a:p>
            <a:endParaRPr lang="en-US" dirty="0" smtClean="0"/>
          </a:p>
        </p:txBody>
      </p:sp>
      <p:pic>
        <p:nvPicPr>
          <p:cNvPr id="31746" name="Picture 2" descr="Image result for boiling convection currents"/>
          <p:cNvPicPr>
            <a:picLocks noChangeAspect="1" noChangeArrowheads="1"/>
          </p:cNvPicPr>
          <p:nvPr/>
        </p:nvPicPr>
        <p:blipFill>
          <a:blip r:embed="rId2" cstate="print"/>
          <a:srcRect/>
          <a:stretch>
            <a:fillRect/>
          </a:stretch>
        </p:blipFill>
        <p:spPr bwMode="auto">
          <a:xfrm>
            <a:off x="2667000" y="3429000"/>
            <a:ext cx="3800475" cy="24193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Natural Convection Currents Occurring</a:t>
            </a:r>
            <a:endParaRPr lang="en-US" dirty="0"/>
          </a:p>
        </p:txBody>
      </p:sp>
      <p:sp>
        <p:nvSpPr>
          <p:cNvPr id="3" name="Content Placeholder 2"/>
          <p:cNvSpPr>
            <a:spLocks noGrp="1"/>
          </p:cNvSpPr>
          <p:nvPr>
            <p:ph idx="1"/>
          </p:nvPr>
        </p:nvSpPr>
        <p:spPr/>
        <p:txBody>
          <a:bodyPr/>
          <a:lstStyle/>
          <a:p>
            <a:r>
              <a:rPr lang="en-US" dirty="0" smtClean="0"/>
              <a:t>Two examples of natural convection currents occurring are:</a:t>
            </a:r>
            <a:br>
              <a:rPr lang="en-US" dirty="0" smtClean="0"/>
            </a:br>
            <a:r>
              <a:rPr lang="en-US" dirty="0" smtClean="0"/>
              <a:t/>
            </a:r>
            <a:br>
              <a:rPr lang="en-US" dirty="0" smtClean="0"/>
            </a:br>
            <a:r>
              <a:rPr lang="en-US" dirty="0" smtClean="0"/>
              <a:t>1.  Breeze (Land and Sea Breeze)</a:t>
            </a:r>
            <a:br>
              <a:rPr lang="en-US" dirty="0" smtClean="0"/>
            </a:br>
            <a:r>
              <a:rPr lang="en-US" dirty="0" smtClean="0"/>
              <a:t/>
            </a:r>
            <a:br>
              <a:rPr lang="en-US" dirty="0" smtClean="0"/>
            </a:br>
            <a:r>
              <a:rPr lang="en-US" dirty="0" smtClean="0"/>
              <a:t>2.  Movement of land masses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Breeze and Sea Breeze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b="1" dirty="0" smtClean="0"/>
              <a:t>Land breezes</a:t>
            </a:r>
            <a:r>
              <a:rPr lang="en-US" dirty="0" smtClean="0"/>
              <a:t> occur during the </a:t>
            </a:r>
            <a:r>
              <a:rPr lang="en-US" b="1" dirty="0" smtClean="0"/>
              <a:t>night time</a:t>
            </a:r>
            <a:r>
              <a:rPr lang="en-US" dirty="0" smtClean="0"/>
              <a:t> while </a:t>
            </a:r>
            <a:r>
              <a:rPr lang="en-US" b="1" dirty="0" smtClean="0"/>
              <a:t>sea breezes</a:t>
            </a:r>
            <a:r>
              <a:rPr lang="en-US" dirty="0" smtClean="0"/>
              <a:t> occur during the </a:t>
            </a:r>
            <a:r>
              <a:rPr lang="en-US" b="1" dirty="0" smtClean="0"/>
              <a:t>day time</a:t>
            </a:r>
            <a:r>
              <a:rPr lang="en-US" dirty="0" smtClean="0"/>
              <a:t>.</a:t>
            </a:r>
            <a:br>
              <a:rPr lang="en-US" dirty="0" smtClean="0"/>
            </a:br>
            <a:endParaRPr lang="en-US" dirty="0" smtClean="0"/>
          </a:p>
        </p:txBody>
      </p:sp>
      <p:pic>
        <p:nvPicPr>
          <p:cNvPr id="4" name="Picture 2" descr="Image result for land breeze and sea breeze"/>
          <p:cNvPicPr>
            <a:picLocks noChangeAspect="1" noChangeArrowheads="1"/>
          </p:cNvPicPr>
          <p:nvPr/>
        </p:nvPicPr>
        <p:blipFill>
          <a:blip r:embed="rId2" cstate="print"/>
          <a:srcRect b="53191"/>
          <a:stretch>
            <a:fillRect/>
          </a:stretch>
        </p:blipFill>
        <p:spPr bwMode="auto">
          <a:xfrm>
            <a:off x="152399" y="3124200"/>
            <a:ext cx="4286249" cy="2514600"/>
          </a:xfrm>
          <a:prstGeom prst="rect">
            <a:avLst/>
          </a:prstGeom>
          <a:noFill/>
        </p:spPr>
      </p:pic>
      <p:pic>
        <p:nvPicPr>
          <p:cNvPr id="5" name="Picture 2" descr="Image result for land breeze and sea breeze"/>
          <p:cNvPicPr>
            <a:picLocks noChangeAspect="1" noChangeArrowheads="1"/>
          </p:cNvPicPr>
          <p:nvPr/>
        </p:nvPicPr>
        <p:blipFill>
          <a:blip r:embed="rId2" cstate="print"/>
          <a:srcRect t="48936" b="4255"/>
          <a:stretch>
            <a:fillRect/>
          </a:stretch>
        </p:blipFill>
        <p:spPr bwMode="auto">
          <a:xfrm>
            <a:off x="4724400" y="3124200"/>
            <a:ext cx="4286250" cy="251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Breeze and Sea Breeze</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b="1" dirty="0" smtClean="0"/>
              <a:t>Land breezes</a:t>
            </a:r>
            <a:r>
              <a:rPr lang="en-US" dirty="0" smtClean="0"/>
              <a:t> occur during the </a:t>
            </a:r>
            <a:r>
              <a:rPr lang="en-US" b="1" dirty="0" smtClean="0"/>
              <a:t>night time</a:t>
            </a:r>
            <a:r>
              <a:rPr lang="en-US" dirty="0" smtClean="0"/>
              <a:t> while </a:t>
            </a:r>
            <a:r>
              <a:rPr lang="en-US" b="1" dirty="0" smtClean="0"/>
              <a:t>sea breezes</a:t>
            </a:r>
            <a:r>
              <a:rPr lang="en-US" dirty="0" smtClean="0"/>
              <a:t> occur during the </a:t>
            </a:r>
            <a:r>
              <a:rPr lang="en-US" b="1" dirty="0" smtClean="0"/>
              <a:t>day time</a:t>
            </a:r>
            <a:r>
              <a:rPr lang="en-US" dirty="0" smtClean="0"/>
              <a:t>.</a:t>
            </a:r>
            <a:br>
              <a:rPr lang="en-US" dirty="0" smtClean="0"/>
            </a:br>
            <a:endParaRPr lang="en-US" dirty="0" smtClean="0"/>
          </a:p>
          <a:p>
            <a:r>
              <a:rPr lang="en-US" dirty="0" smtClean="0"/>
              <a:t>In sunlight the land warms up more quickly than the sea so air above the land rise while cooler air from above the sea rushed in the take its place.</a:t>
            </a:r>
            <a:br>
              <a:rPr lang="en-US" dirty="0" smtClean="0"/>
            </a:br>
            <a:endParaRPr lang="en-US" dirty="0" smtClean="0"/>
          </a:p>
          <a:p>
            <a:r>
              <a:rPr lang="en-US" dirty="0" smtClean="0"/>
              <a:t>At night the land cools down while hot air from the sea rises up as cooler air from over the land rushes out to take its place.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Land Masses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The Earth’s crust resembles a cracked egg shell.  They are referred to as tectonic plates.</a:t>
            </a:r>
            <a:br>
              <a:rPr lang="en-US" dirty="0" smtClean="0"/>
            </a:br>
            <a:endParaRPr lang="en-US" dirty="0" smtClean="0"/>
          </a:p>
        </p:txBody>
      </p:sp>
      <p:pic>
        <p:nvPicPr>
          <p:cNvPr id="4" name="Picture 8" descr="Image result for convection currents"/>
          <p:cNvPicPr>
            <a:picLocks noChangeAspect="1" noChangeArrowheads="1"/>
          </p:cNvPicPr>
          <p:nvPr/>
        </p:nvPicPr>
        <p:blipFill>
          <a:blip r:embed="rId2" cstate="print"/>
          <a:srcRect l="51765" t="6588" b="15569"/>
          <a:stretch>
            <a:fillRect/>
          </a:stretch>
        </p:blipFill>
        <p:spPr bwMode="auto">
          <a:xfrm>
            <a:off x="0" y="2971800"/>
            <a:ext cx="4686300" cy="3429000"/>
          </a:xfrm>
          <a:prstGeom prst="rect">
            <a:avLst/>
          </a:prstGeom>
          <a:noFill/>
        </p:spPr>
      </p:pic>
      <p:pic>
        <p:nvPicPr>
          <p:cNvPr id="27650" name="Picture 2" descr="Image result for cracked egg earth"/>
          <p:cNvPicPr>
            <a:picLocks noChangeAspect="1" noChangeArrowheads="1"/>
          </p:cNvPicPr>
          <p:nvPr/>
        </p:nvPicPr>
        <p:blipFill>
          <a:blip r:embed="rId3" cstate="print"/>
          <a:srcRect r="2571"/>
          <a:stretch>
            <a:fillRect/>
          </a:stretch>
        </p:blipFill>
        <p:spPr bwMode="auto">
          <a:xfrm>
            <a:off x="4419600" y="3109912"/>
            <a:ext cx="4572000" cy="35194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of Land Masses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The Earth’s crust resembles a cracked egg shell.  They are referred to as tectonic plates.</a:t>
            </a:r>
            <a:br>
              <a:rPr lang="en-US" dirty="0" smtClean="0"/>
            </a:br>
            <a:endParaRPr lang="en-US" dirty="0" smtClean="0"/>
          </a:p>
          <a:p>
            <a:r>
              <a:rPr lang="en-US" dirty="0" smtClean="0"/>
              <a:t>Below the Earth’s crust is molten rock referred to as magma.  It is very hot.</a:t>
            </a:r>
            <a:br>
              <a:rPr lang="en-US" dirty="0" smtClean="0"/>
            </a:br>
            <a:endParaRPr lang="en-US" dirty="0" smtClean="0"/>
          </a:p>
          <a:p>
            <a:r>
              <a:rPr lang="en-US" dirty="0" smtClean="0"/>
              <a:t>The convection currents within the hot magma cause the tectonic plates to move slowly.  Sometimes these plates collide and cause an earthquake.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 Thermos or Vacuum Flask Works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A thermos or vacuum flask is used to keep hot food or </a:t>
            </a:r>
            <a:r>
              <a:rPr lang="en-US" dirty="0" smtClean="0"/>
              <a:t>fluid, </a:t>
            </a:r>
            <a:r>
              <a:rPr lang="en-US" dirty="0" smtClean="0"/>
              <a:t>hot and cold food or </a:t>
            </a:r>
            <a:r>
              <a:rPr lang="en-US" dirty="0" smtClean="0"/>
              <a:t>fluid, </a:t>
            </a:r>
            <a:r>
              <a:rPr lang="en-US" dirty="0" smtClean="0"/>
              <a:t>cold.</a:t>
            </a:r>
            <a:br>
              <a:rPr lang="en-US" dirty="0" smtClean="0"/>
            </a:br>
            <a:endParaRPr lang="en-US" dirty="0" smtClean="0"/>
          </a:p>
          <a:p>
            <a:r>
              <a:rPr lang="en-US" dirty="0" smtClean="0"/>
              <a:t>In a thermos or </a:t>
            </a:r>
            <a:r>
              <a:rPr lang="en-US" dirty="0" smtClean="0"/>
              <a:t>vacuum</a:t>
            </a:r>
            <a:br>
              <a:rPr lang="en-US" dirty="0" smtClean="0"/>
            </a:br>
            <a:r>
              <a:rPr lang="en-US" dirty="0" smtClean="0"/>
              <a:t>flask </a:t>
            </a:r>
            <a:r>
              <a:rPr lang="en-US" dirty="0" smtClean="0"/>
              <a:t>it has </a:t>
            </a:r>
            <a:r>
              <a:rPr lang="en-US" dirty="0" smtClean="0"/>
              <a:t>a</a:t>
            </a:r>
            <a:br>
              <a:rPr lang="en-US" dirty="0" smtClean="0"/>
            </a:br>
            <a:r>
              <a:rPr lang="en-US" dirty="0" smtClean="0"/>
              <a:t>double-walled</a:t>
            </a:r>
            <a:br>
              <a:rPr lang="en-US" dirty="0" smtClean="0"/>
            </a:br>
            <a:r>
              <a:rPr lang="en-US" dirty="0" smtClean="0"/>
              <a:t>glass </a:t>
            </a:r>
            <a:r>
              <a:rPr lang="en-US" dirty="0" smtClean="0"/>
              <a:t>or </a:t>
            </a:r>
            <a:r>
              <a:rPr lang="en-US" dirty="0" smtClean="0"/>
              <a:t>plastic</a:t>
            </a:r>
            <a:br>
              <a:rPr lang="en-US" dirty="0" smtClean="0"/>
            </a:br>
            <a:r>
              <a:rPr lang="en-US" dirty="0" smtClean="0"/>
              <a:t>container</a:t>
            </a:r>
            <a:r>
              <a:rPr lang="en-US" dirty="0" smtClean="0"/>
              <a:t>.</a:t>
            </a:r>
            <a:br>
              <a:rPr lang="en-US" dirty="0" smtClean="0"/>
            </a:br>
            <a:endParaRPr lang="en-US" dirty="0" smtClean="0"/>
          </a:p>
        </p:txBody>
      </p:sp>
      <p:pic>
        <p:nvPicPr>
          <p:cNvPr id="25602" name="Picture 2" descr="Image result for thermos mechanism"/>
          <p:cNvPicPr>
            <a:picLocks noChangeAspect="1" noChangeArrowheads="1"/>
          </p:cNvPicPr>
          <p:nvPr/>
        </p:nvPicPr>
        <p:blipFill>
          <a:blip r:embed="rId2" cstate="print"/>
          <a:srcRect/>
          <a:stretch>
            <a:fillRect/>
          </a:stretch>
        </p:blipFill>
        <p:spPr bwMode="auto">
          <a:xfrm>
            <a:off x="5029200" y="2590800"/>
            <a:ext cx="3358397" cy="398462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 Thermos or Vacuum Flask Works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Inside the surfaces of the walls are silvered to stop radiation.</a:t>
            </a:r>
            <a:br>
              <a:rPr lang="en-US" dirty="0" smtClean="0"/>
            </a:br>
            <a:endParaRPr lang="en-US" dirty="0" smtClean="0"/>
          </a:p>
          <a:p>
            <a:r>
              <a:rPr lang="en-US" dirty="0" smtClean="0"/>
              <a:t>The space between the double walls are airless.  This prevents conduction and convection from taking place.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radiator"/>
          <p:cNvPicPr>
            <a:picLocks noChangeAspect="1" noChangeArrowheads="1"/>
          </p:cNvPicPr>
          <p:nvPr/>
        </p:nvPicPr>
        <p:blipFill>
          <a:blip r:embed="rId2" cstate="print"/>
          <a:srcRect/>
          <a:stretch>
            <a:fillRect/>
          </a:stretch>
        </p:blipFill>
        <p:spPr bwMode="auto">
          <a:xfrm>
            <a:off x="0" y="0"/>
            <a:ext cx="2095500" cy="2095500"/>
          </a:xfrm>
          <a:prstGeom prst="rect">
            <a:avLst/>
          </a:prstGeom>
          <a:noFill/>
        </p:spPr>
      </p:pic>
      <p:sp>
        <p:nvSpPr>
          <p:cNvPr id="2" name="Title 1"/>
          <p:cNvSpPr>
            <a:spLocks noGrp="1"/>
          </p:cNvSpPr>
          <p:nvPr>
            <p:ph type="title"/>
          </p:nvPr>
        </p:nvSpPr>
        <p:spPr>
          <a:xfrm>
            <a:off x="609600" y="274638"/>
            <a:ext cx="8229600" cy="1143000"/>
          </a:xfrm>
        </p:spPr>
        <p:txBody>
          <a:bodyPr/>
          <a:lstStyle/>
          <a:p>
            <a:r>
              <a:rPr lang="en-US" dirty="0" smtClean="0"/>
              <a:t>Mechanism of a Radiator</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A radiator is used to heat up a room in very cold countries.</a:t>
            </a:r>
            <a:br>
              <a:rPr lang="en-US" dirty="0" smtClean="0"/>
            </a:br>
            <a:endParaRPr lang="en-US" dirty="0" smtClean="0"/>
          </a:p>
          <a:p>
            <a:r>
              <a:rPr lang="en-US" dirty="0" smtClean="0"/>
              <a:t>They do this by heating up the air in the room via convection currents as opposed to its name.  Hot air floats upwards pushing cooler or cold air downwards, closer to the radiator which in gets heated.  This process eventually heats up the room effectively.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0800"/>
            <a:ext cx="8229600" cy="1143000"/>
          </a:xfrm>
        </p:spPr>
        <p:txBody>
          <a:bodyPr/>
          <a:lstStyle/>
          <a:p>
            <a:r>
              <a:rPr lang="en-US" dirty="0" smtClean="0"/>
              <a:t>Thermostats and Thermometers</a:t>
            </a:r>
            <a:endParaRPr lang="en-US" dirty="0"/>
          </a:p>
        </p:txBody>
      </p:sp>
      <p:pic>
        <p:nvPicPr>
          <p:cNvPr id="22530" name="Picture 2" descr="Image result for thermostats"/>
          <p:cNvPicPr>
            <a:picLocks noChangeAspect="1" noChangeArrowheads="1"/>
          </p:cNvPicPr>
          <p:nvPr/>
        </p:nvPicPr>
        <p:blipFill>
          <a:blip r:embed="rId2" cstate="print"/>
          <a:srcRect/>
          <a:stretch>
            <a:fillRect/>
          </a:stretch>
        </p:blipFill>
        <p:spPr bwMode="auto">
          <a:xfrm>
            <a:off x="152400" y="152400"/>
            <a:ext cx="4419600" cy="2699975"/>
          </a:xfrm>
          <a:prstGeom prst="rect">
            <a:avLst/>
          </a:prstGeom>
          <a:noFill/>
        </p:spPr>
      </p:pic>
      <p:pic>
        <p:nvPicPr>
          <p:cNvPr id="22532" name="Picture 4" descr="Image result for thermometers"/>
          <p:cNvPicPr>
            <a:picLocks noChangeAspect="1" noChangeArrowheads="1"/>
          </p:cNvPicPr>
          <p:nvPr/>
        </p:nvPicPr>
        <p:blipFill>
          <a:blip r:embed="rId3" cstate="print"/>
          <a:srcRect/>
          <a:stretch>
            <a:fillRect/>
          </a:stretch>
        </p:blipFill>
        <p:spPr bwMode="auto">
          <a:xfrm>
            <a:off x="5676900" y="3619500"/>
            <a:ext cx="2857500" cy="2857500"/>
          </a:xfrm>
          <a:prstGeom prst="rect">
            <a:avLst/>
          </a:prstGeom>
          <a:noFill/>
        </p:spPr>
      </p:pic>
      <p:pic>
        <p:nvPicPr>
          <p:cNvPr id="22534" name="Picture 6" descr="Image result for maximum minimum thermometer"/>
          <p:cNvPicPr>
            <a:picLocks noChangeAspect="1" noChangeArrowheads="1"/>
          </p:cNvPicPr>
          <p:nvPr/>
        </p:nvPicPr>
        <p:blipFill>
          <a:blip r:embed="rId4" cstate="print"/>
          <a:srcRect/>
          <a:stretch>
            <a:fillRect/>
          </a:stretch>
        </p:blipFill>
        <p:spPr bwMode="auto">
          <a:xfrm>
            <a:off x="685800" y="3657600"/>
            <a:ext cx="2667000" cy="3133726"/>
          </a:xfrm>
          <a:prstGeom prst="rect">
            <a:avLst/>
          </a:prstGeom>
          <a:noFill/>
        </p:spPr>
      </p:pic>
      <p:pic>
        <p:nvPicPr>
          <p:cNvPr id="22536" name="Picture 8" descr="Image result for mercury thermometer"/>
          <p:cNvPicPr>
            <a:picLocks noChangeAspect="1" noChangeArrowheads="1"/>
          </p:cNvPicPr>
          <p:nvPr/>
        </p:nvPicPr>
        <p:blipFill>
          <a:blip r:embed="rId5" cstate="print"/>
          <a:srcRect/>
          <a:stretch>
            <a:fillRect/>
          </a:stretch>
        </p:blipFill>
        <p:spPr bwMode="auto">
          <a:xfrm>
            <a:off x="5257800" y="0"/>
            <a:ext cx="3829050" cy="23677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in Which Heat is Transferred</a:t>
            </a:r>
            <a:endParaRPr lang="en-US" dirty="0"/>
          </a:p>
        </p:txBody>
      </p:sp>
      <p:sp>
        <p:nvSpPr>
          <p:cNvPr id="3" name="Content Placeholder 2"/>
          <p:cNvSpPr>
            <a:spLocks noGrp="1"/>
          </p:cNvSpPr>
          <p:nvPr>
            <p:ph idx="1"/>
          </p:nvPr>
        </p:nvSpPr>
        <p:spPr/>
        <p:txBody>
          <a:bodyPr/>
          <a:lstStyle/>
          <a:p>
            <a:r>
              <a:rPr lang="en-US" dirty="0" smtClean="0"/>
              <a:t>Heat is transferred in 3 ways</a:t>
            </a:r>
            <a:br>
              <a:rPr lang="en-US" dirty="0" smtClean="0"/>
            </a:br>
            <a:r>
              <a:rPr lang="en-US" dirty="0" smtClean="0"/>
              <a:t/>
            </a:r>
            <a:br>
              <a:rPr lang="en-US" dirty="0" smtClean="0"/>
            </a:br>
            <a:r>
              <a:rPr lang="en-US" dirty="0" smtClean="0"/>
              <a:t>1.  Conduction</a:t>
            </a:r>
            <a:br>
              <a:rPr lang="en-US" dirty="0" smtClean="0"/>
            </a:br>
            <a:r>
              <a:rPr lang="en-US" dirty="0" smtClean="0"/>
              <a:t/>
            </a:r>
            <a:br>
              <a:rPr lang="en-US" dirty="0" smtClean="0"/>
            </a:br>
            <a:r>
              <a:rPr lang="en-US" dirty="0" smtClean="0"/>
              <a:t/>
            </a:r>
            <a:br>
              <a:rPr lang="en-US" dirty="0" smtClean="0"/>
            </a:br>
            <a:r>
              <a:rPr lang="en-US" dirty="0" smtClean="0"/>
              <a:t>2</a:t>
            </a:r>
            <a:r>
              <a:rPr lang="en-US" dirty="0" smtClean="0"/>
              <a:t>.  Convection</a:t>
            </a:r>
            <a:br>
              <a:rPr lang="en-US" dirty="0" smtClean="0"/>
            </a:br>
            <a:r>
              <a:rPr lang="en-US" dirty="0" smtClean="0"/>
              <a:t/>
            </a:r>
            <a:br>
              <a:rPr lang="en-US" dirty="0" smtClean="0"/>
            </a:br>
            <a:r>
              <a:rPr lang="en-US" dirty="0" smtClean="0"/>
              <a:t/>
            </a:r>
            <a:br>
              <a:rPr lang="en-US" dirty="0" smtClean="0"/>
            </a:br>
            <a:r>
              <a:rPr lang="en-US" dirty="0" smtClean="0"/>
              <a:t>3</a:t>
            </a:r>
            <a:r>
              <a:rPr lang="en-US" dirty="0" smtClean="0"/>
              <a:t>.  Radiation</a:t>
            </a:r>
            <a:endParaRPr lang="en-US" dirty="0"/>
          </a:p>
        </p:txBody>
      </p:sp>
      <p:pic>
        <p:nvPicPr>
          <p:cNvPr id="4" name="Picture 8" descr="Image result for convection currents"/>
          <p:cNvPicPr>
            <a:picLocks noChangeAspect="1" noChangeArrowheads="1"/>
          </p:cNvPicPr>
          <p:nvPr/>
        </p:nvPicPr>
        <p:blipFill>
          <a:blip r:embed="rId2" cstate="print"/>
          <a:srcRect/>
          <a:stretch>
            <a:fillRect/>
          </a:stretch>
        </p:blipFill>
        <p:spPr bwMode="auto">
          <a:xfrm>
            <a:off x="3962400" y="3716334"/>
            <a:ext cx="2895600" cy="1312866"/>
          </a:xfrm>
          <a:prstGeom prst="rect">
            <a:avLst/>
          </a:prstGeom>
          <a:noFill/>
        </p:spPr>
      </p:pic>
      <p:pic>
        <p:nvPicPr>
          <p:cNvPr id="5" name="Picture 10" descr="Image result for conduction via a metal"/>
          <p:cNvPicPr>
            <a:picLocks noChangeAspect="1" noChangeArrowheads="1"/>
          </p:cNvPicPr>
          <p:nvPr/>
        </p:nvPicPr>
        <p:blipFill>
          <a:blip r:embed="rId3" cstate="print"/>
          <a:srcRect l="15799" t="25764" r="20035" b="25347"/>
          <a:stretch>
            <a:fillRect/>
          </a:stretch>
        </p:blipFill>
        <p:spPr bwMode="auto">
          <a:xfrm>
            <a:off x="4114800" y="2133600"/>
            <a:ext cx="2552700" cy="1458686"/>
          </a:xfrm>
          <a:prstGeom prst="rect">
            <a:avLst/>
          </a:prstGeom>
          <a:noFill/>
        </p:spPr>
      </p:pic>
      <p:pic>
        <p:nvPicPr>
          <p:cNvPr id="6" name="Picture 2" descr="Related image"/>
          <p:cNvPicPr>
            <a:picLocks noChangeAspect="1" noChangeArrowheads="1"/>
          </p:cNvPicPr>
          <p:nvPr/>
        </p:nvPicPr>
        <p:blipFill>
          <a:blip r:embed="rId4" cstate="print"/>
          <a:srcRect/>
          <a:stretch>
            <a:fillRect/>
          </a:stretch>
        </p:blipFill>
        <p:spPr bwMode="auto">
          <a:xfrm>
            <a:off x="3905250" y="5363341"/>
            <a:ext cx="2114550" cy="1189859"/>
          </a:xfrm>
          <a:prstGeom prst="rect">
            <a:avLst/>
          </a:prstGeom>
          <a:noFill/>
        </p:spPr>
      </p:pic>
      <p:pic>
        <p:nvPicPr>
          <p:cNvPr id="7" name="Picture 4" descr="Image result for fire"/>
          <p:cNvPicPr>
            <a:picLocks noChangeAspect="1" noChangeArrowheads="1"/>
          </p:cNvPicPr>
          <p:nvPr/>
        </p:nvPicPr>
        <p:blipFill>
          <a:blip r:embed="rId5" cstate="print"/>
          <a:srcRect/>
          <a:stretch>
            <a:fillRect/>
          </a:stretch>
        </p:blipFill>
        <p:spPr bwMode="auto">
          <a:xfrm>
            <a:off x="6172200" y="5257800"/>
            <a:ext cx="1447800" cy="14478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Themostats</a:t>
            </a:r>
            <a:endParaRPr lang="en-US" dirty="0"/>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b="1" dirty="0" err="1" smtClean="0"/>
              <a:t>Themostats</a:t>
            </a:r>
            <a:r>
              <a:rPr lang="en-US" dirty="0" smtClean="0"/>
              <a:t> are devices that can switch the electric current off automatically once a certain temperature has been reached.</a:t>
            </a:r>
            <a:br>
              <a:rPr lang="en-US" dirty="0" smtClean="0"/>
            </a:br>
            <a:r>
              <a:rPr lang="en-US" dirty="0" smtClean="0"/>
              <a:t/>
            </a:r>
            <a:br>
              <a:rPr lang="en-US" dirty="0" smtClean="0"/>
            </a:br>
            <a:r>
              <a:rPr lang="en-US" dirty="0" smtClean="0"/>
              <a:t>The circuit will be switched back on automatically once it cools down below that temperature.</a:t>
            </a:r>
            <a:br>
              <a:rPr lang="en-US" dirty="0" smtClean="0"/>
            </a:br>
            <a:r>
              <a:rPr lang="en-US" dirty="0" smtClean="0"/>
              <a:t/>
            </a:r>
            <a:br>
              <a:rPr lang="en-US" dirty="0" smtClean="0"/>
            </a:br>
            <a:r>
              <a:rPr lang="en-US" dirty="0" smtClean="0"/>
              <a:t>A thermostat can keep a device at a certain temperature without you having to switch them on and off all the time yourself.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bimetallic strip"/>
          <p:cNvPicPr>
            <a:picLocks noChangeAspect="1" noChangeArrowheads="1"/>
          </p:cNvPicPr>
          <p:nvPr/>
        </p:nvPicPr>
        <p:blipFill>
          <a:blip r:embed="rId2" cstate="print"/>
          <a:srcRect/>
          <a:stretch>
            <a:fillRect/>
          </a:stretch>
        </p:blipFill>
        <p:spPr bwMode="auto">
          <a:xfrm>
            <a:off x="4229100" y="4714875"/>
            <a:ext cx="2857500" cy="2143125"/>
          </a:xfrm>
          <a:prstGeom prst="rect">
            <a:avLst/>
          </a:prstGeom>
          <a:noFill/>
        </p:spPr>
      </p:pic>
      <p:sp>
        <p:nvSpPr>
          <p:cNvPr id="2" name="Title 1"/>
          <p:cNvSpPr>
            <a:spLocks noGrp="1"/>
          </p:cNvSpPr>
          <p:nvPr>
            <p:ph type="title"/>
          </p:nvPr>
        </p:nvSpPr>
        <p:spPr/>
        <p:txBody>
          <a:bodyPr/>
          <a:lstStyle/>
          <a:p>
            <a:r>
              <a:rPr lang="en-US" dirty="0" err="1" smtClean="0"/>
              <a:t>Themostats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A thermostat can keep a device at a certain temperature without you having to switch them on and off all the time yourself.  </a:t>
            </a:r>
            <a:br>
              <a:rPr lang="en-US" dirty="0" smtClean="0"/>
            </a:br>
            <a:endParaRPr lang="en-US" dirty="0" smtClean="0"/>
          </a:p>
          <a:p>
            <a:r>
              <a:rPr lang="en-US" dirty="0" smtClean="0"/>
              <a:t>It contains a </a:t>
            </a:r>
            <a:r>
              <a:rPr lang="en-US" b="1" dirty="0" smtClean="0"/>
              <a:t>bimetallic strip</a:t>
            </a:r>
            <a:r>
              <a:rPr lang="en-US" dirty="0" smtClean="0"/>
              <a:t> which bends to break the circuit when it gets too hot but straightens to close the gap in the circuit when it not too cold.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Thermostats</a:t>
            </a:r>
            <a:endParaRPr lang="en-US" dirty="0"/>
          </a:p>
        </p:txBody>
      </p:sp>
      <p:sp>
        <p:nvSpPr>
          <p:cNvPr id="3" name="Content Placeholder 2"/>
          <p:cNvSpPr>
            <a:spLocks noGrp="1"/>
          </p:cNvSpPr>
          <p:nvPr>
            <p:ph idx="1"/>
          </p:nvPr>
        </p:nvSpPr>
        <p:spPr/>
        <p:txBody>
          <a:bodyPr/>
          <a:lstStyle/>
          <a:p>
            <a:r>
              <a:rPr lang="en-US" dirty="0" smtClean="0"/>
              <a:t>A bimetallic strip is made up of two different metals.  </a:t>
            </a:r>
            <a:br>
              <a:rPr lang="en-US" dirty="0" smtClean="0"/>
            </a:br>
            <a:r>
              <a:rPr lang="en-US" dirty="0" smtClean="0"/>
              <a:t/>
            </a:r>
            <a:br>
              <a:rPr lang="en-US" dirty="0" smtClean="0"/>
            </a:br>
            <a:r>
              <a:rPr lang="en-US" dirty="0" smtClean="0"/>
              <a:t>For example brass and steel can be welded together.  In this case brass expands more than steel when it gets hot so the strip will bend.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Household Appliances that use Thermostats</a:t>
            </a:r>
            <a:endParaRPr lang="en-US" dirty="0"/>
          </a:p>
        </p:txBody>
      </p:sp>
      <p:sp>
        <p:nvSpPr>
          <p:cNvPr id="3" name="Content Placeholder 2"/>
          <p:cNvSpPr>
            <a:spLocks noGrp="1"/>
          </p:cNvSpPr>
          <p:nvPr>
            <p:ph idx="1"/>
          </p:nvPr>
        </p:nvSpPr>
        <p:spPr/>
        <p:txBody>
          <a:bodyPr>
            <a:normAutofit lnSpcReduction="10000"/>
          </a:bodyPr>
          <a:lstStyle/>
          <a:p>
            <a:r>
              <a:rPr lang="en-US" dirty="0" smtClean="0"/>
              <a:t>Air conditioner:</a:t>
            </a:r>
            <a:br>
              <a:rPr lang="en-US" dirty="0" smtClean="0"/>
            </a:br>
            <a:r>
              <a:rPr lang="en-US" dirty="0" smtClean="0"/>
              <a:t>When the air conditioner reaches to a certain temperature a message is sent to the boiler in this way a steady temperature may be maintained.</a:t>
            </a:r>
            <a:br>
              <a:rPr lang="en-US" dirty="0" smtClean="0"/>
            </a:br>
            <a:endParaRPr lang="en-US" dirty="0" smtClean="0"/>
          </a:p>
          <a:p>
            <a:r>
              <a:rPr lang="en-US" dirty="0" smtClean="0"/>
              <a:t>Iron:</a:t>
            </a:r>
            <a:br>
              <a:rPr lang="en-US" dirty="0" smtClean="0"/>
            </a:br>
            <a:r>
              <a:rPr lang="en-US" dirty="0" smtClean="0"/>
              <a:t>A knob is used the set the distance between the bimetallic strip and the contact point.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Thermometers</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There are several different types of thermometers:</a:t>
            </a:r>
            <a:br>
              <a:rPr lang="en-US" dirty="0" smtClean="0"/>
            </a:br>
            <a:r>
              <a:rPr lang="en-US" dirty="0" smtClean="0"/>
              <a:t>a.  Laboratory </a:t>
            </a:r>
            <a:br>
              <a:rPr lang="en-US" dirty="0" smtClean="0"/>
            </a:br>
            <a:r>
              <a:rPr lang="en-US" dirty="0" smtClean="0"/>
              <a:t/>
            </a:r>
            <a:br>
              <a:rPr lang="en-US" dirty="0" smtClean="0"/>
            </a:br>
            <a:r>
              <a:rPr lang="en-US" dirty="0" smtClean="0"/>
              <a:t>b.  Alcohol</a:t>
            </a:r>
            <a:br>
              <a:rPr lang="en-US" dirty="0" smtClean="0"/>
            </a:br>
            <a:r>
              <a:rPr lang="en-US" dirty="0" smtClean="0"/>
              <a:t/>
            </a:r>
            <a:br>
              <a:rPr lang="en-US" dirty="0" smtClean="0"/>
            </a:br>
            <a:r>
              <a:rPr lang="en-US" dirty="0" smtClean="0"/>
              <a:t>c.  Clinical</a:t>
            </a:r>
            <a:br>
              <a:rPr lang="en-US" dirty="0" smtClean="0"/>
            </a:br>
            <a:r>
              <a:rPr lang="en-US" dirty="0" smtClean="0"/>
              <a:t/>
            </a:r>
            <a:br>
              <a:rPr lang="en-US" dirty="0" smtClean="0"/>
            </a:br>
            <a:r>
              <a:rPr lang="en-US" dirty="0" smtClean="0"/>
              <a:t>d.  Maximum-minimum</a:t>
            </a:r>
            <a:br>
              <a:rPr lang="en-US" dirty="0" smtClean="0"/>
            </a:br>
            <a:r>
              <a:rPr lang="en-US" dirty="0" smtClean="0"/>
              <a:t/>
            </a:r>
            <a:br>
              <a:rPr lang="en-US" dirty="0" smtClean="0"/>
            </a:br>
            <a:r>
              <a:rPr lang="en-US" dirty="0" smtClean="0"/>
              <a:t>e.  Digital</a:t>
            </a:r>
            <a:endParaRPr lang="en-US" dirty="0"/>
          </a:p>
        </p:txBody>
      </p:sp>
      <p:pic>
        <p:nvPicPr>
          <p:cNvPr id="4" name="Picture 6" descr="Image result for maximum minimum thermometer"/>
          <p:cNvPicPr>
            <a:picLocks noChangeAspect="1" noChangeArrowheads="1"/>
          </p:cNvPicPr>
          <p:nvPr/>
        </p:nvPicPr>
        <p:blipFill>
          <a:blip r:embed="rId2" cstate="print"/>
          <a:srcRect/>
          <a:stretch>
            <a:fillRect/>
          </a:stretch>
        </p:blipFill>
        <p:spPr bwMode="auto">
          <a:xfrm>
            <a:off x="6477000" y="3724274"/>
            <a:ext cx="2667000" cy="3133726"/>
          </a:xfrm>
          <a:prstGeom prst="rect">
            <a:avLst/>
          </a:prstGeom>
          <a:noFill/>
        </p:spPr>
      </p:pic>
      <p:pic>
        <p:nvPicPr>
          <p:cNvPr id="5" name="Picture 4" descr="Image result for thermometers"/>
          <p:cNvPicPr>
            <a:picLocks noChangeAspect="1" noChangeArrowheads="1"/>
          </p:cNvPicPr>
          <p:nvPr/>
        </p:nvPicPr>
        <p:blipFill>
          <a:blip r:embed="rId3" cstate="print"/>
          <a:srcRect/>
          <a:stretch>
            <a:fillRect/>
          </a:stretch>
        </p:blipFill>
        <p:spPr bwMode="auto">
          <a:xfrm>
            <a:off x="3581400" y="2628900"/>
            <a:ext cx="2362200" cy="2362200"/>
          </a:xfrm>
          <a:prstGeom prst="rect">
            <a:avLst/>
          </a:prstGeom>
          <a:noFill/>
        </p:spPr>
      </p:pic>
      <p:pic>
        <p:nvPicPr>
          <p:cNvPr id="6" name="Picture 8" descr="Image result for mercury thermometer"/>
          <p:cNvPicPr>
            <a:picLocks noChangeAspect="1" noChangeArrowheads="1"/>
          </p:cNvPicPr>
          <p:nvPr/>
        </p:nvPicPr>
        <p:blipFill>
          <a:blip r:embed="rId4" cstate="print"/>
          <a:srcRect/>
          <a:stretch>
            <a:fillRect/>
          </a:stretch>
        </p:blipFill>
        <p:spPr bwMode="auto">
          <a:xfrm>
            <a:off x="6553200" y="1828800"/>
            <a:ext cx="2341326" cy="1447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Laboratory Thermometer</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This is referred to as a </a:t>
            </a:r>
            <a:r>
              <a:rPr lang="en-US" dirty="0" smtClean="0"/>
              <a:t/>
            </a:r>
            <a:br>
              <a:rPr lang="en-US" dirty="0" smtClean="0"/>
            </a:br>
            <a:r>
              <a:rPr lang="en-US" dirty="0" smtClean="0"/>
              <a:t>liquid-in-glass </a:t>
            </a:r>
            <a:r>
              <a:rPr lang="en-US" dirty="0" smtClean="0"/>
              <a:t>thermometer.</a:t>
            </a:r>
            <a:br>
              <a:rPr lang="en-US" dirty="0" smtClean="0"/>
            </a:br>
            <a:r>
              <a:rPr lang="en-US" dirty="0" smtClean="0"/>
              <a:t/>
            </a:r>
            <a:br>
              <a:rPr lang="en-US" dirty="0" smtClean="0"/>
            </a:br>
            <a:r>
              <a:rPr lang="en-US" dirty="0" smtClean="0"/>
              <a:t>These types of thermometers contain mercury.  Mercury is cancerous and it is a silver liquid at room temperature.</a:t>
            </a:r>
            <a:br>
              <a:rPr lang="en-US" dirty="0" smtClean="0"/>
            </a:br>
            <a:r>
              <a:rPr lang="en-US" dirty="0" smtClean="0"/>
              <a:t/>
            </a:r>
            <a:br>
              <a:rPr lang="en-US" dirty="0" smtClean="0"/>
            </a:br>
            <a:r>
              <a:rPr lang="en-US" dirty="0" smtClean="0"/>
              <a:t>Mercury is a great conductor of heat and can measure a wide range of temperatures between -10</a:t>
            </a:r>
            <a:r>
              <a:rPr lang="en-US" baseline="30000" dirty="0" smtClean="0"/>
              <a:t>o</a:t>
            </a:r>
            <a:r>
              <a:rPr lang="en-US" dirty="0" smtClean="0"/>
              <a:t>C and 110</a:t>
            </a:r>
            <a:r>
              <a:rPr lang="en-US" baseline="30000" dirty="0" smtClean="0"/>
              <a:t>o</a:t>
            </a:r>
            <a:r>
              <a:rPr lang="en-US" dirty="0" smtClean="0"/>
              <a:t>C.</a:t>
            </a:r>
            <a:endParaRPr lang="en-US" dirty="0"/>
          </a:p>
        </p:txBody>
      </p:sp>
      <p:pic>
        <p:nvPicPr>
          <p:cNvPr id="5" name="Picture 8" descr="Image result for mercury thermometer"/>
          <p:cNvPicPr>
            <a:picLocks noChangeAspect="1" noChangeArrowheads="1"/>
          </p:cNvPicPr>
          <p:nvPr/>
        </p:nvPicPr>
        <p:blipFill>
          <a:blip r:embed="rId2" cstate="print"/>
          <a:srcRect/>
          <a:stretch>
            <a:fillRect/>
          </a:stretch>
        </p:blipFill>
        <p:spPr bwMode="auto">
          <a:xfrm>
            <a:off x="6060289" y="1219200"/>
            <a:ext cx="2834237" cy="1752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0" name="Picture 10" descr="Image result for alcohol thermometer"/>
          <p:cNvPicPr>
            <a:picLocks noChangeAspect="1" noChangeArrowheads="1"/>
          </p:cNvPicPr>
          <p:nvPr/>
        </p:nvPicPr>
        <p:blipFill>
          <a:blip r:embed="rId2" cstate="print"/>
          <a:srcRect/>
          <a:stretch>
            <a:fillRect/>
          </a:stretch>
        </p:blipFill>
        <p:spPr bwMode="auto">
          <a:xfrm>
            <a:off x="6705600" y="457200"/>
            <a:ext cx="2286000" cy="3048001"/>
          </a:xfrm>
          <a:prstGeom prst="rect">
            <a:avLst/>
          </a:prstGeom>
          <a:noFill/>
        </p:spPr>
      </p:pic>
      <p:sp>
        <p:nvSpPr>
          <p:cNvPr id="2" name="Title 1"/>
          <p:cNvSpPr>
            <a:spLocks noGrp="1"/>
          </p:cNvSpPr>
          <p:nvPr>
            <p:ph type="title"/>
          </p:nvPr>
        </p:nvSpPr>
        <p:spPr/>
        <p:txBody>
          <a:bodyPr/>
          <a:lstStyle/>
          <a:p>
            <a:r>
              <a:rPr lang="en-US" dirty="0" smtClean="0"/>
              <a:t>Alcohol </a:t>
            </a:r>
            <a:r>
              <a:rPr lang="en-US" dirty="0" smtClean="0"/>
              <a:t>Thermometer</a:t>
            </a:r>
            <a:endParaRPr lang="en-US" dirty="0"/>
          </a:p>
        </p:txBody>
      </p:sp>
      <p:sp>
        <p:nvSpPr>
          <p:cNvPr id="3" name="Content Placeholder 2"/>
          <p:cNvSpPr>
            <a:spLocks noGrp="1"/>
          </p:cNvSpPr>
          <p:nvPr>
            <p:ph idx="1"/>
          </p:nvPr>
        </p:nvSpPr>
        <p:spPr>
          <a:xfrm>
            <a:off x="457200" y="1600200"/>
            <a:ext cx="8229600" cy="5257800"/>
          </a:xfrm>
        </p:spPr>
        <p:txBody>
          <a:bodyPr>
            <a:normAutofit fontScale="92500"/>
          </a:bodyPr>
          <a:lstStyle/>
          <a:p>
            <a:r>
              <a:rPr lang="en-US" dirty="0" smtClean="0"/>
              <a:t>This is also referred to as a liquid in glass thermometer.</a:t>
            </a:r>
            <a:br>
              <a:rPr lang="en-US" dirty="0" smtClean="0"/>
            </a:br>
            <a:r>
              <a:rPr lang="en-US" dirty="0" smtClean="0"/>
              <a:t/>
            </a:r>
            <a:br>
              <a:rPr lang="en-US" dirty="0" smtClean="0"/>
            </a:br>
            <a:r>
              <a:rPr lang="en-US" dirty="0" smtClean="0"/>
              <a:t>However unlike a laboratory thermometer it contains alcohol.</a:t>
            </a:r>
            <a:br>
              <a:rPr lang="en-US" dirty="0" smtClean="0"/>
            </a:br>
            <a:r>
              <a:rPr lang="en-US" dirty="0" smtClean="0"/>
              <a:t/>
            </a:r>
            <a:br>
              <a:rPr lang="en-US" dirty="0" smtClean="0"/>
            </a:br>
            <a:r>
              <a:rPr lang="en-US" dirty="0" smtClean="0"/>
              <a:t>The alcohol is </a:t>
            </a:r>
            <a:r>
              <a:rPr lang="en-US" dirty="0" err="1" smtClean="0"/>
              <a:t>colourless</a:t>
            </a:r>
            <a:r>
              <a:rPr lang="en-US" dirty="0" smtClean="0"/>
              <a:t> so it is dyed red to make reading the thermometer easier.</a:t>
            </a:r>
            <a:br>
              <a:rPr lang="en-US" dirty="0" smtClean="0"/>
            </a:br>
            <a:r>
              <a:rPr lang="en-US" dirty="0" smtClean="0"/>
              <a:t/>
            </a:r>
            <a:br>
              <a:rPr lang="en-US" dirty="0" smtClean="0"/>
            </a:br>
            <a:r>
              <a:rPr lang="en-US" dirty="0" smtClean="0"/>
              <a:t>Alcohol boils at 78</a:t>
            </a:r>
            <a:r>
              <a:rPr lang="en-US" baseline="30000" dirty="0" smtClean="0"/>
              <a:t>o</a:t>
            </a:r>
            <a:r>
              <a:rPr lang="en-US" dirty="0" smtClean="0"/>
              <a:t>C so this type of thermometer can </a:t>
            </a:r>
            <a:r>
              <a:rPr lang="en-US" b="1" dirty="0" smtClean="0"/>
              <a:t>NOT</a:t>
            </a:r>
            <a:r>
              <a:rPr lang="en-US" dirty="0" smtClean="0"/>
              <a:t> be used to measure high temperatures.</a:t>
            </a:r>
            <a:endParaRPr lang="en-US" dirty="0"/>
          </a:p>
        </p:txBody>
      </p:sp>
      <p:sp>
        <p:nvSpPr>
          <p:cNvPr id="15362" name="AutoShape 2" descr="Image result for alcohol thermome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Image result for alcohol thermome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Related 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Thermometer</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10000"/>
          </a:bodyPr>
          <a:lstStyle/>
          <a:p>
            <a:r>
              <a:rPr lang="en-US" dirty="0" smtClean="0"/>
              <a:t>A clinical thermometer is also </a:t>
            </a:r>
            <a:r>
              <a:rPr lang="en-US" dirty="0" smtClean="0"/>
              <a:t/>
            </a:r>
            <a:br>
              <a:rPr lang="en-US" dirty="0" smtClean="0"/>
            </a:br>
            <a:r>
              <a:rPr lang="en-US" dirty="0" smtClean="0"/>
              <a:t>a </a:t>
            </a:r>
            <a:r>
              <a:rPr lang="en-US" dirty="0" smtClean="0"/>
              <a:t>liquid in glass thermometer. </a:t>
            </a:r>
            <a:r>
              <a:rPr lang="en-US" dirty="0" smtClean="0"/>
              <a:t/>
            </a:r>
            <a:br>
              <a:rPr lang="en-US" dirty="0" smtClean="0"/>
            </a:br>
            <a:r>
              <a:rPr lang="en-US" dirty="0" smtClean="0"/>
              <a:t>The </a:t>
            </a:r>
            <a:r>
              <a:rPr lang="en-US" dirty="0" smtClean="0"/>
              <a:t>liquid is mercury.</a:t>
            </a:r>
            <a:br>
              <a:rPr lang="en-US" dirty="0" smtClean="0"/>
            </a:br>
            <a:r>
              <a:rPr lang="en-US" dirty="0" smtClean="0"/>
              <a:t/>
            </a:r>
            <a:br>
              <a:rPr lang="en-US" dirty="0" smtClean="0"/>
            </a:br>
            <a:r>
              <a:rPr lang="en-US" dirty="0" smtClean="0"/>
              <a:t>It is used to measure body temperature.</a:t>
            </a:r>
            <a:br>
              <a:rPr lang="en-US" dirty="0" smtClean="0"/>
            </a:br>
            <a:r>
              <a:rPr lang="en-US" dirty="0" smtClean="0"/>
              <a:t/>
            </a:r>
            <a:br>
              <a:rPr lang="en-US" dirty="0" smtClean="0"/>
            </a:br>
            <a:r>
              <a:rPr lang="en-US" dirty="0" smtClean="0"/>
              <a:t>They have a narrow range of 34</a:t>
            </a:r>
            <a:r>
              <a:rPr lang="en-US" baseline="30000" dirty="0" smtClean="0"/>
              <a:t>o</a:t>
            </a:r>
            <a:r>
              <a:rPr lang="en-US" dirty="0" smtClean="0"/>
              <a:t>C to 43</a:t>
            </a:r>
            <a:r>
              <a:rPr lang="en-US" baseline="30000" dirty="0" smtClean="0"/>
              <a:t>o</a:t>
            </a:r>
            <a:r>
              <a:rPr lang="en-US" dirty="0" smtClean="0"/>
              <a:t>C.</a:t>
            </a:r>
            <a:br>
              <a:rPr lang="en-US" dirty="0" smtClean="0"/>
            </a:br>
            <a:r>
              <a:rPr lang="en-US" dirty="0" smtClean="0"/>
              <a:t/>
            </a:r>
            <a:br>
              <a:rPr lang="en-US" dirty="0" smtClean="0"/>
            </a:br>
            <a:r>
              <a:rPr lang="en-US" dirty="0" smtClean="0"/>
              <a:t>The bore has a narrow kink called a constriction which allow mercury upon expansion to pass up it but not down it hence the thermometer has to be shaken to return the mercury to the bulb.</a:t>
            </a:r>
            <a:endParaRPr lang="en-US" dirty="0"/>
          </a:p>
        </p:txBody>
      </p:sp>
      <p:pic>
        <p:nvPicPr>
          <p:cNvPr id="4" name="Picture 2" descr="Image result for clinical thermometer"/>
          <p:cNvPicPr>
            <a:picLocks noChangeAspect="1" noChangeArrowheads="1"/>
          </p:cNvPicPr>
          <p:nvPr/>
        </p:nvPicPr>
        <p:blipFill>
          <a:blip r:embed="rId2" cstate="print"/>
          <a:srcRect l="17179" t="15270" r="31283" b="31283"/>
          <a:stretch>
            <a:fillRect/>
          </a:stretch>
        </p:blipFill>
        <p:spPr bwMode="auto">
          <a:xfrm>
            <a:off x="6324600" y="1143000"/>
            <a:ext cx="2590800" cy="2015067"/>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Maximum-minimum Thermometer</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These are liquid-in-glass </a:t>
            </a:r>
            <a:r>
              <a:rPr lang="en-US" dirty="0" smtClean="0"/>
              <a:t/>
            </a:r>
            <a:br>
              <a:rPr lang="en-US" dirty="0" smtClean="0"/>
            </a:br>
            <a:r>
              <a:rPr lang="en-US" dirty="0" smtClean="0"/>
              <a:t>thermometers </a:t>
            </a:r>
            <a:r>
              <a:rPr lang="en-US" dirty="0" smtClean="0"/>
              <a:t>which </a:t>
            </a:r>
            <a:r>
              <a:rPr lang="en-US" dirty="0" smtClean="0"/>
              <a:t>contain</a:t>
            </a:r>
            <a:br>
              <a:rPr lang="en-US" dirty="0" smtClean="0"/>
            </a:br>
            <a:r>
              <a:rPr lang="en-US" dirty="0" smtClean="0"/>
              <a:t>alcohol </a:t>
            </a:r>
            <a:r>
              <a:rPr lang="en-US" dirty="0" smtClean="0"/>
              <a:t>and mercury.  </a:t>
            </a:r>
            <a:r>
              <a:rPr lang="en-US" dirty="0"/>
              <a:t/>
            </a:r>
            <a:br>
              <a:rPr lang="en-US" dirty="0"/>
            </a:br>
            <a:r>
              <a:rPr lang="en-US" dirty="0" smtClean="0"/>
              <a:t/>
            </a:r>
            <a:br>
              <a:rPr lang="en-US" dirty="0" smtClean="0"/>
            </a:br>
            <a:r>
              <a:rPr lang="en-US" dirty="0" smtClean="0"/>
              <a:t>They are used to keep records </a:t>
            </a:r>
            <a:r>
              <a:rPr lang="en-US" dirty="0" smtClean="0"/>
              <a:t>of</a:t>
            </a:r>
            <a:br>
              <a:rPr lang="en-US" dirty="0" smtClean="0"/>
            </a:br>
            <a:r>
              <a:rPr lang="en-US" dirty="0" smtClean="0"/>
              <a:t>the </a:t>
            </a:r>
            <a:r>
              <a:rPr lang="en-US" dirty="0" smtClean="0"/>
              <a:t>weather.</a:t>
            </a:r>
            <a:br>
              <a:rPr lang="en-US" dirty="0" smtClean="0"/>
            </a:br>
            <a:r>
              <a:rPr lang="en-US" dirty="0" smtClean="0"/>
              <a:t/>
            </a:r>
            <a:br>
              <a:rPr lang="en-US" dirty="0" smtClean="0"/>
            </a:br>
            <a:r>
              <a:rPr lang="en-US" dirty="0" smtClean="0"/>
              <a:t>They have alcohol on top of mercury in a U-shaped tube.  A marker, such as a steel disc, is left at the minimum in one arm of the tube at the maximum in the other arm.</a:t>
            </a:r>
            <a:br>
              <a:rPr lang="en-US" dirty="0" smtClean="0"/>
            </a:br>
            <a:r>
              <a:rPr lang="en-US" dirty="0" smtClean="0"/>
              <a:t/>
            </a:r>
            <a:br>
              <a:rPr lang="en-US" dirty="0" smtClean="0"/>
            </a:br>
            <a:r>
              <a:rPr lang="en-US" dirty="0" smtClean="0"/>
              <a:t>The markers can be reset using a magnet.</a:t>
            </a:r>
            <a:endParaRPr lang="en-US" dirty="0"/>
          </a:p>
        </p:txBody>
      </p:sp>
      <p:pic>
        <p:nvPicPr>
          <p:cNvPr id="4" name="Picture 6" descr="Image result for maximum minimum thermometer"/>
          <p:cNvPicPr>
            <a:picLocks noChangeAspect="1" noChangeArrowheads="1"/>
          </p:cNvPicPr>
          <p:nvPr/>
        </p:nvPicPr>
        <p:blipFill>
          <a:blip r:embed="rId2" cstate="print"/>
          <a:srcRect/>
          <a:stretch>
            <a:fillRect/>
          </a:stretch>
        </p:blipFill>
        <p:spPr bwMode="auto">
          <a:xfrm>
            <a:off x="6096000" y="1057274"/>
            <a:ext cx="2667000" cy="313372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Thermometers</a:t>
            </a:r>
            <a:endParaRPr lang="en-US" dirty="0"/>
          </a:p>
        </p:txBody>
      </p:sp>
      <p:sp>
        <p:nvSpPr>
          <p:cNvPr id="3" name="Content Placeholder 2"/>
          <p:cNvSpPr>
            <a:spLocks noGrp="1"/>
          </p:cNvSpPr>
          <p:nvPr>
            <p:ph idx="1"/>
          </p:nvPr>
        </p:nvSpPr>
        <p:spPr/>
        <p:txBody>
          <a:bodyPr/>
          <a:lstStyle/>
          <a:p>
            <a:r>
              <a:rPr lang="en-US" dirty="0" smtClean="0"/>
              <a:t>These give a read-out in numbers on a liquid-crystal-display.  </a:t>
            </a:r>
            <a:br>
              <a:rPr lang="en-US" dirty="0" smtClean="0"/>
            </a:br>
            <a:r>
              <a:rPr lang="en-US" dirty="0" smtClean="0"/>
              <a:t/>
            </a:r>
            <a:br>
              <a:rPr lang="en-US" dirty="0" smtClean="0"/>
            </a:br>
            <a:r>
              <a:rPr lang="en-US" dirty="0" smtClean="0"/>
              <a:t>They are metal probes, such as those used in cooking to insert into meat to see how hot it is inside.</a:t>
            </a:r>
            <a:endParaRPr lang="en-US" dirty="0"/>
          </a:p>
        </p:txBody>
      </p:sp>
      <p:pic>
        <p:nvPicPr>
          <p:cNvPr id="4" name="Picture 3" descr="Image result for thermometers"/>
          <p:cNvPicPr>
            <a:picLocks noChangeAspect="1" noChangeArrowheads="1"/>
          </p:cNvPicPr>
          <p:nvPr/>
        </p:nvPicPr>
        <p:blipFill>
          <a:blip r:embed="rId2" cstate="print"/>
          <a:srcRect/>
          <a:stretch>
            <a:fillRect/>
          </a:stretch>
        </p:blipFill>
        <p:spPr bwMode="auto">
          <a:xfrm>
            <a:off x="3581400" y="4114800"/>
            <a:ext cx="2362200" cy="2362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Metals are good conductors of heat.  They are referred to as thermal conductors.</a:t>
            </a:r>
            <a:br>
              <a:rPr lang="en-US" dirty="0" smtClean="0"/>
            </a:br>
            <a:endParaRPr lang="en-US" dirty="0" smtClean="0"/>
          </a:p>
          <a:p>
            <a:r>
              <a:rPr lang="en-US" dirty="0" smtClean="0"/>
              <a:t>Examples of good conductors are steel, aluminum and copper.</a:t>
            </a:r>
            <a:br>
              <a:rPr lang="en-US" dirty="0" smtClean="0"/>
            </a:br>
            <a:endParaRPr lang="en-US" dirty="0" smtClean="0"/>
          </a:p>
          <a:p>
            <a:r>
              <a:rPr lang="en-US" dirty="0" smtClean="0"/>
              <a:t>The best conductors allow heat to pass through it quickly.</a:t>
            </a:r>
            <a:br>
              <a:rPr lang="en-US" dirty="0" smtClean="0"/>
            </a:br>
            <a:endParaRPr lang="en-US" dirty="0" smtClean="0"/>
          </a:p>
          <a:p>
            <a:endParaRPr lang="en-US" dirty="0" smtClean="0"/>
          </a:p>
        </p:txBody>
      </p:sp>
      <p:pic>
        <p:nvPicPr>
          <p:cNvPr id="4" name="Picture 10" descr="Image result for conduction via a metal"/>
          <p:cNvPicPr>
            <a:picLocks noChangeAspect="1" noChangeArrowheads="1"/>
          </p:cNvPicPr>
          <p:nvPr/>
        </p:nvPicPr>
        <p:blipFill>
          <a:blip r:embed="rId2" cstate="print"/>
          <a:srcRect l="15799" t="25764" r="20035" b="25347"/>
          <a:stretch>
            <a:fillRect/>
          </a:stretch>
        </p:blipFill>
        <p:spPr bwMode="auto">
          <a:xfrm>
            <a:off x="304800" y="152400"/>
            <a:ext cx="2552700" cy="145868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Image result for fan cartoon"/>
          <p:cNvPicPr>
            <a:picLocks noChangeAspect="1" noChangeArrowheads="1"/>
          </p:cNvPicPr>
          <p:nvPr/>
        </p:nvPicPr>
        <p:blipFill>
          <a:blip r:embed="rId2" cstate="print"/>
          <a:srcRect b="7562"/>
          <a:stretch>
            <a:fillRect/>
          </a:stretch>
        </p:blipFill>
        <p:spPr bwMode="auto">
          <a:xfrm>
            <a:off x="6033475" y="152400"/>
            <a:ext cx="3034325" cy="4327525"/>
          </a:xfrm>
          <a:prstGeom prst="rect">
            <a:avLst/>
          </a:prstGeom>
          <a:noFill/>
        </p:spPr>
      </p:pic>
      <p:sp>
        <p:nvSpPr>
          <p:cNvPr id="2" name="Title 1"/>
          <p:cNvSpPr>
            <a:spLocks noGrp="1"/>
          </p:cNvSpPr>
          <p:nvPr>
            <p:ph type="title"/>
          </p:nvPr>
        </p:nvSpPr>
        <p:spPr>
          <a:xfrm>
            <a:off x="76200" y="2667000"/>
            <a:ext cx="8229600" cy="1143000"/>
          </a:xfrm>
        </p:spPr>
        <p:txBody>
          <a:bodyPr/>
          <a:lstStyle/>
          <a:p>
            <a:r>
              <a:rPr lang="en-US" dirty="0" smtClean="0"/>
              <a:t>Evaporation and Cooling</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Evaporation is the change of state when a liquid turns into its gas or vapour.</a:t>
            </a:r>
            <a:br>
              <a:rPr lang="en-US" dirty="0" smtClean="0"/>
            </a:br>
            <a:endParaRPr lang="en-US" dirty="0" smtClean="0"/>
          </a:p>
          <a:p>
            <a:r>
              <a:rPr lang="en-US" dirty="0" smtClean="0"/>
              <a:t>Evaporation, unlike boiling occurs at any temperature.</a:t>
            </a:r>
            <a:br>
              <a:rPr lang="en-US" dirty="0" smtClean="0"/>
            </a:br>
            <a:endParaRPr lang="en-US" dirty="0" smtClean="0"/>
          </a:p>
          <a:p>
            <a:r>
              <a:rPr lang="en-US" dirty="0" smtClean="0"/>
              <a:t>Liquids do not have to boil in order to change from a liquid to a gas.</a:t>
            </a:r>
            <a:br>
              <a:rPr lang="en-US" dirty="0" smtClean="0"/>
            </a:b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a:bodyPr>
          <a:lstStyle/>
          <a:p>
            <a:r>
              <a:rPr lang="en-US" dirty="0" smtClean="0"/>
              <a:t>Liquids contain particles with high, low and average energy particles.</a:t>
            </a:r>
            <a:br>
              <a:rPr lang="en-US" dirty="0" smtClean="0"/>
            </a:br>
            <a:endParaRPr lang="en-US" dirty="0" smtClean="0"/>
          </a:p>
          <a:p>
            <a:r>
              <a:rPr lang="en-US" dirty="0" smtClean="0"/>
              <a:t>Particles with the highest energies evaporate off first.  This causes the energy of the remaining particles to be lowered.  This in turn decreases the temperature of what is left of the liquid. </a:t>
            </a:r>
            <a:br>
              <a:rPr lang="en-US" dirty="0" smtClean="0"/>
            </a:br>
            <a:endParaRPr lang="en-US" dirty="0" smtClean="0"/>
          </a:p>
          <a:p>
            <a:r>
              <a:rPr lang="en-US" dirty="0" smtClean="0"/>
              <a:t>The weaker the forces of attraction between its particles are, the faster a liquid evaporates.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Cooling Your Body Down</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dirty="0" smtClean="0"/>
              <a:t>The faster your metabolic rate the more heat energy is released and the hotter you get.  (For example exercising)</a:t>
            </a:r>
            <a:br>
              <a:rPr lang="en-US" dirty="0" smtClean="0"/>
            </a:br>
            <a:endParaRPr lang="en-US" dirty="0" smtClean="0"/>
          </a:p>
          <a:p>
            <a:r>
              <a:rPr lang="en-US" dirty="0" smtClean="0"/>
              <a:t>Your body cools itself by sweating.</a:t>
            </a:r>
            <a:br>
              <a:rPr lang="en-US" dirty="0" smtClean="0"/>
            </a:br>
            <a:endParaRPr lang="en-US" dirty="0" smtClean="0"/>
          </a:p>
          <a:p>
            <a:r>
              <a:rPr lang="en-US" dirty="0" smtClean="0"/>
              <a:t>The water in the sweat evaporates, absorbing energy from your body as the water particles escape, cooling you down.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143000"/>
          </a:xfrm>
        </p:spPr>
        <p:txBody>
          <a:bodyPr/>
          <a:lstStyle/>
          <a:p>
            <a:r>
              <a:rPr lang="en-US" dirty="0" smtClean="0"/>
              <a:t>Humidity &amp; Ventilation</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that affect the rate of Evaporation</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10000"/>
          </a:bodyPr>
          <a:lstStyle/>
          <a:p>
            <a:r>
              <a:rPr lang="en-US" dirty="0" smtClean="0"/>
              <a:t>1.  Temperature (higher temperature increases evaporation)</a:t>
            </a:r>
            <a:br>
              <a:rPr lang="en-US" dirty="0" smtClean="0"/>
            </a:br>
            <a:endParaRPr lang="en-US" dirty="0" smtClean="0"/>
          </a:p>
          <a:p>
            <a:r>
              <a:rPr lang="en-US" dirty="0" smtClean="0"/>
              <a:t>2.  Surface Area (larger surface area increases evaporation)</a:t>
            </a:r>
            <a:br>
              <a:rPr lang="en-US" dirty="0" smtClean="0"/>
            </a:br>
            <a:endParaRPr lang="en-US" dirty="0" smtClean="0"/>
          </a:p>
          <a:p>
            <a:r>
              <a:rPr lang="en-US" dirty="0" smtClean="0"/>
              <a:t>3.  Humidity (lower humidity causes faster evaporation)</a:t>
            </a:r>
            <a:br>
              <a:rPr lang="en-US" dirty="0" smtClean="0"/>
            </a:br>
            <a:endParaRPr lang="en-US" dirty="0" smtClean="0"/>
          </a:p>
          <a:p>
            <a:r>
              <a:rPr lang="en-US" dirty="0" smtClean="0"/>
              <a:t>4.  Nature (Substances with weak intermolecular forces evaporate faster)</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Humidity</a:t>
            </a:r>
            <a:endParaRPr lang="en-US" dirty="0"/>
          </a:p>
        </p:txBody>
      </p:sp>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dirty="0" smtClean="0"/>
              <a:t>The relative humidity is the amount of water vapour in the air measured as a percentage of the maximum amount of water vapour the air could hold on a particular day.</a:t>
            </a:r>
            <a:br>
              <a:rPr lang="en-US" dirty="0" smtClean="0"/>
            </a:br>
            <a:r>
              <a:rPr lang="en-US" dirty="0" smtClean="0"/>
              <a:t/>
            </a:r>
            <a:br>
              <a:rPr lang="en-US" dirty="0" smtClean="0"/>
            </a:br>
            <a:r>
              <a:rPr lang="en-US" dirty="0" smtClean="0"/>
              <a:t>These days are referred to as sticky days.</a:t>
            </a:r>
            <a:r>
              <a:rPr lang="en-US" dirty="0"/>
              <a:t> </a:t>
            </a:r>
            <a:r>
              <a:rPr lang="en-US" dirty="0" smtClean="0"/>
              <a:t> Your clothes tend to stick to you skin since it is hard for it to evaporate due to high humidity (the air can not hold any more water so low evaporation rates come about).</a:t>
            </a:r>
            <a:br>
              <a:rPr lang="en-US" dirty="0" smtClean="0"/>
            </a:br>
            <a:r>
              <a:rPr lang="en-US" dirty="0" smtClean="0"/>
              <a:t/>
            </a:r>
            <a:br>
              <a:rPr lang="en-US" dirty="0" smtClean="0"/>
            </a:br>
            <a:r>
              <a:rPr lang="en-US" dirty="0" smtClean="0"/>
              <a:t>High humidity can cause people to suffer from heat exhaustion.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Much Sun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The sun emits ultraviolet radiation.  Too much of it being exposed to the skin can burn it.</a:t>
            </a:r>
            <a:br>
              <a:rPr lang="en-US" dirty="0" smtClean="0"/>
            </a:br>
            <a:r>
              <a:rPr lang="en-US" dirty="0" smtClean="0"/>
              <a:t/>
            </a:r>
            <a:br>
              <a:rPr lang="en-US" dirty="0" smtClean="0"/>
            </a:br>
            <a:r>
              <a:rPr lang="en-US" dirty="0" smtClean="0"/>
              <a:t>Lighter people suffer from sun burns easier than darker people because they lack sufficient melanin.  However dark and light persons need to wear sun block to protect their skin from the ultraviolet rays given off by the Sun.</a:t>
            </a:r>
            <a:endParaRPr lang="en-US" dirty="0"/>
          </a:p>
        </p:txBody>
      </p:sp>
      <p:pic>
        <p:nvPicPr>
          <p:cNvPr id="4098" name="Picture 2" descr="Image result for sun"/>
          <p:cNvPicPr>
            <a:picLocks noChangeAspect="1" noChangeArrowheads="1"/>
          </p:cNvPicPr>
          <p:nvPr/>
        </p:nvPicPr>
        <p:blipFill>
          <a:blip r:embed="rId2" cstate="print"/>
          <a:srcRect/>
          <a:stretch>
            <a:fillRect/>
          </a:stretch>
        </p:blipFill>
        <p:spPr bwMode="auto">
          <a:xfrm>
            <a:off x="0" y="0"/>
            <a:ext cx="1447800" cy="14478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Heatstroke</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Heatstroke is when your core </a:t>
            </a:r>
            <a:r>
              <a:rPr lang="en-US" dirty="0" smtClean="0"/>
              <a:t>body temperature </a:t>
            </a:r>
            <a:r>
              <a:rPr lang="en-US" dirty="0" smtClean="0"/>
              <a:t>rises to dangerous levels.  If it rises to about 42</a:t>
            </a:r>
            <a:r>
              <a:rPr lang="en-US" baseline="30000" dirty="0" smtClean="0"/>
              <a:t>o</a:t>
            </a:r>
            <a:r>
              <a:rPr lang="en-US" dirty="0" smtClean="0"/>
              <a:t>C it can be fatal.</a:t>
            </a:r>
            <a:br>
              <a:rPr lang="en-US" dirty="0" smtClean="0"/>
            </a:br>
            <a:r>
              <a:rPr lang="en-US" dirty="0" smtClean="0"/>
              <a:t/>
            </a:r>
            <a:br>
              <a:rPr lang="en-US" dirty="0" smtClean="0"/>
            </a:br>
            <a:r>
              <a:rPr lang="en-US" dirty="0" smtClean="0"/>
              <a:t>In very hot weather a person will be unable to get rid of heat energy quickly enough.</a:t>
            </a:r>
            <a:br>
              <a:rPr lang="en-US" dirty="0" smtClean="0"/>
            </a:br>
            <a:r>
              <a:rPr lang="en-US" dirty="0" smtClean="0"/>
              <a:t/>
            </a:r>
            <a:br>
              <a:rPr lang="en-US" dirty="0" smtClean="0"/>
            </a:br>
            <a:r>
              <a:rPr lang="en-US" dirty="0" smtClean="0"/>
              <a:t>Victims of heatstroke can feel sick, tired, weak.  This can make them dizzy, nauseous, suffer from headaches and muscle cramps.  Sometimes a person may fall into a coma.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Heatstroke</a:t>
            </a:r>
            <a:endParaRPr lang="en-US" dirty="0"/>
          </a:p>
        </p:txBody>
      </p:sp>
      <p:sp>
        <p:nvSpPr>
          <p:cNvPr id="3" name="Content Placeholder 2"/>
          <p:cNvSpPr>
            <a:spLocks noGrp="1"/>
          </p:cNvSpPr>
          <p:nvPr>
            <p:ph idx="1"/>
          </p:nvPr>
        </p:nvSpPr>
        <p:spPr/>
        <p:txBody>
          <a:bodyPr/>
          <a:lstStyle/>
          <a:p>
            <a:endParaRPr lang="en-US"/>
          </a:p>
        </p:txBody>
      </p:sp>
      <p:pic>
        <p:nvPicPr>
          <p:cNvPr id="4" name="Picture 2" descr="Image result for heat stroke"/>
          <p:cNvPicPr>
            <a:picLocks noChangeAspect="1" noChangeArrowheads="1"/>
          </p:cNvPicPr>
          <p:nvPr/>
        </p:nvPicPr>
        <p:blipFill>
          <a:blip r:embed="rId2" cstate="print"/>
          <a:srcRect b="12006"/>
          <a:stretch>
            <a:fillRect/>
          </a:stretch>
        </p:blipFill>
        <p:spPr bwMode="auto">
          <a:xfrm>
            <a:off x="1981200" y="1371600"/>
            <a:ext cx="5532585" cy="5257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Image result for conduction via a metal"/>
          <p:cNvPicPr>
            <a:picLocks noChangeAspect="1" noChangeArrowheads="1"/>
          </p:cNvPicPr>
          <p:nvPr/>
        </p:nvPicPr>
        <p:blipFill>
          <a:blip r:embed="rId2" cstate="print"/>
          <a:srcRect l="15799" t="25764" r="20035" b="25347"/>
          <a:stretch>
            <a:fillRect/>
          </a:stretch>
        </p:blipFill>
        <p:spPr bwMode="auto">
          <a:xfrm>
            <a:off x="4152900" y="2514600"/>
            <a:ext cx="2552700" cy="1458686"/>
          </a:xfrm>
          <a:prstGeom prst="rect">
            <a:avLst/>
          </a:prstGeom>
          <a:noFill/>
        </p:spPr>
      </p:pic>
      <p:sp>
        <p:nvSpPr>
          <p:cNvPr id="2" name="Title 1"/>
          <p:cNvSpPr>
            <a:spLocks noGrp="1"/>
          </p:cNvSpPr>
          <p:nvPr>
            <p:ph type="title"/>
          </p:nvPr>
        </p:nvSpPr>
        <p:spPr/>
        <p:txBody>
          <a:bodyPr/>
          <a:lstStyle/>
          <a:p>
            <a:r>
              <a:rPr lang="en-US" dirty="0" smtClean="0"/>
              <a:t>Conduction</a:t>
            </a:r>
            <a:endParaRPr lang="en-US" dirty="0"/>
          </a:p>
        </p:txBody>
      </p:sp>
      <p:sp>
        <p:nvSpPr>
          <p:cNvPr id="3" name="Content Placeholder 2"/>
          <p:cNvSpPr>
            <a:spLocks noGrp="1"/>
          </p:cNvSpPr>
          <p:nvPr>
            <p:ph idx="1"/>
          </p:nvPr>
        </p:nvSpPr>
        <p:spPr>
          <a:xfrm>
            <a:off x="457200" y="1600200"/>
            <a:ext cx="8229600" cy="5257800"/>
          </a:xfrm>
        </p:spPr>
        <p:txBody>
          <a:bodyPr>
            <a:normAutofit/>
          </a:bodyPr>
          <a:lstStyle/>
          <a:p>
            <a:r>
              <a:rPr lang="en-US" dirty="0" smtClean="0"/>
              <a:t>When one end of a metal is heated the heat is transferred through it via vibrations.  This is called </a:t>
            </a:r>
            <a:r>
              <a:rPr lang="en-US" b="1" dirty="0" smtClean="0"/>
              <a:t>conduction</a:t>
            </a:r>
            <a:r>
              <a:rPr lang="en-US" dirty="0" smtClean="0"/>
              <a:t>.</a:t>
            </a:r>
            <a:br>
              <a:rPr lang="en-US" dirty="0" smtClean="0"/>
            </a:br>
            <a:endParaRPr lang="en-US" dirty="0" smtClean="0"/>
          </a:p>
          <a:p>
            <a:r>
              <a:rPr lang="en-US" dirty="0" smtClean="0"/>
              <a:t>The heat vibrates the particles (atoms, molecules or ions) within the metal and such vibrations are passed along to other particles within the metal which eventually heats up the entire metal.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Good Ventilation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Effective ventilation is needed in buildings to make them comfortable to live and work in.</a:t>
            </a:r>
            <a:br>
              <a:rPr lang="en-US" dirty="0" smtClean="0"/>
            </a:br>
            <a:endParaRPr lang="en-US" dirty="0" smtClean="0"/>
          </a:p>
          <a:p>
            <a:r>
              <a:rPr lang="en-US" dirty="0" smtClean="0"/>
              <a:t>If air is not allowed to circulate and fresh air is not introduced the air inside the building will get stale.</a:t>
            </a:r>
            <a:br>
              <a:rPr lang="en-US" dirty="0" smtClean="0"/>
            </a:br>
            <a:endParaRPr lang="en-US" dirty="0" smtClean="0"/>
          </a:p>
          <a:p>
            <a:r>
              <a:rPr lang="en-US" dirty="0" smtClean="0"/>
              <a:t>This can cause unsafe situations in which microorganisms can thrive in.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importance of Good Ventilation</a:t>
            </a:r>
            <a:endParaRPr lang="en-US" dirty="0"/>
          </a:p>
        </p:txBody>
      </p:sp>
      <p:sp>
        <p:nvSpPr>
          <p:cNvPr id="3" name="Content Placeholder 2"/>
          <p:cNvSpPr>
            <a:spLocks noGrp="1"/>
          </p:cNvSpPr>
          <p:nvPr>
            <p:ph idx="1"/>
          </p:nvPr>
        </p:nvSpPr>
        <p:spPr>
          <a:xfrm>
            <a:off x="457200" y="1600200"/>
            <a:ext cx="8229600" cy="5257800"/>
          </a:xfrm>
        </p:spPr>
        <p:txBody>
          <a:bodyPr>
            <a:normAutofit fontScale="85000" lnSpcReduction="20000"/>
          </a:bodyPr>
          <a:lstStyle/>
          <a:p>
            <a:r>
              <a:rPr lang="en-US" dirty="0" smtClean="0"/>
              <a:t>To achieve a well ventilated place a high window and a low window should be placed in the building.  </a:t>
            </a:r>
            <a:r>
              <a:rPr lang="en-US" dirty="0"/>
              <a:t/>
            </a:r>
            <a:br>
              <a:rPr lang="en-US" dirty="0"/>
            </a:br>
            <a:r>
              <a:rPr lang="en-US" dirty="0" smtClean="0"/>
              <a:t/>
            </a:r>
            <a:br>
              <a:rPr lang="en-US" dirty="0" smtClean="0"/>
            </a:br>
            <a:r>
              <a:rPr lang="en-US" dirty="0" smtClean="0"/>
              <a:t>They should be opened so that hot air can leave from the top window while cool air enters the bottom window.</a:t>
            </a:r>
          </a:p>
          <a:p>
            <a:endParaRPr lang="en-US" dirty="0"/>
          </a:p>
          <a:p>
            <a:r>
              <a:rPr lang="en-US" dirty="0" smtClean="0"/>
              <a:t>Air conditioners can also be used to remove stale air by cleaning or recycling it.</a:t>
            </a:r>
            <a:br>
              <a:rPr lang="en-US" dirty="0" smtClean="0"/>
            </a:br>
            <a:endParaRPr lang="en-US" dirty="0" smtClean="0"/>
          </a:p>
          <a:p>
            <a:r>
              <a:rPr lang="en-US" dirty="0" smtClean="0"/>
              <a:t>Humidifiers introduce water vapour into a building if the air gets too dry.  Dry air can make people uncomfortable.  Humidifiers can help maintain a comfortable work space.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5486400"/>
          </a:xfrm>
        </p:spPr>
        <p:txBody>
          <a:bodyPr>
            <a:normAutofit fontScale="85000" lnSpcReduction="20000"/>
          </a:bodyPr>
          <a:lstStyle/>
          <a:p>
            <a:pPr>
              <a:buNone/>
            </a:pPr>
            <a:r>
              <a:rPr lang="en-US" dirty="0" smtClean="0"/>
              <a:t>	</a:t>
            </a:r>
            <a:br>
              <a:rPr lang="en-US" dirty="0" smtClean="0"/>
            </a:br>
            <a:r>
              <a:rPr lang="en-US" dirty="0" smtClean="0"/>
              <a:t>1</a:t>
            </a:r>
            <a:r>
              <a:rPr lang="en-US" dirty="0" smtClean="0"/>
              <a:t>.  In a fluid, heat is transferred via</a:t>
            </a:r>
            <a:br>
              <a:rPr lang="en-US" dirty="0" smtClean="0"/>
            </a:br>
            <a:r>
              <a:rPr lang="en-US" dirty="0" smtClean="0"/>
              <a:t>a.  conduction	b.  c</a:t>
            </a:r>
            <a:r>
              <a:rPr lang="en-US" dirty="0" smtClean="0"/>
              <a:t>onvection   </a:t>
            </a:r>
            <a:br>
              <a:rPr lang="en-US" dirty="0" smtClean="0"/>
            </a:br>
            <a:r>
              <a:rPr lang="en-US" dirty="0" smtClean="0"/>
              <a:t>c</a:t>
            </a:r>
            <a:r>
              <a:rPr lang="en-US" dirty="0" smtClean="0"/>
              <a:t>.  diffusion	d.  radiation</a:t>
            </a:r>
            <a:br>
              <a:rPr lang="en-US" dirty="0" smtClean="0"/>
            </a:br>
            <a:r>
              <a:rPr lang="en-US" dirty="0" smtClean="0"/>
              <a:t/>
            </a:r>
            <a:br>
              <a:rPr lang="en-US" dirty="0" smtClean="0"/>
            </a:br>
            <a:r>
              <a:rPr lang="en-US" dirty="0" smtClean="0"/>
              <a:t>2.  Which of the following materials conduct heat best?</a:t>
            </a:r>
            <a:br>
              <a:rPr lang="en-US" dirty="0" smtClean="0"/>
            </a:br>
            <a:r>
              <a:rPr lang="en-US" dirty="0" smtClean="0"/>
              <a:t>a.  wool		b.  rubber	c.  brass		d.  glass</a:t>
            </a:r>
            <a:br>
              <a:rPr lang="en-US" dirty="0" smtClean="0"/>
            </a:br>
            <a:r>
              <a:rPr lang="en-US" dirty="0" smtClean="0"/>
              <a:t/>
            </a:r>
            <a:br>
              <a:rPr lang="en-US" dirty="0" smtClean="0"/>
            </a:br>
            <a:r>
              <a:rPr lang="en-US" dirty="0" smtClean="0"/>
              <a:t>3.  Conduction occurs in which of the following</a:t>
            </a:r>
            <a:br>
              <a:rPr lang="en-US" dirty="0" smtClean="0"/>
            </a:br>
            <a:r>
              <a:rPr lang="en-US" dirty="0" smtClean="0"/>
              <a:t>a.  water		b. Pyrex		</a:t>
            </a:r>
            <a:r>
              <a:rPr lang="en-US" dirty="0" smtClean="0"/>
              <a:t/>
            </a:r>
            <a:br>
              <a:rPr lang="en-US" dirty="0" smtClean="0"/>
            </a:br>
            <a:r>
              <a:rPr lang="en-US" dirty="0" smtClean="0"/>
              <a:t>c</a:t>
            </a:r>
            <a:r>
              <a:rPr lang="en-US" dirty="0" smtClean="0"/>
              <a:t>.  rubber	</a:t>
            </a:r>
            <a:r>
              <a:rPr lang="en-US" dirty="0" smtClean="0"/>
              <a:t>	d</a:t>
            </a:r>
            <a:r>
              <a:rPr lang="en-US" dirty="0" smtClean="0"/>
              <a:t>.  gold chain   </a:t>
            </a:r>
            <a:br>
              <a:rPr lang="en-US" dirty="0" smtClean="0"/>
            </a:br>
            <a:r>
              <a:rPr lang="en-US" dirty="0" smtClean="0"/>
              <a:t/>
            </a:r>
            <a:br>
              <a:rPr lang="en-US" dirty="0" smtClean="0"/>
            </a:br>
            <a:r>
              <a:rPr lang="en-US" dirty="0" smtClean="0"/>
              <a:t>4.  When an egg is placed into boiling water it cooks via</a:t>
            </a:r>
            <a:br>
              <a:rPr lang="en-US" dirty="0" smtClean="0"/>
            </a:br>
            <a:r>
              <a:rPr lang="en-US" dirty="0" smtClean="0"/>
              <a:t>a.  conduction	b.  </a:t>
            </a:r>
            <a:r>
              <a:rPr lang="en-US" dirty="0" smtClean="0"/>
              <a:t>Osmosis</a:t>
            </a:r>
            <a:br>
              <a:rPr lang="en-US" dirty="0" smtClean="0"/>
            </a:br>
            <a:r>
              <a:rPr lang="en-US" dirty="0" smtClean="0"/>
              <a:t>c</a:t>
            </a:r>
            <a:r>
              <a:rPr lang="en-US" dirty="0" smtClean="0"/>
              <a:t>.  </a:t>
            </a:r>
            <a:r>
              <a:rPr lang="en-US" dirty="0" smtClean="0"/>
              <a:t>Diffusion</a:t>
            </a:r>
            <a:r>
              <a:rPr lang="en-US" dirty="0" smtClean="0"/>
              <a:t>	</a:t>
            </a:r>
            <a:r>
              <a:rPr lang="en-US" dirty="0" smtClean="0"/>
              <a:t>d</a:t>
            </a:r>
            <a:r>
              <a:rPr lang="en-US" dirty="0" smtClean="0"/>
              <a:t>.  </a:t>
            </a:r>
            <a:r>
              <a:rPr lang="en-US" dirty="0" smtClean="0"/>
              <a:t>convection</a:t>
            </a:r>
            <a:endParaRPr lang="en-US" dirty="0"/>
          </a:p>
        </p:txBody>
      </p:sp>
      <p:sp>
        <p:nvSpPr>
          <p:cNvPr id="4" name="Title 1"/>
          <p:cNvSpPr>
            <a:spLocks noGrp="1"/>
          </p:cNvSpPr>
          <p:nvPr>
            <p:ph type="title"/>
          </p:nvPr>
        </p:nvSpPr>
        <p:spPr>
          <a:xfrm>
            <a:off x="457200" y="274638"/>
            <a:ext cx="8229600" cy="1143000"/>
          </a:xfrm>
        </p:spPr>
        <p:txBody>
          <a:bodyPr>
            <a:normAutofit/>
          </a:bodyPr>
          <a:lstStyle/>
          <a:p>
            <a:r>
              <a:rPr lang="en-US" dirty="0" smtClean="0"/>
              <a:t>Comprehension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5486400"/>
          </a:xfrm>
        </p:spPr>
        <p:txBody>
          <a:bodyPr>
            <a:normAutofit fontScale="85000" lnSpcReduction="20000"/>
          </a:bodyPr>
          <a:lstStyle/>
          <a:p>
            <a:pPr>
              <a:buNone/>
            </a:pPr>
            <a:r>
              <a:rPr lang="en-US" dirty="0" smtClean="0"/>
              <a:t>	5</a:t>
            </a:r>
            <a:r>
              <a:rPr lang="en-US" dirty="0" smtClean="0"/>
              <a:t>.  Breeze is an example of </a:t>
            </a:r>
            <a:br>
              <a:rPr lang="en-US" dirty="0" smtClean="0"/>
            </a:br>
            <a:r>
              <a:rPr lang="en-US" dirty="0" smtClean="0"/>
              <a:t>a.  convection 	b.  conduction	</a:t>
            </a:r>
            <a:r>
              <a:rPr lang="en-US" dirty="0" smtClean="0"/>
              <a:t/>
            </a:r>
            <a:br>
              <a:rPr lang="en-US" dirty="0" smtClean="0"/>
            </a:br>
            <a:r>
              <a:rPr lang="en-US" dirty="0" smtClean="0"/>
              <a:t>c</a:t>
            </a:r>
            <a:r>
              <a:rPr lang="en-US" dirty="0" smtClean="0"/>
              <a:t>.  radiation	d.  osmosis</a:t>
            </a:r>
            <a:br>
              <a:rPr lang="en-US" dirty="0" smtClean="0"/>
            </a:br>
            <a:r>
              <a:rPr lang="en-US" dirty="0" smtClean="0"/>
              <a:t/>
            </a:r>
            <a:br>
              <a:rPr lang="en-US" dirty="0" smtClean="0"/>
            </a:br>
            <a:r>
              <a:rPr lang="en-US" dirty="0" smtClean="0"/>
              <a:t>6.  In which thermometer is there a constriction in the capillary tube present?</a:t>
            </a:r>
            <a:br>
              <a:rPr lang="en-US" dirty="0" smtClean="0"/>
            </a:br>
            <a:r>
              <a:rPr lang="en-US" dirty="0" smtClean="0"/>
              <a:t>a.  gas		b.  clinical	</a:t>
            </a:r>
            <a:r>
              <a:rPr lang="en-US" dirty="0" smtClean="0"/>
              <a:t/>
            </a:r>
            <a:br>
              <a:rPr lang="en-US" dirty="0" smtClean="0"/>
            </a:br>
            <a:r>
              <a:rPr lang="en-US" dirty="0" smtClean="0"/>
              <a:t>c</a:t>
            </a:r>
            <a:r>
              <a:rPr lang="en-US" dirty="0" smtClean="0"/>
              <a:t>.  digital	</a:t>
            </a:r>
            <a:r>
              <a:rPr lang="en-US" dirty="0" smtClean="0"/>
              <a:t>	d</a:t>
            </a:r>
            <a:r>
              <a:rPr lang="en-US" dirty="0" smtClean="0"/>
              <a:t>.  mercury</a:t>
            </a:r>
            <a:br>
              <a:rPr lang="en-US" dirty="0" smtClean="0"/>
            </a:br>
            <a:r>
              <a:rPr lang="en-US" dirty="0" smtClean="0"/>
              <a:t/>
            </a:r>
            <a:br>
              <a:rPr lang="en-US" dirty="0" smtClean="0"/>
            </a:br>
            <a:r>
              <a:rPr lang="en-US" dirty="0" smtClean="0"/>
              <a:t>7.  The speed of light is </a:t>
            </a:r>
            <a:br>
              <a:rPr lang="en-US" dirty="0" smtClean="0"/>
            </a:br>
            <a:r>
              <a:rPr lang="en-US" dirty="0" smtClean="0"/>
              <a:t>a.  3 × 10</a:t>
            </a:r>
            <a:r>
              <a:rPr lang="en-US" baseline="30000" dirty="0" smtClean="0"/>
              <a:t>8</a:t>
            </a:r>
            <a:r>
              <a:rPr lang="en-US" dirty="0" smtClean="0"/>
              <a:t> m/s	b.  3 × 10</a:t>
            </a:r>
            <a:r>
              <a:rPr lang="en-US" baseline="30000" dirty="0" smtClean="0"/>
              <a:t>7</a:t>
            </a:r>
            <a:r>
              <a:rPr lang="en-US" dirty="0" smtClean="0"/>
              <a:t> m/s	</a:t>
            </a:r>
            <a:r>
              <a:rPr lang="en-US" dirty="0" smtClean="0"/>
              <a:t/>
            </a:r>
            <a:br>
              <a:rPr lang="en-US" dirty="0" smtClean="0"/>
            </a:br>
            <a:r>
              <a:rPr lang="en-US" dirty="0" smtClean="0"/>
              <a:t>c</a:t>
            </a:r>
            <a:r>
              <a:rPr lang="en-US" dirty="0" smtClean="0"/>
              <a:t>.  3 × 10</a:t>
            </a:r>
            <a:r>
              <a:rPr lang="en-US" baseline="30000" dirty="0" smtClean="0"/>
              <a:t>6</a:t>
            </a:r>
            <a:r>
              <a:rPr lang="en-US" dirty="0" smtClean="0"/>
              <a:t> m/s	d.  3 × 10</a:t>
            </a:r>
            <a:r>
              <a:rPr lang="en-US" baseline="30000" dirty="0" smtClean="0"/>
              <a:t>5</a:t>
            </a:r>
            <a:r>
              <a:rPr lang="en-US" dirty="0" smtClean="0"/>
              <a:t> m/s  </a:t>
            </a:r>
            <a:br>
              <a:rPr lang="en-US" dirty="0" smtClean="0"/>
            </a:br>
            <a:r>
              <a:rPr lang="en-US" dirty="0" smtClean="0"/>
              <a:t/>
            </a:r>
            <a:br>
              <a:rPr lang="en-US" dirty="0" smtClean="0"/>
            </a:br>
            <a:r>
              <a:rPr lang="en-US" dirty="0" smtClean="0"/>
              <a:t>8.  The movement of land masses is due to</a:t>
            </a:r>
            <a:br>
              <a:rPr lang="en-US" dirty="0" smtClean="0"/>
            </a:br>
            <a:r>
              <a:rPr lang="en-US" dirty="0" smtClean="0"/>
              <a:t>a.  radiation	b.  c</a:t>
            </a:r>
            <a:r>
              <a:rPr lang="en-US" dirty="0" smtClean="0"/>
              <a:t>onvection</a:t>
            </a:r>
            <a:br>
              <a:rPr lang="en-US" dirty="0" smtClean="0"/>
            </a:br>
            <a:r>
              <a:rPr lang="en-US" dirty="0" smtClean="0"/>
              <a:t>c</a:t>
            </a:r>
            <a:r>
              <a:rPr lang="en-US" dirty="0" smtClean="0"/>
              <a:t>.  conduction	d.  </a:t>
            </a:r>
            <a:r>
              <a:rPr lang="en-US" dirty="0" smtClean="0"/>
              <a:t>osmosis</a:t>
            </a:r>
            <a:endParaRPr lang="en-US" dirty="0"/>
          </a:p>
        </p:txBody>
      </p:sp>
      <p:sp>
        <p:nvSpPr>
          <p:cNvPr id="4" name="Title 1"/>
          <p:cNvSpPr>
            <a:spLocks noGrp="1"/>
          </p:cNvSpPr>
          <p:nvPr>
            <p:ph type="title"/>
          </p:nvPr>
        </p:nvSpPr>
        <p:spPr>
          <a:xfrm>
            <a:off x="457200" y="274638"/>
            <a:ext cx="8229600" cy="1143000"/>
          </a:xfrm>
        </p:spPr>
        <p:txBody>
          <a:bodyPr>
            <a:normAutofit/>
          </a:bodyPr>
          <a:lstStyle/>
          <a:p>
            <a:r>
              <a:rPr lang="en-US" dirty="0" smtClean="0"/>
              <a:t>Comprehension</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7"/>
            <a:ext cx="8229600" cy="4983163"/>
          </a:xfrm>
        </p:spPr>
        <p:txBody>
          <a:bodyPr>
            <a:normAutofit fontScale="92500" lnSpcReduction="20000"/>
          </a:bodyPr>
          <a:lstStyle/>
          <a:p>
            <a:r>
              <a:rPr lang="en-US" dirty="0" smtClean="0"/>
              <a:t>9. All of the following explains evaporation except</a:t>
            </a:r>
            <a:br>
              <a:rPr lang="en-US" dirty="0" smtClean="0"/>
            </a:br>
            <a:r>
              <a:rPr lang="en-US" dirty="0" smtClean="0"/>
              <a:t>a.  it occurs at one </a:t>
            </a:r>
            <a:r>
              <a:rPr lang="en-US" dirty="0" smtClean="0"/>
              <a:t>temperature</a:t>
            </a:r>
            <a:br>
              <a:rPr lang="en-US" dirty="0" smtClean="0"/>
            </a:br>
            <a:r>
              <a:rPr lang="en-US" dirty="0" smtClean="0"/>
              <a:t>b.  </a:t>
            </a:r>
            <a:r>
              <a:rPr lang="en-US" dirty="0" smtClean="0"/>
              <a:t>it occurs at any temperature</a:t>
            </a:r>
            <a:br>
              <a:rPr lang="en-US" dirty="0" smtClean="0"/>
            </a:br>
            <a:r>
              <a:rPr lang="en-US" dirty="0" smtClean="0"/>
              <a:t>c.  it occurs faster with greater surface area	</a:t>
            </a:r>
            <a:r>
              <a:rPr lang="en-US" dirty="0" smtClean="0"/>
              <a:t/>
            </a:r>
            <a:br>
              <a:rPr lang="en-US" dirty="0" smtClean="0"/>
            </a:br>
            <a:r>
              <a:rPr lang="en-US" dirty="0" smtClean="0"/>
              <a:t>d</a:t>
            </a:r>
            <a:r>
              <a:rPr lang="en-US" dirty="0" smtClean="0"/>
              <a:t>.  it occurs in any liquid</a:t>
            </a:r>
            <a:br>
              <a:rPr lang="en-US" dirty="0" smtClean="0"/>
            </a:br>
            <a:r>
              <a:rPr lang="en-US" dirty="0" smtClean="0"/>
              <a:t/>
            </a:r>
            <a:br>
              <a:rPr lang="en-US" dirty="0" smtClean="0"/>
            </a:br>
            <a:r>
              <a:rPr lang="en-US" dirty="0" smtClean="0"/>
              <a:t>10.  A hot air balloon rises because</a:t>
            </a:r>
            <a:br>
              <a:rPr lang="en-US" dirty="0" smtClean="0"/>
            </a:br>
            <a:r>
              <a:rPr lang="en-US" dirty="0" smtClean="0"/>
              <a:t>a.  the balloon is lighter than the air		</a:t>
            </a:r>
            <a:r>
              <a:rPr lang="en-US" dirty="0" smtClean="0"/>
              <a:t/>
            </a:r>
            <a:br>
              <a:rPr lang="en-US" dirty="0" smtClean="0"/>
            </a:br>
            <a:r>
              <a:rPr lang="en-US" dirty="0" smtClean="0"/>
              <a:t>b</a:t>
            </a:r>
            <a:r>
              <a:rPr lang="en-US" dirty="0" smtClean="0"/>
              <a:t>.  there is an electric fan inside</a:t>
            </a:r>
            <a:br>
              <a:rPr lang="en-US" dirty="0" smtClean="0"/>
            </a:br>
            <a:r>
              <a:rPr lang="en-US" dirty="0" smtClean="0"/>
              <a:t>c.  the hot air inside rises up and becomes less dense 	</a:t>
            </a:r>
            <a:r>
              <a:rPr lang="en-US" dirty="0" smtClean="0"/>
              <a:t/>
            </a:r>
            <a:br>
              <a:rPr lang="en-US" dirty="0" smtClean="0"/>
            </a:br>
            <a:r>
              <a:rPr lang="en-US" dirty="0" smtClean="0"/>
              <a:t>d</a:t>
            </a:r>
            <a:r>
              <a:rPr lang="en-US" dirty="0" smtClean="0"/>
              <a:t>.  the cool air rises up and becomes less dense</a:t>
            </a:r>
            <a:br>
              <a:rPr lang="en-US" dirty="0" smtClean="0"/>
            </a:br>
            <a:endParaRPr lang="en-US" dirty="0"/>
          </a:p>
        </p:txBody>
      </p:sp>
      <p:sp>
        <p:nvSpPr>
          <p:cNvPr id="4" name="Title 1"/>
          <p:cNvSpPr>
            <a:spLocks noGrp="1"/>
          </p:cNvSpPr>
          <p:nvPr>
            <p:ph type="title"/>
          </p:nvPr>
        </p:nvSpPr>
        <p:spPr>
          <a:xfrm>
            <a:off x="457200" y="76200"/>
            <a:ext cx="8229600" cy="1143000"/>
          </a:xfrm>
        </p:spPr>
        <p:txBody>
          <a:bodyPr>
            <a:normAutofit/>
          </a:bodyPr>
          <a:lstStyle/>
          <a:p>
            <a:r>
              <a:rPr lang="en-US" dirty="0" smtClean="0"/>
              <a:t>Comprehension</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Image result for wool"/>
          <p:cNvPicPr>
            <a:picLocks noChangeAspect="1" noChangeArrowheads="1"/>
          </p:cNvPicPr>
          <p:nvPr/>
        </p:nvPicPr>
        <p:blipFill>
          <a:blip r:embed="rId2" cstate="print"/>
          <a:srcRect/>
          <a:stretch>
            <a:fillRect/>
          </a:stretch>
        </p:blipFill>
        <p:spPr bwMode="auto">
          <a:xfrm>
            <a:off x="3200400" y="3886200"/>
            <a:ext cx="2857500" cy="2857500"/>
          </a:xfrm>
          <a:prstGeom prst="rect">
            <a:avLst/>
          </a:prstGeom>
          <a:noFill/>
        </p:spPr>
      </p:pic>
      <p:sp>
        <p:nvSpPr>
          <p:cNvPr id="2" name="Title 1"/>
          <p:cNvSpPr>
            <a:spLocks noGrp="1"/>
          </p:cNvSpPr>
          <p:nvPr>
            <p:ph type="title"/>
          </p:nvPr>
        </p:nvSpPr>
        <p:spPr/>
        <p:txBody>
          <a:bodyPr/>
          <a:lstStyle/>
          <a:p>
            <a:r>
              <a:rPr lang="en-US" dirty="0" smtClean="0"/>
              <a:t>Conduction</a:t>
            </a:r>
            <a:endParaRPr lang="en-US" dirty="0"/>
          </a:p>
        </p:txBody>
      </p:sp>
      <p:sp>
        <p:nvSpPr>
          <p:cNvPr id="3" name="Content Placeholder 2"/>
          <p:cNvSpPr>
            <a:spLocks noGrp="1"/>
          </p:cNvSpPr>
          <p:nvPr>
            <p:ph idx="1"/>
          </p:nvPr>
        </p:nvSpPr>
        <p:spPr/>
        <p:txBody>
          <a:bodyPr/>
          <a:lstStyle/>
          <a:p>
            <a:r>
              <a:rPr lang="en-US" dirty="0" smtClean="0"/>
              <a:t>Materials which are unable to conduct heat are referred to insulators.</a:t>
            </a:r>
            <a:br>
              <a:rPr lang="en-US" dirty="0" smtClean="0"/>
            </a:br>
            <a:endParaRPr lang="en-US" dirty="0" smtClean="0"/>
          </a:p>
          <a:p>
            <a:r>
              <a:rPr lang="en-US" dirty="0" smtClean="0"/>
              <a:t>Examples of insulators are wool, plastic and wood.</a:t>
            </a:r>
            <a:endParaRPr lang="en-US" dirty="0"/>
          </a:p>
        </p:txBody>
      </p:sp>
      <p:pic>
        <p:nvPicPr>
          <p:cNvPr id="35842" name="Picture 2" descr="Image result for wood"/>
          <p:cNvPicPr>
            <a:picLocks noChangeAspect="1" noChangeArrowheads="1"/>
          </p:cNvPicPr>
          <p:nvPr/>
        </p:nvPicPr>
        <p:blipFill>
          <a:blip r:embed="rId3" cstate="print"/>
          <a:srcRect/>
          <a:stretch>
            <a:fillRect/>
          </a:stretch>
        </p:blipFill>
        <p:spPr bwMode="auto">
          <a:xfrm rot="2350138">
            <a:off x="678221" y="4990349"/>
            <a:ext cx="2888193" cy="1003556"/>
          </a:xfrm>
          <a:prstGeom prst="rect">
            <a:avLst/>
          </a:prstGeom>
          <a:noFill/>
        </p:spPr>
      </p:pic>
      <p:pic>
        <p:nvPicPr>
          <p:cNvPr id="35848" name="Picture 8" descr="Image result for plastic bottle"/>
          <p:cNvPicPr>
            <a:picLocks noChangeAspect="1" noChangeArrowheads="1"/>
          </p:cNvPicPr>
          <p:nvPr/>
        </p:nvPicPr>
        <p:blipFill>
          <a:blip r:embed="rId4" cstate="print"/>
          <a:srcRect/>
          <a:stretch>
            <a:fillRect/>
          </a:stretch>
        </p:blipFill>
        <p:spPr bwMode="auto">
          <a:xfrm>
            <a:off x="6172200" y="3886200"/>
            <a:ext cx="2971800" cy="2971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Radiation is the transfer of heat energy in the form of </a:t>
            </a:r>
            <a:r>
              <a:rPr lang="en-US" b="1" dirty="0" smtClean="0"/>
              <a:t>electromagnetic waves</a:t>
            </a:r>
            <a:r>
              <a:rPr lang="en-US" dirty="0" smtClean="0"/>
              <a:t> such as </a:t>
            </a:r>
            <a:r>
              <a:rPr lang="en-US" b="1" dirty="0" smtClean="0"/>
              <a:t>infrared radiation</a:t>
            </a:r>
            <a:r>
              <a:rPr lang="en-US" dirty="0" smtClean="0"/>
              <a:t>.</a:t>
            </a:r>
            <a:br>
              <a:rPr lang="en-US" dirty="0" smtClean="0"/>
            </a:br>
            <a:endParaRPr lang="en-US" dirty="0" smtClean="0"/>
          </a:p>
        </p:txBody>
      </p:sp>
      <p:pic>
        <p:nvPicPr>
          <p:cNvPr id="4" name="Picture 2" descr="Related image"/>
          <p:cNvPicPr>
            <a:picLocks noChangeAspect="1" noChangeArrowheads="1"/>
          </p:cNvPicPr>
          <p:nvPr/>
        </p:nvPicPr>
        <p:blipFill>
          <a:blip r:embed="rId2" cstate="print"/>
          <a:srcRect/>
          <a:stretch>
            <a:fillRect/>
          </a:stretch>
        </p:blipFill>
        <p:spPr bwMode="auto">
          <a:xfrm>
            <a:off x="0" y="0"/>
            <a:ext cx="2114550" cy="1189859"/>
          </a:xfrm>
          <a:prstGeom prst="rect">
            <a:avLst/>
          </a:prstGeom>
          <a:noFill/>
        </p:spPr>
      </p:pic>
      <p:pic>
        <p:nvPicPr>
          <p:cNvPr id="5" name="Picture 4" descr="Image result for fire"/>
          <p:cNvPicPr>
            <a:picLocks noChangeAspect="1" noChangeArrowheads="1"/>
          </p:cNvPicPr>
          <p:nvPr/>
        </p:nvPicPr>
        <p:blipFill>
          <a:blip r:embed="rId3" cstate="print"/>
          <a:srcRect/>
          <a:stretch>
            <a:fillRect/>
          </a:stretch>
        </p:blipFill>
        <p:spPr bwMode="auto">
          <a:xfrm>
            <a:off x="1905000" y="0"/>
            <a:ext cx="1447800" cy="1447800"/>
          </a:xfrm>
          <a:prstGeom prst="rect">
            <a:avLst/>
          </a:prstGeom>
          <a:noFill/>
        </p:spPr>
      </p:pic>
      <p:pic>
        <p:nvPicPr>
          <p:cNvPr id="53250" name="Picture 2" descr="Image result for electromagnetic spectrum"/>
          <p:cNvPicPr>
            <a:picLocks noChangeAspect="1" noChangeArrowheads="1"/>
          </p:cNvPicPr>
          <p:nvPr/>
        </p:nvPicPr>
        <p:blipFill>
          <a:blip r:embed="rId4" cstate="print"/>
          <a:srcRect b="12682"/>
          <a:stretch>
            <a:fillRect/>
          </a:stretch>
        </p:blipFill>
        <p:spPr bwMode="auto">
          <a:xfrm>
            <a:off x="1120775" y="3505200"/>
            <a:ext cx="7032625"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Radiation </a:t>
            </a:r>
            <a:r>
              <a:rPr lang="en-US" dirty="0" smtClean="0"/>
              <a:t>is emitted by hot objects such as </a:t>
            </a:r>
            <a:r>
              <a:rPr lang="en-US" b="1" dirty="0" smtClean="0"/>
              <a:t>fire</a:t>
            </a:r>
            <a:r>
              <a:rPr lang="en-US" dirty="0" smtClean="0"/>
              <a:t> and the </a:t>
            </a:r>
            <a:r>
              <a:rPr lang="en-US" b="1" dirty="0" smtClean="0"/>
              <a:t>Sun</a:t>
            </a:r>
            <a:r>
              <a:rPr lang="en-US" dirty="0" smtClean="0"/>
              <a:t>.</a:t>
            </a:r>
            <a:br>
              <a:rPr lang="en-US" dirty="0" smtClean="0"/>
            </a:br>
            <a:endParaRPr lang="en-US" dirty="0" smtClean="0"/>
          </a:p>
          <a:p>
            <a:r>
              <a:rPr lang="en-US" dirty="0" smtClean="0"/>
              <a:t>The Sun’s energy travels through space at </a:t>
            </a:r>
            <a:br>
              <a:rPr lang="en-US" dirty="0" smtClean="0"/>
            </a:br>
            <a:r>
              <a:rPr lang="en-US" b="1" dirty="0" smtClean="0"/>
              <a:t>3 × 10</a:t>
            </a:r>
            <a:r>
              <a:rPr lang="en-US" b="1" baseline="30000" dirty="0" smtClean="0"/>
              <a:t>8</a:t>
            </a:r>
            <a:r>
              <a:rPr lang="en-US" b="1" dirty="0" smtClean="0"/>
              <a:t> m/s</a:t>
            </a:r>
            <a:r>
              <a:rPr lang="en-US" dirty="0" smtClean="0"/>
              <a:t>.  It does not need particles to travel since it can travel through space which is a natural vacuum.</a:t>
            </a:r>
            <a:endParaRPr lang="en-US" dirty="0"/>
          </a:p>
        </p:txBody>
      </p:sp>
      <p:pic>
        <p:nvPicPr>
          <p:cNvPr id="4" name="Picture 2" descr="Related image"/>
          <p:cNvPicPr>
            <a:picLocks noChangeAspect="1" noChangeArrowheads="1"/>
          </p:cNvPicPr>
          <p:nvPr/>
        </p:nvPicPr>
        <p:blipFill>
          <a:blip r:embed="rId2" cstate="print"/>
          <a:srcRect/>
          <a:stretch>
            <a:fillRect/>
          </a:stretch>
        </p:blipFill>
        <p:spPr bwMode="auto">
          <a:xfrm>
            <a:off x="0" y="0"/>
            <a:ext cx="2114550" cy="1189859"/>
          </a:xfrm>
          <a:prstGeom prst="rect">
            <a:avLst/>
          </a:prstGeom>
          <a:noFill/>
        </p:spPr>
      </p:pic>
      <p:pic>
        <p:nvPicPr>
          <p:cNvPr id="5" name="Picture 4" descr="Image result for fire"/>
          <p:cNvPicPr>
            <a:picLocks noChangeAspect="1" noChangeArrowheads="1"/>
          </p:cNvPicPr>
          <p:nvPr/>
        </p:nvPicPr>
        <p:blipFill>
          <a:blip r:embed="rId3" cstate="print"/>
          <a:srcRect/>
          <a:stretch>
            <a:fillRect/>
          </a:stretch>
        </p:blipFill>
        <p:spPr bwMode="auto">
          <a:xfrm>
            <a:off x="1905000" y="0"/>
            <a:ext cx="1447800" cy="144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Radiation</a:t>
            </a:r>
            <a:endParaRPr lang="en-US" dirty="0"/>
          </a:p>
        </p:txBody>
      </p:sp>
      <p:sp>
        <p:nvSpPr>
          <p:cNvPr id="3" name="Content Placeholder 2"/>
          <p:cNvSpPr>
            <a:spLocks noGrp="1"/>
          </p:cNvSpPr>
          <p:nvPr>
            <p:ph idx="1"/>
          </p:nvPr>
        </p:nvSpPr>
        <p:spPr/>
        <p:txBody>
          <a:bodyPr/>
          <a:lstStyle/>
          <a:p>
            <a:r>
              <a:rPr lang="en-US" dirty="0" smtClean="0"/>
              <a:t>Dull black objects </a:t>
            </a:r>
            <a:r>
              <a:rPr lang="en-US" b="1" dirty="0" smtClean="0"/>
              <a:t>absorb</a:t>
            </a:r>
            <a:r>
              <a:rPr lang="en-US" dirty="0" smtClean="0"/>
              <a:t> heat well.    </a:t>
            </a:r>
            <a:br>
              <a:rPr lang="en-US" dirty="0" smtClean="0"/>
            </a:br>
            <a:endParaRPr lang="en-US" dirty="0" smtClean="0"/>
          </a:p>
          <a:p>
            <a:r>
              <a:rPr lang="en-US" dirty="0" smtClean="0"/>
              <a:t>Shiny and white objects </a:t>
            </a:r>
            <a:r>
              <a:rPr lang="en-US" b="1" dirty="0" smtClean="0"/>
              <a:t>reflect</a:t>
            </a:r>
            <a:r>
              <a:rPr lang="en-US" dirty="0" smtClean="0"/>
              <a:t> heat well.</a:t>
            </a:r>
            <a:endParaRPr lang="en-US" dirty="0"/>
          </a:p>
        </p:txBody>
      </p:sp>
      <p:pic>
        <p:nvPicPr>
          <p:cNvPr id="33794" name="Picture 2" descr="Image result for black objects"/>
          <p:cNvPicPr>
            <a:picLocks noChangeAspect="1" noChangeArrowheads="1"/>
          </p:cNvPicPr>
          <p:nvPr/>
        </p:nvPicPr>
        <p:blipFill>
          <a:blip r:embed="rId2" cstate="print"/>
          <a:srcRect/>
          <a:stretch>
            <a:fillRect/>
          </a:stretch>
        </p:blipFill>
        <p:spPr bwMode="auto">
          <a:xfrm>
            <a:off x="457200" y="3200400"/>
            <a:ext cx="3429000" cy="3429000"/>
          </a:xfrm>
          <a:prstGeom prst="rect">
            <a:avLst/>
          </a:prstGeom>
          <a:noFill/>
        </p:spPr>
      </p:pic>
      <p:pic>
        <p:nvPicPr>
          <p:cNvPr id="33796" name="Picture 4" descr="Related image"/>
          <p:cNvPicPr>
            <a:picLocks noChangeAspect="1" noChangeArrowheads="1"/>
          </p:cNvPicPr>
          <p:nvPr/>
        </p:nvPicPr>
        <p:blipFill>
          <a:blip r:embed="rId3" cstate="print"/>
          <a:srcRect r="49344"/>
          <a:stretch>
            <a:fillRect/>
          </a:stretch>
        </p:blipFill>
        <p:spPr bwMode="auto">
          <a:xfrm>
            <a:off x="5105400" y="3276600"/>
            <a:ext cx="1828800" cy="303212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Transfer in Fluids</a:t>
            </a:r>
            <a:br>
              <a:rPr lang="en-US" dirty="0" smtClean="0"/>
            </a:br>
            <a:r>
              <a:rPr lang="en-US" dirty="0" smtClean="0"/>
              <a:t>Convection</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smtClean="0"/>
              <a:t>Liquids and gases are referred to as fluids.</a:t>
            </a:r>
            <a:br>
              <a:rPr lang="en-US" dirty="0" smtClean="0"/>
            </a:br>
            <a:endParaRPr lang="en-US" dirty="0" smtClean="0"/>
          </a:p>
          <a:p>
            <a:r>
              <a:rPr lang="en-US" dirty="0" smtClean="0"/>
              <a:t>Heat is transferred within a fluid via convection currents.</a:t>
            </a:r>
            <a:br>
              <a:rPr lang="en-US" dirty="0" smtClean="0"/>
            </a:br>
            <a:endParaRPr lang="en-US" dirty="0" smtClean="0"/>
          </a:p>
          <a:p>
            <a:r>
              <a:rPr lang="en-US" dirty="0" smtClean="0"/>
              <a:t>When a fluid is heated its particles move around more quickly.</a:t>
            </a:r>
            <a:br>
              <a:rPr lang="en-US" dirty="0" smtClean="0"/>
            </a:br>
            <a:endParaRPr lang="en-US" dirty="0" smtClean="0"/>
          </a:p>
          <a:p>
            <a:r>
              <a:rPr lang="en-US" dirty="0" smtClean="0"/>
              <a:t>As a fluid warms up, it expands and its density decreases.  This is because the heated particles of the fluid will float upwards.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9504</TotalTime>
  <Words>655</Words>
  <Application>Microsoft Office PowerPoint</Application>
  <PresentationFormat>On-screen Show (4:3)</PresentationFormat>
  <Paragraphs>115</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How is Energy Transferred</vt:lpstr>
      <vt:lpstr>Ways in Which Heat is Transferred</vt:lpstr>
      <vt:lpstr>Conduction</vt:lpstr>
      <vt:lpstr>Conduction</vt:lpstr>
      <vt:lpstr>Conduction</vt:lpstr>
      <vt:lpstr>Radiation</vt:lpstr>
      <vt:lpstr>Radiation</vt:lpstr>
      <vt:lpstr>Radiation</vt:lpstr>
      <vt:lpstr>Energy Transfer in Fluids Convection</vt:lpstr>
      <vt:lpstr>Energy Transfer in Fluids</vt:lpstr>
      <vt:lpstr>Examples of Natural Convection Currents Occurring</vt:lpstr>
      <vt:lpstr>Land Breeze and Sea Breeze</vt:lpstr>
      <vt:lpstr>Land Breeze and Sea Breeze</vt:lpstr>
      <vt:lpstr>Movement of Land Masses</vt:lpstr>
      <vt:lpstr>Movement of Land Masses</vt:lpstr>
      <vt:lpstr>How a Thermos or Vacuum Flask Works</vt:lpstr>
      <vt:lpstr>How a Thermos or Vacuum Flask Works</vt:lpstr>
      <vt:lpstr>Mechanism of a Radiator</vt:lpstr>
      <vt:lpstr>Thermostats and Thermometers</vt:lpstr>
      <vt:lpstr>Themostats</vt:lpstr>
      <vt:lpstr>Themostats</vt:lpstr>
      <vt:lpstr>Thermostats</vt:lpstr>
      <vt:lpstr>Household Appliances that use Thermostats</vt:lpstr>
      <vt:lpstr>Thermometers</vt:lpstr>
      <vt:lpstr>Laboratory Thermometer</vt:lpstr>
      <vt:lpstr>Alcohol Thermometer</vt:lpstr>
      <vt:lpstr>Clinical Thermometer</vt:lpstr>
      <vt:lpstr>Maximum-minimum Thermometer</vt:lpstr>
      <vt:lpstr>Digital Thermometers</vt:lpstr>
      <vt:lpstr>Evaporation and Cooling</vt:lpstr>
      <vt:lpstr>Evaporation</vt:lpstr>
      <vt:lpstr>Evaporation</vt:lpstr>
      <vt:lpstr>Cooling Your Body Down</vt:lpstr>
      <vt:lpstr>Humidity &amp; Ventilation</vt:lpstr>
      <vt:lpstr>Factors that affect the rate of Evaporation</vt:lpstr>
      <vt:lpstr>Relative Humidity</vt:lpstr>
      <vt:lpstr>Too Much Sun</vt:lpstr>
      <vt:lpstr>Heatstroke</vt:lpstr>
      <vt:lpstr>Heatstroke</vt:lpstr>
      <vt:lpstr>The Importance of Good Ventilation</vt:lpstr>
      <vt:lpstr>The importance of Good Ventilation</vt:lpstr>
      <vt:lpstr>Comprehension</vt:lpstr>
      <vt:lpstr>Comprehension</vt:lpstr>
      <vt:lpstr>Comprehension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is Energy Transfer</dc:title>
  <dc:creator>Samantha</dc:creator>
  <cp:lastModifiedBy>Samantha</cp:lastModifiedBy>
  <cp:revision>8</cp:revision>
  <dcterms:created xsi:type="dcterms:W3CDTF">2018-09-11T13:08:08Z</dcterms:created>
  <dcterms:modified xsi:type="dcterms:W3CDTF">2018-09-25T22:38:55Z</dcterms:modified>
</cp:coreProperties>
</file>