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58" r:id="rId7"/>
    <p:sldId id="264" r:id="rId8"/>
    <p:sldId id="267" r:id="rId9"/>
    <p:sldId id="266" r:id="rId10"/>
    <p:sldId id="268" r:id="rId11"/>
    <p:sldId id="265" r:id="rId12"/>
    <p:sldId id="259" r:id="rId13"/>
    <p:sldId id="270" r:id="rId14"/>
    <p:sldId id="271" r:id="rId15"/>
    <p:sldId id="272" r:id="rId16"/>
    <p:sldId id="260" r:id="rId17"/>
    <p:sldId id="275" r:id="rId18"/>
    <p:sldId id="273" r:id="rId19"/>
    <p:sldId id="277" r:id="rId20"/>
    <p:sldId id="276" r:id="rId21"/>
    <p:sldId id="274" r:id="rId22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29071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7E6E1-A114-42C6-A952-63E4FAC03247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98A4-BA75-4019-BEC5-BEC38A41C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7E6E1-A114-42C6-A952-63E4FAC03247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98A4-BA75-4019-BEC5-BEC38A41C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7E6E1-A114-42C6-A952-63E4FAC03247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98A4-BA75-4019-BEC5-BEC38A41C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7E6E1-A114-42C6-A952-63E4FAC03247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98A4-BA75-4019-BEC5-BEC38A41C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7E6E1-A114-42C6-A952-63E4FAC03247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98A4-BA75-4019-BEC5-BEC38A41C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7E6E1-A114-42C6-A952-63E4FAC03247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98A4-BA75-4019-BEC5-BEC38A41C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7E6E1-A114-42C6-A952-63E4FAC03247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98A4-BA75-4019-BEC5-BEC38A41C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7E6E1-A114-42C6-A952-63E4FAC03247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98A4-BA75-4019-BEC5-BEC38A41C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7E6E1-A114-42C6-A952-63E4FAC03247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98A4-BA75-4019-BEC5-BEC38A41C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7E6E1-A114-42C6-A952-63E4FAC03247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98A4-BA75-4019-BEC5-BEC38A41C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7E6E1-A114-42C6-A952-63E4FAC03247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98A4-BA75-4019-BEC5-BEC38A41C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7E6E1-A114-42C6-A952-63E4FAC03247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298A4-BA75-4019-BEC5-BEC38A41C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y-AM" smtClean="0">
                <a:solidFill>
                  <a:schemeClr val="bg2">
                    <a:lumMod val="10000"/>
                  </a:schemeClr>
                </a:solidFill>
              </a:rPr>
              <a:t>The </a:t>
            </a: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Rates of Chemical Reactions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KBYG - Final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2800" y="0"/>
            <a:ext cx="19812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5181600"/>
          </a:xfrm>
        </p:spPr>
        <p:txBody>
          <a:bodyPr>
            <a:normAutofit fontScale="92500" lnSpcReduction="20000"/>
          </a:bodyPr>
          <a:lstStyle/>
          <a:p>
            <a:endParaRPr lang="en-US" sz="40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  <a:t>An increase in </a:t>
            </a:r>
            <a:r>
              <a:rPr lang="en-US" sz="4000" b="1" dirty="0" smtClean="0">
                <a:solidFill>
                  <a:srgbClr val="FF0066"/>
                </a:solidFill>
              </a:rPr>
              <a:t>temperature</a:t>
            </a:r>
            <a: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  <a:t>cause p</a:t>
            </a:r>
            <a: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  <a:t>articles 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  <a:t>to </a:t>
            </a:r>
            <a: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  <a:t>move faster which means:</a:t>
            </a:r>
            <a:b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  <a:t>1.  particles collide more frequently (minor effect);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  <a:t>2.  the collisions are more energetic i.e. 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  <a:t>M</a:t>
            </a:r>
            <a: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  <a:t>ore particles have energy greater than the activation energy (major effect) </a:t>
            </a:r>
          </a:p>
          <a:p>
            <a:endParaRPr lang="hy-AM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Factors Which Affect the Rate of a Chemical Reaction - Temperature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257800"/>
          </a:xfrm>
        </p:spPr>
        <p:txBody>
          <a:bodyPr>
            <a:normAutofit lnSpcReduction="10000"/>
          </a:bodyPr>
          <a:lstStyle/>
          <a:p>
            <a:r>
              <a:rPr lang="hy-AM" sz="2400" dirty="0" smtClean="0">
                <a:solidFill>
                  <a:schemeClr val="bg2">
                    <a:lumMod val="10000"/>
                  </a:schemeClr>
                </a:solidFill>
              </a:rPr>
              <a:t>The rate of a chemical reaction is increased by increasing the temperature of the reactants.  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hy-AM" sz="2400" b="1" dirty="0" smtClean="0">
                <a:solidFill>
                  <a:schemeClr val="bg2">
                    <a:lumMod val="10000"/>
                  </a:schemeClr>
                </a:solidFill>
              </a:rPr>
              <a:t>Why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is food stored within refrigerators?</a:t>
            </a:r>
            <a:b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en-US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hy-AM" sz="2400" dirty="0" smtClean="0">
                <a:solidFill>
                  <a:schemeClr val="bg2">
                    <a:lumMod val="10000"/>
                  </a:schemeClr>
                </a:solidFill>
              </a:rPr>
              <a:t>We cook food in pressure cookers. 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2400" b="1" dirty="0" smtClean="0">
                <a:solidFill>
                  <a:schemeClr val="bg2">
                    <a:lumMod val="10000"/>
                  </a:schemeClr>
                </a:solidFill>
              </a:rPr>
              <a:t>How does this help us?</a:t>
            </a:r>
            <a:br>
              <a:rPr lang="hy-AM" sz="24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24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hy-AM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24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hy-AM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24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hy-AM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24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hy-AM" sz="2400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hy-AM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Factors Which Affect the Rate of a Chemical Reaction - Temperature</a:t>
            </a:r>
            <a:endParaRPr lang="en-US" dirty="0"/>
          </a:p>
        </p:txBody>
      </p:sp>
      <p:pic>
        <p:nvPicPr>
          <p:cNvPr id="4098" name="Picture 2" descr="Image result for refrigerato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1828800"/>
            <a:ext cx="4201133" cy="3290888"/>
          </a:xfrm>
          <a:prstGeom prst="rect">
            <a:avLst/>
          </a:prstGeom>
          <a:noFill/>
        </p:spPr>
      </p:pic>
      <p:pic>
        <p:nvPicPr>
          <p:cNvPr id="4100" name="Picture 4" descr="Image result for pressure cook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724400"/>
            <a:ext cx="213360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When temperatures are risen the reaction rate goes faster. 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For some chemical reactions and for biological reactions up to 40</a:t>
            </a:r>
            <a:r>
              <a:rPr lang="hy-AM" baseline="30000" dirty="0" smtClean="0">
                <a:solidFill>
                  <a:schemeClr val="bg2">
                    <a:lumMod val="10000"/>
                  </a:schemeClr>
                </a:solidFill>
              </a:rPr>
              <a:t>o</a:t>
            </a: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C the reaction rate increases approximately two-fold for every 10</a:t>
            </a:r>
            <a:r>
              <a:rPr lang="hy-AM" baseline="30000" dirty="0" smtClean="0">
                <a:solidFill>
                  <a:schemeClr val="bg2">
                    <a:lumMod val="10000"/>
                  </a:schemeClr>
                </a:solidFill>
              </a:rPr>
              <a:t>o</a:t>
            </a: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C rise in temperature.</a:t>
            </a:r>
            <a:endParaRPr lang="en-US" sz="1200" b="1" u="sng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Factors Which Affect the Rate of a Chemical Reaction - Temperature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The rates of many reactions can be changed by the addition of small amounts of </a:t>
            </a:r>
            <a:r>
              <a:rPr lang="hy-AM" b="1" dirty="0" smtClean="0">
                <a:solidFill>
                  <a:srgbClr val="FFC000"/>
                </a:solidFill>
              </a:rPr>
              <a:t>catalysts</a:t>
            </a: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.  </a:t>
            </a:r>
            <a:r>
              <a:rPr lang="hy-AM" b="1" dirty="0" smtClean="0">
                <a:solidFill>
                  <a:schemeClr val="bg2">
                    <a:lumMod val="10000"/>
                  </a:schemeClr>
                </a:solidFill>
              </a:rPr>
              <a:t>What exactly is a catalyst?</a:t>
            </a: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hy-AM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Catalysts:</a:t>
            </a:r>
            <a:br>
              <a:rPr lang="hy-AM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1.  Do not appear within the equation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hy-AM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2.  Take part in the reaction but are unchanged chemically at the end.  Solid catalysts may undergo physical changes.</a:t>
            </a:r>
            <a:br>
              <a:rPr lang="hy-AM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hy-AM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Factors Which Affect the Rate of a Chemical Reaction - Catalysts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Catalysts provide a different and easier way for the reactants to form products.</a:t>
            </a:r>
            <a:br>
              <a:rPr lang="hy-AM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hy-AM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Catalysts are widely used in industry::</a:t>
            </a:r>
            <a:br>
              <a:rPr lang="hy-AM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 l="38829" t="53023" r="25488" b="34907"/>
          <a:stretch>
            <a:fillRect/>
          </a:stretch>
        </p:blipFill>
        <p:spPr bwMode="auto">
          <a:xfrm>
            <a:off x="685800" y="3733800"/>
            <a:ext cx="79629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Factors Which Affect the Rate of a Chemical Reaction - Catalysts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The way catalysts work are not fully understood however, they lower the activation energy for the given reaction, ensuring that many more collisions are successful.</a:t>
            </a:r>
            <a:br>
              <a:rPr lang="hy-AM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Factors Which Affect the Rate of a Chemical Reaction - Catalysts</a:t>
            </a:r>
            <a:endParaRPr lang="en-US" dirty="0"/>
          </a:p>
        </p:txBody>
      </p:sp>
      <p:pic>
        <p:nvPicPr>
          <p:cNvPr id="3074" name="Picture 2" descr="Image result for catalyst energy profile diagra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581400"/>
            <a:ext cx="4184752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257800"/>
          </a:xfrm>
        </p:spPr>
        <p:txBody>
          <a:bodyPr>
            <a:normAutofit/>
          </a:bodyPr>
          <a:lstStyle/>
          <a:p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The catalyst may be in a </a:t>
            </a:r>
            <a:r>
              <a:rPr lang="hy-AM" sz="2800" b="1" dirty="0" smtClean="0">
                <a:solidFill>
                  <a:schemeClr val="bg2">
                    <a:lumMod val="10000"/>
                  </a:schemeClr>
                </a:solidFill>
              </a:rPr>
              <a:t>different</a:t>
            </a:r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 state from that of the reactants for example, manganese(IV) oxide , a solid, catalysing the decomposition of hydrogen peroxide, an aqueous solution.  </a:t>
            </a:r>
            <a:endParaRPr lang="en-US" sz="28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8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Or, it can be in the </a:t>
            </a:r>
            <a:r>
              <a:rPr lang="hy-AM" sz="2800" b="1" dirty="0" smtClean="0">
                <a:solidFill>
                  <a:schemeClr val="bg2">
                    <a:lumMod val="10000"/>
                  </a:schemeClr>
                </a:solidFill>
              </a:rPr>
              <a:t>same</a:t>
            </a:r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 state as the reactants as in concentrated sulphuric acid, an aqueous solution, catalysing the reaction between ethanol and ethanoic acid to form ethyl ethanoate, which are all aqueous solutions.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Factors Which Affect the Rate of a Chemical Reaction - Catalysts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257800"/>
          </a:xfrm>
        </p:spPr>
        <p:txBody>
          <a:bodyPr>
            <a:normAutofit fontScale="77500" lnSpcReduction="20000"/>
          </a:bodyPr>
          <a:lstStyle/>
          <a:p>
            <a:endParaRPr lang="en-US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The most important reaction that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depends on light as a catalyst is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b="1" dirty="0" smtClean="0">
                <a:solidFill>
                  <a:schemeClr val="bg2">
                    <a:lumMod val="10000"/>
                  </a:schemeClr>
                </a:solidFill>
              </a:rPr>
              <a:t>photosynthesis</a:t>
            </a: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. 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b="1" dirty="0" smtClean="0">
                <a:solidFill>
                  <a:schemeClr val="bg2">
                    <a:lumMod val="10000"/>
                  </a:schemeClr>
                </a:solidFill>
              </a:rPr>
              <a:t>What is photosynthesis?</a:t>
            </a: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6CO</a:t>
            </a:r>
            <a:r>
              <a:rPr lang="en-US" baseline="-25000" dirty="0" smtClean="0">
                <a:solidFill>
                  <a:schemeClr val="bg2">
                    <a:lumMod val="10000"/>
                  </a:schemeClr>
                </a:solidFill>
              </a:rPr>
              <a:t>2(g)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 +  6H</a:t>
            </a:r>
            <a:r>
              <a:rPr lang="en-US" baseline="-25000" dirty="0" smtClean="0">
                <a:solidFill>
                  <a:schemeClr val="bg2">
                    <a:lumMod val="1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O</a:t>
            </a:r>
            <a:r>
              <a:rPr lang="en-US" baseline="-25000" dirty="0" smtClean="0">
                <a:solidFill>
                  <a:schemeClr val="bg2">
                    <a:lumMod val="10000"/>
                  </a:schemeClr>
                </a:solidFill>
              </a:rPr>
              <a:t>(l)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  C</a:t>
            </a:r>
            <a:r>
              <a:rPr lang="en-US" baseline="-25000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6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H</a:t>
            </a:r>
            <a:r>
              <a:rPr lang="en-US" baseline="-25000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12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O</a:t>
            </a:r>
            <a:r>
              <a:rPr lang="en-US" baseline="-25000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6(</a:t>
            </a:r>
            <a:r>
              <a:rPr lang="en-US" baseline="-25000" dirty="0" err="1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aq</a:t>
            </a:r>
            <a:r>
              <a:rPr lang="en-US" baseline="-25000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)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 + 6O</a:t>
            </a:r>
            <a:r>
              <a:rPr lang="en-US" baseline="-25000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2(g)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Such reactions are referred to as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u="sng" dirty="0" smtClean="0">
                <a:solidFill>
                  <a:schemeClr val="bg2">
                    <a:lumMod val="10000"/>
                  </a:schemeClr>
                </a:solidFill>
              </a:rPr>
              <a:t>photochemical</a:t>
            </a: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 reactions because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their reactions were/are initiated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or accelerated by light.</a:t>
            </a:r>
            <a:br>
              <a:rPr lang="hy-AM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hy-AM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L</a:t>
            </a:r>
            <a:r>
              <a:rPr lang="hy-AM" b="1" dirty="0" smtClean="0">
                <a:solidFill>
                  <a:schemeClr val="bg2">
                    <a:lumMod val="10000"/>
                  </a:schemeClr>
                </a:solidFill>
              </a:rPr>
              <a:t>ight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, however,</a:t>
            </a:r>
            <a:r>
              <a:rPr lang="hy-AM" b="1" dirty="0" smtClean="0">
                <a:solidFill>
                  <a:schemeClr val="bg2">
                    <a:lumMod val="10000"/>
                  </a:schemeClr>
                </a:solidFill>
              </a:rPr>
              <a:t> does not affect the rates of the majority of chemical reaction.</a:t>
            </a:r>
          </a:p>
          <a:p>
            <a:endParaRPr lang="hy-AM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Factors Which Affect the Rate of a Chemical Reaction - Catalysts</a:t>
            </a:r>
            <a:endParaRPr lang="en-US" dirty="0"/>
          </a:p>
        </p:txBody>
      </p:sp>
      <p:pic>
        <p:nvPicPr>
          <p:cNvPr id="30722" name="Picture 2" descr="Image resul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2087" y="1447800"/>
            <a:ext cx="2841913" cy="39433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3340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Enzymes are sometimes referred to as organic or biological catalysts.  They are complex organic molecules, which are produced in cells and control many biological reactions.</a:t>
            </a:r>
            <a:br>
              <a:rPr lang="hy-AM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Enzymes may be involved in </a:t>
            </a:r>
            <a:r>
              <a:rPr lang="hy-AM" b="1" dirty="0" smtClean="0">
                <a:solidFill>
                  <a:schemeClr val="bg2">
                    <a:lumMod val="10000"/>
                  </a:schemeClr>
                </a:solidFill>
              </a:rPr>
              <a:t>synthesis </a:t>
            </a: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(building-up) or </a:t>
            </a:r>
            <a:r>
              <a:rPr lang="hy-AM" b="1" dirty="0" smtClean="0">
                <a:solidFill>
                  <a:schemeClr val="bg2">
                    <a:lumMod val="10000"/>
                  </a:schemeClr>
                </a:solidFill>
              </a:rPr>
              <a:t>degradation</a:t>
            </a: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 (breaking down) of cellular materials.</a:t>
            </a:r>
            <a:r>
              <a:rPr lang="hy-AM" sz="20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hy-AM" sz="2000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en-US" sz="20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Factors Which Affect the Rate of a Chemical Reaction - Catalysts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Image result for pap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5329646"/>
            <a:ext cx="2743199" cy="1528354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334000"/>
          </a:xfrm>
        </p:spPr>
        <p:txBody>
          <a:bodyPr>
            <a:normAutofit lnSpcReduction="10000"/>
          </a:bodyPr>
          <a:lstStyle/>
          <a:p>
            <a:endParaRPr lang="en-US" sz="28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Each enzyme catalyses only one reaction or one reaction type.  Enzymes are highly specific in their reactivity.</a:t>
            </a:r>
            <a:b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en-US" sz="28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Enzymes lower the activation energy of a reaction by speeding up the reaction as they bring the most reactive bits of reactant molecules into contact with each other.</a:t>
            </a:r>
            <a:b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en-US" sz="28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An example of an enzyme include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s</a:t>
            </a:r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 the use of papain which is an enzyme present in papaya that has the ability to tenderize meat.</a:t>
            </a:r>
            <a:b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12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hy-AM" sz="1200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en-US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Factors Which Affect the Rate of a Chemical Reaction - Catalysts</a:t>
            </a:r>
            <a:endParaRPr lang="en-US" dirty="0"/>
          </a:p>
        </p:txBody>
      </p:sp>
      <p:pic>
        <p:nvPicPr>
          <p:cNvPr id="32770" name="Picture 2" descr="Image result for papa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5533231"/>
            <a:ext cx="1730310" cy="13247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410200"/>
          </a:xfrm>
        </p:spPr>
        <p:txBody>
          <a:bodyPr>
            <a:noAutofit/>
          </a:bodyPr>
          <a:lstStyle/>
          <a:p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Some reactions occur:</a:t>
            </a:r>
            <a:b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a. 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A</a:t>
            </a:r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lmost instantaneously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(sodium in water)</a:t>
            </a:r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OR</a:t>
            </a:r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b. 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E</a:t>
            </a:r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xtremely slowly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(weathering of rock)</a:t>
            </a:r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en-US" sz="28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During the course of a chemical reaction the concentrat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i</a:t>
            </a:r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ons of reactants decrease, while the concentrations of products increase. </a:t>
            </a:r>
            <a:r>
              <a:rPr lang="hy-AM" sz="28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hy-AM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                 </a:t>
            </a:r>
            <a:r>
              <a:rPr lang="en-US" sz="2000" b="1" dirty="0" smtClean="0">
                <a:solidFill>
                  <a:srgbClr val="7030A0"/>
                </a:solidFill>
              </a:rPr>
              <a:t>Reactants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sym typeface="Wingdings" pitchFamily="2" charset="2"/>
              </a:rPr>
              <a:t>  </a:t>
            </a:r>
            <a:r>
              <a:rPr lang="en-US" sz="6000" b="1" dirty="0" smtClean="0">
                <a:solidFill>
                  <a:srgbClr val="0070C0"/>
                </a:solidFill>
                <a:latin typeface="Adobe Caslon Pro" pitchFamily="18" charset="0"/>
                <a:sym typeface="Wingdings" pitchFamily="2" charset="2"/>
              </a:rPr>
              <a:t>Products</a:t>
            </a:r>
            <a:br>
              <a:rPr lang="en-US" sz="6000" b="1" dirty="0" smtClean="0">
                <a:solidFill>
                  <a:srgbClr val="0070C0"/>
                </a:solidFill>
                <a:latin typeface="Adobe Caslon Pro" pitchFamily="18" charset="0"/>
                <a:sym typeface="Wingdings" pitchFamily="2" charset="2"/>
              </a:rPr>
            </a:br>
            <a:endParaRPr lang="hy-AM" sz="6000" b="1" dirty="0" smtClean="0">
              <a:solidFill>
                <a:srgbClr val="0070C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Rates of Reaction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334000"/>
          </a:xfrm>
        </p:spPr>
        <p:txBody>
          <a:bodyPr>
            <a:normAutofit/>
          </a:bodyPr>
          <a:lstStyle/>
          <a:p>
            <a:endParaRPr lang="en-US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The following are true for all enzymes:</a:t>
            </a:r>
            <a:br>
              <a:rPr lang="hy-AM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1.  Enzymes are highly specific in their reactions</a:t>
            </a:r>
            <a:br>
              <a:rPr lang="hy-AM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2.  Enzymes are required in much smaller quantities than inorganic catalysts</a:t>
            </a:r>
            <a:br>
              <a:rPr lang="hy-AM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3.  Enzymes are affected by pH and temperature changes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Factors Which Affect the Rate of a Chemical Reaction - Catalysts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2209800"/>
            <a:ext cx="3333750" cy="2552700"/>
          </a:xfrm>
          <a:prstGeom prst="rect">
            <a:avLst/>
          </a:prstGeom>
          <a:noFill/>
        </p:spPr>
      </p:pic>
      <p:pic>
        <p:nvPicPr>
          <p:cNvPr id="31746" name="Picture 2" descr="Image result for sugar cub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2362200"/>
            <a:ext cx="2476500" cy="2263522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257800"/>
          </a:xfrm>
        </p:spPr>
        <p:txBody>
          <a:bodyPr>
            <a:normAutofit lnSpcReduction="10000"/>
          </a:bodyPr>
          <a:lstStyle/>
          <a:p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The rate of a chemical reaction involving a solid reactant is increased by increasing the state of subdivision/surface area of the solid.  </a:t>
            </a:r>
            <a:r>
              <a:rPr lang="hy-AM" sz="2800" b="1" dirty="0" smtClean="0">
                <a:solidFill>
                  <a:schemeClr val="bg2">
                    <a:lumMod val="10000"/>
                  </a:schemeClr>
                </a:solidFill>
              </a:rPr>
              <a:t>How may a solid’s surface area be increased?</a:t>
            </a:r>
            <a:br>
              <a:rPr lang="hy-AM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en-US" sz="28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In such reactions, collisions occur between moving molecules and the solid reactants.  Therefore the greater the surface area of a solid the greater the surface area available for collisions, and the greater the rate of reaction.</a:t>
            </a:r>
          </a:p>
          <a:p>
            <a:endParaRPr lang="hy-AM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Factors Which Affect the Rate of a Chemical Reaction – Surface Area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334000"/>
          </a:xfrm>
        </p:spPr>
        <p:txBody>
          <a:bodyPr>
            <a:normAutofit/>
          </a:bodyPr>
          <a:lstStyle/>
          <a:p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The rate of reaction is given by either or both:</a:t>
            </a:r>
            <a:b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a.  </a:t>
            </a:r>
            <a:r>
              <a:rPr lang="hy-AM" sz="2000" dirty="0" smtClean="0">
                <a:solidFill>
                  <a:schemeClr val="bg2">
                    <a:lumMod val="10000"/>
                  </a:schemeClr>
                </a:solidFill>
              </a:rPr>
              <a:t>(change in </a:t>
            </a:r>
            <a:r>
              <a:rPr lang="hy-AM" sz="2000" b="1" u="sng" dirty="0" smtClean="0">
                <a:solidFill>
                  <a:schemeClr val="bg2">
                    <a:lumMod val="10000"/>
                  </a:schemeClr>
                </a:solidFill>
              </a:rPr>
              <a:t>concentration</a:t>
            </a:r>
            <a:r>
              <a:rPr lang="hy-AM" sz="2000" dirty="0" smtClean="0">
                <a:solidFill>
                  <a:schemeClr val="bg2">
                    <a:lumMod val="10000"/>
                  </a:schemeClr>
                </a:solidFill>
              </a:rPr>
              <a:t> of </a:t>
            </a:r>
            <a:r>
              <a:rPr lang="hy-AM" sz="2000" b="1" dirty="0" smtClean="0">
                <a:solidFill>
                  <a:srgbClr val="7030A0"/>
                </a:solidFill>
              </a:rPr>
              <a:t>reactants</a:t>
            </a:r>
            <a:r>
              <a:rPr lang="hy-AM" sz="2000" dirty="0" smtClean="0">
                <a:solidFill>
                  <a:schemeClr val="bg2">
                    <a:lumMod val="10000"/>
                  </a:schemeClr>
                </a:solidFill>
              </a:rPr>
              <a:t>) ÷ (time taken for the change)</a:t>
            </a: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b.  </a:t>
            </a:r>
            <a:r>
              <a:rPr lang="hy-AM" sz="2000" dirty="0" smtClean="0">
                <a:solidFill>
                  <a:schemeClr val="bg2">
                    <a:lumMod val="10000"/>
                  </a:schemeClr>
                </a:solidFill>
              </a:rPr>
              <a:t>(change in </a:t>
            </a:r>
            <a:r>
              <a:rPr lang="hy-AM" sz="2000" b="1" u="sng" dirty="0" smtClean="0">
                <a:solidFill>
                  <a:schemeClr val="bg2">
                    <a:lumMod val="10000"/>
                  </a:schemeClr>
                </a:solidFill>
              </a:rPr>
              <a:t>concentration</a:t>
            </a:r>
            <a:r>
              <a:rPr lang="hy-AM" sz="2000" dirty="0" smtClean="0">
                <a:solidFill>
                  <a:schemeClr val="bg2">
                    <a:lumMod val="10000"/>
                  </a:schemeClr>
                </a:solidFill>
              </a:rPr>
              <a:t> of </a:t>
            </a:r>
            <a:r>
              <a:rPr lang="hy-AM" sz="2000" b="1" dirty="0" smtClean="0">
                <a:solidFill>
                  <a:srgbClr val="00B050"/>
                </a:solidFill>
              </a:rPr>
              <a:t>products</a:t>
            </a:r>
            <a:r>
              <a:rPr lang="hy-AM" sz="2000" dirty="0" smtClean="0">
                <a:solidFill>
                  <a:schemeClr val="bg2">
                    <a:lumMod val="10000"/>
                  </a:schemeClr>
                </a:solidFill>
              </a:rPr>
              <a:t>) ÷ (time taken for the change)</a:t>
            </a:r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  </a:t>
            </a:r>
            <a:b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en-US" sz="28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The common unit used in measuring </a:t>
            </a:r>
            <a:r>
              <a:rPr lang="hy-AM" sz="2800" b="1" u="sng" dirty="0" smtClean="0">
                <a:solidFill>
                  <a:schemeClr val="bg2">
                    <a:lumMod val="10000"/>
                  </a:schemeClr>
                </a:solidFill>
              </a:rPr>
              <a:t>reaction time</a:t>
            </a:r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 is:</a:t>
            </a:r>
            <a:b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               (</a:t>
            </a:r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mol dm</a:t>
            </a:r>
            <a:r>
              <a:rPr lang="hy-AM" sz="2800" baseline="30000" dirty="0" smtClean="0">
                <a:solidFill>
                  <a:schemeClr val="bg2">
                    <a:lumMod val="10000"/>
                  </a:schemeClr>
                </a:solidFill>
              </a:rPr>
              <a:t>-3</a:t>
            </a:r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) ÷ (s)  =  </a:t>
            </a:r>
            <a:r>
              <a:rPr lang="hy-AM" sz="2800" b="1" dirty="0" smtClean="0">
                <a:solidFill>
                  <a:srgbClr val="FF0066"/>
                </a:solidFill>
              </a:rPr>
              <a:t>mol dm</a:t>
            </a:r>
            <a:r>
              <a:rPr lang="hy-AM" sz="2800" b="1" baseline="30000" dirty="0" smtClean="0">
                <a:solidFill>
                  <a:srgbClr val="FF0066"/>
                </a:solidFill>
              </a:rPr>
              <a:t>-3</a:t>
            </a:r>
            <a:r>
              <a:rPr lang="hy-AM" sz="2800" b="1" dirty="0" smtClean="0">
                <a:solidFill>
                  <a:srgbClr val="FF0066"/>
                </a:solidFill>
              </a:rPr>
              <a:t> s</a:t>
            </a:r>
            <a:r>
              <a:rPr lang="hy-AM" sz="2800" b="1" baseline="30000" dirty="0" smtClean="0">
                <a:solidFill>
                  <a:srgbClr val="FF0066"/>
                </a:solidFill>
              </a:rPr>
              <a:t>-1</a:t>
            </a:r>
          </a:p>
          <a:p>
            <a:endParaRPr lang="hy-AM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Rate of Reaction Calculations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334000"/>
          </a:xfrm>
        </p:spPr>
        <p:txBody>
          <a:bodyPr>
            <a:normAutofit/>
          </a:bodyPr>
          <a:lstStyle/>
          <a:p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Reactions can be followed by monitoring concentration changes. </a:t>
            </a:r>
            <a:endParaRPr lang="en-US" sz="28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8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  <a:t>The following factors are also dependent on concentration changes and so concentration is assessed by measuring these factors:</a:t>
            </a:r>
            <a:br>
              <a:rPr lang="hy-AM" sz="2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2800" b="1" dirty="0" smtClean="0">
                <a:solidFill>
                  <a:srgbClr val="FFC000"/>
                </a:solidFill>
              </a:rPr>
              <a:t>a.  </a:t>
            </a:r>
            <a:r>
              <a:rPr lang="en-US" sz="2800" b="1" dirty="0" smtClean="0">
                <a:solidFill>
                  <a:srgbClr val="FFC000"/>
                </a:solidFill>
              </a:rPr>
              <a:t>V</a:t>
            </a:r>
            <a:r>
              <a:rPr lang="hy-AM" sz="2800" b="1" dirty="0" smtClean="0">
                <a:solidFill>
                  <a:srgbClr val="FFC000"/>
                </a:solidFill>
              </a:rPr>
              <a:t>olume changes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			</a:t>
            </a:r>
            <a:r>
              <a:rPr lang="hy-AM" sz="2800" b="1" dirty="0" smtClean="0">
                <a:solidFill>
                  <a:srgbClr val="7030A0"/>
                </a:solidFill>
              </a:rPr>
              <a:t>b.  </a:t>
            </a:r>
            <a:r>
              <a:rPr lang="en-US" sz="2800" b="1" dirty="0" smtClean="0">
                <a:solidFill>
                  <a:srgbClr val="7030A0"/>
                </a:solidFill>
              </a:rPr>
              <a:t>pH</a:t>
            </a:r>
            <a:r>
              <a:rPr lang="hy-AM" sz="2800" b="1" dirty="0" smtClean="0">
                <a:solidFill>
                  <a:srgbClr val="7030A0"/>
                </a:solidFill>
              </a:rPr>
              <a:t/>
            </a:r>
            <a:br>
              <a:rPr lang="hy-AM" sz="2800" b="1" dirty="0" smtClean="0">
                <a:solidFill>
                  <a:srgbClr val="7030A0"/>
                </a:solidFill>
              </a:rPr>
            </a:b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2800" b="1" dirty="0" smtClean="0">
                <a:solidFill>
                  <a:srgbClr val="FF0066"/>
                </a:solidFill>
              </a:rPr>
              <a:t>c.  </a:t>
            </a:r>
            <a:r>
              <a:rPr lang="en-US" sz="2800" b="1" dirty="0" smtClean="0">
                <a:solidFill>
                  <a:srgbClr val="FF0066"/>
                </a:solidFill>
              </a:rPr>
              <a:t>C</a:t>
            </a:r>
            <a:r>
              <a:rPr lang="hy-AM" sz="2800" b="1" dirty="0" smtClean="0">
                <a:solidFill>
                  <a:srgbClr val="FF0066"/>
                </a:solidFill>
              </a:rPr>
              <a:t>olour intensity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			</a:t>
            </a:r>
            <a:r>
              <a:rPr lang="hy-AM" sz="2800" b="1" dirty="0" smtClean="0">
                <a:solidFill>
                  <a:srgbClr val="00B0F0"/>
                </a:solidFill>
              </a:rPr>
              <a:t>d.  </a:t>
            </a:r>
            <a:r>
              <a:rPr lang="en-US" sz="2800" b="1" dirty="0" smtClean="0">
                <a:solidFill>
                  <a:srgbClr val="00B0F0"/>
                </a:solidFill>
              </a:rPr>
              <a:t>Pressure</a:t>
            </a:r>
            <a:endParaRPr lang="hy-AM" sz="2800" b="1" dirty="0" smtClean="0">
              <a:solidFill>
                <a:srgbClr val="00B0F0"/>
              </a:solidFill>
            </a:endParaRPr>
          </a:p>
          <a:p>
            <a:endParaRPr lang="hy-AM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Ways in which Rates of Reaction may be Monitored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334000"/>
          </a:xfrm>
        </p:spPr>
        <p:txBody>
          <a:bodyPr>
            <a:normAutofit/>
          </a:bodyPr>
          <a:lstStyle/>
          <a:p>
            <a:r>
              <a:rPr lang="hy-AM" dirty="0" smtClean="0">
                <a:solidFill>
                  <a:schemeClr val="bg2">
                    <a:lumMod val="10000"/>
                  </a:schemeClr>
                </a:solidFill>
              </a:rPr>
              <a:t>Chemical reactions occur if three conditions occur::</a:t>
            </a:r>
            <a:br>
              <a:rPr lang="hy-AM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2400" b="1" dirty="0" smtClean="0">
                <a:solidFill>
                  <a:srgbClr val="FF0066"/>
                </a:solidFill>
              </a:rPr>
              <a:t>1.  Reactant molecules collide. </a:t>
            </a:r>
            <a:r>
              <a:rPr lang="en-US" sz="2400" b="1" dirty="0" smtClean="0">
                <a:solidFill>
                  <a:srgbClr val="FF0066"/>
                </a:solidFill>
              </a:rPr>
              <a:t/>
            </a:r>
            <a:br>
              <a:rPr lang="en-US" sz="2400" b="1" dirty="0" smtClean="0">
                <a:solidFill>
                  <a:srgbClr val="FF0066"/>
                </a:solidFill>
              </a:rPr>
            </a:b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br>
              <a:rPr lang="hy-AM" sz="24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2400" b="1" dirty="0" smtClean="0">
                <a:solidFill>
                  <a:srgbClr val="0070C0"/>
                </a:solidFill>
              </a:rPr>
              <a:t>2.  Reactant molecules have energy greater than activation energy. </a:t>
            </a:r>
            <a:r>
              <a:rPr lang="en-US" sz="2400" b="1" dirty="0" smtClean="0">
                <a:solidFill>
                  <a:srgbClr val="0070C0"/>
                </a:solidFill>
              </a:rPr>
              <a:t/>
            </a:r>
            <a:br>
              <a:rPr lang="en-US" sz="2400" b="1" dirty="0" smtClean="0">
                <a:solidFill>
                  <a:srgbClr val="0070C0"/>
                </a:solidFill>
              </a:rPr>
            </a:b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24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hy-AM" sz="24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2400" b="1" dirty="0" smtClean="0">
                <a:solidFill>
                  <a:srgbClr val="00B050"/>
                </a:solidFill>
              </a:rPr>
              <a:t>3.  Reactant molecules must collide in the correct position, i.e.  with the correct orientation.  </a:t>
            </a:r>
            <a:endParaRPr lang="hy-AM" sz="1200" b="1" dirty="0">
              <a:solidFill>
                <a:srgbClr val="00B05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Reasons Why Chemical Reactions Occur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334000"/>
          </a:xfrm>
        </p:spPr>
        <p:txBody>
          <a:bodyPr>
            <a:normAutofit lnSpcReduction="10000"/>
          </a:bodyPr>
          <a:lstStyle/>
          <a:p>
            <a:endParaRPr lang="en-US" sz="40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hy-AM" sz="4000" b="1" dirty="0" smtClean="0">
                <a:solidFill>
                  <a:srgbClr val="00B050"/>
                </a:solidFill>
              </a:rPr>
              <a:t>1.  concentration</a:t>
            </a:r>
            <a:endParaRPr lang="en-US" sz="4000" b="1" dirty="0" smtClean="0">
              <a:solidFill>
                <a:srgbClr val="00B050"/>
              </a:solidFill>
            </a:endParaRPr>
          </a:p>
          <a:p>
            <a:r>
              <a:rPr lang="hy-AM" sz="4000" b="1" dirty="0" smtClean="0">
                <a:solidFill>
                  <a:srgbClr val="0070C0"/>
                </a:solidFill>
              </a:rPr>
              <a:t>2.  </a:t>
            </a:r>
            <a:r>
              <a:rPr lang="en-US" sz="4000" b="1" dirty="0" smtClean="0">
                <a:solidFill>
                  <a:srgbClr val="0070C0"/>
                </a:solidFill>
              </a:rPr>
              <a:t>pressure</a:t>
            </a:r>
          </a:p>
          <a:p>
            <a:r>
              <a:rPr lang="hy-AM" sz="4000" b="1" dirty="0" smtClean="0">
                <a:solidFill>
                  <a:srgbClr val="FF0066"/>
                </a:solidFill>
              </a:rPr>
              <a:t>3.  </a:t>
            </a:r>
            <a:r>
              <a:rPr lang="en-US" sz="4000" b="1" dirty="0" smtClean="0">
                <a:solidFill>
                  <a:srgbClr val="FF0066"/>
                </a:solidFill>
              </a:rPr>
              <a:t>temperature</a:t>
            </a:r>
          </a:p>
          <a:p>
            <a:r>
              <a:rPr lang="hy-AM" sz="4000" b="1" dirty="0" smtClean="0">
                <a:solidFill>
                  <a:srgbClr val="FFC000"/>
                </a:solidFill>
              </a:rPr>
              <a:t>4.  catalyst</a:t>
            </a:r>
            <a:endParaRPr lang="en-US" sz="4000" b="1" dirty="0" smtClean="0">
              <a:solidFill>
                <a:srgbClr val="FFC000"/>
              </a:solidFill>
            </a:endParaRPr>
          </a:p>
          <a:p>
            <a:r>
              <a:rPr lang="hy-AM" sz="4000" b="1" dirty="0" smtClean="0">
                <a:solidFill>
                  <a:srgbClr val="00B0F0"/>
                </a:solidFill>
              </a:rPr>
              <a:t>5.  particle size/surface area</a:t>
            </a:r>
            <a:endParaRPr lang="en-US" sz="4000" b="1" dirty="0" smtClean="0">
              <a:solidFill>
                <a:srgbClr val="00B0F0"/>
              </a:solidFill>
            </a:endParaRPr>
          </a:p>
          <a:p>
            <a:r>
              <a:rPr lang="hy-AM" sz="4000" b="1" dirty="0" smtClean="0">
                <a:solidFill>
                  <a:schemeClr val="accent6">
                    <a:lumMod val="75000"/>
                  </a:schemeClr>
                </a:solidFill>
              </a:rPr>
              <a:t>6.  light for some reactions</a:t>
            </a:r>
            <a: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hy-AM" sz="40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hy-AM" sz="1200" dirty="0">
              <a:solidFill>
                <a:schemeClr val="bg2">
                  <a:lumMod val="10000"/>
                </a:schemeClr>
              </a:solidFill>
            </a:endParaRPr>
          </a:p>
          <a:p>
            <a:endParaRPr lang="hy-AM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hy-AM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Factors Which Affect the Rate of a Chemical Reaction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5181600"/>
          </a:xfrm>
        </p:spPr>
        <p:txBody>
          <a:bodyPr>
            <a:normAutofit/>
          </a:bodyPr>
          <a:lstStyle/>
          <a:p>
            <a:endParaRPr lang="en-US" sz="40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  <a:t>An increase in </a:t>
            </a:r>
            <a:r>
              <a:rPr lang="hy-AM" sz="4000" b="1" dirty="0" smtClean="0">
                <a:solidFill>
                  <a:srgbClr val="00B050"/>
                </a:solidFill>
              </a:rPr>
              <a:t>concentration</a:t>
            </a:r>
            <a: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  <a:t> means there are more reactant molecules in a give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  <a:t>n</a:t>
            </a:r>
            <a: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  <a:t> volume.  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  <a:t>This may lead to more frequent collisions and to a faster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  <a:t> rate of</a:t>
            </a:r>
            <a: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  <a:t> reaction.  </a:t>
            </a:r>
          </a:p>
          <a:p>
            <a:endParaRPr lang="hy-AM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Factors Which Affect the Rate of a Chemical Reaction - Concentration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5181600"/>
          </a:xfrm>
        </p:spPr>
        <p:txBody>
          <a:bodyPr>
            <a:normAutofit/>
          </a:bodyPr>
          <a:lstStyle/>
          <a:p>
            <a:endParaRPr lang="en-US" sz="40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  <a:t>An increase in </a:t>
            </a:r>
            <a:r>
              <a:rPr lang="en-US" sz="4000" b="1" dirty="0" smtClean="0">
                <a:solidFill>
                  <a:srgbClr val="0070C0"/>
                </a:solidFill>
              </a:rPr>
              <a:t>pressure</a:t>
            </a:r>
            <a: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  <a:t> means there are more 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  <a:t>collisions between </a:t>
            </a:r>
            <a: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  <a:t>reactant molecules in a give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  <a:t>n</a:t>
            </a:r>
            <a: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  <a:t> volume.  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  <a:t>This 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  <a:t>would</a:t>
            </a:r>
            <a: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  <a:t> lead to a faster 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  <a:t>rate of </a:t>
            </a:r>
            <a: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  <a:t>reaction 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  <a:t>as bonds are being broken and reformed faster</a:t>
            </a:r>
            <a:r>
              <a:rPr lang="hy-AM" sz="4000" dirty="0" smtClean="0">
                <a:solidFill>
                  <a:schemeClr val="bg2">
                    <a:lumMod val="10000"/>
                  </a:schemeClr>
                </a:solidFill>
              </a:rPr>
              <a:t>.  </a:t>
            </a:r>
          </a:p>
          <a:p>
            <a:endParaRPr lang="hy-AM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Factors Which Affect the Rate of a Chemical Reaction - Pressure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5181600"/>
          </a:xfrm>
        </p:spPr>
        <p:txBody>
          <a:bodyPr>
            <a:normAutofit/>
          </a:bodyPr>
          <a:lstStyle/>
          <a:p>
            <a:r>
              <a:rPr lang="hy-AM" sz="2400" dirty="0" smtClean="0">
                <a:solidFill>
                  <a:schemeClr val="bg2">
                    <a:lumMod val="10000"/>
                  </a:schemeClr>
                </a:solidFill>
              </a:rPr>
              <a:t>Important reactions of gaseous systems where pressure is applied include:</a:t>
            </a:r>
            <a:br>
              <a:rPr lang="hy-AM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2400" dirty="0" smtClean="0">
                <a:solidFill>
                  <a:srgbClr val="00B050"/>
                </a:solidFill>
              </a:rPr>
              <a:t>a.  The production of ammonia from N</a:t>
            </a:r>
            <a:r>
              <a:rPr lang="hy-AM" sz="2400" baseline="-25000" dirty="0" smtClean="0">
                <a:solidFill>
                  <a:srgbClr val="00B050"/>
                </a:solidFill>
              </a:rPr>
              <a:t>2</a:t>
            </a:r>
            <a:r>
              <a:rPr lang="hy-AM" sz="2400" dirty="0" smtClean="0">
                <a:solidFill>
                  <a:srgbClr val="00B050"/>
                </a:solidFill>
              </a:rPr>
              <a:t> and H</a:t>
            </a:r>
            <a:r>
              <a:rPr lang="hy-AM" sz="2400" baseline="-25000" dirty="0" smtClean="0">
                <a:solidFill>
                  <a:srgbClr val="00B050"/>
                </a:solidFill>
              </a:rPr>
              <a:t>2</a:t>
            </a:r>
            <a:r>
              <a:rPr lang="hy-AM" sz="2400" dirty="0" smtClean="0">
                <a:solidFill>
                  <a:srgbClr val="00B050"/>
                </a:solidFill>
              </a:rPr>
              <a:t>.  The pressure used in the commercial production of ammonia varies from about 250</a:t>
            </a:r>
            <a:r>
              <a:rPr lang="en-US" sz="2400" dirty="0" smtClean="0">
                <a:solidFill>
                  <a:srgbClr val="00B050"/>
                </a:solidFill>
              </a:rPr>
              <a:t> a</a:t>
            </a:r>
            <a:r>
              <a:rPr lang="hy-AM" sz="2400" dirty="0" smtClean="0">
                <a:solidFill>
                  <a:srgbClr val="00B050"/>
                </a:solidFill>
              </a:rPr>
              <a:t>tmospheres to about 1000 atmospheres</a:t>
            </a:r>
            <a:r>
              <a:rPr lang="en-US" sz="2400" dirty="0" smtClean="0">
                <a:solidFill>
                  <a:srgbClr val="00B050"/>
                </a:solidFill>
              </a:rPr>
              <a:t>.</a:t>
            </a:r>
            <a:r>
              <a:rPr lang="hy-AM" sz="2400" dirty="0" smtClean="0">
                <a:solidFill>
                  <a:srgbClr val="00B050"/>
                </a:solidFill>
              </a:rPr>
              <a:t/>
            </a:r>
            <a:br>
              <a:rPr lang="hy-AM" sz="2400" dirty="0" smtClean="0">
                <a:solidFill>
                  <a:srgbClr val="00B050"/>
                </a:solidFill>
              </a:rPr>
            </a:b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2400" dirty="0" smtClean="0">
                <a:solidFill>
                  <a:srgbClr val="FF0066"/>
                </a:solidFill>
              </a:rPr>
              <a:t>b.  The conversion of fats and oils to margarine.  Pressures of about 5 atmospheres are used.</a:t>
            </a:r>
            <a:br>
              <a:rPr lang="hy-AM" sz="2400" dirty="0" smtClean="0">
                <a:solidFill>
                  <a:srgbClr val="FF0066"/>
                </a:solidFill>
              </a:rPr>
            </a:b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hy-AM" sz="2400" dirty="0" smtClean="0">
                <a:solidFill>
                  <a:srgbClr val="7030A0"/>
                </a:solidFill>
              </a:rPr>
              <a:t>c.  The conversion of ammonia to nitric acid.  Pressures of about 8 atmospheres are used.  </a:t>
            </a:r>
          </a:p>
          <a:p>
            <a:endParaRPr lang="hy-AM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Factors Which Affect the Rate of a Chemical Reaction - Pressure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1890</TotalTime>
  <Words>598</Words>
  <Application>Microsoft Office PowerPoint</Application>
  <PresentationFormat>On-screen Show (4:3)</PresentationFormat>
  <Paragraphs>73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The Rates of Chemical Reactions</vt:lpstr>
      <vt:lpstr>Rates of Reaction</vt:lpstr>
      <vt:lpstr>Rate of Reaction Calculations</vt:lpstr>
      <vt:lpstr>Ways in which Rates of Reaction may be Monitored</vt:lpstr>
      <vt:lpstr>Reasons Why Chemical Reactions Occur</vt:lpstr>
      <vt:lpstr>Factors Which Affect the Rate of a Chemical Reaction</vt:lpstr>
      <vt:lpstr>Factors Which Affect the Rate of a Chemical Reaction - Concentration</vt:lpstr>
      <vt:lpstr>Factors Which Affect the Rate of a Chemical Reaction - Pressure</vt:lpstr>
      <vt:lpstr>Factors Which Affect the Rate of a Chemical Reaction - Pressure</vt:lpstr>
      <vt:lpstr>Factors Which Affect the Rate of a Chemical Reaction - Temperature</vt:lpstr>
      <vt:lpstr>Factors Which Affect the Rate of a Chemical Reaction - Temperature</vt:lpstr>
      <vt:lpstr>Factors Which Affect the Rate of a Chemical Reaction - Temperature</vt:lpstr>
      <vt:lpstr>Factors Which Affect the Rate of a Chemical Reaction - Catalysts</vt:lpstr>
      <vt:lpstr>Factors Which Affect the Rate of a Chemical Reaction - Catalysts</vt:lpstr>
      <vt:lpstr>Factors Which Affect the Rate of a Chemical Reaction - Catalysts</vt:lpstr>
      <vt:lpstr>Factors Which Affect the Rate of a Chemical Reaction - Catalysts</vt:lpstr>
      <vt:lpstr>Factors Which Affect the Rate of a Chemical Reaction - Catalysts</vt:lpstr>
      <vt:lpstr>Factors Which Affect the Rate of a Chemical Reaction - Catalysts</vt:lpstr>
      <vt:lpstr>Factors Which Affect the Rate of a Chemical Reaction - Catalysts</vt:lpstr>
      <vt:lpstr>Factors Which Affect the Rate of a Chemical Reaction - Catalysts</vt:lpstr>
      <vt:lpstr>Factors Which Affect the Rate of a Chemical Reaction – Surface Area</vt:lpstr>
    </vt:vector>
  </TitlesOfParts>
  <Company>Pink Panta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17.  The Rates of Chemical Reactions</dc:title>
  <dc:creator>Pink Panta</dc:creator>
  <cp:lastModifiedBy>Samantha</cp:lastModifiedBy>
  <cp:revision>19</cp:revision>
  <dcterms:created xsi:type="dcterms:W3CDTF">2011-05-25T02:14:16Z</dcterms:created>
  <dcterms:modified xsi:type="dcterms:W3CDTF">2019-02-02T01:40:05Z</dcterms:modified>
</cp:coreProperties>
</file>