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61" r:id="rId4"/>
  </p:sldMasterIdLst>
  <p:sldIdLst>
    <p:sldId id="256" r:id="rId5"/>
    <p:sldId id="302" r:id="rId6"/>
    <p:sldId id="257" r:id="rId7"/>
    <p:sldId id="258" r:id="rId8"/>
    <p:sldId id="286" r:id="rId9"/>
    <p:sldId id="271" r:id="rId10"/>
    <p:sldId id="272" r:id="rId11"/>
    <p:sldId id="273" r:id="rId12"/>
    <p:sldId id="260" r:id="rId13"/>
    <p:sldId id="262" r:id="rId14"/>
    <p:sldId id="261" r:id="rId15"/>
    <p:sldId id="274" r:id="rId16"/>
    <p:sldId id="276" r:id="rId17"/>
    <p:sldId id="277" r:id="rId18"/>
    <p:sldId id="278" r:id="rId19"/>
    <p:sldId id="279" r:id="rId20"/>
    <p:sldId id="263" r:id="rId21"/>
    <p:sldId id="265" r:id="rId22"/>
    <p:sldId id="268" r:id="rId23"/>
    <p:sldId id="267" r:id="rId24"/>
    <p:sldId id="280" r:id="rId25"/>
    <p:sldId id="281" r:id="rId26"/>
    <p:sldId id="285" r:id="rId27"/>
    <p:sldId id="284" r:id="rId28"/>
    <p:sldId id="282" r:id="rId29"/>
    <p:sldId id="283" r:id="rId30"/>
    <p:sldId id="275" r:id="rId31"/>
    <p:sldId id="289" r:id="rId32"/>
    <p:sldId id="293" r:id="rId33"/>
    <p:sldId id="307" r:id="rId34"/>
    <p:sldId id="292" r:id="rId35"/>
    <p:sldId id="288" r:id="rId36"/>
    <p:sldId id="294" r:id="rId37"/>
    <p:sldId id="295" r:id="rId38"/>
    <p:sldId id="303" r:id="rId39"/>
    <p:sldId id="306" r:id="rId40"/>
    <p:sldId id="305" r:id="rId41"/>
    <p:sldId id="304" r:id="rId42"/>
    <p:sldId id="309" r:id="rId43"/>
    <p:sldId id="287" r:id="rId4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38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4329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5694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4899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9716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5597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881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0707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9959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148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7518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5854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8617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1170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142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1129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8487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8950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2122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2716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6668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9487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030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352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1114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784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202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4889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8266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9827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1493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003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2371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893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1072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644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265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9408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1231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8850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8841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4388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793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65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1680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638300"/>
            <a:ext cx="10464800" cy="1714500"/>
          </a:xfrm>
        </p:spPr>
        <p:txBody>
          <a:bodyPr/>
          <a:lstStyle/>
          <a:p>
            <a:pPr eaLnBrk="1" hangingPunct="1"/>
            <a:r>
              <a:rPr lang="en-US" altLang="en-US" dirty="0"/>
              <a:t>Abdominal Trauma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4038600"/>
            <a:ext cx="10464800" cy="1752600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David J. Milia</a:t>
            </a:r>
          </a:p>
          <a:p>
            <a:pPr marL="0" indent="0" eaLnBrk="1" hangingPunct="1"/>
            <a:r>
              <a:rPr lang="en-US" altLang="en-US" dirty="0"/>
              <a:t>Medical Director, </a:t>
            </a:r>
            <a:r>
              <a:rPr lang="en-US" altLang="en-US" dirty="0" err="1"/>
              <a:t>Froedtert</a:t>
            </a:r>
            <a:r>
              <a:rPr lang="en-US" altLang="en-US" dirty="0"/>
              <a:t> Trauma Program</a:t>
            </a:r>
          </a:p>
          <a:p>
            <a:pPr marL="0" indent="0" eaLnBrk="1" hangingPunct="1"/>
            <a:r>
              <a:rPr lang="en-US" altLang="en-US" dirty="0"/>
              <a:t>Division of Trauma and Acute Care Surgery</a:t>
            </a:r>
          </a:p>
          <a:p>
            <a:pPr marL="0" indent="0" eaLnBrk="1" hangingPunct="1"/>
            <a:r>
              <a:rPr lang="en-US" altLang="en-US" dirty="0"/>
              <a:t>Medical College of Wisconsin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exam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Focus Abdominal Sonogram for Trauma</a:t>
            </a:r>
          </a:p>
          <a:p>
            <a:pPr lvl="1"/>
            <a:r>
              <a:rPr lang="en-US" altLang="en-US" dirty="0"/>
              <a:t>Pericardial</a:t>
            </a:r>
          </a:p>
          <a:p>
            <a:pPr lvl="1"/>
            <a:r>
              <a:rPr lang="en-US" altLang="en-US" dirty="0"/>
              <a:t>RUQ - </a:t>
            </a:r>
            <a:r>
              <a:rPr lang="en-US" altLang="en-US" dirty="0" err="1"/>
              <a:t>Subhepatic</a:t>
            </a:r>
            <a:endParaRPr lang="en-US" altLang="en-US" dirty="0"/>
          </a:p>
          <a:p>
            <a:pPr lvl="1"/>
            <a:r>
              <a:rPr lang="en-US" altLang="en-US" dirty="0"/>
              <a:t>LUQ - </a:t>
            </a:r>
            <a:r>
              <a:rPr lang="en-US" altLang="en-US" dirty="0" err="1"/>
              <a:t>Perisplenic</a:t>
            </a:r>
            <a:endParaRPr lang="en-US" altLang="en-US" dirty="0"/>
          </a:p>
          <a:p>
            <a:pPr lvl="1"/>
            <a:r>
              <a:rPr lang="en-US" altLang="en-US" dirty="0"/>
              <a:t>Pelvic</a:t>
            </a:r>
          </a:p>
          <a:p>
            <a:r>
              <a:rPr lang="en-US" altLang="en-US" dirty="0"/>
              <a:t>Does not evaluate retroperitoneum </a:t>
            </a:r>
          </a:p>
        </p:txBody>
      </p:sp>
      <p:pic>
        <p:nvPicPr>
          <p:cNvPr id="6146" name="Picture 2" descr="Image result for fast for trau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713162"/>
            <a:ext cx="469432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DPA/DPL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Diagnostic Peritoneal Aspirate</a:t>
            </a:r>
          </a:p>
          <a:p>
            <a:pPr lvl="1" eaLnBrk="1" hangingPunct="1"/>
            <a:r>
              <a:rPr lang="en-US" altLang="en-US" dirty="0"/>
              <a:t>10 cc of blood</a:t>
            </a:r>
          </a:p>
          <a:p>
            <a:pPr eaLnBrk="1" hangingPunct="1"/>
            <a:r>
              <a:rPr lang="en-US" altLang="en-US" dirty="0"/>
              <a:t>Diagnostic Peritoneal Lavage</a:t>
            </a:r>
          </a:p>
          <a:p>
            <a:pPr lvl="1" eaLnBrk="1" hangingPunct="1"/>
            <a:r>
              <a:rPr lang="en-US" altLang="en-US" dirty="0"/>
              <a:t>Insert a </a:t>
            </a:r>
            <a:r>
              <a:rPr lang="en-US" altLang="en-US" dirty="0" err="1"/>
              <a:t>Multihole</a:t>
            </a:r>
            <a:r>
              <a:rPr lang="en-US" altLang="en-US" dirty="0"/>
              <a:t> catheter into pelvis</a:t>
            </a:r>
          </a:p>
          <a:p>
            <a:pPr lvl="1" eaLnBrk="1" hangingPunct="1"/>
            <a:r>
              <a:rPr lang="en-US" altLang="en-US" dirty="0"/>
              <a:t>Infuse 1000 cc saline</a:t>
            </a:r>
          </a:p>
          <a:p>
            <a:pPr lvl="1" eaLnBrk="1" hangingPunct="1"/>
            <a:r>
              <a:rPr lang="en-US" altLang="en-US" dirty="0"/>
              <a:t>Passive return of fluid</a:t>
            </a:r>
          </a:p>
          <a:p>
            <a:pPr lvl="1" eaLnBrk="1" hangingPunct="1"/>
            <a:r>
              <a:rPr lang="en-US" altLang="en-US" dirty="0"/>
              <a:t>&gt;100 K RBC or 500 WBC </a:t>
            </a:r>
          </a:p>
        </p:txBody>
      </p:sp>
      <p:pic>
        <p:nvPicPr>
          <p:cNvPr id="21508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r="11227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Surgical Exploration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Blood availability</a:t>
            </a:r>
          </a:p>
          <a:p>
            <a:r>
              <a:rPr lang="en-US" altLang="en-US" dirty="0"/>
              <a:t>IV/IO access</a:t>
            </a:r>
          </a:p>
          <a:p>
            <a:r>
              <a:rPr lang="en-US" altLang="en-US" dirty="0"/>
              <a:t>Antibiotics</a:t>
            </a:r>
          </a:p>
          <a:p>
            <a:r>
              <a:rPr lang="en-US" altLang="en-US" dirty="0"/>
              <a:t>Incision</a:t>
            </a:r>
          </a:p>
          <a:p>
            <a:pPr lvl="1"/>
            <a:r>
              <a:rPr lang="en-US" altLang="en-US" dirty="0"/>
              <a:t>Vasculature</a:t>
            </a:r>
          </a:p>
          <a:p>
            <a:pPr lvl="1"/>
            <a:r>
              <a:rPr lang="en-US" altLang="en-US" dirty="0"/>
              <a:t>Spleen</a:t>
            </a:r>
          </a:p>
          <a:p>
            <a:pPr lvl="1"/>
            <a:r>
              <a:rPr lang="en-US" altLang="en-US" dirty="0"/>
              <a:t>Liver</a:t>
            </a:r>
          </a:p>
          <a:p>
            <a:pPr lvl="1"/>
            <a:r>
              <a:rPr lang="en-US" altLang="en-US" dirty="0"/>
              <a:t>Bowel (Sm &amp; </a:t>
            </a:r>
            <a:r>
              <a:rPr lang="en-US" altLang="en-US" dirty="0" err="1"/>
              <a:t>Lg</a:t>
            </a:r>
            <a:r>
              <a:rPr lang="en-US" altLang="en-US" dirty="0"/>
              <a:t>)</a:t>
            </a:r>
          </a:p>
        </p:txBody>
      </p:sp>
      <p:pic>
        <p:nvPicPr>
          <p:cNvPr id="235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666206"/>
            <a:ext cx="411480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Trauma Ex Lap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Control Hemorrhage</a:t>
            </a:r>
          </a:p>
          <a:p>
            <a:pPr lvl="1"/>
            <a:r>
              <a:rPr lang="en-US" altLang="en-US" dirty="0"/>
              <a:t>Pack all 4 quadrants</a:t>
            </a:r>
          </a:p>
          <a:p>
            <a:r>
              <a:rPr lang="en-US" altLang="en-US" dirty="0"/>
              <a:t>Control Contamination</a:t>
            </a:r>
          </a:p>
          <a:p>
            <a:r>
              <a:rPr lang="en-US" altLang="en-US" dirty="0"/>
              <a:t>Explore</a:t>
            </a:r>
          </a:p>
          <a:p>
            <a:pPr lvl="1"/>
            <a:r>
              <a:rPr lang="en-US" altLang="en-US" dirty="0"/>
              <a:t>Damage Control or</a:t>
            </a:r>
          </a:p>
          <a:p>
            <a:pPr lvl="1"/>
            <a:r>
              <a:rPr lang="en-US" altLang="en-US" dirty="0"/>
              <a:t>Definitive repair</a:t>
            </a:r>
          </a:p>
          <a:p>
            <a:endParaRPr lang="en-US" altLang="en-US" dirty="0"/>
          </a:p>
        </p:txBody>
      </p:sp>
      <p:pic>
        <p:nvPicPr>
          <p:cNvPr id="2458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810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Primary survey</a:t>
            </a:r>
          </a:p>
        </p:txBody>
      </p:sp>
      <p:sp>
        <p:nvSpPr>
          <p:cNvPr id="2560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Airway- Intubated</a:t>
            </a:r>
          </a:p>
          <a:p>
            <a:pPr lvl="1"/>
            <a:r>
              <a:rPr lang="en-US" altLang="en-US"/>
              <a:t>Breathing- BS equal</a:t>
            </a:r>
          </a:p>
          <a:p>
            <a:pPr lvl="1"/>
            <a:r>
              <a:rPr lang="en-US" altLang="en-US"/>
              <a:t>Circulation- HR 135 BP 86. Thready pulses</a:t>
            </a:r>
          </a:p>
          <a:p>
            <a:pPr lvl="2"/>
            <a:r>
              <a:rPr lang="en-US" altLang="en-US"/>
              <a:t>2 L saline in</a:t>
            </a:r>
          </a:p>
          <a:p>
            <a:pPr lvl="2"/>
            <a:r>
              <a:rPr lang="en-US" altLang="en-US"/>
              <a:t>2 units blood next</a:t>
            </a:r>
          </a:p>
          <a:p>
            <a:pPr lvl="2"/>
            <a:r>
              <a:rPr lang="en-US" altLang="en-US" b="1">
                <a:solidFill>
                  <a:srgbClr val="FF0000"/>
                </a:solidFill>
              </a:rPr>
              <a:t>HR 90 BP 120/80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Finish primary and secondary survey</a:t>
            </a:r>
          </a:p>
          <a:p>
            <a:r>
              <a:rPr lang="en-US" altLang="en-US" dirty="0"/>
              <a:t>CXR and Pelvic XR negative</a:t>
            </a:r>
          </a:p>
          <a:p>
            <a:r>
              <a:rPr lang="en-US" altLang="en-US" dirty="0"/>
              <a:t>Foley- no blood</a:t>
            </a:r>
          </a:p>
          <a:p>
            <a:r>
              <a:rPr lang="en-US" altLang="en-US" dirty="0"/>
              <a:t>Left femur fracture, palpable DP pulse</a:t>
            </a:r>
          </a:p>
          <a:p>
            <a:r>
              <a:rPr lang="en-US" altLang="en-US" dirty="0"/>
              <a:t>Lower abdominal tenderness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is this case different?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marL="889000" eaLnBrk="1" hangingPunct="1">
              <a:defRPr/>
            </a:pPr>
            <a:r>
              <a:rPr lang="en-US" dirty="0"/>
              <a:t>‘Fluid responder’</a:t>
            </a:r>
          </a:p>
          <a:p>
            <a:pPr marL="1333500" lvl="1" eaLnBrk="1" hangingPunct="1">
              <a:defRPr/>
            </a:pPr>
            <a:r>
              <a:rPr lang="en-US" dirty="0"/>
              <a:t>Allows the luxury of further diagnostic imaging</a:t>
            </a:r>
          </a:p>
          <a:p>
            <a:pPr marL="1333500" lvl="1" eaLnBrk="1" hangingPunct="1">
              <a:defRPr/>
            </a:pPr>
            <a:r>
              <a:rPr lang="en-US" dirty="0"/>
              <a:t>Specifically, CT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Abdominal CT scan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only in hemodynamically stable patients</a:t>
            </a:r>
          </a:p>
          <a:p>
            <a:r>
              <a:rPr lang="en-US" altLang="en-US" dirty="0"/>
              <a:t>High Sensitivity and Specificity</a:t>
            </a:r>
          </a:p>
          <a:p>
            <a:r>
              <a:rPr lang="en-US" altLang="en-US" dirty="0"/>
              <a:t>Good for retroperitoneum</a:t>
            </a:r>
          </a:p>
          <a:p>
            <a:r>
              <a:rPr lang="en-US" altLang="en-US" dirty="0"/>
              <a:t>May miss hollow viscus and diaphragm injuries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Spleen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3600" dirty="0"/>
              <a:t>Most commonly injured organ in blunt trauma (40-55%)</a:t>
            </a:r>
          </a:p>
          <a:p>
            <a:r>
              <a:rPr lang="en-US" altLang="en-US" sz="3600" dirty="0" err="1"/>
              <a:t>Nonoperative</a:t>
            </a:r>
            <a:r>
              <a:rPr lang="en-US" altLang="en-US" sz="3600" dirty="0"/>
              <a:t> management</a:t>
            </a:r>
          </a:p>
          <a:p>
            <a:pPr lvl="1"/>
            <a:r>
              <a:rPr lang="en-US" altLang="en-US" sz="3600" dirty="0"/>
              <a:t>Successful &gt;90%</a:t>
            </a:r>
          </a:p>
          <a:p>
            <a:pPr lvl="1"/>
            <a:r>
              <a:rPr lang="en-US" altLang="en-US" sz="3600" dirty="0"/>
              <a:t>Lower rates for higher grade injuries</a:t>
            </a:r>
          </a:p>
        </p:txBody>
      </p:sp>
      <p:pic>
        <p:nvPicPr>
          <p:cNvPr id="2970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505200"/>
            <a:ext cx="56975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Spleen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Indications for splenectomy</a:t>
            </a:r>
          </a:p>
          <a:p>
            <a:pPr lvl="1"/>
            <a:r>
              <a:rPr lang="en-US" altLang="en-US" sz="2400" dirty="0"/>
              <a:t>Hemodynamically unstable</a:t>
            </a:r>
          </a:p>
          <a:p>
            <a:pPr lvl="1"/>
            <a:r>
              <a:rPr lang="en-US" altLang="en-US" sz="2400" dirty="0"/>
              <a:t>Not responding to resuscitation</a:t>
            </a:r>
          </a:p>
          <a:p>
            <a:pPr lvl="1"/>
            <a:r>
              <a:rPr lang="en-US" altLang="en-US" sz="2400" dirty="0"/>
              <a:t>Need to address other injuries (perhaps)</a:t>
            </a:r>
          </a:p>
          <a:p>
            <a:pPr lvl="1"/>
            <a:r>
              <a:rPr lang="en-US" altLang="en-US" sz="2400" dirty="0"/>
              <a:t>Unable to closely monitor</a:t>
            </a:r>
          </a:p>
          <a:p>
            <a:r>
              <a:rPr lang="en-US" altLang="en-US" dirty="0"/>
              <a:t>Risk of failure of Non-op mgmt.</a:t>
            </a:r>
          </a:p>
          <a:p>
            <a:pPr lvl="1"/>
            <a:r>
              <a:rPr lang="en-US" altLang="en-US" sz="2800" dirty="0"/>
              <a:t>Grade IV, V</a:t>
            </a:r>
          </a:p>
          <a:p>
            <a:pPr lvl="1"/>
            <a:r>
              <a:rPr lang="en-US" altLang="en-US" sz="2800" dirty="0"/>
              <a:t>Active extravasation (‘blush’ on CT)</a:t>
            </a:r>
          </a:p>
          <a:p>
            <a:pPr lvl="1"/>
            <a:r>
              <a:rPr lang="en-US" altLang="en-US" sz="2800" dirty="0"/>
              <a:t>Concurrent anticoagulant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abdomen?</a:t>
            </a:r>
          </a:p>
          <a:p>
            <a:r>
              <a:rPr lang="en-US" dirty="0"/>
              <a:t>Initial evaluation</a:t>
            </a:r>
          </a:p>
          <a:p>
            <a:r>
              <a:rPr lang="en-US" dirty="0"/>
              <a:t>Diagnostic Tools</a:t>
            </a:r>
          </a:p>
          <a:p>
            <a:r>
              <a:rPr lang="en-US" dirty="0"/>
              <a:t>Therapeutic Options</a:t>
            </a:r>
          </a:p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202397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4000"/>
              <a:t>2</a:t>
            </a:r>
            <a:r>
              <a:rPr lang="en-US" altLang="en-US" sz="4000" baseline="30000"/>
              <a:t>nd</a:t>
            </a:r>
            <a:r>
              <a:rPr lang="en-US" altLang="en-US" sz="4000"/>
              <a:t> most common injury 35-45%</a:t>
            </a:r>
          </a:p>
          <a:p>
            <a:r>
              <a:rPr lang="en-US" altLang="en-US" sz="4000"/>
              <a:t>Nonoperative management </a:t>
            </a:r>
          </a:p>
          <a:p>
            <a:r>
              <a:rPr lang="en-US" altLang="en-US" sz="4000"/>
              <a:t>Monitor in ICU for &gt; grade III</a:t>
            </a:r>
          </a:p>
        </p:txBody>
      </p:sp>
      <p:pic>
        <p:nvPicPr>
          <p:cNvPr id="3174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819400"/>
            <a:ext cx="6286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Diagnosis?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Free fluid in the abdomen</a:t>
            </a:r>
          </a:p>
          <a:p>
            <a:r>
              <a:rPr lang="en-US" altLang="en-US" dirty="0"/>
              <a:t>No solid organ injury</a:t>
            </a:r>
          </a:p>
          <a:p>
            <a:r>
              <a:rPr lang="en-US" altLang="en-US" dirty="0"/>
              <a:t>Observe or operate?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657600"/>
            <a:ext cx="5495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Hollow Viscus Injury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most common injury in blunt trauma</a:t>
            </a:r>
          </a:p>
          <a:p>
            <a:r>
              <a:rPr lang="en-US" altLang="en-US"/>
              <a:t>Can be easily missed</a:t>
            </a:r>
          </a:p>
          <a:p>
            <a:r>
              <a:rPr lang="en-US" altLang="en-US"/>
              <a:t>Needs an operation</a:t>
            </a: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943600"/>
            <a:ext cx="4622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209800"/>
            <a:ext cx="4622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Pancreas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743200"/>
            <a:ext cx="5156200" cy="5715000"/>
          </a:xfrm>
        </p:spPr>
        <p:txBody>
          <a:bodyPr/>
          <a:lstStyle/>
          <a:p>
            <a:r>
              <a:rPr lang="en-US" altLang="en-US" dirty="0"/>
              <a:t>Often Missed</a:t>
            </a:r>
          </a:p>
          <a:p>
            <a:r>
              <a:rPr lang="en-US" altLang="en-US" dirty="0"/>
              <a:t>Operative intervention depends on pancreatic duct (usually)</a:t>
            </a:r>
          </a:p>
          <a:p>
            <a:r>
              <a:rPr lang="en-US" altLang="en-US" dirty="0"/>
              <a:t>Low grade injuries can be managed non op</a:t>
            </a: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048000"/>
            <a:ext cx="69865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Responder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Finish primary and secondary survey</a:t>
            </a:r>
          </a:p>
          <a:p>
            <a:r>
              <a:rPr lang="en-US" altLang="en-US" b="1" dirty="0"/>
              <a:t>Pelvic Fracture on plain film</a:t>
            </a:r>
          </a:p>
          <a:p>
            <a:r>
              <a:rPr lang="en-US" altLang="en-US" b="1" dirty="0"/>
              <a:t>Foley- Gross Hematuria</a:t>
            </a:r>
          </a:p>
          <a:p>
            <a:r>
              <a:rPr lang="en-US" altLang="en-US" dirty="0"/>
              <a:t>Left femur fracture, palpable DP pulse</a:t>
            </a:r>
          </a:p>
          <a:p>
            <a:r>
              <a:rPr lang="en-US" altLang="en-US" dirty="0"/>
              <a:t>Distended abdomen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Renal Injury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4000" dirty="0"/>
              <a:t>Can be treated non operatively if low grade</a:t>
            </a:r>
          </a:p>
          <a:p>
            <a:r>
              <a:rPr lang="en-US" altLang="en-US" sz="4000" dirty="0"/>
              <a:t>May need surgery if involves collecting system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276600"/>
            <a:ext cx="5588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Bladder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Gross Hematuria in foley</a:t>
            </a:r>
          </a:p>
          <a:p>
            <a:r>
              <a:rPr lang="en-US" altLang="en-US"/>
              <a:t>Cystogram</a:t>
            </a:r>
          </a:p>
          <a:p>
            <a:r>
              <a:rPr lang="en-US" altLang="en-US"/>
              <a:t>CT cystogram</a:t>
            </a:r>
          </a:p>
          <a:p>
            <a:r>
              <a:rPr lang="en-US" altLang="en-US"/>
              <a:t>Intraperitoneal- needs to be fixed</a:t>
            </a:r>
          </a:p>
          <a:p>
            <a:r>
              <a:rPr lang="en-US" altLang="en-US"/>
              <a:t>Extraperitoneal- Foley</a:t>
            </a:r>
          </a:p>
          <a:p>
            <a:endParaRPr lang="en-US" altLang="en-US"/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200400"/>
            <a:ext cx="5253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Penetrating Trauma</a:t>
            </a:r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r="16167"/>
          <a:stretch>
            <a:fillRect/>
          </a:stretch>
        </p:blipFill>
        <p:spPr>
          <a:xfrm>
            <a:off x="7112000" y="2514600"/>
            <a:ext cx="5156200" cy="5715000"/>
          </a:xfrm>
        </p:spPr>
      </p:pic>
      <p:pic>
        <p:nvPicPr>
          <p:cNvPr id="389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00400"/>
            <a:ext cx="57991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Trauma Alert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M: 30 y/o male GSW x 2 to abdomen</a:t>
            </a:r>
          </a:p>
          <a:p>
            <a:r>
              <a:rPr lang="en-US" altLang="en-US" dirty="0"/>
              <a:t>I: Lots of blood loss at the scene</a:t>
            </a:r>
          </a:p>
          <a:p>
            <a:r>
              <a:rPr lang="en-US" altLang="en-US" dirty="0"/>
              <a:t>S: HR 100 BP 100/P GCS 15</a:t>
            </a:r>
          </a:p>
          <a:p>
            <a:r>
              <a:rPr lang="en-US" altLang="en-US" dirty="0"/>
              <a:t>T: PIV x 1; </a:t>
            </a:r>
            <a:r>
              <a:rPr lang="en-US" altLang="en-US" i="1" dirty="0"/>
              <a:t>900cc IVF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/>
              <a:t>Immediate exploration?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Gun Shot Wound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4070350"/>
          </a:xfrm>
        </p:spPr>
        <p:txBody>
          <a:bodyPr/>
          <a:lstStyle/>
          <a:p>
            <a:r>
              <a:rPr lang="en-US" altLang="en-US" dirty="0"/>
              <a:t>80% chance of injury needing repair</a:t>
            </a:r>
          </a:p>
          <a:p>
            <a:r>
              <a:rPr lang="en-US" altLang="en-US" dirty="0"/>
              <a:t>High velocity projectile</a:t>
            </a:r>
          </a:p>
          <a:p>
            <a:r>
              <a:rPr lang="en-US" altLang="en-US" dirty="0"/>
              <a:t>CT if strongly feel tangential</a:t>
            </a:r>
          </a:p>
          <a:p>
            <a:r>
              <a:rPr lang="en-US" altLang="en-US" dirty="0"/>
              <a:t>Can observe some RUQ injuries</a:t>
            </a:r>
          </a:p>
        </p:txBody>
      </p:sp>
      <p:sp>
        <p:nvSpPr>
          <p:cNvPr id="3994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Stab wound</a:t>
            </a:r>
          </a:p>
        </p:txBody>
      </p:sp>
      <p:sp>
        <p:nvSpPr>
          <p:cNvPr id="39942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733800"/>
            <a:ext cx="5748337" cy="4572000"/>
          </a:xfrm>
        </p:spPr>
        <p:txBody>
          <a:bodyPr/>
          <a:lstStyle/>
          <a:p>
            <a:r>
              <a:rPr lang="en-US" altLang="en-US" dirty="0"/>
              <a:t>20% chance of injury needing repair</a:t>
            </a:r>
          </a:p>
          <a:p>
            <a:r>
              <a:rPr lang="en-US" altLang="en-US" dirty="0"/>
              <a:t>Operate for:</a:t>
            </a:r>
          </a:p>
          <a:p>
            <a:pPr lvl="1"/>
            <a:r>
              <a:rPr lang="en-US" altLang="en-US" dirty="0"/>
              <a:t>Shock</a:t>
            </a:r>
          </a:p>
          <a:p>
            <a:pPr lvl="1"/>
            <a:r>
              <a:rPr lang="en-US" altLang="en-US" dirty="0"/>
              <a:t>Evisceration</a:t>
            </a:r>
          </a:p>
          <a:p>
            <a:pPr lvl="1"/>
            <a:r>
              <a:rPr lang="en-US" altLang="en-US" dirty="0"/>
              <a:t>Peritonitis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Local wound exploration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Observe v </a:t>
            </a:r>
            <a:r>
              <a:rPr lang="en-US" altLang="en-US" dirty="0" err="1">
                <a:sym typeface="Wingdings" panose="05000000000000000000" pitchFamily="2" charset="2"/>
              </a:rPr>
              <a:t>Dx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Lapsc</a:t>
            </a:r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Diaphragm Injuries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external anatomy abdomen tra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828799"/>
            <a:ext cx="8686800" cy="65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X-rays</a:t>
            </a:r>
          </a:p>
          <a:p>
            <a:pPr lvl="1"/>
            <a:r>
              <a:rPr lang="en-US" dirty="0"/>
              <a:t>Holes + Missiles = Even number</a:t>
            </a:r>
          </a:p>
          <a:p>
            <a:r>
              <a:rPr lang="en-US" dirty="0"/>
              <a:t>CT</a:t>
            </a:r>
          </a:p>
          <a:p>
            <a:pPr lvl="1"/>
            <a:r>
              <a:rPr lang="en-US" dirty="0"/>
              <a:t>Rarely</a:t>
            </a:r>
          </a:p>
          <a:p>
            <a:r>
              <a:rPr lang="en-US" dirty="0"/>
              <a:t>Laparoscopy</a:t>
            </a:r>
          </a:p>
          <a:p>
            <a:pPr lvl="1"/>
            <a:r>
              <a:rPr lang="en-US" dirty="0"/>
              <a:t>Rarely for GSW</a:t>
            </a:r>
          </a:p>
          <a:p>
            <a:pPr lvl="1"/>
            <a:r>
              <a:rPr lang="en-US" dirty="0"/>
              <a:t>More common for SW</a:t>
            </a:r>
          </a:p>
          <a:p>
            <a:r>
              <a:rPr lang="en-US" dirty="0"/>
              <a:t>Ultrasound</a:t>
            </a:r>
          </a:p>
          <a:p>
            <a:pPr lvl="1"/>
            <a:r>
              <a:rPr lang="en-US" dirty="0"/>
              <a:t>Rare in GSW</a:t>
            </a:r>
          </a:p>
        </p:txBody>
      </p:sp>
      <p:pic>
        <p:nvPicPr>
          <p:cNvPr id="5122" name="Picture 2" descr="Image result for gsw to abdomen x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111051"/>
            <a:ext cx="5156200" cy="50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0290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Trauma Ex Lap</a:t>
            </a:r>
          </a:p>
        </p:txBody>
      </p:sp>
      <p:sp>
        <p:nvSpPr>
          <p:cNvPr id="440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Control Hemorrhage</a:t>
            </a:r>
          </a:p>
          <a:p>
            <a:pPr lvl="1"/>
            <a:r>
              <a:rPr lang="en-US" altLang="en-US" dirty="0"/>
              <a:t>Pack all 4 quadrants</a:t>
            </a:r>
          </a:p>
          <a:p>
            <a:r>
              <a:rPr lang="en-US" altLang="en-US" dirty="0"/>
              <a:t>Control Contamination</a:t>
            </a:r>
          </a:p>
          <a:p>
            <a:r>
              <a:rPr lang="en-US" altLang="en-US" dirty="0"/>
              <a:t>Follow the Missile Tract</a:t>
            </a:r>
          </a:p>
          <a:p>
            <a:r>
              <a:rPr lang="en-US" altLang="en-US" dirty="0"/>
              <a:t>Damage Control or</a:t>
            </a:r>
          </a:p>
          <a:p>
            <a:r>
              <a:rPr lang="en-US" altLang="en-US" dirty="0"/>
              <a:t>Definitive repair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dominal GS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133600"/>
            <a:ext cx="9356862" cy="59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Damage Control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Live to fight another day</a:t>
            </a:r>
          </a:p>
          <a:p>
            <a:r>
              <a:rPr lang="en-US" altLang="en-US" dirty="0"/>
              <a:t>Abbreviated Laparotomy</a:t>
            </a:r>
          </a:p>
          <a:p>
            <a:r>
              <a:rPr lang="en-US" altLang="en-US" dirty="0"/>
              <a:t>Lethal Triad</a:t>
            </a:r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/>
            <a:r>
              <a:rPr lang="en-US" altLang="en-US" dirty="0"/>
              <a:t>Acidosis</a:t>
            </a:r>
          </a:p>
          <a:p>
            <a:pPr lvl="1"/>
            <a:r>
              <a:rPr lang="en-US" altLang="en-US" dirty="0"/>
              <a:t>Coagulopathy</a:t>
            </a:r>
          </a:p>
          <a:p>
            <a:pPr lvl="1"/>
            <a:r>
              <a:rPr lang="en-US" altLang="en-US" dirty="0"/>
              <a:t>Hypothermia</a:t>
            </a:r>
          </a:p>
        </p:txBody>
      </p:sp>
      <p:pic>
        <p:nvPicPr>
          <p:cNvPr id="4098" name="Picture 2" descr="Image result for wheels falling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048000"/>
            <a:ext cx="4419600" cy="59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Damage Control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Resuscitate in ICU</a:t>
            </a:r>
          </a:p>
          <a:p>
            <a:pPr lvl="1"/>
            <a:r>
              <a:rPr lang="en-US" altLang="en-US" dirty="0"/>
              <a:t>Rewarm</a:t>
            </a:r>
          </a:p>
          <a:p>
            <a:pPr lvl="1"/>
            <a:r>
              <a:rPr lang="en-US" altLang="en-US" dirty="0"/>
              <a:t>Correct </a:t>
            </a:r>
            <a:r>
              <a:rPr lang="en-US" altLang="en-US" dirty="0" err="1"/>
              <a:t>coagulapathy</a:t>
            </a:r>
            <a:endParaRPr lang="en-US" altLang="en-US" dirty="0"/>
          </a:p>
          <a:p>
            <a:pPr lvl="1"/>
            <a:r>
              <a:rPr lang="en-US" altLang="en-US" dirty="0" err="1"/>
              <a:t>Diurese</a:t>
            </a:r>
            <a:endParaRPr lang="en-US" altLang="en-US" dirty="0"/>
          </a:p>
          <a:p>
            <a:r>
              <a:rPr lang="en-US" altLang="en-US" dirty="0"/>
              <a:t>Bring back to OR</a:t>
            </a:r>
            <a:r>
              <a:rPr lang="en-US" altLang="en-US" dirty="0">
                <a:sym typeface="Wingdings" panose="05000000000000000000" pitchFamily="2" charset="2"/>
              </a:rPr>
              <a:t> Definitive repair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May need multiple trips to close</a:t>
            </a:r>
            <a:endParaRPr lang="en-US" alt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962400"/>
            <a:ext cx="6181421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is 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ResQ</a:t>
            </a:r>
            <a:r>
              <a:rPr lang="en-US" dirty="0"/>
              <a:t> Foam</a:t>
            </a:r>
          </a:p>
          <a:p>
            <a:r>
              <a:rPr lang="en-US" dirty="0"/>
              <a:t>Aortic Tourniquet</a:t>
            </a:r>
          </a:p>
          <a:p>
            <a:r>
              <a:rPr lang="en-US" dirty="0"/>
              <a:t>REBOA</a:t>
            </a:r>
          </a:p>
        </p:txBody>
      </p:sp>
    </p:spTree>
    <p:extLst>
      <p:ext uri="{BB962C8B-B14F-4D97-AF65-F5344CB8AC3E}">
        <p14:creationId xmlns:p14="http://schemas.microsoft.com/office/powerpoint/2010/main" val="426650033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ResQ</a:t>
            </a:r>
            <a:r>
              <a:rPr lang="en-US" dirty="0"/>
              <a:t> Foam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2" y="3571875"/>
            <a:ext cx="11229975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0" y="6477000"/>
            <a:ext cx="111748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part liquid injected into body</a:t>
            </a:r>
          </a:p>
          <a:p>
            <a:r>
              <a:rPr lang="en-US" dirty="0"/>
              <a:t>Chemical </a:t>
            </a:r>
            <a:r>
              <a:rPr lang="en-US" dirty="0" err="1"/>
              <a:t>rxn</a:t>
            </a:r>
            <a:r>
              <a:rPr lang="en-US" dirty="0"/>
              <a:t> creates a solid conformal device</a:t>
            </a:r>
          </a:p>
          <a:p>
            <a:r>
              <a:rPr lang="en-US" dirty="0"/>
              <a:t>Provides Intra-abdominal compression</a:t>
            </a:r>
          </a:p>
          <a:p>
            <a:r>
              <a:rPr lang="en-US" dirty="0"/>
              <a:t>Removed at surgery</a:t>
            </a:r>
          </a:p>
        </p:txBody>
      </p:sp>
    </p:spTree>
    <p:extLst>
      <p:ext uri="{BB962C8B-B14F-4D97-AF65-F5344CB8AC3E}">
        <p14:creationId xmlns:p14="http://schemas.microsoft.com/office/powerpoint/2010/main" val="6404220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Tourniquet</a:t>
            </a:r>
          </a:p>
        </p:txBody>
      </p:sp>
      <p:pic>
        <p:nvPicPr>
          <p:cNvPr id="202754" name="Picture 2" descr="Image result for aortic tourniqu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287712"/>
            <a:ext cx="8572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354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Resuscitative Endovascular Balloon Occlusion of the Aorta-REBOA</a:t>
            </a:r>
          </a:p>
        </p:txBody>
      </p:sp>
      <p:pic>
        <p:nvPicPr>
          <p:cNvPr id="203778" name="Picture 2" descr="Image result for re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429000"/>
            <a:ext cx="5524500" cy="4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14800"/>
            <a:ext cx="6070600" cy="31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2454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31124" y="1747268"/>
            <a:ext cx="2110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/>
              <a:t>Sustained SBP &lt; 90mmHg</a:t>
            </a:r>
          </a:p>
        </p:txBody>
      </p:sp>
      <p:cxnSp>
        <p:nvCxnSpPr>
          <p:cNvPr id="21" name="Straight Arrow Connector 20"/>
          <p:cNvCxnSpPr>
            <a:stCxn id="78" idx="2"/>
            <a:endCxn id="94" idx="0"/>
          </p:cNvCxnSpPr>
          <p:nvPr/>
        </p:nvCxnSpPr>
        <p:spPr>
          <a:xfrm flipH="1">
            <a:off x="4466007" y="4078820"/>
            <a:ext cx="1820092" cy="5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8" idx="2"/>
            <a:endCxn id="30" idx="0"/>
          </p:cNvCxnSpPr>
          <p:nvPr/>
        </p:nvCxnSpPr>
        <p:spPr>
          <a:xfrm>
            <a:off x="6286099" y="4078820"/>
            <a:ext cx="3422865" cy="74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7" idx="2"/>
            <a:endCxn id="78" idx="0"/>
          </p:cNvCxnSpPr>
          <p:nvPr/>
        </p:nvCxnSpPr>
        <p:spPr>
          <a:xfrm flipH="1">
            <a:off x="6286099" y="3123825"/>
            <a:ext cx="26" cy="39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86099" y="2249934"/>
            <a:ext cx="19084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/>
              <a:t>Place 5f Femoral </a:t>
            </a:r>
            <a:r>
              <a:rPr lang="en-US" sz="1280" dirty="0" err="1"/>
              <a:t>a-line</a:t>
            </a:r>
            <a:endParaRPr lang="en-US" sz="1280" dirty="0"/>
          </a:p>
        </p:txBody>
      </p:sp>
      <p:sp>
        <p:nvSpPr>
          <p:cNvPr id="30" name="TextBox 29"/>
          <p:cNvSpPr txBox="1"/>
          <p:nvPr/>
        </p:nvSpPr>
        <p:spPr>
          <a:xfrm>
            <a:off x="8286084" y="4826953"/>
            <a:ext cx="28457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/>
              <a:t>Position REBOA Zone I** </a:t>
            </a:r>
          </a:p>
          <a:p>
            <a:r>
              <a:rPr lang="en-US" sz="1280" dirty="0"/>
              <a:t>OR For Exploratory Laparotomy</a:t>
            </a:r>
          </a:p>
          <a:p>
            <a:endParaRPr lang="en-US" sz="1280" dirty="0"/>
          </a:p>
        </p:txBody>
      </p:sp>
      <p:sp>
        <p:nvSpPr>
          <p:cNvPr id="31" name="TextBox 30"/>
          <p:cNvSpPr txBox="1"/>
          <p:nvPr/>
        </p:nvSpPr>
        <p:spPr>
          <a:xfrm>
            <a:off x="9049520" y="7147754"/>
            <a:ext cx="276352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/>
              <a:t>Stabilize Pelvis</a:t>
            </a:r>
          </a:p>
          <a:p>
            <a:r>
              <a:rPr lang="en-US" sz="1280" b="1" dirty="0"/>
              <a:t>Position REBOA Zone III**</a:t>
            </a:r>
          </a:p>
          <a:p>
            <a:r>
              <a:rPr lang="en-US" sz="1280" dirty="0" err="1"/>
              <a:t>Extraperitoneal</a:t>
            </a:r>
            <a:r>
              <a:rPr lang="en-US" sz="1280" dirty="0"/>
              <a:t> Pelvic Packing</a:t>
            </a:r>
          </a:p>
          <a:p>
            <a:r>
              <a:rPr lang="en-US" sz="1280" dirty="0"/>
              <a:t>Pelvic Angiography</a:t>
            </a:r>
          </a:p>
          <a:p>
            <a:pPr algn="ctr"/>
            <a:r>
              <a:rPr lang="en-US" sz="1280" dirty="0"/>
              <a:t>***If still unstable***</a:t>
            </a:r>
          </a:p>
          <a:p>
            <a:r>
              <a:rPr lang="en-US" sz="1280" dirty="0"/>
              <a:t>Consider FAST/DPA/Mini-Laparotomy</a:t>
            </a:r>
          </a:p>
        </p:txBody>
      </p:sp>
      <p:cxnSp>
        <p:nvCxnSpPr>
          <p:cNvPr id="33" name="Straight Arrow Connector 32"/>
          <p:cNvCxnSpPr>
            <a:stCxn id="94" idx="2"/>
            <a:endCxn id="118" idx="0"/>
          </p:cNvCxnSpPr>
          <p:nvPr/>
        </p:nvCxnSpPr>
        <p:spPr>
          <a:xfrm flipH="1">
            <a:off x="3081883" y="4966143"/>
            <a:ext cx="1384125" cy="72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7" idx="3"/>
            <a:endCxn id="74" idx="1"/>
          </p:cNvCxnSpPr>
          <p:nvPr/>
        </p:nvCxnSpPr>
        <p:spPr>
          <a:xfrm>
            <a:off x="7877939" y="2956566"/>
            <a:ext cx="2309155" cy="3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286125" y="3156175"/>
            <a:ext cx="53022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/>
              <a:t>no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19294" y="2664210"/>
            <a:ext cx="53022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/>
              <a:t>yes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64275" y="618276"/>
            <a:ext cx="5260906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dirty="0"/>
              <a:t>**REBOA contraindicated with abnormal mediastinum on CXR or </a:t>
            </a:r>
            <a:r>
              <a:rPr lang="en-US" sz="1280" dirty="0" err="1"/>
              <a:t>HTx</a:t>
            </a:r>
            <a:endParaRPr lang="en-US" sz="1280" dirty="0"/>
          </a:p>
          <a:p>
            <a:r>
              <a:rPr lang="en-US" sz="1280" dirty="0"/>
              <a:t>**Max REBOA Balloon time – Zone I </a:t>
            </a:r>
            <a:r>
              <a:rPr lang="en-US" sz="1280" dirty="0">
                <a:sym typeface="Wingdings" panose="05000000000000000000" pitchFamily="2" charset="2"/>
              </a:rPr>
              <a:t> 30 mins; Zone III60 mins</a:t>
            </a:r>
            <a:endParaRPr lang="en-US" sz="1280" dirty="0"/>
          </a:p>
          <a:p>
            <a:endParaRPr lang="en-US" sz="4480" dirty="0"/>
          </a:p>
          <a:p>
            <a:endParaRPr lang="en-US" sz="4480" dirty="0"/>
          </a:p>
          <a:p>
            <a:endParaRPr lang="en-US" sz="4480" dirty="0"/>
          </a:p>
          <a:p>
            <a:endParaRPr lang="en-US" sz="4480" dirty="0"/>
          </a:p>
        </p:txBody>
      </p:sp>
      <p:sp>
        <p:nvSpPr>
          <p:cNvPr id="8" name="TextBox 7"/>
          <p:cNvSpPr txBox="1"/>
          <p:nvPr/>
        </p:nvSpPr>
        <p:spPr>
          <a:xfrm rot="60008">
            <a:off x="8000304" y="4137269"/>
            <a:ext cx="1211771" cy="3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3" dirty="0"/>
              <a:t>Penetrating</a:t>
            </a:r>
            <a:endParaRPr lang="en-US" sz="4480" dirty="0"/>
          </a:p>
        </p:txBody>
      </p:sp>
      <p:cxnSp>
        <p:nvCxnSpPr>
          <p:cNvPr id="38" name="Straight Arrow Connector 37"/>
          <p:cNvCxnSpPr>
            <a:stCxn id="18" idx="2"/>
            <a:endCxn id="57" idx="0"/>
          </p:cNvCxnSpPr>
          <p:nvPr/>
        </p:nvCxnSpPr>
        <p:spPr>
          <a:xfrm>
            <a:off x="6286124" y="2042733"/>
            <a:ext cx="1" cy="752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94311" y="2795528"/>
            <a:ext cx="3183628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/>
              <a:t>Concern for Thoracic Hemorrhage?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55203" y="3814292"/>
            <a:ext cx="620683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/>
              <a:t>Blunt</a:t>
            </a:r>
            <a:endParaRPr lang="en-US" sz="4480" dirty="0"/>
          </a:p>
        </p:txBody>
      </p:sp>
      <p:sp>
        <p:nvSpPr>
          <p:cNvPr id="74" name="TextBox 73"/>
          <p:cNvSpPr txBox="1"/>
          <p:nvPr/>
        </p:nvSpPr>
        <p:spPr>
          <a:xfrm>
            <a:off x="10187094" y="2804962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REBOA Contraindicated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86556" y="3520720"/>
            <a:ext cx="2199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Place REBOA</a:t>
            </a:r>
          </a:p>
          <a:p>
            <a:r>
              <a:rPr lang="en-US" sz="1100" dirty="0"/>
              <a:t>Record BALLOON Time**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9949" y="7211443"/>
            <a:ext cx="28457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/>
              <a:t>Stabilize Pelvis</a:t>
            </a:r>
          </a:p>
          <a:p>
            <a:r>
              <a:rPr lang="en-US" sz="1280" b="1" dirty="0"/>
              <a:t>Position REBOA Zone I** </a:t>
            </a:r>
          </a:p>
          <a:p>
            <a:r>
              <a:rPr lang="en-US" sz="1280" dirty="0"/>
              <a:t>Exploratory Laparotomy</a:t>
            </a:r>
          </a:p>
          <a:p>
            <a:pPr algn="ctr"/>
            <a:r>
              <a:rPr lang="en-US" sz="1280" dirty="0"/>
              <a:t>***If still unstable***</a:t>
            </a:r>
          </a:p>
          <a:p>
            <a:r>
              <a:rPr lang="en-US" sz="1280" b="1" dirty="0"/>
              <a:t>Replace REBOA to Zone III**</a:t>
            </a:r>
          </a:p>
          <a:p>
            <a:r>
              <a:rPr lang="en-US" sz="1280" dirty="0" err="1"/>
              <a:t>Extraperitoneal</a:t>
            </a:r>
            <a:r>
              <a:rPr lang="en-US" sz="1280" dirty="0"/>
              <a:t> Pelvic Packing for ongoing HD instability</a:t>
            </a:r>
          </a:p>
          <a:p>
            <a:r>
              <a:rPr lang="en-US" sz="1280" dirty="0"/>
              <a:t>Pelvic Angiography</a:t>
            </a:r>
          </a:p>
          <a:p>
            <a:endParaRPr lang="en-US" sz="1280" dirty="0"/>
          </a:p>
        </p:txBody>
      </p:sp>
      <p:sp>
        <p:nvSpPr>
          <p:cNvPr id="94" name="TextBox 93"/>
          <p:cNvSpPr txBox="1"/>
          <p:nvPr/>
        </p:nvSpPr>
        <p:spPr>
          <a:xfrm>
            <a:off x="4133705" y="4637847"/>
            <a:ext cx="664605" cy="32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3" dirty="0"/>
              <a:t>FAST</a:t>
            </a:r>
            <a:endParaRPr lang="en-US" sz="1493" strike="sngStrike" dirty="0">
              <a:solidFill>
                <a:srgbClr val="FF0000"/>
              </a:solidFill>
            </a:endParaRPr>
          </a:p>
        </p:txBody>
      </p:sp>
      <p:cxnSp>
        <p:nvCxnSpPr>
          <p:cNvPr id="103" name="Straight Arrow Connector 102"/>
          <p:cNvCxnSpPr>
            <a:stCxn id="94" idx="2"/>
            <a:endCxn id="115" idx="0"/>
          </p:cNvCxnSpPr>
          <p:nvPr/>
        </p:nvCxnSpPr>
        <p:spPr>
          <a:xfrm>
            <a:off x="4466008" y="4959923"/>
            <a:ext cx="3919442" cy="897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068337" y="6113133"/>
            <a:ext cx="43954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" dirty="0"/>
              <a:t>yes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59473" y="4971596"/>
            <a:ext cx="48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-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877939" y="5857473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Pelvic </a:t>
            </a:r>
            <a:r>
              <a:rPr lang="en-US" sz="1600" dirty="0" err="1"/>
              <a:t>Fx</a:t>
            </a:r>
            <a:endParaRPr lang="en-US" sz="1600" strike="sngStrike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61218" y="5360337"/>
            <a:ext cx="1117614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Pelvic</a:t>
            </a:r>
            <a:r>
              <a:rPr lang="en-US" sz="4480" dirty="0"/>
              <a:t> </a:t>
            </a:r>
            <a:r>
              <a:rPr lang="en-US" sz="1600" dirty="0" err="1"/>
              <a:t>Fx</a:t>
            </a:r>
            <a:endParaRPr lang="en-US" sz="4480" strike="sngStrike" dirty="0">
              <a:solidFill>
                <a:srgbClr val="FF0000"/>
              </a:solidFill>
            </a:endParaRPr>
          </a:p>
        </p:txBody>
      </p:sp>
      <p:cxnSp>
        <p:nvCxnSpPr>
          <p:cNvPr id="124" name="Straight Arrow Connector 123"/>
          <p:cNvCxnSpPr>
            <a:stCxn id="115" idx="2"/>
            <a:endCxn id="31" idx="0"/>
          </p:cNvCxnSpPr>
          <p:nvPr/>
        </p:nvCxnSpPr>
        <p:spPr>
          <a:xfrm>
            <a:off x="8385450" y="6196027"/>
            <a:ext cx="2045830" cy="95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5" idx="2"/>
            <a:endCxn id="162" idx="0"/>
          </p:cNvCxnSpPr>
          <p:nvPr/>
        </p:nvCxnSpPr>
        <p:spPr>
          <a:xfrm flipH="1">
            <a:off x="6469462" y="6196027"/>
            <a:ext cx="1915988" cy="95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92" idx="0"/>
          </p:cNvCxnSpPr>
          <p:nvPr/>
        </p:nvCxnSpPr>
        <p:spPr>
          <a:xfrm flipH="1">
            <a:off x="1512830" y="6101324"/>
            <a:ext cx="1569053" cy="111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478642" y="502392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+</a:t>
            </a:r>
          </a:p>
        </p:txBody>
      </p:sp>
      <p:cxnSp>
        <p:nvCxnSpPr>
          <p:cNvPr id="147" name="Straight Arrow Connector 146"/>
          <p:cNvCxnSpPr>
            <a:endCxn id="149" idx="0"/>
          </p:cNvCxnSpPr>
          <p:nvPr/>
        </p:nvCxnSpPr>
        <p:spPr>
          <a:xfrm>
            <a:off x="3068727" y="6097748"/>
            <a:ext cx="979154" cy="111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564000" y="6085836"/>
            <a:ext cx="483881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3" dirty="0"/>
              <a:t>no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625000" y="7211443"/>
            <a:ext cx="28457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" b="1" dirty="0"/>
              <a:t>Position REBOA Zone I** </a:t>
            </a:r>
          </a:p>
          <a:p>
            <a:r>
              <a:rPr lang="en-US" sz="1280" dirty="0"/>
              <a:t>OR For Exploratory Laparotomy</a:t>
            </a:r>
          </a:p>
          <a:p>
            <a:endParaRPr lang="en-US" sz="1280" dirty="0"/>
          </a:p>
        </p:txBody>
      </p:sp>
      <p:sp>
        <p:nvSpPr>
          <p:cNvPr id="156" name="TextBox 155"/>
          <p:cNvSpPr txBox="1"/>
          <p:nvPr/>
        </p:nvSpPr>
        <p:spPr>
          <a:xfrm>
            <a:off x="9188593" y="6265137"/>
            <a:ext cx="43954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" dirty="0"/>
              <a:t>yes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403632" y="6196027"/>
            <a:ext cx="36740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" dirty="0"/>
              <a:t>no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376053" y="7154652"/>
            <a:ext cx="21868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" dirty="0"/>
              <a:t>No REBOA</a:t>
            </a:r>
          </a:p>
          <a:p>
            <a:r>
              <a:rPr lang="en-US" sz="1280" dirty="0"/>
              <a:t>Determine Source of Shock</a:t>
            </a:r>
          </a:p>
        </p:txBody>
      </p:sp>
    </p:spTree>
    <p:extLst>
      <p:ext uri="{BB962C8B-B14F-4D97-AF65-F5344CB8AC3E}">
        <p14:creationId xmlns:p14="http://schemas.microsoft.com/office/powerpoint/2010/main" val="21698005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r="15894"/>
          <a:stretch>
            <a:fillRect/>
          </a:stretch>
        </p:blipFill>
        <p:spPr bwMode="auto">
          <a:xfrm>
            <a:off x="7188200" y="2895600"/>
            <a:ext cx="5511800" cy="60436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1213" eaLnBrk="1" hangingPunct="1"/>
            <a:r>
              <a:rPr lang="en-US" altLang="en-US" sz="2800" dirty="0"/>
              <a:t>Remember the Alphabet</a:t>
            </a:r>
          </a:p>
          <a:p>
            <a:pPr marL="1255713" lvl="1" eaLnBrk="1" hangingPunct="1">
              <a:spcBef>
                <a:spcPts val="3413"/>
              </a:spcBef>
            </a:pPr>
            <a:r>
              <a:rPr lang="en-US" altLang="en-US" sz="2800" dirty="0"/>
              <a:t>A, B, C, D, E</a:t>
            </a:r>
          </a:p>
          <a:p>
            <a:pPr marL="811213" eaLnBrk="1" hangingPunct="1">
              <a:spcBef>
                <a:spcPts val="3413"/>
              </a:spcBef>
            </a:pPr>
            <a:r>
              <a:rPr lang="en-US" altLang="en-US" sz="2800" dirty="0"/>
              <a:t>Physical Exam</a:t>
            </a:r>
          </a:p>
          <a:p>
            <a:pPr marL="1255713" lvl="1" eaLnBrk="1" hangingPunct="1">
              <a:spcBef>
                <a:spcPts val="3413"/>
              </a:spcBef>
            </a:pPr>
            <a:r>
              <a:rPr lang="en-US" altLang="en-US" sz="2800" dirty="0"/>
              <a:t>Penetrating wounds</a:t>
            </a:r>
          </a:p>
          <a:p>
            <a:pPr marL="1255713" lvl="1" eaLnBrk="1" hangingPunct="1">
              <a:spcBef>
                <a:spcPts val="3413"/>
              </a:spcBef>
            </a:pPr>
            <a:r>
              <a:rPr lang="en-US" altLang="en-US" sz="2800" dirty="0"/>
              <a:t>Seat Belt sign</a:t>
            </a:r>
          </a:p>
          <a:p>
            <a:pPr marL="1255713" lvl="1" eaLnBrk="1" hangingPunct="1">
              <a:spcBef>
                <a:spcPts val="3413"/>
              </a:spcBef>
            </a:pPr>
            <a:r>
              <a:rPr lang="en-US" altLang="en-US" sz="2800" dirty="0"/>
              <a:t>Lacerations</a:t>
            </a:r>
          </a:p>
          <a:p>
            <a:pPr marL="1255713" lvl="1" eaLnBrk="1" hangingPunct="1">
              <a:spcBef>
                <a:spcPts val="3413"/>
              </a:spcBef>
            </a:pPr>
            <a:r>
              <a:rPr lang="en-US" altLang="en-US" sz="2800" dirty="0"/>
              <a:t>Tenderness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</a:p>
        </p:txBody>
      </p:sp>
      <p:pic>
        <p:nvPicPr>
          <p:cNvPr id="54277" name="Picture 5" descr="Image result for medical college of wiscon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2" y="2692400"/>
            <a:ext cx="693948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Committee on Trauma logo"/>
          <p:cNvSpPr>
            <a:spLocks noChangeAspect="1" noChangeArrowheads="1"/>
          </p:cNvSpPr>
          <p:nvPr/>
        </p:nvSpPr>
        <p:spPr bwMode="auto">
          <a:xfrm>
            <a:off x="5435600" y="119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3" name="Picture 11" descr="Image result for tq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83" y="5574849"/>
            <a:ext cx="3513549" cy="11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Image result for society of trauma nur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32" y="4056062"/>
            <a:ext cx="47434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1" name="Picture 19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57" y="7442200"/>
            <a:ext cx="4038600" cy="8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3" name="Picture 21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07" y="2622233"/>
            <a:ext cx="4457700" cy="1371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Blunt Trauma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438400"/>
            <a:ext cx="92202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Trauma Alert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M: 28 y/o helmeted male in motorcycle crash at highway speeds.</a:t>
            </a:r>
          </a:p>
          <a:p>
            <a:r>
              <a:rPr lang="en-US" altLang="en-US" dirty="0"/>
              <a:t>I: Left leg deformity</a:t>
            </a:r>
          </a:p>
          <a:p>
            <a:r>
              <a:rPr lang="en-US" altLang="en-US" dirty="0"/>
              <a:t>S: GCS 12, HR 114 BP 90/P at the scene</a:t>
            </a:r>
          </a:p>
          <a:p>
            <a:r>
              <a:rPr lang="en-US" altLang="en-US" dirty="0"/>
              <a:t>T: Intubated for declining GCS, 2 x PIV 800L Crystalloid infused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Primary survey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Airway- Intubated</a:t>
            </a:r>
          </a:p>
          <a:p>
            <a:pPr lvl="1"/>
            <a:r>
              <a:rPr lang="en-US" altLang="en-US" dirty="0"/>
              <a:t>Breathing- BS equal</a:t>
            </a:r>
          </a:p>
          <a:p>
            <a:pPr lvl="1"/>
            <a:r>
              <a:rPr lang="en-US" altLang="en-US" dirty="0"/>
              <a:t>Circulation- HR 135 BP 86. </a:t>
            </a:r>
            <a:r>
              <a:rPr lang="en-US" altLang="en-US" dirty="0" err="1"/>
              <a:t>Thready</a:t>
            </a:r>
            <a:r>
              <a:rPr lang="en-US" altLang="en-US" dirty="0"/>
              <a:t> pulses</a:t>
            </a:r>
          </a:p>
          <a:p>
            <a:pPr lvl="2"/>
            <a:r>
              <a:rPr lang="en-US" altLang="en-US" dirty="0"/>
              <a:t>1 L saline</a:t>
            </a:r>
          </a:p>
          <a:p>
            <a:pPr lvl="2"/>
            <a:r>
              <a:rPr lang="en-US" altLang="en-US" dirty="0"/>
              <a:t>2 units blood next</a:t>
            </a:r>
          </a:p>
          <a:p>
            <a:pPr lvl="2"/>
            <a:r>
              <a:rPr lang="en-US" altLang="en-US" dirty="0"/>
              <a:t>HR 130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 dirty="0"/>
              <a:t>Where is he bleeding from?</a:t>
            </a:r>
          </a:p>
          <a:p>
            <a:r>
              <a:rPr lang="en-US" altLang="en-US" sz="2800" dirty="0"/>
              <a:t>Where does anyone bleed from?</a:t>
            </a:r>
          </a:p>
          <a:p>
            <a:pPr lvl="1"/>
            <a:r>
              <a:rPr lang="en-US" altLang="en-US" sz="1600" dirty="0"/>
              <a:t>Externally</a:t>
            </a:r>
          </a:p>
          <a:p>
            <a:pPr lvl="1"/>
            <a:r>
              <a:rPr lang="en-US" altLang="en-US" sz="1600" dirty="0"/>
              <a:t>Thoracic Cavity</a:t>
            </a:r>
          </a:p>
          <a:p>
            <a:pPr lvl="1"/>
            <a:r>
              <a:rPr lang="en-US" altLang="en-US" sz="1600" dirty="0"/>
              <a:t>Pelvis / Retroperitoneum</a:t>
            </a:r>
          </a:p>
          <a:p>
            <a:pPr lvl="1"/>
            <a:r>
              <a:rPr lang="en-US" altLang="en-US" sz="1600" dirty="0"/>
              <a:t>Long bones</a:t>
            </a:r>
          </a:p>
          <a:p>
            <a:pPr lvl="1"/>
            <a:r>
              <a:rPr lang="en-US" altLang="en-US" sz="1600" dirty="0"/>
              <a:t>Abdomen</a:t>
            </a:r>
          </a:p>
          <a:p>
            <a:pPr lvl="1"/>
            <a:endParaRPr lang="en-US" altLang="en-US" dirty="0"/>
          </a:p>
        </p:txBody>
      </p:sp>
      <p:pic>
        <p:nvPicPr>
          <p:cNvPr id="1026" name="Picture 2" descr="Image result for stop 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80" y="3676904"/>
            <a:ext cx="3901440" cy="38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 it his abdomen?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marL="889000" eaLnBrk="1" hangingPunct="1">
              <a:defRPr/>
            </a:pPr>
            <a:r>
              <a:rPr lang="en-US" dirty="0"/>
              <a:t>Diagnostic options</a:t>
            </a:r>
          </a:p>
          <a:p>
            <a:pPr marL="1333500" lvl="1" eaLnBrk="1" hangingPunct="1">
              <a:defRPr/>
            </a:pPr>
            <a:r>
              <a:rPr lang="en-US" dirty="0"/>
              <a:t>DPL/DPA</a:t>
            </a:r>
          </a:p>
          <a:p>
            <a:pPr marL="1333500" lvl="1" eaLnBrk="1" hangingPunct="1">
              <a:defRPr/>
            </a:pPr>
            <a:r>
              <a:rPr lang="en-US" dirty="0"/>
              <a:t>Ultrasound (FAST)</a:t>
            </a:r>
          </a:p>
          <a:p>
            <a:pPr marL="1333500" lvl="1" eaLnBrk="1" hangingPunct="1">
              <a:defRPr/>
            </a:pPr>
            <a:r>
              <a:rPr lang="en-US" dirty="0"/>
              <a:t>CT scan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Pages>0</Pages>
  <Words>898</Words>
  <Characters>0</Characters>
  <Application>Microsoft Office PowerPoint</Application>
  <PresentationFormat>Custom</PresentationFormat>
  <Lines>0</Lines>
  <Paragraphs>249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Gill Sans</vt:lpstr>
      <vt:lpstr>Verdana</vt:lpstr>
      <vt:lpstr>Title &amp; Subtitle</vt:lpstr>
      <vt:lpstr>Title, Bullets &amp; Photo</vt:lpstr>
      <vt:lpstr>Title &amp; Bullets</vt:lpstr>
      <vt:lpstr>Title - Center</vt:lpstr>
      <vt:lpstr>Abdominal Trauma</vt:lpstr>
      <vt:lpstr>Outline</vt:lpstr>
      <vt:lpstr>PowerPoint Presentation</vt:lpstr>
      <vt:lpstr>Initial Evaluation</vt:lpstr>
      <vt:lpstr>Blunt Trauma</vt:lpstr>
      <vt:lpstr>Trauma Alert</vt:lpstr>
      <vt:lpstr>Primary survey</vt:lpstr>
      <vt:lpstr>PowerPoint Presentation</vt:lpstr>
      <vt:lpstr>Is it his abdomen?</vt:lpstr>
      <vt:lpstr>FAST exam</vt:lpstr>
      <vt:lpstr>DPA/DPL</vt:lpstr>
      <vt:lpstr>Surgical Exploration</vt:lpstr>
      <vt:lpstr>Trauma Ex Lap</vt:lpstr>
      <vt:lpstr>Primary survey</vt:lpstr>
      <vt:lpstr>Responder</vt:lpstr>
      <vt:lpstr>How is this case different?</vt:lpstr>
      <vt:lpstr>Abdominal CT scan</vt:lpstr>
      <vt:lpstr>Spleen</vt:lpstr>
      <vt:lpstr>Spleen</vt:lpstr>
      <vt:lpstr>Liver</vt:lpstr>
      <vt:lpstr>Diagnosis?</vt:lpstr>
      <vt:lpstr>Hollow Viscus Injury</vt:lpstr>
      <vt:lpstr>Pancreas</vt:lpstr>
      <vt:lpstr>Responder</vt:lpstr>
      <vt:lpstr>Renal Injury</vt:lpstr>
      <vt:lpstr>Bladder</vt:lpstr>
      <vt:lpstr>Penetrating Trauma</vt:lpstr>
      <vt:lpstr>Trauma Alert</vt:lpstr>
      <vt:lpstr>Immediate exploration?</vt:lpstr>
      <vt:lpstr>Diagnostics?</vt:lpstr>
      <vt:lpstr>Trauma Ex Lap</vt:lpstr>
      <vt:lpstr>PowerPoint Presentation</vt:lpstr>
      <vt:lpstr>Damage Control</vt:lpstr>
      <vt:lpstr>Damage Control</vt:lpstr>
      <vt:lpstr>The future is now…</vt:lpstr>
      <vt:lpstr>ResQ Foam</vt:lpstr>
      <vt:lpstr>Aortic Tourniquet</vt:lpstr>
      <vt:lpstr>Resuscitative Endovascular Balloon Occlusion of the Aorta-REBOA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Trauma</dc:title>
  <dc:subject/>
  <dc:creator>Milia, David</dc:creator>
  <cp:keywords/>
  <dc:description/>
  <cp:lastModifiedBy>Tom Thrash</cp:lastModifiedBy>
  <cp:revision>46</cp:revision>
  <dcterms:modified xsi:type="dcterms:W3CDTF">2022-10-12T14:46:59Z</dcterms:modified>
</cp:coreProperties>
</file>